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1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4AE"/>
    <a:srgbClr val="446B8A"/>
    <a:srgbClr val="5AB8DE"/>
    <a:srgbClr val="1FACA3"/>
    <a:srgbClr val="388CB1"/>
    <a:srgbClr val="FF0000"/>
    <a:srgbClr val="ED3E39"/>
    <a:srgbClr val="318CDF"/>
    <a:srgbClr val="F58D76"/>
    <a:srgbClr val="A1B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96"/>
      </p:cViewPr>
      <p:guideLst>
        <p:guide orient="horz" pos="2391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58B7E-08CD-4CB8-A6D6-484188B7F17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F81D-1451-4192-AB94-66074829C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7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CF81D-1451-4192-AB94-66074829C7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CF81D-1451-4192-AB94-66074829C7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8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CF81D-1451-4192-AB94-66074829C7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EF7F6-E7FF-443C-A15B-BB1C8FBAD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4089CF-F85A-4C21-BCD6-41DB7A6DC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5B2AD-65B7-46CE-B0D9-57C51A4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07AAB-1B11-48BB-BBEA-EE5E6398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0F83B-40EE-4951-8272-E73D9A27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4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93384-C060-40C9-A4F8-EF5E472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20A6A0-FEFE-42DA-B017-16E499C93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2FBBF-1370-4F37-985B-5671A83F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B8EC7-75D7-4955-A401-3D9354E1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67868-673A-43B0-B9E1-7154B5A7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FCC8E-055B-4986-ADF8-CE5FBA882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9AFEA-B703-4ADA-B873-4973B1DFD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0CD53-43D2-4509-A1F9-5D3C0AE9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431FB-3B6E-4BAD-9158-A659DF42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D2C18-6008-4240-9757-CDDEF606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5DEAD-B783-4FFB-A49C-9A89C518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6A8AE-D068-45E0-90C2-F0F623DF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E241F-55CF-413A-8F31-FFA51E91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97782-4013-48DB-AA67-8D79DBFC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C86DE-8D89-49D4-BB81-6CF48B41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3B94D-D675-49D3-AECC-08ACFB6C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7C90F-B970-4496-8180-948ED690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5BF33-F68D-45CB-AF79-6835A2B4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7AD1D-586A-4247-9311-3BE2EE4F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59335-D661-4E3F-9336-A6246645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2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AFBB7-BA6E-4777-812B-A797D2A2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2919E-FC3D-4782-B7EA-DAEB405B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8E492-78E1-4698-B279-D5A0F7781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EF949-2B97-41B9-A315-6B9BED2D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6683B-5EB7-49F9-B610-ECD6FF12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BC81C-530A-43C8-A559-4BF7F48B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7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17C7-9E20-4D9A-AB58-8ACCD697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18453-368D-474B-9870-C3253548F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8E8A0-A45D-4EB2-B044-1D7983CA7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52CC85-77CB-4C36-9704-B0CE4C9C6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C1F98C-F831-4879-A503-A822142D7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39C5C-BED2-4E79-A461-3B2244B0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F0F25A-4AE2-4625-98E2-CB975CC9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4115D-D4BF-479C-BD1E-7F942158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1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4C6CE-2FAB-40C7-847C-7277CDB7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ED2DC9-98FC-4335-9E22-91C5CCD3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D3690-C3BA-4996-BA84-6007EFE8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A34363-090D-46AC-8645-AD4A1D89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4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E10E14-521E-4152-9BF8-90D0FA32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91931-C814-48D3-96C4-DA5FE82E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2B85B-4FB8-48A3-AA69-2FF35507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8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E85FB-6FD3-4694-BA8D-56CDE213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0AE1B-506E-4473-8112-9D69F90A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AB5BA4-CA66-44B6-A091-0ED90C6B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E9EB5-DA7D-45F4-8C93-49CE7754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6695C-9114-48B8-A60D-C815634D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3129A-2B43-4D99-B8BE-0A38BF7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4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507D1-463C-48C4-A345-2C5E1BF0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84FBAE-9D5C-471E-95A2-CF13AF9E6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73F49-503B-43E6-9638-B6920BC0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4339B-4FB7-49B8-B9D5-381E21B4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BC918-3D6C-4E57-9349-29E26AD1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A1A2D-ECCA-411C-81EE-368DE2F8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DE0D21-B3AF-4B01-9139-22492090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2D8AC-E24F-40B9-A691-D4E508B9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86FC-B402-4E70-9E8D-25C73BAB9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2CC6-FC28-4D7A-927C-4887978709EA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3A1A7-94B7-471B-B5BD-DBAD6AF21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B9F10-79E2-4216-A256-1565FA33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936C-30E1-44D3-BDD9-2A7F6A6A2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7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54A145-DF4E-4463-874B-A09DAEE96FD0}"/>
              </a:ext>
            </a:extLst>
          </p:cNvPr>
          <p:cNvGrpSpPr/>
          <p:nvPr/>
        </p:nvGrpSpPr>
        <p:grpSpPr>
          <a:xfrm>
            <a:off x="465235" y="310897"/>
            <a:ext cx="11375136" cy="5807808"/>
            <a:chOff x="392083" y="73153"/>
            <a:chExt cx="11375136" cy="580780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0D12807-FDC9-4870-B474-6F090F76DC45}"/>
                </a:ext>
              </a:extLst>
            </p:cNvPr>
            <p:cNvGrpSpPr/>
            <p:nvPr/>
          </p:nvGrpSpPr>
          <p:grpSpPr>
            <a:xfrm>
              <a:off x="392083" y="73153"/>
              <a:ext cx="11375136" cy="4156405"/>
              <a:chOff x="411480" y="246889"/>
              <a:chExt cx="11375136" cy="4156405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FC5BC23-6F6D-4954-BFEC-E7CD68D1E724}"/>
                  </a:ext>
                </a:extLst>
              </p:cNvPr>
              <p:cNvSpPr/>
              <p:nvPr/>
            </p:nvSpPr>
            <p:spPr>
              <a:xfrm>
                <a:off x="411480" y="246889"/>
                <a:ext cx="11375136" cy="3282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EB02B0-88CB-4006-8A62-27015A9E68AB}"/>
                  </a:ext>
                </a:extLst>
              </p:cNvPr>
              <p:cNvSpPr txBox="1"/>
              <p:nvPr/>
            </p:nvSpPr>
            <p:spPr>
              <a:xfrm>
                <a:off x="1100996" y="1168893"/>
                <a:ext cx="4516587" cy="1531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合利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宝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15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国内顶级无卡支付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上市公司民盛金科（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002647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）成员企业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15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广州市唯一拥有支付全牌照的第三方支付公司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1CF5809D-BD26-4732-9082-FC6286643D72}"/>
                  </a:ext>
                </a:extLst>
              </p:cNvPr>
              <p:cNvGrpSpPr/>
              <p:nvPr/>
            </p:nvGrpSpPr>
            <p:grpSpPr>
              <a:xfrm>
                <a:off x="7469279" y="1337811"/>
                <a:ext cx="1457325" cy="2118555"/>
                <a:chOff x="8527359" y="3096082"/>
                <a:chExt cx="1457325" cy="2118555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16BB5FF-4133-4057-9DB0-BEFDD25E7038}"/>
                    </a:ext>
                  </a:extLst>
                </p:cNvPr>
                <p:cNvGrpSpPr/>
                <p:nvPr/>
              </p:nvGrpSpPr>
              <p:grpSpPr>
                <a:xfrm>
                  <a:off x="8527359" y="3096082"/>
                  <a:ext cx="1457325" cy="1457325"/>
                  <a:chOff x="7921303" y="2759236"/>
                  <a:chExt cx="1457325" cy="1457325"/>
                </a:xfrm>
              </p:grpSpPr>
              <p:pic>
                <p:nvPicPr>
                  <p:cNvPr id="28" name="图片 27">
                    <a:extLst>
                      <a:ext uri="{FF2B5EF4-FFF2-40B4-BE49-F238E27FC236}">
                        <a16:creationId xmlns:a16="http://schemas.microsoft.com/office/drawing/2014/main" id="{6D6125EB-32A8-4465-B40E-96E2C3D66B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21303" y="2759236"/>
                    <a:ext cx="1457325" cy="1457325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>
                    <a:extLst>
                      <a:ext uri="{FF2B5EF4-FFF2-40B4-BE49-F238E27FC236}">
                        <a16:creationId xmlns:a16="http://schemas.microsoft.com/office/drawing/2014/main" id="{194E2E4C-7F16-417A-B7E1-925B035CE9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360380" y="3257565"/>
                    <a:ext cx="579169" cy="528554"/>
                  </a:xfrm>
                  <a:prstGeom prst="ellipse">
                    <a:avLst/>
                  </a:prstGeom>
                </p:spPr>
              </p:pic>
            </p:grp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3A4B125-0DEC-4AC6-B9BB-F9A56DFDA21E}"/>
                    </a:ext>
                  </a:extLst>
                </p:cNvPr>
                <p:cNvSpPr txBox="1"/>
                <p:nvPr/>
              </p:nvSpPr>
              <p:spPr>
                <a:xfrm>
                  <a:off x="8614190" y="4568306"/>
                  <a:ext cx="11881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扫码</a:t>
                  </a:r>
                  <a:endParaRPr lang="en-US" altLang="zh-CN" dirty="0"/>
                </a:p>
                <a:p>
                  <a:pPr algn="ctr"/>
                  <a:r>
                    <a:rPr lang="zh-CN" altLang="en-US" dirty="0"/>
                    <a:t>立即下载</a:t>
                  </a:r>
                </a:p>
              </p:txBody>
            </p:sp>
          </p:grpSp>
          <p:sp>
            <p:nvSpPr>
              <p:cNvPr id="30" name="半闭框 29">
                <a:extLst>
                  <a:ext uri="{FF2B5EF4-FFF2-40B4-BE49-F238E27FC236}">
                    <a16:creationId xmlns:a16="http://schemas.microsoft.com/office/drawing/2014/main" id="{F99917FF-6861-42B8-B5CD-F91BD38C69BC}"/>
                  </a:ext>
                </a:extLst>
              </p:cNvPr>
              <p:cNvSpPr/>
              <p:nvPr/>
            </p:nvSpPr>
            <p:spPr>
              <a:xfrm>
                <a:off x="6570225" y="1168893"/>
                <a:ext cx="531628" cy="549443"/>
              </a:xfrm>
              <a:prstGeom prst="halfFrame">
                <a:avLst>
                  <a:gd name="adj1" fmla="val 19903"/>
                  <a:gd name="adj2" fmla="val 109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半闭框 30">
                <a:extLst>
                  <a:ext uri="{FF2B5EF4-FFF2-40B4-BE49-F238E27FC236}">
                    <a16:creationId xmlns:a16="http://schemas.microsoft.com/office/drawing/2014/main" id="{0942D9EB-AA13-41AE-8668-F20A87ACD64E}"/>
                  </a:ext>
                </a:extLst>
              </p:cNvPr>
              <p:cNvSpPr/>
              <p:nvPr/>
            </p:nvSpPr>
            <p:spPr>
              <a:xfrm rot="10800000">
                <a:off x="9108652" y="2838044"/>
                <a:ext cx="531628" cy="549443"/>
              </a:xfrm>
              <a:prstGeom prst="halfFrame">
                <a:avLst>
                  <a:gd name="adj1" fmla="val 19903"/>
                  <a:gd name="adj2" fmla="val 109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半闭框 31">
                <a:extLst>
                  <a:ext uri="{FF2B5EF4-FFF2-40B4-BE49-F238E27FC236}">
                    <a16:creationId xmlns:a16="http://schemas.microsoft.com/office/drawing/2014/main" id="{A35452FB-00F3-4021-82F4-019118AF3A6F}"/>
                  </a:ext>
                </a:extLst>
              </p:cNvPr>
              <p:cNvSpPr/>
              <p:nvPr/>
            </p:nvSpPr>
            <p:spPr>
              <a:xfrm rot="10800000" flipH="1">
                <a:off x="6601171" y="2804313"/>
                <a:ext cx="644171" cy="549443"/>
              </a:xfrm>
              <a:prstGeom prst="halfFrame">
                <a:avLst>
                  <a:gd name="adj1" fmla="val 19903"/>
                  <a:gd name="adj2" fmla="val 109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半闭框 32">
                <a:extLst>
                  <a:ext uri="{FF2B5EF4-FFF2-40B4-BE49-F238E27FC236}">
                    <a16:creationId xmlns:a16="http://schemas.microsoft.com/office/drawing/2014/main" id="{B40265E7-8C9E-4926-B9B8-E02DCD5BCFE2}"/>
                  </a:ext>
                </a:extLst>
              </p:cNvPr>
              <p:cNvSpPr/>
              <p:nvPr/>
            </p:nvSpPr>
            <p:spPr>
              <a:xfrm rot="5400000">
                <a:off x="9238334" y="1125648"/>
                <a:ext cx="459718" cy="549443"/>
              </a:xfrm>
              <a:prstGeom prst="halfFrame">
                <a:avLst>
                  <a:gd name="adj1" fmla="val 19903"/>
                  <a:gd name="adj2" fmla="val 109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C4B5271-E836-4163-BB27-8276B8DEBC17}"/>
                  </a:ext>
                </a:extLst>
              </p:cNvPr>
              <p:cNvSpPr txBox="1"/>
              <p:nvPr/>
            </p:nvSpPr>
            <p:spPr>
              <a:xfrm>
                <a:off x="6645973" y="3687713"/>
                <a:ext cx="3277993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安全可靠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1500"/>
                  </a:lnSpc>
                </a:pPr>
                <a:endParaRPr lang="en-US" altLang="zh-CN" sz="1200" b="1" dirty="0"/>
              </a:p>
              <a:p>
                <a:pPr algn="ctr"/>
                <a:r>
                  <a:rPr lang="zh-CN" altLang="en-US" sz="1200" b="1" dirty="0"/>
                  <a:t>实时查询、同名进出、银行级风控</a:t>
                </a:r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8F24C98-B590-471D-8E2A-AEF803A87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032" y="4512693"/>
              <a:ext cx="1321898" cy="119719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C91FD1-4E17-42A5-812C-F8A6A801F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4567" y="4255778"/>
              <a:ext cx="1714691" cy="160570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71A48FB-36F0-41B9-8B68-4C8993759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7402" y="4314438"/>
              <a:ext cx="1718824" cy="156652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3DC4C25-9E11-4B3F-BFCD-C19228EFB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79727" y="4467943"/>
              <a:ext cx="1304183" cy="1237586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F3BDC35-14F0-4EBA-92A8-3891F0323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4623" y="4467943"/>
              <a:ext cx="1321898" cy="1197191"/>
            </a:xfrm>
            <a:prstGeom prst="rect">
              <a:avLst/>
            </a:prstGeom>
          </p:spPr>
        </p:pic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2EC52107-A42F-4AF0-8B64-171576062508}"/>
              </a:ext>
            </a:extLst>
          </p:cNvPr>
          <p:cNvSpPr/>
          <p:nvPr/>
        </p:nvSpPr>
        <p:spPr>
          <a:xfrm>
            <a:off x="5756011" y="387663"/>
            <a:ext cx="4895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marR="355600" algn="ctr">
              <a:spcAft>
                <a:spcPts val="0"/>
              </a:spcAft>
            </a:pPr>
            <a:r>
              <a:rPr lang="zh-CN" altLang="en-US" sz="3600" kern="100" dirty="0">
                <a:solidFill>
                  <a:schemeClr val="bg2">
                    <a:lumMod val="25000"/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合利宝 不只是支付</a:t>
            </a:r>
            <a:endParaRPr lang="zh-CN" altLang="zh-CN" sz="3600" kern="100" dirty="0">
              <a:solidFill>
                <a:schemeClr val="bg2">
                  <a:lumMod val="25000"/>
                  <a:alpha val="7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D6BE4A-BEE2-49B1-9401-36B6A48E0FF9}"/>
              </a:ext>
            </a:extLst>
          </p:cNvPr>
          <p:cNvSpPr txBox="1"/>
          <p:nvPr/>
        </p:nvSpPr>
        <p:spPr>
          <a:xfrm>
            <a:off x="-74505" y="3849441"/>
            <a:ext cx="2688557" cy="855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超低费率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60" b="1" dirty="0"/>
          </a:p>
          <a:p>
            <a:pPr algn="ctr"/>
            <a:r>
              <a:rPr lang="zh-CN" altLang="en-US" sz="1200" b="1" dirty="0"/>
              <a:t>充值超低费率，提现最低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元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笔</a:t>
            </a:r>
            <a:endParaRPr lang="en-US" altLang="zh-CN" sz="1200" b="1" dirty="0"/>
          </a:p>
          <a:p>
            <a:pPr algn="ctr"/>
            <a:r>
              <a:rPr lang="zh-CN" altLang="en-US" sz="1200" b="1" dirty="0"/>
              <a:t> 支持储蓄卡、信用卡、微信、支付宝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C392C2E-9F3E-4ADF-8A17-BEFFB627179A}"/>
              </a:ext>
            </a:extLst>
          </p:cNvPr>
          <p:cNvSpPr txBox="1"/>
          <p:nvPr/>
        </p:nvSpPr>
        <p:spPr>
          <a:xfrm>
            <a:off x="2489277" y="3798570"/>
            <a:ext cx="2073003" cy="67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快速到账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60" b="1" dirty="0"/>
          </a:p>
          <a:p>
            <a:pPr algn="ctr"/>
            <a:r>
              <a:rPr lang="zh-CN" altLang="en-US" sz="1200" b="1" dirty="0"/>
              <a:t>自助提现，资金</a:t>
            </a:r>
            <a:r>
              <a:rPr lang="en-US" altLang="zh-CN" sz="1200" b="1" dirty="0"/>
              <a:t>D0</a:t>
            </a:r>
            <a:r>
              <a:rPr lang="zh-CN" altLang="en-US" sz="1200" b="1" dirty="0"/>
              <a:t>实时到账</a:t>
            </a:r>
            <a:endParaRPr lang="en-US" altLang="zh-CN" sz="12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6DCEC-DBB3-41AF-90DA-796CECE0AF02}"/>
              </a:ext>
            </a:extLst>
          </p:cNvPr>
          <p:cNvSpPr txBox="1"/>
          <p:nvPr/>
        </p:nvSpPr>
        <p:spPr>
          <a:xfrm>
            <a:off x="5000554" y="3792501"/>
            <a:ext cx="2007532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无需终端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60" b="1" dirty="0"/>
          </a:p>
          <a:p>
            <a:pPr algn="ctr"/>
            <a:r>
              <a:rPr lang="zh-CN" altLang="en-US" sz="1200" b="1" dirty="0"/>
              <a:t>无需带卡，一次绑定，随需随用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C55F310-4AB0-4CA3-AF34-F0567B2E5681}"/>
              </a:ext>
            </a:extLst>
          </p:cNvPr>
          <p:cNvSpPr txBox="1"/>
          <p:nvPr/>
        </p:nvSpPr>
        <p:spPr>
          <a:xfrm>
            <a:off x="9924064" y="3849441"/>
            <a:ext cx="1916307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分享即赚钱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60" b="1" dirty="0"/>
          </a:p>
          <a:p>
            <a:pPr algn="ctr"/>
            <a:r>
              <a:rPr lang="zh-CN" altLang="en-US" sz="1200" b="1" dirty="0"/>
              <a:t>无限三级裂变，</a:t>
            </a:r>
          </a:p>
          <a:p>
            <a:pPr algn="ctr"/>
            <a:r>
              <a:rPr lang="zh-CN" altLang="en-US" sz="1200" b="1" dirty="0"/>
              <a:t>坐在家里也能赚遍全国！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99090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509BFCE-F953-4A61-BC08-30FD7A5787F2}"/>
              </a:ext>
            </a:extLst>
          </p:cNvPr>
          <p:cNvSpPr/>
          <p:nvPr/>
        </p:nvSpPr>
        <p:spPr>
          <a:xfrm>
            <a:off x="5491292" y="764148"/>
            <a:ext cx="10631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marR="355600" algn="ctr">
              <a:spcAft>
                <a:spcPts val="0"/>
              </a:spcAft>
            </a:pP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F501BF7-8ECF-4136-94F6-39BF1C5B2698}"/>
              </a:ext>
            </a:extLst>
          </p:cNvPr>
          <p:cNvGrpSpPr/>
          <p:nvPr/>
        </p:nvGrpSpPr>
        <p:grpSpPr>
          <a:xfrm>
            <a:off x="914145" y="2471921"/>
            <a:ext cx="3402681" cy="2346694"/>
            <a:chOff x="7975421" y="2206713"/>
            <a:chExt cx="3402681" cy="23466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591100-B2BD-4C10-A3FB-8A1677590A2F}"/>
                </a:ext>
              </a:extLst>
            </p:cNvPr>
            <p:cNvSpPr/>
            <p:nvPr/>
          </p:nvSpPr>
          <p:spPr>
            <a:xfrm>
              <a:off x="7975421" y="2206713"/>
              <a:ext cx="34026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55600" algn="ctr">
                <a:spcAft>
                  <a:spcPts val="0"/>
                </a:spcAft>
              </a:pPr>
              <a:r>
                <a:rPr lang="zh-CN" altLang="zh-CN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你离财务自由，只差这一步！</a:t>
              </a:r>
            </a:p>
          </p:txBody>
        </p:sp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9E2E2E3C-89BD-4B21-84C8-0DBD81EC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7359" y="3096082"/>
              <a:ext cx="1457325" cy="1457325"/>
            </a:xfrm>
            <a:prstGeom prst="rect">
              <a:avLst/>
            </a:prstGeom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3363C7B-B471-4D37-BFB3-ECF618807A69}"/>
                </a:ext>
              </a:extLst>
            </p:cNvPr>
            <p:cNvSpPr txBox="1"/>
            <p:nvPr/>
          </p:nvSpPr>
          <p:spPr>
            <a:xfrm>
              <a:off x="8661928" y="2767698"/>
              <a:ext cx="118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扫描下载</a:t>
              </a: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01E4930E-B8A7-4E41-B253-DA0511C85E9E}"/>
              </a:ext>
            </a:extLst>
          </p:cNvPr>
          <p:cNvSpPr/>
          <p:nvPr/>
        </p:nvSpPr>
        <p:spPr>
          <a:xfrm>
            <a:off x="5645548" y="347810"/>
            <a:ext cx="4895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marR="355600" algn="ctr">
              <a:spcAft>
                <a:spcPts val="0"/>
              </a:spcAft>
            </a:pPr>
            <a:r>
              <a:rPr lang="zh-CN" altLang="en-US" sz="3600" kern="100" dirty="0">
                <a:solidFill>
                  <a:schemeClr val="bg2">
                    <a:lumMod val="25000"/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合利宝 不只是支付</a:t>
            </a:r>
            <a:endParaRPr lang="zh-CN" altLang="zh-CN" sz="3600" kern="100" dirty="0">
              <a:solidFill>
                <a:schemeClr val="bg2">
                  <a:lumMod val="25000"/>
                  <a:alpha val="7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AC8828-3BAA-46E6-9FFC-F447B45FE1D4}"/>
              </a:ext>
            </a:extLst>
          </p:cNvPr>
          <p:cNvGrpSpPr/>
          <p:nvPr/>
        </p:nvGrpSpPr>
        <p:grpSpPr>
          <a:xfrm>
            <a:off x="4643277" y="1335063"/>
            <a:ext cx="6841797" cy="4921300"/>
            <a:chOff x="4643277" y="1335063"/>
            <a:chExt cx="6841797" cy="4921300"/>
          </a:xfrm>
        </p:grpSpPr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8EBE76CD-5E70-4E7E-A50E-92FF64B34DFC}"/>
                </a:ext>
              </a:extLst>
            </p:cNvPr>
            <p:cNvSpPr/>
            <p:nvPr/>
          </p:nvSpPr>
          <p:spPr>
            <a:xfrm rot="5400000">
              <a:off x="11055721" y="5370537"/>
              <a:ext cx="485625" cy="373081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D66F9BE3-CBC1-449F-9947-09C1CEFF5CC1}"/>
                </a:ext>
              </a:extLst>
            </p:cNvPr>
            <p:cNvSpPr/>
            <p:nvPr/>
          </p:nvSpPr>
          <p:spPr>
            <a:xfrm rot="2826112">
              <a:off x="4696146" y="5148517"/>
              <a:ext cx="485625" cy="373081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2006304-5802-4CBA-A1C5-EF74CA61AAEC}"/>
                </a:ext>
              </a:extLst>
            </p:cNvPr>
            <p:cNvGrpSpPr/>
            <p:nvPr/>
          </p:nvGrpSpPr>
          <p:grpSpPr>
            <a:xfrm>
              <a:off x="4898250" y="1702651"/>
              <a:ext cx="6357869" cy="4553712"/>
              <a:chOff x="2788773" y="2039683"/>
              <a:chExt cx="6357869" cy="4553712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9615A3FF-A037-4FC6-95D5-F1A39ED62B4C}"/>
                  </a:ext>
                </a:extLst>
              </p:cNvPr>
              <p:cNvSpPr/>
              <p:nvPr/>
            </p:nvSpPr>
            <p:spPr>
              <a:xfrm>
                <a:off x="2788773" y="2245088"/>
                <a:ext cx="2145992" cy="4092357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92CA24C1-9288-43B1-91B6-8329E4376645}"/>
                  </a:ext>
                </a:extLst>
              </p:cNvPr>
              <p:cNvSpPr/>
              <p:nvPr/>
            </p:nvSpPr>
            <p:spPr>
              <a:xfrm>
                <a:off x="7000650" y="2245088"/>
                <a:ext cx="2145992" cy="4092357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C12F135-48FC-43FE-BDCD-8585275DD556}"/>
                  </a:ext>
                </a:extLst>
              </p:cNvPr>
              <p:cNvSpPr/>
              <p:nvPr/>
            </p:nvSpPr>
            <p:spPr>
              <a:xfrm>
                <a:off x="4756120" y="2039683"/>
                <a:ext cx="2387922" cy="4553712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188A1925-6775-4A67-9983-1223025FB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3336" y="2496129"/>
                <a:ext cx="2221879" cy="1173014"/>
              </a:xfrm>
              <a:prstGeom prst="rect">
                <a:avLst/>
              </a:prstGeom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6EC2514-C1FA-4FEC-A0E7-1F94FF9E50DA}"/>
                  </a:ext>
                </a:extLst>
              </p:cNvPr>
              <p:cNvSpPr/>
              <p:nvPr/>
            </p:nvSpPr>
            <p:spPr>
              <a:xfrm>
                <a:off x="4845465" y="2486826"/>
                <a:ext cx="2229750" cy="36623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2B9B2DC-3BC0-41A8-AB3D-8D836EC60049}"/>
                </a:ext>
              </a:extLst>
            </p:cNvPr>
            <p:cNvSpPr/>
            <p:nvPr/>
          </p:nvSpPr>
          <p:spPr>
            <a:xfrm>
              <a:off x="9310510" y="2336596"/>
              <a:ext cx="1843681" cy="3295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B893EE6-FF9B-42DE-B7E4-0D722249F750}"/>
                </a:ext>
              </a:extLst>
            </p:cNvPr>
            <p:cNvSpPr/>
            <p:nvPr/>
          </p:nvSpPr>
          <p:spPr>
            <a:xfrm>
              <a:off x="4983630" y="2331682"/>
              <a:ext cx="1895243" cy="3295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85EBBAD-E115-4000-8504-D265D14A38B1}"/>
                </a:ext>
              </a:extLst>
            </p:cNvPr>
            <p:cNvSpPr txBox="1"/>
            <p:nvPr/>
          </p:nvSpPr>
          <p:spPr>
            <a:xfrm>
              <a:off x="7496404" y="133506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无卡支付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53DF7C3-CD83-4F88-B4F4-C1FD56AD211B}"/>
                </a:ext>
              </a:extLst>
            </p:cNvPr>
            <p:cNvSpPr txBox="1"/>
            <p:nvPr/>
          </p:nvSpPr>
          <p:spPr>
            <a:xfrm>
              <a:off x="9834943" y="15197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极速到账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4C5EE32-266F-4D7E-989C-1B6DBC619627}"/>
                </a:ext>
              </a:extLst>
            </p:cNvPr>
            <p:cNvSpPr txBox="1"/>
            <p:nvPr/>
          </p:nvSpPr>
          <p:spPr>
            <a:xfrm>
              <a:off x="5345230" y="15583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即刷即得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72C0060-84E3-4FF7-9897-19575D1E214E}"/>
                </a:ext>
              </a:extLst>
            </p:cNvPr>
            <p:cNvGrpSpPr/>
            <p:nvPr/>
          </p:nvGrpSpPr>
          <p:grpSpPr>
            <a:xfrm>
              <a:off x="5001550" y="2510176"/>
              <a:ext cx="1795356" cy="1827961"/>
              <a:chOff x="4741162" y="2721967"/>
              <a:chExt cx="1795356" cy="1827961"/>
            </a:xfrm>
          </p:grpSpPr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949ACF3E-DAD3-4278-961B-DDB3EF16F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3010" y="2721967"/>
                <a:ext cx="523875" cy="514350"/>
              </a:xfrm>
              <a:prstGeom prst="rect">
                <a:avLst/>
              </a:prstGeom>
            </p:spPr>
          </p:pic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67371B3-E7B5-4C7E-8BA0-644662DDC6FA}"/>
                  </a:ext>
                </a:extLst>
              </p:cNvPr>
              <p:cNvSpPr/>
              <p:nvPr/>
            </p:nvSpPr>
            <p:spPr>
              <a:xfrm>
                <a:off x="5058358" y="3194965"/>
                <a:ext cx="44114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2000" b="1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￥</a:t>
                </a:r>
                <a:endParaRPr lang="zh-CN" altLang="en-US" sz="2000" b="1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84D0E0D-FF19-460A-8B8B-D4F62F8E42BD}"/>
                  </a:ext>
                </a:extLst>
              </p:cNvPr>
              <p:cNvSpPr txBox="1"/>
              <p:nvPr/>
            </p:nvSpPr>
            <p:spPr>
              <a:xfrm>
                <a:off x="5304026" y="3194965"/>
                <a:ext cx="1138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50000</a:t>
                </a:r>
                <a:endParaRPr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B7D2E17-6C17-4D4B-BBDF-4DBAB2FFC7EE}"/>
                  </a:ext>
                </a:extLst>
              </p:cNvPr>
              <p:cNvSpPr txBox="1"/>
              <p:nvPr/>
            </p:nvSpPr>
            <p:spPr>
              <a:xfrm>
                <a:off x="4764562" y="3744232"/>
                <a:ext cx="17719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付款账户：张三</a:t>
                </a: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C68A15E-7122-46CF-9D09-0DEB9138EE24}"/>
                  </a:ext>
                </a:extLst>
              </p:cNvPr>
              <p:cNvSpPr txBox="1"/>
              <p:nvPr/>
            </p:nvSpPr>
            <p:spPr>
              <a:xfrm>
                <a:off x="4741162" y="4211374"/>
                <a:ext cx="17719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收款账户：张三</a:t>
                </a:r>
              </a:p>
            </p:txBody>
          </p:sp>
        </p:grp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D6476114-0F1B-47D9-96C2-C10077595190}"/>
                </a:ext>
              </a:extLst>
            </p:cNvPr>
            <p:cNvSpPr/>
            <p:nvPr/>
          </p:nvSpPr>
          <p:spPr>
            <a:xfrm>
              <a:off x="4643277" y="4841327"/>
              <a:ext cx="1823225" cy="5242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同名进出</a:t>
              </a: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9F7CB68E-F869-4AED-90E2-D7B950D0C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005"/>
            <a:stretch/>
          </p:blipFill>
          <p:spPr>
            <a:xfrm>
              <a:off x="9304288" y="2357025"/>
              <a:ext cx="1849111" cy="846242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1C57F8AD-1C9A-4836-B092-B1AC6549E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35091" y="2510176"/>
              <a:ext cx="414270" cy="378066"/>
            </a:xfrm>
            <a:prstGeom prst="ellipse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9F5A8F6B-0A19-4393-8CB7-11CA35A06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23759" y="2910137"/>
              <a:ext cx="561707" cy="285458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4B3D1B0-ABF3-407F-BE3F-C7137614F1BD}"/>
                </a:ext>
              </a:extLst>
            </p:cNvPr>
            <p:cNvSpPr txBox="1"/>
            <p:nvPr/>
          </p:nvSpPr>
          <p:spPr>
            <a:xfrm>
              <a:off x="10001598" y="2921761"/>
              <a:ext cx="774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张三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3745E97-9068-4A39-9F42-FB3471A8F0A4}"/>
                </a:ext>
              </a:extLst>
            </p:cNvPr>
            <p:cNvGrpSpPr/>
            <p:nvPr/>
          </p:nvGrpSpPr>
          <p:grpSpPr>
            <a:xfrm>
              <a:off x="9696798" y="3148210"/>
              <a:ext cx="1384285" cy="400110"/>
              <a:chOff x="4790802" y="3537698"/>
              <a:chExt cx="1384285" cy="4001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D1C878F-2D79-4EB5-A73E-20968A14E3EF}"/>
                  </a:ext>
                </a:extLst>
              </p:cNvPr>
              <p:cNvSpPr/>
              <p:nvPr/>
            </p:nvSpPr>
            <p:spPr>
              <a:xfrm>
                <a:off x="4790802" y="3537698"/>
                <a:ext cx="44114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2000" b="1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￥</a:t>
                </a:r>
                <a:endParaRPr lang="zh-CN" altLang="en-US" sz="2000" b="1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6C22CF9-8916-4DFA-A714-F6C06A05AA33}"/>
                  </a:ext>
                </a:extLst>
              </p:cNvPr>
              <p:cNvSpPr txBox="1"/>
              <p:nvPr/>
            </p:nvSpPr>
            <p:spPr>
              <a:xfrm>
                <a:off x="5036470" y="3537698"/>
                <a:ext cx="1138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50000</a:t>
                </a:r>
                <a:endParaRPr lang="zh-CN" altLang="en-US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56FB014-EBE2-4369-96A0-DE7DA7B764B2}"/>
                </a:ext>
              </a:extLst>
            </p:cNvPr>
            <p:cNvGrpSpPr/>
            <p:nvPr/>
          </p:nvGrpSpPr>
          <p:grpSpPr>
            <a:xfrm>
              <a:off x="9351113" y="3634367"/>
              <a:ext cx="1782225" cy="1241707"/>
              <a:chOff x="4785462" y="3499821"/>
              <a:chExt cx="1782225" cy="1241707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8E455B94-1D9A-4A84-8591-E25151CD42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399" b="33438"/>
              <a:stretch/>
            </p:blipFill>
            <p:spPr>
              <a:xfrm>
                <a:off x="5092260" y="3499821"/>
                <a:ext cx="1158362" cy="264100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F7C1B653-4760-44A3-8C26-3CE6142A5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204"/>
              <a:stretch/>
            </p:blipFill>
            <p:spPr>
              <a:xfrm>
                <a:off x="4785462" y="3800658"/>
                <a:ext cx="1209757" cy="940870"/>
              </a:xfrm>
              <a:prstGeom prst="rect">
                <a:avLst/>
              </a:prstGeom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954AF983-C83E-4076-B12B-AC1A903D65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01"/>
              <a:stretch/>
            </p:blipFill>
            <p:spPr>
              <a:xfrm>
                <a:off x="5933557" y="3817581"/>
                <a:ext cx="634130" cy="914322"/>
              </a:xfrm>
              <a:prstGeom prst="rect">
                <a:avLst/>
              </a:prstGeom>
            </p:spPr>
          </p:pic>
        </p:grp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8BA49E53-D465-447B-9C85-7E33351B80FA}"/>
                </a:ext>
              </a:extLst>
            </p:cNvPr>
            <p:cNvSpPr/>
            <p:nvPr/>
          </p:nvSpPr>
          <p:spPr>
            <a:xfrm>
              <a:off x="9654915" y="4829888"/>
              <a:ext cx="1823225" cy="5242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提现</a:t>
              </a:r>
              <a:r>
                <a:rPr lang="en-US" altLang="zh-CN" dirty="0"/>
                <a:t>D0</a:t>
              </a:r>
              <a:r>
                <a:rPr lang="zh-CN" altLang="en-US" dirty="0"/>
                <a:t>到账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ACABEA4-DE44-45BC-A18F-674F5BB5FCD3}"/>
                </a:ext>
              </a:extLst>
            </p:cNvPr>
            <p:cNvSpPr txBox="1"/>
            <p:nvPr/>
          </p:nvSpPr>
          <p:spPr>
            <a:xfrm>
              <a:off x="9918277" y="3376104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提现成功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DBD339F-F060-4495-95A7-992AEFD6F95C}"/>
                </a:ext>
              </a:extLst>
            </p:cNvPr>
            <p:cNvSpPr txBox="1"/>
            <p:nvPr/>
          </p:nvSpPr>
          <p:spPr>
            <a:xfrm>
              <a:off x="5549069" y="3219484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充值成功</a:t>
              </a: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2EDA31F4-E941-45D6-9FD7-385F414D116E}"/>
                </a:ext>
              </a:extLst>
            </p:cNvPr>
            <p:cNvSpPr/>
            <p:nvPr/>
          </p:nvSpPr>
          <p:spPr>
            <a:xfrm>
              <a:off x="7976251" y="3061988"/>
              <a:ext cx="234486" cy="16123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D682353-C65A-46DA-A244-55948DD0CE65}"/>
                </a:ext>
              </a:extLst>
            </p:cNvPr>
            <p:cNvSpPr/>
            <p:nvPr/>
          </p:nvSpPr>
          <p:spPr>
            <a:xfrm>
              <a:off x="7759165" y="3183229"/>
              <a:ext cx="668657" cy="668657"/>
            </a:xfrm>
            <a:prstGeom prst="ellipse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D3C770EF-EB54-40FB-9A9A-3F2102006887}"/>
                </a:ext>
              </a:extLst>
            </p:cNvPr>
            <p:cNvSpPr/>
            <p:nvPr/>
          </p:nvSpPr>
          <p:spPr>
            <a:xfrm>
              <a:off x="7150756" y="4703134"/>
              <a:ext cx="1885477" cy="4406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信用卡</a:t>
              </a: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C2D2145D-4A56-4711-A080-F7BDFBC1AC37}"/>
                </a:ext>
              </a:extLst>
            </p:cNvPr>
            <p:cNvSpPr/>
            <p:nvPr/>
          </p:nvSpPr>
          <p:spPr>
            <a:xfrm>
              <a:off x="7151628" y="5205778"/>
              <a:ext cx="1885477" cy="4406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储蓄卡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573E8D3-E82C-497D-9B4D-8918529A54AE}"/>
                </a:ext>
              </a:extLst>
            </p:cNvPr>
            <p:cNvSpPr txBox="1"/>
            <p:nvPr/>
          </p:nvSpPr>
          <p:spPr>
            <a:xfrm>
              <a:off x="8428606" y="4725911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750D3B8-7AC0-48B2-9643-6664A5F5B304}"/>
                </a:ext>
              </a:extLst>
            </p:cNvPr>
            <p:cNvSpPr txBox="1"/>
            <p:nvPr/>
          </p:nvSpPr>
          <p:spPr>
            <a:xfrm>
              <a:off x="8396651" y="5238691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A1A5406-F873-490D-AF91-123D3A2EEE34}"/>
              </a:ext>
            </a:extLst>
          </p:cNvPr>
          <p:cNvSpPr/>
          <p:nvPr/>
        </p:nvSpPr>
        <p:spPr>
          <a:xfrm>
            <a:off x="512072" y="5218421"/>
            <a:ext cx="36576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万用户加入</a:t>
            </a:r>
          </a:p>
          <a:p>
            <a:pPr algn="ctr"/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互联网支付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移动金融 的创业平台</a:t>
            </a: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简单分享创造持续高收入</a:t>
            </a:r>
            <a:endParaRPr lang="zh-CN" altLang="en-US" sz="1400" b="0" i="0" dirty="0">
              <a:solidFill>
                <a:schemeClr val="bg2">
                  <a:lumMod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BB53AD-63DF-4FA0-9F49-0733526F62BC}"/>
              </a:ext>
            </a:extLst>
          </p:cNvPr>
          <p:cNvSpPr txBox="1"/>
          <p:nvPr/>
        </p:nvSpPr>
        <p:spPr>
          <a:xfrm>
            <a:off x="7702247" y="33440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无需终端</a:t>
            </a: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467944EF-BEA5-458F-81A6-D043638960E9}"/>
              </a:ext>
            </a:extLst>
          </p:cNvPr>
          <p:cNvSpPr/>
          <p:nvPr/>
        </p:nvSpPr>
        <p:spPr>
          <a:xfrm>
            <a:off x="8722534" y="3017830"/>
            <a:ext cx="234486" cy="161230"/>
          </a:xfrm>
          <a:prstGeom prst="triangle">
            <a:avLst>
              <a:gd name="adj" fmla="val 50000"/>
            </a:avLst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374806D-5084-4590-8BFF-8BD8E1A52C35}"/>
              </a:ext>
            </a:extLst>
          </p:cNvPr>
          <p:cNvSpPr/>
          <p:nvPr/>
        </p:nvSpPr>
        <p:spPr>
          <a:xfrm>
            <a:off x="8505448" y="3139071"/>
            <a:ext cx="668657" cy="668657"/>
          </a:xfrm>
          <a:prstGeom prst="ellipse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B67501FE-9BB9-4DC2-9D2C-83D8DBE443C2}"/>
              </a:ext>
            </a:extLst>
          </p:cNvPr>
          <p:cNvSpPr/>
          <p:nvPr/>
        </p:nvSpPr>
        <p:spPr>
          <a:xfrm>
            <a:off x="7182898" y="3038029"/>
            <a:ext cx="234486" cy="161230"/>
          </a:xfrm>
          <a:prstGeom prst="triangle">
            <a:avLst>
              <a:gd name="adj" fmla="val 50000"/>
            </a:avLst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6CA6CCB-B241-4B01-8921-9BD6BD37BF50}"/>
              </a:ext>
            </a:extLst>
          </p:cNvPr>
          <p:cNvSpPr/>
          <p:nvPr/>
        </p:nvSpPr>
        <p:spPr>
          <a:xfrm>
            <a:off x="6965812" y="3159270"/>
            <a:ext cx="668657" cy="668657"/>
          </a:xfrm>
          <a:prstGeom prst="ellipse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zh-CN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D9805C1-8732-4194-9D33-E6BFC0385D3A}"/>
              </a:ext>
            </a:extLst>
          </p:cNvPr>
          <p:cNvSpPr txBox="1"/>
          <p:nvPr/>
        </p:nvSpPr>
        <p:spPr>
          <a:xfrm>
            <a:off x="8528446" y="3213288"/>
            <a:ext cx="65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商家收款二维码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6D57333-FC6D-4ABC-8B6B-410038E7BA55}"/>
              </a:ext>
            </a:extLst>
          </p:cNvPr>
          <p:cNvSpPr txBox="1"/>
          <p:nvPr/>
        </p:nvSpPr>
        <p:spPr>
          <a:xfrm>
            <a:off x="6870928" y="33482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无需终端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359D15-8115-4843-ACAF-4BB5BFF69549}"/>
              </a:ext>
            </a:extLst>
          </p:cNvPr>
          <p:cNvSpPr/>
          <p:nvPr/>
        </p:nvSpPr>
        <p:spPr>
          <a:xfrm>
            <a:off x="1861111" y="3827927"/>
            <a:ext cx="667265" cy="510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77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DB193EC-9259-43EC-8F2E-934EF760C190}"/>
              </a:ext>
            </a:extLst>
          </p:cNvPr>
          <p:cNvSpPr/>
          <p:nvPr/>
        </p:nvSpPr>
        <p:spPr>
          <a:xfrm>
            <a:off x="4329850" y="885772"/>
            <a:ext cx="2359555" cy="319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无卡支付 即充即到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BA4796-30F6-4DB4-8F93-1ABF5946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564131" y="1711161"/>
            <a:ext cx="802861" cy="87108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1CDDD52-ED36-450B-97EF-F2AAEAE2CA34}"/>
              </a:ext>
            </a:extLst>
          </p:cNvPr>
          <p:cNvGrpSpPr/>
          <p:nvPr/>
        </p:nvGrpSpPr>
        <p:grpSpPr>
          <a:xfrm>
            <a:off x="4688986" y="1711161"/>
            <a:ext cx="3077127" cy="3643049"/>
            <a:chOff x="278179" y="23370189"/>
            <a:chExt cx="3077127" cy="364304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0D2C92F-1DA0-43C9-9313-823A02DD486B}"/>
                </a:ext>
              </a:extLst>
            </p:cNvPr>
            <p:cNvSpPr/>
            <p:nvPr/>
          </p:nvSpPr>
          <p:spPr>
            <a:xfrm>
              <a:off x="1176259" y="23370189"/>
              <a:ext cx="1910383" cy="3643049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40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C423EC0-06C7-40ED-9729-4A14FFA1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4033" y="23735355"/>
              <a:ext cx="1777545" cy="938432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945CF2-55CC-4925-98AC-1F86BB383485}"/>
                </a:ext>
              </a:extLst>
            </p:cNvPr>
            <p:cNvSpPr/>
            <p:nvPr/>
          </p:nvSpPr>
          <p:spPr>
            <a:xfrm>
              <a:off x="1247736" y="23727912"/>
              <a:ext cx="1783842" cy="2929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4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2F5B35-B8D2-417B-ACD2-525EE8BB0DCA}"/>
                </a:ext>
              </a:extLst>
            </p:cNvPr>
            <p:cNvSpPr txBox="1"/>
            <p:nvPr/>
          </p:nvSpPr>
          <p:spPr>
            <a:xfrm>
              <a:off x="2249133" y="25950700"/>
              <a:ext cx="370614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FBBC01-E623-4391-8DD0-9F6718554EDA}"/>
                </a:ext>
              </a:extLst>
            </p:cNvPr>
            <p:cNvSpPr txBox="1"/>
            <p:nvPr/>
          </p:nvSpPr>
          <p:spPr>
            <a:xfrm>
              <a:off x="2265157" y="26386443"/>
              <a:ext cx="370614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DC3D953-B319-49BD-8EAA-14F1EAEC1EB9}"/>
                </a:ext>
              </a:extLst>
            </p:cNvPr>
            <p:cNvSpPr txBox="1"/>
            <p:nvPr/>
          </p:nvSpPr>
          <p:spPr>
            <a:xfrm>
              <a:off x="1274883" y="249273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金额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9F69B9C-8BA3-4BD6-8297-E26C18B213A0}"/>
                </a:ext>
              </a:extLst>
            </p:cNvPr>
            <p:cNvSpPr/>
            <p:nvPr/>
          </p:nvSpPr>
          <p:spPr>
            <a:xfrm>
              <a:off x="1249558" y="24919158"/>
              <a:ext cx="1732343" cy="1771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83CCF9B-5AED-4559-ACAD-FF8A980F7F7E}"/>
                </a:ext>
              </a:extLst>
            </p:cNvPr>
            <p:cNvGrpSpPr/>
            <p:nvPr/>
          </p:nvGrpSpPr>
          <p:grpSpPr>
            <a:xfrm>
              <a:off x="1249558" y="25176908"/>
              <a:ext cx="832864" cy="383858"/>
              <a:chOff x="3261243" y="22723800"/>
              <a:chExt cx="832864" cy="383858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FBE6F1-6DA1-42D1-A6AA-18127F41154A}"/>
                  </a:ext>
                </a:extLst>
              </p:cNvPr>
              <p:cNvSpPr txBox="1"/>
              <p:nvPr/>
            </p:nvSpPr>
            <p:spPr>
              <a:xfrm>
                <a:off x="3261243" y="227383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￥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4F7F530-0F72-493C-B41F-5127F69AD46F}"/>
                  </a:ext>
                </a:extLst>
              </p:cNvPr>
              <p:cNvSpPr txBox="1"/>
              <p:nvPr/>
            </p:nvSpPr>
            <p:spPr>
              <a:xfrm>
                <a:off x="3441364" y="227238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5000</a:t>
                </a:r>
                <a:endParaRPr lang="zh-CN" altLang="en-US" dirty="0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9819709-05D7-4AAF-87F1-2F9E99809DCF}"/>
                </a:ext>
              </a:extLst>
            </p:cNvPr>
            <p:cNvSpPr txBox="1"/>
            <p:nvPr/>
          </p:nvSpPr>
          <p:spPr>
            <a:xfrm>
              <a:off x="1274883" y="25514302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请选择支付银行卡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25FDC9E-5301-4859-8AA4-20BEED7E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627" y="25791301"/>
              <a:ext cx="290835" cy="279202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C3CD414-C9DC-472A-835B-DBD38BB8609B}"/>
                </a:ext>
              </a:extLst>
            </p:cNvPr>
            <p:cNvSpPr txBox="1"/>
            <p:nvPr/>
          </p:nvSpPr>
          <p:spPr>
            <a:xfrm>
              <a:off x="1485004" y="25752829"/>
              <a:ext cx="1319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招商银行</a:t>
              </a:r>
              <a:r>
                <a:rPr lang="zh-CN" altLang="en-US" sz="1100" dirty="0"/>
                <a:t>*** **</a:t>
              </a:r>
              <a:r>
                <a:rPr lang="en-US" altLang="zh-CN" sz="1100" dirty="0"/>
                <a:t>1234</a:t>
              </a:r>
              <a:endParaRPr lang="zh-CN" altLang="en-US" sz="11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5D59732-6739-4227-BCDE-2684142376AC}"/>
                </a:ext>
              </a:extLst>
            </p:cNvPr>
            <p:cNvSpPr txBox="1"/>
            <p:nvPr/>
          </p:nvSpPr>
          <p:spPr>
            <a:xfrm>
              <a:off x="1487162" y="25953469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信用卡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D366FCC-291F-4B32-ACBA-7E80FD5FA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627" y="26282364"/>
              <a:ext cx="290835" cy="279202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0040F7C-628C-4EE8-86B9-E0C0F6239962}"/>
                </a:ext>
              </a:extLst>
            </p:cNvPr>
            <p:cNvSpPr txBox="1"/>
            <p:nvPr/>
          </p:nvSpPr>
          <p:spPr>
            <a:xfrm>
              <a:off x="1498115" y="26203084"/>
              <a:ext cx="1319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招商银行</a:t>
              </a:r>
              <a:r>
                <a:rPr lang="zh-CN" altLang="en-US" sz="1100" dirty="0"/>
                <a:t>*** </a:t>
              </a:r>
              <a:r>
                <a:rPr lang="en-US" altLang="zh-CN" sz="1100" dirty="0"/>
                <a:t>*</a:t>
              </a:r>
              <a:r>
                <a:rPr lang="zh-CN" altLang="en-US" sz="1100" dirty="0"/>
                <a:t>*</a:t>
              </a:r>
              <a:r>
                <a:rPr lang="en-US" altLang="zh-CN" sz="1100" dirty="0"/>
                <a:t>4321</a:t>
              </a:r>
              <a:endParaRPr lang="zh-CN" altLang="en-US" sz="11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F33A2DD-3546-4DD5-8356-90016892830F}"/>
                </a:ext>
              </a:extLst>
            </p:cNvPr>
            <p:cNvSpPr txBox="1"/>
            <p:nvPr/>
          </p:nvSpPr>
          <p:spPr>
            <a:xfrm>
              <a:off x="1487162" y="2639682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储蓄卡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8839EC2-EBB5-4228-A31D-49B741356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7753" y="25782041"/>
              <a:ext cx="188672" cy="20318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5BDB92F-175B-4663-B62F-39FF974F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1022" y="26282690"/>
              <a:ext cx="188672" cy="20318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1DFCA5E-F136-4F5C-B71D-36C9631DF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3" b="12015"/>
            <a:stretch/>
          </p:blipFill>
          <p:spPr>
            <a:xfrm>
              <a:off x="1830780" y="23829412"/>
              <a:ext cx="654691" cy="829687"/>
            </a:xfrm>
            <a:prstGeom prst="rect">
              <a:avLst/>
            </a:prstGeom>
          </p:spPr>
        </p:pic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479855B7-01DA-4165-A7AC-8CD7B3560799}"/>
                </a:ext>
              </a:extLst>
            </p:cNvPr>
            <p:cNvSpPr/>
            <p:nvPr/>
          </p:nvSpPr>
          <p:spPr>
            <a:xfrm rot="16200000">
              <a:off x="2244818" y="24113283"/>
              <a:ext cx="325537" cy="190508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4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B25B8BA-3DF4-45B4-B283-E7F3A34012AD}"/>
                </a:ext>
              </a:extLst>
            </p:cNvPr>
            <p:cNvSpPr/>
            <p:nvPr/>
          </p:nvSpPr>
          <p:spPr>
            <a:xfrm>
              <a:off x="2443324" y="23761534"/>
              <a:ext cx="911982" cy="911981"/>
            </a:xfrm>
            <a:prstGeom prst="ellipse">
              <a:avLst/>
            </a:prstGeom>
            <a:solidFill>
              <a:schemeClr val="accent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zh-CN" altLang="en-US" sz="144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无需终端</a:t>
              </a:r>
              <a:endParaRPr lang="en-US" altLang="zh-CN" sz="144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zh-CN" altLang="en-US" sz="144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箭头: 左弧形 26">
              <a:extLst>
                <a:ext uri="{FF2B5EF4-FFF2-40B4-BE49-F238E27FC236}">
                  <a16:creationId xmlns:a16="http://schemas.microsoft.com/office/drawing/2014/main" id="{0B43C5D5-8818-4E53-A997-039D1FC1055A}"/>
                </a:ext>
              </a:extLst>
            </p:cNvPr>
            <p:cNvSpPr/>
            <p:nvPr/>
          </p:nvSpPr>
          <p:spPr>
            <a:xfrm rot="17194662" flipH="1" flipV="1">
              <a:off x="1066679" y="23898733"/>
              <a:ext cx="485148" cy="2062147"/>
            </a:xfrm>
            <a:prstGeom prst="curvedRightArrow">
              <a:avLst>
                <a:gd name="adj1" fmla="val 12954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FAEB5DF-770A-4B71-A339-DD7306DBBC72}"/>
              </a:ext>
            </a:extLst>
          </p:cNvPr>
          <p:cNvSpPr txBox="1"/>
          <p:nvPr/>
        </p:nvSpPr>
        <p:spPr>
          <a:xfrm>
            <a:off x="3315567" y="2331365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充值极速到账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1BD5B68-70E3-486D-AEA7-306CD14563E3}"/>
              </a:ext>
            </a:extLst>
          </p:cNvPr>
          <p:cNvGrpSpPr/>
          <p:nvPr/>
        </p:nvGrpSpPr>
        <p:grpSpPr>
          <a:xfrm>
            <a:off x="3423451" y="3027230"/>
            <a:ext cx="1514560" cy="1140906"/>
            <a:chOff x="3620945" y="23449700"/>
            <a:chExt cx="1514560" cy="114090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AD1B6604-D4E8-4676-9A0B-CE4C17958D26}"/>
                </a:ext>
              </a:extLst>
            </p:cNvPr>
            <p:cNvGrpSpPr/>
            <p:nvPr/>
          </p:nvGrpSpPr>
          <p:grpSpPr>
            <a:xfrm>
              <a:off x="3620945" y="23449700"/>
              <a:ext cx="1514560" cy="1140906"/>
              <a:chOff x="3620945" y="23449700"/>
              <a:chExt cx="1514560" cy="1140906"/>
            </a:xfrm>
          </p:grpSpPr>
          <p:sp>
            <p:nvSpPr>
              <p:cNvPr id="35" name="五边形 338">
                <a:extLst>
                  <a:ext uri="{FF2B5EF4-FFF2-40B4-BE49-F238E27FC236}">
                    <a16:creationId xmlns:a16="http://schemas.microsoft.com/office/drawing/2014/main" id="{9743C63F-A9DF-48A8-AD98-BC9136E34D64}"/>
                  </a:ext>
                </a:extLst>
              </p:cNvPr>
              <p:cNvSpPr/>
              <p:nvPr/>
            </p:nvSpPr>
            <p:spPr>
              <a:xfrm rot="16360374" flipV="1">
                <a:off x="4888851" y="23994322"/>
                <a:ext cx="292879" cy="200428"/>
              </a:xfrm>
              <a:custGeom>
                <a:avLst/>
                <a:gdLst>
                  <a:gd name="connsiteX0" fmla="*/ 1 w 960120"/>
                  <a:gd name="connsiteY0" fmla="*/ 349269 h 914400"/>
                  <a:gd name="connsiteX1" fmla="*/ 480060 w 960120"/>
                  <a:gd name="connsiteY1" fmla="*/ 0 h 914400"/>
                  <a:gd name="connsiteX2" fmla="*/ 960119 w 960120"/>
                  <a:gd name="connsiteY2" fmla="*/ 349269 h 914400"/>
                  <a:gd name="connsiteX3" fmla="*/ 776753 w 960120"/>
                  <a:gd name="connsiteY3" fmla="*/ 914398 h 914400"/>
                  <a:gd name="connsiteX4" fmla="*/ 183367 w 960120"/>
                  <a:gd name="connsiteY4" fmla="*/ 914398 h 914400"/>
                  <a:gd name="connsiteX5" fmla="*/ 1 w 960120"/>
                  <a:gd name="connsiteY5" fmla="*/ 349269 h 914400"/>
                  <a:gd name="connsiteX0" fmla="*/ 0 w 960118"/>
                  <a:gd name="connsiteY0" fmla="*/ 0 h 565129"/>
                  <a:gd name="connsiteX1" fmla="*/ 488768 w 960118"/>
                  <a:gd name="connsiteY1" fmla="*/ 225497 h 565129"/>
                  <a:gd name="connsiteX2" fmla="*/ 960118 w 960118"/>
                  <a:gd name="connsiteY2" fmla="*/ 0 h 565129"/>
                  <a:gd name="connsiteX3" fmla="*/ 776752 w 960118"/>
                  <a:gd name="connsiteY3" fmla="*/ 565129 h 565129"/>
                  <a:gd name="connsiteX4" fmla="*/ 183366 w 960118"/>
                  <a:gd name="connsiteY4" fmla="*/ 565129 h 565129"/>
                  <a:gd name="connsiteX5" fmla="*/ 0 w 960118"/>
                  <a:gd name="connsiteY5" fmla="*/ 0 h 565129"/>
                  <a:gd name="connsiteX0" fmla="*/ 1 w 889995"/>
                  <a:gd name="connsiteY0" fmla="*/ 1 h 581650"/>
                  <a:gd name="connsiteX1" fmla="*/ 418645 w 889995"/>
                  <a:gd name="connsiteY1" fmla="*/ 242018 h 581650"/>
                  <a:gd name="connsiteX2" fmla="*/ 889995 w 889995"/>
                  <a:gd name="connsiteY2" fmla="*/ 16521 h 581650"/>
                  <a:gd name="connsiteX3" fmla="*/ 706629 w 889995"/>
                  <a:gd name="connsiteY3" fmla="*/ 581650 h 581650"/>
                  <a:gd name="connsiteX4" fmla="*/ 113243 w 889995"/>
                  <a:gd name="connsiteY4" fmla="*/ 581650 h 581650"/>
                  <a:gd name="connsiteX5" fmla="*/ 1 w 889995"/>
                  <a:gd name="connsiteY5" fmla="*/ 1 h 581650"/>
                  <a:gd name="connsiteX0" fmla="*/ 0 w 782434"/>
                  <a:gd name="connsiteY0" fmla="*/ 122456 h 565129"/>
                  <a:gd name="connsiteX1" fmla="*/ 311084 w 782434"/>
                  <a:gd name="connsiteY1" fmla="*/ 225497 h 565129"/>
                  <a:gd name="connsiteX2" fmla="*/ 782434 w 782434"/>
                  <a:gd name="connsiteY2" fmla="*/ 0 h 565129"/>
                  <a:gd name="connsiteX3" fmla="*/ 599068 w 782434"/>
                  <a:gd name="connsiteY3" fmla="*/ 565129 h 565129"/>
                  <a:gd name="connsiteX4" fmla="*/ 5682 w 782434"/>
                  <a:gd name="connsiteY4" fmla="*/ 565129 h 565129"/>
                  <a:gd name="connsiteX5" fmla="*/ 0 w 782434"/>
                  <a:gd name="connsiteY5" fmla="*/ 122456 h 565129"/>
                  <a:gd name="connsiteX0" fmla="*/ 0 w 774912"/>
                  <a:gd name="connsiteY0" fmla="*/ 0 h 442673"/>
                  <a:gd name="connsiteX1" fmla="*/ 311084 w 774912"/>
                  <a:gd name="connsiteY1" fmla="*/ 103041 h 442673"/>
                  <a:gd name="connsiteX2" fmla="*/ 774913 w 774912"/>
                  <a:gd name="connsiteY2" fmla="*/ 12034 h 442673"/>
                  <a:gd name="connsiteX3" fmla="*/ 599068 w 774912"/>
                  <a:gd name="connsiteY3" fmla="*/ 442673 h 442673"/>
                  <a:gd name="connsiteX4" fmla="*/ 5682 w 774912"/>
                  <a:gd name="connsiteY4" fmla="*/ 442673 h 442673"/>
                  <a:gd name="connsiteX5" fmla="*/ 0 w 774912"/>
                  <a:gd name="connsiteY5" fmla="*/ 0 h 442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4912" h="442673">
                    <a:moveTo>
                      <a:pt x="0" y="0"/>
                    </a:moveTo>
                    <a:lnTo>
                      <a:pt x="311084" y="103041"/>
                    </a:lnTo>
                    <a:lnTo>
                      <a:pt x="774913" y="12034"/>
                    </a:lnTo>
                    <a:lnTo>
                      <a:pt x="599068" y="442673"/>
                    </a:lnTo>
                    <a:lnTo>
                      <a:pt x="5682" y="4426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9A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38">
                <a:extLst>
                  <a:ext uri="{FF2B5EF4-FFF2-40B4-BE49-F238E27FC236}">
                    <a16:creationId xmlns:a16="http://schemas.microsoft.com/office/drawing/2014/main" id="{6CF9269E-5991-4F47-A948-0CDDC4410CE9}"/>
                  </a:ext>
                </a:extLst>
              </p:cNvPr>
              <p:cNvSpPr/>
              <p:nvPr/>
            </p:nvSpPr>
            <p:spPr>
              <a:xfrm rot="15847079">
                <a:off x="3567220" y="24014872"/>
                <a:ext cx="305714" cy="198263"/>
              </a:xfrm>
              <a:custGeom>
                <a:avLst/>
                <a:gdLst>
                  <a:gd name="connsiteX0" fmla="*/ 1 w 960120"/>
                  <a:gd name="connsiteY0" fmla="*/ 349269 h 914400"/>
                  <a:gd name="connsiteX1" fmla="*/ 480060 w 960120"/>
                  <a:gd name="connsiteY1" fmla="*/ 0 h 914400"/>
                  <a:gd name="connsiteX2" fmla="*/ 960119 w 960120"/>
                  <a:gd name="connsiteY2" fmla="*/ 349269 h 914400"/>
                  <a:gd name="connsiteX3" fmla="*/ 776753 w 960120"/>
                  <a:gd name="connsiteY3" fmla="*/ 914398 h 914400"/>
                  <a:gd name="connsiteX4" fmla="*/ 183367 w 960120"/>
                  <a:gd name="connsiteY4" fmla="*/ 914398 h 914400"/>
                  <a:gd name="connsiteX5" fmla="*/ 1 w 960120"/>
                  <a:gd name="connsiteY5" fmla="*/ 349269 h 914400"/>
                  <a:gd name="connsiteX0" fmla="*/ 0 w 960118"/>
                  <a:gd name="connsiteY0" fmla="*/ 0 h 565129"/>
                  <a:gd name="connsiteX1" fmla="*/ 488768 w 960118"/>
                  <a:gd name="connsiteY1" fmla="*/ 225497 h 565129"/>
                  <a:gd name="connsiteX2" fmla="*/ 960118 w 960118"/>
                  <a:gd name="connsiteY2" fmla="*/ 0 h 565129"/>
                  <a:gd name="connsiteX3" fmla="*/ 776752 w 960118"/>
                  <a:gd name="connsiteY3" fmla="*/ 565129 h 565129"/>
                  <a:gd name="connsiteX4" fmla="*/ 183366 w 960118"/>
                  <a:gd name="connsiteY4" fmla="*/ 565129 h 565129"/>
                  <a:gd name="connsiteX5" fmla="*/ 0 w 960118"/>
                  <a:gd name="connsiteY5" fmla="*/ 0 h 565129"/>
                  <a:gd name="connsiteX0" fmla="*/ 0 w 884275"/>
                  <a:gd name="connsiteY0" fmla="*/ 1 h 619525"/>
                  <a:gd name="connsiteX1" fmla="*/ 412925 w 884275"/>
                  <a:gd name="connsiteY1" fmla="*/ 279893 h 619525"/>
                  <a:gd name="connsiteX2" fmla="*/ 884275 w 884275"/>
                  <a:gd name="connsiteY2" fmla="*/ 54396 h 619525"/>
                  <a:gd name="connsiteX3" fmla="*/ 700909 w 884275"/>
                  <a:gd name="connsiteY3" fmla="*/ 619525 h 619525"/>
                  <a:gd name="connsiteX4" fmla="*/ 107523 w 884275"/>
                  <a:gd name="connsiteY4" fmla="*/ 619525 h 619525"/>
                  <a:gd name="connsiteX5" fmla="*/ 0 w 884275"/>
                  <a:gd name="connsiteY5" fmla="*/ 1 h 619525"/>
                  <a:gd name="connsiteX0" fmla="*/ 0 w 838232"/>
                  <a:gd name="connsiteY0" fmla="*/ 1 h 619525"/>
                  <a:gd name="connsiteX1" fmla="*/ 412925 w 838232"/>
                  <a:gd name="connsiteY1" fmla="*/ 279893 h 619525"/>
                  <a:gd name="connsiteX2" fmla="*/ 838231 w 838232"/>
                  <a:gd name="connsiteY2" fmla="*/ 176389 h 619525"/>
                  <a:gd name="connsiteX3" fmla="*/ 700909 w 838232"/>
                  <a:gd name="connsiteY3" fmla="*/ 619525 h 619525"/>
                  <a:gd name="connsiteX4" fmla="*/ 107523 w 838232"/>
                  <a:gd name="connsiteY4" fmla="*/ 619525 h 619525"/>
                  <a:gd name="connsiteX5" fmla="*/ 0 w 838232"/>
                  <a:gd name="connsiteY5" fmla="*/ 1 h 619525"/>
                  <a:gd name="connsiteX0" fmla="*/ 1 w 808871"/>
                  <a:gd name="connsiteY0" fmla="*/ 0 h 462641"/>
                  <a:gd name="connsiteX1" fmla="*/ 383564 w 808871"/>
                  <a:gd name="connsiteY1" fmla="*/ 123009 h 462641"/>
                  <a:gd name="connsiteX2" fmla="*/ 808870 w 808871"/>
                  <a:gd name="connsiteY2" fmla="*/ 19505 h 462641"/>
                  <a:gd name="connsiteX3" fmla="*/ 671548 w 808871"/>
                  <a:gd name="connsiteY3" fmla="*/ 462641 h 462641"/>
                  <a:gd name="connsiteX4" fmla="*/ 78162 w 808871"/>
                  <a:gd name="connsiteY4" fmla="*/ 462641 h 462641"/>
                  <a:gd name="connsiteX5" fmla="*/ 1 w 808871"/>
                  <a:gd name="connsiteY5" fmla="*/ 0 h 46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8871" h="462641">
                    <a:moveTo>
                      <a:pt x="1" y="0"/>
                    </a:moveTo>
                    <a:lnTo>
                      <a:pt x="383564" y="123009"/>
                    </a:lnTo>
                    <a:lnTo>
                      <a:pt x="808870" y="19505"/>
                    </a:lnTo>
                    <a:lnTo>
                      <a:pt x="671548" y="462641"/>
                    </a:lnTo>
                    <a:lnTo>
                      <a:pt x="78162" y="46264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39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AF2AA56F-E716-4A71-B94B-2BEC3B9816D8}"/>
                  </a:ext>
                </a:extLst>
              </p:cNvPr>
              <p:cNvGrpSpPr/>
              <p:nvPr/>
            </p:nvGrpSpPr>
            <p:grpSpPr>
              <a:xfrm>
                <a:off x="3805820" y="23449700"/>
                <a:ext cx="1140906" cy="1140906"/>
                <a:chOff x="4278389" y="23756208"/>
                <a:chExt cx="1140906" cy="1140906"/>
              </a:xfrm>
            </p:grpSpPr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E4258E52-B51E-4CB9-8F81-5F79C4DCFD52}"/>
                    </a:ext>
                  </a:extLst>
                </p:cNvPr>
                <p:cNvSpPr/>
                <p:nvPr/>
              </p:nvSpPr>
              <p:spPr>
                <a:xfrm>
                  <a:off x="4278389" y="23756208"/>
                  <a:ext cx="1140906" cy="1140906"/>
                </a:xfrm>
                <a:prstGeom prst="ellipse">
                  <a:avLst/>
                </a:prstGeom>
                <a:solidFill>
                  <a:srgbClr val="166AB9"/>
                </a:solidFill>
                <a:ln>
                  <a:solidFill>
                    <a:srgbClr val="0938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FD2038E-D261-44D5-BE6B-31D324274CDD}"/>
                    </a:ext>
                  </a:extLst>
                </p:cNvPr>
                <p:cNvSpPr/>
                <p:nvPr/>
              </p:nvSpPr>
              <p:spPr>
                <a:xfrm>
                  <a:off x="4421003" y="23912487"/>
                  <a:ext cx="855678" cy="8556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8" name="梯形 37">
                <a:extLst>
                  <a:ext uri="{FF2B5EF4-FFF2-40B4-BE49-F238E27FC236}">
                    <a16:creationId xmlns:a16="http://schemas.microsoft.com/office/drawing/2014/main" id="{E00E9991-D427-4A80-96B8-75B475EED9BB}"/>
                  </a:ext>
                </a:extLst>
              </p:cNvPr>
              <p:cNvSpPr/>
              <p:nvPr/>
            </p:nvSpPr>
            <p:spPr>
              <a:xfrm flipV="1">
                <a:off x="3782014" y="24032016"/>
                <a:ext cx="1190839" cy="267327"/>
              </a:xfrm>
              <a:prstGeom prst="trapezoid">
                <a:avLst>
                  <a:gd name="adj" fmla="val 21665"/>
                </a:avLst>
              </a:prstGeom>
              <a:solidFill>
                <a:srgbClr val="43B3FF"/>
              </a:solidFill>
              <a:ln>
                <a:solidFill>
                  <a:srgbClr val="43B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9AF30BE-FB19-49D9-8CA6-82C9A3EC1631}"/>
                </a:ext>
              </a:extLst>
            </p:cNvPr>
            <p:cNvSpPr txBox="1"/>
            <p:nvPr/>
          </p:nvSpPr>
          <p:spPr>
            <a:xfrm>
              <a:off x="3967182" y="24054111"/>
              <a:ext cx="8787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平均时速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1S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00AA727-2264-43BB-B3BB-B82854F95FCB}"/>
                </a:ext>
              </a:extLst>
            </p:cNvPr>
            <p:cNvSpPr txBox="1"/>
            <p:nvPr/>
          </p:nvSpPr>
          <p:spPr>
            <a:xfrm>
              <a:off x="3988271" y="237545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无卡充值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51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861945C-ABE2-43AA-B1EF-54DD1908A173}"/>
              </a:ext>
            </a:extLst>
          </p:cNvPr>
          <p:cNvGrpSpPr/>
          <p:nvPr/>
        </p:nvGrpSpPr>
        <p:grpSpPr>
          <a:xfrm>
            <a:off x="5168775" y="2012843"/>
            <a:ext cx="1830913" cy="3491509"/>
            <a:chOff x="1933647" y="3086812"/>
            <a:chExt cx="1830913" cy="349150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4FCB3F4-3508-4E86-BF7C-980509A137DB}"/>
                </a:ext>
              </a:extLst>
            </p:cNvPr>
            <p:cNvSpPr txBox="1"/>
            <p:nvPr/>
          </p:nvSpPr>
          <p:spPr>
            <a:xfrm>
              <a:off x="2961889" y="5514260"/>
              <a:ext cx="355197" cy="194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F39C0B2-ED15-4674-9277-A9704D94A8A5}"/>
                </a:ext>
              </a:extLst>
            </p:cNvPr>
            <p:cNvSpPr/>
            <p:nvPr/>
          </p:nvSpPr>
          <p:spPr>
            <a:xfrm>
              <a:off x="1933647" y="3086812"/>
              <a:ext cx="1830913" cy="3491509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40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C0C0954-8CEE-4DB7-A1D8-A8B0EBC66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8184" y="3436788"/>
              <a:ext cx="1703601" cy="89939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793912-D798-47FE-94DC-538F99C5F7F6}"/>
                </a:ext>
              </a:extLst>
            </p:cNvPr>
            <p:cNvSpPr/>
            <p:nvPr/>
          </p:nvSpPr>
          <p:spPr>
            <a:xfrm>
              <a:off x="2002149" y="3429655"/>
              <a:ext cx="1709636" cy="2808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4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BB013C2-8E76-4E93-B472-C79B17E10124}"/>
                </a:ext>
              </a:extLst>
            </p:cNvPr>
            <p:cNvSpPr/>
            <p:nvPr/>
          </p:nvSpPr>
          <p:spPr>
            <a:xfrm>
              <a:off x="2231139" y="3545201"/>
              <a:ext cx="874045" cy="874045"/>
            </a:xfrm>
            <a:prstGeom prst="ellipse">
              <a:avLst/>
            </a:prstGeom>
            <a:solidFill>
              <a:schemeClr val="accent1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zh-CN" altLang="en-US" sz="105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二维码收款</a:t>
              </a:r>
              <a:endParaRPr lang="en-US" altLang="zh-CN" sz="10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altLang="zh-CN" sz="1440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zh-CN" altLang="en-US" sz="1440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B64DB65-B55D-42AA-95D3-4FAEB483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85" y="3659067"/>
              <a:ext cx="461791" cy="672433"/>
            </a:xfrm>
            <a:prstGeom prst="rect">
              <a:avLst/>
            </a:prstGeom>
          </p:spPr>
        </p:pic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5F20107-3388-40E1-8A91-4BD8435E3E87}"/>
                </a:ext>
              </a:extLst>
            </p:cNvPr>
            <p:cNvSpPr/>
            <p:nvPr/>
          </p:nvSpPr>
          <p:spPr>
            <a:xfrm rot="5400000">
              <a:off x="3035098" y="3863953"/>
              <a:ext cx="284063" cy="190629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4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7405AA8-414E-48A9-A294-401006F92512}"/>
                </a:ext>
              </a:extLst>
            </p:cNvPr>
            <p:cNvSpPr txBox="1"/>
            <p:nvPr/>
          </p:nvSpPr>
          <p:spPr>
            <a:xfrm>
              <a:off x="2156837" y="4496030"/>
              <a:ext cx="1480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轻松一扫，码上支付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19C7A32-9641-4E7C-9FB5-E0A08883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9552" y="4758269"/>
              <a:ext cx="714829" cy="695299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D34882B-E9DC-4E55-9262-B902C6DC5D6B}"/>
                </a:ext>
              </a:extLst>
            </p:cNvPr>
            <p:cNvGrpSpPr/>
            <p:nvPr/>
          </p:nvGrpSpPr>
          <p:grpSpPr>
            <a:xfrm>
              <a:off x="2274010" y="5444240"/>
              <a:ext cx="601156" cy="272344"/>
              <a:chOff x="2259188" y="5756960"/>
              <a:chExt cx="601156" cy="272344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6BF2A58B-E81A-498E-9C97-E4A14CD7A6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2825" r="15490" b="38177"/>
              <a:stretch/>
            </p:blipFill>
            <p:spPr>
              <a:xfrm>
                <a:off x="2259188" y="5756960"/>
                <a:ext cx="248623" cy="218390"/>
              </a:xfrm>
              <a:prstGeom prst="rect">
                <a:avLst/>
              </a:prstGeom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03B2CA0-5644-40A1-8DAD-193635C93C2F}"/>
                  </a:ext>
                </a:extLst>
              </p:cNvPr>
              <p:cNvSpPr txBox="1"/>
              <p:nvPr/>
            </p:nvSpPr>
            <p:spPr>
              <a:xfrm>
                <a:off x="2406374" y="5775388"/>
                <a:ext cx="4539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/>
                  <a:t>微信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C89E947-0AC7-4CAB-B334-275C44DF55E7}"/>
                </a:ext>
              </a:extLst>
            </p:cNvPr>
            <p:cNvGrpSpPr/>
            <p:nvPr/>
          </p:nvGrpSpPr>
          <p:grpSpPr>
            <a:xfrm>
              <a:off x="2849103" y="5453814"/>
              <a:ext cx="742498" cy="253916"/>
              <a:chOff x="3022044" y="5766679"/>
              <a:chExt cx="742498" cy="253916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98487A67-4D06-4239-83E9-4086A2973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2044" y="5767525"/>
                <a:ext cx="232712" cy="227432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1C3FB75-9479-4AA9-83F3-12CA3712626F}"/>
                  </a:ext>
                </a:extLst>
              </p:cNvPr>
              <p:cNvSpPr txBox="1"/>
              <p:nvPr/>
            </p:nvSpPr>
            <p:spPr>
              <a:xfrm>
                <a:off x="3175919" y="5766679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/>
                  <a:t>支付宝</a:t>
                </a: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F2C9232-2295-4028-8F78-CBB4129FC9F8}"/>
                </a:ext>
              </a:extLst>
            </p:cNvPr>
            <p:cNvSpPr/>
            <p:nvPr/>
          </p:nvSpPr>
          <p:spPr>
            <a:xfrm>
              <a:off x="2255851" y="5812704"/>
              <a:ext cx="1233129" cy="168376"/>
            </a:xfrm>
            <a:prstGeom prst="rect">
              <a:avLst/>
            </a:prstGeom>
            <a:solidFill>
              <a:srgbClr val="E74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1E8637-E9B7-4107-A25C-E27AA1D0D1CF}"/>
                </a:ext>
              </a:extLst>
            </p:cNvPr>
            <p:cNvSpPr/>
            <p:nvPr/>
          </p:nvSpPr>
          <p:spPr>
            <a:xfrm>
              <a:off x="2250351" y="6024936"/>
              <a:ext cx="1238629" cy="1473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rgbClr val="E74A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商户信息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890416-B798-41EC-B113-630541EA2038}"/>
              </a:ext>
            </a:extLst>
          </p:cNvPr>
          <p:cNvSpPr txBox="1"/>
          <p:nvPr/>
        </p:nvSpPr>
        <p:spPr>
          <a:xfrm>
            <a:off x="7308699" y="2534883"/>
            <a:ext cx="23791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商户收款利器</a:t>
            </a:r>
            <a:endParaRPr lang="en-US" altLang="zh-CN" sz="1400" dirty="0"/>
          </a:p>
          <a:p>
            <a:pPr algn="ctr"/>
            <a:r>
              <a:rPr lang="zh-CN" altLang="en-US" sz="1400" dirty="0"/>
              <a:t>支持微信、支付宝</a:t>
            </a:r>
            <a:r>
              <a:rPr lang="en-US" altLang="zh-CN" sz="1400" dirty="0"/>
              <a:t> </a:t>
            </a:r>
            <a:r>
              <a:rPr lang="zh-CN" altLang="en-US" sz="1400" dirty="0"/>
              <a:t>扫码付款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从此，告别验钞机</a:t>
            </a:r>
            <a:endParaRPr lang="en-US" altLang="zh-CN" sz="1400" dirty="0"/>
          </a:p>
          <a:p>
            <a:pPr algn="ctr"/>
            <a:r>
              <a:rPr lang="zh-CN" altLang="en-US" sz="1400" dirty="0"/>
              <a:t>不再为备零钱烦恼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E5B80A-AFED-43F2-A65C-6DFA70EB7897}"/>
              </a:ext>
            </a:extLst>
          </p:cNvPr>
          <p:cNvSpPr/>
          <p:nvPr/>
        </p:nvSpPr>
        <p:spPr>
          <a:xfrm>
            <a:off x="5892800" y="1481964"/>
            <a:ext cx="2359555" cy="319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扫描支付 便捷收款</a:t>
            </a:r>
          </a:p>
        </p:txBody>
      </p:sp>
    </p:spTree>
    <p:extLst>
      <p:ext uri="{BB962C8B-B14F-4D97-AF65-F5344CB8AC3E}">
        <p14:creationId xmlns:p14="http://schemas.microsoft.com/office/powerpoint/2010/main" val="409872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0D2EF1-C564-4091-AD52-7C29839B034E}"/>
              </a:ext>
            </a:extLst>
          </p:cNvPr>
          <p:cNvSpPr/>
          <p:nvPr/>
        </p:nvSpPr>
        <p:spPr>
          <a:xfrm>
            <a:off x="3837630" y="1075106"/>
            <a:ext cx="2359555" cy="319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提现</a:t>
            </a:r>
            <a:r>
              <a:rPr lang="en-US" altLang="zh-CN" dirty="0"/>
              <a:t>D0</a:t>
            </a:r>
            <a:r>
              <a:rPr lang="zh-CN" altLang="en-US" dirty="0"/>
              <a:t> 极速到账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610F6C5-A247-45AA-B13A-153FEF272DAF}"/>
              </a:ext>
            </a:extLst>
          </p:cNvPr>
          <p:cNvGrpSpPr/>
          <p:nvPr/>
        </p:nvGrpSpPr>
        <p:grpSpPr>
          <a:xfrm>
            <a:off x="5676900" y="1595829"/>
            <a:ext cx="1899998" cy="3586968"/>
            <a:chOff x="4149765" y="6783993"/>
            <a:chExt cx="2374947" cy="4483609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481E20DC-8E00-4B44-BBBB-290ED5A4EC71}"/>
                </a:ext>
              </a:extLst>
            </p:cNvPr>
            <p:cNvSpPr/>
            <p:nvPr/>
          </p:nvSpPr>
          <p:spPr>
            <a:xfrm rot="5400000">
              <a:off x="6095359" y="10637726"/>
              <a:ext cx="485625" cy="373081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4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98E84C5-6480-49EA-955E-40D16A87CC5A}"/>
                </a:ext>
              </a:extLst>
            </p:cNvPr>
            <p:cNvSpPr/>
            <p:nvPr/>
          </p:nvSpPr>
          <p:spPr>
            <a:xfrm>
              <a:off x="4149765" y="7175245"/>
              <a:ext cx="2145992" cy="409235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4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D34E60-F482-4847-9426-E4EE8BB8B8B9}"/>
                </a:ext>
              </a:extLst>
            </p:cNvPr>
            <p:cNvSpPr/>
            <p:nvPr/>
          </p:nvSpPr>
          <p:spPr>
            <a:xfrm>
              <a:off x="4290618" y="7603785"/>
              <a:ext cx="1843681" cy="3295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4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C886B3F-9704-45F4-9701-5000280F7D58}"/>
                </a:ext>
              </a:extLst>
            </p:cNvPr>
            <p:cNvSpPr txBox="1"/>
            <p:nvPr/>
          </p:nvSpPr>
          <p:spPr>
            <a:xfrm>
              <a:off x="4661572" y="6783993"/>
              <a:ext cx="1152534" cy="392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40" dirty="0"/>
                <a:t>极速到账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972C7CE-60A3-4FD5-8199-BB37E0DC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005"/>
            <a:stretch/>
          </p:blipFill>
          <p:spPr>
            <a:xfrm>
              <a:off x="4308208" y="7624214"/>
              <a:ext cx="1849111" cy="84624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95AB359-D27C-4ABF-9F21-35BB7B0F6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729" y="7777365"/>
              <a:ext cx="414270" cy="378066"/>
            </a:xfrm>
            <a:prstGeom prst="ellipse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233BDF0-7AE4-4202-8D83-36681F96F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3397" y="8177326"/>
              <a:ext cx="561707" cy="28545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F01382-DCC3-41A9-BF4C-E641716E6EA8}"/>
                </a:ext>
              </a:extLst>
            </p:cNvPr>
            <p:cNvSpPr txBox="1"/>
            <p:nvPr/>
          </p:nvSpPr>
          <p:spPr>
            <a:xfrm>
              <a:off x="5041234" y="8188951"/>
              <a:ext cx="774684" cy="33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2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张三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F9CC826-0D86-450E-92E3-1983A867F8F0}"/>
                </a:ext>
              </a:extLst>
            </p:cNvPr>
            <p:cNvGrpSpPr/>
            <p:nvPr/>
          </p:nvGrpSpPr>
          <p:grpSpPr>
            <a:xfrm>
              <a:off x="4696570" y="8415399"/>
              <a:ext cx="1337130" cy="400108"/>
              <a:chOff x="4750936" y="3537698"/>
              <a:chExt cx="1337130" cy="400108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FFB08-7782-444A-B100-EE24F8FAF131}"/>
                  </a:ext>
                </a:extLst>
              </p:cNvPr>
              <p:cNvSpPr/>
              <p:nvPr/>
            </p:nvSpPr>
            <p:spPr>
              <a:xfrm>
                <a:off x="4750936" y="3537698"/>
                <a:ext cx="441139" cy="400108"/>
              </a:xfrm>
              <a:prstGeom prst="rect">
                <a:avLst/>
              </a:prstGeom>
              <a:noFill/>
            </p:spPr>
            <p:txBody>
              <a:bodyPr wrap="none" lIns="73153" tIns="36579" rIns="73153" bIns="36579">
                <a:spAutoFit/>
              </a:bodyPr>
              <a:lstStyle/>
              <a:p>
                <a:pPr algn="ctr"/>
                <a:r>
                  <a:rPr lang="zh-CN" altLang="en-US" sz="1600" b="1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￥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217CF2-AAC8-4DA7-9483-FF86A76993B6}"/>
                  </a:ext>
                </a:extLst>
              </p:cNvPr>
              <p:cNvSpPr txBox="1"/>
              <p:nvPr/>
            </p:nvSpPr>
            <p:spPr>
              <a:xfrm>
                <a:off x="4956719" y="3540205"/>
                <a:ext cx="1131347" cy="38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40" dirty="0"/>
                  <a:t>500000</a:t>
                </a:r>
                <a:endParaRPr lang="zh-CN" altLang="en-US" sz="144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A3FAFFA-BF86-4D2E-82AE-5F4486DCED2A}"/>
                </a:ext>
              </a:extLst>
            </p:cNvPr>
            <p:cNvGrpSpPr/>
            <p:nvPr/>
          </p:nvGrpSpPr>
          <p:grpSpPr>
            <a:xfrm>
              <a:off x="4366939" y="8901556"/>
              <a:ext cx="1746507" cy="1241707"/>
              <a:chOff x="4761650" y="3499821"/>
              <a:chExt cx="1746507" cy="1241707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458A24BC-1F37-475D-9632-5EEEC93E8E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399" b="33438"/>
              <a:stretch/>
            </p:blipFill>
            <p:spPr>
              <a:xfrm>
                <a:off x="5092260" y="3499821"/>
                <a:ext cx="1158362" cy="26410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A623E0C-8C11-41AE-8424-C2962D6176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204"/>
              <a:stretch/>
            </p:blipFill>
            <p:spPr>
              <a:xfrm>
                <a:off x="4761650" y="3800658"/>
                <a:ext cx="1209757" cy="940870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E8D4C20-8236-40CF-BD9B-DEEFA256CF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01"/>
              <a:stretch/>
            </p:blipFill>
            <p:spPr>
              <a:xfrm>
                <a:off x="5874027" y="3817581"/>
                <a:ext cx="634130" cy="914322"/>
              </a:xfrm>
              <a:prstGeom prst="rect">
                <a:avLst/>
              </a:prstGeom>
            </p:spPr>
          </p:pic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63697E4-5CAA-4C53-B064-D57658CC5D17}"/>
                </a:ext>
              </a:extLst>
            </p:cNvPr>
            <p:cNvSpPr/>
            <p:nvPr/>
          </p:nvSpPr>
          <p:spPr>
            <a:xfrm>
              <a:off x="4694553" y="10097077"/>
              <a:ext cx="1823225" cy="5242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40" dirty="0"/>
                <a:t>提现</a:t>
              </a:r>
              <a:r>
                <a:rPr lang="en-US" altLang="zh-CN" sz="1440" dirty="0"/>
                <a:t>D0</a:t>
              </a:r>
              <a:r>
                <a:rPr lang="zh-CN" altLang="en-US" sz="1440" dirty="0"/>
                <a:t>到账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B5707B-1535-474E-BE72-034DE5D438D0}"/>
                </a:ext>
              </a:extLst>
            </p:cNvPr>
            <p:cNvSpPr txBox="1"/>
            <p:nvPr/>
          </p:nvSpPr>
          <p:spPr>
            <a:xfrm>
              <a:off x="4957912" y="8683164"/>
              <a:ext cx="767822" cy="277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41" dirty="0"/>
                <a:t>提现成功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FCF42D-07E3-4D28-9B0C-1A706BD50B24}"/>
              </a:ext>
            </a:extLst>
          </p:cNvPr>
          <p:cNvGrpSpPr/>
          <p:nvPr/>
        </p:nvGrpSpPr>
        <p:grpSpPr>
          <a:xfrm>
            <a:off x="3071667" y="2029593"/>
            <a:ext cx="2253888" cy="2121622"/>
            <a:chOff x="2995422" y="6472615"/>
            <a:chExt cx="2253888" cy="2121622"/>
          </a:xfrm>
        </p:grpSpPr>
        <p:sp>
          <p:nvSpPr>
            <p:cNvPr id="22" name="箭头: 右弧形 21">
              <a:extLst>
                <a:ext uri="{FF2B5EF4-FFF2-40B4-BE49-F238E27FC236}">
                  <a16:creationId xmlns:a16="http://schemas.microsoft.com/office/drawing/2014/main" id="{23F6B752-8F2F-4CA5-9311-9D27704DBC72}"/>
                </a:ext>
              </a:extLst>
            </p:cNvPr>
            <p:cNvSpPr/>
            <p:nvPr/>
          </p:nvSpPr>
          <p:spPr>
            <a:xfrm rot="6339479">
              <a:off x="3649077" y="7032912"/>
              <a:ext cx="920512" cy="218004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CBAC6A3-E881-4983-B54E-DA8F99EFDB9A}"/>
                </a:ext>
              </a:extLst>
            </p:cNvPr>
            <p:cNvSpPr txBox="1"/>
            <p:nvPr/>
          </p:nvSpPr>
          <p:spPr>
            <a:xfrm>
              <a:off x="2995422" y="6472615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单笔不限额</a:t>
              </a:r>
              <a:endParaRPr lang="en-US" altLang="zh-CN" dirty="0"/>
            </a:p>
            <a:p>
              <a:r>
                <a:rPr lang="zh-CN" altLang="en-US" dirty="0"/>
                <a:t>最低</a:t>
              </a:r>
              <a:r>
                <a:rPr lang="en-US" altLang="zh-CN" dirty="0"/>
                <a:t>2</a:t>
              </a:r>
              <a:r>
                <a:rPr lang="zh-CN" altLang="en-US" dirty="0"/>
                <a:t>元</a:t>
              </a:r>
              <a:r>
                <a:rPr lang="en-US" altLang="zh-CN" dirty="0"/>
                <a:t>/</a:t>
              </a:r>
              <a:r>
                <a:rPr lang="zh-CN" altLang="en-US" dirty="0"/>
                <a:t>笔</a:t>
              </a:r>
              <a:endParaRPr lang="en-US" altLang="zh-CN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062FEBE-71EF-4A5B-82F4-3571B80A7517}"/>
                </a:ext>
              </a:extLst>
            </p:cNvPr>
            <p:cNvGrpSpPr/>
            <p:nvPr/>
          </p:nvGrpSpPr>
          <p:grpSpPr>
            <a:xfrm>
              <a:off x="3862882" y="7150469"/>
              <a:ext cx="1386428" cy="1443768"/>
              <a:chOff x="4123421" y="6289933"/>
              <a:chExt cx="1726329" cy="179772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1DB22638-7193-4D22-93DF-9946C4446FBD}"/>
                  </a:ext>
                </a:extLst>
              </p:cNvPr>
              <p:cNvGrpSpPr/>
              <p:nvPr/>
            </p:nvGrpSpPr>
            <p:grpSpPr>
              <a:xfrm>
                <a:off x="4123421" y="6289933"/>
                <a:ext cx="1726329" cy="1797727"/>
                <a:chOff x="4123421" y="6289933"/>
                <a:chExt cx="1726329" cy="1797727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EA236BBB-494C-4215-A924-9852E5CC1D40}"/>
                    </a:ext>
                  </a:extLst>
                </p:cNvPr>
                <p:cNvSpPr/>
                <p:nvPr/>
              </p:nvSpPr>
              <p:spPr>
                <a:xfrm>
                  <a:off x="4201053" y="6422313"/>
                  <a:ext cx="1634953" cy="1634953"/>
                </a:xfrm>
                <a:prstGeom prst="ellipse">
                  <a:avLst/>
                </a:prstGeom>
                <a:blipFill>
                  <a:blip r:embed="rId7"/>
                  <a:tile tx="0" ty="0" sx="100000" sy="100000" flip="none" algn="tl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67A6660-0695-4F88-AC4C-A107D6771756}"/>
                    </a:ext>
                  </a:extLst>
                </p:cNvPr>
                <p:cNvSpPr/>
                <p:nvPr/>
              </p:nvSpPr>
              <p:spPr>
                <a:xfrm>
                  <a:off x="4384212" y="6611761"/>
                  <a:ext cx="1246582" cy="124658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CE86876-6763-468B-AD09-0D87AC94D5B8}"/>
                    </a:ext>
                  </a:extLst>
                </p:cNvPr>
                <p:cNvSpPr txBox="1"/>
                <p:nvPr/>
              </p:nvSpPr>
              <p:spPr>
                <a:xfrm>
                  <a:off x="4814210" y="6289933"/>
                  <a:ext cx="4187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67E97A48-51AA-48EE-B2D2-61F4CCE1E211}"/>
                    </a:ext>
                  </a:extLst>
                </p:cNvPr>
                <p:cNvSpPr txBox="1"/>
                <p:nvPr/>
              </p:nvSpPr>
              <p:spPr>
                <a:xfrm>
                  <a:off x="5548064" y="707790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70DCBFD-3F4E-4618-A66E-9DD6E509CF36}"/>
                    </a:ext>
                  </a:extLst>
                </p:cNvPr>
                <p:cNvSpPr txBox="1"/>
                <p:nvPr/>
              </p:nvSpPr>
              <p:spPr>
                <a:xfrm>
                  <a:off x="4872718" y="7718328"/>
                  <a:ext cx="3016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4B89A9A-5FD9-48F1-94F0-F6482B2EE81B}"/>
                    </a:ext>
                  </a:extLst>
                </p:cNvPr>
                <p:cNvSpPr txBox="1"/>
                <p:nvPr/>
              </p:nvSpPr>
              <p:spPr>
                <a:xfrm>
                  <a:off x="4123421" y="708111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C9ACEB1-8DA0-43B1-83A5-F5C34B4CCB57}"/>
                    </a:ext>
                  </a:extLst>
                </p:cNvPr>
                <p:cNvSpPr txBox="1"/>
                <p:nvPr/>
              </p:nvSpPr>
              <p:spPr>
                <a:xfrm rot="2099351">
                  <a:off x="4251255" y="6663314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-</a:t>
                  </a:r>
                  <a:endParaRPr lang="zh-CN" altLang="en-US" dirty="0"/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AF1CB18-4081-4E11-A389-B81C5D94B473}"/>
                    </a:ext>
                  </a:extLst>
                </p:cNvPr>
                <p:cNvSpPr txBox="1"/>
                <p:nvPr/>
              </p:nvSpPr>
              <p:spPr>
                <a:xfrm rot="1875265">
                  <a:off x="5543352" y="7445214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-</a:t>
                  </a:r>
                  <a:endParaRPr lang="zh-CN" altLang="en-US" dirty="0"/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E1BA98F0-236E-4610-B3F1-0D5E760969E2}"/>
                    </a:ext>
                  </a:extLst>
                </p:cNvPr>
                <p:cNvSpPr txBox="1"/>
                <p:nvPr/>
              </p:nvSpPr>
              <p:spPr>
                <a:xfrm rot="20008772">
                  <a:off x="4190774" y="7355429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-</a:t>
                  </a:r>
                  <a:endParaRPr lang="zh-CN" altLang="en-US" dirty="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2EE5027-F913-44D9-A60E-F6C96A942320}"/>
                    </a:ext>
                  </a:extLst>
                </p:cNvPr>
                <p:cNvSpPr txBox="1"/>
                <p:nvPr/>
              </p:nvSpPr>
              <p:spPr>
                <a:xfrm rot="18959193">
                  <a:off x="5283117" y="6407856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-</a:t>
                  </a:r>
                  <a:endParaRPr lang="zh-CN" altLang="en-US" dirty="0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5839C27-7663-422A-A733-FC44D448349B}"/>
                    </a:ext>
                  </a:extLst>
                </p:cNvPr>
                <p:cNvSpPr txBox="1"/>
                <p:nvPr/>
              </p:nvSpPr>
              <p:spPr>
                <a:xfrm rot="19327456">
                  <a:off x="5560383" y="6698440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-</a:t>
                  </a:r>
                  <a:endParaRPr lang="zh-CN" altLang="en-US" dirty="0"/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A502783-A8B7-497C-82AA-6217CCEFE5DC}"/>
                    </a:ext>
                  </a:extLst>
                </p:cNvPr>
                <p:cNvSpPr txBox="1"/>
                <p:nvPr/>
              </p:nvSpPr>
              <p:spPr>
                <a:xfrm rot="3080155">
                  <a:off x="5235967" y="7733930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-</a:t>
                  </a:r>
                  <a:endParaRPr lang="zh-CN" altLang="en-US" dirty="0"/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62FDF5CD-DD3B-47F4-8BE3-739D0552446C}"/>
                    </a:ext>
                  </a:extLst>
                </p:cNvPr>
                <p:cNvSpPr txBox="1"/>
                <p:nvPr/>
              </p:nvSpPr>
              <p:spPr>
                <a:xfrm rot="18687098">
                  <a:off x="4446860" y="7677537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-</a:t>
                  </a:r>
                  <a:endParaRPr lang="zh-CN" altLang="en-US" dirty="0"/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53DD82B-6DDF-4DAF-A1CB-0CF4832EE4AA}"/>
                    </a:ext>
                  </a:extLst>
                </p:cNvPr>
                <p:cNvSpPr txBox="1"/>
                <p:nvPr/>
              </p:nvSpPr>
              <p:spPr>
                <a:xfrm rot="3290838">
                  <a:off x="4517589" y="6402428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-</a:t>
                  </a:r>
                  <a:endParaRPr lang="zh-CN" altLang="en-US" dirty="0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546D7CE4-5415-42A3-BDDF-BAC18FA5B9B5}"/>
                    </a:ext>
                  </a:extLst>
                </p:cNvPr>
                <p:cNvSpPr/>
                <p:nvPr/>
              </p:nvSpPr>
              <p:spPr>
                <a:xfrm>
                  <a:off x="4962608" y="7184421"/>
                  <a:ext cx="109260" cy="109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3BCE36D8-BD2E-4841-9BAA-C5316C8CDEBE}"/>
                    </a:ext>
                  </a:extLst>
                </p:cNvPr>
                <p:cNvCxnSpPr>
                  <a:cxnSpLocks/>
                  <a:stCxn id="41" idx="7"/>
                </p:cNvCxnSpPr>
                <p:nvPr/>
              </p:nvCxnSpPr>
              <p:spPr>
                <a:xfrm flipV="1">
                  <a:off x="5055867" y="6825815"/>
                  <a:ext cx="211002" cy="3746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9D73B0C9-84FA-467A-900C-FF7D456938C1}"/>
                    </a:ext>
                  </a:extLst>
                </p:cNvPr>
                <p:cNvCxnSpPr>
                  <a:cxnSpLocks/>
                  <a:stCxn id="41" idx="4"/>
                </p:cNvCxnSpPr>
                <p:nvPr/>
              </p:nvCxnSpPr>
              <p:spPr>
                <a:xfrm>
                  <a:off x="5017238" y="7293681"/>
                  <a:ext cx="6324" cy="49580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24F3D949-BE1B-4187-BF90-F673247CC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77028" y="6863206"/>
                  <a:ext cx="589927" cy="3405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EEA4DEE-D92C-42B5-ACC7-2D6F6EB1FE32}"/>
                  </a:ext>
                </a:extLst>
              </p:cNvPr>
              <p:cNvSpPr/>
              <p:nvPr/>
            </p:nvSpPr>
            <p:spPr>
              <a:xfrm>
                <a:off x="4503251" y="6982686"/>
                <a:ext cx="1093799" cy="75233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3600" b="1" cap="none" spc="0" dirty="0"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D+0</a:t>
                </a:r>
                <a:endParaRPr lang="zh-CN" altLang="en-US" sz="3600" b="1" cap="none" spc="0" dirty="0">
                  <a:ln w="952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4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479B06-C5DA-4596-B3C2-4F650222F630}"/>
              </a:ext>
            </a:extLst>
          </p:cNvPr>
          <p:cNvGrpSpPr/>
          <p:nvPr/>
        </p:nvGrpSpPr>
        <p:grpSpPr>
          <a:xfrm>
            <a:off x="4643934" y="1148447"/>
            <a:ext cx="3402681" cy="2346694"/>
            <a:chOff x="7975421" y="2206713"/>
            <a:chExt cx="3402681" cy="234669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D4D337-7FAA-4EE5-BDCB-A2CC4398C1DB}"/>
                </a:ext>
              </a:extLst>
            </p:cNvPr>
            <p:cNvSpPr/>
            <p:nvPr/>
          </p:nvSpPr>
          <p:spPr>
            <a:xfrm>
              <a:off x="7975421" y="2206713"/>
              <a:ext cx="34026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55600" algn="ctr">
                <a:spcAft>
                  <a:spcPts val="0"/>
                </a:spcAft>
              </a:pPr>
              <a:r>
                <a:rPr lang="zh-CN" altLang="zh-CN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你离财务自由，只差这一步！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93B653A-D9DB-489F-A369-C995D6FA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359" y="3096082"/>
              <a:ext cx="1457325" cy="145732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EB27FE-C0AD-4ACF-A79E-C5B8C33413D7}"/>
                </a:ext>
              </a:extLst>
            </p:cNvPr>
            <p:cNvSpPr txBox="1"/>
            <p:nvPr/>
          </p:nvSpPr>
          <p:spPr>
            <a:xfrm>
              <a:off x="8661928" y="2767698"/>
              <a:ext cx="118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扫描下载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261982D-20E5-4678-BA4C-29EA97C9286B}"/>
              </a:ext>
            </a:extLst>
          </p:cNvPr>
          <p:cNvSpPr/>
          <p:nvPr/>
        </p:nvSpPr>
        <p:spPr>
          <a:xfrm>
            <a:off x="4241861" y="3894947"/>
            <a:ext cx="36576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万用户加入</a:t>
            </a:r>
          </a:p>
          <a:p>
            <a:pPr algn="ctr"/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互联网支付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移动金融 的创业平台</a:t>
            </a: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简单分享创造持续高收入</a:t>
            </a:r>
            <a:endParaRPr lang="zh-CN" altLang="en-US" sz="1400" b="0" i="0" dirty="0">
              <a:solidFill>
                <a:schemeClr val="bg2">
                  <a:lumMod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7A2C87A-D1D5-4677-9B96-1E777AFD8184}"/>
              </a:ext>
            </a:extLst>
          </p:cNvPr>
          <p:cNvSpPr/>
          <p:nvPr/>
        </p:nvSpPr>
        <p:spPr>
          <a:xfrm>
            <a:off x="5590900" y="2504453"/>
            <a:ext cx="667265" cy="510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57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387</Words>
  <Application>Microsoft Office PowerPoint</Application>
  <PresentationFormat>宽屏</PresentationFormat>
  <Paragraphs>142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郑燕香</dc:creator>
  <cp:lastModifiedBy>郑燕香</cp:lastModifiedBy>
  <cp:revision>165</cp:revision>
  <dcterms:created xsi:type="dcterms:W3CDTF">2017-05-31T06:54:04Z</dcterms:created>
  <dcterms:modified xsi:type="dcterms:W3CDTF">2017-06-29T07:42:38Z</dcterms:modified>
</cp:coreProperties>
</file>