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11"/>
  </p:notesMasterIdLst>
  <p:handoutMasterIdLst>
    <p:handoutMasterId r:id="rId22"/>
  </p:handoutMasterIdLst>
  <p:sldIdLst>
    <p:sldId id="276" r:id="rId4"/>
    <p:sldId id="321" r:id="rId5"/>
    <p:sldId id="257" r:id="rId6"/>
    <p:sldId id="302" r:id="rId7"/>
    <p:sldId id="282" r:id="rId8"/>
    <p:sldId id="358" r:id="rId9"/>
    <p:sldId id="355" r:id="rId10"/>
    <p:sldId id="372" r:id="rId12"/>
    <p:sldId id="373" r:id="rId13"/>
    <p:sldId id="354" r:id="rId14"/>
    <p:sldId id="359" r:id="rId15"/>
    <p:sldId id="352" r:id="rId16"/>
    <p:sldId id="351" r:id="rId17"/>
    <p:sldId id="368" r:id="rId18"/>
    <p:sldId id="357" r:id="rId19"/>
    <p:sldId id="292" r:id="rId20"/>
    <p:sldId id="27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282C"/>
    <a:srgbClr val="B0181D"/>
    <a:srgbClr val="494949"/>
    <a:srgbClr val="404040"/>
    <a:srgbClr val="F6DADB"/>
    <a:srgbClr val="F0BEBF"/>
    <a:srgbClr val="BD4638"/>
    <a:srgbClr val="FFFFFF"/>
    <a:srgbClr val="5B9BD5"/>
    <a:srgbClr val="D02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96"/>
        <p:guide pos="389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8FDD7-EBE2-45C4-8B47-1834A3964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E3633-E9AD-4598-BEBA-73B2DE116CA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89100"/>
            <a:ext cx="9144000" cy="814388"/>
          </a:xfrm>
        </p:spPr>
        <p:txBody>
          <a:bodyPr anchor="b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890838"/>
            <a:ext cx="9144000" cy="3476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6DADB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853" y="5935824"/>
            <a:ext cx="1524964" cy="4026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B3CB-EB71-4F82-BB5D-8B02D5952D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133F-D632-4171-B1D0-21770D061E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B3CB-EB71-4F82-BB5D-8B02D5952D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133F-D632-4171-B1D0-21770D061E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B3CB-EB71-4F82-BB5D-8B02D5952D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133F-D632-4171-B1D0-21770D061E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B3CB-EB71-4F82-BB5D-8B02D5952D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133F-D632-4171-B1D0-21770D061E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B3CB-EB71-4F82-BB5D-8B02D5952D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133F-D632-4171-B1D0-21770D061E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B3CB-EB71-4F82-BB5D-8B02D5952D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133F-D632-4171-B1D0-21770D061E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B3CB-EB71-4F82-BB5D-8B02D5952D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133F-D632-4171-B1D0-21770D061E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B3CB-EB71-4F82-BB5D-8B02D5952D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133F-D632-4171-B1D0-21770D061E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B3CB-EB71-4F82-BB5D-8B02D5952D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133F-D632-4171-B1D0-21770D061E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1622" y="2933701"/>
            <a:ext cx="3956050" cy="462656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477" y="6476901"/>
            <a:ext cx="1029198" cy="2643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" y="0"/>
            <a:ext cx="12213888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0200" y="1538955"/>
            <a:ext cx="9855200" cy="721645"/>
          </a:xfrm>
        </p:spPr>
        <p:txBody>
          <a:bodyPr anchor="b">
            <a:normAutofit/>
          </a:bodyPr>
          <a:lstStyle>
            <a:lvl1pPr algn="l">
              <a:defRPr sz="3800" b="0">
                <a:solidFill>
                  <a:srgbClr val="92282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0200" y="2497138"/>
            <a:ext cx="9855200" cy="398462"/>
          </a:xfrm>
        </p:spPr>
        <p:txBody>
          <a:bodyPr>
            <a:normAutofit/>
          </a:bodyPr>
          <a:lstStyle>
            <a:lvl1pPr marL="0" indent="0" algn="l">
              <a:buNone/>
              <a:defRPr sz="210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6476901"/>
            <a:ext cx="1029198" cy="2643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49225"/>
            <a:ext cx="11620500" cy="422275"/>
          </a:xfrm>
        </p:spPr>
        <p:txBody>
          <a:bodyPr>
            <a:normAutofit/>
          </a:bodyPr>
          <a:lstStyle>
            <a:lvl1pPr>
              <a:defRPr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6900" y="1044863"/>
            <a:ext cx="11049000" cy="415637"/>
          </a:xfrm>
        </p:spPr>
        <p:txBody>
          <a:bodyPr/>
          <a:lstStyle>
            <a:lvl1pPr marL="0" indent="0">
              <a:buFontTx/>
              <a:buNone/>
              <a:defRPr sz="1700" b="1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3"/>
          </p:nvPr>
        </p:nvSpPr>
        <p:spPr>
          <a:xfrm>
            <a:off x="603250" y="1574802"/>
            <a:ext cx="11042650" cy="320962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 b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477" y="6476901"/>
            <a:ext cx="1029198" cy="2643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x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46" y="2926773"/>
            <a:ext cx="1463964" cy="1463964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5100210" y="2220742"/>
            <a:ext cx="27229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rgbClr val="B018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2600" b="1" dirty="0">
              <a:solidFill>
                <a:srgbClr val="B0181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783241" y="1100712"/>
            <a:ext cx="198000" cy="198000"/>
          </a:xfrm>
          <a:prstGeom prst="rect">
            <a:avLst/>
          </a:prstGeom>
          <a:solidFill>
            <a:srgbClr val="AB2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1648934" y="878811"/>
            <a:ext cx="806596" cy="641802"/>
            <a:chOff x="3221561" y="1994378"/>
            <a:chExt cx="870937" cy="69299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5280" y="1994378"/>
              <a:ext cx="598805" cy="692997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3221561" y="2122963"/>
              <a:ext cx="870937" cy="4486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 Unicode MS" panose="020B0604020202020204" pitchFamily="34" charset="-122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4A4E-9804-4397-996C-5FA59182E9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9B19-0475-40D2-80CE-A7745C3C97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B3CB-EB71-4F82-BB5D-8B02D5952D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133F-D632-4171-B1D0-21770D061E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3F147-29E7-4E3D-A8F7-7F048E30EC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5ED8A-288A-4178-A518-91077DB4955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4B3CB-EB71-4F82-BB5D-8B02D5952D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0133F-D632-4171-B1D0-21770D061E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guides.github.com/introduction/flow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49239"/>
            <a:ext cx="9144000" cy="2304240"/>
          </a:xfrm>
        </p:spPr>
        <p:txBody>
          <a:bodyPr>
            <a:normAutofit/>
          </a:bodyPr>
          <a:lstStyle/>
          <a:p>
            <a:r>
              <a:rPr lang="zh-CN" altLang="en-US" dirty="0"/>
              <a:t>移动端开发基础（一）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53479"/>
            <a:ext cx="9144000" cy="347662"/>
          </a:xfrm>
        </p:spPr>
        <p:txBody>
          <a:bodyPr>
            <a:normAutofit fontScale="97500"/>
          </a:bodyPr>
          <a:lstStyle/>
          <a:p>
            <a:r>
              <a:rPr lang="en-US" altLang="zh-CN" dirty="0"/>
              <a:t>2019-02 </a:t>
            </a:r>
            <a:r>
              <a:rPr lang="zh-CN" altLang="en-US" dirty="0"/>
              <a:t>卢兰兰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meta </a:t>
            </a:r>
            <a:r>
              <a:rPr lang="zh-CN" altLang="en-US" dirty="0"/>
              <a:t>标签的设置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Meta 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5211" y="1126470"/>
            <a:ext cx="198000" cy="198000"/>
          </a:xfrm>
          <a:prstGeom prst="rect">
            <a:avLst/>
          </a:prstGeom>
          <a:solidFill>
            <a:srgbClr val="AB2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596900" y="1567815"/>
            <a:ext cx="11163935" cy="4609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800" dirty="0">
                <a:latin typeface="+mn-ea"/>
              </a:rPr>
              <a:t>&lt;meta name="viewport" content="width=device-width, user-scalable=no, initial-scale=1.0, maximum-scale=1.0, minimum-scale=1.0"/&gt;</a:t>
            </a:r>
            <a:endParaRPr lang="zh-CN" altLang="zh-CN" sz="1800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>
                <a:latin typeface="+mn-ea"/>
              </a:rPr>
              <a:t> html</a:t>
            </a:r>
            <a:r>
              <a:rPr lang="zh-CN" altLang="zh-CN" sz="1800" dirty="0">
                <a:latin typeface="+mn-ea"/>
              </a:rPr>
              <a:t>代码中最关键的就是</a:t>
            </a:r>
            <a:r>
              <a:rPr lang="en-US" altLang="zh-CN" sz="1800" dirty="0">
                <a:latin typeface="+mn-ea"/>
              </a:rPr>
              <a:t>meta</a:t>
            </a:r>
            <a:r>
              <a:rPr lang="zh-CN" altLang="zh-CN" sz="1800" dirty="0">
                <a:latin typeface="+mn-ea"/>
              </a:rPr>
              <a:t>标签设置，开发移动端页面首先要设置</a:t>
            </a:r>
            <a:r>
              <a:rPr lang="en-US" altLang="zh-CN" sz="1800" dirty="0">
                <a:latin typeface="+mn-ea"/>
              </a:rPr>
              <a:t>viewport </a:t>
            </a:r>
            <a:r>
              <a:rPr lang="zh-CN" altLang="zh-CN" sz="1800" dirty="0">
                <a:latin typeface="+mn-ea"/>
              </a:rPr>
              <a:t>（可视区域）</a:t>
            </a:r>
            <a:endParaRPr lang="zh-CN" altLang="zh-CN" sz="1800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>
                <a:latin typeface="+mn-ea"/>
              </a:rPr>
              <a:t>device-width - </a:t>
            </a:r>
            <a:r>
              <a:rPr lang="zh-CN" altLang="zh-CN" sz="1800" dirty="0">
                <a:latin typeface="+mn-ea"/>
              </a:rPr>
              <a:t>设备的宽度</a:t>
            </a:r>
            <a:endParaRPr lang="zh-CN" altLang="zh-CN" sz="1800" dirty="0"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zh-CN" sz="1800" dirty="0">
                <a:latin typeface="+mn-ea"/>
              </a:rPr>
              <a:t>如果我们不设置的话，</a:t>
            </a:r>
            <a:r>
              <a:rPr lang="en-US" altLang="zh-CN" sz="1800" dirty="0">
                <a:latin typeface="+mn-ea"/>
              </a:rPr>
              <a:t>width</a:t>
            </a:r>
            <a:r>
              <a:rPr lang="zh-CN" altLang="zh-CN" sz="1800" dirty="0">
                <a:latin typeface="+mn-ea"/>
              </a:rPr>
              <a:t>默认的值是</a:t>
            </a:r>
            <a:r>
              <a:rPr lang="en-US" altLang="zh-CN" sz="1800" dirty="0">
                <a:latin typeface="+mn-ea"/>
              </a:rPr>
              <a:t>980PX</a:t>
            </a:r>
            <a:r>
              <a:rPr lang="zh-CN" altLang="zh-CN" sz="1800" dirty="0">
                <a:latin typeface="+mn-ea"/>
              </a:rPr>
              <a:t>，假设我们当前用的是</a:t>
            </a:r>
            <a:r>
              <a:rPr lang="en-US" altLang="zh-CN" sz="1800" dirty="0">
                <a:latin typeface="+mn-ea"/>
              </a:rPr>
              <a:t>IPHONE 5</a:t>
            </a:r>
            <a:r>
              <a:rPr lang="zh-CN" altLang="zh-CN" sz="1800" dirty="0">
                <a:latin typeface="+mn-ea"/>
              </a:rPr>
              <a:t>来访问</a:t>
            </a:r>
            <a:r>
              <a:rPr lang="en-US" altLang="zh-CN" sz="1800" dirty="0">
                <a:latin typeface="+mn-ea"/>
              </a:rPr>
              <a:t>H5</a:t>
            </a:r>
            <a:r>
              <a:rPr lang="zh-CN" altLang="zh-CN" sz="1800" dirty="0">
                <a:latin typeface="+mn-ea"/>
              </a:rPr>
              <a:t>页面，</a:t>
            </a:r>
            <a:r>
              <a:rPr lang="en-US" altLang="zh-CN" sz="1800" dirty="0">
                <a:latin typeface="+mn-ea"/>
              </a:rPr>
              <a:t>IPHONE 5</a:t>
            </a:r>
            <a:r>
              <a:rPr lang="zh-CN" altLang="zh-CN" sz="1800" dirty="0">
                <a:latin typeface="+mn-ea"/>
              </a:rPr>
              <a:t>本身的宽度只有</a:t>
            </a:r>
            <a:r>
              <a:rPr lang="en-US" altLang="zh-CN" sz="1800" dirty="0">
                <a:latin typeface="+mn-ea"/>
              </a:rPr>
              <a:t>320PX</a:t>
            </a:r>
            <a:r>
              <a:rPr lang="zh-CN" altLang="zh-CN" sz="1800" dirty="0">
                <a:latin typeface="+mn-ea"/>
              </a:rPr>
              <a:t>，但是设备定义了</a:t>
            </a:r>
            <a:r>
              <a:rPr lang="en-US" altLang="zh-CN" sz="1800" dirty="0">
                <a:latin typeface="+mn-ea"/>
              </a:rPr>
              <a:t>H5</a:t>
            </a:r>
            <a:r>
              <a:rPr lang="zh-CN" altLang="zh-CN" sz="1800" dirty="0">
                <a:latin typeface="+mn-ea"/>
              </a:rPr>
              <a:t>页面展示的区域宽度应该是</a:t>
            </a:r>
            <a:r>
              <a:rPr lang="en-US" altLang="zh-CN" sz="1800" dirty="0">
                <a:latin typeface="+mn-ea"/>
              </a:rPr>
              <a:t>980PX</a:t>
            </a:r>
            <a:r>
              <a:rPr lang="zh-CN" altLang="zh-CN" sz="1800" dirty="0">
                <a:latin typeface="+mn-ea"/>
              </a:rPr>
              <a:t>，这样的话要想把</a:t>
            </a:r>
            <a:r>
              <a:rPr lang="en-US" altLang="zh-CN" sz="1800" dirty="0">
                <a:latin typeface="+mn-ea"/>
              </a:rPr>
              <a:t>H5</a:t>
            </a:r>
            <a:r>
              <a:rPr lang="zh-CN" altLang="zh-CN" sz="1800" dirty="0">
                <a:latin typeface="+mn-ea"/>
              </a:rPr>
              <a:t>页面全部进行展示，只有整体缩小大约三倍或者让用户在</a:t>
            </a:r>
            <a:r>
              <a:rPr lang="en-US" altLang="zh-CN" sz="1800" dirty="0">
                <a:latin typeface="+mn-ea"/>
              </a:rPr>
              <a:t>320PX</a:t>
            </a:r>
            <a:r>
              <a:rPr lang="zh-CN" altLang="zh-CN" sz="1800" dirty="0">
                <a:latin typeface="+mn-ea"/>
              </a:rPr>
              <a:t>的区域中来回的挪动才能看全整个</a:t>
            </a:r>
            <a:r>
              <a:rPr lang="en-US" altLang="zh-CN" sz="1800" dirty="0">
                <a:latin typeface="+mn-ea"/>
              </a:rPr>
              <a:t>H5</a:t>
            </a:r>
            <a:r>
              <a:rPr lang="zh-CN" altLang="zh-CN" sz="1800" dirty="0">
                <a:latin typeface="+mn-ea"/>
              </a:rPr>
              <a:t>页面。这种方式用户的体验度会非常的差，所以我们设定</a:t>
            </a:r>
            <a:r>
              <a:rPr lang="en-US" altLang="zh-CN" sz="1800" dirty="0">
                <a:latin typeface="+mn-ea"/>
              </a:rPr>
              <a:t>width=device-width</a:t>
            </a:r>
            <a:r>
              <a:rPr lang="zh-CN" altLang="zh-CN" sz="1800" dirty="0">
                <a:latin typeface="+mn-ea"/>
              </a:rPr>
              <a:t>，意思是当前设备屏幕有多宽，那么就按照多宽来渲染页面，这样就不会出现需要靠缩小或者左右移动来看完整个页面了。</a:t>
            </a:r>
            <a:endParaRPr lang="zh-CN" altLang="zh-CN" sz="1800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meta </a:t>
            </a:r>
            <a:r>
              <a:rPr lang="zh-CN" altLang="en-US" dirty="0"/>
              <a:t>标签的设置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596900" y="1567815"/>
            <a:ext cx="11163935" cy="4609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latin typeface="+mn-ea"/>
              </a:rPr>
              <a:t>width </a:t>
            </a:r>
            <a:r>
              <a:rPr lang="zh-CN" altLang="zh-CN" sz="1800" dirty="0">
                <a:latin typeface="+mn-ea"/>
              </a:rPr>
              <a:t>正整数或</a:t>
            </a:r>
            <a:r>
              <a:rPr lang="en-US" altLang="zh-CN" sz="1800" dirty="0">
                <a:latin typeface="+mn-ea"/>
              </a:rPr>
              <a:t>device-width </a:t>
            </a:r>
            <a:r>
              <a:rPr lang="zh-CN" altLang="zh-CN" sz="1800" dirty="0">
                <a:latin typeface="+mn-ea"/>
              </a:rPr>
              <a:t>定义视口的宽度，单位为像素 </a:t>
            </a:r>
            <a:endParaRPr lang="zh-CN" altLang="zh-CN" sz="1800" dirty="0">
              <a:latin typeface="+mn-ea"/>
            </a:endParaRPr>
          </a:p>
          <a:p>
            <a:r>
              <a:rPr lang="en-US" altLang="zh-CN" sz="1800" dirty="0">
                <a:latin typeface="+mn-ea"/>
              </a:rPr>
              <a:t>initial-scale </a:t>
            </a:r>
            <a:r>
              <a:rPr lang="zh-CN" altLang="zh-CN" sz="1800" dirty="0">
                <a:latin typeface="+mn-ea"/>
              </a:rPr>
              <a:t>定义初始缩放值 </a:t>
            </a:r>
            <a:endParaRPr lang="zh-CN" altLang="zh-CN" sz="1800" dirty="0">
              <a:latin typeface="+mn-ea"/>
            </a:endParaRPr>
          </a:p>
          <a:p>
            <a:r>
              <a:rPr lang="en-US" altLang="zh-CN" sz="1800" dirty="0">
                <a:latin typeface="+mn-ea"/>
              </a:rPr>
              <a:t>minimum-scale  </a:t>
            </a:r>
            <a:r>
              <a:rPr lang="zh-CN" altLang="zh-CN" sz="1800" dirty="0">
                <a:latin typeface="+mn-ea"/>
              </a:rPr>
              <a:t>定义缩小最小比例，它必须小于或等于</a:t>
            </a:r>
            <a:r>
              <a:rPr lang="en-US" altLang="zh-CN" sz="1800" dirty="0">
                <a:latin typeface="+mn-ea"/>
              </a:rPr>
              <a:t>maximum-scale</a:t>
            </a:r>
            <a:r>
              <a:rPr lang="zh-CN" altLang="zh-CN" sz="1800" dirty="0">
                <a:latin typeface="+mn-ea"/>
              </a:rPr>
              <a:t>设置 </a:t>
            </a:r>
            <a:endParaRPr lang="zh-CN" altLang="zh-CN" sz="1800" dirty="0">
              <a:latin typeface="+mn-ea"/>
            </a:endParaRPr>
          </a:p>
          <a:p>
            <a:r>
              <a:rPr lang="en-US" altLang="zh-CN" sz="1800" dirty="0">
                <a:latin typeface="+mn-ea"/>
              </a:rPr>
              <a:t>maximum-scale  </a:t>
            </a:r>
            <a:r>
              <a:rPr lang="zh-CN" altLang="zh-CN" sz="1800" dirty="0">
                <a:latin typeface="+mn-ea"/>
              </a:rPr>
              <a:t>定义放大最大比例，它必须大于或等于</a:t>
            </a:r>
            <a:r>
              <a:rPr lang="en-US" altLang="zh-CN" sz="1800" dirty="0">
                <a:latin typeface="+mn-ea"/>
              </a:rPr>
              <a:t>minimum-scale</a:t>
            </a:r>
            <a:r>
              <a:rPr lang="zh-CN" altLang="zh-CN" sz="1800" dirty="0">
                <a:latin typeface="+mn-ea"/>
              </a:rPr>
              <a:t>设置 </a:t>
            </a:r>
            <a:endParaRPr lang="zh-CN" altLang="zh-CN" sz="1800" dirty="0">
              <a:latin typeface="+mn-ea"/>
            </a:endParaRPr>
          </a:p>
          <a:p>
            <a:r>
              <a:rPr lang="en-US" altLang="zh-CN" sz="1800" dirty="0">
                <a:latin typeface="+mn-ea"/>
              </a:rPr>
              <a:t>user-scalable yes/no </a:t>
            </a:r>
            <a:r>
              <a:rPr lang="zh-CN" altLang="zh-CN" sz="1800" dirty="0">
                <a:latin typeface="+mn-ea"/>
              </a:rPr>
              <a:t>定义是否允许用户手动缩放页面，默认值</a:t>
            </a:r>
            <a:r>
              <a:rPr lang="en-US" altLang="zh-CN" sz="1800" dirty="0">
                <a:latin typeface="+mn-ea"/>
              </a:rPr>
              <a:t>yes</a:t>
            </a:r>
            <a:endParaRPr lang="en-US" altLang="zh-CN" sz="1800" dirty="0">
              <a:latin typeface="+mn-ea"/>
            </a:endParaRPr>
          </a:p>
          <a:p>
            <a:endParaRPr lang="en-US" altLang="zh-CN" sz="1800" dirty="0">
              <a:latin typeface="+mn-ea"/>
            </a:endParaRPr>
          </a:p>
          <a:p>
            <a:pPr fontAlgn="auto">
              <a:lnSpc>
                <a:spcPct val="140000"/>
              </a:lnSpc>
            </a:pPr>
            <a:r>
              <a:rPr lang="zh-CN" altLang="zh-CN" sz="1800" dirty="0">
                <a:latin typeface="+mn-ea"/>
              </a:rPr>
              <a:t>当viewport的属性initial-scale为1时，页面大小正常，但initial-scale为0.5时，页面被缩小了1倍，像素比为2:1的设备本来1个CSS像素宽度占2个物理像素宽度，缩小后的1个CSS像素宽度就只占1个物理像素，即实现了真正的1物理像素。</a:t>
            </a:r>
            <a:endParaRPr lang="zh-CN" altLang="zh-CN" sz="1800" dirty="0">
              <a:latin typeface="+mn-ea"/>
            </a:endParaRPr>
          </a:p>
          <a:p>
            <a:endParaRPr lang="zh-CN" altLang="en-US" sz="1800" dirty="0">
              <a:latin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px </a:t>
            </a:r>
            <a:r>
              <a:rPr lang="en-US" altLang="zh-CN" dirty="0" err="1"/>
              <a:t>em</a:t>
            </a:r>
            <a:r>
              <a:rPr lang="en-US" altLang="zh-CN" dirty="0"/>
              <a:t> rem </a:t>
            </a:r>
            <a:r>
              <a:rPr lang="zh-CN" altLang="en-US" dirty="0"/>
              <a:t>的区别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596900" y="1567815"/>
            <a:ext cx="11163935" cy="4609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en-US" altLang="zh-CN" sz="1800" dirty="0">
                <a:latin typeface="+mn-ea"/>
              </a:rPr>
              <a:t>Px</a:t>
            </a:r>
            <a:r>
              <a:rPr lang="zh-CN" altLang="zh-CN" sz="1800" dirty="0">
                <a:latin typeface="+mn-ea"/>
              </a:rPr>
              <a:t>表示绝对尺寸，实际上就是</a:t>
            </a:r>
            <a:r>
              <a:rPr lang="en-US" altLang="zh-CN" sz="1800" dirty="0" err="1">
                <a:latin typeface="+mn-ea"/>
              </a:rPr>
              <a:t>css</a:t>
            </a:r>
            <a:r>
              <a:rPr lang="zh-CN" altLang="zh-CN" sz="1800" dirty="0">
                <a:latin typeface="+mn-ea"/>
              </a:rPr>
              <a:t>中定义的像素，利用</a:t>
            </a:r>
            <a:r>
              <a:rPr lang="en-US" altLang="zh-CN" sz="1800" dirty="0">
                <a:latin typeface="+mn-ea"/>
              </a:rPr>
              <a:t>px</a:t>
            </a:r>
            <a:r>
              <a:rPr lang="zh-CN" altLang="zh-CN" sz="1800" dirty="0">
                <a:latin typeface="+mn-ea"/>
              </a:rPr>
              <a:t>设置字体大小及元素宽高等，比较稳定和精确。</a:t>
            </a:r>
            <a:r>
              <a:rPr lang="en-US" altLang="zh-CN" sz="1800" dirty="0">
                <a:latin typeface="+mn-ea"/>
              </a:rPr>
              <a:t>Px</a:t>
            </a:r>
            <a:r>
              <a:rPr lang="zh-CN" altLang="zh-CN" sz="1800" dirty="0">
                <a:latin typeface="+mn-ea"/>
              </a:rPr>
              <a:t>的缺点是不能适应浏览器缩放时产生的变化，因此一般不用于响应式网站。</a:t>
            </a:r>
            <a:endParaRPr lang="zh-CN" altLang="zh-CN" sz="1800" dirty="0"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 err="1">
                <a:latin typeface="+mn-ea"/>
              </a:rPr>
              <a:t>em</a:t>
            </a:r>
            <a:r>
              <a:rPr lang="zh-CN" altLang="zh-CN" sz="1800" dirty="0">
                <a:latin typeface="+mn-ea"/>
              </a:rPr>
              <a:t>表示相对尺寸，其相对于当前对象内文本的</a:t>
            </a:r>
            <a:r>
              <a:rPr lang="en-US" altLang="zh-CN" sz="1800" dirty="0">
                <a:latin typeface="+mn-ea"/>
              </a:rPr>
              <a:t>font-size</a:t>
            </a:r>
            <a:r>
              <a:rPr lang="zh-CN" altLang="zh-CN" sz="1800" dirty="0">
                <a:latin typeface="+mn-ea"/>
              </a:rPr>
              <a:t>（如果当前对象内文本的</a:t>
            </a:r>
            <a:r>
              <a:rPr lang="en-US" altLang="zh-CN" sz="1800" dirty="0">
                <a:latin typeface="+mn-ea"/>
              </a:rPr>
              <a:t>font-size</a:t>
            </a:r>
            <a:r>
              <a:rPr lang="zh-CN" altLang="zh-CN" sz="1800" dirty="0">
                <a:latin typeface="+mn-ea"/>
              </a:rPr>
              <a:t>计量单位也是</a:t>
            </a:r>
            <a:r>
              <a:rPr lang="en-US" altLang="zh-CN" sz="1800" dirty="0" err="1">
                <a:latin typeface="+mn-ea"/>
              </a:rPr>
              <a:t>em</a:t>
            </a:r>
            <a:r>
              <a:rPr lang="zh-CN" altLang="zh-CN" sz="1800" dirty="0">
                <a:latin typeface="+mn-ea"/>
              </a:rPr>
              <a:t>，则当前对象内文本的</a:t>
            </a:r>
            <a:r>
              <a:rPr lang="en-US" altLang="zh-CN" sz="1800" dirty="0">
                <a:latin typeface="+mn-ea"/>
              </a:rPr>
              <a:t>font-size</a:t>
            </a:r>
            <a:r>
              <a:rPr lang="zh-CN" altLang="zh-CN" sz="1800" dirty="0">
                <a:latin typeface="+mn-ea"/>
              </a:rPr>
              <a:t>的参考对象为父元素文本</a:t>
            </a:r>
            <a:r>
              <a:rPr lang="en-US" altLang="zh-CN" sz="1800" dirty="0">
                <a:latin typeface="+mn-ea"/>
              </a:rPr>
              <a:t>font-size</a:t>
            </a:r>
            <a:r>
              <a:rPr lang="zh-CN" altLang="zh-CN" sz="1800" dirty="0">
                <a:latin typeface="+mn-ea"/>
              </a:rPr>
              <a:t>）。使用</a:t>
            </a:r>
            <a:r>
              <a:rPr lang="en-US" altLang="zh-CN" sz="1800" dirty="0" err="1">
                <a:latin typeface="+mn-ea"/>
              </a:rPr>
              <a:t>em</a:t>
            </a:r>
            <a:r>
              <a:rPr lang="zh-CN" altLang="zh-CN" sz="1800" dirty="0">
                <a:latin typeface="+mn-ea"/>
              </a:rPr>
              <a:t>可以较好的响应设备屏幕尺寸的变化，但是在进行元素设置时都需要知道父元素文本的</a:t>
            </a:r>
            <a:r>
              <a:rPr lang="en-US" altLang="zh-CN" sz="1800" dirty="0">
                <a:latin typeface="+mn-ea"/>
              </a:rPr>
              <a:t>font-size</a:t>
            </a:r>
            <a:r>
              <a:rPr lang="zh-CN" altLang="zh-CN" sz="1800" dirty="0">
                <a:latin typeface="+mn-ea"/>
              </a:rPr>
              <a:t>及当前对象内文本的</a:t>
            </a:r>
            <a:r>
              <a:rPr lang="en-US" altLang="zh-CN" sz="1800" dirty="0">
                <a:latin typeface="+mn-ea"/>
              </a:rPr>
              <a:t>font-size</a:t>
            </a:r>
            <a:r>
              <a:rPr lang="zh-CN" altLang="zh-CN" sz="1800" dirty="0">
                <a:latin typeface="+mn-ea"/>
              </a:rPr>
              <a:t>，在多层嵌套下，变得非常难以维护，如有遗漏可能会导致错误。</a:t>
            </a:r>
            <a:endParaRPr lang="zh-CN" altLang="zh-CN" sz="1800" dirty="0"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>
                <a:latin typeface="+mn-ea"/>
              </a:rPr>
              <a:t>rem</a:t>
            </a:r>
            <a:r>
              <a:rPr lang="zh-CN" altLang="zh-CN" sz="1800" dirty="0">
                <a:latin typeface="+mn-ea"/>
              </a:rPr>
              <a:t>也表示相对尺寸，其参考对象为根元素</a:t>
            </a:r>
            <a:r>
              <a:rPr lang="en-US" altLang="zh-CN" sz="1800" dirty="0">
                <a:latin typeface="+mn-ea"/>
              </a:rPr>
              <a:t>&lt;html&gt;</a:t>
            </a:r>
            <a:r>
              <a:rPr lang="zh-CN" altLang="zh-CN" sz="1800" dirty="0">
                <a:latin typeface="+mn-ea"/>
              </a:rPr>
              <a:t>的</a:t>
            </a:r>
            <a:r>
              <a:rPr lang="en-US" altLang="zh-CN" sz="1800" dirty="0">
                <a:latin typeface="+mn-ea"/>
              </a:rPr>
              <a:t>font-size</a:t>
            </a:r>
            <a:r>
              <a:rPr lang="zh-CN" altLang="zh-CN" sz="1800" dirty="0">
                <a:latin typeface="+mn-ea"/>
              </a:rPr>
              <a:t>，因此只需要确定这一个</a:t>
            </a:r>
            <a:r>
              <a:rPr lang="en-US" altLang="zh-CN" sz="1800" dirty="0">
                <a:latin typeface="+mn-ea"/>
              </a:rPr>
              <a:t>font-size</a:t>
            </a:r>
            <a:r>
              <a:rPr lang="zh-CN" altLang="zh-CN" sz="1800" dirty="0">
                <a:latin typeface="+mn-ea"/>
              </a:rPr>
              <a:t>。</a:t>
            </a:r>
            <a:br>
              <a:rPr lang="en-US" altLang="zh-CN" sz="1800" dirty="0">
                <a:latin typeface="+mn-ea"/>
              </a:rPr>
            </a:br>
            <a:r>
              <a:rPr lang="en-US" altLang="zh-CN" sz="1800" dirty="0" err="1">
                <a:latin typeface="+mn-ea"/>
              </a:rPr>
              <a:t>em</a:t>
            </a:r>
            <a:r>
              <a:rPr lang="zh-CN" altLang="zh-CN" sz="1800" dirty="0">
                <a:latin typeface="+mn-ea"/>
              </a:rPr>
              <a:t>：是根据父节点的</a:t>
            </a:r>
            <a:r>
              <a:rPr lang="en-US" altLang="zh-CN" sz="1800" dirty="0">
                <a:latin typeface="+mn-ea"/>
              </a:rPr>
              <a:t>font-size</a:t>
            </a:r>
            <a:r>
              <a:rPr lang="zh-CN" altLang="zh-CN" sz="1800" dirty="0">
                <a:latin typeface="+mn-ea"/>
              </a:rPr>
              <a:t>为相对单位</a:t>
            </a:r>
            <a:br>
              <a:rPr lang="en-US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rem</a:t>
            </a:r>
            <a:r>
              <a:rPr lang="zh-CN" altLang="zh-CN" sz="1800" dirty="0">
                <a:latin typeface="+mn-ea"/>
              </a:rPr>
              <a:t>：是根据</a:t>
            </a:r>
            <a:r>
              <a:rPr lang="en-US" altLang="zh-CN" sz="1800" dirty="0">
                <a:latin typeface="+mn-ea"/>
              </a:rPr>
              <a:t>html</a:t>
            </a:r>
            <a:r>
              <a:rPr lang="zh-CN" altLang="zh-CN" sz="1800" dirty="0">
                <a:latin typeface="+mn-ea"/>
              </a:rPr>
              <a:t>的</a:t>
            </a:r>
            <a:r>
              <a:rPr lang="en-US" altLang="zh-CN" sz="1800" dirty="0">
                <a:latin typeface="+mn-ea"/>
              </a:rPr>
              <a:t>font-size</a:t>
            </a:r>
            <a:r>
              <a:rPr lang="zh-CN" altLang="zh-CN" sz="1800" dirty="0">
                <a:latin typeface="+mn-ea"/>
              </a:rPr>
              <a:t>为相对单位</a:t>
            </a:r>
            <a:endParaRPr lang="zh-CN" altLang="zh-CN" sz="1800" dirty="0">
              <a:latin typeface="+mn-ea"/>
            </a:endParaRPr>
          </a:p>
          <a:p>
            <a:pPr>
              <a:lnSpc>
                <a:spcPct val="100000"/>
              </a:lnSpc>
            </a:pPr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dirty="0"/>
              <a:t>px em rem 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55211" y="1126470"/>
            <a:ext cx="198000" cy="198000"/>
          </a:xfrm>
          <a:prstGeom prst="rect">
            <a:avLst/>
          </a:prstGeom>
          <a:solidFill>
            <a:srgbClr val="AB2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移动端适配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>
                <a:latin typeface="+mn-ea"/>
              </a:rPr>
              <a:t>@media </a:t>
            </a:r>
            <a:r>
              <a:rPr lang="zh-CN" altLang="zh-CN" sz="1600" dirty="0">
                <a:latin typeface="+mn-ea"/>
              </a:rPr>
              <a:t>媒体查询 </a:t>
            </a:r>
            <a:r>
              <a:rPr lang="en-US" altLang="zh-CN" sz="1600" dirty="0">
                <a:latin typeface="+mn-ea"/>
              </a:rPr>
              <a:t>+ css3</a:t>
            </a:r>
            <a:r>
              <a:rPr lang="zh-CN" altLang="zh-CN" sz="1600" dirty="0">
                <a:latin typeface="+mn-ea"/>
              </a:rPr>
              <a:t>样式处理</a:t>
            </a:r>
            <a:endParaRPr lang="zh-CN" altLang="en-US" sz="1600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5211" y="1126470"/>
            <a:ext cx="198000" cy="198000"/>
          </a:xfrm>
          <a:prstGeom prst="rect">
            <a:avLst/>
          </a:prstGeom>
          <a:solidFill>
            <a:srgbClr val="AB2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596900" y="1567815"/>
            <a:ext cx="11163935" cy="4627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zh-CN" sz="2000" dirty="0">
              <a:latin typeface="+mn-ea"/>
              <a:cs typeface="+mn-ea"/>
            </a:endParaRPr>
          </a:p>
          <a:p>
            <a:pPr marL="0" indent="0" fontAlgn="auto">
              <a:lnSpc>
                <a:spcPct val="90000"/>
              </a:lnSpc>
              <a:buNone/>
            </a:pPr>
            <a:r>
              <a:rPr lang="zh-CN" altLang="en-US" sz="1600" dirty="0">
                <a:latin typeface="+mn-ea"/>
                <a:cs typeface="+mn-ea"/>
              </a:rPr>
              <a:t>@media screen and (max-width: 319px) {html {font-size:80px;}}</a:t>
            </a:r>
            <a:endParaRPr lang="zh-CN" altLang="en-US" sz="1600" dirty="0">
              <a:latin typeface="+mn-ea"/>
              <a:cs typeface="+mn-ea"/>
            </a:endParaRPr>
          </a:p>
          <a:p>
            <a:pPr marL="0" indent="0" fontAlgn="auto">
              <a:lnSpc>
                <a:spcPct val="90000"/>
              </a:lnSpc>
              <a:buNone/>
            </a:pPr>
            <a:r>
              <a:rPr lang="zh-CN" altLang="en-US" sz="1600" dirty="0">
                <a:latin typeface="+mn-ea"/>
                <a:cs typeface="+mn-ea"/>
              </a:rPr>
              <a:t>@media screen and (min-width: 320px) and (max-width:359px) {html {font-size:88.89px;}}</a:t>
            </a:r>
            <a:endParaRPr lang="zh-CN" altLang="en-US" sz="1600" dirty="0">
              <a:latin typeface="+mn-ea"/>
              <a:cs typeface="+mn-ea"/>
            </a:endParaRPr>
          </a:p>
          <a:p>
            <a:pPr marL="0" indent="0" fontAlgn="auto">
              <a:lnSpc>
                <a:spcPct val="90000"/>
              </a:lnSpc>
              <a:buNone/>
            </a:pPr>
            <a:r>
              <a:rPr lang="zh-CN" altLang="en-US" sz="1600" dirty="0">
                <a:latin typeface="+mn-ea"/>
                <a:cs typeface="+mn-ea"/>
              </a:rPr>
              <a:t>@media screen and (min-width: 360px) and (max-width:399px) {html {font-size:625%;}}</a:t>
            </a:r>
            <a:endParaRPr lang="zh-CN" altLang="en-US" sz="1600" dirty="0">
              <a:latin typeface="+mn-ea"/>
              <a:cs typeface="+mn-ea"/>
            </a:endParaRPr>
          </a:p>
          <a:p>
            <a:pPr marL="0" indent="0" fontAlgn="auto">
              <a:lnSpc>
                <a:spcPct val="90000"/>
              </a:lnSpc>
              <a:buNone/>
            </a:pPr>
            <a:r>
              <a:rPr lang="zh-CN" altLang="en-US" sz="1600" dirty="0">
                <a:latin typeface="+mn-ea"/>
                <a:cs typeface="+mn-ea"/>
              </a:rPr>
              <a:t>@media screen and (min-width: 400px) and (max-width:479px) {html {font-size:111.11px;}}</a:t>
            </a:r>
            <a:endParaRPr lang="zh-CN" altLang="en-US" sz="1600" dirty="0">
              <a:latin typeface="+mn-ea"/>
              <a:cs typeface="+mn-ea"/>
            </a:endParaRPr>
          </a:p>
          <a:p>
            <a:pPr marL="0" indent="0" fontAlgn="auto">
              <a:lnSpc>
                <a:spcPct val="90000"/>
              </a:lnSpc>
              <a:buNone/>
            </a:pPr>
            <a:r>
              <a:rPr lang="zh-CN" altLang="en-US" sz="1600" dirty="0">
                <a:latin typeface="+mn-ea"/>
                <a:cs typeface="+mn-ea"/>
              </a:rPr>
              <a:t>@media screen and (min-width: 480px) and (max-width:639px) {html {font-size:133.33px;}}</a:t>
            </a:r>
            <a:endParaRPr lang="zh-CN" altLang="en-US" sz="1600" dirty="0">
              <a:latin typeface="+mn-ea"/>
              <a:cs typeface="+mn-ea"/>
            </a:endParaRPr>
          </a:p>
          <a:p>
            <a:pPr marL="0" indent="0" fontAlgn="auto">
              <a:lnSpc>
                <a:spcPct val="90000"/>
              </a:lnSpc>
              <a:buNone/>
            </a:pPr>
            <a:r>
              <a:rPr lang="zh-CN" altLang="en-US" sz="1600" dirty="0">
                <a:latin typeface="+mn-ea"/>
                <a:cs typeface="+mn-ea"/>
              </a:rPr>
              <a:t>@media screen and (min-width: 640px) and (max-width:719px) {html {font-size:177.78px;}}</a:t>
            </a:r>
            <a:endParaRPr lang="zh-CN" altLang="en-US" sz="1600" dirty="0">
              <a:latin typeface="+mn-ea"/>
              <a:cs typeface="+mn-ea"/>
            </a:endParaRPr>
          </a:p>
          <a:p>
            <a:pPr marL="0" indent="0" fontAlgn="auto">
              <a:lnSpc>
                <a:spcPct val="90000"/>
              </a:lnSpc>
              <a:buNone/>
            </a:pPr>
            <a:r>
              <a:rPr lang="zh-CN" altLang="en-US" sz="1600" dirty="0">
                <a:latin typeface="+mn-ea"/>
                <a:cs typeface="+mn-ea"/>
              </a:rPr>
              <a:t>@media screen and (min-width: 720px) and (max-width:1439px) {html {font-size:200px;}}</a:t>
            </a:r>
            <a:endParaRPr lang="zh-CN" altLang="en-US" sz="1600" dirty="0">
              <a:latin typeface="+mn-ea"/>
              <a:cs typeface="+mn-ea"/>
            </a:endParaRPr>
          </a:p>
          <a:p>
            <a:pPr marL="0" indent="0" fontAlgn="auto">
              <a:lnSpc>
                <a:spcPct val="90000"/>
              </a:lnSpc>
              <a:buNone/>
            </a:pPr>
            <a:r>
              <a:rPr lang="zh-CN" altLang="en-US" sz="1600" dirty="0">
                <a:latin typeface="+mn-ea"/>
                <a:cs typeface="+mn-ea"/>
              </a:rPr>
              <a:t>@media screen and (min-width: 1440px) {html {font-size:400px;}}</a:t>
            </a:r>
            <a:endParaRPr lang="zh-CN" altLang="en-US" sz="1600" dirty="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移动端适配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>
                <a:latin typeface="+mn-ea"/>
              </a:rPr>
              <a:t>@media </a:t>
            </a:r>
            <a:r>
              <a:rPr lang="zh-CN" altLang="zh-CN" sz="1600" dirty="0">
                <a:latin typeface="+mn-ea"/>
              </a:rPr>
              <a:t>媒体查询 </a:t>
            </a:r>
            <a:r>
              <a:rPr lang="en-US" altLang="zh-CN" sz="1600" dirty="0">
                <a:latin typeface="+mn-ea"/>
              </a:rPr>
              <a:t>+ css3</a:t>
            </a:r>
            <a:r>
              <a:rPr lang="zh-CN" altLang="zh-CN" sz="1600" dirty="0">
                <a:latin typeface="+mn-ea"/>
              </a:rPr>
              <a:t>样式处理</a:t>
            </a:r>
            <a:endParaRPr lang="zh-CN" altLang="en-US" sz="1600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5211" y="1126470"/>
            <a:ext cx="198000" cy="198000"/>
          </a:xfrm>
          <a:prstGeom prst="rect">
            <a:avLst/>
          </a:prstGeom>
          <a:solidFill>
            <a:srgbClr val="AB2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596900" y="1567815"/>
            <a:ext cx="11163935" cy="4609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latin typeface="+mn-ea"/>
                <a:cs typeface="+mn-ea"/>
              </a:rPr>
              <a:t>rem：是一个相对单位，相对根元素字体大小的单位，也就是相对于html元素字体大小的单位。</a:t>
            </a:r>
            <a:endParaRPr lang="zh-CN" altLang="en-US" sz="1600" dirty="0">
              <a:latin typeface="+mn-ea"/>
              <a:cs typeface="+mn-ea"/>
            </a:endParaRPr>
          </a:p>
          <a:p>
            <a:pPr fontAlgn="auto">
              <a:lnSpc>
                <a:spcPct val="140000"/>
              </a:lnSpc>
            </a:pPr>
            <a:r>
              <a:rPr lang="zh-CN" altLang="en-US" sz="1600" dirty="0">
                <a:latin typeface="+mn-ea"/>
                <a:cs typeface="+mn-ea"/>
              </a:rPr>
              <a:t>优点：这样在计算子元素有关的尺寸时，只要根据html元素字体大小计算就好。不再像使用em时，得来回的找父元素字体大小频繁的计算。</a:t>
            </a:r>
            <a:endParaRPr lang="zh-CN" altLang="en-US" sz="1600" dirty="0">
              <a:latin typeface="+mn-ea"/>
              <a:cs typeface="+mn-ea"/>
            </a:endParaRPr>
          </a:p>
          <a:p>
            <a:r>
              <a:rPr lang="zh-CN" altLang="en-US" sz="1600" dirty="0">
                <a:latin typeface="+mn-ea"/>
                <a:cs typeface="+mn-ea"/>
              </a:rPr>
              <a:t>浏览器默认字体大小是16px，为了子元素相关尺寸计算方便，</a:t>
            </a:r>
            <a:endParaRPr lang="zh-CN" altLang="en-US" sz="1600" dirty="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1600" dirty="0">
                <a:latin typeface="+mn-ea"/>
                <a:cs typeface="+mn-ea"/>
              </a:rPr>
              <a:t>  设置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rem与px关系为：1rem = 10px</a:t>
            </a:r>
            <a:endParaRPr lang="zh-CN" altLang="en-US" sz="1600" dirty="0"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1600" dirty="0">
                <a:latin typeface="+mn-ea"/>
                <a:cs typeface="+mn-ea"/>
              </a:rPr>
              <a:t>  只要将设计稿中量到的px尺寸除以10就得到了相应的rem尺寸。</a:t>
            </a:r>
            <a:endParaRPr lang="zh-CN" altLang="en-US" sz="1600" dirty="0">
              <a:latin typeface="+mn-ea"/>
              <a:cs typeface="+mn-ea"/>
            </a:endParaRPr>
          </a:p>
          <a:p>
            <a:pPr fontAlgn="auto">
              <a:lnSpc>
                <a:spcPct val="140000"/>
              </a:lnSpc>
            </a:pPr>
            <a:r>
              <a:rPr lang="zh-CN" altLang="en-US" sz="1600" dirty="0">
                <a:latin typeface="+mn-ea"/>
                <a:cs typeface="+mn-ea"/>
              </a:rPr>
              <a:t>实际项目设置成 font-size: 10px 可能会出现问题，因为chrome不支持小于12px的字体，计算小于12px的时候，会默认取12px去计算，导致chrome的em/rem计算不准确。chrome在字体小于12px时都当12px 处理，针对这个现象，可以尝试设置html字体为100px，body 修正为16px，这样 0.1rem 就是 10px，而body的字体仍然是默认大小，不影响未设置大小的元素的默认字体的大小。</a:t>
            </a:r>
            <a:endParaRPr lang="zh-CN" altLang="en-US" sz="1600" dirty="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nginx</a:t>
            </a:r>
            <a:r>
              <a:rPr lang="en-US" altLang="zh-CN" dirty="0"/>
              <a:t> </a:t>
            </a:r>
            <a:r>
              <a:rPr lang="zh-CN" altLang="en-US" dirty="0"/>
              <a:t>代理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nginx  </a:t>
            </a:r>
            <a:r>
              <a:rPr lang="zh-CN" altLang="en-US" dirty="0"/>
              <a:t>配置详解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5211" y="1126470"/>
            <a:ext cx="198000" cy="198000"/>
          </a:xfrm>
          <a:prstGeom prst="rect">
            <a:avLst/>
          </a:prstGeom>
          <a:solidFill>
            <a:srgbClr val="AB2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596900" y="1567815"/>
            <a:ext cx="11163935" cy="46094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   </a:t>
            </a:r>
            <a:r>
              <a:rPr lang="zh-CN" altLang="en-US" sz="1800" dirty="0"/>
              <a:t> server {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listen       4545;   #监听端口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server_name  127.0.0.1;   #监听地址       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location  ~*^.+$ {       #请求的url过滤，正则匹配，~为区分大小写，~*为不区分大小写。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   #root path;  #根目录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   #index vv.txt;  #设置默认页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   proxy_set_header    X-real-ip $remote_addr;   </a:t>
            </a:r>
            <a:r>
              <a:rPr lang="en-US" altLang="zh-CN" sz="1800" dirty="0"/>
              <a:t>#获得用户的真实ip </a:t>
            </a:r>
            <a:r>
              <a:rPr lang="zh-CN" altLang="en-US" sz="1800" dirty="0"/>
              <a:t>，</a:t>
            </a:r>
            <a:r>
              <a:rPr lang="en-US" altLang="zh-CN" sz="1800" dirty="0"/>
              <a:t>request.getAttribute("X-real-ip")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           proxy_pass  http://mysvr;  #请求转向地址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   deny 127.0.0.1;  #拒绝的ip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   allow 172.18.5.54; #允许的ip           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} 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}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474345" y="1175385"/>
            <a:ext cx="11042650" cy="5233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+mn-ea"/>
                <a:ea typeface="+mn-ea"/>
                <a:cs typeface="+mn-ea"/>
              </a:rPr>
              <a:t>蓝湖</a:t>
            </a:r>
            <a:endParaRPr lang="en-US" altLang="zh-CN" dirty="0">
              <a:latin typeface="+mn-ea"/>
              <a:ea typeface="+mn-ea"/>
              <a:cs typeface="+mn-ea"/>
            </a:endParaRPr>
          </a:p>
          <a:p>
            <a:pPr lvl="1"/>
            <a:r>
              <a:rPr lang="en-US" altLang="zh-CN" dirty="0">
                <a:latin typeface="+mn-ea"/>
                <a:ea typeface="+mn-ea"/>
                <a:cs typeface="+mn-ea"/>
                <a:sym typeface="+mn-ea"/>
              </a:rPr>
              <a:t>https://lanhuapp.com</a:t>
            </a:r>
            <a:endParaRPr lang="en-US" altLang="zh-CN" dirty="0">
              <a:latin typeface="+mn-ea"/>
              <a:ea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  <a:ea typeface="+mn-ea"/>
                <a:cs typeface="+mn-ea"/>
              </a:rPr>
              <a:t>移动端注意事项</a:t>
            </a:r>
            <a:endParaRPr lang="en-US" altLang="zh-CN" dirty="0">
              <a:latin typeface="+mn-ea"/>
              <a:ea typeface="+mn-ea"/>
              <a:cs typeface="+mn-ea"/>
            </a:endParaRPr>
          </a:p>
          <a:p>
            <a:pPr lvl="1"/>
            <a:r>
              <a:rPr lang="en-US" altLang="zh-CN" dirty="0">
                <a:latin typeface="+mn-ea"/>
                <a:ea typeface="+mn-ea"/>
                <a:cs typeface="+mn-ea"/>
                <a:sym typeface="+mn-ea"/>
              </a:rPr>
              <a:t>https://blog.csdn.net/qq_36584352/article/details/80775529</a:t>
            </a:r>
            <a:endParaRPr lang="en-US" altLang="zh-CN" dirty="0"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  <a:ea typeface="+mn-ea"/>
                <a:cs typeface="+mn-ea"/>
              </a:rPr>
              <a:t>meta </a:t>
            </a:r>
            <a:r>
              <a:rPr lang="zh-CN" altLang="en-US" dirty="0">
                <a:latin typeface="+mn-ea"/>
                <a:ea typeface="+mn-ea"/>
                <a:cs typeface="+mn-ea"/>
              </a:rPr>
              <a:t>标签</a:t>
            </a:r>
            <a:endParaRPr lang="en-US" altLang="zh-CN" dirty="0">
              <a:latin typeface="+mn-ea"/>
              <a:ea typeface="+mn-ea"/>
              <a:cs typeface="+mn-ea"/>
            </a:endParaRPr>
          </a:p>
          <a:p>
            <a:pPr lvl="1"/>
            <a:r>
              <a:rPr lang="en-US" altLang="zh-CN" dirty="0">
                <a:latin typeface="+mn-ea"/>
                <a:ea typeface="+mn-ea"/>
                <a:cs typeface="+mn-ea"/>
                <a:sym typeface="+mn-ea"/>
                <a:hlinkClick r:id="rId1"/>
              </a:rPr>
              <a:t>https://www.jianshu.com/p/b7836e8b88ec</a:t>
            </a:r>
            <a:endParaRPr lang="en-US" altLang="zh-CN" dirty="0">
              <a:latin typeface="+mn-ea"/>
              <a:ea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  <a:ea typeface="+mn-ea"/>
                <a:cs typeface="+mn-ea"/>
              </a:rPr>
              <a:t>移动端适配</a:t>
            </a:r>
            <a:endParaRPr lang="en-US" altLang="zh-CN" dirty="0">
              <a:latin typeface="+mn-ea"/>
              <a:ea typeface="+mn-ea"/>
              <a:cs typeface="+mn-ea"/>
            </a:endParaRPr>
          </a:p>
          <a:p>
            <a:pPr lvl="1"/>
            <a:r>
              <a:rPr lang="en-US" altLang="zh-CN" dirty="0">
                <a:latin typeface="+mn-ea"/>
                <a:ea typeface="+mn-ea"/>
                <a:cs typeface="+mn-ea"/>
                <a:sym typeface="+mn-ea"/>
              </a:rPr>
              <a:t>https://blog.csdn.net/chenjuan1993/article/details/81710022</a:t>
            </a:r>
            <a:endParaRPr lang="en-US" altLang="zh-CN" dirty="0">
              <a:latin typeface="+mn-ea"/>
              <a:ea typeface="+mn-ea"/>
              <a:cs typeface="+mn-ea"/>
              <a:sym typeface="+mn-ea"/>
            </a:endParaRPr>
          </a:p>
          <a:p>
            <a:pPr marL="0" lvl="0" indent="0">
              <a:buNone/>
            </a:pPr>
            <a:r>
              <a:rPr lang="en-US" altLang="zh-CN" dirty="0">
                <a:latin typeface="+mn-ea"/>
                <a:ea typeface="+mn-ea"/>
                <a:cs typeface="+mn-ea"/>
              </a:rPr>
              <a:t>font-size </a:t>
            </a:r>
            <a:r>
              <a:rPr lang="zh-CN" altLang="en-US" dirty="0">
                <a:latin typeface="+mn-ea"/>
                <a:ea typeface="+mn-ea"/>
                <a:cs typeface="+mn-ea"/>
              </a:rPr>
              <a:t>取值</a:t>
            </a:r>
            <a:endParaRPr lang="zh-CN" altLang="en-US" dirty="0">
              <a:latin typeface="+mn-ea"/>
              <a:ea typeface="+mn-ea"/>
              <a:cs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  <a:cs typeface="+mn-ea"/>
              </a:rPr>
              <a:t>https://blog.csdn.net/TCF_JingFeng/article/details/80813799</a:t>
            </a:r>
            <a:endParaRPr lang="zh-CN" altLang="en-US" dirty="0">
              <a:latin typeface="+mn-ea"/>
              <a:ea typeface="+mn-ea"/>
              <a:cs typeface="+mn-ea"/>
            </a:endParaRPr>
          </a:p>
          <a:p>
            <a:pPr marL="0" lvl="0" indent="0">
              <a:buNone/>
            </a:pPr>
            <a:r>
              <a:rPr lang="en-US" altLang="zh-CN" dirty="0">
                <a:latin typeface="+mn-ea"/>
                <a:ea typeface="+mn-ea"/>
                <a:cs typeface="+mn-ea"/>
              </a:rPr>
              <a:t>nginx </a:t>
            </a:r>
            <a:r>
              <a:rPr lang="zh-CN" altLang="en-US" dirty="0">
                <a:latin typeface="+mn-ea"/>
                <a:ea typeface="+mn-ea"/>
                <a:cs typeface="+mn-ea"/>
              </a:rPr>
              <a:t>配置详情</a:t>
            </a:r>
            <a:endParaRPr lang="zh-CN" altLang="en-US" dirty="0">
              <a:latin typeface="+mn-ea"/>
              <a:ea typeface="+mn-ea"/>
              <a:cs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  <a:cs typeface="+mn-ea"/>
              </a:rPr>
              <a:t>https://www.cnblogs.com/knowledgesea/p/5175711.html</a:t>
            </a:r>
            <a:endParaRPr lang="zh-CN" altLang="en-US" dirty="0">
              <a:latin typeface="+mn-ea"/>
              <a:ea typeface="+mn-ea"/>
              <a:cs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  <a:cs typeface="+mn-ea"/>
              </a:rPr>
              <a:t>https://blog.csdn.net/bao19901210/article/details/52537279</a:t>
            </a:r>
            <a:endParaRPr lang="zh-CN" altLang="en-US" dirty="0"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1900" dirty="0"/>
              <a:t>移动端开发背景</a:t>
            </a:r>
            <a:endParaRPr lang="zh-CN" altLang="en-US" sz="1900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780523" y="1548266"/>
            <a:ext cx="105385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zh-CN" altLang="en-US" sz="1800" dirty="0">
                <a:latin typeface="+mn-ea"/>
              </a:rPr>
              <a:t>    随着智能手机的普及，移动端开发受到了异常的关注。从传统的安卓、</a:t>
            </a:r>
            <a:r>
              <a:rPr lang="en-US" altLang="zh-CN" sz="1800" dirty="0">
                <a:latin typeface="+mn-ea"/>
              </a:rPr>
              <a:t>IOS</a:t>
            </a:r>
            <a:r>
              <a:rPr lang="zh-CN" altLang="en-US" sz="1800" dirty="0">
                <a:latin typeface="+mn-ea"/>
              </a:rPr>
              <a:t>原生手机系统应用开发，转向了移动端</a:t>
            </a:r>
            <a:r>
              <a:rPr lang="en-US" altLang="zh-CN" sz="1800" dirty="0">
                <a:latin typeface="+mn-ea"/>
              </a:rPr>
              <a:t>Web</a:t>
            </a:r>
            <a:r>
              <a:rPr lang="zh-CN" altLang="en-US" sz="1800" dirty="0">
                <a:latin typeface="+mn-ea"/>
              </a:rPr>
              <a:t>开发或者是混合开发，既然有需求，那就让我们一起来学习移动端</a:t>
            </a:r>
            <a:r>
              <a:rPr lang="en-US" altLang="zh-CN" sz="1800" dirty="0">
                <a:latin typeface="+mn-ea"/>
              </a:rPr>
              <a:t>Web</a:t>
            </a:r>
            <a:r>
              <a:rPr lang="zh-CN" altLang="en-US" sz="1800" dirty="0">
                <a:latin typeface="+mn-ea"/>
              </a:rPr>
              <a:t>开发。本文旨在让大家以最快的时间了解移动</a:t>
            </a:r>
            <a:r>
              <a:rPr lang="en-US" altLang="zh-CN" sz="1800" dirty="0">
                <a:latin typeface="+mn-ea"/>
              </a:rPr>
              <a:t>Web</a:t>
            </a:r>
            <a:r>
              <a:rPr lang="zh-CN" altLang="en-US" sz="1800" dirty="0">
                <a:latin typeface="+mn-ea"/>
              </a:rPr>
              <a:t>开发基础以及介绍一些常见问题。</a:t>
            </a:r>
            <a:endParaRPr lang="en-US" altLang="zh-CN" sz="1800" dirty="0">
              <a:latin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1800" dirty="0">
                <a:latin typeface="+mn-ea"/>
              </a:rPr>
              <a:t>    </a:t>
            </a:r>
            <a:r>
              <a:rPr lang="zh-CN" altLang="zh-CN" sz="1800" dirty="0">
                <a:latin typeface="+mn-ea"/>
              </a:rPr>
              <a:t>每一款手机有不同的分辨率，不同屏幕大小，如何使我们开发出来的应用或页面大小能适合各种高端手机使用？</a:t>
            </a:r>
            <a:endParaRPr lang="zh-CN" altLang="zh-CN" sz="1800" dirty="0">
              <a:latin typeface="+mn-ea"/>
            </a:endParaRPr>
          </a:p>
          <a:p>
            <a:pPr marL="0" indent="0">
              <a:buNone/>
            </a:pPr>
            <a:endParaRPr lang="zh-CN" altLang="en-US" sz="1800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732" y="6441341"/>
            <a:ext cx="1029198" cy="26438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303234" y="1104923"/>
            <a:ext cx="806596" cy="641802"/>
            <a:chOff x="3221561" y="1994378"/>
            <a:chExt cx="870937" cy="69299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5280" y="1994378"/>
              <a:ext cx="598805" cy="692997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3221561" y="2122963"/>
              <a:ext cx="870937" cy="4486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 Unicode MS" panose="020B0604020202020204" pitchFamily="34" charset="-122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288369" y="1914482"/>
            <a:ext cx="807075" cy="642865"/>
            <a:chOff x="3209883" y="2005598"/>
            <a:chExt cx="870937" cy="692997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5277" y="2005598"/>
              <a:ext cx="598803" cy="692997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3209883" y="2111261"/>
              <a:ext cx="870937" cy="4478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 Unicode MS" panose="020B0604020202020204" pitchFamily="34" charset="-122"/>
                </a:rPr>
                <a:t>02</a:t>
              </a:r>
              <a:endPara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285704" y="2757135"/>
            <a:ext cx="834225" cy="642865"/>
            <a:chOff x="3210263" y="2016896"/>
            <a:chExt cx="870937" cy="671156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5279" y="2016896"/>
              <a:ext cx="579932" cy="671156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3210263" y="2132168"/>
              <a:ext cx="870937" cy="4337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 Unicode MS" panose="020B0604020202020204" pitchFamily="34" charset="-122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5141774" y="1203992"/>
            <a:ext cx="5295774" cy="460375"/>
          </a:xfrm>
          <a:prstGeom prst="rect">
            <a:avLst/>
          </a:prstGeom>
          <a:noFill/>
          <a:effectLst>
            <a:glow rad="1511300">
              <a:schemeClr val="bg1"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移动端开发简介</a:t>
            </a:r>
            <a:endParaRPr lang="zh-CN" altLang="en-US" sz="2400" b="1" dirty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130622" y="2012083"/>
            <a:ext cx="529577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zh-CN" altLang="en-US" sz="2400" b="1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设计稿的处理</a:t>
            </a:r>
            <a:endParaRPr lang="zh-CN" altLang="en-US" sz="2400" b="1" dirty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141773" y="2842476"/>
            <a:ext cx="529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 </a:t>
            </a:r>
            <a:r>
              <a:rPr lang="zh-CN" altLang="zh-CN" sz="2400" b="1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标签设置</a:t>
            </a:r>
            <a:endParaRPr lang="zh-CN" altLang="en-US" sz="2400" b="1" dirty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285704" y="3602955"/>
            <a:ext cx="834225" cy="642865"/>
            <a:chOff x="3210263" y="2016896"/>
            <a:chExt cx="870937" cy="671156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5279" y="2016896"/>
              <a:ext cx="579932" cy="671156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3210263" y="2132168"/>
              <a:ext cx="870937" cy="416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 Unicode MS" panose="020B0604020202020204" pitchFamily="34" charset="-122"/>
                </a:rPr>
                <a:t>04</a:t>
              </a:r>
              <a:endPara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141773" y="3688296"/>
            <a:ext cx="529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px</a:t>
            </a:r>
            <a:r>
              <a:rPr lang="en-US" altLang="zh-CN" b="1" dirty="0"/>
              <a:t> </a:t>
            </a:r>
            <a:r>
              <a:rPr lang="en-US" altLang="zh-CN" sz="2400" b="1" dirty="0" err="1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en-US" altLang="zh-CN" b="1" dirty="0"/>
              <a:t> </a:t>
            </a:r>
            <a:r>
              <a:rPr lang="en-US" altLang="zh-CN" sz="2400" b="1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</a:t>
            </a:r>
            <a:r>
              <a:rPr lang="en-US" altLang="zh-CN" b="1" dirty="0"/>
              <a:t> </a:t>
            </a:r>
            <a:r>
              <a:rPr lang="zh-CN" altLang="zh-CN" sz="2400" b="1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  <a:endParaRPr lang="zh-CN" altLang="en-US" sz="2400" b="1" dirty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286339" y="4479255"/>
            <a:ext cx="834225" cy="642865"/>
            <a:chOff x="3210263" y="2016896"/>
            <a:chExt cx="870937" cy="671156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5279" y="2016896"/>
              <a:ext cx="579932" cy="671156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3210263" y="2132168"/>
              <a:ext cx="870937" cy="416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 Unicode MS" panose="020B0604020202020204" pitchFamily="34" charset="-122"/>
                </a:rPr>
                <a:t>05</a:t>
              </a:r>
              <a:endPara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5142408" y="4564596"/>
            <a:ext cx="529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</a:t>
            </a:r>
            <a:r>
              <a:rPr lang="zh-CN" altLang="zh-CN" sz="2400" b="1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适配</a:t>
            </a:r>
            <a:endParaRPr lang="zh-CN" altLang="zh-CN" sz="2400" b="1" dirty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299674" y="5359365"/>
            <a:ext cx="834225" cy="642865"/>
            <a:chOff x="3210263" y="2016896"/>
            <a:chExt cx="870937" cy="671156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5279" y="2016896"/>
              <a:ext cx="579932" cy="671156"/>
            </a:xfrm>
            <a:prstGeom prst="rect">
              <a:avLst/>
            </a:prstGeom>
          </p:spPr>
        </p:pic>
        <p:sp>
          <p:nvSpPr>
            <p:cNvPr id="29" name="矩形 28"/>
            <p:cNvSpPr/>
            <p:nvPr/>
          </p:nvSpPr>
          <p:spPr>
            <a:xfrm>
              <a:off x="3210263" y="2132168"/>
              <a:ext cx="870937" cy="416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Arial Unicode MS" panose="020B0604020202020204" pitchFamily="34" charset="-122"/>
                </a:rPr>
                <a:t>05</a:t>
              </a:r>
              <a:endPara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5155743" y="5444706"/>
            <a:ext cx="529577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 </a:t>
            </a:r>
            <a:r>
              <a:rPr lang="zh-CN" altLang="en-US" sz="2400" b="1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zh-CN" sz="2400" b="1" dirty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移动端开发分为</a:t>
            </a:r>
            <a:r>
              <a:rPr lang="zh-CN" altLang="en-US" dirty="0"/>
              <a:t>以下</a:t>
            </a:r>
            <a:r>
              <a:rPr lang="zh-CN" altLang="zh-CN" dirty="0"/>
              <a:t>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native app </a:t>
            </a:r>
            <a:r>
              <a:rPr lang="zh-CN" altLang="zh-CN" dirty="0"/>
              <a:t>开发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5211" y="1126470"/>
            <a:ext cx="198000" cy="198000"/>
          </a:xfrm>
          <a:prstGeom prst="rect">
            <a:avLst/>
          </a:prstGeom>
          <a:solidFill>
            <a:srgbClr val="AB2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内容占位符 12"/>
          <p:cNvSpPr>
            <a:spLocks noGrp="1"/>
          </p:cNvSpPr>
          <p:nvPr>
            <p:ph idx="13"/>
          </p:nvPr>
        </p:nvSpPr>
        <p:spPr>
          <a:xfrm>
            <a:off x="603250" y="1557047"/>
            <a:ext cx="11042650" cy="1292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native app </a:t>
            </a:r>
            <a:r>
              <a:rPr lang="zh-CN" altLang="zh-CN" dirty="0">
                <a:solidFill>
                  <a:schemeClr val="tx1"/>
                </a:solidFill>
                <a:latin typeface="+mn-ea"/>
                <a:ea typeface="+mn-ea"/>
              </a:rPr>
              <a:t>开发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也就是</a:t>
            </a:r>
            <a:r>
              <a:rPr lang="zh-CN" altLang="zh-CN" dirty="0">
                <a:solidFill>
                  <a:schemeClr val="tx1"/>
                </a:solidFill>
                <a:latin typeface="+mn-ea"/>
                <a:ea typeface="+mn-ea"/>
              </a:rPr>
              <a:t>原生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APP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开发</a:t>
            </a:r>
            <a:endParaRPr lang="zh-CN" altLang="zh-CN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zh-CN" altLang="zh-CN" dirty="0">
                <a:solidFill>
                  <a:schemeClr val="tx1"/>
                </a:solidFill>
                <a:latin typeface="+mn-ea"/>
                <a:ea typeface="+mn-ea"/>
              </a:rPr>
              <a:t>安卓 、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IOS</a:t>
            </a:r>
            <a:endParaRPr lang="zh-CN" altLang="zh-CN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zh-CN" altLang="zh-CN" dirty="0">
                <a:solidFill>
                  <a:schemeClr val="tx1"/>
                </a:solidFill>
                <a:latin typeface="+mn-ea"/>
                <a:ea typeface="+mn-ea"/>
              </a:rPr>
              <a:t>所有在应用商店中下载安装的程序都是原生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app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zh-CN" altLang="zh-CN" dirty="0">
                <a:solidFill>
                  <a:schemeClr val="tx1"/>
                </a:solidFill>
                <a:latin typeface="+mn-ea"/>
                <a:ea typeface="+mn-ea"/>
              </a:rPr>
              <a:t>都是安卓和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IOS</a:t>
            </a:r>
            <a:r>
              <a:rPr lang="zh-CN" altLang="zh-CN" dirty="0">
                <a:solidFill>
                  <a:schemeClr val="tx1"/>
                </a:solidFill>
                <a:latin typeface="+mn-ea"/>
                <a:ea typeface="+mn-ea"/>
              </a:rPr>
              <a:t>开发的</a:t>
            </a:r>
            <a:endParaRPr lang="zh-CN" altLang="zh-CN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" name="内容占位符 2"/>
          <p:cNvSpPr txBox="1"/>
          <p:nvPr/>
        </p:nvSpPr>
        <p:spPr>
          <a:xfrm>
            <a:off x="596900" y="2913886"/>
            <a:ext cx="11049000" cy="41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700" b="1" kern="120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web app </a:t>
            </a:r>
            <a:r>
              <a:rPr lang="zh-CN" altLang="zh-CN" dirty="0"/>
              <a:t>开发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55211" y="2950439"/>
            <a:ext cx="198000" cy="198000"/>
          </a:xfrm>
          <a:prstGeom prst="rect">
            <a:avLst/>
          </a:prstGeom>
          <a:solidFill>
            <a:srgbClr val="AB2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55211" y="4774408"/>
            <a:ext cx="198000" cy="198000"/>
          </a:xfrm>
          <a:prstGeom prst="rect">
            <a:avLst/>
          </a:prstGeom>
          <a:solidFill>
            <a:srgbClr val="AB2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69835" y="4696436"/>
            <a:ext cx="4453261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b="1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Hybrid</a:t>
            </a:r>
            <a:r>
              <a:rPr lang="zh-CN" altLang="zh-CN" sz="1700" b="1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</a:t>
            </a:r>
            <a:r>
              <a:rPr lang="en-US" altLang="zh-CN" sz="1700" b="1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zh-CN" sz="1700" b="1" dirty="0">
                <a:solidFill>
                  <a:srgbClr val="4949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zh-CN" altLang="zh-CN" sz="1700" b="1" dirty="0">
              <a:solidFill>
                <a:srgbClr val="4949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3250" y="3329523"/>
            <a:ext cx="6096000" cy="10967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latin typeface="+mn-ea"/>
              </a:rPr>
              <a:t>H5</a:t>
            </a:r>
            <a:r>
              <a:rPr lang="zh-CN" altLang="zh-CN" dirty="0">
                <a:latin typeface="+mn-ea"/>
              </a:rPr>
              <a:t>页面</a:t>
            </a:r>
            <a:r>
              <a:rPr lang="zh-CN" altLang="en-US" dirty="0">
                <a:latin typeface="+mn-ea"/>
              </a:rPr>
              <a:t>的开发</a:t>
            </a:r>
            <a:endParaRPr lang="zh-CN" altLang="zh-CN" dirty="0">
              <a:latin typeface="+mn-ea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H5 / CSS3 / JS </a:t>
            </a:r>
            <a:r>
              <a:rPr lang="zh-CN" altLang="zh-CN" dirty="0">
                <a:latin typeface="+mn-ea"/>
              </a:rPr>
              <a:t>… </a:t>
            </a:r>
            <a:endParaRPr lang="zh-CN" altLang="zh-CN" dirty="0">
              <a:latin typeface="+mn-ea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zh-CN" dirty="0">
                <a:latin typeface="+mn-ea"/>
              </a:rPr>
              <a:t>我们开发的页面一般都是运行在手机端的浏览器中</a:t>
            </a:r>
            <a:endParaRPr lang="zh-CN" altLang="zh-CN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6900" y="5135916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H5 + native app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移动端开发分为</a:t>
            </a:r>
            <a:r>
              <a:rPr lang="zh-CN" altLang="en-US" dirty="0"/>
              <a:t>以下</a:t>
            </a:r>
            <a:r>
              <a:rPr lang="zh-CN" altLang="zh-CN" dirty="0"/>
              <a:t>方向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596900" y="1567815"/>
            <a:ext cx="11163935" cy="46094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800" dirty="0">
                <a:latin typeface="+mn-ea"/>
              </a:rPr>
              <a:t>native app </a:t>
            </a:r>
            <a:endParaRPr lang="en-US" altLang="zh-CN" sz="18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zh-CN" sz="1800" dirty="0">
                <a:latin typeface="+mn-ea"/>
              </a:rPr>
              <a:t>优势：直接安装在手机操作系统中的程序，所以可以操作手机内部的软件或者硬件，而且处理性能比较优秀（相对</a:t>
            </a:r>
            <a:r>
              <a:rPr lang="en-US" altLang="zh-CN" sz="1800" dirty="0">
                <a:latin typeface="+mn-ea"/>
              </a:rPr>
              <a:t>H5</a:t>
            </a:r>
            <a:r>
              <a:rPr lang="zh-CN" altLang="zh-CN" sz="1800" dirty="0">
                <a:latin typeface="+mn-ea"/>
              </a:rPr>
              <a:t>来说）</a:t>
            </a:r>
            <a:endParaRPr lang="zh-CN" altLang="zh-CN" sz="18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zh-CN" sz="1800" dirty="0">
                <a:latin typeface="+mn-ea"/>
              </a:rPr>
              <a:t>弊端：版本升级更新需要用户自主，这样会导致新内容不能及时传达给用户</a:t>
            </a:r>
            <a:endParaRPr lang="zh-CN" altLang="zh-CN" sz="18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800" dirty="0">
                <a:latin typeface="+mn-ea"/>
              </a:rPr>
              <a:t>web app </a:t>
            </a:r>
            <a:endParaRPr lang="en-US" altLang="zh-CN" sz="18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zh-CN" sz="1800" dirty="0">
                <a:latin typeface="+mn-ea"/>
              </a:rPr>
              <a:t>优势：我们开发的</a:t>
            </a:r>
            <a:r>
              <a:rPr lang="en-US" altLang="zh-CN" sz="1800" dirty="0">
                <a:latin typeface="+mn-ea"/>
              </a:rPr>
              <a:t>H5</a:t>
            </a:r>
            <a:r>
              <a:rPr lang="zh-CN" altLang="zh-CN" sz="1800" dirty="0">
                <a:latin typeface="+mn-ea"/>
              </a:rPr>
              <a:t>是运行在手机端浏览器中的，原代码存放在服务器上，用户输入网址或者其它操作访问，从服务器端获取最新的原代码，然后在浏览器中呈现出来；</a:t>
            </a:r>
            <a:endParaRPr lang="zh-CN" altLang="zh-CN" sz="18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zh-CN" sz="1800" dirty="0">
                <a:latin typeface="+mn-ea"/>
              </a:rPr>
              <a:t>我们只要把服务器上的程序升级，用户重新访问，看到的就是最新版本，更新推广的及时性；</a:t>
            </a:r>
            <a:endParaRPr lang="en-US" altLang="zh-CN" sz="18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zh-CN" sz="1800" dirty="0">
                <a:latin typeface="+mn-ea"/>
              </a:rPr>
              <a:t>原生</a:t>
            </a:r>
            <a:r>
              <a:rPr lang="en-US" altLang="zh-CN" sz="1800" dirty="0">
                <a:latin typeface="+mn-ea"/>
              </a:rPr>
              <a:t>APP</a:t>
            </a:r>
            <a:r>
              <a:rPr lang="zh-CN" altLang="zh-CN" sz="1800" dirty="0">
                <a:latin typeface="+mn-ea"/>
              </a:rPr>
              <a:t>根据所在手机操作系统不一样，我们需要两个不同的技术团队，开发两款类似的应用；但是</a:t>
            </a:r>
            <a:r>
              <a:rPr lang="en-US" altLang="zh-CN" sz="1800" dirty="0">
                <a:latin typeface="+mn-ea"/>
              </a:rPr>
              <a:t>H5</a:t>
            </a:r>
            <a:r>
              <a:rPr lang="zh-CN" altLang="zh-CN" sz="1800" dirty="0">
                <a:latin typeface="+mn-ea"/>
              </a:rPr>
              <a:t>开发不会，我们开发的页面可以适配任何操作系统（跨平台）</a:t>
            </a:r>
            <a:r>
              <a:rPr lang="en-US" altLang="zh-CN" sz="1800" dirty="0">
                <a:latin typeface="+mn-ea"/>
              </a:rPr>
              <a:t>;</a:t>
            </a:r>
            <a:endParaRPr lang="zh-CN" altLang="zh-CN" sz="1800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zh-CN" altLang="en-US" sz="1800" dirty="0"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移动端开发分为</a:t>
            </a:r>
            <a:r>
              <a:rPr lang="zh-CN" altLang="en-US" dirty="0"/>
              <a:t>以下</a:t>
            </a:r>
            <a:r>
              <a:rPr lang="zh-CN" altLang="zh-CN" dirty="0"/>
              <a:t>方向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596900" y="1567815"/>
            <a:ext cx="11163935" cy="4609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1800" dirty="0"/>
              <a:t>弊端：</a:t>
            </a:r>
            <a:r>
              <a:rPr lang="en-US" altLang="zh-CN" sz="1800" dirty="0"/>
              <a:t>H5</a:t>
            </a:r>
            <a:r>
              <a:rPr lang="zh-CN" altLang="zh-CN" sz="1800" dirty="0"/>
              <a:t>是运行在浏览器中的，不能直接操作手机系统中的软件和硬件，浏览器是原生</a:t>
            </a:r>
            <a:r>
              <a:rPr lang="en-US" altLang="zh-CN" sz="1800" dirty="0"/>
              <a:t>app</a:t>
            </a:r>
            <a:r>
              <a:rPr lang="zh-CN" altLang="zh-CN" sz="1800" dirty="0"/>
              <a:t>，</a:t>
            </a:r>
            <a:r>
              <a:rPr lang="en-US" altLang="zh-CN" sz="1800" dirty="0"/>
              <a:t>H5</a:t>
            </a:r>
            <a:r>
              <a:rPr lang="zh-CN" altLang="zh-CN" sz="1800" dirty="0"/>
              <a:t>想要操作手机软硬件，需要浏览器的支持，性能不是很好；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en-US" altLang="zh-CN" sz="1800" dirty="0"/>
              <a:t>Hybrid</a:t>
            </a:r>
            <a:r>
              <a:rPr lang="zh-CN" altLang="zh-CN" sz="1800" dirty="0"/>
              <a:t>混合开发模式 </a:t>
            </a:r>
            <a:endParaRPr lang="zh-CN" altLang="zh-CN" sz="1800" dirty="0"/>
          </a:p>
          <a:p>
            <a:pPr>
              <a:lnSpc>
                <a:spcPct val="120000"/>
              </a:lnSpc>
            </a:pPr>
            <a:r>
              <a:rPr lang="zh-CN" altLang="zh-CN" sz="1800" dirty="0"/>
              <a:t>充分利用</a:t>
            </a:r>
            <a:r>
              <a:rPr lang="en-US" altLang="zh-CN" sz="1800" dirty="0"/>
              <a:t>H5</a:t>
            </a:r>
            <a:r>
              <a:rPr lang="zh-CN" altLang="zh-CN" sz="1800" dirty="0"/>
              <a:t>和</a:t>
            </a:r>
            <a:r>
              <a:rPr lang="en-US" altLang="zh-CN" sz="1800" dirty="0"/>
              <a:t>native app</a:t>
            </a:r>
            <a:r>
              <a:rPr lang="zh-CN" altLang="zh-CN" sz="1800" dirty="0"/>
              <a:t>的优势，把他们结合在一起，开发的一款</a:t>
            </a:r>
            <a:r>
              <a:rPr lang="en-US" altLang="zh-CN" sz="1800" dirty="0"/>
              <a:t>app</a:t>
            </a:r>
            <a:endParaRPr lang="zh-CN" altLang="zh-CN" sz="1800" dirty="0"/>
          </a:p>
          <a:p>
            <a:pPr>
              <a:lnSpc>
                <a:spcPct val="120000"/>
              </a:lnSpc>
            </a:pPr>
            <a:endParaRPr lang="zh-CN" altLang="zh-CN" sz="1800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Ui </a:t>
            </a:r>
            <a:r>
              <a:rPr lang="zh-CN" altLang="en-US" dirty="0"/>
              <a:t>设计稿的处理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设计稿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5211" y="1126470"/>
            <a:ext cx="198000" cy="198000"/>
          </a:xfrm>
          <a:prstGeom prst="rect">
            <a:avLst/>
          </a:prstGeom>
          <a:solidFill>
            <a:srgbClr val="AB2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596900" y="1567815"/>
            <a:ext cx="11163935" cy="460946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  </a:t>
            </a:r>
            <a:r>
              <a:rPr lang="zh-CN" altLang="zh-CN" sz="1800" dirty="0">
                <a:latin typeface="+mn-ea"/>
                <a:sym typeface="+mn-ea"/>
              </a:rPr>
              <a:t>1、物理像素</a:t>
            </a:r>
            <a:endParaRPr lang="zh-CN" altLang="zh-CN" sz="1800" dirty="0">
              <a:latin typeface="+mn-ea"/>
              <a:sym typeface="+mn-ea"/>
            </a:endParaRPr>
          </a:p>
          <a:p>
            <a:pPr fontAlgn="auto">
              <a:lnSpc>
                <a:spcPct val="140000"/>
              </a:lnSpc>
            </a:pPr>
            <a:r>
              <a:rPr lang="zh-CN" altLang="zh-CN" sz="1800" dirty="0">
                <a:latin typeface="+mn-ea"/>
                <a:sym typeface="+mn-ea"/>
              </a:rPr>
              <a:t>设备像素，在同一个设备上，它的物理像素是固定的，这是厂商在出厂时就设置好了的，即一个设备的分辨率是固定的。</a:t>
            </a:r>
            <a:endParaRPr lang="zh-CN" altLang="zh-CN" sz="1800" dirty="0">
              <a:latin typeface="+mn-ea"/>
              <a:sym typeface="+mn-ea"/>
            </a:endParaRPr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zh-CN" sz="1800" dirty="0">
                <a:latin typeface="+mn-ea"/>
                <a:sym typeface="+mn-ea"/>
              </a:rPr>
              <a:t>  2、逻辑像素</a:t>
            </a:r>
            <a:endParaRPr lang="zh-CN" altLang="zh-CN" sz="1800" dirty="0">
              <a:latin typeface="+mn-ea"/>
              <a:sym typeface="+mn-ea"/>
            </a:endParaRPr>
          </a:p>
          <a:p>
            <a:pPr fontAlgn="auto">
              <a:lnSpc>
                <a:spcPct val="140000"/>
              </a:lnSpc>
            </a:pPr>
            <a:r>
              <a:rPr lang="zh-CN" altLang="zh-CN" sz="1800" dirty="0">
                <a:latin typeface="+mn-ea"/>
                <a:sym typeface="+mn-ea"/>
              </a:rPr>
              <a:t>CSS像素，viewport中的一个小方格，CSS样式代码中使用的是逻辑像素。如果在一个设备中，物理像素与逻辑像素相等，将不会产生任何问题。但是，在iphone 4中，物理像素是640px*960px，而逻辑像素数为320*480px。因此，需要使用大约4个物理像素来显示一个CSS像素。</a:t>
            </a:r>
            <a:endParaRPr lang="zh-CN" altLang="zh-CN" sz="1800" dirty="0">
              <a:latin typeface="+mn-ea"/>
              <a:sym typeface="+mn-ea"/>
            </a:endParaRPr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zh-CN" sz="1800" dirty="0">
                <a:latin typeface="+mn-ea"/>
                <a:sym typeface="+mn-ea"/>
              </a:rPr>
              <a:t>  3、像素比</a:t>
            </a:r>
            <a:endParaRPr lang="zh-CN" altLang="zh-CN" sz="1800" dirty="0">
              <a:latin typeface="+mn-ea"/>
              <a:sym typeface="+mn-ea"/>
            </a:endParaRPr>
          </a:p>
          <a:p>
            <a:pPr fontAlgn="auto">
              <a:lnSpc>
                <a:spcPct val="140000"/>
              </a:lnSpc>
            </a:pPr>
            <a:r>
              <a:rPr lang="zh-CN" altLang="zh-CN" sz="1800" dirty="0">
                <a:latin typeface="+mn-ea"/>
                <a:sym typeface="+mn-ea"/>
              </a:rPr>
              <a:t>物理像素与逻辑像素之间的比例。</a:t>
            </a:r>
            <a:endParaRPr lang="zh-CN" altLang="zh-CN" sz="1800" dirty="0">
              <a:latin typeface="+mn-ea"/>
              <a:sym typeface="+mn-ea"/>
            </a:endParaRPr>
          </a:p>
          <a:p>
            <a:pPr fontAlgn="auto">
              <a:lnSpc>
                <a:spcPct val="140000"/>
              </a:lnSpc>
            </a:pPr>
            <a:r>
              <a:rPr lang="zh-CN" altLang="zh-CN" sz="1800" dirty="0">
                <a:latin typeface="+mn-ea"/>
                <a:sym typeface="+mn-ea"/>
              </a:rPr>
              <a:t>移动端的尺寸比PC端复杂，关键就在像素比。但也正因为</a:t>
            </a:r>
            <a:r>
              <a:rPr lang="zh-CN" altLang="zh-CN" sz="1800" dirty="0">
                <a:latin typeface="+mn-ea"/>
                <a:sym typeface="+mn-ea"/>
              </a:rPr>
              <a:t>像素比</a:t>
            </a:r>
            <a:r>
              <a:rPr lang="zh-CN" altLang="zh-CN" sz="1800" dirty="0">
                <a:latin typeface="+mn-ea"/>
                <a:sym typeface="+mn-ea"/>
              </a:rPr>
              <a:t>的存在，把大大小小的屏幕拉回到同一水平线，得以保证一套设计适应各种屏幕。</a:t>
            </a:r>
            <a:endParaRPr lang="zh-CN" altLang="zh-CN" sz="1800" dirty="0">
              <a:latin typeface="+mn-ea"/>
              <a:sym typeface="+mn-ea"/>
            </a:endParaRPr>
          </a:p>
          <a:p>
            <a:pPr fontAlgn="auto">
              <a:lnSpc>
                <a:spcPct val="140000"/>
              </a:lnSpc>
            </a:pPr>
            <a:r>
              <a:rPr lang="zh-CN" altLang="zh-CN" sz="1800" dirty="0">
                <a:latin typeface="+mn-ea"/>
                <a:sym typeface="+mn-ea"/>
              </a:rPr>
              <a:t>当像素比为1:1时，使用1个物理像素显示1个逻辑像素；当像素比为2:1时，使用4个物理像素显示1个逻辑像素。</a:t>
            </a:r>
            <a:endParaRPr lang="zh-CN" altLang="zh-CN" sz="1800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Ui </a:t>
            </a:r>
            <a:r>
              <a:rPr lang="zh-CN" altLang="en-US" dirty="0"/>
              <a:t>设计稿的处理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596900" y="1087755"/>
            <a:ext cx="11163935" cy="50895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zh-CN" sz="1800" dirty="0">
                <a:latin typeface="+mn-ea"/>
              </a:rPr>
              <a:t>那么开发时，图片我们该</a:t>
            </a:r>
            <a:r>
              <a:rPr lang="zh-CN" altLang="zh-CN" sz="1800" dirty="0">
                <a:latin typeface="+mn-ea"/>
              </a:rPr>
              <a:t>如何选择呢？</a:t>
            </a:r>
            <a:endParaRPr lang="zh-CN" altLang="zh-CN" sz="1800" dirty="0">
              <a:latin typeface="+mn-ea"/>
            </a:endParaRPr>
          </a:p>
          <a:p>
            <a:pPr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zh-CN" sz="1800" dirty="0">
                <a:latin typeface="+mn-ea"/>
              </a:rPr>
              <a:t>还是以小米5为例，逻辑像素是360，那么其实对于小米5来说360px(物理像素)的图片就可以正常显示，并且不会拉伸，那么为了让图片的色彩更加好，可以使用720px(物理像素)的图片或者是1080px(物理像素)的图片。</a:t>
            </a:r>
            <a:endParaRPr lang="zh-CN" altLang="zh-CN" sz="1800" dirty="0">
              <a:latin typeface="+mn-ea"/>
            </a:endParaRPr>
          </a:p>
          <a:p>
            <a:pPr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zh-CN" sz="1800" dirty="0">
                <a:latin typeface="+mn-ea"/>
              </a:rPr>
              <a:t>但是360的逻辑像素只是小米5的，不同手机之间存在差异性，为了让所有手机上面的图片较为正常的显示，那么应该选取一个物理像素较高的图片。</a:t>
            </a:r>
            <a:endParaRPr lang="zh-CN" altLang="zh-CN" sz="1800" dirty="0">
              <a:latin typeface="+mn-ea"/>
            </a:endParaRPr>
          </a:p>
          <a:p>
            <a:pPr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zh-CN" sz="1800" dirty="0">
                <a:latin typeface="+mn-ea"/>
              </a:rPr>
              <a:t>android端通常在本地准备了多套的图，根据不同scale来选择不同的图片，以便在所有手机上都能较好的显示，同时保证了性能与展示效果，当然你可以选择仅仅使用一张最大的图，但代价便是内存占用和性能问题。</a:t>
            </a:r>
            <a:endParaRPr lang="zh-CN" altLang="zh-CN" sz="1800" dirty="0">
              <a:latin typeface="+mn-ea"/>
            </a:endParaRPr>
          </a:p>
          <a:p>
            <a:pPr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zh-CN" sz="1800" dirty="0">
                <a:latin typeface="+mn-ea"/>
              </a:rPr>
              <a:t>移动web端更是如此，因为移动web端的图片通常是从服务器获取，那么如果都统一使用最大的图片，势必会影响加载速度,所以根据实际使用情况，自己斟酌。</a:t>
            </a:r>
            <a:endParaRPr lang="zh-CN" altLang="zh-CN" sz="1800" dirty="0"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Ui </a:t>
            </a:r>
            <a:r>
              <a:rPr lang="zh-CN" altLang="en-US" dirty="0"/>
              <a:t>设计稿的处理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设计稿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5211" y="1126470"/>
            <a:ext cx="198000" cy="198000"/>
          </a:xfrm>
          <a:prstGeom prst="rect">
            <a:avLst/>
          </a:prstGeom>
          <a:solidFill>
            <a:srgbClr val="AB2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596900" y="1567815"/>
            <a:ext cx="11163935" cy="4609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zh-CN" sz="1800" dirty="0">
              <a:latin typeface="+mn-ea"/>
              <a:sym typeface="+mn-ea"/>
            </a:endParaRPr>
          </a:p>
          <a:p>
            <a:pPr fontAlgn="auto">
              <a:lnSpc>
                <a:spcPct val="140000"/>
              </a:lnSpc>
            </a:pPr>
            <a:r>
              <a:rPr lang="zh-CN" altLang="zh-CN" sz="1800" dirty="0">
                <a:latin typeface="+mn-ea"/>
                <a:sym typeface="+mn-ea"/>
              </a:rPr>
              <a:t>现在手机屏大小不一，而且屏幕硬件性能也各不相同，一般的UI设计都是基于特定机型画设计搞件的，常见的是设计稿一般是640  750  1080（物理尺寸或是物理分辨率），对应网页宽度为320 375 360（逻辑分辨率或是逻辑尺寸）</a:t>
            </a:r>
            <a:endParaRPr lang="zh-CN" altLang="zh-CN" sz="1800" dirty="0">
              <a:latin typeface="+mn-ea"/>
              <a:sym typeface="+mn-ea"/>
            </a:endParaRPr>
          </a:p>
          <a:p>
            <a:pPr fontAlgn="auto">
              <a:lnSpc>
                <a:spcPct val="140000"/>
              </a:lnSpc>
            </a:pPr>
            <a:r>
              <a:rPr lang="zh-CN" altLang="zh-CN" sz="1800" dirty="0">
                <a:latin typeface="+mn-ea"/>
                <a:sym typeface="+mn-ea"/>
              </a:rPr>
              <a:t>蓝湖 </a:t>
            </a:r>
            <a:endParaRPr lang="zh-CN" altLang="zh-CN" sz="1800" dirty="0">
              <a:latin typeface="+mn-ea"/>
              <a:sym typeface="+mn-ea"/>
            </a:endParaRPr>
          </a:p>
          <a:p>
            <a:pPr fontAlgn="auto">
              <a:lnSpc>
                <a:spcPct val="140000"/>
              </a:lnSpc>
            </a:pPr>
            <a:endParaRPr lang="zh-CN" altLang="zh-CN" sz="1800" dirty="0">
              <a:latin typeface="+mn-ea"/>
              <a:sym typeface="+mn-ea"/>
            </a:endParaRPr>
          </a:p>
          <a:p>
            <a:pPr fontAlgn="auto">
              <a:lnSpc>
                <a:spcPct val="140000"/>
              </a:lnSpc>
            </a:pPr>
            <a:endParaRPr lang="zh-CN" altLang="zh-CN" sz="1800" dirty="0">
              <a:latin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AB262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4956</Words>
  <Application>WPS 演示</Application>
  <PresentationFormat>宽屏</PresentationFormat>
  <Paragraphs>189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Ebrima</vt:lpstr>
      <vt:lpstr>Microsoft YaHei UI</vt:lpstr>
      <vt:lpstr>Arial Unicode MS</vt:lpstr>
      <vt:lpstr>Arial Unicode MS</vt:lpstr>
      <vt:lpstr>Calibri Light</vt:lpstr>
      <vt:lpstr>Calibri</vt:lpstr>
      <vt:lpstr>自定义设计方案</vt:lpstr>
      <vt:lpstr>1_自定义设计方案</vt:lpstr>
      <vt:lpstr>移动端开发基础（一） </vt:lpstr>
      <vt:lpstr>移动端开发背景</vt:lpstr>
      <vt:lpstr>PowerPoint 演示文稿</vt:lpstr>
      <vt:lpstr>移动端开发分为以下方向</vt:lpstr>
      <vt:lpstr>移动端开发分为以下方向</vt:lpstr>
      <vt:lpstr>移动端开发分为以下方向</vt:lpstr>
      <vt:lpstr>Ui 设计稿的处理</vt:lpstr>
      <vt:lpstr>Ui 设计稿的处理</vt:lpstr>
      <vt:lpstr>Ui 设计稿的处理</vt:lpstr>
      <vt:lpstr>meta 标签的设置</vt:lpstr>
      <vt:lpstr>meta 标签的设置</vt:lpstr>
      <vt:lpstr>px em rem 的区别</vt:lpstr>
      <vt:lpstr>移动端适配</vt:lpstr>
      <vt:lpstr>移动端适配</vt:lpstr>
      <vt:lpstr>nginx 代理</vt:lpstr>
      <vt:lpstr>参考资料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cwca</dc:creator>
  <cp:lastModifiedBy>Bairong</cp:lastModifiedBy>
  <cp:revision>389</cp:revision>
  <dcterms:created xsi:type="dcterms:W3CDTF">2015-06-03T07:24:00Z</dcterms:created>
  <dcterms:modified xsi:type="dcterms:W3CDTF">2019-02-26T00:03:25Z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2052-11.1.0.7720</vt:lpwstr>
  </property>
</Properties>
</file>