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4.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8.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9.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20.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2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22.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84" r:id="rId3"/>
    <p:sldId id="285" r:id="rId4"/>
    <p:sldId id="257" r:id="rId5"/>
    <p:sldId id="262" r:id="rId6"/>
    <p:sldId id="258" r:id="rId7"/>
    <p:sldId id="287" r:id="rId8"/>
    <p:sldId id="260" r:id="rId9"/>
    <p:sldId id="283" r:id="rId10"/>
    <p:sldId id="286" r:id="rId11"/>
    <p:sldId id="263" r:id="rId12"/>
    <p:sldId id="282" r:id="rId13"/>
    <p:sldId id="288" r:id="rId14"/>
    <p:sldId id="265" r:id="rId15"/>
    <p:sldId id="266" r:id="rId16"/>
    <p:sldId id="268" r:id="rId17"/>
    <p:sldId id="269" r:id="rId18"/>
    <p:sldId id="259" r:id="rId19"/>
    <p:sldId id="289" r:id="rId20"/>
    <p:sldId id="270" r:id="rId21"/>
    <p:sldId id="271" r:id="rId22"/>
    <p:sldId id="290" r:id="rId23"/>
    <p:sldId id="272" r:id="rId24"/>
    <p:sldId id="273" r:id="rId25"/>
    <p:sldId id="274" r:id="rId26"/>
    <p:sldId id="275" r:id="rId27"/>
    <p:sldId id="276" r:id="rId28"/>
    <p:sldId id="277" r:id="rId29"/>
    <p:sldId id="291" r:id="rId30"/>
    <p:sldId id="278" r:id="rId31"/>
    <p:sldId id="279" r:id="rId32"/>
    <p:sldId id="280" r:id="rId33"/>
  </p:sldIdLst>
  <p:sldSz cx="9144000" cy="5143500" type="screen16x9"/>
  <p:notesSz cx="6858000" cy="9144000"/>
  <p:embeddedFontLst>
    <p:embeddedFont>
      <p:font typeface="Cambria Math" panose="02040503050406030204" pitchFamily="18" charset="0"/>
      <p:regular r:id="rId35"/>
    </p:embeddedFont>
    <p:embeddedFont>
      <p:font typeface="Lato" panose="020B0604020202020204" charset="0"/>
      <p:regular r:id="rId36"/>
      <p:bold r:id="rId37"/>
      <p:italic r:id="rId38"/>
      <p:boldItalic r:id="rId39"/>
    </p:embeddedFont>
    <p:embeddedFont>
      <p:font typeface="Montserrat"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04092D6-54B4-4AE5-9E9C-1D73514F10FE}">
          <p14:sldIdLst>
            <p14:sldId id="256"/>
            <p14:sldId id="284"/>
          </p14:sldIdLst>
        </p14:section>
        <p14:section name="Définition du modèle" id="{6A9FB8B0-B6D9-4F28-8393-63F7B74FD769}">
          <p14:sldIdLst>
            <p14:sldId id="285"/>
            <p14:sldId id="257"/>
            <p14:sldId id="262"/>
            <p14:sldId id="258"/>
            <p14:sldId id="287"/>
            <p14:sldId id="260"/>
            <p14:sldId id="283"/>
          </p14:sldIdLst>
        </p14:section>
        <p14:section name="Discrétisation du problème" id="{5B567553-7C38-4DFF-A174-788FA4D92618}">
          <p14:sldIdLst>
            <p14:sldId id="286"/>
            <p14:sldId id="263"/>
            <p14:sldId id="282"/>
          </p14:sldIdLst>
        </p14:section>
        <p14:section name="Vérification de code" id="{C0BC3A93-51DD-47EA-B36F-5FB602CDE9ED}">
          <p14:sldIdLst>
            <p14:sldId id="288"/>
            <p14:sldId id="265"/>
            <p14:sldId id="266"/>
            <p14:sldId id="268"/>
            <p14:sldId id="269"/>
            <p14:sldId id="259"/>
          </p14:sldIdLst>
        </p14:section>
        <p14:section name="Vérification de solution" id="{393DA16E-9C69-4CC6-A225-2B3CBB481CC7}">
          <p14:sldIdLst>
            <p14:sldId id="289"/>
            <p14:sldId id="270"/>
            <p14:sldId id="271"/>
          </p14:sldIdLst>
        </p14:section>
        <p14:section name="Propagation des incertitudes" id="{47FFA5EE-ECDC-4BB7-949F-BD6A4F888228}">
          <p14:sldIdLst>
            <p14:sldId id="290"/>
            <p14:sldId id="272"/>
            <p14:sldId id="273"/>
            <p14:sldId id="274"/>
            <p14:sldId id="275"/>
            <p14:sldId id="276"/>
            <p14:sldId id="277"/>
          </p14:sldIdLst>
        </p14:section>
        <p14:section name="Validation" id="{B9072444-9F82-4F63-ACE4-FCBF5DCFFBDB}">
          <p14:sldIdLst>
            <p14:sldId id="291"/>
            <p14:sldId id="278"/>
            <p14:sldId id="279"/>
          </p14:sldIdLst>
        </p14:section>
        <p14:section name="Conclusion" id="{4AE7BFB5-CDDA-4745-8E6E-3F448DE84E28}">
          <p14:sldIdLst>
            <p14:sldId id="28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C7A5"/>
    <a:srgbClr val="0145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756"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235842-61FC-49C4-B21D-5DFA8347900A}"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CA"/>
        </a:p>
      </dgm:t>
    </dgm:pt>
    <dgm:pt modelId="{18A5FF22-8D66-4AEE-AF1F-5AB30A818D44}">
      <dgm:prSet phldrT="[Text]" custT="1"/>
      <dgm:spPr/>
      <dgm:t>
        <a:bodyPr/>
        <a:lstStyle/>
        <a:p>
          <a:pPr algn="ctr"/>
          <a:r>
            <a:rPr lang="fr-CA" sz="1600" u="sng" dirty="0"/>
            <a:t>Moteur</a:t>
          </a:r>
          <a:endParaRPr lang="en-CA" sz="1600" u="sng" dirty="0"/>
        </a:p>
      </dgm:t>
    </dgm:pt>
    <dgm:pt modelId="{80AF1D53-1D1B-4759-9E68-8265AD4FBEAA}" type="parTrans" cxnId="{0532D10B-583E-4430-AB21-DA718962CEEF}">
      <dgm:prSet/>
      <dgm:spPr/>
      <dgm:t>
        <a:bodyPr/>
        <a:lstStyle/>
        <a:p>
          <a:endParaRPr lang="en-CA"/>
        </a:p>
      </dgm:t>
    </dgm:pt>
    <dgm:pt modelId="{E29E95F1-F4B5-4C98-B864-89C74B9DAFAF}" type="sibTrans" cxnId="{0532D10B-583E-4430-AB21-DA718962CEEF}">
      <dgm:prSet/>
      <dgm:spPr>
        <a:ln w="38100">
          <a:solidFill>
            <a:srgbClr val="0145AC"/>
          </a:solidFill>
          <a:headEnd type="none" w="med" len="med"/>
          <a:tailEnd type="triangle" w="med" len="med"/>
        </a:ln>
      </dgm:spPr>
      <dgm:t>
        <a:bodyPr/>
        <a:lstStyle/>
        <a:p>
          <a:endParaRPr lang="en-CA"/>
        </a:p>
      </dgm:t>
    </dgm:pt>
    <dgm:pt modelId="{4B537148-17CA-4E96-BCAE-8B42AB909124}">
      <dgm:prSet phldrT="[Text]" custT="1"/>
      <dgm:spPr/>
      <dgm:t>
        <a:bodyPr/>
        <a:lstStyle/>
        <a:p>
          <a:pPr algn="ctr"/>
          <a:r>
            <a:rPr lang="fr-CA" sz="1600" u="sng" dirty="0"/>
            <a:t>Dégazeur</a:t>
          </a:r>
          <a:endParaRPr lang="en-CA" sz="1600" u="sng" dirty="0"/>
        </a:p>
      </dgm:t>
    </dgm:pt>
    <dgm:pt modelId="{E448A53C-8B43-4484-8315-34C1212025E0}" type="parTrans" cxnId="{A66ED367-E1D7-4CB0-9D2E-B4070CE90DCD}">
      <dgm:prSet/>
      <dgm:spPr/>
      <dgm:t>
        <a:bodyPr/>
        <a:lstStyle/>
        <a:p>
          <a:endParaRPr lang="en-CA"/>
        </a:p>
      </dgm:t>
    </dgm:pt>
    <dgm:pt modelId="{5270FB86-EAE5-4EF9-95E4-EDBFE3020C2F}" type="sibTrans" cxnId="{A66ED367-E1D7-4CB0-9D2E-B4070CE90DCD}">
      <dgm:prSet/>
      <dgm:spPr>
        <a:ln w="38100">
          <a:solidFill>
            <a:srgbClr val="0145AC"/>
          </a:solidFill>
          <a:headEnd type="none" w="med" len="med"/>
          <a:tailEnd type="triangle" w="med" len="med"/>
        </a:ln>
      </dgm:spPr>
      <dgm:t>
        <a:bodyPr/>
        <a:lstStyle/>
        <a:p>
          <a:endParaRPr lang="en-CA"/>
        </a:p>
      </dgm:t>
    </dgm:pt>
    <dgm:pt modelId="{C92E48A8-26C6-4A3B-8E4B-1A078CCAA3B5}">
      <dgm:prSet phldrT="[Text]" custT="1"/>
      <dgm:spPr/>
      <dgm:t>
        <a:bodyPr/>
        <a:lstStyle/>
        <a:p>
          <a:pPr algn="ctr"/>
          <a:r>
            <a:rPr lang="fr-CA" sz="1600" u="sng" dirty="0"/>
            <a:t>Radiateur</a:t>
          </a:r>
          <a:endParaRPr lang="en-CA" sz="1600" u="sng" dirty="0"/>
        </a:p>
      </dgm:t>
    </dgm:pt>
    <dgm:pt modelId="{C8AB94D2-62C5-47A4-AEE7-EF5B61FE98BB}" type="parTrans" cxnId="{138E0DF4-EFA1-43F4-B022-6D1F6104CDD6}">
      <dgm:prSet/>
      <dgm:spPr/>
      <dgm:t>
        <a:bodyPr/>
        <a:lstStyle/>
        <a:p>
          <a:endParaRPr lang="en-CA"/>
        </a:p>
      </dgm:t>
    </dgm:pt>
    <dgm:pt modelId="{1518A769-B76D-4F6C-87BB-56828A17C839}" type="sibTrans" cxnId="{138E0DF4-EFA1-43F4-B022-6D1F6104CDD6}">
      <dgm:prSet/>
      <dgm:spPr>
        <a:ln w="38100">
          <a:solidFill>
            <a:srgbClr val="0145AC"/>
          </a:solidFill>
          <a:headEnd type="none" w="med" len="med"/>
          <a:tailEnd type="triangle" w="med" len="med"/>
        </a:ln>
      </dgm:spPr>
      <dgm:t>
        <a:bodyPr/>
        <a:lstStyle/>
        <a:p>
          <a:endParaRPr lang="en-CA"/>
        </a:p>
      </dgm:t>
    </dgm:pt>
    <dgm:pt modelId="{8BB2C5A5-BE31-45FB-A938-A6B9E86F7CF0}">
      <dgm:prSet phldrT="[Text]" custT="1"/>
      <dgm:spPr/>
      <dgm:t>
        <a:bodyPr/>
        <a:lstStyle/>
        <a:p>
          <a:pPr algn="l"/>
          <a:r>
            <a:rPr lang="fr-CA" sz="1100" dirty="0"/>
            <a:t>Génère de la chaleur en fonction de la puissance mécanique fournie</a:t>
          </a:r>
          <a:endParaRPr lang="en-CA" sz="1100" dirty="0"/>
        </a:p>
      </dgm:t>
    </dgm:pt>
    <dgm:pt modelId="{EF063CC9-EA39-41B3-AAA1-DF0D67B052E2}" type="parTrans" cxnId="{5B65BE73-2A82-4D4A-8BF1-369F1AE856E1}">
      <dgm:prSet/>
      <dgm:spPr/>
      <dgm:t>
        <a:bodyPr/>
        <a:lstStyle/>
        <a:p>
          <a:endParaRPr lang="en-CA"/>
        </a:p>
      </dgm:t>
    </dgm:pt>
    <dgm:pt modelId="{C19CD788-B3E1-4B8C-B239-EC79559764F4}" type="sibTrans" cxnId="{5B65BE73-2A82-4D4A-8BF1-369F1AE856E1}">
      <dgm:prSet/>
      <dgm:spPr/>
      <dgm:t>
        <a:bodyPr/>
        <a:lstStyle/>
        <a:p>
          <a:endParaRPr lang="en-CA"/>
        </a:p>
      </dgm:t>
    </dgm:pt>
    <dgm:pt modelId="{A8E8210C-BD69-410C-832F-15E212A761BF}">
      <dgm:prSet phldrT="[Text]" custT="1"/>
      <dgm:spPr/>
      <dgm:t>
        <a:bodyPr/>
        <a:lstStyle/>
        <a:p>
          <a:pPr algn="l"/>
          <a:r>
            <a:rPr lang="fr-CA" sz="1100" dirty="0"/>
            <a:t>Définit aussi le débit de l’eau dans le système en fonction du RPM du moteur</a:t>
          </a:r>
          <a:endParaRPr lang="en-CA" sz="1100" dirty="0"/>
        </a:p>
      </dgm:t>
    </dgm:pt>
    <dgm:pt modelId="{6E8586F7-BC47-43C8-AABF-51D58F61988F}" type="parTrans" cxnId="{97EB05C8-BA7D-4406-95A1-7FFCF890CF1E}">
      <dgm:prSet/>
      <dgm:spPr/>
      <dgm:t>
        <a:bodyPr/>
        <a:lstStyle/>
        <a:p>
          <a:endParaRPr lang="en-CA"/>
        </a:p>
      </dgm:t>
    </dgm:pt>
    <dgm:pt modelId="{39BE8CB8-BA1D-447E-80A5-DF5569C5AAB8}" type="sibTrans" cxnId="{97EB05C8-BA7D-4406-95A1-7FFCF890CF1E}">
      <dgm:prSet/>
      <dgm:spPr/>
      <dgm:t>
        <a:bodyPr/>
        <a:lstStyle/>
        <a:p>
          <a:endParaRPr lang="en-CA"/>
        </a:p>
      </dgm:t>
    </dgm:pt>
    <dgm:pt modelId="{E6DC7F9B-8489-4F31-81F4-707057A303CC}">
      <dgm:prSet phldrT="[Text]" custT="1"/>
      <dgm:spPr/>
      <dgm:t>
        <a:bodyPr/>
        <a:lstStyle/>
        <a:p>
          <a:pPr algn="l"/>
          <a:r>
            <a:rPr lang="fr-CA" sz="1100" dirty="0"/>
            <a:t>Assure un titre nul de l’eau qui en ressort</a:t>
          </a:r>
          <a:endParaRPr lang="en-CA" sz="1100" dirty="0"/>
        </a:p>
      </dgm:t>
    </dgm:pt>
    <dgm:pt modelId="{5B62463D-1E15-496C-B20D-00763D56B998}" type="parTrans" cxnId="{7CC57E1E-7D6E-4E7F-8B38-C7DB2BF6BFB8}">
      <dgm:prSet/>
      <dgm:spPr/>
      <dgm:t>
        <a:bodyPr/>
        <a:lstStyle/>
        <a:p>
          <a:endParaRPr lang="en-CA"/>
        </a:p>
      </dgm:t>
    </dgm:pt>
    <dgm:pt modelId="{3DB12E6C-1486-4D92-9AA7-0B14894D0F2A}" type="sibTrans" cxnId="{7CC57E1E-7D6E-4E7F-8B38-C7DB2BF6BFB8}">
      <dgm:prSet/>
      <dgm:spPr/>
      <dgm:t>
        <a:bodyPr/>
        <a:lstStyle/>
        <a:p>
          <a:endParaRPr lang="en-CA"/>
        </a:p>
      </dgm:t>
    </dgm:pt>
    <dgm:pt modelId="{4B6FEF70-F33B-427F-A4E6-18886ACBCBCF}">
      <dgm:prSet phldrT="[Text]" custT="1"/>
      <dgm:spPr/>
      <dgm:t>
        <a:bodyPr/>
        <a:lstStyle/>
        <a:p>
          <a:pPr algn="l"/>
          <a:r>
            <a:rPr lang="fr-CA" sz="1100" dirty="0"/>
            <a:t>En dégazant l’eau, accumule de la vapeur ce qui augmente la pression du système</a:t>
          </a:r>
          <a:endParaRPr lang="en-CA" sz="1100" dirty="0"/>
        </a:p>
      </dgm:t>
    </dgm:pt>
    <dgm:pt modelId="{9366E177-E232-46D1-8026-C9104B2B25A2}" type="parTrans" cxnId="{BB4C25C5-A4FD-46C7-98DF-C6E541298F54}">
      <dgm:prSet/>
      <dgm:spPr/>
      <dgm:t>
        <a:bodyPr/>
        <a:lstStyle/>
        <a:p>
          <a:endParaRPr lang="en-CA"/>
        </a:p>
      </dgm:t>
    </dgm:pt>
    <dgm:pt modelId="{650BB1A5-D46A-4867-8A4E-31CF3DE188FA}" type="sibTrans" cxnId="{BB4C25C5-A4FD-46C7-98DF-C6E541298F54}">
      <dgm:prSet/>
      <dgm:spPr/>
      <dgm:t>
        <a:bodyPr/>
        <a:lstStyle/>
        <a:p>
          <a:endParaRPr lang="en-CA"/>
        </a:p>
      </dgm:t>
    </dgm:pt>
    <dgm:pt modelId="{7842867C-B60A-4751-B0CE-46C1DB6B142F}">
      <dgm:prSet phldrT="[Text]" custT="1"/>
      <dgm:spPr/>
      <dgm:t>
        <a:bodyPr/>
        <a:lstStyle/>
        <a:p>
          <a:pPr algn="l"/>
          <a:r>
            <a:rPr lang="fr-CA" sz="1100" dirty="0"/>
            <a:t>Dissipe de la chaleur en fonction de la vitesse de l’air au radiateur, le débit d’eau et la température des deux fluides</a:t>
          </a:r>
          <a:endParaRPr lang="en-CA" sz="1100" dirty="0"/>
        </a:p>
      </dgm:t>
    </dgm:pt>
    <dgm:pt modelId="{ACB12CD0-E9B0-4C3D-AFB5-4327CC4A24A4}" type="parTrans" cxnId="{663EB745-C523-4379-9857-4FEDCC032BBB}">
      <dgm:prSet/>
      <dgm:spPr/>
      <dgm:t>
        <a:bodyPr/>
        <a:lstStyle/>
        <a:p>
          <a:endParaRPr lang="en-CA"/>
        </a:p>
      </dgm:t>
    </dgm:pt>
    <dgm:pt modelId="{A970750F-2371-42ED-9AA3-69ED3AACB013}" type="sibTrans" cxnId="{663EB745-C523-4379-9857-4FEDCC032BBB}">
      <dgm:prSet/>
      <dgm:spPr/>
      <dgm:t>
        <a:bodyPr/>
        <a:lstStyle/>
        <a:p>
          <a:endParaRPr lang="en-CA"/>
        </a:p>
      </dgm:t>
    </dgm:pt>
    <dgm:pt modelId="{8C2632C9-E4BC-42CB-B83F-7A0859217274}" type="pres">
      <dgm:prSet presAssocID="{A4235842-61FC-49C4-B21D-5DFA8347900A}" presName="cycle" presStyleCnt="0">
        <dgm:presLayoutVars>
          <dgm:dir/>
          <dgm:resizeHandles val="exact"/>
        </dgm:presLayoutVars>
      </dgm:prSet>
      <dgm:spPr/>
    </dgm:pt>
    <dgm:pt modelId="{7CF1611A-DB76-4ABA-9E03-B3427A0F339B}" type="pres">
      <dgm:prSet presAssocID="{18A5FF22-8D66-4AEE-AF1F-5AB30A818D44}" presName="node" presStyleLbl="node1" presStyleIdx="0" presStyleCnt="3" custScaleX="147116" custRadScaleRad="85938" custRadScaleInc="2193">
        <dgm:presLayoutVars>
          <dgm:bulletEnabled val="1"/>
        </dgm:presLayoutVars>
      </dgm:prSet>
      <dgm:spPr/>
    </dgm:pt>
    <dgm:pt modelId="{F70CF132-0C13-48AD-9593-D296AE3EE499}" type="pres">
      <dgm:prSet presAssocID="{18A5FF22-8D66-4AEE-AF1F-5AB30A818D44}" presName="spNode" presStyleCnt="0"/>
      <dgm:spPr/>
    </dgm:pt>
    <dgm:pt modelId="{26D66F46-7F64-4570-A3B0-02777DE36A85}" type="pres">
      <dgm:prSet presAssocID="{E29E95F1-F4B5-4C98-B864-89C74B9DAFAF}" presName="sibTrans" presStyleLbl="sibTrans1D1" presStyleIdx="0" presStyleCnt="3"/>
      <dgm:spPr/>
    </dgm:pt>
    <dgm:pt modelId="{BC126227-3B83-4EB3-9C32-E357CDDAD557}" type="pres">
      <dgm:prSet presAssocID="{4B537148-17CA-4E96-BCAE-8B42AB909124}" presName="node" presStyleLbl="node1" presStyleIdx="1" presStyleCnt="3" custScaleX="147116" custRadScaleRad="102161" custRadScaleInc="-27916">
        <dgm:presLayoutVars>
          <dgm:bulletEnabled val="1"/>
        </dgm:presLayoutVars>
      </dgm:prSet>
      <dgm:spPr/>
    </dgm:pt>
    <dgm:pt modelId="{3C4B23D2-61A9-42F0-A638-ED0CC2E1A7F3}" type="pres">
      <dgm:prSet presAssocID="{4B537148-17CA-4E96-BCAE-8B42AB909124}" presName="spNode" presStyleCnt="0"/>
      <dgm:spPr/>
    </dgm:pt>
    <dgm:pt modelId="{5BD8297F-EBCE-4E29-B5B8-F229BDDEA4AB}" type="pres">
      <dgm:prSet presAssocID="{5270FB86-EAE5-4EF9-95E4-EDBFE3020C2F}" presName="sibTrans" presStyleLbl="sibTrans1D1" presStyleIdx="1" presStyleCnt="3"/>
      <dgm:spPr/>
    </dgm:pt>
    <dgm:pt modelId="{FB5C8263-4980-44A5-AD16-FF5E35D92CFE}" type="pres">
      <dgm:prSet presAssocID="{C92E48A8-26C6-4A3B-8E4B-1A078CCAA3B5}" presName="node" presStyleLbl="node1" presStyleIdx="2" presStyleCnt="3" custScaleX="147116" custRadScaleRad="100585" custRadScaleInc="27150">
        <dgm:presLayoutVars>
          <dgm:bulletEnabled val="1"/>
        </dgm:presLayoutVars>
      </dgm:prSet>
      <dgm:spPr/>
    </dgm:pt>
    <dgm:pt modelId="{F45CA2B3-7E6A-47FC-B9B5-4ED0DA7194BB}" type="pres">
      <dgm:prSet presAssocID="{C92E48A8-26C6-4A3B-8E4B-1A078CCAA3B5}" presName="spNode" presStyleCnt="0"/>
      <dgm:spPr/>
    </dgm:pt>
    <dgm:pt modelId="{2D187F6A-7C87-4D3E-85AE-598D94D9D522}" type="pres">
      <dgm:prSet presAssocID="{1518A769-B76D-4F6C-87BB-56828A17C839}" presName="sibTrans" presStyleLbl="sibTrans1D1" presStyleIdx="2" presStyleCnt="3"/>
      <dgm:spPr/>
    </dgm:pt>
  </dgm:ptLst>
  <dgm:cxnLst>
    <dgm:cxn modelId="{4293BD07-F4AF-451A-92D2-79AE9F3815B7}" type="presOf" srcId="{7842867C-B60A-4751-B0CE-46C1DB6B142F}" destId="{FB5C8263-4980-44A5-AD16-FF5E35D92CFE}" srcOrd="0" destOrd="1" presId="urn:microsoft.com/office/officeart/2005/8/layout/cycle5"/>
    <dgm:cxn modelId="{0532D10B-583E-4430-AB21-DA718962CEEF}" srcId="{A4235842-61FC-49C4-B21D-5DFA8347900A}" destId="{18A5FF22-8D66-4AEE-AF1F-5AB30A818D44}" srcOrd="0" destOrd="0" parTransId="{80AF1D53-1D1B-4759-9E68-8265AD4FBEAA}" sibTransId="{E29E95F1-F4B5-4C98-B864-89C74B9DAFAF}"/>
    <dgm:cxn modelId="{462CFB0F-A77E-401D-9778-72EA2453CBA9}" type="presOf" srcId="{A4235842-61FC-49C4-B21D-5DFA8347900A}" destId="{8C2632C9-E4BC-42CB-B83F-7A0859217274}" srcOrd="0" destOrd="0" presId="urn:microsoft.com/office/officeart/2005/8/layout/cycle5"/>
    <dgm:cxn modelId="{2057921C-B03B-4F43-9B60-FBDD33A5E01B}" type="presOf" srcId="{A8E8210C-BD69-410C-832F-15E212A761BF}" destId="{7CF1611A-DB76-4ABA-9E03-B3427A0F339B}" srcOrd="0" destOrd="2" presId="urn:microsoft.com/office/officeart/2005/8/layout/cycle5"/>
    <dgm:cxn modelId="{7CC57E1E-7D6E-4E7F-8B38-C7DB2BF6BFB8}" srcId="{4B537148-17CA-4E96-BCAE-8B42AB909124}" destId="{E6DC7F9B-8489-4F31-81F4-707057A303CC}" srcOrd="0" destOrd="0" parTransId="{5B62463D-1E15-496C-B20D-00763D56B998}" sibTransId="{3DB12E6C-1486-4D92-9AA7-0B14894D0F2A}"/>
    <dgm:cxn modelId="{3B985F2C-EC8E-465D-BFEB-1A4E5E2C1A32}" type="presOf" srcId="{E29E95F1-F4B5-4C98-B864-89C74B9DAFAF}" destId="{26D66F46-7F64-4570-A3B0-02777DE36A85}" srcOrd="0" destOrd="0" presId="urn:microsoft.com/office/officeart/2005/8/layout/cycle5"/>
    <dgm:cxn modelId="{663EB745-C523-4379-9857-4FEDCC032BBB}" srcId="{C92E48A8-26C6-4A3B-8E4B-1A078CCAA3B5}" destId="{7842867C-B60A-4751-B0CE-46C1DB6B142F}" srcOrd="0" destOrd="0" parTransId="{ACB12CD0-E9B0-4C3D-AFB5-4327CC4A24A4}" sibTransId="{A970750F-2371-42ED-9AA3-69ED3AACB013}"/>
    <dgm:cxn modelId="{A66ED367-E1D7-4CB0-9D2E-B4070CE90DCD}" srcId="{A4235842-61FC-49C4-B21D-5DFA8347900A}" destId="{4B537148-17CA-4E96-BCAE-8B42AB909124}" srcOrd="1" destOrd="0" parTransId="{E448A53C-8B43-4484-8315-34C1212025E0}" sibTransId="{5270FB86-EAE5-4EF9-95E4-EDBFE3020C2F}"/>
    <dgm:cxn modelId="{4B601970-F52E-4829-997E-BDC1F025BDB6}" type="presOf" srcId="{1518A769-B76D-4F6C-87BB-56828A17C839}" destId="{2D187F6A-7C87-4D3E-85AE-598D94D9D522}" srcOrd="0" destOrd="0" presId="urn:microsoft.com/office/officeart/2005/8/layout/cycle5"/>
    <dgm:cxn modelId="{4C52F750-B697-41F9-B379-1F523E7727F7}" type="presOf" srcId="{18A5FF22-8D66-4AEE-AF1F-5AB30A818D44}" destId="{7CF1611A-DB76-4ABA-9E03-B3427A0F339B}" srcOrd="0" destOrd="0" presId="urn:microsoft.com/office/officeart/2005/8/layout/cycle5"/>
    <dgm:cxn modelId="{5B65BE73-2A82-4D4A-8BF1-369F1AE856E1}" srcId="{18A5FF22-8D66-4AEE-AF1F-5AB30A818D44}" destId="{8BB2C5A5-BE31-45FB-A938-A6B9E86F7CF0}" srcOrd="0" destOrd="0" parTransId="{EF063CC9-EA39-41B3-AAA1-DF0D67B052E2}" sibTransId="{C19CD788-B3E1-4B8C-B239-EC79559764F4}"/>
    <dgm:cxn modelId="{A2D38D95-0EF3-47BC-BBF5-1AED6603DDF4}" type="presOf" srcId="{8BB2C5A5-BE31-45FB-A938-A6B9E86F7CF0}" destId="{7CF1611A-DB76-4ABA-9E03-B3427A0F339B}" srcOrd="0" destOrd="1" presId="urn:microsoft.com/office/officeart/2005/8/layout/cycle5"/>
    <dgm:cxn modelId="{02CF45A1-A38A-42BD-B099-2F8820BF27D6}" type="presOf" srcId="{C92E48A8-26C6-4A3B-8E4B-1A078CCAA3B5}" destId="{FB5C8263-4980-44A5-AD16-FF5E35D92CFE}" srcOrd="0" destOrd="0" presId="urn:microsoft.com/office/officeart/2005/8/layout/cycle5"/>
    <dgm:cxn modelId="{BB4C25C5-A4FD-46C7-98DF-C6E541298F54}" srcId="{4B537148-17CA-4E96-BCAE-8B42AB909124}" destId="{4B6FEF70-F33B-427F-A4E6-18886ACBCBCF}" srcOrd="1" destOrd="0" parTransId="{9366E177-E232-46D1-8026-C9104B2B25A2}" sibTransId="{650BB1A5-D46A-4867-8A4E-31CF3DE188FA}"/>
    <dgm:cxn modelId="{97EB05C8-BA7D-4406-95A1-7FFCF890CF1E}" srcId="{18A5FF22-8D66-4AEE-AF1F-5AB30A818D44}" destId="{A8E8210C-BD69-410C-832F-15E212A761BF}" srcOrd="1" destOrd="0" parTransId="{6E8586F7-BC47-43C8-AABF-51D58F61988F}" sibTransId="{39BE8CB8-BA1D-447E-80A5-DF5569C5AAB8}"/>
    <dgm:cxn modelId="{0BF72CC8-5446-4408-A231-C9267C901204}" type="presOf" srcId="{E6DC7F9B-8489-4F31-81F4-707057A303CC}" destId="{BC126227-3B83-4EB3-9C32-E357CDDAD557}" srcOrd="0" destOrd="1" presId="urn:microsoft.com/office/officeart/2005/8/layout/cycle5"/>
    <dgm:cxn modelId="{66ECBED0-18BA-4070-85F5-A1E1D49F83C0}" type="presOf" srcId="{4B6FEF70-F33B-427F-A4E6-18886ACBCBCF}" destId="{BC126227-3B83-4EB3-9C32-E357CDDAD557}" srcOrd="0" destOrd="2" presId="urn:microsoft.com/office/officeart/2005/8/layout/cycle5"/>
    <dgm:cxn modelId="{452832DB-E0F0-4D91-B4C9-C087355CB0B0}" type="presOf" srcId="{5270FB86-EAE5-4EF9-95E4-EDBFE3020C2F}" destId="{5BD8297F-EBCE-4E29-B5B8-F229BDDEA4AB}" srcOrd="0" destOrd="0" presId="urn:microsoft.com/office/officeart/2005/8/layout/cycle5"/>
    <dgm:cxn modelId="{AA1050E1-60C6-406D-A8EF-7C1A1056E3AB}" type="presOf" srcId="{4B537148-17CA-4E96-BCAE-8B42AB909124}" destId="{BC126227-3B83-4EB3-9C32-E357CDDAD557}" srcOrd="0" destOrd="0" presId="urn:microsoft.com/office/officeart/2005/8/layout/cycle5"/>
    <dgm:cxn modelId="{138E0DF4-EFA1-43F4-B022-6D1F6104CDD6}" srcId="{A4235842-61FC-49C4-B21D-5DFA8347900A}" destId="{C92E48A8-26C6-4A3B-8E4B-1A078CCAA3B5}" srcOrd="2" destOrd="0" parTransId="{C8AB94D2-62C5-47A4-AEE7-EF5B61FE98BB}" sibTransId="{1518A769-B76D-4F6C-87BB-56828A17C839}"/>
    <dgm:cxn modelId="{395AE961-4155-4D3A-AFB1-15E9180C6D8C}" type="presParOf" srcId="{8C2632C9-E4BC-42CB-B83F-7A0859217274}" destId="{7CF1611A-DB76-4ABA-9E03-B3427A0F339B}" srcOrd="0" destOrd="0" presId="urn:microsoft.com/office/officeart/2005/8/layout/cycle5"/>
    <dgm:cxn modelId="{A21BC106-8D14-4D63-BCBE-E4CC5ECBE4AD}" type="presParOf" srcId="{8C2632C9-E4BC-42CB-B83F-7A0859217274}" destId="{F70CF132-0C13-48AD-9593-D296AE3EE499}" srcOrd="1" destOrd="0" presId="urn:microsoft.com/office/officeart/2005/8/layout/cycle5"/>
    <dgm:cxn modelId="{1687CC7A-06FC-43B1-9228-5717110DD046}" type="presParOf" srcId="{8C2632C9-E4BC-42CB-B83F-7A0859217274}" destId="{26D66F46-7F64-4570-A3B0-02777DE36A85}" srcOrd="2" destOrd="0" presId="urn:microsoft.com/office/officeart/2005/8/layout/cycle5"/>
    <dgm:cxn modelId="{85CB4C52-DE30-4FC0-A349-4C03D8F65BAE}" type="presParOf" srcId="{8C2632C9-E4BC-42CB-B83F-7A0859217274}" destId="{BC126227-3B83-4EB3-9C32-E357CDDAD557}" srcOrd="3" destOrd="0" presId="urn:microsoft.com/office/officeart/2005/8/layout/cycle5"/>
    <dgm:cxn modelId="{48C86ECB-6C22-4791-80FD-61FA1598962C}" type="presParOf" srcId="{8C2632C9-E4BC-42CB-B83F-7A0859217274}" destId="{3C4B23D2-61A9-42F0-A638-ED0CC2E1A7F3}" srcOrd="4" destOrd="0" presId="urn:microsoft.com/office/officeart/2005/8/layout/cycle5"/>
    <dgm:cxn modelId="{8CF95E84-D5A1-4B07-9F72-8F52C37E5763}" type="presParOf" srcId="{8C2632C9-E4BC-42CB-B83F-7A0859217274}" destId="{5BD8297F-EBCE-4E29-B5B8-F229BDDEA4AB}" srcOrd="5" destOrd="0" presId="urn:microsoft.com/office/officeart/2005/8/layout/cycle5"/>
    <dgm:cxn modelId="{4DC1E093-AE21-4C4D-8845-0447CEE1B7D1}" type="presParOf" srcId="{8C2632C9-E4BC-42CB-B83F-7A0859217274}" destId="{FB5C8263-4980-44A5-AD16-FF5E35D92CFE}" srcOrd="6" destOrd="0" presId="urn:microsoft.com/office/officeart/2005/8/layout/cycle5"/>
    <dgm:cxn modelId="{086E06D3-9117-49A3-A2E8-5B161B01DB3F}" type="presParOf" srcId="{8C2632C9-E4BC-42CB-B83F-7A0859217274}" destId="{F45CA2B3-7E6A-47FC-B9B5-4ED0DA7194BB}" srcOrd="7" destOrd="0" presId="urn:microsoft.com/office/officeart/2005/8/layout/cycle5"/>
    <dgm:cxn modelId="{A8BABEF6-F1BA-4A40-82E7-1E98A503A246}" type="presParOf" srcId="{8C2632C9-E4BC-42CB-B83F-7A0859217274}" destId="{2D187F6A-7C87-4D3E-85AE-598D94D9D522}" srcOrd="8" destOrd="0" presId="urn:microsoft.com/office/officeart/2005/8/layout/cycle5"/>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7B91CBD-F2F9-45A9-A880-207B34714CCD}" type="doc">
      <dgm:prSet loTypeId="urn:microsoft.com/office/officeart/2005/8/layout/process2" loCatId="process" qsTypeId="urn:microsoft.com/office/officeart/2005/8/quickstyle/simple1" qsCatId="simple" csTypeId="urn:microsoft.com/office/officeart/2005/8/colors/accent1_2" csCatId="accent1" phldr="1"/>
      <dgm:spPr/>
    </dgm:pt>
    <dgm:pt modelId="{51F42A27-FA7E-4835-9791-B7EE6063AD77}">
      <dgm:prSet phldrT="[Text]" custT="1"/>
      <dgm:spPr/>
      <dgm:t>
        <a:bodyPr/>
        <a:lstStyle/>
        <a:p>
          <a:pPr algn="ctr"/>
          <a:r>
            <a:rPr lang="fr-CA" sz="1600" u="sng" dirty="0"/>
            <a:t>Variables d’entrée</a:t>
          </a:r>
          <a:endParaRPr lang="en-CA" sz="1600" u="sng" dirty="0"/>
        </a:p>
      </dgm:t>
    </dgm:pt>
    <dgm:pt modelId="{4BC9BDEE-8A73-4E5A-9EDD-4369A479C086}" type="parTrans" cxnId="{E2CF05F6-B75A-4D6B-9D1C-11B3177FA7FE}">
      <dgm:prSet/>
      <dgm:spPr/>
      <dgm:t>
        <a:bodyPr/>
        <a:lstStyle/>
        <a:p>
          <a:endParaRPr lang="en-CA"/>
        </a:p>
      </dgm:t>
    </dgm:pt>
    <dgm:pt modelId="{CC91D51F-DA14-4FA8-8B56-89E2F034F37D}" type="sibTrans" cxnId="{E2CF05F6-B75A-4D6B-9D1C-11B3177FA7FE}">
      <dgm:prSet/>
      <dgm:spPr/>
      <dgm:t>
        <a:bodyPr/>
        <a:lstStyle/>
        <a:p>
          <a:endParaRPr lang="en-CA"/>
        </a:p>
      </dgm:t>
    </dgm:pt>
    <dgm:pt modelId="{EA0030A2-B116-48DD-B009-EA60222159D3}">
      <dgm:prSet phldrT="[Text]" custT="1"/>
      <dgm:spPr/>
      <dgm:t>
        <a:bodyPr/>
        <a:lstStyle/>
        <a:p>
          <a:pPr algn="ctr"/>
          <a:r>
            <a:rPr lang="fr-CA" sz="1600" u="sng" dirty="0"/>
            <a:t>Modèle mathématique</a:t>
          </a:r>
        </a:p>
      </dgm:t>
    </dgm:pt>
    <dgm:pt modelId="{59C257E4-473B-44A4-836C-FFB6A6D67F35}" type="parTrans" cxnId="{857D0968-D176-4CC3-B454-6D502DEE34A3}">
      <dgm:prSet/>
      <dgm:spPr/>
      <dgm:t>
        <a:bodyPr/>
        <a:lstStyle/>
        <a:p>
          <a:endParaRPr lang="en-CA"/>
        </a:p>
      </dgm:t>
    </dgm:pt>
    <dgm:pt modelId="{9ECEB5DE-9265-43BA-8C45-0647871C40BF}" type="sibTrans" cxnId="{857D0968-D176-4CC3-B454-6D502DEE34A3}">
      <dgm:prSet/>
      <dgm:spPr/>
      <dgm:t>
        <a:bodyPr/>
        <a:lstStyle/>
        <a:p>
          <a:endParaRPr lang="en-CA"/>
        </a:p>
      </dgm:t>
    </dgm:pt>
    <dgm:pt modelId="{AE88EB74-0056-462A-B374-D326387E767C}">
      <dgm:prSet phldrT="[Text]" custT="1"/>
      <dgm:spPr/>
      <dgm:t>
        <a:bodyPr/>
        <a:lstStyle/>
        <a:p>
          <a:pPr algn="ctr"/>
          <a:r>
            <a:rPr lang="fr-CA" sz="1600" u="sng" dirty="0"/>
            <a:t>Variables de sortie</a:t>
          </a:r>
          <a:endParaRPr lang="en-CA" sz="1600" u="sng" dirty="0"/>
        </a:p>
      </dgm:t>
    </dgm:pt>
    <dgm:pt modelId="{3543003B-2601-4441-958F-86BB4F5BF814}" type="parTrans" cxnId="{E7A5A17E-DCF5-4195-879F-D5377E823806}">
      <dgm:prSet/>
      <dgm:spPr/>
      <dgm:t>
        <a:bodyPr/>
        <a:lstStyle/>
        <a:p>
          <a:endParaRPr lang="en-CA"/>
        </a:p>
      </dgm:t>
    </dgm:pt>
    <dgm:pt modelId="{E38712F8-EB36-428C-B9BA-6074B8ED48D8}" type="sibTrans" cxnId="{E7A5A17E-DCF5-4195-879F-D5377E823806}">
      <dgm:prSet/>
      <dgm:spPr/>
      <dgm:t>
        <a:bodyPr/>
        <a:lstStyle/>
        <a:p>
          <a:endParaRPr lang="en-CA"/>
        </a:p>
      </dgm:t>
    </dgm:pt>
    <dgm:pt modelId="{69233B57-B626-4505-A951-40189B77F15F}">
      <dgm:prSet phldrT="[Text]" custT="1"/>
      <dgm:spPr/>
      <dgm:t>
        <a:bodyPr/>
        <a:lstStyle/>
        <a:p>
          <a:pPr algn="l"/>
          <a:r>
            <a:rPr lang="fr-CA" sz="1200" dirty="0"/>
            <a:t>Puissance utile du moteur</a:t>
          </a:r>
          <a:endParaRPr lang="en-CA" sz="1200" dirty="0"/>
        </a:p>
      </dgm:t>
    </dgm:pt>
    <dgm:pt modelId="{B3D7C200-4AC1-4822-A0FE-A4688B41DA8A}" type="parTrans" cxnId="{8C63F47A-2061-4B0A-8B69-EDA07D2592D7}">
      <dgm:prSet/>
      <dgm:spPr/>
      <dgm:t>
        <a:bodyPr/>
        <a:lstStyle/>
        <a:p>
          <a:endParaRPr lang="en-CA"/>
        </a:p>
      </dgm:t>
    </dgm:pt>
    <dgm:pt modelId="{5BC20A4D-95B1-480A-94E7-E39FBA21DA95}" type="sibTrans" cxnId="{8C63F47A-2061-4B0A-8B69-EDA07D2592D7}">
      <dgm:prSet/>
      <dgm:spPr/>
      <dgm:t>
        <a:bodyPr/>
        <a:lstStyle/>
        <a:p>
          <a:endParaRPr lang="en-CA"/>
        </a:p>
      </dgm:t>
    </dgm:pt>
    <dgm:pt modelId="{3366F090-6F57-420D-A768-800A4EA2E897}">
      <dgm:prSet phldrT="[Text]" custT="1"/>
      <dgm:spPr/>
      <dgm:t>
        <a:bodyPr/>
        <a:lstStyle/>
        <a:p>
          <a:pPr algn="l"/>
          <a:r>
            <a:rPr lang="fr-CA" sz="1200" dirty="0"/>
            <a:t>Vitesse de rotation du moteur</a:t>
          </a:r>
          <a:endParaRPr lang="en-CA" sz="1200" dirty="0"/>
        </a:p>
      </dgm:t>
    </dgm:pt>
    <dgm:pt modelId="{4F14B7F7-0537-4222-A199-8353377477B2}" type="parTrans" cxnId="{6EF0211A-65B2-48DC-8FC4-AE72A69FDD38}">
      <dgm:prSet/>
      <dgm:spPr/>
      <dgm:t>
        <a:bodyPr/>
        <a:lstStyle/>
        <a:p>
          <a:endParaRPr lang="en-CA"/>
        </a:p>
      </dgm:t>
    </dgm:pt>
    <dgm:pt modelId="{F28DB9AA-0B6A-4632-BA85-56006ED5617E}" type="sibTrans" cxnId="{6EF0211A-65B2-48DC-8FC4-AE72A69FDD38}">
      <dgm:prSet/>
      <dgm:spPr/>
      <dgm:t>
        <a:bodyPr/>
        <a:lstStyle/>
        <a:p>
          <a:endParaRPr lang="en-CA"/>
        </a:p>
      </dgm:t>
    </dgm:pt>
    <dgm:pt modelId="{ED33A2F5-B878-4B66-B530-BAB4749A9875}">
      <dgm:prSet phldrT="[Text]" custT="1"/>
      <dgm:spPr/>
      <dgm:t>
        <a:bodyPr/>
        <a:lstStyle/>
        <a:p>
          <a:pPr algn="l"/>
          <a:r>
            <a:rPr lang="fr-CA" sz="1200" dirty="0"/>
            <a:t>Vitesse du véhicule</a:t>
          </a:r>
          <a:endParaRPr lang="en-CA" sz="1200" dirty="0"/>
        </a:p>
      </dgm:t>
    </dgm:pt>
    <dgm:pt modelId="{2C2FD05C-6129-41E6-BC66-1E1B54337CE0}" type="parTrans" cxnId="{1ADE8E8B-DDAD-4E1E-ADAB-70499CC96450}">
      <dgm:prSet/>
      <dgm:spPr/>
      <dgm:t>
        <a:bodyPr/>
        <a:lstStyle/>
        <a:p>
          <a:endParaRPr lang="en-CA"/>
        </a:p>
      </dgm:t>
    </dgm:pt>
    <dgm:pt modelId="{0348DF6B-55A3-4337-9DA6-8D35E800B078}" type="sibTrans" cxnId="{1ADE8E8B-DDAD-4E1E-ADAB-70499CC96450}">
      <dgm:prSet/>
      <dgm:spPr/>
      <dgm:t>
        <a:bodyPr/>
        <a:lstStyle/>
        <a:p>
          <a:endParaRPr lang="en-CA"/>
        </a:p>
      </dgm:t>
    </dgm:pt>
    <dgm:pt modelId="{3DC11115-4981-4A4A-AF4D-76E2762D9550}">
      <dgm:prSet phldrT="[Text]" custT="1"/>
      <dgm:spPr/>
      <dgm:t>
        <a:bodyPr/>
        <a:lstStyle/>
        <a:p>
          <a:pPr algn="l"/>
          <a:r>
            <a:rPr lang="fr-CA" sz="1200" dirty="0"/>
            <a:t>Température de l’eau</a:t>
          </a:r>
          <a:endParaRPr lang="en-CA" sz="1200" dirty="0"/>
        </a:p>
      </dgm:t>
    </dgm:pt>
    <dgm:pt modelId="{43E5AD3A-ECBD-4FAF-89BC-39EB09F574B1}" type="parTrans" cxnId="{C426DD18-61D8-4C26-8B34-D51C9C01A89E}">
      <dgm:prSet/>
      <dgm:spPr/>
      <dgm:t>
        <a:bodyPr/>
        <a:lstStyle/>
        <a:p>
          <a:endParaRPr lang="en-CA"/>
        </a:p>
      </dgm:t>
    </dgm:pt>
    <dgm:pt modelId="{EC420716-2B1F-40DC-9850-AD6A0BF0C53E}" type="sibTrans" cxnId="{C426DD18-61D8-4C26-8B34-D51C9C01A89E}">
      <dgm:prSet/>
      <dgm:spPr/>
      <dgm:t>
        <a:bodyPr/>
        <a:lstStyle/>
        <a:p>
          <a:endParaRPr lang="en-CA"/>
        </a:p>
      </dgm:t>
    </dgm:pt>
    <dgm:pt modelId="{8A5D9398-B6EC-4053-8032-37915DDDB2BF}">
      <dgm:prSet phldrT="[Text]" custT="1"/>
      <dgm:spPr/>
      <dgm:t>
        <a:bodyPr/>
        <a:lstStyle/>
        <a:p>
          <a:pPr algn="l"/>
          <a:r>
            <a:rPr lang="fr-CA" sz="1200" dirty="0"/>
            <a:t>Pression</a:t>
          </a:r>
          <a:endParaRPr lang="en-CA" sz="1200" dirty="0"/>
        </a:p>
      </dgm:t>
    </dgm:pt>
    <dgm:pt modelId="{1E859C99-0691-4E4C-9ECF-3B812BCA708B}" type="parTrans" cxnId="{78613088-C048-4AC0-881E-6DFB5B1CEE36}">
      <dgm:prSet/>
      <dgm:spPr/>
      <dgm:t>
        <a:bodyPr/>
        <a:lstStyle/>
        <a:p>
          <a:endParaRPr lang="en-CA"/>
        </a:p>
      </dgm:t>
    </dgm:pt>
    <dgm:pt modelId="{3F585A46-5C0C-49AF-896E-AD806F3C7410}" type="sibTrans" cxnId="{78613088-C048-4AC0-881E-6DFB5B1CEE36}">
      <dgm:prSet/>
      <dgm:spPr/>
      <dgm:t>
        <a:bodyPr/>
        <a:lstStyle/>
        <a:p>
          <a:endParaRPr lang="en-CA"/>
        </a:p>
      </dgm:t>
    </dgm:pt>
    <dgm:pt modelId="{8BB61D5C-E4E8-4284-8380-A480C7A7A09D}">
      <dgm:prSet phldrT="[Text]"/>
      <dgm:spPr/>
      <dgm:t>
        <a:bodyPr/>
        <a:lstStyle/>
        <a:p>
          <a:pPr algn="l"/>
          <a:r>
            <a:rPr lang="fr-CA" sz="1200" dirty="0"/>
            <a:t>Coefficient de convection du radiateur et du dégazeur</a:t>
          </a:r>
        </a:p>
      </dgm:t>
    </dgm:pt>
    <dgm:pt modelId="{620C9758-15BF-4D25-8923-437A4739276C}" type="parTrans" cxnId="{334AD266-7CA3-4CD1-8EAA-5F2786F6DE9C}">
      <dgm:prSet/>
      <dgm:spPr/>
      <dgm:t>
        <a:bodyPr/>
        <a:lstStyle/>
        <a:p>
          <a:endParaRPr lang="en-CA"/>
        </a:p>
      </dgm:t>
    </dgm:pt>
    <dgm:pt modelId="{6F05DC2D-7FD5-4BB8-A75E-B46E44CE9D80}" type="sibTrans" cxnId="{334AD266-7CA3-4CD1-8EAA-5F2786F6DE9C}">
      <dgm:prSet/>
      <dgm:spPr/>
      <dgm:t>
        <a:bodyPr/>
        <a:lstStyle/>
        <a:p>
          <a:endParaRPr lang="en-CA"/>
        </a:p>
      </dgm:t>
    </dgm:pt>
    <dgm:pt modelId="{F0F1035F-721A-456B-BDA7-B7FE0310D4FB}">
      <dgm:prSet phldrT="[Text]"/>
      <dgm:spPr/>
      <dgm:t>
        <a:bodyPr/>
        <a:lstStyle/>
        <a:p>
          <a:pPr algn="l"/>
          <a:r>
            <a:rPr lang="fr-CA" sz="1200" dirty="0"/>
            <a:t>Débit de la pompe en fonction du RPM moteur</a:t>
          </a:r>
        </a:p>
      </dgm:t>
    </dgm:pt>
    <dgm:pt modelId="{2B92270E-6CBA-4C84-8C7E-C27F1816B6C5}" type="parTrans" cxnId="{5F23D472-EEBC-48E3-B35C-8DCC08DDC467}">
      <dgm:prSet/>
      <dgm:spPr/>
      <dgm:t>
        <a:bodyPr/>
        <a:lstStyle/>
        <a:p>
          <a:endParaRPr lang="en-CA"/>
        </a:p>
      </dgm:t>
    </dgm:pt>
    <dgm:pt modelId="{2149DD98-7962-41E5-988C-A5A7C4175324}" type="sibTrans" cxnId="{5F23D472-EEBC-48E3-B35C-8DCC08DDC467}">
      <dgm:prSet/>
      <dgm:spPr/>
      <dgm:t>
        <a:bodyPr/>
        <a:lstStyle/>
        <a:p>
          <a:endParaRPr lang="en-CA"/>
        </a:p>
      </dgm:t>
    </dgm:pt>
    <dgm:pt modelId="{84788350-470A-4F9B-8DE4-2DFFD305DFA5}">
      <dgm:prSet phldrT="[Text]"/>
      <dgm:spPr/>
      <dgm:t>
        <a:bodyPr/>
        <a:lstStyle/>
        <a:p>
          <a:pPr algn="l"/>
          <a:r>
            <a:rPr lang="fr-CA" sz="1200" dirty="0"/>
            <a:t>Longueur de tube entre les composantes</a:t>
          </a:r>
        </a:p>
      </dgm:t>
    </dgm:pt>
    <dgm:pt modelId="{BF4C7B6A-22A3-4366-9372-D090E9C75769}" type="parTrans" cxnId="{596CEAA6-E8FE-498D-B012-72CE824DB548}">
      <dgm:prSet/>
      <dgm:spPr/>
      <dgm:t>
        <a:bodyPr/>
        <a:lstStyle/>
        <a:p>
          <a:endParaRPr lang="en-CA"/>
        </a:p>
      </dgm:t>
    </dgm:pt>
    <dgm:pt modelId="{2668B24B-3C6C-415F-AD5E-2CB149F520E1}" type="sibTrans" cxnId="{596CEAA6-E8FE-498D-B012-72CE824DB548}">
      <dgm:prSet/>
      <dgm:spPr/>
      <dgm:t>
        <a:bodyPr/>
        <a:lstStyle/>
        <a:p>
          <a:endParaRPr lang="en-CA"/>
        </a:p>
      </dgm:t>
    </dgm:pt>
    <dgm:pt modelId="{999C0A78-A66B-4FD1-BE19-680B39B47FDD}">
      <dgm:prSet phldrT="[Text]"/>
      <dgm:spPr/>
      <dgm:t>
        <a:bodyPr/>
        <a:lstStyle/>
        <a:p>
          <a:pPr algn="l"/>
          <a:r>
            <a:rPr lang="fr-CA" sz="1200" dirty="0"/>
            <a:t>Volume d’eau dans chaque élément du système</a:t>
          </a:r>
        </a:p>
      </dgm:t>
    </dgm:pt>
    <dgm:pt modelId="{51EB3631-E056-45C1-A11D-46B878BDAA90}" type="parTrans" cxnId="{5243BBD2-799B-4A7C-A40E-9D786D736209}">
      <dgm:prSet/>
      <dgm:spPr/>
      <dgm:t>
        <a:bodyPr/>
        <a:lstStyle/>
        <a:p>
          <a:endParaRPr lang="en-CA"/>
        </a:p>
      </dgm:t>
    </dgm:pt>
    <dgm:pt modelId="{AD516E5B-A048-4FC5-B926-228BE3F65B85}" type="sibTrans" cxnId="{5243BBD2-799B-4A7C-A40E-9D786D736209}">
      <dgm:prSet/>
      <dgm:spPr/>
      <dgm:t>
        <a:bodyPr/>
        <a:lstStyle/>
        <a:p>
          <a:endParaRPr lang="en-CA"/>
        </a:p>
      </dgm:t>
    </dgm:pt>
    <dgm:pt modelId="{1D14E1C5-78D3-4083-B96D-3015ED1E3737}">
      <dgm:prSet phldrT="[Text]"/>
      <dgm:spPr/>
      <dgm:t>
        <a:bodyPr/>
        <a:lstStyle/>
        <a:p>
          <a:pPr algn="l"/>
          <a:r>
            <a:rPr lang="fr-CA" sz="1200" dirty="0"/>
            <a:t>Propriétés de l’eau</a:t>
          </a:r>
        </a:p>
      </dgm:t>
    </dgm:pt>
    <dgm:pt modelId="{61AA9B76-A939-4F81-9CCD-788BBA09B5F9}" type="parTrans" cxnId="{0025CD74-04DD-40B3-AB1F-874FCF4F66CE}">
      <dgm:prSet/>
      <dgm:spPr/>
      <dgm:t>
        <a:bodyPr/>
        <a:lstStyle/>
        <a:p>
          <a:endParaRPr lang="en-CA"/>
        </a:p>
      </dgm:t>
    </dgm:pt>
    <dgm:pt modelId="{BAAC7C9E-C2D4-4ECD-AF24-F449EA821602}" type="sibTrans" cxnId="{0025CD74-04DD-40B3-AB1F-874FCF4F66CE}">
      <dgm:prSet/>
      <dgm:spPr/>
      <dgm:t>
        <a:bodyPr/>
        <a:lstStyle/>
        <a:p>
          <a:endParaRPr lang="en-CA"/>
        </a:p>
      </dgm:t>
    </dgm:pt>
    <dgm:pt modelId="{58FD37BF-76BF-440E-979B-C096781E1000}" type="pres">
      <dgm:prSet presAssocID="{67B91CBD-F2F9-45A9-A880-207B34714CCD}" presName="linearFlow" presStyleCnt="0">
        <dgm:presLayoutVars>
          <dgm:resizeHandles val="exact"/>
        </dgm:presLayoutVars>
      </dgm:prSet>
      <dgm:spPr/>
    </dgm:pt>
    <dgm:pt modelId="{AA70A382-76B9-4E85-9A06-00CB78BE9887}" type="pres">
      <dgm:prSet presAssocID="{51F42A27-FA7E-4835-9791-B7EE6063AD77}" presName="node" presStyleLbl="node1" presStyleIdx="0" presStyleCnt="3" custScaleX="97109">
        <dgm:presLayoutVars>
          <dgm:bulletEnabled val="1"/>
        </dgm:presLayoutVars>
      </dgm:prSet>
      <dgm:spPr/>
    </dgm:pt>
    <dgm:pt modelId="{0A96E9CC-D674-4852-9B99-0CB1AB5291FF}" type="pres">
      <dgm:prSet presAssocID="{CC91D51F-DA14-4FA8-8B56-89E2F034F37D}" presName="sibTrans" presStyleLbl="sibTrans2D1" presStyleIdx="0" presStyleCnt="2"/>
      <dgm:spPr/>
    </dgm:pt>
    <dgm:pt modelId="{8E2EF608-F1C2-41EC-B634-53DA269399C0}" type="pres">
      <dgm:prSet presAssocID="{CC91D51F-DA14-4FA8-8B56-89E2F034F37D}" presName="connectorText" presStyleLbl="sibTrans2D1" presStyleIdx="0" presStyleCnt="2"/>
      <dgm:spPr/>
    </dgm:pt>
    <dgm:pt modelId="{1821D1B9-C6EA-4C0C-9E4D-2141D455BFBF}" type="pres">
      <dgm:prSet presAssocID="{EA0030A2-B116-48DD-B009-EA60222159D3}" presName="node" presStyleLbl="node1" presStyleIdx="1" presStyleCnt="3" custScaleX="117458" custScaleY="158208">
        <dgm:presLayoutVars>
          <dgm:bulletEnabled val="1"/>
        </dgm:presLayoutVars>
      </dgm:prSet>
      <dgm:spPr/>
    </dgm:pt>
    <dgm:pt modelId="{F0FB0D0E-1A09-4252-9AF1-56CA26738082}" type="pres">
      <dgm:prSet presAssocID="{9ECEB5DE-9265-43BA-8C45-0647871C40BF}" presName="sibTrans" presStyleLbl="sibTrans2D1" presStyleIdx="1" presStyleCnt="2"/>
      <dgm:spPr/>
    </dgm:pt>
    <dgm:pt modelId="{4EE4E436-F559-4CE4-AA29-4722FD69C1AF}" type="pres">
      <dgm:prSet presAssocID="{9ECEB5DE-9265-43BA-8C45-0647871C40BF}" presName="connectorText" presStyleLbl="sibTrans2D1" presStyleIdx="1" presStyleCnt="2"/>
      <dgm:spPr/>
    </dgm:pt>
    <dgm:pt modelId="{EC3E1700-4810-4C85-B40C-C15DB183F12B}" type="pres">
      <dgm:prSet presAssocID="{AE88EB74-0056-462A-B374-D326387E767C}" presName="node" presStyleLbl="node1" presStyleIdx="2" presStyleCnt="3" custScaleX="97109" custScaleY="79683">
        <dgm:presLayoutVars>
          <dgm:bulletEnabled val="1"/>
        </dgm:presLayoutVars>
      </dgm:prSet>
      <dgm:spPr/>
    </dgm:pt>
  </dgm:ptLst>
  <dgm:cxnLst>
    <dgm:cxn modelId="{C426DD18-61D8-4C26-8B34-D51C9C01A89E}" srcId="{AE88EB74-0056-462A-B374-D326387E767C}" destId="{3DC11115-4981-4A4A-AF4D-76E2762D9550}" srcOrd="0" destOrd="0" parTransId="{43E5AD3A-ECBD-4FAF-89BC-39EB09F574B1}" sibTransId="{EC420716-2B1F-40DC-9850-AD6A0BF0C53E}"/>
    <dgm:cxn modelId="{6EF0211A-65B2-48DC-8FC4-AE72A69FDD38}" srcId="{51F42A27-FA7E-4835-9791-B7EE6063AD77}" destId="{3366F090-6F57-420D-A768-800A4EA2E897}" srcOrd="1" destOrd="0" parTransId="{4F14B7F7-0537-4222-A199-8353377477B2}" sibTransId="{F28DB9AA-0B6A-4632-BA85-56006ED5617E}"/>
    <dgm:cxn modelId="{5B9AD81B-4FFD-4CC4-BA85-7F622CCC239E}" type="presOf" srcId="{67B91CBD-F2F9-45A9-A880-207B34714CCD}" destId="{58FD37BF-76BF-440E-979B-C096781E1000}" srcOrd="0" destOrd="0" presId="urn:microsoft.com/office/officeart/2005/8/layout/process2"/>
    <dgm:cxn modelId="{CBAEF220-0D89-4EC3-BAD5-6A3B608E7D89}" type="presOf" srcId="{84788350-470A-4F9B-8DE4-2DFFD305DFA5}" destId="{1821D1B9-C6EA-4C0C-9E4D-2141D455BFBF}" srcOrd="0" destOrd="3" presId="urn:microsoft.com/office/officeart/2005/8/layout/process2"/>
    <dgm:cxn modelId="{73284027-08A5-4D43-B792-63D89C899219}" type="presOf" srcId="{CC91D51F-DA14-4FA8-8B56-89E2F034F37D}" destId="{8E2EF608-F1C2-41EC-B634-53DA269399C0}" srcOrd="1" destOrd="0" presId="urn:microsoft.com/office/officeart/2005/8/layout/process2"/>
    <dgm:cxn modelId="{334AD266-7CA3-4CD1-8EAA-5F2786F6DE9C}" srcId="{EA0030A2-B116-48DD-B009-EA60222159D3}" destId="{8BB61D5C-E4E8-4284-8380-A480C7A7A09D}" srcOrd="0" destOrd="0" parTransId="{620C9758-15BF-4D25-8923-437A4739276C}" sibTransId="{6F05DC2D-7FD5-4BB8-A75E-B46E44CE9D80}"/>
    <dgm:cxn modelId="{857D0968-D176-4CC3-B454-6D502DEE34A3}" srcId="{67B91CBD-F2F9-45A9-A880-207B34714CCD}" destId="{EA0030A2-B116-48DD-B009-EA60222159D3}" srcOrd="1" destOrd="0" parTransId="{59C257E4-473B-44A4-836C-FFB6A6D67F35}" sibTransId="{9ECEB5DE-9265-43BA-8C45-0647871C40BF}"/>
    <dgm:cxn modelId="{5F23D472-EEBC-48E3-B35C-8DCC08DDC467}" srcId="{EA0030A2-B116-48DD-B009-EA60222159D3}" destId="{F0F1035F-721A-456B-BDA7-B7FE0310D4FB}" srcOrd="1" destOrd="0" parTransId="{2B92270E-6CBA-4C84-8C7E-C27F1816B6C5}" sibTransId="{2149DD98-7962-41E5-988C-A5A7C4175324}"/>
    <dgm:cxn modelId="{0025CD74-04DD-40B3-AB1F-874FCF4F66CE}" srcId="{EA0030A2-B116-48DD-B009-EA60222159D3}" destId="{1D14E1C5-78D3-4083-B96D-3015ED1E3737}" srcOrd="4" destOrd="0" parTransId="{61AA9B76-A939-4F81-9CCD-788BBA09B5F9}" sibTransId="{BAAC7C9E-C2D4-4ECD-AF24-F449EA821602}"/>
    <dgm:cxn modelId="{FC1EA976-6BB5-4F75-A3A7-349C299C80CF}" type="presOf" srcId="{ED33A2F5-B878-4B66-B530-BAB4749A9875}" destId="{AA70A382-76B9-4E85-9A06-00CB78BE9887}" srcOrd="0" destOrd="3" presId="urn:microsoft.com/office/officeart/2005/8/layout/process2"/>
    <dgm:cxn modelId="{8C63F47A-2061-4B0A-8B69-EDA07D2592D7}" srcId="{51F42A27-FA7E-4835-9791-B7EE6063AD77}" destId="{69233B57-B626-4505-A951-40189B77F15F}" srcOrd="0" destOrd="0" parTransId="{B3D7C200-4AC1-4822-A0FE-A4688B41DA8A}" sibTransId="{5BC20A4D-95B1-480A-94E7-E39FBA21DA95}"/>
    <dgm:cxn modelId="{42678D7D-662F-487C-94A4-6767405C33F0}" type="presOf" srcId="{9ECEB5DE-9265-43BA-8C45-0647871C40BF}" destId="{F0FB0D0E-1A09-4252-9AF1-56CA26738082}" srcOrd="0" destOrd="0" presId="urn:microsoft.com/office/officeart/2005/8/layout/process2"/>
    <dgm:cxn modelId="{E7A5A17E-DCF5-4195-879F-D5377E823806}" srcId="{67B91CBD-F2F9-45A9-A880-207B34714CCD}" destId="{AE88EB74-0056-462A-B374-D326387E767C}" srcOrd="2" destOrd="0" parTransId="{3543003B-2601-4441-958F-86BB4F5BF814}" sibTransId="{E38712F8-EB36-428C-B9BA-6074B8ED48D8}"/>
    <dgm:cxn modelId="{46B9F883-02BB-4640-8585-D4CB260CC537}" type="presOf" srcId="{AE88EB74-0056-462A-B374-D326387E767C}" destId="{EC3E1700-4810-4C85-B40C-C15DB183F12B}" srcOrd="0" destOrd="0" presId="urn:microsoft.com/office/officeart/2005/8/layout/process2"/>
    <dgm:cxn modelId="{78613088-C048-4AC0-881E-6DFB5B1CEE36}" srcId="{AE88EB74-0056-462A-B374-D326387E767C}" destId="{8A5D9398-B6EC-4053-8032-37915DDDB2BF}" srcOrd="1" destOrd="0" parTransId="{1E859C99-0691-4E4C-9ECF-3B812BCA708B}" sibTransId="{3F585A46-5C0C-49AF-896E-AD806F3C7410}"/>
    <dgm:cxn modelId="{8C66B989-7CF9-456D-BC8D-B7D3262E68B3}" type="presOf" srcId="{CC91D51F-DA14-4FA8-8B56-89E2F034F37D}" destId="{0A96E9CC-D674-4852-9B99-0CB1AB5291FF}" srcOrd="0" destOrd="0" presId="urn:microsoft.com/office/officeart/2005/8/layout/process2"/>
    <dgm:cxn modelId="{1ADE8E8B-DDAD-4E1E-ADAB-70499CC96450}" srcId="{51F42A27-FA7E-4835-9791-B7EE6063AD77}" destId="{ED33A2F5-B878-4B66-B530-BAB4749A9875}" srcOrd="2" destOrd="0" parTransId="{2C2FD05C-6129-41E6-BC66-1E1B54337CE0}" sibTransId="{0348DF6B-55A3-4337-9DA6-8D35E800B078}"/>
    <dgm:cxn modelId="{CABC4E95-5766-4AB9-8F85-8063F29096AD}" type="presOf" srcId="{9ECEB5DE-9265-43BA-8C45-0647871C40BF}" destId="{4EE4E436-F559-4CE4-AA29-4722FD69C1AF}" srcOrd="1" destOrd="0" presId="urn:microsoft.com/office/officeart/2005/8/layout/process2"/>
    <dgm:cxn modelId="{6DE977A4-9ACF-4490-8D47-290E10C62CC2}" type="presOf" srcId="{1D14E1C5-78D3-4083-B96D-3015ED1E3737}" destId="{1821D1B9-C6EA-4C0C-9E4D-2141D455BFBF}" srcOrd="0" destOrd="5" presId="urn:microsoft.com/office/officeart/2005/8/layout/process2"/>
    <dgm:cxn modelId="{596CEAA6-E8FE-498D-B012-72CE824DB548}" srcId="{EA0030A2-B116-48DD-B009-EA60222159D3}" destId="{84788350-470A-4F9B-8DE4-2DFFD305DFA5}" srcOrd="2" destOrd="0" parTransId="{BF4C7B6A-22A3-4366-9372-D090E9C75769}" sibTransId="{2668B24B-3C6C-415F-AD5E-2CB149F520E1}"/>
    <dgm:cxn modelId="{29A031B0-1727-4F0D-B8EE-EB3CF74D089F}" type="presOf" srcId="{999C0A78-A66B-4FD1-BE19-680B39B47FDD}" destId="{1821D1B9-C6EA-4C0C-9E4D-2141D455BFBF}" srcOrd="0" destOrd="4" presId="urn:microsoft.com/office/officeart/2005/8/layout/process2"/>
    <dgm:cxn modelId="{060947B3-6D0F-41D3-B74C-A50BA7C66336}" type="presOf" srcId="{51F42A27-FA7E-4835-9791-B7EE6063AD77}" destId="{AA70A382-76B9-4E85-9A06-00CB78BE9887}" srcOrd="0" destOrd="0" presId="urn:microsoft.com/office/officeart/2005/8/layout/process2"/>
    <dgm:cxn modelId="{023715BA-AA6C-4858-B10A-EA38CC70D22B}" type="presOf" srcId="{3366F090-6F57-420D-A768-800A4EA2E897}" destId="{AA70A382-76B9-4E85-9A06-00CB78BE9887}" srcOrd="0" destOrd="2" presId="urn:microsoft.com/office/officeart/2005/8/layout/process2"/>
    <dgm:cxn modelId="{0DF7E5BD-4071-4BBB-B1E3-4C787151F636}" type="presOf" srcId="{8A5D9398-B6EC-4053-8032-37915DDDB2BF}" destId="{EC3E1700-4810-4C85-B40C-C15DB183F12B}" srcOrd="0" destOrd="2" presId="urn:microsoft.com/office/officeart/2005/8/layout/process2"/>
    <dgm:cxn modelId="{FBB781CA-3D1B-4576-8E1C-E0130BFE3B53}" type="presOf" srcId="{69233B57-B626-4505-A951-40189B77F15F}" destId="{AA70A382-76B9-4E85-9A06-00CB78BE9887}" srcOrd="0" destOrd="1" presId="urn:microsoft.com/office/officeart/2005/8/layout/process2"/>
    <dgm:cxn modelId="{D63528CF-E981-4A5B-8569-244FE9DE06BE}" type="presOf" srcId="{F0F1035F-721A-456B-BDA7-B7FE0310D4FB}" destId="{1821D1B9-C6EA-4C0C-9E4D-2141D455BFBF}" srcOrd="0" destOrd="2" presId="urn:microsoft.com/office/officeart/2005/8/layout/process2"/>
    <dgm:cxn modelId="{5243BBD2-799B-4A7C-A40E-9D786D736209}" srcId="{EA0030A2-B116-48DD-B009-EA60222159D3}" destId="{999C0A78-A66B-4FD1-BE19-680B39B47FDD}" srcOrd="3" destOrd="0" parTransId="{51EB3631-E056-45C1-A11D-46B878BDAA90}" sibTransId="{AD516E5B-A048-4FC5-B926-228BE3F65B85}"/>
    <dgm:cxn modelId="{E10D49DC-B6A5-475E-AA13-276E3EA820E6}" type="presOf" srcId="{8BB61D5C-E4E8-4284-8380-A480C7A7A09D}" destId="{1821D1B9-C6EA-4C0C-9E4D-2141D455BFBF}" srcOrd="0" destOrd="1" presId="urn:microsoft.com/office/officeart/2005/8/layout/process2"/>
    <dgm:cxn modelId="{1902BAE0-C92F-48B3-B51F-C0B47A9B38A6}" type="presOf" srcId="{EA0030A2-B116-48DD-B009-EA60222159D3}" destId="{1821D1B9-C6EA-4C0C-9E4D-2141D455BFBF}" srcOrd="0" destOrd="0" presId="urn:microsoft.com/office/officeart/2005/8/layout/process2"/>
    <dgm:cxn modelId="{E2CF05F6-B75A-4D6B-9D1C-11B3177FA7FE}" srcId="{67B91CBD-F2F9-45A9-A880-207B34714CCD}" destId="{51F42A27-FA7E-4835-9791-B7EE6063AD77}" srcOrd="0" destOrd="0" parTransId="{4BC9BDEE-8A73-4E5A-9EDD-4369A479C086}" sibTransId="{CC91D51F-DA14-4FA8-8B56-89E2F034F37D}"/>
    <dgm:cxn modelId="{39EA10FB-68F4-4715-9A32-6CF4599193D9}" type="presOf" srcId="{3DC11115-4981-4A4A-AF4D-76E2762D9550}" destId="{EC3E1700-4810-4C85-B40C-C15DB183F12B}" srcOrd="0" destOrd="1" presId="urn:microsoft.com/office/officeart/2005/8/layout/process2"/>
    <dgm:cxn modelId="{891DF0E8-EDC1-4990-BCE4-6D25A5BF555C}" type="presParOf" srcId="{58FD37BF-76BF-440E-979B-C096781E1000}" destId="{AA70A382-76B9-4E85-9A06-00CB78BE9887}" srcOrd="0" destOrd="0" presId="urn:microsoft.com/office/officeart/2005/8/layout/process2"/>
    <dgm:cxn modelId="{C9438E12-670E-46A2-B621-0FED2CCD7057}" type="presParOf" srcId="{58FD37BF-76BF-440E-979B-C096781E1000}" destId="{0A96E9CC-D674-4852-9B99-0CB1AB5291FF}" srcOrd="1" destOrd="0" presId="urn:microsoft.com/office/officeart/2005/8/layout/process2"/>
    <dgm:cxn modelId="{49CBA775-8BC7-4664-896C-56A3D5B096D2}" type="presParOf" srcId="{0A96E9CC-D674-4852-9B99-0CB1AB5291FF}" destId="{8E2EF608-F1C2-41EC-B634-53DA269399C0}" srcOrd="0" destOrd="0" presId="urn:microsoft.com/office/officeart/2005/8/layout/process2"/>
    <dgm:cxn modelId="{55B871DC-13FB-4BC0-97CA-9274132EA7F4}" type="presParOf" srcId="{58FD37BF-76BF-440E-979B-C096781E1000}" destId="{1821D1B9-C6EA-4C0C-9E4D-2141D455BFBF}" srcOrd="2" destOrd="0" presId="urn:microsoft.com/office/officeart/2005/8/layout/process2"/>
    <dgm:cxn modelId="{C7572AB6-B84C-4CFD-9F09-C631DFE963D0}" type="presParOf" srcId="{58FD37BF-76BF-440E-979B-C096781E1000}" destId="{F0FB0D0E-1A09-4252-9AF1-56CA26738082}" srcOrd="3" destOrd="0" presId="urn:microsoft.com/office/officeart/2005/8/layout/process2"/>
    <dgm:cxn modelId="{553E04C4-EFA2-4E62-A00F-2B6B9E301352}" type="presParOf" srcId="{F0FB0D0E-1A09-4252-9AF1-56CA26738082}" destId="{4EE4E436-F559-4CE4-AA29-4722FD69C1AF}" srcOrd="0" destOrd="0" presId="urn:microsoft.com/office/officeart/2005/8/layout/process2"/>
    <dgm:cxn modelId="{E03AB749-6461-47DB-92CF-F2DE6303A949}" type="presParOf" srcId="{58FD37BF-76BF-440E-979B-C096781E1000}" destId="{EC3E1700-4810-4C85-B40C-C15DB183F12B}" srcOrd="4"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1611A-DB76-4ABA-9E03-B3427A0F339B}">
      <dsp:nvSpPr>
        <dsp:cNvPr id="0" name=""/>
        <dsp:cNvSpPr/>
      </dsp:nvSpPr>
      <dsp:spPr>
        <a:xfrm>
          <a:off x="1685666" y="228357"/>
          <a:ext cx="2743840" cy="12123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fr-CA" sz="1600" u="sng" kern="1200" dirty="0"/>
            <a:t>Moteur</a:t>
          </a:r>
          <a:endParaRPr lang="en-CA" sz="1600" u="sng" kern="1200" dirty="0"/>
        </a:p>
        <a:p>
          <a:pPr marL="57150" lvl="1" indent="-57150" algn="l" defTabSz="488950">
            <a:lnSpc>
              <a:spcPct val="90000"/>
            </a:lnSpc>
            <a:spcBef>
              <a:spcPct val="0"/>
            </a:spcBef>
            <a:spcAft>
              <a:spcPct val="15000"/>
            </a:spcAft>
            <a:buChar char="•"/>
          </a:pPr>
          <a:r>
            <a:rPr lang="fr-CA" sz="1100" kern="1200" dirty="0"/>
            <a:t>Génère de la chaleur en fonction de la puissance mécanique fournie</a:t>
          </a:r>
          <a:endParaRPr lang="en-CA" sz="1100" kern="1200" dirty="0"/>
        </a:p>
        <a:p>
          <a:pPr marL="57150" lvl="1" indent="-57150" algn="l" defTabSz="488950">
            <a:lnSpc>
              <a:spcPct val="90000"/>
            </a:lnSpc>
            <a:spcBef>
              <a:spcPct val="0"/>
            </a:spcBef>
            <a:spcAft>
              <a:spcPct val="15000"/>
            </a:spcAft>
            <a:buChar char="•"/>
          </a:pPr>
          <a:r>
            <a:rPr lang="fr-CA" sz="1100" kern="1200" dirty="0"/>
            <a:t>Définit aussi le débit de l’eau dans le système en fonction du RPM du moteur</a:t>
          </a:r>
          <a:endParaRPr lang="en-CA" sz="1100" kern="1200" dirty="0"/>
        </a:p>
      </dsp:txBody>
      <dsp:txXfrm>
        <a:off x="1744846" y="287537"/>
        <a:ext cx="2625480" cy="1093946"/>
      </dsp:txXfrm>
    </dsp:sp>
    <dsp:sp modelId="{26D66F46-7F64-4570-A3B0-02777DE36A85}">
      <dsp:nvSpPr>
        <dsp:cNvPr id="0" name=""/>
        <dsp:cNvSpPr/>
      </dsp:nvSpPr>
      <dsp:spPr>
        <a:xfrm>
          <a:off x="1002448" y="1149578"/>
          <a:ext cx="3232152" cy="3232152"/>
        </a:xfrm>
        <a:custGeom>
          <a:avLst/>
          <a:gdLst/>
          <a:ahLst/>
          <a:cxnLst/>
          <a:rect l="0" t="0" r="0" b="0"/>
          <a:pathLst>
            <a:path>
              <a:moveTo>
                <a:pt x="2684272" y="403368"/>
              </a:moveTo>
              <a:arcTo wR="1616076" hR="1616076" stAng="18682486" swAng="1187062"/>
            </a:path>
          </a:pathLst>
        </a:custGeom>
        <a:noFill/>
        <a:ln w="38100" cap="flat" cmpd="sng" algn="ctr">
          <a:solidFill>
            <a:srgbClr val="0145AC"/>
          </a:solidFill>
          <a:prstDash val="solid"/>
          <a:headEnd type="none" w="med" len="med"/>
          <a:tailEnd type="triangle" w="med" len="med"/>
        </a:ln>
        <a:effectLst/>
      </dsp:spPr>
      <dsp:style>
        <a:lnRef idx="1">
          <a:scrgbClr r="0" g="0" b="0"/>
        </a:lnRef>
        <a:fillRef idx="0">
          <a:scrgbClr r="0" g="0" b="0"/>
        </a:fillRef>
        <a:effectRef idx="0">
          <a:scrgbClr r="0" g="0" b="0"/>
        </a:effectRef>
        <a:fontRef idx="minor"/>
      </dsp:style>
    </dsp:sp>
    <dsp:sp modelId="{BC126227-3B83-4EB3-9C32-E357CDDAD557}">
      <dsp:nvSpPr>
        <dsp:cNvPr id="0" name=""/>
        <dsp:cNvSpPr/>
      </dsp:nvSpPr>
      <dsp:spPr>
        <a:xfrm>
          <a:off x="3227010" y="2149995"/>
          <a:ext cx="2743840" cy="12123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fr-CA" sz="1600" u="sng" kern="1200" dirty="0"/>
            <a:t>Dégazeur</a:t>
          </a:r>
          <a:endParaRPr lang="en-CA" sz="1600" u="sng" kern="1200" dirty="0"/>
        </a:p>
        <a:p>
          <a:pPr marL="57150" lvl="1" indent="-57150" algn="l" defTabSz="488950">
            <a:lnSpc>
              <a:spcPct val="90000"/>
            </a:lnSpc>
            <a:spcBef>
              <a:spcPct val="0"/>
            </a:spcBef>
            <a:spcAft>
              <a:spcPct val="15000"/>
            </a:spcAft>
            <a:buChar char="•"/>
          </a:pPr>
          <a:r>
            <a:rPr lang="fr-CA" sz="1100" kern="1200" dirty="0"/>
            <a:t>Assure un titre nul de l’eau qui en ressort</a:t>
          </a:r>
          <a:endParaRPr lang="en-CA" sz="1100" kern="1200" dirty="0"/>
        </a:p>
        <a:p>
          <a:pPr marL="57150" lvl="1" indent="-57150" algn="l" defTabSz="488950">
            <a:lnSpc>
              <a:spcPct val="90000"/>
            </a:lnSpc>
            <a:spcBef>
              <a:spcPct val="0"/>
            </a:spcBef>
            <a:spcAft>
              <a:spcPct val="15000"/>
            </a:spcAft>
            <a:buChar char="•"/>
          </a:pPr>
          <a:r>
            <a:rPr lang="fr-CA" sz="1100" kern="1200" dirty="0"/>
            <a:t>En dégazant l’eau, accumule de la vapeur ce qui augmente la pression du système</a:t>
          </a:r>
          <a:endParaRPr lang="en-CA" sz="1100" kern="1200" dirty="0"/>
        </a:p>
      </dsp:txBody>
      <dsp:txXfrm>
        <a:off x="3286190" y="2209175"/>
        <a:ext cx="2625480" cy="1093946"/>
      </dsp:txXfrm>
    </dsp:sp>
    <dsp:sp modelId="{5BD8297F-EBCE-4E29-B5B8-F229BDDEA4AB}">
      <dsp:nvSpPr>
        <dsp:cNvPr id="0" name=""/>
        <dsp:cNvSpPr/>
      </dsp:nvSpPr>
      <dsp:spPr>
        <a:xfrm>
          <a:off x="1437968" y="639175"/>
          <a:ext cx="3232152" cy="3232152"/>
        </a:xfrm>
        <a:custGeom>
          <a:avLst/>
          <a:gdLst/>
          <a:ahLst/>
          <a:cxnLst/>
          <a:rect l="0" t="0" r="0" b="0"/>
          <a:pathLst>
            <a:path>
              <a:moveTo>
                <a:pt x="2425727" y="3014706"/>
              </a:moveTo>
              <a:arcTo wR="1616076" hR="1616076" stAng="3596036" swAng="3607935"/>
            </a:path>
          </a:pathLst>
        </a:custGeom>
        <a:noFill/>
        <a:ln w="38100" cap="flat" cmpd="sng" algn="ctr">
          <a:solidFill>
            <a:srgbClr val="0145AC"/>
          </a:solidFill>
          <a:prstDash val="solid"/>
          <a:headEnd type="none" w="med" len="med"/>
          <a:tailEnd type="triangle" w="med" len="med"/>
        </a:ln>
        <a:effectLst/>
      </dsp:spPr>
      <dsp:style>
        <a:lnRef idx="1">
          <a:scrgbClr r="0" g="0" b="0"/>
        </a:lnRef>
        <a:fillRef idx="0">
          <a:scrgbClr r="0" g="0" b="0"/>
        </a:fillRef>
        <a:effectRef idx="0">
          <a:scrgbClr r="0" g="0" b="0"/>
        </a:effectRef>
        <a:fontRef idx="minor"/>
      </dsp:style>
    </dsp:sp>
    <dsp:sp modelId="{FB5C8263-4980-44A5-AD16-FF5E35D92CFE}">
      <dsp:nvSpPr>
        <dsp:cNvPr id="0" name=""/>
        <dsp:cNvSpPr/>
      </dsp:nvSpPr>
      <dsp:spPr>
        <a:xfrm>
          <a:off x="128733" y="2149993"/>
          <a:ext cx="2743840" cy="12123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fr-CA" sz="1600" u="sng" kern="1200" dirty="0"/>
            <a:t>Radiateur</a:t>
          </a:r>
          <a:endParaRPr lang="en-CA" sz="1600" u="sng" kern="1200" dirty="0"/>
        </a:p>
        <a:p>
          <a:pPr marL="57150" lvl="1" indent="-57150" algn="l" defTabSz="488950">
            <a:lnSpc>
              <a:spcPct val="90000"/>
            </a:lnSpc>
            <a:spcBef>
              <a:spcPct val="0"/>
            </a:spcBef>
            <a:spcAft>
              <a:spcPct val="15000"/>
            </a:spcAft>
            <a:buChar char="•"/>
          </a:pPr>
          <a:r>
            <a:rPr lang="fr-CA" sz="1100" kern="1200" dirty="0"/>
            <a:t>Dissipe de la chaleur en fonction de la vitesse de l’air au radiateur, le débit d’eau et la température des deux fluides</a:t>
          </a:r>
          <a:endParaRPr lang="en-CA" sz="1100" kern="1200" dirty="0"/>
        </a:p>
      </dsp:txBody>
      <dsp:txXfrm>
        <a:off x="187913" y="2209173"/>
        <a:ext cx="2625480" cy="1093946"/>
      </dsp:txXfrm>
    </dsp:sp>
    <dsp:sp modelId="{2D187F6A-7C87-4D3E-85AE-598D94D9D522}">
      <dsp:nvSpPr>
        <dsp:cNvPr id="0" name=""/>
        <dsp:cNvSpPr/>
      </dsp:nvSpPr>
      <dsp:spPr>
        <a:xfrm>
          <a:off x="1867579" y="1155181"/>
          <a:ext cx="3232152" cy="3232152"/>
        </a:xfrm>
        <a:custGeom>
          <a:avLst/>
          <a:gdLst/>
          <a:ahLst/>
          <a:cxnLst/>
          <a:rect l="0" t="0" r="0" b="0"/>
          <a:pathLst>
            <a:path>
              <a:moveTo>
                <a:pt x="203740" y="830576"/>
              </a:moveTo>
              <a:arcTo wR="1616076" hR="1616076" stAng="12544893" swAng="1191994"/>
            </a:path>
          </a:pathLst>
        </a:custGeom>
        <a:noFill/>
        <a:ln w="38100" cap="flat" cmpd="sng" algn="ctr">
          <a:solidFill>
            <a:srgbClr val="0145AC"/>
          </a:solidFill>
          <a:prstDash val="solid"/>
          <a:headEnd type="none" w="med" len="med"/>
          <a:tailEnd type="triangle" w="med" len="me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0A382-76B9-4E85-9A06-00CB78BE9887}">
      <dsp:nvSpPr>
        <dsp:cNvPr id="0" name=""/>
        <dsp:cNvSpPr/>
      </dsp:nvSpPr>
      <dsp:spPr>
        <a:xfrm>
          <a:off x="713268" y="2673"/>
          <a:ext cx="3392746" cy="8734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CA" sz="1600" u="sng" kern="1200" dirty="0"/>
            <a:t>Variables d’entrée</a:t>
          </a:r>
          <a:endParaRPr lang="en-CA" sz="1600" u="sng" kern="1200" dirty="0"/>
        </a:p>
        <a:p>
          <a:pPr marL="114300" lvl="1" indent="-114300" algn="l" defTabSz="533400">
            <a:lnSpc>
              <a:spcPct val="90000"/>
            </a:lnSpc>
            <a:spcBef>
              <a:spcPct val="0"/>
            </a:spcBef>
            <a:spcAft>
              <a:spcPct val="15000"/>
            </a:spcAft>
            <a:buChar char="•"/>
          </a:pPr>
          <a:r>
            <a:rPr lang="fr-CA" sz="1200" kern="1200" dirty="0"/>
            <a:t>Puissance utile du moteur</a:t>
          </a:r>
          <a:endParaRPr lang="en-CA" sz="1200" kern="1200" dirty="0"/>
        </a:p>
        <a:p>
          <a:pPr marL="114300" lvl="1" indent="-114300" algn="l" defTabSz="533400">
            <a:lnSpc>
              <a:spcPct val="90000"/>
            </a:lnSpc>
            <a:spcBef>
              <a:spcPct val="0"/>
            </a:spcBef>
            <a:spcAft>
              <a:spcPct val="15000"/>
            </a:spcAft>
            <a:buChar char="•"/>
          </a:pPr>
          <a:r>
            <a:rPr lang="fr-CA" sz="1200" kern="1200" dirty="0"/>
            <a:t>Vitesse de rotation du moteur</a:t>
          </a:r>
          <a:endParaRPr lang="en-CA" sz="1200" kern="1200" dirty="0"/>
        </a:p>
        <a:p>
          <a:pPr marL="114300" lvl="1" indent="-114300" algn="l" defTabSz="533400">
            <a:lnSpc>
              <a:spcPct val="90000"/>
            </a:lnSpc>
            <a:spcBef>
              <a:spcPct val="0"/>
            </a:spcBef>
            <a:spcAft>
              <a:spcPct val="15000"/>
            </a:spcAft>
            <a:buChar char="•"/>
          </a:pPr>
          <a:r>
            <a:rPr lang="fr-CA" sz="1200" kern="1200" dirty="0"/>
            <a:t>Vitesse du véhicule</a:t>
          </a:r>
          <a:endParaRPr lang="en-CA" sz="1200" kern="1200" dirty="0"/>
        </a:p>
      </dsp:txBody>
      <dsp:txXfrm>
        <a:off x="738850" y="28255"/>
        <a:ext cx="3341582" cy="822273"/>
      </dsp:txXfrm>
    </dsp:sp>
    <dsp:sp modelId="{0A96E9CC-D674-4852-9B99-0CB1AB5291FF}">
      <dsp:nvSpPr>
        <dsp:cNvPr id="0" name=""/>
        <dsp:cNvSpPr/>
      </dsp:nvSpPr>
      <dsp:spPr>
        <a:xfrm rot="5400000">
          <a:off x="2245871" y="897946"/>
          <a:ext cx="327539" cy="3930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CA" sz="1700" kern="1200"/>
        </a:p>
      </dsp:txBody>
      <dsp:txXfrm rot="-5400000">
        <a:off x="2291727" y="930699"/>
        <a:ext cx="235828" cy="229277"/>
      </dsp:txXfrm>
    </dsp:sp>
    <dsp:sp modelId="{1821D1B9-C6EA-4C0C-9E4D-2141D455BFBF}">
      <dsp:nvSpPr>
        <dsp:cNvPr id="0" name=""/>
        <dsp:cNvSpPr/>
      </dsp:nvSpPr>
      <dsp:spPr>
        <a:xfrm>
          <a:off x="357796" y="1312829"/>
          <a:ext cx="4103689" cy="13818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CA" sz="1600" u="sng" kern="1200" dirty="0"/>
            <a:t>Modèle mathématique</a:t>
          </a:r>
        </a:p>
        <a:p>
          <a:pPr marL="114300" lvl="1" indent="-114300" algn="l" defTabSz="533400">
            <a:lnSpc>
              <a:spcPct val="90000"/>
            </a:lnSpc>
            <a:spcBef>
              <a:spcPct val="0"/>
            </a:spcBef>
            <a:spcAft>
              <a:spcPct val="15000"/>
            </a:spcAft>
            <a:buChar char="•"/>
          </a:pPr>
          <a:r>
            <a:rPr lang="fr-CA" sz="1200" kern="1200" dirty="0"/>
            <a:t>Coefficient de convection du radiateur et du dégazeur</a:t>
          </a:r>
        </a:p>
        <a:p>
          <a:pPr marL="114300" lvl="1" indent="-114300" algn="l" defTabSz="533400">
            <a:lnSpc>
              <a:spcPct val="90000"/>
            </a:lnSpc>
            <a:spcBef>
              <a:spcPct val="0"/>
            </a:spcBef>
            <a:spcAft>
              <a:spcPct val="15000"/>
            </a:spcAft>
            <a:buChar char="•"/>
          </a:pPr>
          <a:r>
            <a:rPr lang="fr-CA" sz="1200" kern="1200" dirty="0"/>
            <a:t>Débit de la pompe en fonction du RPM moteur</a:t>
          </a:r>
        </a:p>
        <a:p>
          <a:pPr marL="114300" lvl="1" indent="-114300" algn="l" defTabSz="533400">
            <a:lnSpc>
              <a:spcPct val="90000"/>
            </a:lnSpc>
            <a:spcBef>
              <a:spcPct val="0"/>
            </a:spcBef>
            <a:spcAft>
              <a:spcPct val="15000"/>
            </a:spcAft>
            <a:buChar char="•"/>
          </a:pPr>
          <a:r>
            <a:rPr lang="fr-CA" sz="1200" kern="1200" dirty="0"/>
            <a:t>Longueur de tube entre les composantes</a:t>
          </a:r>
        </a:p>
        <a:p>
          <a:pPr marL="114300" lvl="1" indent="-114300" algn="l" defTabSz="533400">
            <a:lnSpc>
              <a:spcPct val="90000"/>
            </a:lnSpc>
            <a:spcBef>
              <a:spcPct val="0"/>
            </a:spcBef>
            <a:spcAft>
              <a:spcPct val="15000"/>
            </a:spcAft>
            <a:buChar char="•"/>
          </a:pPr>
          <a:r>
            <a:rPr lang="fr-CA" sz="1200" kern="1200" dirty="0"/>
            <a:t>Volume d’eau dans chaque élément du système</a:t>
          </a:r>
        </a:p>
        <a:p>
          <a:pPr marL="114300" lvl="1" indent="-114300" algn="l" defTabSz="533400">
            <a:lnSpc>
              <a:spcPct val="90000"/>
            </a:lnSpc>
            <a:spcBef>
              <a:spcPct val="0"/>
            </a:spcBef>
            <a:spcAft>
              <a:spcPct val="15000"/>
            </a:spcAft>
            <a:buChar char="•"/>
          </a:pPr>
          <a:r>
            <a:rPr lang="fr-CA" sz="1200" kern="1200" dirty="0"/>
            <a:t>Propriétés de l’eau</a:t>
          </a:r>
        </a:p>
      </dsp:txBody>
      <dsp:txXfrm>
        <a:off x="398269" y="1353302"/>
        <a:ext cx="4022743" cy="1300902"/>
      </dsp:txXfrm>
    </dsp:sp>
    <dsp:sp modelId="{F0FB0D0E-1A09-4252-9AF1-56CA26738082}">
      <dsp:nvSpPr>
        <dsp:cNvPr id="0" name=""/>
        <dsp:cNvSpPr/>
      </dsp:nvSpPr>
      <dsp:spPr>
        <a:xfrm rot="5400000">
          <a:off x="2245871" y="2716513"/>
          <a:ext cx="327539" cy="3930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CA" sz="1700" kern="1200"/>
        </a:p>
      </dsp:txBody>
      <dsp:txXfrm rot="-5400000">
        <a:off x="2291727" y="2749266"/>
        <a:ext cx="235828" cy="229277"/>
      </dsp:txXfrm>
    </dsp:sp>
    <dsp:sp modelId="{EC3E1700-4810-4C85-B40C-C15DB183F12B}">
      <dsp:nvSpPr>
        <dsp:cNvPr id="0" name=""/>
        <dsp:cNvSpPr/>
      </dsp:nvSpPr>
      <dsp:spPr>
        <a:xfrm>
          <a:off x="713268" y="3131396"/>
          <a:ext cx="3392746" cy="6959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CA" sz="1600" u="sng" kern="1200" dirty="0"/>
            <a:t>Variables de sortie</a:t>
          </a:r>
          <a:endParaRPr lang="en-CA" sz="1600" u="sng" kern="1200" dirty="0"/>
        </a:p>
        <a:p>
          <a:pPr marL="114300" lvl="1" indent="-114300" algn="l" defTabSz="533400">
            <a:lnSpc>
              <a:spcPct val="90000"/>
            </a:lnSpc>
            <a:spcBef>
              <a:spcPct val="0"/>
            </a:spcBef>
            <a:spcAft>
              <a:spcPct val="15000"/>
            </a:spcAft>
            <a:buChar char="•"/>
          </a:pPr>
          <a:r>
            <a:rPr lang="fr-CA" sz="1200" kern="1200" dirty="0"/>
            <a:t>Température de l’eau</a:t>
          </a:r>
          <a:endParaRPr lang="en-CA" sz="1200" kern="1200" dirty="0"/>
        </a:p>
        <a:p>
          <a:pPr marL="114300" lvl="1" indent="-114300" algn="l" defTabSz="533400">
            <a:lnSpc>
              <a:spcPct val="90000"/>
            </a:lnSpc>
            <a:spcBef>
              <a:spcPct val="0"/>
            </a:spcBef>
            <a:spcAft>
              <a:spcPct val="15000"/>
            </a:spcAft>
            <a:buChar char="•"/>
          </a:pPr>
          <a:r>
            <a:rPr lang="fr-CA" sz="1200" kern="1200" dirty="0"/>
            <a:t>Pression</a:t>
          </a:r>
          <a:endParaRPr lang="en-CA" sz="1200" kern="1200" dirty="0"/>
        </a:p>
      </dsp:txBody>
      <dsp:txXfrm>
        <a:off x="733653" y="3151781"/>
        <a:ext cx="3351976" cy="655211"/>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b32773743_0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6b32773743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6b32773743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6b32773743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8d831c3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8d831c3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586c2240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586c2240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586c2240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586c2240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GCI En plus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b8d831c3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6b8d831c3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b32773743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6b32773743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6b8d831c3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6b8d831c3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6b8d831c3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6b8d831c3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6b8d831c3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6b8d831c3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8d831c3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8d831c3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6b8d831c3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6b8d831c3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758cc485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758cc485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758cc4856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758cc4856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758cc4856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758cc4856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b32773743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b32773743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b32773743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b32773743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b32773743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b32773743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b32773743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b32773743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b32773743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b32773743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44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b32773743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b32773743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b32773743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b32773743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24A4D-47C5-4E90-B8D6-EECD7C566BB9}"/>
              </a:ext>
            </a:extLst>
          </p:cNvPr>
          <p:cNvSpPr>
            <a:spLocks noGrp="1"/>
          </p:cNvSpPr>
          <p:nvPr>
            <p:ph type="title"/>
          </p:nvPr>
        </p:nvSpPr>
        <p:spPr/>
        <p:txBody>
          <a:bodyPr/>
          <a:lstStyle/>
          <a:p>
            <a:r>
              <a:rPr lang="en-US"/>
              <a:t>Click to edit Master title style</a:t>
            </a:r>
            <a:endParaRPr lang="en-CA"/>
          </a:p>
        </p:txBody>
      </p:sp>
      <p:sp>
        <p:nvSpPr>
          <p:cNvPr id="3" name="Slide Number Placeholder 2">
            <a:extLst>
              <a:ext uri="{FF2B5EF4-FFF2-40B4-BE49-F238E27FC236}">
                <a16:creationId xmlns:a16="http://schemas.microsoft.com/office/drawing/2014/main" id="{027215FD-73EE-4EEA-9658-E82277DBE75C}"/>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9035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5.png"/><Relationship Id="rId4"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3.xml"/><Relationship Id="rId7" Type="http://schemas.openxmlformats.org/officeDocument/2006/relationships/image" Target="../media/image8.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3.png"/><Relationship Id="rId4"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4.png"/><Relationship Id="rId4"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5.png"/><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16.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tags" Target="../tags/tag35.xml"/></Relationships>
</file>

<file path=ppt/slides/_rels/slide24.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17.png"/><Relationship Id="rId5" Type="http://schemas.openxmlformats.org/officeDocument/2006/relationships/notesSlide" Target="../notesSlides/notesSlide16.xml"/><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18.png"/><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19.png"/><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20.png"/><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21.png"/><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53.xml"/><Relationship Id="rId7" Type="http://schemas.openxmlformats.org/officeDocument/2006/relationships/notesSlide" Target="../notesSlides/notesSlide2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slideLayout" Target="../slideLayouts/slideLayout3.xml"/><Relationship Id="rId5" Type="http://schemas.openxmlformats.org/officeDocument/2006/relationships/tags" Target="../tags/tag55.xml"/><Relationship Id="rId4" Type="http://schemas.openxmlformats.org/officeDocument/2006/relationships/tags" Target="../tags/tag54.xml"/><Relationship Id="rId9"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24.png"/><Relationship Id="rId5" Type="http://schemas.openxmlformats.org/officeDocument/2006/relationships/notesSlide" Target="../notesSlides/notesSlide22.xml"/><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3.xml"/><Relationship Id="rId7" Type="http://schemas.openxmlformats.org/officeDocument/2006/relationships/diagramQuickStyle" Target="../diagrams/quickStyle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2.xml"/><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3.xml"/><Relationship Id="rId7" Type="http://schemas.openxmlformats.org/officeDocument/2006/relationships/diagramColors" Target="../diagrams/colors2.xml"/><Relationship Id="rId2" Type="http://schemas.openxmlformats.org/officeDocument/2006/relationships/slideLayout" Target="../slideLayouts/slideLayout3.xml"/><Relationship Id="rId1" Type="http://schemas.openxmlformats.org/officeDocument/2006/relationships/tags" Target="../tags/tag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9.xml"/><Relationship Id="rId7" Type="http://schemas.openxmlformats.org/officeDocument/2006/relationships/image" Target="../media/image1.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8.xml"/><Relationship Id="rId5" Type="http://schemas.openxmlformats.org/officeDocument/2006/relationships/notesSlide" Target="../notesSlides/notesSlide5.xml"/><Relationship Id="rId4" Type="http://schemas.openxmlformats.org/officeDocument/2006/relationships/slideLayout" Target="../slideLayouts/slideLayout3.xm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2.xml"/><Relationship Id="rId7"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tags" Target="../tags/tag11.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custDataLst>
              <p:tags r:id="rId1"/>
            </p:custDataLst>
          </p:nvPr>
        </p:nvSpPr>
        <p:spPr>
          <a:xfrm>
            <a:off x="3477995" y="414602"/>
            <a:ext cx="5291400" cy="27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Simulation du système de refroidissement d’une Formule SAE</a:t>
            </a:r>
            <a:endParaRPr dirty="0"/>
          </a:p>
        </p:txBody>
      </p:sp>
      <p:sp>
        <p:nvSpPr>
          <p:cNvPr id="135" name="Google Shape;135;p13"/>
          <p:cNvSpPr txBox="1">
            <a:spLocks noGrp="1"/>
          </p:cNvSpPr>
          <p:nvPr>
            <p:ph type="subTitle" idx="1"/>
            <p:custDataLst>
              <p:tags r:id="rId2"/>
            </p:custDataLst>
          </p:nvPr>
        </p:nvSpPr>
        <p:spPr>
          <a:xfrm>
            <a:off x="3955472" y="3150762"/>
            <a:ext cx="4461163"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1600" dirty="0"/>
              <a:t>Présenté par Lucka Barbeau et Matthew Coffey</a:t>
            </a:r>
          </a:p>
        </p:txBody>
      </p:sp>
      <p:sp>
        <p:nvSpPr>
          <p:cNvPr id="2" name="TextBox 1">
            <a:extLst>
              <a:ext uri="{FF2B5EF4-FFF2-40B4-BE49-F238E27FC236}">
                <a16:creationId xmlns:a16="http://schemas.microsoft.com/office/drawing/2014/main" id="{B3A1517B-44FE-4990-A393-DD8F7452961E}"/>
              </a:ext>
            </a:extLst>
          </p:cNvPr>
          <p:cNvSpPr txBox="1"/>
          <p:nvPr/>
        </p:nvSpPr>
        <p:spPr>
          <a:xfrm>
            <a:off x="314394" y="4405732"/>
            <a:ext cx="4257606" cy="461665"/>
          </a:xfrm>
          <a:prstGeom prst="rect">
            <a:avLst/>
          </a:prstGeom>
          <a:noFill/>
        </p:spPr>
        <p:txBody>
          <a:bodyPr wrap="square" rtlCol="0">
            <a:spAutoFit/>
          </a:bodyPr>
          <a:lstStyle/>
          <a:p>
            <a:r>
              <a:rPr lang="fr-CA" sz="1200" dirty="0">
                <a:solidFill>
                  <a:schemeClr val="bg1"/>
                </a:solidFill>
              </a:rPr>
              <a:t>Dans le cadre du cours MEC 8211 - Vérification et validation en modélisation numérique</a:t>
            </a:r>
            <a:endParaRPr lang="en-CA" sz="1200" dirty="0">
              <a:solidFill>
                <a:schemeClr val="bg1"/>
              </a:solidFill>
            </a:endParaRPr>
          </a:p>
        </p:txBody>
      </p:sp>
      <p:sp>
        <p:nvSpPr>
          <p:cNvPr id="3" name="TextBox 2">
            <a:extLst>
              <a:ext uri="{FF2B5EF4-FFF2-40B4-BE49-F238E27FC236}">
                <a16:creationId xmlns:a16="http://schemas.microsoft.com/office/drawing/2014/main" id="{970E010D-DF0B-4171-B4FC-8BF2D7F21DCE}"/>
              </a:ext>
            </a:extLst>
          </p:cNvPr>
          <p:cNvSpPr txBox="1"/>
          <p:nvPr/>
        </p:nvSpPr>
        <p:spPr>
          <a:xfrm>
            <a:off x="6779134" y="4405732"/>
            <a:ext cx="2050472" cy="276999"/>
          </a:xfrm>
          <a:prstGeom prst="rect">
            <a:avLst/>
          </a:prstGeom>
          <a:noFill/>
        </p:spPr>
        <p:txBody>
          <a:bodyPr wrap="square" rtlCol="0">
            <a:spAutoFit/>
          </a:bodyPr>
          <a:lstStyle/>
          <a:p>
            <a:r>
              <a:rPr lang="fr-CA" sz="1200" dirty="0">
                <a:solidFill>
                  <a:schemeClr val="bg1"/>
                </a:solidFill>
              </a:rPr>
              <a:t>Le lundi 2 décembre 2019</a:t>
            </a:r>
            <a:endParaRPr lang="en-CA" sz="12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16BFE5-1359-4CFD-8D89-2A6DC10974BC}"/>
              </a:ext>
            </a:extLst>
          </p:cNvPr>
          <p:cNvSpPr>
            <a:spLocks noGrp="1"/>
          </p:cNvSpPr>
          <p:nvPr>
            <p:ph type="title"/>
          </p:nvPr>
        </p:nvSpPr>
        <p:spPr>
          <a:xfrm>
            <a:off x="823850" y="866775"/>
            <a:ext cx="4587000" cy="3521100"/>
          </a:xfrm>
        </p:spPr>
        <p:txBody>
          <a:bodyPr/>
          <a:lstStyle/>
          <a:p>
            <a:r>
              <a:rPr lang="fr-CA" sz="4000" dirty="0"/>
              <a:t>Discrétisation du problème</a:t>
            </a:r>
            <a:endParaRPr lang="en-CA" sz="4000" dirty="0"/>
          </a:p>
        </p:txBody>
      </p:sp>
      <p:sp>
        <p:nvSpPr>
          <p:cNvPr id="4" name="Slide Number Placeholder 3">
            <a:extLst>
              <a:ext uri="{FF2B5EF4-FFF2-40B4-BE49-F238E27FC236}">
                <a16:creationId xmlns:a16="http://schemas.microsoft.com/office/drawing/2014/main" id="{019A8026-62F9-464C-B1CC-2531D5AB7E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280648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Discrétisation</a:t>
            </a:r>
            <a:r>
              <a:rPr lang="en" dirty="0"/>
              <a:t> du problème</a:t>
            </a:r>
            <a:endParaRPr dirty="0"/>
          </a:p>
        </p:txBody>
      </p:sp>
      <p:sp>
        <p:nvSpPr>
          <p:cNvPr id="179" name="Google Shape;179;p20"/>
          <p:cNvSpPr txBox="1">
            <a:spLocks noGrp="1"/>
          </p:cNvSpPr>
          <p:nvPr>
            <p:ph type="body" idx="1"/>
            <p:custDataLst>
              <p:tags r:id="rId2"/>
            </p:custDataLst>
          </p:nvPr>
        </p:nvSpPr>
        <p:spPr>
          <a:xfrm>
            <a:off x="1222710" y="1146123"/>
            <a:ext cx="7174958" cy="765810"/>
          </a:xfrm>
          <a:prstGeom prst="rect">
            <a:avLst/>
          </a:prstGeom>
        </p:spPr>
        <p:txBody>
          <a:bodyPr spcFirstLastPara="1" wrap="square" lIns="91425" tIns="91425" rIns="91425" bIns="91425" anchor="t" anchorCtr="0">
            <a:noAutofit/>
          </a:bodyPr>
          <a:lstStyle/>
          <a:p>
            <a:pPr marL="0" lvl="0" indent="0" algn="l" rtl="0">
              <a:spcAft>
                <a:spcPts val="0"/>
              </a:spcAft>
              <a:buNone/>
            </a:pPr>
            <a:r>
              <a:rPr lang="en-CA" dirty="0" err="1"/>
              <a:t>Discrétisation</a:t>
            </a:r>
            <a:r>
              <a:rPr lang="en-CA" dirty="0"/>
              <a:t> </a:t>
            </a:r>
            <a:r>
              <a:rPr lang="en" dirty="0"/>
              <a:t>Lagrangien</a:t>
            </a:r>
            <a:r>
              <a:rPr lang="en-CA" dirty="0"/>
              <a:t>ne</a:t>
            </a:r>
            <a:r>
              <a:rPr lang="en" dirty="0"/>
              <a:t> dans l’espace, </a:t>
            </a:r>
            <a:r>
              <a:rPr lang="en-CA" dirty="0" err="1"/>
              <a:t>c’est</a:t>
            </a:r>
            <a:r>
              <a:rPr lang="en-CA" dirty="0"/>
              <a:t>-à-dire </a:t>
            </a:r>
            <a:r>
              <a:rPr lang="en-CA" dirty="0" err="1"/>
              <a:t>qu’on</a:t>
            </a:r>
            <a:r>
              <a:rPr lang="en-CA" dirty="0"/>
              <a:t> suit des petit volume </a:t>
            </a:r>
            <a:r>
              <a:rPr lang="en-CA" dirty="0" err="1"/>
              <a:t>d’eau</a:t>
            </a:r>
            <a:r>
              <a:rPr lang="en-CA" dirty="0"/>
              <a:t> </a:t>
            </a:r>
            <a:r>
              <a:rPr lang="en-CA" dirty="0" err="1"/>
              <a:t>en</a:t>
            </a:r>
            <a:r>
              <a:rPr lang="en-CA" dirty="0"/>
              <a:t> </a:t>
            </a:r>
            <a:r>
              <a:rPr lang="en-CA" dirty="0" err="1"/>
              <a:t>déplacement</a:t>
            </a:r>
            <a:r>
              <a:rPr lang="en-CA" dirty="0"/>
              <a:t>. Le </a:t>
            </a:r>
            <a:r>
              <a:rPr lang="en-CA" dirty="0" err="1"/>
              <a:t>déplacement</a:t>
            </a:r>
            <a:r>
              <a:rPr lang="en-CA" dirty="0"/>
              <a:t> de </a:t>
            </a:r>
            <a:r>
              <a:rPr lang="en-CA" dirty="0" err="1"/>
              <a:t>ceux</a:t>
            </a:r>
            <a:r>
              <a:rPr lang="en-CA" dirty="0"/>
              <a:t>-ci </a:t>
            </a:r>
            <a:r>
              <a:rPr lang="en-CA" dirty="0" err="1"/>
              <a:t>est</a:t>
            </a:r>
            <a:r>
              <a:rPr lang="en-CA" dirty="0"/>
              <a:t> </a:t>
            </a:r>
            <a:r>
              <a:rPr lang="en-CA" dirty="0" err="1"/>
              <a:t>volumétrique</a:t>
            </a:r>
            <a:r>
              <a:rPr lang="en-CA" dirty="0"/>
              <a:t>.</a:t>
            </a:r>
            <a:endParaRPr dirty="0"/>
          </a:p>
          <a:p>
            <a:pPr marL="0" lvl="0" indent="0" algn="l" rtl="0">
              <a:spcBef>
                <a:spcPts val="1600"/>
              </a:spcBef>
              <a:spcAft>
                <a:spcPts val="1600"/>
              </a:spcAft>
              <a:buNone/>
            </a:pPr>
            <a:endParaRPr dirty="0"/>
          </a:p>
        </p:txBody>
      </p:sp>
      <p:sp>
        <p:nvSpPr>
          <p:cNvPr id="3" name="Slide Number Placeholder 2">
            <a:extLst>
              <a:ext uri="{FF2B5EF4-FFF2-40B4-BE49-F238E27FC236}">
                <a16:creationId xmlns:a16="http://schemas.microsoft.com/office/drawing/2014/main" id="{C9560731-2144-46B0-9C52-66DB48045F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pSp>
        <p:nvGrpSpPr>
          <p:cNvPr id="116" name="Group 115">
            <a:extLst>
              <a:ext uri="{FF2B5EF4-FFF2-40B4-BE49-F238E27FC236}">
                <a16:creationId xmlns:a16="http://schemas.microsoft.com/office/drawing/2014/main" id="{997D55F9-E69B-431D-AA94-EE9C09D6AEC4}"/>
              </a:ext>
            </a:extLst>
          </p:cNvPr>
          <p:cNvGrpSpPr/>
          <p:nvPr/>
        </p:nvGrpSpPr>
        <p:grpSpPr>
          <a:xfrm>
            <a:off x="1222711" y="1839485"/>
            <a:ext cx="6698578" cy="1543597"/>
            <a:chOff x="1022351" y="1392568"/>
            <a:chExt cx="6698578" cy="1543597"/>
          </a:xfrm>
        </p:grpSpPr>
        <p:grpSp>
          <p:nvGrpSpPr>
            <p:cNvPr id="103" name="Group 102">
              <a:extLst>
                <a:ext uri="{FF2B5EF4-FFF2-40B4-BE49-F238E27FC236}">
                  <a16:creationId xmlns:a16="http://schemas.microsoft.com/office/drawing/2014/main" id="{E92ABACB-2D42-40DE-BC35-285E4B76DC80}"/>
                </a:ext>
              </a:extLst>
            </p:cNvPr>
            <p:cNvGrpSpPr/>
            <p:nvPr/>
          </p:nvGrpSpPr>
          <p:grpSpPr>
            <a:xfrm>
              <a:off x="1297500" y="1392568"/>
              <a:ext cx="6423429" cy="1494067"/>
              <a:chOff x="1297500" y="1392568"/>
              <a:chExt cx="6423429" cy="1494067"/>
            </a:xfrm>
          </p:grpSpPr>
          <p:grpSp>
            <p:nvGrpSpPr>
              <p:cNvPr id="82" name="Group 81">
                <a:extLst>
                  <a:ext uri="{FF2B5EF4-FFF2-40B4-BE49-F238E27FC236}">
                    <a16:creationId xmlns:a16="http://schemas.microsoft.com/office/drawing/2014/main" id="{4F63279B-2B0A-484B-882D-FF6E1C99680F}"/>
                  </a:ext>
                </a:extLst>
              </p:cNvPr>
              <p:cNvGrpSpPr/>
              <p:nvPr/>
            </p:nvGrpSpPr>
            <p:grpSpPr>
              <a:xfrm>
                <a:off x="1297500" y="1392568"/>
                <a:ext cx="6423429" cy="1494067"/>
                <a:chOff x="1297500" y="1315683"/>
                <a:chExt cx="6423429" cy="1494067"/>
              </a:xfrm>
            </p:grpSpPr>
            <p:grpSp>
              <p:nvGrpSpPr>
                <p:cNvPr id="22" name="Group 21">
                  <a:extLst>
                    <a:ext uri="{FF2B5EF4-FFF2-40B4-BE49-F238E27FC236}">
                      <a16:creationId xmlns:a16="http://schemas.microsoft.com/office/drawing/2014/main" id="{8309E6E0-8C27-4611-9A97-CBD6FC04C3BF}"/>
                    </a:ext>
                  </a:extLst>
                </p:cNvPr>
                <p:cNvGrpSpPr/>
                <p:nvPr/>
              </p:nvGrpSpPr>
              <p:grpSpPr>
                <a:xfrm>
                  <a:off x="1297500" y="1949378"/>
                  <a:ext cx="6403221" cy="230035"/>
                  <a:chOff x="1297500" y="2301126"/>
                  <a:chExt cx="6403221" cy="230035"/>
                </a:xfrm>
              </p:grpSpPr>
              <p:sp>
                <p:nvSpPr>
                  <p:cNvPr id="6" name="Rectangle 5">
                    <a:extLst>
                      <a:ext uri="{FF2B5EF4-FFF2-40B4-BE49-F238E27FC236}">
                        <a16:creationId xmlns:a16="http://schemas.microsoft.com/office/drawing/2014/main" id="{37BC7FA8-D1FF-4FC4-968D-5E0AF625D68E}"/>
                      </a:ext>
                    </a:extLst>
                  </p:cNvPr>
                  <p:cNvSpPr/>
                  <p:nvPr/>
                </p:nvSpPr>
                <p:spPr>
                  <a:xfrm>
                    <a:off x="1297500" y="2301126"/>
                    <a:ext cx="6400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5EBFE62E-D89A-41A0-8D63-C9C87D1ED856}"/>
                      </a:ext>
                    </a:extLst>
                  </p:cNvPr>
                  <p:cNvSpPr/>
                  <p:nvPr/>
                </p:nvSpPr>
                <p:spPr>
                  <a:xfrm>
                    <a:off x="6786761"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EC3EFCA5-BC0F-4E87-AE14-F6BE93462882}"/>
                      </a:ext>
                    </a:extLst>
                  </p:cNvPr>
                  <p:cNvSpPr/>
                  <p:nvPr/>
                </p:nvSpPr>
                <p:spPr>
                  <a:xfrm>
                    <a:off x="7015361"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E73D6AB2-294C-461C-861D-5C804920F303}"/>
                      </a:ext>
                    </a:extLst>
                  </p:cNvPr>
                  <p:cNvSpPr/>
                  <p:nvPr/>
                </p:nvSpPr>
                <p:spPr>
                  <a:xfrm>
                    <a:off x="7239439"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77ED59D9-9012-4784-9C23-3CBAA431DDE2}"/>
                      </a:ext>
                    </a:extLst>
                  </p:cNvPr>
                  <p:cNvSpPr/>
                  <p:nvPr/>
                </p:nvSpPr>
                <p:spPr>
                  <a:xfrm>
                    <a:off x="7472121"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 name="Group 9">
                    <a:extLst>
                      <a:ext uri="{FF2B5EF4-FFF2-40B4-BE49-F238E27FC236}">
                        <a16:creationId xmlns:a16="http://schemas.microsoft.com/office/drawing/2014/main" id="{4EC8B294-5138-4DD3-B139-89CDC26D3346}"/>
                      </a:ext>
                    </a:extLst>
                  </p:cNvPr>
                  <p:cNvGrpSpPr/>
                  <p:nvPr/>
                </p:nvGrpSpPr>
                <p:grpSpPr>
                  <a:xfrm>
                    <a:off x="1297500" y="2302561"/>
                    <a:ext cx="1828800" cy="228600"/>
                    <a:chOff x="1282260" y="2301126"/>
                    <a:chExt cx="1828800" cy="228600"/>
                  </a:xfrm>
                </p:grpSpPr>
                <p:grpSp>
                  <p:nvGrpSpPr>
                    <p:cNvPr id="9" name="Group 8">
                      <a:extLst>
                        <a:ext uri="{FF2B5EF4-FFF2-40B4-BE49-F238E27FC236}">
                          <a16:creationId xmlns:a16="http://schemas.microsoft.com/office/drawing/2014/main" id="{CD24786A-E65A-4BF3-8018-F3C45A984908}"/>
                        </a:ext>
                      </a:extLst>
                    </p:cNvPr>
                    <p:cNvGrpSpPr/>
                    <p:nvPr/>
                  </p:nvGrpSpPr>
                  <p:grpSpPr>
                    <a:xfrm>
                      <a:off x="1282260" y="2301126"/>
                      <a:ext cx="914400" cy="228600"/>
                      <a:chOff x="1282260" y="2301126"/>
                      <a:chExt cx="914400" cy="228600"/>
                    </a:xfrm>
                  </p:grpSpPr>
                  <p:grpSp>
                    <p:nvGrpSpPr>
                      <p:cNvPr id="8" name="Group 7">
                        <a:extLst>
                          <a:ext uri="{FF2B5EF4-FFF2-40B4-BE49-F238E27FC236}">
                            <a16:creationId xmlns:a16="http://schemas.microsoft.com/office/drawing/2014/main" id="{B9873ACE-9DE8-48B1-AD8B-21EA70E473AC}"/>
                          </a:ext>
                        </a:extLst>
                      </p:cNvPr>
                      <p:cNvGrpSpPr/>
                      <p:nvPr/>
                    </p:nvGrpSpPr>
                    <p:grpSpPr>
                      <a:xfrm>
                        <a:off x="1282260" y="2301126"/>
                        <a:ext cx="457200" cy="228600"/>
                        <a:chOff x="1282260" y="2301126"/>
                        <a:chExt cx="457200" cy="228600"/>
                      </a:xfrm>
                    </p:grpSpPr>
                    <p:sp>
                      <p:nvSpPr>
                        <p:cNvPr id="7" name="Rectangle 6">
                          <a:extLst>
                            <a:ext uri="{FF2B5EF4-FFF2-40B4-BE49-F238E27FC236}">
                              <a16:creationId xmlns:a16="http://schemas.microsoft.com/office/drawing/2014/main" id="{0EF0AFA3-7722-4506-9F59-6662A73AF20B}"/>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D6AE0303-3B42-4954-BABB-C70876668459}"/>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3" name="Group 22">
                        <a:extLst>
                          <a:ext uri="{FF2B5EF4-FFF2-40B4-BE49-F238E27FC236}">
                            <a16:creationId xmlns:a16="http://schemas.microsoft.com/office/drawing/2014/main" id="{C7754C7B-A55D-472C-8133-FD913776D7E2}"/>
                          </a:ext>
                        </a:extLst>
                      </p:cNvPr>
                      <p:cNvGrpSpPr/>
                      <p:nvPr/>
                    </p:nvGrpSpPr>
                    <p:grpSpPr>
                      <a:xfrm>
                        <a:off x="1739460" y="2301126"/>
                        <a:ext cx="457200" cy="228600"/>
                        <a:chOff x="1282260" y="2301126"/>
                        <a:chExt cx="457200" cy="228600"/>
                      </a:xfrm>
                    </p:grpSpPr>
                    <p:sp>
                      <p:nvSpPr>
                        <p:cNvPr id="24" name="Rectangle 23">
                          <a:extLst>
                            <a:ext uri="{FF2B5EF4-FFF2-40B4-BE49-F238E27FC236}">
                              <a16:creationId xmlns:a16="http://schemas.microsoft.com/office/drawing/2014/main" id="{5FC4DACB-D8BA-4F43-9E26-ED24F5E60185}"/>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F11D2916-459F-444F-8B1A-0067C590AE5A}"/>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27" name="Group 26">
                      <a:extLst>
                        <a:ext uri="{FF2B5EF4-FFF2-40B4-BE49-F238E27FC236}">
                          <a16:creationId xmlns:a16="http://schemas.microsoft.com/office/drawing/2014/main" id="{276BD3FB-9A19-46CC-8741-C51EF82C1AF4}"/>
                        </a:ext>
                      </a:extLst>
                    </p:cNvPr>
                    <p:cNvGrpSpPr/>
                    <p:nvPr/>
                  </p:nvGrpSpPr>
                  <p:grpSpPr>
                    <a:xfrm>
                      <a:off x="2196660" y="2301126"/>
                      <a:ext cx="914400" cy="228600"/>
                      <a:chOff x="1282260" y="2301126"/>
                      <a:chExt cx="914400" cy="228600"/>
                    </a:xfrm>
                  </p:grpSpPr>
                  <p:grpSp>
                    <p:nvGrpSpPr>
                      <p:cNvPr id="28" name="Group 27">
                        <a:extLst>
                          <a:ext uri="{FF2B5EF4-FFF2-40B4-BE49-F238E27FC236}">
                            <a16:creationId xmlns:a16="http://schemas.microsoft.com/office/drawing/2014/main" id="{1E64D58B-D0FC-4F05-8523-31FBF2131ECD}"/>
                          </a:ext>
                        </a:extLst>
                      </p:cNvPr>
                      <p:cNvGrpSpPr/>
                      <p:nvPr/>
                    </p:nvGrpSpPr>
                    <p:grpSpPr>
                      <a:xfrm>
                        <a:off x="1282260" y="2301126"/>
                        <a:ext cx="457200" cy="228600"/>
                        <a:chOff x="1282260" y="2301126"/>
                        <a:chExt cx="457200" cy="228600"/>
                      </a:xfrm>
                    </p:grpSpPr>
                    <p:sp>
                      <p:nvSpPr>
                        <p:cNvPr id="32" name="Rectangle 31">
                          <a:extLst>
                            <a:ext uri="{FF2B5EF4-FFF2-40B4-BE49-F238E27FC236}">
                              <a16:creationId xmlns:a16="http://schemas.microsoft.com/office/drawing/2014/main" id="{0D0A15CF-4ED1-43E7-8416-0A1F7B740CE2}"/>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7ACA314C-AA79-46DD-8ECC-D3C760FD8A9E}"/>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9" name="Group 28">
                        <a:extLst>
                          <a:ext uri="{FF2B5EF4-FFF2-40B4-BE49-F238E27FC236}">
                            <a16:creationId xmlns:a16="http://schemas.microsoft.com/office/drawing/2014/main" id="{8929272E-593A-480E-A8DE-4BCC1FA2FAB0}"/>
                          </a:ext>
                        </a:extLst>
                      </p:cNvPr>
                      <p:cNvGrpSpPr/>
                      <p:nvPr/>
                    </p:nvGrpSpPr>
                    <p:grpSpPr>
                      <a:xfrm>
                        <a:off x="1739460" y="2301126"/>
                        <a:ext cx="457200" cy="228600"/>
                        <a:chOff x="1282260" y="2301126"/>
                        <a:chExt cx="457200" cy="228600"/>
                      </a:xfrm>
                    </p:grpSpPr>
                    <p:sp>
                      <p:nvSpPr>
                        <p:cNvPr id="30" name="Rectangle 29">
                          <a:extLst>
                            <a:ext uri="{FF2B5EF4-FFF2-40B4-BE49-F238E27FC236}">
                              <a16:creationId xmlns:a16="http://schemas.microsoft.com/office/drawing/2014/main" id="{6155B6E2-01C7-41BB-A23D-37B94EFDC6F2}"/>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513EA738-0BA4-4226-A69F-6E2DA5844832}"/>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grpSp>
                <p:nvGrpSpPr>
                  <p:cNvPr id="35" name="Group 34">
                    <a:extLst>
                      <a:ext uri="{FF2B5EF4-FFF2-40B4-BE49-F238E27FC236}">
                        <a16:creationId xmlns:a16="http://schemas.microsoft.com/office/drawing/2014/main" id="{ECB67A02-AC4E-4463-9615-D21031CA8490}"/>
                      </a:ext>
                    </a:extLst>
                  </p:cNvPr>
                  <p:cNvGrpSpPr/>
                  <p:nvPr/>
                </p:nvGrpSpPr>
                <p:grpSpPr>
                  <a:xfrm>
                    <a:off x="3126300" y="2301126"/>
                    <a:ext cx="1828800" cy="228600"/>
                    <a:chOff x="1282260" y="2301126"/>
                    <a:chExt cx="1828800" cy="228600"/>
                  </a:xfrm>
                </p:grpSpPr>
                <p:grpSp>
                  <p:nvGrpSpPr>
                    <p:cNvPr id="36" name="Group 35">
                      <a:extLst>
                        <a:ext uri="{FF2B5EF4-FFF2-40B4-BE49-F238E27FC236}">
                          <a16:creationId xmlns:a16="http://schemas.microsoft.com/office/drawing/2014/main" id="{4E25F399-FBA3-42C2-867F-E13119884340}"/>
                        </a:ext>
                      </a:extLst>
                    </p:cNvPr>
                    <p:cNvGrpSpPr/>
                    <p:nvPr/>
                  </p:nvGrpSpPr>
                  <p:grpSpPr>
                    <a:xfrm>
                      <a:off x="1282260" y="2301126"/>
                      <a:ext cx="914400" cy="228600"/>
                      <a:chOff x="1282260" y="2301126"/>
                      <a:chExt cx="914400" cy="228600"/>
                    </a:xfrm>
                  </p:grpSpPr>
                  <p:grpSp>
                    <p:nvGrpSpPr>
                      <p:cNvPr id="44" name="Group 43">
                        <a:extLst>
                          <a:ext uri="{FF2B5EF4-FFF2-40B4-BE49-F238E27FC236}">
                            <a16:creationId xmlns:a16="http://schemas.microsoft.com/office/drawing/2014/main" id="{B23E3028-6A08-499C-B84A-52AD6860C54F}"/>
                          </a:ext>
                        </a:extLst>
                      </p:cNvPr>
                      <p:cNvGrpSpPr/>
                      <p:nvPr/>
                    </p:nvGrpSpPr>
                    <p:grpSpPr>
                      <a:xfrm>
                        <a:off x="1282260" y="2301126"/>
                        <a:ext cx="457200" cy="228600"/>
                        <a:chOff x="1282260" y="2301126"/>
                        <a:chExt cx="457200" cy="228600"/>
                      </a:xfrm>
                    </p:grpSpPr>
                    <p:sp>
                      <p:nvSpPr>
                        <p:cNvPr id="48" name="Rectangle 47">
                          <a:extLst>
                            <a:ext uri="{FF2B5EF4-FFF2-40B4-BE49-F238E27FC236}">
                              <a16:creationId xmlns:a16="http://schemas.microsoft.com/office/drawing/2014/main" id="{02122424-5778-4E8C-8B1E-5F6FA8440869}"/>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Rectangle 48">
                          <a:extLst>
                            <a:ext uri="{FF2B5EF4-FFF2-40B4-BE49-F238E27FC236}">
                              <a16:creationId xmlns:a16="http://schemas.microsoft.com/office/drawing/2014/main" id="{964DE1B6-085D-49A5-A354-D3B58F33A2FD}"/>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5" name="Group 44">
                        <a:extLst>
                          <a:ext uri="{FF2B5EF4-FFF2-40B4-BE49-F238E27FC236}">
                            <a16:creationId xmlns:a16="http://schemas.microsoft.com/office/drawing/2014/main" id="{87DD772A-EDDA-4E12-B7B2-F895863376AA}"/>
                          </a:ext>
                        </a:extLst>
                      </p:cNvPr>
                      <p:cNvGrpSpPr/>
                      <p:nvPr/>
                    </p:nvGrpSpPr>
                    <p:grpSpPr>
                      <a:xfrm>
                        <a:off x="1739460" y="2301126"/>
                        <a:ext cx="457200" cy="228600"/>
                        <a:chOff x="1282260" y="2301126"/>
                        <a:chExt cx="457200" cy="228600"/>
                      </a:xfrm>
                    </p:grpSpPr>
                    <p:sp>
                      <p:nvSpPr>
                        <p:cNvPr id="46" name="Rectangle 45">
                          <a:extLst>
                            <a:ext uri="{FF2B5EF4-FFF2-40B4-BE49-F238E27FC236}">
                              <a16:creationId xmlns:a16="http://schemas.microsoft.com/office/drawing/2014/main" id="{4BFBF9E9-7561-4CF4-AC15-12725F197385}"/>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Rectangle 46">
                          <a:extLst>
                            <a:ext uri="{FF2B5EF4-FFF2-40B4-BE49-F238E27FC236}">
                              <a16:creationId xmlns:a16="http://schemas.microsoft.com/office/drawing/2014/main" id="{E2FB8BB8-3C3D-4A51-9C4B-EF4E85DD100D}"/>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37" name="Group 36">
                      <a:extLst>
                        <a:ext uri="{FF2B5EF4-FFF2-40B4-BE49-F238E27FC236}">
                          <a16:creationId xmlns:a16="http://schemas.microsoft.com/office/drawing/2014/main" id="{971F21A6-AD50-4196-B40B-76C8853CD6EA}"/>
                        </a:ext>
                      </a:extLst>
                    </p:cNvPr>
                    <p:cNvGrpSpPr/>
                    <p:nvPr/>
                  </p:nvGrpSpPr>
                  <p:grpSpPr>
                    <a:xfrm>
                      <a:off x="2196660" y="2301126"/>
                      <a:ext cx="914400" cy="228600"/>
                      <a:chOff x="1282260" y="2301126"/>
                      <a:chExt cx="914400" cy="228600"/>
                    </a:xfrm>
                  </p:grpSpPr>
                  <p:grpSp>
                    <p:nvGrpSpPr>
                      <p:cNvPr id="38" name="Group 37">
                        <a:extLst>
                          <a:ext uri="{FF2B5EF4-FFF2-40B4-BE49-F238E27FC236}">
                            <a16:creationId xmlns:a16="http://schemas.microsoft.com/office/drawing/2014/main" id="{5C7B3C06-F32B-4C86-A01F-850769B37F09}"/>
                          </a:ext>
                        </a:extLst>
                      </p:cNvPr>
                      <p:cNvGrpSpPr/>
                      <p:nvPr/>
                    </p:nvGrpSpPr>
                    <p:grpSpPr>
                      <a:xfrm>
                        <a:off x="1282260" y="2301126"/>
                        <a:ext cx="457200" cy="228600"/>
                        <a:chOff x="1282260" y="2301126"/>
                        <a:chExt cx="457200" cy="228600"/>
                      </a:xfrm>
                    </p:grpSpPr>
                    <p:sp>
                      <p:nvSpPr>
                        <p:cNvPr id="42" name="Rectangle 41">
                          <a:extLst>
                            <a:ext uri="{FF2B5EF4-FFF2-40B4-BE49-F238E27FC236}">
                              <a16:creationId xmlns:a16="http://schemas.microsoft.com/office/drawing/2014/main" id="{F9F24595-1887-4B6D-822B-0597B40B0CB6}"/>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a:extLst>
                            <a:ext uri="{FF2B5EF4-FFF2-40B4-BE49-F238E27FC236}">
                              <a16:creationId xmlns:a16="http://schemas.microsoft.com/office/drawing/2014/main" id="{761FA3DF-4AC9-41D1-BB15-2555F8BD85F5}"/>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9" name="Group 38">
                        <a:extLst>
                          <a:ext uri="{FF2B5EF4-FFF2-40B4-BE49-F238E27FC236}">
                            <a16:creationId xmlns:a16="http://schemas.microsoft.com/office/drawing/2014/main" id="{FA6A0856-A666-4CFE-8BE7-8F9245B2DA69}"/>
                          </a:ext>
                        </a:extLst>
                      </p:cNvPr>
                      <p:cNvGrpSpPr/>
                      <p:nvPr/>
                    </p:nvGrpSpPr>
                    <p:grpSpPr>
                      <a:xfrm>
                        <a:off x="1739460" y="2301126"/>
                        <a:ext cx="457200" cy="228600"/>
                        <a:chOff x="1282260" y="2301126"/>
                        <a:chExt cx="457200" cy="228600"/>
                      </a:xfrm>
                    </p:grpSpPr>
                    <p:sp>
                      <p:nvSpPr>
                        <p:cNvPr id="40" name="Rectangle 39">
                          <a:extLst>
                            <a:ext uri="{FF2B5EF4-FFF2-40B4-BE49-F238E27FC236}">
                              <a16:creationId xmlns:a16="http://schemas.microsoft.com/office/drawing/2014/main" id="{24FDFAFB-12D0-48C5-89C7-C50CEEF41E53}"/>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04CA69B8-BC2D-4597-85E0-8EEC9C89768C}"/>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grpSp>
                <p:nvGrpSpPr>
                  <p:cNvPr id="50" name="Group 49">
                    <a:extLst>
                      <a:ext uri="{FF2B5EF4-FFF2-40B4-BE49-F238E27FC236}">
                        <a16:creationId xmlns:a16="http://schemas.microsoft.com/office/drawing/2014/main" id="{C1E09A6A-37FD-4428-B908-E73C3178EF84}"/>
                      </a:ext>
                    </a:extLst>
                  </p:cNvPr>
                  <p:cNvGrpSpPr/>
                  <p:nvPr/>
                </p:nvGrpSpPr>
                <p:grpSpPr>
                  <a:xfrm>
                    <a:off x="4958401" y="2301126"/>
                    <a:ext cx="1828800" cy="228600"/>
                    <a:chOff x="1282260" y="2301126"/>
                    <a:chExt cx="1828800" cy="228600"/>
                  </a:xfrm>
                </p:grpSpPr>
                <p:grpSp>
                  <p:nvGrpSpPr>
                    <p:cNvPr id="51" name="Group 50">
                      <a:extLst>
                        <a:ext uri="{FF2B5EF4-FFF2-40B4-BE49-F238E27FC236}">
                          <a16:creationId xmlns:a16="http://schemas.microsoft.com/office/drawing/2014/main" id="{4048C953-3B16-4761-8C8F-CEBC29FCB5F2}"/>
                        </a:ext>
                      </a:extLst>
                    </p:cNvPr>
                    <p:cNvGrpSpPr/>
                    <p:nvPr/>
                  </p:nvGrpSpPr>
                  <p:grpSpPr>
                    <a:xfrm>
                      <a:off x="1282260" y="2301126"/>
                      <a:ext cx="914400" cy="228600"/>
                      <a:chOff x="1282260" y="2301126"/>
                      <a:chExt cx="914400" cy="228600"/>
                    </a:xfrm>
                  </p:grpSpPr>
                  <p:grpSp>
                    <p:nvGrpSpPr>
                      <p:cNvPr id="59" name="Group 58">
                        <a:extLst>
                          <a:ext uri="{FF2B5EF4-FFF2-40B4-BE49-F238E27FC236}">
                            <a16:creationId xmlns:a16="http://schemas.microsoft.com/office/drawing/2014/main" id="{AA3EE1A2-DCD2-433C-BBFD-CD7FFC382831}"/>
                          </a:ext>
                        </a:extLst>
                      </p:cNvPr>
                      <p:cNvGrpSpPr/>
                      <p:nvPr/>
                    </p:nvGrpSpPr>
                    <p:grpSpPr>
                      <a:xfrm>
                        <a:off x="1282260" y="2301126"/>
                        <a:ext cx="457200" cy="228600"/>
                        <a:chOff x="1282260" y="2301126"/>
                        <a:chExt cx="457200" cy="228600"/>
                      </a:xfrm>
                    </p:grpSpPr>
                    <p:sp>
                      <p:nvSpPr>
                        <p:cNvPr id="63" name="Rectangle 62">
                          <a:extLst>
                            <a:ext uri="{FF2B5EF4-FFF2-40B4-BE49-F238E27FC236}">
                              <a16:creationId xmlns:a16="http://schemas.microsoft.com/office/drawing/2014/main" id="{C8D0801D-545D-4FCB-BC53-444C6FBA5C37}"/>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Rectangle 63">
                          <a:extLst>
                            <a:ext uri="{FF2B5EF4-FFF2-40B4-BE49-F238E27FC236}">
                              <a16:creationId xmlns:a16="http://schemas.microsoft.com/office/drawing/2014/main" id="{F0168971-A18A-4725-8958-BDDF9F66DD99}"/>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0" name="Group 59">
                        <a:extLst>
                          <a:ext uri="{FF2B5EF4-FFF2-40B4-BE49-F238E27FC236}">
                            <a16:creationId xmlns:a16="http://schemas.microsoft.com/office/drawing/2014/main" id="{CADFBAF2-F7E3-4952-BF45-35B21900B6CF}"/>
                          </a:ext>
                        </a:extLst>
                      </p:cNvPr>
                      <p:cNvGrpSpPr/>
                      <p:nvPr/>
                    </p:nvGrpSpPr>
                    <p:grpSpPr>
                      <a:xfrm>
                        <a:off x="1739460" y="2301126"/>
                        <a:ext cx="457200" cy="228600"/>
                        <a:chOff x="1282260" y="2301126"/>
                        <a:chExt cx="457200" cy="228600"/>
                      </a:xfrm>
                    </p:grpSpPr>
                    <p:sp>
                      <p:nvSpPr>
                        <p:cNvPr id="61" name="Rectangle 60">
                          <a:extLst>
                            <a:ext uri="{FF2B5EF4-FFF2-40B4-BE49-F238E27FC236}">
                              <a16:creationId xmlns:a16="http://schemas.microsoft.com/office/drawing/2014/main" id="{18B571AD-2C3F-4216-9ED2-4325D5969B48}"/>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 name="Rectangle 61">
                          <a:extLst>
                            <a:ext uri="{FF2B5EF4-FFF2-40B4-BE49-F238E27FC236}">
                              <a16:creationId xmlns:a16="http://schemas.microsoft.com/office/drawing/2014/main" id="{E5D54FE0-6789-4AF3-92C9-82DC77014349}"/>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52" name="Group 51">
                      <a:extLst>
                        <a:ext uri="{FF2B5EF4-FFF2-40B4-BE49-F238E27FC236}">
                          <a16:creationId xmlns:a16="http://schemas.microsoft.com/office/drawing/2014/main" id="{27EB3812-5408-4107-8A29-A0FCF6F27F62}"/>
                        </a:ext>
                      </a:extLst>
                    </p:cNvPr>
                    <p:cNvGrpSpPr/>
                    <p:nvPr/>
                  </p:nvGrpSpPr>
                  <p:grpSpPr>
                    <a:xfrm>
                      <a:off x="2196660" y="2301126"/>
                      <a:ext cx="914400" cy="228600"/>
                      <a:chOff x="1282260" y="2301126"/>
                      <a:chExt cx="914400" cy="228600"/>
                    </a:xfrm>
                  </p:grpSpPr>
                  <p:grpSp>
                    <p:nvGrpSpPr>
                      <p:cNvPr id="53" name="Group 52">
                        <a:extLst>
                          <a:ext uri="{FF2B5EF4-FFF2-40B4-BE49-F238E27FC236}">
                            <a16:creationId xmlns:a16="http://schemas.microsoft.com/office/drawing/2014/main" id="{DB3B5702-37A4-45F5-92CF-4B247F2A5D3D}"/>
                          </a:ext>
                        </a:extLst>
                      </p:cNvPr>
                      <p:cNvGrpSpPr/>
                      <p:nvPr/>
                    </p:nvGrpSpPr>
                    <p:grpSpPr>
                      <a:xfrm>
                        <a:off x="1282260" y="2301126"/>
                        <a:ext cx="457200" cy="228600"/>
                        <a:chOff x="1282260" y="2301126"/>
                        <a:chExt cx="457200" cy="228600"/>
                      </a:xfrm>
                    </p:grpSpPr>
                    <p:sp>
                      <p:nvSpPr>
                        <p:cNvPr id="57" name="Rectangle 56">
                          <a:extLst>
                            <a:ext uri="{FF2B5EF4-FFF2-40B4-BE49-F238E27FC236}">
                              <a16:creationId xmlns:a16="http://schemas.microsoft.com/office/drawing/2014/main" id="{C7AE2DD6-71D8-473C-95CF-E6E1E4D6263A}"/>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Rectangle 57">
                          <a:extLst>
                            <a:ext uri="{FF2B5EF4-FFF2-40B4-BE49-F238E27FC236}">
                              <a16:creationId xmlns:a16="http://schemas.microsoft.com/office/drawing/2014/main" id="{4C10CF8A-58C7-404E-A069-85FFEF4C08AF}"/>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4" name="Group 53">
                        <a:extLst>
                          <a:ext uri="{FF2B5EF4-FFF2-40B4-BE49-F238E27FC236}">
                            <a16:creationId xmlns:a16="http://schemas.microsoft.com/office/drawing/2014/main" id="{7F307EB7-955C-4280-B6A5-241A990909D1}"/>
                          </a:ext>
                        </a:extLst>
                      </p:cNvPr>
                      <p:cNvGrpSpPr/>
                      <p:nvPr/>
                    </p:nvGrpSpPr>
                    <p:grpSpPr>
                      <a:xfrm>
                        <a:off x="1739460" y="2301126"/>
                        <a:ext cx="457200" cy="228600"/>
                        <a:chOff x="1282260" y="2301126"/>
                        <a:chExt cx="457200" cy="228600"/>
                      </a:xfrm>
                    </p:grpSpPr>
                    <p:sp>
                      <p:nvSpPr>
                        <p:cNvPr id="55" name="Rectangle 54">
                          <a:extLst>
                            <a:ext uri="{FF2B5EF4-FFF2-40B4-BE49-F238E27FC236}">
                              <a16:creationId xmlns:a16="http://schemas.microsoft.com/office/drawing/2014/main" id="{BF6280E5-2AC5-4B8E-872A-31B2B58EF312}"/>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Rectangle 55">
                          <a:extLst>
                            <a:ext uri="{FF2B5EF4-FFF2-40B4-BE49-F238E27FC236}">
                              <a16:creationId xmlns:a16="http://schemas.microsoft.com/office/drawing/2014/main" id="{59AA6F79-F8A8-458C-A259-36101C26D5F3}"/>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grpSp>
            <p:sp>
              <p:nvSpPr>
                <p:cNvPr id="80" name="Right Brace 79">
                  <a:extLst>
                    <a:ext uri="{FF2B5EF4-FFF2-40B4-BE49-F238E27FC236}">
                      <a16:creationId xmlns:a16="http://schemas.microsoft.com/office/drawing/2014/main" id="{382A9361-1F50-4830-B478-DB4EC37B6751}"/>
                    </a:ext>
                  </a:extLst>
                </p:cNvPr>
                <p:cNvSpPr/>
                <p:nvPr/>
              </p:nvSpPr>
              <p:spPr>
                <a:xfrm rot="5400000">
                  <a:off x="1944706" y="1548979"/>
                  <a:ext cx="305788" cy="1600200"/>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7" name="Right Brace 86">
                  <a:extLst>
                    <a:ext uri="{FF2B5EF4-FFF2-40B4-BE49-F238E27FC236}">
                      <a16:creationId xmlns:a16="http://schemas.microsoft.com/office/drawing/2014/main" id="{E72017E3-9C77-4839-BAE2-2CD0763AADCF}"/>
                    </a:ext>
                  </a:extLst>
                </p:cNvPr>
                <p:cNvSpPr/>
                <p:nvPr/>
              </p:nvSpPr>
              <p:spPr>
                <a:xfrm rot="16200000">
                  <a:off x="3087706" y="1445198"/>
                  <a:ext cx="305788" cy="685800"/>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8" name="Right Brace 87">
                  <a:extLst>
                    <a:ext uri="{FF2B5EF4-FFF2-40B4-BE49-F238E27FC236}">
                      <a16:creationId xmlns:a16="http://schemas.microsoft.com/office/drawing/2014/main" id="{2241B0A4-9D73-4528-A5E9-CF8262DC93B6}"/>
                    </a:ext>
                  </a:extLst>
                </p:cNvPr>
                <p:cNvSpPr/>
                <p:nvPr/>
              </p:nvSpPr>
              <p:spPr>
                <a:xfrm rot="5400000">
                  <a:off x="3545033" y="2232743"/>
                  <a:ext cx="305788" cy="228347"/>
                </a:xfrm>
                <a:prstGeom prst="rightBrace">
                  <a:avLst>
                    <a:gd name="adj1" fmla="val 12344"/>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9" name="Right Brace 88">
                  <a:extLst>
                    <a:ext uri="{FF2B5EF4-FFF2-40B4-BE49-F238E27FC236}">
                      <a16:creationId xmlns:a16="http://schemas.microsoft.com/office/drawing/2014/main" id="{3DD4FB22-83B2-4815-93D7-A20ADFF4FCF3}"/>
                    </a:ext>
                  </a:extLst>
                </p:cNvPr>
                <p:cNvSpPr/>
                <p:nvPr/>
              </p:nvSpPr>
              <p:spPr>
                <a:xfrm rot="5400000">
                  <a:off x="5605387" y="1318436"/>
                  <a:ext cx="305788" cy="2056960"/>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0" name="Right Brace 89">
                  <a:extLst>
                    <a:ext uri="{FF2B5EF4-FFF2-40B4-BE49-F238E27FC236}">
                      <a16:creationId xmlns:a16="http://schemas.microsoft.com/office/drawing/2014/main" id="{83F9CDED-0C6F-44FB-A5A4-8007253E4FF7}"/>
                    </a:ext>
                  </a:extLst>
                </p:cNvPr>
                <p:cNvSpPr/>
                <p:nvPr/>
              </p:nvSpPr>
              <p:spPr>
                <a:xfrm rot="16200000">
                  <a:off x="7089637" y="1344586"/>
                  <a:ext cx="305788" cy="911539"/>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1" name="Right Brace 90">
                  <a:extLst>
                    <a:ext uri="{FF2B5EF4-FFF2-40B4-BE49-F238E27FC236}">
                      <a16:creationId xmlns:a16="http://schemas.microsoft.com/office/drawing/2014/main" id="{03D1F862-5070-4963-BD23-13B171CFED2A}"/>
                    </a:ext>
                  </a:extLst>
                </p:cNvPr>
                <p:cNvSpPr/>
                <p:nvPr/>
              </p:nvSpPr>
              <p:spPr>
                <a:xfrm rot="16200000">
                  <a:off x="4114999" y="1347028"/>
                  <a:ext cx="305788" cy="914400"/>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1" name="TextBox 80">
                  <a:extLst>
                    <a:ext uri="{FF2B5EF4-FFF2-40B4-BE49-F238E27FC236}">
                      <a16:creationId xmlns:a16="http://schemas.microsoft.com/office/drawing/2014/main" id="{89DE6AD6-D87E-49F2-93A7-19F6FA4C960A}"/>
                    </a:ext>
                  </a:extLst>
                </p:cNvPr>
                <p:cNvSpPr txBox="1"/>
                <p:nvPr/>
              </p:nvSpPr>
              <p:spPr>
                <a:xfrm>
                  <a:off x="1625422" y="2481988"/>
                  <a:ext cx="944050" cy="307777"/>
                </a:xfrm>
                <a:prstGeom prst="rect">
                  <a:avLst/>
                </a:prstGeom>
                <a:noFill/>
              </p:spPr>
              <p:txBody>
                <a:bodyPr wrap="square" rtlCol="0">
                  <a:spAutoFit/>
                </a:bodyPr>
                <a:lstStyle/>
                <a:p>
                  <a:pPr algn="ctr"/>
                  <a:r>
                    <a:rPr lang="en-US" dirty="0" err="1">
                      <a:solidFill>
                        <a:schemeClr val="bg1"/>
                      </a:solidFill>
                    </a:rPr>
                    <a:t>Moteur</a:t>
                  </a:r>
                  <a:endParaRPr lang="en-CA" dirty="0">
                    <a:solidFill>
                      <a:schemeClr val="bg1"/>
                    </a:solidFill>
                  </a:endParaRPr>
                </a:p>
              </p:txBody>
            </p:sp>
            <p:sp>
              <p:nvSpPr>
                <p:cNvPr id="93" name="TextBox 92">
                  <a:extLst>
                    <a:ext uri="{FF2B5EF4-FFF2-40B4-BE49-F238E27FC236}">
                      <a16:creationId xmlns:a16="http://schemas.microsoft.com/office/drawing/2014/main" id="{33364065-89BC-4B50-A50C-BAC0C9F3934D}"/>
                    </a:ext>
                  </a:extLst>
                </p:cNvPr>
                <p:cNvSpPr txBox="1"/>
                <p:nvPr/>
              </p:nvSpPr>
              <p:spPr>
                <a:xfrm>
                  <a:off x="2767537" y="1325991"/>
                  <a:ext cx="944050" cy="307777"/>
                </a:xfrm>
                <a:prstGeom prst="rect">
                  <a:avLst/>
                </a:prstGeom>
                <a:noFill/>
              </p:spPr>
              <p:txBody>
                <a:bodyPr wrap="square" rtlCol="0">
                  <a:spAutoFit/>
                </a:bodyPr>
                <a:lstStyle/>
                <a:p>
                  <a:pPr algn="ctr"/>
                  <a:r>
                    <a:rPr lang="en-US" dirty="0">
                      <a:solidFill>
                        <a:schemeClr val="bg1"/>
                      </a:solidFill>
                    </a:rPr>
                    <a:t>Tube 1</a:t>
                  </a:r>
                  <a:endParaRPr lang="en-CA" dirty="0">
                    <a:solidFill>
                      <a:schemeClr val="bg1"/>
                    </a:solidFill>
                  </a:endParaRPr>
                </a:p>
              </p:txBody>
            </p:sp>
            <p:sp>
              <p:nvSpPr>
                <p:cNvPr id="94" name="TextBox 93">
                  <a:extLst>
                    <a:ext uri="{FF2B5EF4-FFF2-40B4-BE49-F238E27FC236}">
                      <a16:creationId xmlns:a16="http://schemas.microsoft.com/office/drawing/2014/main" id="{616F5AF0-CCAE-43B0-9E8C-3ED2B358F251}"/>
                    </a:ext>
                  </a:extLst>
                </p:cNvPr>
                <p:cNvSpPr txBox="1"/>
                <p:nvPr/>
              </p:nvSpPr>
              <p:spPr>
                <a:xfrm>
                  <a:off x="3795868" y="1320836"/>
                  <a:ext cx="944050" cy="307777"/>
                </a:xfrm>
                <a:prstGeom prst="rect">
                  <a:avLst/>
                </a:prstGeom>
                <a:noFill/>
              </p:spPr>
              <p:txBody>
                <a:bodyPr wrap="square" rtlCol="0">
                  <a:spAutoFit/>
                </a:bodyPr>
                <a:lstStyle/>
                <a:p>
                  <a:pPr algn="ctr"/>
                  <a:r>
                    <a:rPr lang="en-US" dirty="0">
                      <a:solidFill>
                        <a:schemeClr val="bg1"/>
                      </a:solidFill>
                    </a:rPr>
                    <a:t>Tube 2</a:t>
                  </a:r>
                  <a:endParaRPr lang="en-CA" dirty="0">
                    <a:solidFill>
                      <a:schemeClr val="bg1"/>
                    </a:solidFill>
                  </a:endParaRPr>
                </a:p>
              </p:txBody>
            </p:sp>
            <p:sp>
              <p:nvSpPr>
                <p:cNvPr id="95" name="TextBox 94">
                  <a:extLst>
                    <a:ext uri="{FF2B5EF4-FFF2-40B4-BE49-F238E27FC236}">
                      <a16:creationId xmlns:a16="http://schemas.microsoft.com/office/drawing/2014/main" id="{7C42201D-6CF7-4CCD-82F4-121D73236D93}"/>
                    </a:ext>
                  </a:extLst>
                </p:cNvPr>
                <p:cNvSpPr txBox="1"/>
                <p:nvPr/>
              </p:nvSpPr>
              <p:spPr>
                <a:xfrm>
                  <a:off x="6776879" y="1315683"/>
                  <a:ext cx="944050" cy="307777"/>
                </a:xfrm>
                <a:prstGeom prst="rect">
                  <a:avLst/>
                </a:prstGeom>
                <a:noFill/>
              </p:spPr>
              <p:txBody>
                <a:bodyPr wrap="square" rtlCol="0">
                  <a:spAutoFit/>
                </a:bodyPr>
                <a:lstStyle/>
                <a:p>
                  <a:pPr algn="ctr"/>
                  <a:r>
                    <a:rPr lang="en-US" dirty="0">
                      <a:solidFill>
                        <a:schemeClr val="bg1"/>
                      </a:solidFill>
                    </a:rPr>
                    <a:t>Tube 3</a:t>
                  </a:r>
                  <a:endParaRPr lang="en-CA" dirty="0">
                    <a:solidFill>
                      <a:schemeClr val="bg1"/>
                    </a:solidFill>
                  </a:endParaRPr>
                </a:p>
              </p:txBody>
            </p:sp>
            <p:sp>
              <p:nvSpPr>
                <p:cNvPr id="96" name="TextBox 95">
                  <a:extLst>
                    <a:ext uri="{FF2B5EF4-FFF2-40B4-BE49-F238E27FC236}">
                      <a16:creationId xmlns:a16="http://schemas.microsoft.com/office/drawing/2014/main" id="{5F68B68A-0780-415A-8BFC-66C20EA77703}"/>
                    </a:ext>
                  </a:extLst>
                </p:cNvPr>
                <p:cNvSpPr txBox="1"/>
                <p:nvPr/>
              </p:nvSpPr>
              <p:spPr>
                <a:xfrm>
                  <a:off x="3189901" y="2501973"/>
                  <a:ext cx="1043372" cy="307777"/>
                </a:xfrm>
                <a:prstGeom prst="rect">
                  <a:avLst/>
                </a:prstGeom>
                <a:noFill/>
              </p:spPr>
              <p:txBody>
                <a:bodyPr wrap="square" rtlCol="0">
                  <a:spAutoFit/>
                </a:bodyPr>
                <a:lstStyle/>
                <a:p>
                  <a:pPr algn="ctr"/>
                  <a:r>
                    <a:rPr lang="en-US" dirty="0">
                      <a:solidFill>
                        <a:schemeClr val="bg1"/>
                      </a:solidFill>
                    </a:rPr>
                    <a:t>D</a:t>
                  </a:r>
                  <a:r>
                    <a:rPr lang="fr-CA" dirty="0" err="1">
                      <a:solidFill>
                        <a:schemeClr val="bg1"/>
                      </a:solidFill>
                    </a:rPr>
                    <a:t>égazeur</a:t>
                  </a:r>
                  <a:endParaRPr lang="en-CA" dirty="0">
                    <a:solidFill>
                      <a:schemeClr val="bg1"/>
                    </a:solidFill>
                  </a:endParaRPr>
                </a:p>
              </p:txBody>
            </p:sp>
            <p:sp>
              <p:nvSpPr>
                <p:cNvPr id="97" name="TextBox 96">
                  <a:extLst>
                    <a:ext uri="{FF2B5EF4-FFF2-40B4-BE49-F238E27FC236}">
                      <a16:creationId xmlns:a16="http://schemas.microsoft.com/office/drawing/2014/main" id="{1190BF6E-AE2D-4A28-8739-8D5B225A542B}"/>
                    </a:ext>
                  </a:extLst>
                </p:cNvPr>
                <p:cNvSpPr txBox="1"/>
                <p:nvPr/>
              </p:nvSpPr>
              <p:spPr>
                <a:xfrm>
                  <a:off x="5228154" y="2493588"/>
                  <a:ext cx="1060253" cy="307777"/>
                </a:xfrm>
                <a:prstGeom prst="rect">
                  <a:avLst/>
                </a:prstGeom>
                <a:noFill/>
              </p:spPr>
              <p:txBody>
                <a:bodyPr wrap="square" rtlCol="0">
                  <a:spAutoFit/>
                </a:bodyPr>
                <a:lstStyle/>
                <a:p>
                  <a:pPr algn="ctr"/>
                  <a:r>
                    <a:rPr lang="en-US" dirty="0" err="1">
                      <a:solidFill>
                        <a:schemeClr val="bg1"/>
                      </a:solidFill>
                    </a:rPr>
                    <a:t>Radiateur</a:t>
                  </a:r>
                  <a:endParaRPr lang="en-CA" dirty="0">
                    <a:solidFill>
                      <a:schemeClr val="bg1"/>
                    </a:solidFill>
                  </a:endParaRPr>
                </a:p>
              </p:txBody>
            </p:sp>
          </p:grpSp>
          <p:sp>
            <p:nvSpPr>
              <p:cNvPr id="86" name="TextBox 85">
                <a:extLst>
                  <a:ext uri="{FF2B5EF4-FFF2-40B4-BE49-F238E27FC236}">
                    <a16:creationId xmlns:a16="http://schemas.microsoft.com/office/drawing/2014/main" id="{CE78B5B6-D486-49D3-BA9D-503E12F25B8F}"/>
                  </a:ext>
                </a:extLst>
              </p:cNvPr>
              <p:cNvSpPr txBox="1"/>
              <p:nvPr/>
            </p:nvSpPr>
            <p:spPr>
              <a:xfrm>
                <a:off x="1513919" y="1401864"/>
                <a:ext cx="404300" cy="307777"/>
              </a:xfrm>
              <a:prstGeom prst="rect">
                <a:avLst/>
              </a:prstGeom>
              <a:noFill/>
            </p:spPr>
            <p:txBody>
              <a:bodyPr wrap="square" rtlCol="0">
                <a:spAutoFit/>
              </a:bodyPr>
              <a:lstStyle/>
              <a:p>
                <a:pPr algn="ctr"/>
                <a:r>
                  <a:rPr lang="fr-CA" dirty="0" err="1">
                    <a:solidFill>
                      <a:schemeClr val="bg1"/>
                    </a:solidFill>
                  </a:rPr>
                  <a:t>dV</a:t>
                </a:r>
                <a:endParaRPr lang="en-CA" dirty="0">
                  <a:solidFill>
                    <a:schemeClr val="bg1"/>
                  </a:solidFill>
                </a:endParaRPr>
              </a:p>
            </p:txBody>
          </p:sp>
          <p:cxnSp>
            <p:nvCxnSpPr>
              <p:cNvPr id="98" name="Straight Arrow Connector 97">
                <a:extLst>
                  <a:ext uri="{FF2B5EF4-FFF2-40B4-BE49-F238E27FC236}">
                    <a16:creationId xmlns:a16="http://schemas.microsoft.com/office/drawing/2014/main" id="{B8B6C24D-EB0E-4D50-B0E3-FAF86EF18D2E}"/>
                  </a:ext>
                </a:extLst>
              </p:cNvPr>
              <p:cNvCxnSpPr>
                <a:cxnSpLocks/>
                <a:stCxn id="86" idx="2"/>
              </p:cNvCxnSpPr>
              <p:nvPr/>
            </p:nvCxnSpPr>
            <p:spPr>
              <a:xfrm>
                <a:off x="1716069" y="1709641"/>
                <a:ext cx="166971" cy="425393"/>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9" name="Connector: Elbow 108">
              <a:extLst>
                <a:ext uri="{FF2B5EF4-FFF2-40B4-BE49-F238E27FC236}">
                  <a16:creationId xmlns:a16="http://schemas.microsoft.com/office/drawing/2014/main" id="{BAFDC5B9-C6EC-4262-B18F-6B309AACBBC6}"/>
                </a:ext>
              </a:extLst>
            </p:cNvPr>
            <p:cNvCxnSpPr>
              <a:cxnSpLocks/>
              <a:stCxn id="15" idx="3"/>
            </p:cNvCxnSpPr>
            <p:nvPr/>
          </p:nvCxnSpPr>
          <p:spPr>
            <a:xfrm flipH="1">
              <a:off x="1022351" y="2140563"/>
              <a:ext cx="6678370" cy="795601"/>
            </a:xfrm>
            <a:prstGeom prst="bentConnector3">
              <a:avLst>
                <a:gd name="adj1" fmla="val -342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BD1160F8-3FA3-4BB6-8632-E972A9510FF9}"/>
                </a:ext>
              </a:extLst>
            </p:cNvPr>
            <p:cNvCxnSpPr>
              <a:cxnSpLocks/>
              <a:endCxn id="7" idx="1"/>
            </p:cNvCxnSpPr>
            <p:nvPr/>
          </p:nvCxnSpPr>
          <p:spPr>
            <a:xfrm rot="5400000" flipH="1" flipV="1">
              <a:off x="765540" y="2404205"/>
              <a:ext cx="794167" cy="269754"/>
            </a:xfrm>
            <a:prstGeom prst="bent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A907CF30-9260-40FD-AC05-0DFF2397E96D}"/>
              </a:ext>
            </a:extLst>
          </p:cNvPr>
          <p:cNvGrpSpPr/>
          <p:nvPr/>
        </p:nvGrpSpPr>
        <p:grpSpPr>
          <a:xfrm>
            <a:off x="2077276" y="3707076"/>
            <a:ext cx="4989448" cy="968123"/>
            <a:chOff x="1883813" y="3707076"/>
            <a:chExt cx="4989448" cy="968123"/>
          </a:xfrm>
        </p:grpSpPr>
        <p:grpSp>
          <p:nvGrpSpPr>
            <p:cNvPr id="142" name="Group 141">
              <a:extLst>
                <a:ext uri="{FF2B5EF4-FFF2-40B4-BE49-F238E27FC236}">
                  <a16:creationId xmlns:a16="http://schemas.microsoft.com/office/drawing/2014/main" id="{4B21B537-86D2-43A5-8172-328CF2091FD4}"/>
                </a:ext>
              </a:extLst>
            </p:cNvPr>
            <p:cNvGrpSpPr/>
            <p:nvPr/>
          </p:nvGrpSpPr>
          <p:grpSpPr>
            <a:xfrm>
              <a:off x="1883813" y="3707076"/>
              <a:ext cx="2824997" cy="968123"/>
              <a:chOff x="2787663" y="3768777"/>
              <a:chExt cx="2824997" cy="968123"/>
            </a:xfrm>
          </p:grpSpPr>
          <p:grpSp>
            <p:nvGrpSpPr>
              <p:cNvPr id="139" name="Group 138">
                <a:extLst>
                  <a:ext uri="{FF2B5EF4-FFF2-40B4-BE49-F238E27FC236}">
                    <a16:creationId xmlns:a16="http://schemas.microsoft.com/office/drawing/2014/main" id="{6E6DAE5E-222C-4AA7-A910-A48DB2A41503}"/>
                  </a:ext>
                </a:extLst>
              </p:cNvPr>
              <p:cNvGrpSpPr/>
              <p:nvPr/>
            </p:nvGrpSpPr>
            <p:grpSpPr>
              <a:xfrm>
                <a:off x="2869460" y="3768777"/>
                <a:ext cx="2743200" cy="676199"/>
                <a:chOff x="2869460" y="3768777"/>
                <a:chExt cx="2743200" cy="676199"/>
              </a:xfrm>
            </p:grpSpPr>
            <p:grpSp>
              <p:nvGrpSpPr>
                <p:cNvPr id="121" name="Group 120">
                  <a:extLst>
                    <a:ext uri="{FF2B5EF4-FFF2-40B4-BE49-F238E27FC236}">
                      <a16:creationId xmlns:a16="http://schemas.microsoft.com/office/drawing/2014/main" id="{634B35C1-3632-4E3E-9C23-41B999E9C41F}"/>
                    </a:ext>
                  </a:extLst>
                </p:cNvPr>
                <p:cNvGrpSpPr/>
                <p:nvPr/>
              </p:nvGrpSpPr>
              <p:grpSpPr>
                <a:xfrm>
                  <a:off x="2869460" y="3768777"/>
                  <a:ext cx="2743200" cy="457200"/>
                  <a:chOff x="2869460" y="3835686"/>
                  <a:chExt cx="2743200" cy="457200"/>
                </a:xfrm>
              </p:grpSpPr>
              <p:sp>
                <p:nvSpPr>
                  <p:cNvPr id="119" name="Rectangle 118">
                    <a:extLst>
                      <a:ext uri="{FF2B5EF4-FFF2-40B4-BE49-F238E27FC236}">
                        <a16:creationId xmlns:a16="http://schemas.microsoft.com/office/drawing/2014/main" id="{2B243B2F-06C5-4AC7-A43B-9B171F448E6F}"/>
                      </a:ext>
                    </a:extLst>
                  </p:cNvPr>
                  <p:cNvSpPr/>
                  <p:nvPr/>
                </p:nvSpPr>
                <p:spPr>
                  <a:xfrm>
                    <a:off x="2869460" y="3835686"/>
                    <a:ext cx="2743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20" name="Group 119">
                    <a:extLst>
                      <a:ext uri="{FF2B5EF4-FFF2-40B4-BE49-F238E27FC236}">
                        <a16:creationId xmlns:a16="http://schemas.microsoft.com/office/drawing/2014/main" id="{409F0685-C56E-43E2-BB60-5950B986DF56}"/>
                      </a:ext>
                    </a:extLst>
                  </p:cNvPr>
                  <p:cNvGrpSpPr/>
                  <p:nvPr/>
                </p:nvGrpSpPr>
                <p:grpSpPr>
                  <a:xfrm>
                    <a:off x="2869460" y="3835686"/>
                    <a:ext cx="1370193" cy="457200"/>
                    <a:chOff x="2869460" y="3835686"/>
                    <a:chExt cx="1370193" cy="457200"/>
                  </a:xfrm>
                </p:grpSpPr>
                <p:sp>
                  <p:nvSpPr>
                    <p:cNvPr id="123" name="Rectangle 122">
                      <a:extLst>
                        <a:ext uri="{FF2B5EF4-FFF2-40B4-BE49-F238E27FC236}">
                          <a16:creationId xmlns:a16="http://schemas.microsoft.com/office/drawing/2014/main" id="{42121055-940A-49C1-A9C3-2450CEB85AFC}"/>
                        </a:ext>
                      </a:extLst>
                    </p:cNvPr>
                    <p:cNvSpPr/>
                    <p:nvPr/>
                  </p:nvSpPr>
                  <p:spPr>
                    <a:xfrm>
                      <a:off x="2869460"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Rectangle 124">
                      <a:extLst>
                        <a:ext uri="{FF2B5EF4-FFF2-40B4-BE49-F238E27FC236}">
                          <a16:creationId xmlns:a16="http://schemas.microsoft.com/office/drawing/2014/main" id="{2920BEF9-C452-44D8-92A7-3ECEC490F9C2}"/>
                        </a:ext>
                      </a:extLst>
                    </p:cNvPr>
                    <p:cNvSpPr/>
                    <p:nvPr/>
                  </p:nvSpPr>
                  <p:spPr>
                    <a:xfrm>
                      <a:off x="3326660"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Rectangle 125">
                      <a:extLst>
                        <a:ext uri="{FF2B5EF4-FFF2-40B4-BE49-F238E27FC236}">
                          <a16:creationId xmlns:a16="http://schemas.microsoft.com/office/drawing/2014/main" id="{8A925895-E85D-45D9-A0BA-6D4D4D83D050}"/>
                        </a:ext>
                      </a:extLst>
                    </p:cNvPr>
                    <p:cNvSpPr/>
                    <p:nvPr/>
                  </p:nvSpPr>
                  <p:spPr>
                    <a:xfrm>
                      <a:off x="3782453"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24" name="Rectangle 123">
                    <a:extLst>
                      <a:ext uri="{FF2B5EF4-FFF2-40B4-BE49-F238E27FC236}">
                        <a16:creationId xmlns:a16="http://schemas.microsoft.com/office/drawing/2014/main" id="{D7A62994-0B81-498F-B87A-C68916AD2CEE}"/>
                      </a:ext>
                    </a:extLst>
                  </p:cNvPr>
                  <p:cNvSpPr/>
                  <p:nvPr/>
                </p:nvSpPr>
                <p:spPr>
                  <a:xfrm>
                    <a:off x="3161661" y="3835686"/>
                    <a:ext cx="457200" cy="457200"/>
                  </a:xfrm>
                  <a:prstGeom prst="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28" name="Group 127">
                    <a:extLst>
                      <a:ext uri="{FF2B5EF4-FFF2-40B4-BE49-F238E27FC236}">
                        <a16:creationId xmlns:a16="http://schemas.microsoft.com/office/drawing/2014/main" id="{2365B66E-FDC6-4479-9D5F-220E16D066F1}"/>
                      </a:ext>
                    </a:extLst>
                  </p:cNvPr>
                  <p:cNvGrpSpPr/>
                  <p:nvPr/>
                </p:nvGrpSpPr>
                <p:grpSpPr>
                  <a:xfrm>
                    <a:off x="4239653" y="3835686"/>
                    <a:ext cx="1370193" cy="457200"/>
                    <a:chOff x="2869460" y="3835686"/>
                    <a:chExt cx="1370193" cy="457200"/>
                  </a:xfrm>
                </p:grpSpPr>
                <p:sp>
                  <p:nvSpPr>
                    <p:cNvPr id="129" name="Rectangle 128">
                      <a:extLst>
                        <a:ext uri="{FF2B5EF4-FFF2-40B4-BE49-F238E27FC236}">
                          <a16:creationId xmlns:a16="http://schemas.microsoft.com/office/drawing/2014/main" id="{BCEEF490-D468-45C1-BD4A-BC1874F22464}"/>
                        </a:ext>
                      </a:extLst>
                    </p:cNvPr>
                    <p:cNvSpPr/>
                    <p:nvPr/>
                  </p:nvSpPr>
                  <p:spPr>
                    <a:xfrm>
                      <a:off x="2869460"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0" name="Rectangle 129">
                      <a:extLst>
                        <a:ext uri="{FF2B5EF4-FFF2-40B4-BE49-F238E27FC236}">
                          <a16:creationId xmlns:a16="http://schemas.microsoft.com/office/drawing/2014/main" id="{61935DEE-953C-4E60-8155-689A9AC6B5A5}"/>
                        </a:ext>
                      </a:extLst>
                    </p:cNvPr>
                    <p:cNvSpPr/>
                    <p:nvPr/>
                  </p:nvSpPr>
                  <p:spPr>
                    <a:xfrm>
                      <a:off x="3326660"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1" name="Rectangle 130">
                      <a:extLst>
                        <a:ext uri="{FF2B5EF4-FFF2-40B4-BE49-F238E27FC236}">
                          <a16:creationId xmlns:a16="http://schemas.microsoft.com/office/drawing/2014/main" id="{5F2FCAB4-B3D5-42EC-8B84-371D7DC0C443}"/>
                        </a:ext>
                      </a:extLst>
                    </p:cNvPr>
                    <p:cNvSpPr/>
                    <p:nvPr/>
                  </p:nvSpPr>
                  <p:spPr>
                    <a:xfrm>
                      <a:off x="3782453"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138" name="Group 137">
                  <a:extLst>
                    <a:ext uri="{FF2B5EF4-FFF2-40B4-BE49-F238E27FC236}">
                      <a16:creationId xmlns:a16="http://schemas.microsoft.com/office/drawing/2014/main" id="{831E7056-82F7-4A50-A4CF-12F150D4D954}"/>
                    </a:ext>
                  </a:extLst>
                </p:cNvPr>
                <p:cNvGrpSpPr/>
                <p:nvPr/>
              </p:nvGrpSpPr>
              <p:grpSpPr>
                <a:xfrm>
                  <a:off x="2869460" y="4249713"/>
                  <a:ext cx="292201" cy="195263"/>
                  <a:chOff x="2869460" y="4249713"/>
                  <a:chExt cx="292201" cy="195263"/>
                </a:xfrm>
              </p:grpSpPr>
              <p:cxnSp>
                <p:nvCxnSpPr>
                  <p:cNvPr id="127" name="Straight Arrow Connector 126">
                    <a:extLst>
                      <a:ext uri="{FF2B5EF4-FFF2-40B4-BE49-F238E27FC236}">
                        <a16:creationId xmlns:a16="http://schemas.microsoft.com/office/drawing/2014/main" id="{E4448FCE-46AD-4CD7-A4DC-39FB6F09160E}"/>
                      </a:ext>
                    </a:extLst>
                  </p:cNvPr>
                  <p:cNvCxnSpPr>
                    <a:cxnSpLocks/>
                  </p:cNvCxnSpPr>
                  <p:nvPr/>
                </p:nvCxnSpPr>
                <p:spPr>
                  <a:xfrm>
                    <a:off x="2869460" y="4364013"/>
                    <a:ext cx="292201" cy="0"/>
                  </a:xfrm>
                  <a:prstGeom prst="straightConnector1">
                    <a:avLst/>
                  </a:prstGeom>
                  <a:ln w="190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C1B8A85-EEFE-482C-B023-F1CB6029D3F2}"/>
                      </a:ext>
                    </a:extLst>
                  </p:cNvPr>
                  <p:cNvCxnSpPr/>
                  <p:nvPr/>
                </p:nvCxnSpPr>
                <p:spPr>
                  <a:xfrm>
                    <a:off x="2874222" y="4249713"/>
                    <a:ext cx="0" cy="19526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A53E130-E3A8-4653-A2D2-2AD2A04C18C4}"/>
                      </a:ext>
                    </a:extLst>
                  </p:cNvPr>
                  <p:cNvCxnSpPr/>
                  <p:nvPr/>
                </p:nvCxnSpPr>
                <p:spPr>
                  <a:xfrm>
                    <a:off x="3161661" y="4249713"/>
                    <a:ext cx="0" cy="19526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41" name="TextBox 140">
                <a:extLst>
                  <a:ext uri="{FF2B5EF4-FFF2-40B4-BE49-F238E27FC236}">
                    <a16:creationId xmlns:a16="http://schemas.microsoft.com/office/drawing/2014/main" id="{16B86E81-67D6-40E5-AD3B-EC15D5172E63}"/>
                  </a:ext>
                </a:extLst>
              </p:cNvPr>
              <p:cNvSpPr txBox="1"/>
              <p:nvPr/>
            </p:nvSpPr>
            <p:spPr>
              <a:xfrm>
                <a:off x="2787663" y="4429123"/>
                <a:ext cx="455793" cy="307777"/>
              </a:xfrm>
              <a:prstGeom prst="rect">
                <a:avLst/>
              </a:prstGeom>
              <a:noFill/>
            </p:spPr>
            <p:txBody>
              <a:bodyPr wrap="square" rtlCol="0">
                <a:spAutoFit/>
              </a:bodyPr>
              <a:lstStyle/>
              <a:p>
                <a:pPr algn="ctr"/>
                <a:r>
                  <a:rPr lang="fr-CA" dirty="0">
                    <a:solidFill>
                      <a:schemeClr val="bg1"/>
                    </a:solidFill>
                  </a:rPr>
                  <a:t>dx</a:t>
                </a:r>
                <a:endParaRPr lang="en-CA" dirty="0">
                  <a:solidFill>
                    <a:schemeClr val="bg1"/>
                  </a:solidFill>
                </a:endParaRPr>
              </a:p>
            </p:txBody>
          </p:sp>
        </p:grpSp>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D1E3DE36-A0A7-4BF7-9BEE-885463BF154E}"/>
                    </a:ext>
                  </a:extLst>
                </p:cNvPr>
                <p:cNvSpPr txBox="1"/>
                <p:nvPr/>
              </p:nvSpPr>
              <p:spPr>
                <a:xfrm>
                  <a:off x="4771806" y="3773484"/>
                  <a:ext cx="2101455" cy="3243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CA" b="0" i="1" smtClean="0">
                            <a:solidFill>
                              <a:schemeClr val="bg1"/>
                            </a:solidFill>
                            <a:latin typeface="Cambria Math" panose="02040503050406030204" pitchFamily="18" charset="0"/>
                          </a:rPr>
                          <m:t>𝑑𝑥</m:t>
                        </m:r>
                        <m:r>
                          <a:rPr lang="fr-CA" b="0" i="1" smtClean="0">
                            <a:solidFill>
                              <a:schemeClr val="bg1"/>
                            </a:solidFill>
                            <a:latin typeface="Cambria Math" panose="02040503050406030204" pitchFamily="18" charset="0"/>
                          </a:rPr>
                          <m:t>= </m:t>
                        </m:r>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r>
                          <a:rPr lang="fr-CA" b="0" i="1" smtClean="0">
                            <a:solidFill>
                              <a:schemeClr val="bg1"/>
                            </a:solidFill>
                            <a:latin typeface="Cambria Math" panose="02040503050406030204" pitchFamily="18" charset="0"/>
                          </a:rPr>
                          <m:t> ∗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𝑉</m:t>
                            </m:r>
                          </m:e>
                          <m:sub>
                            <m:r>
                              <a:rPr lang="fr-CA" b="0" i="1" smtClean="0">
                                <a:solidFill>
                                  <a:schemeClr val="bg1"/>
                                </a:solidFill>
                                <a:latin typeface="Cambria Math" panose="02040503050406030204" pitchFamily="18" charset="0"/>
                              </a:rPr>
                              <m:t>𝑠𝑝𝑒𝑐</m:t>
                            </m:r>
                          </m:sub>
                        </m:sSub>
                        <m:r>
                          <a:rPr lang="fr-CA" b="0" i="1" smtClean="0">
                            <a:solidFill>
                              <a:schemeClr val="bg1"/>
                            </a:solidFill>
                            <a:latin typeface="Cambria Math" panose="02040503050406030204" pitchFamily="18" charset="0"/>
                          </a:rPr>
                          <m:t> ∗</m:t>
                        </m:r>
                        <m:r>
                          <a:rPr lang="fr-CA" b="0" i="1" smtClean="0">
                            <a:solidFill>
                              <a:schemeClr val="bg1"/>
                            </a:solidFill>
                            <a:latin typeface="Cambria Math" panose="02040503050406030204" pitchFamily="18" charset="0"/>
                          </a:rPr>
                          <m:t>𝑑𝑡</m:t>
                        </m:r>
                      </m:oMath>
                    </m:oMathPara>
                  </a14:m>
                  <a:endParaRPr lang="en-CA" dirty="0">
                    <a:solidFill>
                      <a:schemeClr val="bg1"/>
                    </a:solidFill>
                  </a:endParaRPr>
                </a:p>
              </p:txBody>
            </p:sp>
          </mc:Choice>
          <mc:Fallback xmlns="">
            <p:sp>
              <p:nvSpPr>
                <p:cNvPr id="143" name="TextBox 142">
                  <a:extLst>
                    <a:ext uri="{FF2B5EF4-FFF2-40B4-BE49-F238E27FC236}">
                      <a16:creationId xmlns:a16="http://schemas.microsoft.com/office/drawing/2014/main" id="{D1E3DE36-A0A7-4BF7-9BEE-885463BF154E}"/>
                    </a:ext>
                  </a:extLst>
                </p:cNvPr>
                <p:cNvSpPr txBox="1">
                  <a:spLocks noRot="1" noChangeAspect="1" noMove="1" noResize="1" noEditPoints="1" noAdjustHandles="1" noChangeArrowheads="1" noChangeShapeType="1" noTextEdit="1"/>
                </p:cNvSpPr>
                <p:nvPr/>
              </p:nvSpPr>
              <p:spPr>
                <a:xfrm>
                  <a:off x="4771806" y="3773484"/>
                  <a:ext cx="2101455" cy="324384"/>
                </a:xfrm>
                <a:prstGeom prst="rect">
                  <a:avLst/>
                </a:prstGeom>
                <a:blipFill>
                  <a:blip r:embed="rId5"/>
                  <a:stretch>
                    <a:fillRect/>
                  </a:stretch>
                </a:blipFill>
              </p:spPr>
              <p:txBody>
                <a:bodyPr/>
                <a:lstStyle/>
                <a:p>
                  <a:r>
                    <a:rPr lang="en-CA">
                      <a:noFill/>
                    </a:rPr>
                    <a:t> </a:t>
                  </a:r>
                </a:p>
              </p:txBody>
            </p:sp>
          </mc:Fallback>
        </mc:AlternateContent>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Discrétisation du problème</a:t>
            </a:r>
            <a:endParaRPr sz="2800" dirty="0"/>
          </a:p>
        </p:txBody>
      </p:sp>
      <p:sp>
        <p:nvSpPr>
          <p:cNvPr id="2" name="Slide Number Placeholder 1">
            <a:extLst>
              <a:ext uri="{FF2B5EF4-FFF2-40B4-BE49-F238E27FC236}">
                <a16:creationId xmlns:a16="http://schemas.microsoft.com/office/drawing/2014/main" id="{3849DAF7-472A-4586-A121-47D6C4ACCD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grpSp>
        <p:nvGrpSpPr>
          <p:cNvPr id="8" name="Group 7">
            <a:extLst>
              <a:ext uri="{FF2B5EF4-FFF2-40B4-BE49-F238E27FC236}">
                <a16:creationId xmlns:a16="http://schemas.microsoft.com/office/drawing/2014/main" id="{80FAA51F-08F8-499C-BBD0-7F20574E6EA1}"/>
              </a:ext>
            </a:extLst>
          </p:cNvPr>
          <p:cNvGrpSpPr/>
          <p:nvPr/>
        </p:nvGrpSpPr>
        <p:grpSpPr>
          <a:xfrm>
            <a:off x="1013474" y="1156959"/>
            <a:ext cx="3581803" cy="3733836"/>
            <a:chOff x="1146260" y="1107310"/>
            <a:chExt cx="3581803" cy="3733836"/>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A6DEF91-21E2-4B0E-8905-F678B3684993}"/>
                    </a:ext>
                  </a:extLst>
                </p:cNvPr>
                <p:cNvSpPr txBox="1"/>
                <p:nvPr/>
              </p:nvSpPr>
              <p:spPr>
                <a:xfrm>
                  <a:off x="1645225" y="1107310"/>
                  <a:ext cx="2583872" cy="1495218"/>
                </a:xfrm>
                <a:prstGeom prst="rect">
                  <a:avLst/>
                </a:prstGeom>
                <a:noFill/>
              </p:spPr>
              <p:txBody>
                <a:bodyPr wrap="square" rtlCol="0">
                  <a:spAutoFit/>
                </a:bodyPr>
                <a:lstStyle/>
                <a:p>
                  <a:pPr algn="ctr">
                    <a:spcAft>
                      <a:spcPts val="600"/>
                    </a:spcAft>
                  </a:pPr>
                  <a:r>
                    <a:rPr lang="fr-CA" sz="1600" dirty="0">
                      <a:solidFill>
                        <a:schemeClr val="bg1"/>
                      </a:solidFill>
                    </a:rPr>
                    <a:t>Moteur</a:t>
                  </a:r>
                </a:p>
                <a:p>
                  <a:pPr marL="0" lvl="0" indent="0">
                    <a:spcAft>
                      <a:spcPts val="600"/>
                    </a:spcAft>
                    <a:buNone/>
                  </a:pPr>
                  <a14:m>
                    <m:oMathPara xmlns:m="http://schemas.openxmlformats.org/officeDocument/2006/math">
                      <m:oMathParaPr>
                        <m:jc m:val="centerGroup"/>
                      </m:oMathParaPr>
                      <m:oMath xmlns:m="http://schemas.openxmlformats.org/officeDocument/2006/math">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r>
                              <a:rPr lang="fr-CA" i="1">
                                <a:solidFill>
                                  <a:schemeClr val="bg1"/>
                                </a:solidFill>
                                <a:latin typeface="Cambria Math" panose="02040503050406030204" pitchFamily="18" charset="0"/>
                              </a:rPr>
                              <m:t>+</m:t>
                            </m:r>
                            <m:r>
                              <a:rPr lang="fr-CA" i="1">
                                <a:solidFill>
                                  <a:schemeClr val="bg1"/>
                                </a:solidFill>
                                <a:latin typeface="Cambria Math" panose="02040503050406030204" pitchFamily="18" charset="0"/>
                              </a:rPr>
                              <m:t>1</m:t>
                            </m:r>
                          </m:sup>
                        </m:sSubSup>
                        <m:r>
                          <a:rPr lang="fr-CA" i="1">
                            <a:solidFill>
                              <a:schemeClr val="bg1"/>
                            </a:solidFill>
                            <a:latin typeface="Cambria Math" panose="02040503050406030204" pitchFamily="18" charset="0"/>
                          </a:rPr>
                          <m:t>=</m:t>
                        </m:r>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sup>
                        </m:sSubSup>
                        <m:r>
                          <a:rPr lang="fr-CA" i="1">
                            <a:solidFill>
                              <a:schemeClr val="bg1"/>
                            </a:solidFill>
                            <a:latin typeface="Cambria Math" panose="02040503050406030204" pitchFamily="18" charset="0"/>
                          </a:rPr>
                          <m:t>+</m:t>
                        </m:r>
                        <m:f>
                          <m:fPr>
                            <m:ctrlPr>
                              <a:rPr lang="fr-CA" i="1">
                                <a:solidFill>
                                  <a:schemeClr val="bg1"/>
                                </a:solidFill>
                                <a:latin typeface="Cambria Math" panose="02040503050406030204" pitchFamily="18" charset="0"/>
                              </a:rPr>
                            </m:ctrlPr>
                          </m:fPr>
                          <m:num>
                            <m:sSup>
                              <m:sSupPr>
                                <m:ctrlPr>
                                  <a:rPr lang="fr-CA" i="1">
                                    <a:solidFill>
                                      <a:schemeClr val="bg1"/>
                                    </a:solidFill>
                                    <a:latin typeface="Cambria Math" panose="02040503050406030204" pitchFamily="18" charset="0"/>
                                  </a:rPr>
                                </m:ctrlPr>
                              </m:sSupPr>
                              <m:e>
                                <m:r>
                                  <a:rPr lang="fr-CA" i="1">
                                    <a:solidFill>
                                      <a:schemeClr val="bg1"/>
                                    </a:solidFill>
                                    <a:latin typeface="Cambria Math" panose="02040503050406030204" pitchFamily="18" charset="0"/>
                                  </a:rPr>
                                  <m:t>𝑄</m:t>
                                </m:r>
                              </m:e>
                              <m:sup>
                                <m:r>
                                  <a:rPr lang="fr-CA" i="1">
                                    <a:solidFill>
                                      <a:schemeClr val="bg1"/>
                                    </a:solidFill>
                                    <a:latin typeface="Cambria Math" panose="02040503050406030204" pitchFamily="18" charset="0"/>
                                  </a:rPr>
                                  <m:t>𝑛</m:t>
                                </m:r>
                              </m:sup>
                            </m:sSup>
                            <m:r>
                              <a:rPr lang="fr-CA" i="1">
                                <a:solidFill>
                                  <a:schemeClr val="bg1"/>
                                </a:solidFill>
                                <a:latin typeface="Cambria Math" panose="02040503050406030204" pitchFamily="18" charset="0"/>
                              </a:rPr>
                              <m:t>𝑑𝑥</m:t>
                            </m:r>
                          </m:num>
                          <m:den>
                            <m:sSup>
                              <m:sSupPr>
                                <m:ctrlPr>
                                  <a:rPr lang="fr-CA" i="1">
                                    <a:solidFill>
                                      <a:schemeClr val="bg1"/>
                                    </a:solidFill>
                                    <a:latin typeface="Cambria Math" panose="02040503050406030204" pitchFamily="18" charset="0"/>
                                  </a:rPr>
                                </m:ctrlPr>
                              </m:sSupPr>
                              <m:e>
                                <m:acc>
                                  <m:accPr>
                                    <m:chr m:val="̇"/>
                                    <m:ctrlPr>
                                      <a:rPr lang="fr-CA" i="1">
                                        <a:solidFill>
                                          <a:schemeClr val="bg1"/>
                                        </a:solidFill>
                                        <a:latin typeface="Cambria Math" panose="02040503050406030204" pitchFamily="18" charset="0"/>
                                      </a:rPr>
                                    </m:ctrlPr>
                                  </m:accPr>
                                  <m:e>
                                    <m:r>
                                      <a:rPr lang="fr-CA" i="1">
                                        <a:solidFill>
                                          <a:schemeClr val="bg1"/>
                                        </a:solidFill>
                                        <a:latin typeface="Cambria Math" panose="02040503050406030204" pitchFamily="18" charset="0"/>
                                      </a:rPr>
                                      <m:t>𝑚</m:t>
                                    </m:r>
                                  </m:e>
                                </m:acc>
                              </m:e>
                              <m:sup>
                                <m:r>
                                  <a:rPr lang="fr-CA" i="1">
                                    <a:solidFill>
                                      <a:schemeClr val="bg1"/>
                                    </a:solidFill>
                                    <a:latin typeface="Cambria Math" panose="02040503050406030204" pitchFamily="18" charset="0"/>
                                  </a:rPr>
                                  <m:t>𝑛</m:t>
                                </m:r>
                              </m:sup>
                            </m:sSup>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𝐶</m:t>
                                </m:r>
                              </m:e>
                              <m:sub>
                                <m:r>
                                  <a:rPr lang="fr-CA" i="1">
                                    <a:solidFill>
                                      <a:schemeClr val="bg1"/>
                                    </a:solidFill>
                                    <a:latin typeface="Cambria Math" panose="02040503050406030204" pitchFamily="18" charset="0"/>
                                  </a:rPr>
                                  <m:t>𝑣</m:t>
                                </m:r>
                              </m:sub>
                            </m:sSub>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𝑉</m:t>
                                </m:r>
                              </m:e>
                              <m:sub>
                                <m:r>
                                  <a:rPr lang="fr-CA" i="1">
                                    <a:solidFill>
                                      <a:schemeClr val="bg1"/>
                                    </a:solidFill>
                                    <a:latin typeface="Cambria Math" panose="02040503050406030204" pitchFamily="18" charset="0"/>
                                  </a:rPr>
                                  <m:t>𝑚𝑜𝑡𝑒𝑢𝑟</m:t>
                                </m:r>
                              </m:sub>
                            </m:sSub>
                          </m:den>
                        </m:f>
                      </m:oMath>
                    </m:oMathPara>
                  </a14:m>
                  <a:endParaRPr lang="fr-CA" dirty="0">
                    <a:solidFill>
                      <a:schemeClr val="bg1"/>
                    </a:solidFill>
                  </a:endParaRPr>
                </a:p>
                <a:p>
                  <a:pPr marL="0" lvl="0" indent="0">
                    <a:spcAft>
                      <a:spcPts val="600"/>
                    </a:spcAft>
                    <a:buNone/>
                  </a:pPr>
                  <a14:m>
                    <m:oMathPara xmlns:m="http://schemas.openxmlformats.org/officeDocument/2006/math">
                      <m:oMathParaPr>
                        <m:jc m:val="centerGroup"/>
                      </m:oMathParaPr>
                      <m:oMath xmlns:m="http://schemas.openxmlformats.org/officeDocument/2006/math">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𝑋</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r>
                              <a:rPr lang="fr-CA" i="1">
                                <a:solidFill>
                                  <a:schemeClr val="bg1"/>
                                </a:solidFill>
                                <a:latin typeface="Cambria Math" panose="02040503050406030204" pitchFamily="18" charset="0"/>
                              </a:rPr>
                              <m:t>+</m:t>
                            </m:r>
                            <m:r>
                              <a:rPr lang="fr-CA" i="1">
                                <a:solidFill>
                                  <a:schemeClr val="bg1"/>
                                </a:solidFill>
                                <a:latin typeface="Cambria Math" panose="02040503050406030204" pitchFamily="18" charset="0"/>
                              </a:rPr>
                              <m:t>1</m:t>
                            </m:r>
                          </m:sup>
                        </m:sSubSup>
                        <m:r>
                          <a:rPr lang="fr-CA" i="1">
                            <a:solidFill>
                              <a:schemeClr val="bg1"/>
                            </a:solidFill>
                            <a:latin typeface="Cambria Math" panose="02040503050406030204" pitchFamily="18" charset="0"/>
                          </a:rPr>
                          <m:t>=</m:t>
                        </m:r>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𝑋</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sup>
                        </m:sSubSup>
                        <m:r>
                          <a:rPr lang="fr-CA" i="1">
                            <a:solidFill>
                              <a:schemeClr val="bg1"/>
                            </a:solidFill>
                            <a:latin typeface="Cambria Math" panose="02040503050406030204" pitchFamily="18" charset="0"/>
                          </a:rPr>
                          <m:t>+</m:t>
                        </m:r>
                        <m:f>
                          <m:fPr>
                            <m:ctrlPr>
                              <a:rPr lang="fr-CA" i="1">
                                <a:solidFill>
                                  <a:schemeClr val="bg1"/>
                                </a:solidFill>
                                <a:latin typeface="Cambria Math" panose="02040503050406030204" pitchFamily="18" charset="0"/>
                              </a:rPr>
                            </m:ctrlPr>
                          </m:fPr>
                          <m:num>
                            <m:sSup>
                              <m:sSupPr>
                                <m:ctrlPr>
                                  <a:rPr lang="fr-CA" i="1">
                                    <a:solidFill>
                                      <a:schemeClr val="bg1"/>
                                    </a:solidFill>
                                    <a:latin typeface="Cambria Math" panose="02040503050406030204" pitchFamily="18" charset="0"/>
                                  </a:rPr>
                                </m:ctrlPr>
                              </m:sSupPr>
                              <m:e>
                                <m:r>
                                  <a:rPr lang="fr-CA" i="1">
                                    <a:solidFill>
                                      <a:schemeClr val="bg1"/>
                                    </a:solidFill>
                                    <a:latin typeface="Cambria Math" panose="02040503050406030204" pitchFamily="18" charset="0"/>
                                  </a:rPr>
                                  <m:t>𝑄</m:t>
                                </m:r>
                              </m:e>
                              <m:sup>
                                <m:r>
                                  <a:rPr lang="fr-CA" i="1">
                                    <a:solidFill>
                                      <a:schemeClr val="bg1"/>
                                    </a:solidFill>
                                    <a:latin typeface="Cambria Math" panose="02040503050406030204" pitchFamily="18" charset="0"/>
                                  </a:rPr>
                                  <m:t>𝑛</m:t>
                                </m:r>
                              </m:sup>
                            </m:sSup>
                            <m:r>
                              <a:rPr lang="fr-CA" i="1">
                                <a:solidFill>
                                  <a:schemeClr val="bg1"/>
                                </a:solidFill>
                                <a:latin typeface="Cambria Math" panose="02040503050406030204" pitchFamily="18" charset="0"/>
                              </a:rPr>
                              <m:t>𝑑𝑥</m:t>
                            </m:r>
                          </m:num>
                          <m:den>
                            <m:sSup>
                              <m:sSupPr>
                                <m:ctrlPr>
                                  <a:rPr lang="fr-CA" i="1">
                                    <a:solidFill>
                                      <a:schemeClr val="bg1"/>
                                    </a:solidFill>
                                    <a:latin typeface="Cambria Math" panose="02040503050406030204" pitchFamily="18" charset="0"/>
                                  </a:rPr>
                                </m:ctrlPr>
                              </m:sSupPr>
                              <m:e>
                                <m:acc>
                                  <m:accPr>
                                    <m:chr m:val="̇"/>
                                    <m:ctrlPr>
                                      <a:rPr lang="fr-CA" i="1">
                                        <a:solidFill>
                                          <a:schemeClr val="bg1"/>
                                        </a:solidFill>
                                        <a:latin typeface="Cambria Math" panose="02040503050406030204" pitchFamily="18" charset="0"/>
                                      </a:rPr>
                                    </m:ctrlPr>
                                  </m:accPr>
                                  <m:e>
                                    <m:r>
                                      <a:rPr lang="fr-CA" i="1">
                                        <a:solidFill>
                                          <a:schemeClr val="bg1"/>
                                        </a:solidFill>
                                        <a:latin typeface="Cambria Math" panose="02040503050406030204" pitchFamily="18" charset="0"/>
                                      </a:rPr>
                                      <m:t>𝑚</m:t>
                                    </m:r>
                                  </m:e>
                                </m:acc>
                              </m:e>
                              <m:sup>
                                <m:r>
                                  <a:rPr lang="fr-CA" i="1">
                                    <a:solidFill>
                                      <a:schemeClr val="bg1"/>
                                    </a:solidFill>
                                    <a:latin typeface="Cambria Math" panose="02040503050406030204" pitchFamily="18" charset="0"/>
                                  </a:rPr>
                                  <m:t>𝑛</m:t>
                                </m:r>
                              </m:sup>
                            </m:sSup>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𝐸</m:t>
                                </m:r>
                              </m:e>
                              <m:sub>
                                <m:r>
                                  <a:rPr lang="fr-CA" i="1">
                                    <a:solidFill>
                                      <a:schemeClr val="bg1"/>
                                    </a:solidFill>
                                    <a:latin typeface="Cambria Math" panose="02040503050406030204" pitchFamily="18" charset="0"/>
                                  </a:rPr>
                                  <m:t>𝑣𝑎𝑝</m:t>
                                </m:r>
                              </m:sub>
                            </m:sSub>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𝑉</m:t>
                                </m:r>
                              </m:e>
                              <m:sub>
                                <m:r>
                                  <a:rPr lang="fr-CA" i="1">
                                    <a:solidFill>
                                      <a:schemeClr val="bg1"/>
                                    </a:solidFill>
                                    <a:latin typeface="Cambria Math" panose="02040503050406030204" pitchFamily="18" charset="0"/>
                                  </a:rPr>
                                  <m:t>𝑚𝑜𝑡𝑒𝑢𝑟</m:t>
                                </m:r>
                              </m:sub>
                            </m:sSub>
                          </m:den>
                        </m:f>
                      </m:oMath>
                    </m:oMathPara>
                  </a14:m>
                  <a:endParaRPr lang="fr-CA" dirty="0">
                    <a:solidFill>
                      <a:schemeClr val="bg1"/>
                    </a:solidFill>
                  </a:endParaRPr>
                </a:p>
              </p:txBody>
            </p:sp>
          </mc:Choice>
          <mc:Fallback xmlns="">
            <p:sp>
              <p:nvSpPr>
                <p:cNvPr id="3" name="TextBox 2">
                  <a:extLst>
                    <a:ext uri="{FF2B5EF4-FFF2-40B4-BE49-F238E27FC236}">
                      <a16:creationId xmlns:a16="http://schemas.microsoft.com/office/drawing/2014/main" id="{4A6DEF91-21E2-4B0E-8905-F678B3684993}"/>
                    </a:ext>
                  </a:extLst>
                </p:cNvPr>
                <p:cNvSpPr txBox="1">
                  <a:spLocks noRot="1" noChangeAspect="1" noMove="1" noResize="1" noEditPoints="1" noAdjustHandles="1" noChangeArrowheads="1" noChangeShapeType="1" noTextEdit="1"/>
                </p:cNvSpPr>
                <p:nvPr/>
              </p:nvSpPr>
              <p:spPr>
                <a:xfrm>
                  <a:off x="1645225" y="1107310"/>
                  <a:ext cx="2583872" cy="1495218"/>
                </a:xfrm>
                <a:prstGeom prst="rect">
                  <a:avLst/>
                </a:prstGeom>
                <a:blipFill>
                  <a:blip r:embed="rId5"/>
                  <a:stretch>
                    <a:fillRect t="-122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F958C45-BB9B-4763-AF5A-4B15EAD8B1B9}"/>
                    </a:ext>
                  </a:extLst>
                </p:cNvPr>
                <p:cNvSpPr txBox="1"/>
                <p:nvPr/>
              </p:nvSpPr>
              <p:spPr>
                <a:xfrm>
                  <a:off x="1146260" y="2649060"/>
                  <a:ext cx="3581803" cy="1002006"/>
                </a:xfrm>
                <a:prstGeom prst="rect">
                  <a:avLst/>
                </a:prstGeom>
                <a:noFill/>
              </p:spPr>
              <p:txBody>
                <a:bodyPr wrap="square" rtlCol="0">
                  <a:spAutoFit/>
                </a:bodyPr>
                <a:lstStyle/>
                <a:p>
                  <a:pPr algn="ctr"/>
                  <a:r>
                    <a:rPr lang="fr-CA" sz="1600" dirty="0">
                      <a:solidFill>
                        <a:schemeClr val="bg1"/>
                      </a:solidFill>
                    </a:rPr>
                    <a:t>Radiateur</a:t>
                  </a:r>
                </a:p>
                <a:p>
                  <a:pPr>
                    <a:spcAft>
                      <a:spcPts val="600"/>
                    </a:spcAft>
                  </a:pPr>
                  <a14:m>
                    <m:oMathPara xmlns:m="http://schemas.openxmlformats.org/officeDocument/2006/math">
                      <m:oMathParaPr>
                        <m:jc m:val="centerGroup"/>
                      </m:oMathParaPr>
                      <m:oMath xmlns:m="http://schemas.openxmlformats.org/officeDocument/2006/math">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r>
                              <a:rPr lang="fr-CA" i="1">
                                <a:solidFill>
                                  <a:schemeClr val="bg1"/>
                                </a:solidFill>
                                <a:latin typeface="Cambria Math" panose="02040503050406030204" pitchFamily="18" charset="0"/>
                              </a:rPr>
                              <m:t>+</m:t>
                            </m:r>
                            <m:r>
                              <a:rPr lang="fr-CA" i="1">
                                <a:solidFill>
                                  <a:schemeClr val="bg1"/>
                                </a:solidFill>
                                <a:latin typeface="Cambria Math" panose="02040503050406030204" pitchFamily="18" charset="0"/>
                              </a:rPr>
                              <m:t>1</m:t>
                            </m:r>
                          </m:sup>
                        </m:sSubSup>
                        <m:r>
                          <a:rPr lang="fr-CA" i="1">
                            <a:solidFill>
                              <a:schemeClr val="bg1"/>
                            </a:solidFill>
                            <a:latin typeface="Cambria Math" panose="02040503050406030204" pitchFamily="18" charset="0"/>
                          </a:rPr>
                          <m:t>=</m:t>
                        </m:r>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sup>
                        </m:sSubSup>
                        <m:r>
                          <a:rPr lang="fr-CA" i="1">
                            <a:solidFill>
                              <a:schemeClr val="bg1"/>
                            </a:solidFill>
                            <a:latin typeface="Cambria Math" panose="02040503050406030204" pitchFamily="18" charset="0"/>
                          </a:rPr>
                          <m:t>−</m:t>
                        </m:r>
                        <m:d>
                          <m:dPr>
                            <m:ctrlPr>
                              <a:rPr lang="fr-CA" i="1">
                                <a:solidFill>
                                  <a:schemeClr val="bg1"/>
                                </a:solidFill>
                                <a:latin typeface="Cambria Math" panose="02040503050406030204" pitchFamily="18" charset="0"/>
                              </a:rPr>
                            </m:ctrlPr>
                          </m:dPr>
                          <m:e>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sup>
                            </m:sSubSup>
                            <m:r>
                              <a:rPr lang="fr-CA" i="1">
                                <a:solidFill>
                                  <a:schemeClr val="bg1"/>
                                </a:solidFill>
                                <a:latin typeface="Cambria Math" panose="02040503050406030204" pitchFamily="18" charset="0"/>
                              </a:rPr>
                              <m:t>−</m:t>
                            </m:r>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𝑜𝑢𝑡</m:t>
                                </m:r>
                              </m:sub>
                            </m:sSub>
                          </m:e>
                        </m:d>
                        <m:r>
                          <a:rPr lang="fr-CA" i="1">
                            <a:solidFill>
                              <a:schemeClr val="bg1"/>
                            </a:solidFill>
                            <a:latin typeface="Cambria Math" panose="02040503050406030204" pitchFamily="18" charset="0"/>
                          </a:rPr>
                          <m:t>∗(</m:t>
                        </m:r>
                        <m:r>
                          <a:rPr lang="fr-CA" i="1">
                            <a:solidFill>
                              <a:schemeClr val="bg1"/>
                            </a:solidFill>
                            <a:latin typeface="Cambria Math" panose="02040503050406030204" pitchFamily="18" charset="0"/>
                          </a:rPr>
                          <m:t>1</m:t>
                        </m:r>
                        <m:r>
                          <a:rPr lang="fr-CA" i="1">
                            <a:solidFill>
                              <a:schemeClr val="bg1"/>
                            </a:solidFill>
                            <a:latin typeface="Cambria Math" panose="02040503050406030204" pitchFamily="18" charset="0"/>
                          </a:rPr>
                          <m:t>−</m:t>
                        </m:r>
                        <m:sSup>
                          <m:sSupPr>
                            <m:ctrlPr>
                              <a:rPr lang="fr-CA" i="1">
                                <a:solidFill>
                                  <a:schemeClr val="bg1"/>
                                </a:solidFill>
                                <a:latin typeface="Cambria Math" panose="02040503050406030204" pitchFamily="18" charset="0"/>
                              </a:rPr>
                            </m:ctrlPr>
                          </m:sSupPr>
                          <m:e>
                            <m:r>
                              <a:rPr lang="fr-CA" i="1">
                                <a:solidFill>
                                  <a:schemeClr val="bg1"/>
                                </a:solidFill>
                                <a:latin typeface="Cambria Math" panose="02040503050406030204" pitchFamily="18" charset="0"/>
                              </a:rPr>
                              <m:t>𝑒</m:t>
                            </m:r>
                          </m:e>
                          <m:sup>
                            <m:f>
                              <m:fPr>
                                <m:ctrlPr>
                                  <a:rPr lang="fr-CA" i="1">
                                    <a:solidFill>
                                      <a:schemeClr val="bg1"/>
                                    </a:solidFill>
                                    <a:latin typeface="Cambria Math" panose="02040503050406030204" pitchFamily="18" charset="0"/>
                                  </a:rPr>
                                </m:ctrlPr>
                              </m:fPr>
                              <m:num>
                                <m:sSup>
                                  <m:sSupPr>
                                    <m:ctrlPr>
                                      <a:rPr lang="fr-CA" i="1">
                                        <a:solidFill>
                                          <a:schemeClr val="bg1"/>
                                        </a:solidFill>
                                        <a:latin typeface="Cambria Math" panose="02040503050406030204" pitchFamily="18" charset="0"/>
                                      </a:rPr>
                                    </m:ctrlPr>
                                  </m:sSupPr>
                                  <m:e>
                                    <m:r>
                                      <a:rPr lang="fr-CA" i="1">
                                        <a:solidFill>
                                          <a:schemeClr val="bg1"/>
                                        </a:solidFill>
                                        <a:latin typeface="Cambria Math" panose="02040503050406030204" pitchFamily="18" charset="0"/>
                                      </a:rPr>
                                      <m:t>𝐻</m:t>
                                    </m:r>
                                  </m:e>
                                  <m:sup>
                                    <m:r>
                                      <a:rPr lang="fr-CA" i="1">
                                        <a:solidFill>
                                          <a:schemeClr val="bg1"/>
                                        </a:solidFill>
                                        <a:latin typeface="Cambria Math" panose="02040503050406030204" pitchFamily="18" charset="0"/>
                                      </a:rPr>
                                      <m:t>𝑛</m:t>
                                    </m:r>
                                  </m:sup>
                                </m:sSup>
                                <m:r>
                                  <a:rPr lang="fr-CA" i="1">
                                    <a:solidFill>
                                      <a:schemeClr val="bg1"/>
                                    </a:solidFill>
                                    <a:latin typeface="Cambria Math" panose="02040503050406030204" pitchFamily="18" charset="0"/>
                                  </a:rPr>
                                  <m:t>𝑑𝑥</m:t>
                                </m:r>
                              </m:num>
                              <m:den>
                                <m:sSup>
                                  <m:sSupPr>
                                    <m:ctrlPr>
                                      <a:rPr lang="fr-CA" i="1">
                                        <a:solidFill>
                                          <a:schemeClr val="bg1"/>
                                        </a:solidFill>
                                        <a:latin typeface="Cambria Math" panose="02040503050406030204" pitchFamily="18" charset="0"/>
                                      </a:rPr>
                                    </m:ctrlPr>
                                  </m:sSupPr>
                                  <m:e>
                                    <m:acc>
                                      <m:accPr>
                                        <m:chr m:val="̇"/>
                                        <m:ctrlPr>
                                          <a:rPr lang="fr-CA" i="1">
                                            <a:solidFill>
                                              <a:schemeClr val="bg1"/>
                                            </a:solidFill>
                                            <a:latin typeface="Cambria Math" panose="02040503050406030204" pitchFamily="18" charset="0"/>
                                          </a:rPr>
                                        </m:ctrlPr>
                                      </m:accPr>
                                      <m:e>
                                        <m:r>
                                          <a:rPr lang="fr-CA" i="1">
                                            <a:solidFill>
                                              <a:schemeClr val="bg1"/>
                                            </a:solidFill>
                                            <a:latin typeface="Cambria Math" panose="02040503050406030204" pitchFamily="18" charset="0"/>
                                          </a:rPr>
                                          <m:t>𝑚</m:t>
                                        </m:r>
                                      </m:e>
                                    </m:acc>
                                  </m:e>
                                  <m:sup>
                                    <m:r>
                                      <a:rPr lang="fr-CA" i="1">
                                        <a:solidFill>
                                          <a:schemeClr val="bg1"/>
                                        </a:solidFill>
                                        <a:latin typeface="Cambria Math" panose="02040503050406030204" pitchFamily="18" charset="0"/>
                                      </a:rPr>
                                      <m:t>𝑛</m:t>
                                    </m:r>
                                  </m:sup>
                                </m:sSup>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𝐶</m:t>
                                    </m:r>
                                  </m:e>
                                  <m:sub>
                                    <m:r>
                                      <a:rPr lang="fr-CA" i="1">
                                        <a:solidFill>
                                          <a:schemeClr val="bg1"/>
                                        </a:solidFill>
                                        <a:latin typeface="Cambria Math" panose="02040503050406030204" pitchFamily="18" charset="0"/>
                                      </a:rPr>
                                      <m:t>𝑣</m:t>
                                    </m:r>
                                  </m:sub>
                                </m:sSub>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𝑉</m:t>
                                    </m:r>
                                  </m:e>
                                  <m:sub>
                                    <m:r>
                                      <a:rPr lang="fr-CA" i="1">
                                        <a:solidFill>
                                          <a:schemeClr val="bg1"/>
                                        </a:solidFill>
                                        <a:latin typeface="Cambria Math" panose="02040503050406030204" pitchFamily="18" charset="0"/>
                                      </a:rPr>
                                      <m:t>𝑟𝑎𝑑</m:t>
                                    </m:r>
                                  </m:sub>
                                </m:sSub>
                              </m:den>
                            </m:f>
                          </m:sup>
                        </m:sSup>
                        <m:r>
                          <a:rPr lang="fr-CA" i="1">
                            <a:solidFill>
                              <a:schemeClr val="bg1"/>
                            </a:solidFill>
                            <a:latin typeface="Cambria Math" panose="02040503050406030204" pitchFamily="18" charset="0"/>
                          </a:rPr>
                          <m:t>)</m:t>
                        </m:r>
                      </m:oMath>
                    </m:oMathPara>
                  </a14:m>
                  <a:endParaRPr lang="fr-CA" dirty="0">
                    <a:solidFill>
                      <a:schemeClr val="bg1"/>
                    </a:solidFill>
                  </a:endParaRPr>
                </a:p>
                <a:p>
                  <a:pPr>
                    <a:spcAft>
                      <a:spcPts val="600"/>
                    </a:spcAft>
                  </a:pPr>
                  <a:endParaRPr lang="en-CA" dirty="0">
                    <a:solidFill>
                      <a:schemeClr val="bg1"/>
                    </a:solidFill>
                  </a:endParaRPr>
                </a:p>
              </p:txBody>
            </p:sp>
          </mc:Choice>
          <mc:Fallback xmlns="">
            <p:sp>
              <p:nvSpPr>
                <p:cNvPr id="4" name="TextBox 3">
                  <a:extLst>
                    <a:ext uri="{FF2B5EF4-FFF2-40B4-BE49-F238E27FC236}">
                      <a16:creationId xmlns:a16="http://schemas.microsoft.com/office/drawing/2014/main" id="{0F958C45-BB9B-4763-AF5A-4B15EAD8B1B9}"/>
                    </a:ext>
                  </a:extLst>
                </p:cNvPr>
                <p:cNvSpPr txBox="1">
                  <a:spLocks noRot="1" noChangeAspect="1" noMove="1" noResize="1" noEditPoints="1" noAdjustHandles="1" noChangeArrowheads="1" noChangeShapeType="1" noTextEdit="1"/>
                </p:cNvSpPr>
                <p:nvPr/>
              </p:nvSpPr>
              <p:spPr>
                <a:xfrm>
                  <a:off x="1146260" y="2649060"/>
                  <a:ext cx="3581803" cy="1002006"/>
                </a:xfrm>
                <a:prstGeom prst="rect">
                  <a:avLst/>
                </a:prstGeom>
                <a:blipFill>
                  <a:blip r:embed="rId6"/>
                  <a:stretch>
                    <a:fillRect t="-182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3C4C857-9976-4CFA-8FC5-91FF030E43AA}"/>
                    </a:ext>
                  </a:extLst>
                </p:cNvPr>
                <p:cNvSpPr txBox="1"/>
                <p:nvPr/>
              </p:nvSpPr>
              <p:spPr>
                <a:xfrm>
                  <a:off x="1603661" y="3542842"/>
                  <a:ext cx="2667001" cy="1298304"/>
                </a:xfrm>
                <a:prstGeom prst="rect">
                  <a:avLst/>
                </a:prstGeom>
                <a:noFill/>
              </p:spPr>
              <p:txBody>
                <a:bodyPr wrap="square" rtlCol="0">
                  <a:spAutoFit/>
                </a:bodyPr>
                <a:lstStyle/>
                <a:p>
                  <a:pPr algn="ctr">
                    <a:spcAft>
                      <a:spcPts val="600"/>
                    </a:spcAft>
                  </a:pPr>
                  <a:r>
                    <a:rPr lang="fr-CA" sz="1600" dirty="0">
                      <a:solidFill>
                        <a:schemeClr val="bg1"/>
                      </a:solidFill>
                    </a:rPr>
                    <a:t>Dégazeur</a:t>
                  </a:r>
                </a:p>
                <a:p>
                  <a:pPr marL="0" indent="0">
                    <a:spcBef>
                      <a:spcPts val="1600"/>
                    </a:spcBef>
                    <a:spcAft>
                      <a:spcPts val="600"/>
                    </a:spcAft>
                    <a:buNone/>
                  </a:pPr>
                  <a14:m>
                    <m:oMathPara xmlns:m="http://schemas.openxmlformats.org/officeDocument/2006/math">
                      <m:oMathParaPr>
                        <m:jc m:val="centerGroup"/>
                      </m:oMathParaPr>
                      <m:oMath xmlns:m="http://schemas.openxmlformats.org/officeDocument/2006/math">
                        <m:sSubSup>
                          <m:sSubSupPr>
                            <m:ctrlPr>
                              <a:rPr lang="ar-AE" i="1">
                                <a:solidFill>
                                  <a:schemeClr val="bg1"/>
                                </a:solidFill>
                                <a:latin typeface="Cambria Math" panose="02040503050406030204" pitchFamily="18" charset="0"/>
                              </a:rPr>
                            </m:ctrlPr>
                          </m:sSubSupPr>
                          <m:e>
                            <m:r>
                              <a:rPr lang="ar-AE" i="1">
                                <a:solidFill>
                                  <a:schemeClr val="bg1"/>
                                </a:solidFill>
                                <a:latin typeface="Cambria Math" panose="02040503050406030204" pitchFamily="18" charset="0"/>
                              </a:rPr>
                              <m:t>𝑋</m:t>
                            </m:r>
                          </m:e>
                          <m:sub>
                            <m:r>
                              <a:rPr lang="ar-AE" i="1">
                                <a:solidFill>
                                  <a:schemeClr val="bg1"/>
                                </a:solidFill>
                                <a:latin typeface="Cambria Math" panose="02040503050406030204" pitchFamily="18" charset="0"/>
                              </a:rPr>
                              <m:t>𝑖</m:t>
                            </m:r>
                          </m:sub>
                          <m:sup>
                            <m:r>
                              <a:rPr lang="ar-AE" i="1">
                                <a:solidFill>
                                  <a:schemeClr val="bg1"/>
                                </a:solidFill>
                                <a:latin typeface="Cambria Math" panose="02040503050406030204" pitchFamily="18" charset="0"/>
                              </a:rPr>
                              <m:t>𝑛</m:t>
                            </m:r>
                            <m:r>
                              <a:rPr lang="ar-AE" i="1">
                                <a:solidFill>
                                  <a:schemeClr val="bg1"/>
                                </a:solidFill>
                                <a:latin typeface="Cambria Math" panose="02040503050406030204" pitchFamily="18" charset="0"/>
                              </a:rPr>
                              <m:t>+</m:t>
                            </m:r>
                            <m:r>
                              <a:rPr lang="ar-AE" i="1">
                                <a:solidFill>
                                  <a:schemeClr val="bg1"/>
                                </a:solidFill>
                                <a:latin typeface="Cambria Math" panose="02040503050406030204" pitchFamily="18" charset="0"/>
                              </a:rPr>
                              <m:t>1</m:t>
                            </m:r>
                          </m:sup>
                        </m:sSubSup>
                        <m:r>
                          <a:rPr lang="ar-AE" i="1">
                            <a:solidFill>
                              <a:schemeClr val="bg1"/>
                            </a:solidFill>
                            <a:latin typeface="Cambria Math" panose="02040503050406030204" pitchFamily="18" charset="0"/>
                          </a:rPr>
                          <m:t>=</m:t>
                        </m:r>
                        <m:r>
                          <a:rPr lang="ar-AE" i="1">
                            <a:solidFill>
                              <a:schemeClr val="bg1"/>
                            </a:solidFill>
                            <a:latin typeface="Cambria Math" panose="02040503050406030204" pitchFamily="18" charset="0"/>
                          </a:rPr>
                          <m:t>0</m:t>
                        </m:r>
                      </m:oMath>
                    </m:oMathPara>
                  </a14:m>
                  <a:endParaRPr lang="ar-AE" dirty="0">
                    <a:solidFill>
                      <a:schemeClr val="bg1"/>
                    </a:solidFill>
                  </a:endParaRPr>
                </a:p>
                <a:p>
                  <a:pPr marL="0" indent="0">
                    <a:spcBef>
                      <a:spcPts val="1600"/>
                    </a:spcBef>
                    <a:spcAft>
                      <a:spcPts val="600"/>
                    </a:spcAft>
                    <a:buNone/>
                  </a:pPr>
                  <a14:m>
                    <m:oMathPara xmlns:m="http://schemas.openxmlformats.org/officeDocument/2006/math">
                      <m:oMathParaPr>
                        <m:jc m:val="centerGroup"/>
                      </m:oMathParaPr>
                      <m:oMath xmlns:m="http://schemas.openxmlformats.org/officeDocument/2006/math">
                        <m:sSubSup>
                          <m:sSubSupPr>
                            <m:ctrlPr>
                              <a:rPr lang="ar-AE" i="1">
                                <a:solidFill>
                                  <a:schemeClr val="bg1"/>
                                </a:solidFill>
                                <a:latin typeface="Cambria Math" panose="02040503050406030204" pitchFamily="18" charset="0"/>
                              </a:rPr>
                            </m:ctrlPr>
                          </m:sSubSupPr>
                          <m:e>
                            <m:r>
                              <a:rPr lang="ar-AE" i="1">
                                <a:solidFill>
                                  <a:schemeClr val="bg1"/>
                                </a:solidFill>
                                <a:latin typeface="Cambria Math" panose="02040503050406030204" pitchFamily="18" charset="0"/>
                              </a:rPr>
                              <m:t>𝑚</m:t>
                            </m:r>
                          </m:e>
                          <m:sub>
                            <m:r>
                              <a:rPr lang="ar-AE" i="1">
                                <a:solidFill>
                                  <a:schemeClr val="bg1"/>
                                </a:solidFill>
                                <a:latin typeface="Cambria Math" panose="02040503050406030204" pitchFamily="18" charset="0"/>
                              </a:rPr>
                              <m:t>𝑣𝑎𝑝</m:t>
                            </m:r>
                          </m:sub>
                          <m:sup>
                            <m:r>
                              <a:rPr lang="ar-AE" i="1">
                                <a:solidFill>
                                  <a:schemeClr val="bg1"/>
                                </a:solidFill>
                                <a:latin typeface="Cambria Math" panose="02040503050406030204" pitchFamily="18" charset="0"/>
                              </a:rPr>
                              <m:t>𝑛</m:t>
                            </m:r>
                            <m:r>
                              <a:rPr lang="ar-AE" i="1">
                                <a:solidFill>
                                  <a:schemeClr val="bg1"/>
                                </a:solidFill>
                                <a:latin typeface="Cambria Math" panose="02040503050406030204" pitchFamily="18" charset="0"/>
                              </a:rPr>
                              <m:t>+</m:t>
                            </m:r>
                            <m:r>
                              <a:rPr lang="ar-AE" i="1">
                                <a:solidFill>
                                  <a:schemeClr val="bg1"/>
                                </a:solidFill>
                                <a:latin typeface="Cambria Math" panose="02040503050406030204" pitchFamily="18" charset="0"/>
                              </a:rPr>
                              <m:t>1</m:t>
                            </m:r>
                          </m:sup>
                        </m:sSubSup>
                        <m:r>
                          <a:rPr lang="ar-AE" i="1">
                            <a:solidFill>
                              <a:schemeClr val="bg1"/>
                            </a:solidFill>
                            <a:latin typeface="Cambria Math" panose="02040503050406030204" pitchFamily="18" charset="0"/>
                          </a:rPr>
                          <m:t>=</m:t>
                        </m:r>
                        <m:sSubSup>
                          <m:sSubSupPr>
                            <m:ctrlPr>
                              <a:rPr lang="ar-AE" i="1">
                                <a:solidFill>
                                  <a:schemeClr val="bg1"/>
                                </a:solidFill>
                                <a:latin typeface="Cambria Math" panose="02040503050406030204" pitchFamily="18" charset="0"/>
                              </a:rPr>
                            </m:ctrlPr>
                          </m:sSubSupPr>
                          <m:e>
                            <m:r>
                              <a:rPr lang="ar-AE" i="1">
                                <a:solidFill>
                                  <a:schemeClr val="bg1"/>
                                </a:solidFill>
                                <a:latin typeface="Cambria Math" panose="02040503050406030204" pitchFamily="18" charset="0"/>
                              </a:rPr>
                              <m:t>𝑚</m:t>
                            </m:r>
                          </m:e>
                          <m:sub>
                            <m:r>
                              <a:rPr lang="ar-AE" i="1">
                                <a:solidFill>
                                  <a:schemeClr val="bg1"/>
                                </a:solidFill>
                                <a:latin typeface="Cambria Math" panose="02040503050406030204" pitchFamily="18" charset="0"/>
                              </a:rPr>
                              <m:t>𝑣𝑎𝑝</m:t>
                            </m:r>
                          </m:sub>
                          <m:sup>
                            <m:r>
                              <a:rPr lang="ar-AE" i="1">
                                <a:solidFill>
                                  <a:schemeClr val="bg1"/>
                                </a:solidFill>
                                <a:latin typeface="Cambria Math" panose="02040503050406030204" pitchFamily="18" charset="0"/>
                              </a:rPr>
                              <m:t>𝑛</m:t>
                            </m:r>
                          </m:sup>
                        </m:sSubSup>
                        <m:r>
                          <a:rPr lang="ar-AE" i="1">
                            <a:solidFill>
                              <a:schemeClr val="bg1"/>
                            </a:solidFill>
                            <a:latin typeface="Cambria Math" panose="02040503050406030204" pitchFamily="18" charset="0"/>
                          </a:rPr>
                          <m:t>+</m:t>
                        </m:r>
                        <m:sSubSup>
                          <m:sSubSupPr>
                            <m:ctrlPr>
                              <a:rPr lang="ar-AE" i="1">
                                <a:solidFill>
                                  <a:schemeClr val="bg1"/>
                                </a:solidFill>
                                <a:latin typeface="Cambria Math" panose="02040503050406030204" pitchFamily="18" charset="0"/>
                              </a:rPr>
                            </m:ctrlPr>
                          </m:sSubSupPr>
                          <m:e>
                            <m:r>
                              <a:rPr lang="ar-AE" i="1">
                                <a:solidFill>
                                  <a:schemeClr val="bg1"/>
                                </a:solidFill>
                                <a:latin typeface="Cambria Math" panose="02040503050406030204" pitchFamily="18" charset="0"/>
                              </a:rPr>
                              <m:t>𝑋</m:t>
                            </m:r>
                          </m:e>
                          <m:sub>
                            <m:r>
                              <a:rPr lang="ar-AE" i="1">
                                <a:solidFill>
                                  <a:schemeClr val="bg1"/>
                                </a:solidFill>
                                <a:latin typeface="Cambria Math" panose="02040503050406030204" pitchFamily="18" charset="0"/>
                              </a:rPr>
                              <m:t>𝑖</m:t>
                            </m:r>
                          </m:sub>
                          <m:sup>
                            <m:r>
                              <a:rPr lang="ar-AE" i="1">
                                <a:solidFill>
                                  <a:schemeClr val="bg1"/>
                                </a:solidFill>
                                <a:latin typeface="Cambria Math" panose="02040503050406030204" pitchFamily="18" charset="0"/>
                              </a:rPr>
                              <m:t>𝑛</m:t>
                            </m:r>
                          </m:sup>
                        </m:sSubSup>
                        <m:r>
                          <a:rPr lang="ar-AE" i="1">
                            <a:solidFill>
                              <a:schemeClr val="bg1"/>
                            </a:solidFill>
                            <a:latin typeface="Cambria Math" panose="02040503050406030204" pitchFamily="18" charset="0"/>
                          </a:rPr>
                          <m:t> </m:t>
                        </m:r>
                        <m:acc>
                          <m:accPr>
                            <m:chr m:val="̇"/>
                            <m:ctrlPr>
                              <a:rPr lang="ar-AE" i="1">
                                <a:solidFill>
                                  <a:schemeClr val="bg1"/>
                                </a:solidFill>
                                <a:latin typeface="Cambria Math" panose="02040503050406030204" pitchFamily="18" charset="0"/>
                              </a:rPr>
                            </m:ctrlPr>
                          </m:accPr>
                          <m:e>
                            <m:r>
                              <a:rPr lang="ar-AE" i="1">
                                <a:solidFill>
                                  <a:schemeClr val="bg1"/>
                                </a:solidFill>
                                <a:latin typeface="Cambria Math" panose="02040503050406030204" pitchFamily="18" charset="0"/>
                              </a:rPr>
                              <m:t>𝑚</m:t>
                            </m:r>
                          </m:e>
                        </m:acc>
                        <m:r>
                          <a:rPr lang="ar-AE" i="1">
                            <a:solidFill>
                              <a:schemeClr val="bg1"/>
                            </a:solidFill>
                            <a:latin typeface="Cambria Math" panose="02040503050406030204" pitchFamily="18" charset="0"/>
                          </a:rPr>
                          <m:t> </m:t>
                        </m:r>
                        <m:r>
                          <a:rPr lang="ar-AE" i="1">
                            <a:solidFill>
                              <a:schemeClr val="bg1"/>
                            </a:solidFill>
                            <a:latin typeface="Cambria Math" panose="02040503050406030204" pitchFamily="18" charset="0"/>
                          </a:rPr>
                          <m:t>𝑑𝑡</m:t>
                        </m:r>
                        <m:r>
                          <a:rPr lang="ar-AE" i="1">
                            <a:solidFill>
                              <a:schemeClr val="bg1"/>
                            </a:solidFill>
                            <a:latin typeface="Cambria Math" panose="02040503050406030204" pitchFamily="18" charset="0"/>
                          </a:rPr>
                          <m:t>−</m:t>
                        </m:r>
                        <m:f>
                          <m:fPr>
                            <m:ctrlPr>
                              <a:rPr lang="ar-AE" i="1">
                                <a:solidFill>
                                  <a:schemeClr val="bg1"/>
                                </a:solidFill>
                                <a:latin typeface="Cambria Math" panose="02040503050406030204" pitchFamily="18" charset="0"/>
                              </a:rPr>
                            </m:ctrlPr>
                          </m:fPr>
                          <m:num>
                            <m:sSub>
                              <m:sSubPr>
                                <m:ctrlPr>
                                  <a:rPr lang="ar-AE" i="1">
                                    <a:solidFill>
                                      <a:schemeClr val="bg1"/>
                                    </a:solidFill>
                                    <a:latin typeface="Cambria Math" panose="02040503050406030204" pitchFamily="18" charset="0"/>
                                  </a:rPr>
                                </m:ctrlPr>
                              </m:sSubPr>
                              <m:e>
                                <m:acc>
                                  <m:accPr>
                                    <m:chr m:val="̇"/>
                                    <m:ctrlPr>
                                      <a:rPr lang="ar-AE" i="1">
                                        <a:solidFill>
                                          <a:schemeClr val="bg1"/>
                                        </a:solidFill>
                                        <a:latin typeface="Cambria Math" panose="02040503050406030204" pitchFamily="18" charset="0"/>
                                      </a:rPr>
                                    </m:ctrlPr>
                                  </m:accPr>
                                  <m:e>
                                    <m:r>
                                      <a:rPr lang="ar-AE" i="1">
                                        <a:solidFill>
                                          <a:schemeClr val="bg1"/>
                                        </a:solidFill>
                                        <a:latin typeface="Cambria Math" panose="02040503050406030204" pitchFamily="18" charset="0"/>
                                      </a:rPr>
                                      <m:t>𝑄</m:t>
                                    </m:r>
                                  </m:e>
                                </m:acc>
                              </m:e>
                              <m:sub>
                                <m:r>
                                  <a:rPr lang="ar-AE" i="1">
                                    <a:solidFill>
                                      <a:schemeClr val="bg1"/>
                                    </a:solidFill>
                                    <a:latin typeface="Cambria Math" panose="02040503050406030204" pitchFamily="18" charset="0"/>
                                  </a:rPr>
                                  <m:t>𝑜𝑢𝑡</m:t>
                                </m:r>
                              </m:sub>
                            </m:sSub>
                          </m:num>
                          <m:den>
                            <m:sSub>
                              <m:sSubPr>
                                <m:ctrlPr>
                                  <a:rPr lang="ar-AE" i="1">
                                    <a:solidFill>
                                      <a:schemeClr val="bg1"/>
                                    </a:solidFill>
                                    <a:latin typeface="Cambria Math" panose="02040503050406030204" pitchFamily="18" charset="0"/>
                                  </a:rPr>
                                </m:ctrlPr>
                              </m:sSubPr>
                              <m:e>
                                <m:r>
                                  <a:rPr lang="ar-AE" i="1">
                                    <a:solidFill>
                                      <a:schemeClr val="bg1"/>
                                    </a:solidFill>
                                    <a:latin typeface="Cambria Math" panose="02040503050406030204" pitchFamily="18" charset="0"/>
                                  </a:rPr>
                                  <m:t>𝐸</m:t>
                                </m:r>
                              </m:e>
                              <m:sub>
                                <m:r>
                                  <a:rPr lang="ar-AE" i="1">
                                    <a:solidFill>
                                      <a:schemeClr val="bg1"/>
                                    </a:solidFill>
                                    <a:latin typeface="Cambria Math" panose="02040503050406030204" pitchFamily="18" charset="0"/>
                                  </a:rPr>
                                  <m:t>𝑣𝑎𝑝</m:t>
                                </m:r>
                              </m:sub>
                            </m:sSub>
                          </m:den>
                        </m:f>
                      </m:oMath>
                    </m:oMathPara>
                  </a14:m>
                  <a:endParaRPr lang="fr-CA" dirty="0">
                    <a:solidFill>
                      <a:schemeClr val="bg1"/>
                    </a:solidFill>
                  </a:endParaRPr>
                </a:p>
              </p:txBody>
            </p:sp>
          </mc:Choice>
          <mc:Fallback xmlns="">
            <p:sp>
              <p:nvSpPr>
                <p:cNvPr id="5" name="TextBox 4">
                  <a:extLst>
                    <a:ext uri="{FF2B5EF4-FFF2-40B4-BE49-F238E27FC236}">
                      <a16:creationId xmlns:a16="http://schemas.microsoft.com/office/drawing/2014/main" id="{A3C4C857-9976-4CFA-8FC5-91FF030E43AA}"/>
                    </a:ext>
                  </a:extLst>
                </p:cNvPr>
                <p:cNvSpPr txBox="1">
                  <a:spLocks noRot="1" noChangeAspect="1" noMove="1" noResize="1" noEditPoints="1" noAdjustHandles="1" noChangeArrowheads="1" noChangeShapeType="1" noTextEdit="1"/>
                </p:cNvSpPr>
                <p:nvPr/>
              </p:nvSpPr>
              <p:spPr>
                <a:xfrm>
                  <a:off x="1603661" y="3542842"/>
                  <a:ext cx="2667001" cy="1298304"/>
                </a:xfrm>
                <a:prstGeom prst="rect">
                  <a:avLst/>
                </a:prstGeom>
                <a:blipFill>
                  <a:blip r:embed="rId7"/>
                  <a:stretch>
                    <a:fillRect t="-1408"/>
                  </a:stretch>
                </a:blipFill>
              </p:spPr>
              <p:txBody>
                <a:bodyPr/>
                <a:lstStyle/>
                <a:p>
                  <a:r>
                    <a:rPr lang="en-CA">
                      <a:noFill/>
                    </a:rPr>
                    <a:t> </a:t>
                  </a:r>
                </a:p>
              </p:txBody>
            </p:sp>
          </mc:Fallback>
        </mc:AlternateContent>
      </p:grpSp>
      <mc:AlternateContent xmlns:mc="http://schemas.openxmlformats.org/markup-compatibility/2006">
        <mc:Choice xmlns:a14="http://schemas.microsoft.com/office/drawing/2010/main" Requires="a14">
          <p:sp>
            <p:nvSpPr>
              <p:cNvPr id="11" name="Google Shape;187;p21">
                <a:extLst>
                  <a:ext uri="{FF2B5EF4-FFF2-40B4-BE49-F238E27FC236}">
                    <a16:creationId xmlns:a16="http://schemas.microsoft.com/office/drawing/2014/main" id="{196B02E1-8BBC-4A4C-A064-577E3A655507}"/>
                  </a:ext>
                </a:extLst>
              </p:cNvPr>
              <p:cNvSpPr txBox="1">
                <a:spLocks noGrp="1"/>
              </p:cNvSpPr>
              <p:nvPr>
                <p:ph type="body" idx="1"/>
                <p:custDataLst>
                  <p:tags r:id="rId2"/>
                </p:custDataLst>
              </p:nvPr>
            </p:nvSpPr>
            <p:spPr>
              <a:xfrm>
                <a:off x="5541817" y="1156958"/>
                <a:ext cx="2746091" cy="3733837"/>
              </a:xfrm>
              <a:prstGeom prst="rect">
                <a:avLst/>
              </a:prstGeom>
            </p:spPr>
            <p:txBody>
              <a:bodyPr spcFirstLastPara="1" wrap="square" lIns="91425" tIns="91425" rIns="91425" bIns="91425" anchor="t" anchorCtr="0">
                <a:noAutofit/>
              </a:bodyPr>
              <a:lstStyle/>
              <a:p>
                <a:pPr marL="0" lvl="0" indent="0" algn="l" rtl="0">
                  <a:spcBef>
                    <a:spcPts val="0"/>
                  </a:spcBef>
                  <a:spcAft>
                    <a:spcPts val="600"/>
                  </a:spcAft>
                  <a:buNone/>
                </a:pPr>
                <a:r>
                  <a:rPr lang="fr-FR" sz="1600" dirty="0"/>
                  <a:t>Autres </a:t>
                </a:r>
                <a:r>
                  <a:rPr lang="fr-FR" sz="1600" dirty="0" err="1"/>
                  <a:t>considérations</a:t>
                </a:r>
                <a:endParaRPr lang="fr-FR" sz="1600" dirty="0"/>
              </a:p>
              <a:p>
                <a:pPr marL="285750" indent="-285750">
                  <a:buSzPct val="90000"/>
                </a:pPr>
                <a:r>
                  <a:rPr lang="fr-FR" dirty="0"/>
                  <a:t>Il faut avoir le nombre de Courant &lt; 1, pour éviter de sauter par dessus une composante</a:t>
                </a:r>
              </a:p>
              <a:p>
                <a:pPr marL="285750" indent="-285750">
                  <a:buSzPct val="90000"/>
                </a:pPr>
                <a:r>
                  <a:rPr lang="fr-FR" b="0" dirty="0"/>
                  <a:t>Nombre de Courant </a:t>
                </a:r>
              </a:p>
              <a:p>
                <a:pPr marL="0" indent="0">
                  <a:buSzPct val="90000"/>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𝐶</m:t>
                      </m:r>
                      <m:r>
                        <a:rPr lang="fr-CA" b="0" i="1" smtClean="0">
                          <a:latin typeface="Cambria Math" panose="02040503050406030204" pitchFamily="18" charset="0"/>
                        </a:rPr>
                        <m:t>= </m:t>
                      </m:r>
                      <m:f>
                        <m:fPr>
                          <m:ctrlPr>
                            <a:rPr lang="fr-CA" b="0" i="1" smtClean="0">
                              <a:latin typeface="Cambria Math" panose="02040503050406030204" pitchFamily="18" charset="0"/>
                            </a:rPr>
                          </m:ctrlPr>
                        </m:fPr>
                        <m:num>
                          <m:r>
                            <a:rPr lang="fr-CA" b="0" i="1" smtClean="0">
                              <a:latin typeface="Cambria Math" panose="02040503050406030204" pitchFamily="18" charset="0"/>
                            </a:rPr>
                            <m:t>𝑣</m:t>
                          </m:r>
                          <m:r>
                            <a:rPr lang="fr-CA" b="0" i="1" smtClean="0">
                              <a:latin typeface="Cambria Math" panose="02040503050406030204" pitchFamily="18" charset="0"/>
                            </a:rPr>
                            <m:t> ∗ ∆</m:t>
                          </m:r>
                          <m:r>
                            <a:rPr lang="fr-CA" b="0" i="1" smtClean="0">
                              <a:latin typeface="Cambria Math" panose="02040503050406030204" pitchFamily="18" charset="0"/>
                              <a:ea typeface="Cambria Math" panose="02040503050406030204" pitchFamily="18" charset="0"/>
                            </a:rPr>
                            <m:t>𝑡</m:t>
                          </m:r>
                        </m:num>
                        <m:den>
                          <m:r>
                            <a:rPr lang="fr-CA" b="0" i="1" smtClean="0">
                              <a:latin typeface="Cambria Math" panose="02040503050406030204" pitchFamily="18" charset="0"/>
                              <a:ea typeface="Cambria Math" panose="02040503050406030204" pitchFamily="18" charset="0"/>
                            </a:rPr>
                            <m:t>∆</m:t>
                          </m:r>
                          <m:r>
                            <a:rPr lang="fr-CA" b="0" i="1" smtClean="0">
                              <a:latin typeface="Cambria Math" panose="02040503050406030204" pitchFamily="18" charset="0"/>
                              <a:ea typeface="Cambria Math" panose="02040503050406030204" pitchFamily="18" charset="0"/>
                            </a:rPr>
                            <m:t>𝑥</m:t>
                          </m:r>
                        </m:den>
                      </m:f>
                    </m:oMath>
                  </m:oMathPara>
                </a14:m>
                <a:endParaRPr lang="fr-FR" dirty="0"/>
              </a:p>
              <a:p>
                <a:pPr marL="285750" indent="-285750">
                  <a:spcBef>
                    <a:spcPts val="1600"/>
                  </a:spcBef>
                  <a:spcAft>
                    <a:spcPts val="1600"/>
                  </a:spcAft>
                  <a:buSzPct val="90000"/>
                </a:pPr>
                <a:r>
                  <a:rPr lang="fr-FR" dirty="0"/>
                  <a:t>Le plus grand dV possible </a:t>
                </a:r>
                <a:r>
                  <a:rPr lang="fr-FR" dirty="0" err="1"/>
                  <a:t>est</a:t>
                </a:r>
                <a:r>
                  <a:rPr lang="fr-FR" dirty="0"/>
                  <a:t> </a:t>
                </a:r>
                <a:r>
                  <a:rPr lang="fr-FR" dirty="0" err="1"/>
                  <a:t>égal</a:t>
                </a:r>
                <a:r>
                  <a:rPr lang="fr-FR" dirty="0"/>
                  <a:t> au plus petit volume </a:t>
                </a:r>
                <a:r>
                  <a:rPr lang="fr-FR" dirty="0" err="1"/>
                  <a:t>parmi</a:t>
                </a:r>
                <a:r>
                  <a:rPr lang="fr-FR" dirty="0"/>
                  <a:t> </a:t>
                </a:r>
                <a:r>
                  <a:rPr lang="fr-FR" dirty="0" err="1"/>
                  <a:t>toutes</a:t>
                </a:r>
                <a:r>
                  <a:rPr lang="fr-FR" dirty="0"/>
                  <a:t> les </a:t>
                </a:r>
                <a:r>
                  <a:rPr lang="fr-FR" dirty="0" err="1"/>
                  <a:t>composantes</a:t>
                </a:r>
                <a:r>
                  <a:rPr lang="fr-FR" dirty="0"/>
                  <a:t> (au moins un élément par composante)</a:t>
                </a:r>
                <a:endParaRPr dirty="0"/>
              </a:p>
            </p:txBody>
          </p:sp>
        </mc:Choice>
        <mc:Fallback>
          <p:sp>
            <p:nvSpPr>
              <p:cNvPr id="11" name="Google Shape;187;p21">
                <a:extLst>
                  <a:ext uri="{FF2B5EF4-FFF2-40B4-BE49-F238E27FC236}">
                    <a16:creationId xmlns:a16="http://schemas.microsoft.com/office/drawing/2014/main" id="{196B02E1-8BBC-4A4C-A064-577E3A655507}"/>
                  </a:ext>
                </a:extLst>
              </p:cNvPr>
              <p:cNvSpPr txBox="1">
                <a:spLocks noGrp="1" noRot="1" noChangeAspect="1" noMove="1" noResize="1" noEditPoints="1" noAdjustHandles="1" noChangeArrowheads="1" noChangeShapeType="1" noTextEdit="1"/>
              </p:cNvSpPr>
              <p:nvPr>
                <p:ph type="body" idx="1"/>
                <p:custDataLst>
                  <p:tags r:id="rId2"/>
                </p:custDataLst>
              </p:nvPr>
            </p:nvSpPr>
            <p:spPr>
              <a:xfrm>
                <a:off x="5541817" y="1156958"/>
                <a:ext cx="2746091" cy="3733837"/>
              </a:xfrm>
              <a:prstGeom prst="rect">
                <a:avLst/>
              </a:prstGeom>
              <a:blipFill>
                <a:blip r:embed="rId8"/>
                <a:stretch>
                  <a:fillRect l="-1109"/>
                </a:stretch>
              </a:blipFill>
            </p:spPr>
            <p:txBody>
              <a:bodyPr/>
              <a:lstStyle/>
              <a:p>
                <a:r>
                  <a:rPr lang="en-CA">
                    <a:noFill/>
                  </a:rPr>
                  <a:t> </a:t>
                </a:r>
              </a:p>
            </p:txBody>
          </p:sp>
        </mc:Fallback>
      </mc:AlternateContent>
    </p:spTree>
    <p:extLst>
      <p:ext uri="{BB962C8B-B14F-4D97-AF65-F5344CB8AC3E}">
        <p14:creationId xmlns:p14="http://schemas.microsoft.com/office/powerpoint/2010/main" val="523597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5B27-4FF9-4815-8501-54D04F705C15}"/>
              </a:ext>
            </a:extLst>
          </p:cNvPr>
          <p:cNvSpPr>
            <a:spLocks noGrp="1"/>
          </p:cNvSpPr>
          <p:nvPr>
            <p:ph type="title"/>
          </p:nvPr>
        </p:nvSpPr>
        <p:spPr/>
        <p:txBody>
          <a:bodyPr/>
          <a:lstStyle/>
          <a:p>
            <a:r>
              <a:rPr lang="fr-CA" sz="4000" dirty="0"/>
              <a:t>Vérification de code</a:t>
            </a:r>
            <a:endParaRPr lang="en-CA" sz="4000" dirty="0"/>
          </a:p>
        </p:txBody>
      </p:sp>
      <p:sp>
        <p:nvSpPr>
          <p:cNvPr id="3" name="Slide Number Placeholder 2">
            <a:extLst>
              <a:ext uri="{FF2B5EF4-FFF2-40B4-BE49-F238E27FC236}">
                <a16:creationId xmlns:a16="http://schemas.microsoft.com/office/drawing/2014/main" id="{CCC25316-B1FF-4547-9313-54C8202A81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1604815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2800" dirty="0" err="1"/>
              <a:t>Méthodologie</a:t>
            </a:r>
            <a:r>
              <a:rPr lang="en-CA" sz="2800" dirty="0"/>
              <a:t> pour la verification de code</a:t>
            </a:r>
            <a:endParaRPr sz="2800" dirty="0"/>
          </a:p>
        </p:txBody>
      </p:sp>
      <p:sp>
        <p:nvSpPr>
          <p:cNvPr id="193" name="Google Shape;193;p22"/>
          <p:cNvSpPr txBox="1">
            <a:spLocks noGrp="1"/>
          </p:cNvSpPr>
          <p:nvPr>
            <p:ph type="body" idx="1"/>
            <p:custDataLst>
              <p:tags r:id="rId2"/>
            </p:custDataLst>
          </p:nvPr>
        </p:nvSpPr>
        <p:spPr>
          <a:xfrm>
            <a:off x="1297500" y="1567550"/>
            <a:ext cx="7038900" cy="2911200"/>
          </a:xfrm>
          <a:prstGeom prst="rect">
            <a:avLst/>
          </a:prstGeom>
        </p:spPr>
        <p:txBody>
          <a:bodyPr spcFirstLastPara="1" wrap="square" lIns="91425" tIns="91425" rIns="91425" bIns="91425" anchor="t" anchorCtr="0">
            <a:noAutofit/>
          </a:bodyPr>
          <a:lstStyle/>
          <a:p>
            <a:pPr marL="285750" indent="-285750">
              <a:lnSpc>
                <a:spcPct val="100000"/>
              </a:lnSpc>
              <a:spcAft>
                <a:spcPts val="1200"/>
              </a:spcAft>
            </a:pPr>
            <a:r>
              <a:rPr lang="en" dirty="0"/>
              <a:t>Vérification une composante à la fois (test unitaire)</a:t>
            </a:r>
          </a:p>
          <a:p>
            <a:pPr marL="285750" indent="-285750">
              <a:lnSpc>
                <a:spcPct val="100000"/>
              </a:lnSpc>
              <a:spcAft>
                <a:spcPts val="1200"/>
              </a:spcAft>
            </a:pPr>
            <a:r>
              <a:rPr lang="en" dirty="0"/>
              <a:t>Utilisation de cas d’étude simpliste</a:t>
            </a:r>
            <a:r>
              <a:rPr lang="en-CA" dirty="0"/>
              <a:t>s</a:t>
            </a:r>
            <a:r>
              <a:rPr lang="en" dirty="0"/>
              <a:t> avec u</a:t>
            </a:r>
            <a:r>
              <a:rPr lang="en-CA" dirty="0"/>
              <a:t>ne </a:t>
            </a:r>
            <a:r>
              <a:rPr lang="en-CA" dirty="0" err="1"/>
              <a:t>génération</a:t>
            </a:r>
            <a:r>
              <a:rPr lang="en-CA" dirty="0"/>
              <a:t> de </a:t>
            </a:r>
            <a:r>
              <a:rPr lang="en-CA" dirty="0" err="1"/>
              <a:t>chaleur</a:t>
            </a:r>
            <a:r>
              <a:rPr lang="en-CA" dirty="0"/>
              <a:t> </a:t>
            </a:r>
            <a:r>
              <a:rPr lang="en-CA" dirty="0" err="1"/>
              <a:t>ou</a:t>
            </a:r>
            <a:r>
              <a:rPr lang="en-CA" dirty="0"/>
              <a:t> un </a:t>
            </a:r>
            <a:r>
              <a:rPr lang="en-CA" dirty="0" err="1"/>
              <a:t>refroidissement</a:t>
            </a:r>
            <a:r>
              <a:rPr lang="en-CA" dirty="0"/>
              <a:t> constant</a:t>
            </a:r>
            <a:endParaRPr lang="en" dirty="0"/>
          </a:p>
          <a:p>
            <a:pPr marL="285750" indent="-285750">
              <a:lnSpc>
                <a:spcPct val="100000"/>
              </a:lnSpc>
              <a:spcAft>
                <a:spcPts val="1200"/>
              </a:spcAft>
            </a:pPr>
            <a:r>
              <a:rPr lang="en-CA" dirty="0"/>
              <a:t>V</a:t>
            </a:r>
            <a:r>
              <a:rPr lang="fr-CA" dirty="0" err="1"/>
              <a:t>érification</a:t>
            </a:r>
            <a:r>
              <a:rPr lang="fr-CA" dirty="0"/>
              <a:t> par comparaison avec la</a:t>
            </a:r>
            <a:r>
              <a:rPr lang="en" dirty="0"/>
              <a:t> solution exacte de l’équation analytique qui décrit la composante</a:t>
            </a:r>
          </a:p>
          <a:p>
            <a:pPr marL="285750" indent="-285750">
              <a:lnSpc>
                <a:spcPct val="100000"/>
              </a:lnSpc>
              <a:spcAft>
                <a:spcPts val="1200"/>
              </a:spcAft>
            </a:pPr>
            <a:r>
              <a:rPr lang="en" dirty="0"/>
              <a:t>Pour le moteur on fait la vérification du code avec et sans génération de vapeur</a:t>
            </a:r>
            <a:endParaRPr dirty="0"/>
          </a:p>
          <a:p>
            <a:pPr marL="285750" indent="-285750">
              <a:lnSpc>
                <a:spcPct val="100000"/>
              </a:lnSpc>
              <a:spcAft>
                <a:spcPts val="1200"/>
              </a:spcAft>
            </a:pPr>
            <a:r>
              <a:rPr lang="en" dirty="0"/>
              <a:t>Vérification du dégazeur en vérifiant </a:t>
            </a:r>
            <a:r>
              <a:rPr lang="en-CA" dirty="0"/>
              <a:t>que </a:t>
            </a:r>
            <a:r>
              <a:rPr lang="en" dirty="0"/>
              <a:t>le titre </a:t>
            </a:r>
            <a:r>
              <a:rPr lang="en-CA" dirty="0"/>
              <a:t>à </a:t>
            </a:r>
            <a:r>
              <a:rPr lang="en-CA" dirty="0" err="1"/>
              <a:t>sa</a:t>
            </a:r>
            <a:r>
              <a:rPr lang="en-CA" dirty="0"/>
              <a:t> sortie</a:t>
            </a:r>
            <a:r>
              <a:rPr lang="en" dirty="0"/>
              <a:t> soit nul</a:t>
            </a:r>
            <a:endParaRPr dirty="0"/>
          </a:p>
        </p:txBody>
      </p:sp>
      <p:sp>
        <p:nvSpPr>
          <p:cNvPr id="2" name="Slide Number Placeholder 1">
            <a:extLst>
              <a:ext uri="{FF2B5EF4-FFF2-40B4-BE49-F238E27FC236}">
                <a16:creationId xmlns:a16="http://schemas.microsoft.com/office/drawing/2014/main" id="{FB1C7FEC-C10D-465C-A7DD-5607082D87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Vérification de code - </a:t>
            </a:r>
            <a:r>
              <a:rPr lang="en-CA" dirty="0"/>
              <a:t>R</a:t>
            </a:r>
            <a:r>
              <a:rPr lang="en" dirty="0"/>
              <a:t>adiateur</a:t>
            </a:r>
            <a:endParaRPr dirty="0"/>
          </a:p>
        </p:txBody>
      </p:sp>
      <p:sp>
        <p:nvSpPr>
          <p:cNvPr id="199" name="Google Shape;199;p23"/>
          <p:cNvSpPr txBox="1">
            <a:spLocks noGrp="1"/>
          </p:cNvSpPr>
          <p:nvPr>
            <p:ph type="body" idx="1"/>
            <p:custDataLst>
              <p:tags r:id="rId2"/>
            </p:custDataLst>
          </p:nvPr>
        </p:nvSpPr>
        <p:spPr>
          <a:xfrm>
            <a:off x="1297500" y="1219700"/>
            <a:ext cx="7095000" cy="7296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 solution de la variation de chaleur à travers le radiateur pour un coefficient de convection et un débit à travers le radiateur constant</a:t>
            </a:r>
            <a:r>
              <a:rPr lang="en-CA" dirty="0"/>
              <a:t>s</a:t>
            </a:r>
            <a:r>
              <a:rPr lang="en" dirty="0"/>
              <a:t> est définie par l’équation suivante :</a:t>
            </a:r>
            <a:endParaRPr dirty="0"/>
          </a:p>
        </p:txBody>
      </p:sp>
      <p:sp>
        <p:nvSpPr>
          <p:cNvPr id="2" name="Slide Number Placeholder 1">
            <a:extLst>
              <a:ext uri="{FF2B5EF4-FFF2-40B4-BE49-F238E27FC236}">
                <a16:creationId xmlns:a16="http://schemas.microsoft.com/office/drawing/2014/main" id="{FE45D7C1-8C75-483F-A845-725697E4F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6" name="TextBox 5">
            <a:extLst>
              <a:ext uri="{FF2B5EF4-FFF2-40B4-BE49-F238E27FC236}">
                <a16:creationId xmlns:a16="http://schemas.microsoft.com/office/drawing/2014/main" id="{256FB9EA-09EA-4D19-8EEA-29F085155DE4}"/>
              </a:ext>
            </a:extLst>
          </p:cNvPr>
          <p:cNvSpPr txBox="1"/>
          <p:nvPr/>
        </p:nvSpPr>
        <p:spPr>
          <a:xfrm>
            <a:off x="1297499" y="3418151"/>
            <a:ext cx="7095001" cy="954107"/>
          </a:xfrm>
          <a:prstGeom prst="rect">
            <a:avLst/>
          </a:prstGeom>
          <a:noFill/>
        </p:spPr>
        <p:txBody>
          <a:bodyPr wrap="square" rtlCol="0">
            <a:spAutoFit/>
          </a:bodyPr>
          <a:lstStyle/>
          <a:p>
            <a:r>
              <a:rPr lang="fr-FR" dirty="0">
                <a:solidFill>
                  <a:schemeClr val="bg1"/>
                </a:solidFill>
              </a:rPr>
              <a:t>Pour une intégration eulérienne du déplacement de la particule à travers le radiateur la réponse sera exacte. En effectuant la vérification, on arrive à une erreur de 1,42E-14, ce qui nous permet de conclure que le code effectue le calcul correctement.</a:t>
            </a:r>
          </a:p>
          <a:p>
            <a:endParaRPr lang="en-CA" dirty="0">
              <a:solidFill>
                <a:schemeClr val="bg1"/>
              </a:solidFill>
            </a:endParaRPr>
          </a:p>
        </p:txBody>
      </p:sp>
      <p:grpSp>
        <p:nvGrpSpPr>
          <p:cNvPr id="9" name="Group 8">
            <a:extLst>
              <a:ext uri="{FF2B5EF4-FFF2-40B4-BE49-F238E27FC236}">
                <a16:creationId xmlns:a16="http://schemas.microsoft.com/office/drawing/2014/main" id="{FB675423-EDF9-4DBC-8194-CBE6E01EEA04}"/>
              </a:ext>
            </a:extLst>
          </p:cNvPr>
          <p:cNvGrpSpPr/>
          <p:nvPr/>
        </p:nvGrpSpPr>
        <p:grpSpPr>
          <a:xfrm>
            <a:off x="1297498" y="1821145"/>
            <a:ext cx="7388891" cy="1401602"/>
            <a:chOff x="1003610" y="1967994"/>
            <a:chExt cx="7682780" cy="1401602"/>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8E28EBD-880B-4091-9960-EA220D11FBE2}"/>
                    </a:ext>
                  </a:extLst>
                </p:cNvPr>
                <p:cNvSpPr txBox="1"/>
                <p:nvPr/>
              </p:nvSpPr>
              <p:spPr>
                <a:xfrm>
                  <a:off x="1003610" y="2028140"/>
                  <a:ext cx="2462603" cy="5627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CA" i="1" smtClean="0">
                                <a:solidFill>
                                  <a:schemeClr val="bg1"/>
                                </a:solidFill>
                                <a:latin typeface="Cambria Math" panose="02040503050406030204" pitchFamily="18" charset="0"/>
                              </a:rPr>
                            </m:ctrlPr>
                          </m:fPr>
                          <m:num>
                            <m:r>
                              <a:rPr lang="fr-CA" b="0" i="1" smtClean="0">
                                <a:solidFill>
                                  <a:schemeClr val="bg1"/>
                                </a:solidFill>
                                <a:latin typeface="Cambria Math" panose="02040503050406030204" pitchFamily="18" charset="0"/>
                              </a:rPr>
                              <m:t>𝑑𝑡</m:t>
                            </m:r>
                          </m:num>
                          <m:den>
                            <m:r>
                              <a:rPr lang="fr-CA" b="0" i="1" smtClean="0">
                                <a:solidFill>
                                  <a:schemeClr val="bg1"/>
                                </a:solidFill>
                                <a:latin typeface="Cambria Math" panose="02040503050406030204" pitchFamily="18" charset="0"/>
                              </a:rPr>
                              <m:t>𝑑𝑥</m:t>
                            </m:r>
                          </m:den>
                        </m:f>
                        <m:r>
                          <a:rPr lang="fr-CA" b="0" i="1" smtClean="0">
                            <a:solidFill>
                              <a:schemeClr val="bg1"/>
                            </a:solidFill>
                            <a:latin typeface="Cambria Math" panose="02040503050406030204" pitchFamily="18" charset="0"/>
                          </a:rPr>
                          <m:t>=</m:t>
                        </m:r>
                        <m:f>
                          <m:fPr>
                            <m:ctrlPr>
                              <a:rPr lang="fr-CA" b="0" i="1" smtClean="0">
                                <a:solidFill>
                                  <a:schemeClr val="bg1"/>
                                </a:solidFill>
                                <a:latin typeface="Cambria Math" panose="02040503050406030204" pitchFamily="18" charset="0"/>
                              </a:rPr>
                            </m:ctrlPr>
                          </m:fPr>
                          <m:num>
                            <m:r>
                              <a:rPr lang="fr-CA" i="1">
                                <a:solidFill>
                                  <a:schemeClr val="bg1"/>
                                </a:solidFill>
                                <a:latin typeface="Cambria Math" panose="02040503050406030204" pitchFamily="18" charset="0"/>
                              </a:rPr>
                              <m:t>h</m:t>
                            </m:r>
                            <m:r>
                              <a:rPr lang="fr-CA" i="1">
                                <a:solidFill>
                                  <a:schemeClr val="bg1"/>
                                </a:solidFill>
                                <a:latin typeface="Cambria Math" panose="02040503050406030204" pitchFamily="18" charset="0"/>
                              </a:rPr>
                              <m:t> ∗(</m:t>
                            </m:r>
                            <m:r>
                              <a:rPr lang="fr-CA" i="1">
                                <a:solidFill>
                                  <a:schemeClr val="bg1"/>
                                </a:solidFill>
                                <a:latin typeface="Cambria Math" panose="02040503050406030204" pitchFamily="18" charset="0"/>
                              </a:rPr>
                              <m:t>𝑇</m:t>
                            </m:r>
                            <m:r>
                              <a:rPr lang="fr-CA" i="1">
                                <a:solidFill>
                                  <a:schemeClr val="bg1"/>
                                </a:solidFill>
                                <a:latin typeface="Cambria Math" panose="02040503050406030204" pitchFamily="18" charset="0"/>
                              </a:rPr>
                              <m:t> − </m:t>
                            </m:r>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𝑒𝑥𝑡</m:t>
                                </m:r>
                              </m:sub>
                            </m:sSub>
                            <m:r>
                              <a:rPr lang="fr-CA" i="1">
                                <a:solidFill>
                                  <a:schemeClr val="bg1"/>
                                </a:solidFill>
                                <a:latin typeface="Cambria Math" panose="02040503050406030204" pitchFamily="18" charset="0"/>
                              </a:rPr>
                              <m:t>)</m:t>
                            </m:r>
                          </m:num>
                          <m:den>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r>
                              <a:rPr lang="fr-CA" b="0" i="1" smtClean="0">
                                <a:solidFill>
                                  <a:schemeClr val="bg1"/>
                                </a:solidFill>
                                <a:latin typeface="Cambria Math" panose="02040503050406030204" pitchFamily="18" charset="0"/>
                              </a:rPr>
                              <m:t>∗</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𝐶</m:t>
                                </m:r>
                              </m:e>
                              <m:sub>
                                <m:r>
                                  <a:rPr lang="fr-CA" b="0" i="1" smtClean="0">
                                    <a:solidFill>
                                      <a:schemeClr val="bg1"/>
                                    </a:solidFill>
                                    <a:latin typeface="Cambria Math" panose="02040503050406030204" pitchFamily="18" charset="0"/>
                                  </a:rPr>
                                  <m:t>𝑝</m:t>
                                </m:r>
                              </m:sub>
                            </m:sSub>
                          </m:den>
                        </m:f>
                      </m:oMath>
                    </m:oMathPara>
                  </a14:m>
                  <a:endParaRPr lang="en-CA" dirty="0">
                    <a:solidFill>
                      <a:schemeClr val="bg1"/>
                    </a:solidFill>
                  </a:endParaRPr>
                </a:p>
              </p:txBody>
            </p:sp>
          </mc:Choice>
          <mc:Fallback>
            <p:sp>
              <p:nvSpPr>
                <p:cNvPr id="3" name="TextBox 2">
                  <a:extLst>
                    <a:ext uri="{FF2B5EF4-FFF2-40B4-BE49-F238E27FC236}">
                      <a16:creationId xmlns:a16="http://schemas.microsoft.com/office/drawing/2014/main" id="{98E28EBD-880B-4091-9960-EA220D11FBE2}"/>
                    </a:ext>
                  </a:extLst>
                </p:cNvPr>
                <p:cNvSpPr txBox="1">
                  <a:spLocks noRot="1" noChangeAspect="1" noMove="1" noResize="1" noEditPoints="1" noAdjustHandles="1" noChangeArrowheads="1" noChangeShapeType="1" noTextEdit="1"/>
                </p:cNvSpPr>
                <p:nvPr/>
              </p:nvSpPr>
              <p:spPr>
                <a:xfrm>
                  <a:off x="1003610" y="2028140"/>
                  <a:ext cx="2462603" cy="562718"/>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C0B45C6-6AA9-4A23-BE97-8C4162176CB5}"/>
                    </a:ext>
                  </a:extLst>
                </p:cNvPr>
                <p:cNvSpPr txBox="1"/>
                <p:nvPr/>
              </p:nvSpPr>
              <p:spPr>
                <a:xfrm>
                  <a:off x="1105787" y="2929140"/>
                  <a:ext cx="2926681" cy="41190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CA" b="0" i="1" smtClean="0">
                            <a:solidFill>
                              <a:schemeClr val="bg1"/>
                            </a:solidFill>
                            <a:latin typeface="Cambria Math" panose="02040503050406030204" pitchFamily="18" charset="0"/>
                          </a:rPr>
                          <m:t>𝑇</m:t>
                        </m:r>
                        <m:d>
                          <m:dPr>
                            <m:ctrlPr>
                              <a:rPr lang="fr-CA" b="0" i="1" smtClean="0">
                                <a:solidFill>
                                  <a:schemeClr val="bg1"/>
                                </a:solidFill>
                                <a:latin typeface="Cambria Math" panose="02040503050406030204" pitchFamily="18" charset="0"/>
                              </a:rPr>
                            </m:ctrlPr>
                          </m:dPr>
                          <m:e>
                            <m:r>
                              <a:rPr lang="fr-CA" b="0" i="1" smtClean="0">
                                <a:solidFill>
                                  <a:schemeClr val="bg1"/>
                                </a:solidFill>
                                <a:latin typeface="Cambria Math" panose="02040503050406030204" pitchFamily="18" charset="0"/>
                              </a:rPr>
                              <m:t>𝑥</m:t>
                            </m:r>
                          </m:e>
                        </m:d>
                        <m:r>
                          <a:rPr lang="fr-CA" b="0" i="1" smtClean="0">
                            <a:solidFill>
                              <a:schemeClr val="bg1"/>
                            </a:solidFill>
                            <a:latin typeface="Cambria Math" panose="02040503050406030204" pitchFamily="18" charset="0"/>
                          </a:rPr>
                          <m:t>=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𝑒𝑥𝑡</m:t>
                            </m:r>
                          </m:sub>
                        </m:sSub>
                        <m:r>
                          <a:rPr lang="fr-CA" b="0" i="1" smtClean="0">
                            <a:solidFill>
                              <a:schemeClr val="bg1"/>
                            </a:solidFill>
                            <a:latin typeface="Cambria Math" panose="02040503050406030204" pitchFamily="18" charset="0"/>
                          </a:rPr>
                          <m:t>+(</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𝑖𝑛</m:t>
                            </m:r>
                          </m:sub>
                        </m:sSub>
                        <m:r>
                          <a:rPr lang="fr-CA" b="0" i="1" smtClean="0">
                            <a:solidFill>
                              <a:schemeClr val="bg1"/>
                            </a:solidFill>
                            <a:latin typeface="Cambria Math" panose="02040503050406030204" pitchFamily="18" charset="0"/>
                          </a:rPr>
                          <m:t> −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𝑒𝑥𝑡</m:t>
                            </m:r>
                          </m:sub>
                        </m:sSub>
                        <m:r>
                          <a:rPr lang="fr-CA" b="0" i="1" smtClean="0">
                            <a:solidFill>
                              <a:schemeClr val="bg1"/>
                            </a:solidFill>
                            <a:latin typeface="Cambria Math" panose="02040503050406030204" pitchFamily="18" charset="0"/>
                          </a:rPr>
                          <m:t>)</m:t>
                        </m:r>
                        <m:sSup>
                          <m:sSupPr>
                            <m:ctrlPr>
                              <a:rPr lang="fr-CA" b="0" i="1" smtClean="0">
                                <a:solidFill>
                                  <a:schemeClr val="bg1"/>
                                </a:solidFill>
                                <a:latin typeface="Cambria Math" panose="02040503050406030204" pitchFamily="18" charset="0"/>
                              </a:rPr>
                            </m:ctrlPr>
                          </m:sSupPr>
                          <m:e>
                            <m:r>
                              <a:rPr lang="fr-CA" b="0" i="1" smtClean="0">
                                <a:solidFill>
                                  <a:schemeClr val="bg1"/>
                                </a:solidFill>
                                <a:latin typeface="Cambria Math" panose="02040503050406030204" pitchFamily="18" charset="0"/>
                              </a:rPr>
                              <m:t> ∗ </m:t>
                            </m:r>
                            <m:r>
                              <a:rPr lang="fr-CA" b="0" i="1" smtClean="0">
                                <a:solidFill>
                                  <a:schemeClr val="bg1"/>
                                </a:solidFill>
                                <a:latin typeface="Cambria Math" panose="02040503050406030204" pitchFamily="18" charset="0"/>
                              </a:rPr>
                              <m:t>𝑒</m:t>
                            </m:r>
                          </m:e>
                          <m:sup>
                            <m:f>
                              <m:fPr>
                                <m:ctrlPr>
                                  <a:rPr lang="fr-CA" b="0" i="1" smtClean="0">
                                    <a:solidFill>
                                      <a:schemeClr val="bg1"/>
                                    </a:solidFill>
                                    <a:latin typeface="Cambria Math" panose="02040503050406030204" pitchFamily="18" charset="0"/>
                                  </a:rPr>
                                </m:ctrlPr>
                              </m:fPr>
                              <m:num>
                                <m:r>
                                  <a:rPr lang="fr-CA" b="0" i="1" smtClean="0">
                                    <a:solidFill>
                                      <a:schemeClr val="bg1"/>
                                    </a:solidFill>
                                    <a:latin typeface="Cambria Math" panose="02040503050406030204" pitchFamily="18" charset="0"/>
                                  </a:rPr>
                                  <m:t>−</m:t>
                                </m:r>
                                <m:r>
                                  <a:rPr lang="fr-CA" b="0" i="1" smtClean="0">
                                    <a:solidFill>
                                      <a:schemeClr val="bg1"/>
                                    </a:solidFill>
                                    <a:latin typeface="Cambria Math" panose="02040503050406030204" pitchFamily="18" charset="0"/>
                                  </a:rPr>
                                  <m:t>h</m:t>
                                </m:r>
                              </m:num>
                              <m:den>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den>
                            </m:f>
                          </m:sup>
                        </m:sSup>
                      </m:oMath>
                    </m:oMathPara>
                  </a14:m>
                  <a:endParaRPr lang="en-CA" dirty="0">
                    <a:solidFill>
                      <a:schemeClr val="bg1"/>
                    </a:solidFill>
                  </a:endParaRPr>
                </a:p>
              </p:txBody>
            </p:sp>
          </mc:Choice>
          <mc:Fallback>
            <p:sp>
              <p:nvSpPr>
                <p:cNvPr id="4" name="TextBox 3">
                  <a:extLst>
                    <a:ext uri="{FF2B5EF4-FFF2-40B4-BE49-F238E27FC236}">
                      <a16:creationId xmlns:a16="http://schemas.microsoft.com/office/drawing/2014/main" id="{8C0B45C6-6AA9-4A23-BE97-8C4162176CB5}"/>
                    </a:ext>
                  </a:extLst>
                </p:cNvPr>
                <p:cNvSpPr txBox="1">
                  <a:spLocks noRot="1" noChangeAspect="1" noMove="1" noResize="1" noEditPoints="1" noAdjustHandles="1" noChangeArrowheads="1" noChangeShapeType="1" noTextEdit="1"/>
                </p:cNvSpPr>
                <p:nvPr/>
              </p:nvSpPr>
              <p:spPr>
                <a:xfrm>
                  <a:off x="1105787" y="2929140"/>
                  <a:ext cx="2926681" cy="411908"/>
                </a:xfrm>
                <a:prstGeom prst="rect">
                  <a:avLst/>
                </a:prstGeom>
                <a:blipFill>
                  <a:blip r:embed="rId6"/>
                  <a:stretch>
                    <a:fillRect b="-5882"/>
                  </a:stretch>
                </a:blipFill>
              </p:spPr>
              <p:txBody>
                <a:bodyPr/>
                <a:lstStyle/>
                <a:p>
                  <a:r>
                    <a:rPr lang="en-CA">
                      <a:noFill/>
                    </a:rPr>
                    <a:t> </a:t>
                  </a:r>
                </a:p>
              </p:txBody>
            </p:sp>
          </mc:Fallback>
        </mc:AlternateContent>
        <p:sp>
          <p:nvSpPr>
            <p:cNvPr id="7" name="TextBox 6">
              <a:extLst>
                <a:ext uri="{FF2B5EF4-FFF2-40B4-BE49-F238E27FC236}">
                  <a16:creationId xmlns:a16="http://schemas.microsoft.com/office/drawing/2014/main" id="{5AE5E1B6-60EB-43B0-853A-AD697428C51F}"/>
                </a:ext>
              </a:extLst>
            </p:cNvPr>
            <p:cNvSpPr txBox="1"/>
            <p:nvPr/>
          </p:nvSpPr>
          <p:spPr>
            <a:xfrm>
              <a:off x="1341775" y="2621363"/>
              <a:ext cx="1902070" cy="307777"/>
            </a:xfrm>
            <a:prstGeom prst="rect">
              <a:avLst/>
            </a:prstGeom>
            <a:noFill/>
          </p:spPr>
          <p:txBody>
            <a:bodyPr wrap="square" rtlCol="0">
              <a:spAutoFit/>
            </a:bodyPr>
            <a:lstStyle/>
            <a:p>
              <a:r>
                <a:rPr lang="fr-CA" dirty="0">
                  <a:solidFill>
                    <a:schemeClr val="bg1"/>
                  </a:solidFill>
                </a:rPr>
                <a:t>dont la solution est : </a:t>
              </a:r>
              <a:endParaRPr lang="en-CA" dirty="0">
                <a:solidFill>
                  <a:schemeClr val="bg1"/>
                </a:solidFill>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E81B177-78A4-4F1C-BA19-4364761D4C0E}"/>
                    </a:ext>
                  </a:extLst>
                </p:cNvPr>
                <p:cNvSpPr txBox="1"/>
                <p:nvPr/>
              </p:nvSpPr>
              <p:spPr>
                <a:xfrm>
                  <a:off x="4430553" y="1967994"/>
                  <a:ext cx="4255837" cy="1401602"/>
                </a:xfrm>
                <a:prstGeom prst="rect">
                  <a:avLst/>
                </a:prstGeom>
                <a:noFill/>
              </p:spPr>
              <p:txBody>
                <a:bodyPr wrap="square" rtlCol="0">
                  <a:spAutoFit/>
                </a:bodyPr>
                <a:lstStyle/>
                <a:p>
                  <a14:m>
                    <m:oMath xmlns:m="http://schemas.openxmlformats.org/officeDocument/2006/math">
                      <m:r>
                        <a:rPr lang="fr-CA" b="0" i="1" smtClean="0">
                          <a:solidFill>
                            <a:schemeClr val="bg1"/>
                          </a:solidFill>
                          <a:latin typeface="Cambria Math" panose="02040503050406030204" pitchFamily="18" charset="0"/>
                        </a:rPr>
                        <m:t>𝑥</m:t>
                      </m:r>
                    </m:oMath>
                  </a14:m>
                  <a:r>
                    <a:rPr lang="en-CA" dirty="0">
                      <a:solidFill>
                        <a:schemeClr val="bg1"/>
                      </a:solidFill>
                    </a:rPr>
                    <a:t> : position </a:t>
                  </a:r>
                  <a:r>
                    <a:rPr lang="en-CA" dirty="0" err="1">
                      <a:solidFill>
                        <a:schemeClr val="bg1"/>
                      </a:solidFill>
                    </a:rPr>
                    <a:t>volumétrique</a:t>
                  </a:r>
                  <a:r>
                    <a:rPr lang="en-CA" dirty="0">
                      <a:solidFill>
                        <a:schemeClr val="bg1"/>
                      </a:solidFill>
                    </a:rPr>
                    <a:t> </a:t>
                  </a:r>
                  <a:r>
                    <a:rPr lang="en-CA" dirty="0" err="1">
                      <a:solidFill>
                        <a:schemeClr val="bg1"/>
                      </a:solidFill>
                    </a:rPr>
                    <a:t>d’une</a:t>
                  </a:r>
                  <a:r>
                    <a:rPr lang="en-CA" dirty="0">
                      <a:solidFill>
                        <a:schemeClr val="bg1"/>
                      </a:solidFill>
                    </a:rPr>
                    <a:t> </a:t>
                  </a:r>
                  <a:r>
                    <a:rPr lang="en-CA" dirty="0" err="1">
                      <a:solidFill>
                        <a:schemeClr val="bg1"/>
                      </a:solidFill>
                    </a:rPr>
                    <a:t>particule</a:t>
                  </a:r>
                  <a:endParaRPr lang="en-CA" dirty="0">
                    <a:solidFill>
                      <a:schemeClr val="bg1"/>
                    </a:solidFill>
                  </a:endParaRPr>
                </a:p>
                <a:p>
                  <a14:m>
                    <m:oMath xmlns:m="http://schemas.openxmlformats.org/officeDocument/2006/math">
                      <m:sSub>
                        <m:sSubPr>
                          <m:ctrlPr>
                            <a:rPr lang="en-CA"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𝑒𝑥𝑡</m:t>
                          </m:r>
                        </m:sub>
                      </m:sSub>
                    </m:oMath>
                  </a14:m>
                  <a:r>
                    <a:rPr lang="en-CA" dirty="0">
                      <a:solidFill>
                        <a:schemeClr val="bg1"/>
                      </a:solidFill>
                    </a:rPr>
                    <a:t> : temperature de </a:t>
                  </a:r>
                  <a:r>
                    <a:rPr lang="en-CA" dirty="0" err="1">
                      <a:solidFill>
                        <a:schemeClr val="bg1"/>
                      </a:solidFill>
                    </a:rPr>
                    <a:t>l’air</a:t>
                  </a:r>
                  <a:r>
                    <a:rPr lang="en-CA" dirty="0">
                      <a:solidFill>
                        <a:schemeClr val="bg1"/>
                      </a:solidFill>
                    </a:rPr>
                    <a:t> ambient</a:t>
                  </a:r>
                </a:p>
                <a:p>
                  <a14:m>
                    <m:oMath xmlns:m="http://schemas.openxmlformats.org/officeDocument/2006/math">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𝑖𝑛</m:t>
                          </m:r>
                        </m:sub>
                      </m:sSub>
                    </m:oMath>
                  </a14:m>
                  <a:r>
                    <a:rPr lang="en-CA" dirty="0">
                      <a:solidFill>
                        <a:schemeClr val="bg1"/>
                      </a:solidFill>
                    </a:rPr>
                    <a:t> : temperature à </a:t>
                  </a:r>
                  <a:r>
                    <a:rPr lang="en-CA" dirty="0" err="1">
                      <a:solidFill>
                        <a:schemeClr val="bg1"/>
                      </a:solidFill>
                    </a:rPr>
                    <a:t>l’entrée</a:t>
                  </a:r>
                  <a:r>
                    <a:rPr lang="en-CA" dirty="0">
                      <a:solidFill>
                        <a:schemeClr val="bg1"/>
                      </a:solidFill>
                    </a:rPr>
                    <a:t> du </a:t>
                  </a:r>
                  <a:r>
                    <a:rPr lang="en-CA" dirty="0" err="1">
                      <a:solidFill>
                        <a:schemeClr val="bg1"/>
                      </a:solidFill>
                    </a:rPr>
                    <a:t>radiateur</a:t>
                  </a:r>
                  <a:endParaRPr lang="en-CA" dirty="0">
                    <a:solidFill>
                      <a:schemeClr val="bg1"/>
                    </a:solidFill>
                  </a:endParaRPr>
                </a:p>
                <a:p>
                  <a14:m>
                    <m:oMath xmlns:m="http://schemas.openxmlformats.org/officeDocument/2006/math">
                      <m:r>
                        <a:rPr lang="fr-CA" b="0" i="1" smtClean="0">
                          <a:solidFill>
                            <a:schemeClr val="bg1"/>
                          </a:solidFill>
                          <a:latin typeface="Cambria Math" panose="02040503050406030204" pitchFamily="18" charset="0"/>
                        </a:rPr>
                        <m:t>h</m:t>
                      </m:r>
                    </m:oMath>
                  </a14:m>
                  <a:r>
                    <a:rPr lang="en-CA" dirty="0">
                      <a:solidFill>
                        <a:schemeClr val="bg1"/>
                      </a:solidFill>
                    </a:rPr>
                    <a:t> : coefficient de convection par unite de volume</a:t>
                  </a:r>
                </a:p>
                <a:p>
                  <a14:m>
                    <m:oMath xmlns:m="http://schemas.openxmlformats.org/officeDocument/2006/math">
                      <m:acc>
                        <m:accPr>
                          <m:chr m:val="̇"/>
                          <m:ctrlPr>
                            <a:rPr lang="en-CA"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oMath>
                  </a14:m>
                  <a:r>
                    <a:rPr lang="en-CA" dirty="0">
                      <a:solidFill>
                        <a:schemeClr val="bg1"/>
                      </a:solidFill>
                    </a:rPr>
                    <a:t> : </a:t>
                  </a:r>
                  <a:r>
                    <a:rPr lang="en-CA" dirty="0" err="1">
                      <a:solidFill>
                        <a:schemeClr val="bg1"/>
                      </a:solidFill>
                    </a:rPr>
                    <a:t>débit</a:t>
                  </a:r>
                  <a:r>
                    <a:rPr lang="en-CA" dirty="0">
                      <a:solidFill>
                        <a:schemeClr val="bg1"/>
                      </a:solidFill>
                    </a:rPr>
                    <a:t> </a:t>
                  </a:r>
                  <a:r>
                    <a:rPr lang="en-CA" dirty="0" err="1">
                      <a:solidFill>
                        <a:schemeClr val="bg1"/>
                      </a:solidFill>
                    </a:rPr>
                    <a:t>massique</a:t>
                  </a:r>
                  <a:endParaRPr lang="en-CA" dirty="0">
                    <a:solidFill>
                      <a:schemeClr val="bg1"/>
                    </a:solidFill>
                  </a:endParaRPr>
                </a:p>
                <a:p>
                  <a14:m>
                    <m:oMath xmlns:m="http://schemas.openxmlformats.org/officeDocument/2006/math">
                      <m:sSub>
                        <m:sSubPr>
                          <m:ctrlPr>
                            <a:rPr lang="en-CA"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𝐶</m:t>
                          </m:r>
                        </m:e>
                        <m:sub>
                          <m:r>
                            <a:rPr lang="fr-CA" b="0" i="1" smtClean="0">
                              <a:solidFill>
                                <a:schemeClr val="bg1"/>
                              </a:solidFill>
                              <a:latin typeface="Cambria Math" panose="02040503050406030204" pitchFamily="18" charset="0"/>
                            </a:rPr>
                            <m:t>𝑝</m:t>
                          </m:r>
                        </m:sub>
                      </m:sSub>
                    </m:oMath>
                  </a14:m>
                  <a:r>
                    <a:rPr lang="en-CA" dirty="0">
                      <a:solidFill>
                        <a:schemeClr val="bg1"/>
                      </a:solidFill>
                    </a:rPr>
                    <a:t> : </a:t>
                  </a:r>
                  <a:r>
                    <a:rPr lang="en-CA" dirty="0" err="1">
                      <a:solidFill>
                        <a:schemeClr val="bg1"/>
                      </a:solidFill>
                    </a:rPr>
                    <a:t>chaleur</a:t>
                  </a:r>
                  <a:r>
                    <a:rPr lang="en-CA" dirty="0">
                      <a:solidFill>
                        <a:schemeClr val="bg1"/>
                      </a:solidFill>
                    </a:rPr>
                    <a:t> </a:t>
                  </a:r>
                  <a:r>
                    <a:rPr lang="en-CA" dirty="0" err="1">
                      <a:solidFill>
                        <a:schemeClr val="bg1"/>
                      </a:solidFill>
                    </a:rPr>
                    <a:t>spécifique</a:t>
                  </a:r>
                  <a:endParaRPr lang="en-CA" dirty="0">
                    <a:solidFill>
                      <a:schemeClr val="bg1"/>
                    </a:solidFill>
                  </a:endParaRPr>
                </a:p>
              </p:txBody>
            </p:sp>
          </mc:Choice>
          <mc:Fallback>
            <p:sp>
              <p:nvSpPr>
                <p:cNvPr id="8" name="TextBox 7">
                  <a:extLst>
                    <a:ext uri="{FF2B5EF4-FFF2-40B4-BE49-F238E27FC236}">
                      <a16:creationId xmlns:a16="http://schemas.microsoft.com/office/drawing/2014/main" id="{CE81B177-78A4-4F1C-BA19-4364761D4C0E}"/>
                    </a:ext>
                  </a:extLst>
                </p:cNvPr>
                <p:cNvSpPr txBox="1">
                  <a:spLocks noRot="1" noChangeAspect="1" noMove="1" noResize="1" noEditPoints="1" noAdjustHandles="1" noChangeArrowheads="1" noChangeShapeType="1" noTextEdit="1"/>
                </p:cNvSpPr>
                <p:nvPr/>
              </p:nvSpPr>
              <p:spPr>
                <a:xfrm>
                  <a:off x="4430553" y="1967994"/>
                  <a:ext cx="4255837" cy="1401602"/>
                </a:xfrm>
                <a:prstGeom prst="rect">
                  <a:avLst/>
                </a:prstGeom>
                <a:blipFill>
                  <a:blip r:embed="rId7"/>
                  <a:stretch>
                    <a:fillRect t="-870" b="-2174"/>
                  </a:stretch>
                </a:blipFill>
              </p:spPr>
              <p:txBody>
                <a:bodyPr/>
                <a:lstStyle/>
                <a:p>
                  <a:r>
                    <a:rPr lang="en-CA">
                      <a:noFill/>
                    </a:rPr>
                    <a:t> </a:t>
                  </a:r>
                </a:p>
              </p:txBody>
            </p:sp>
          </mc:Fallback>
        </mc:AlternateContent>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Vérification de code - Moteur sans vapeur</a:t>
            </a:r>
            <a:endParaRPr sz="2800" dirty="0"/>
          </a:p>
        </p:txBody>
      </p:sp>
      <p:sp>
        <p:nvSpPr>
          <p:cNvPr id="210" name="Google Shape;210;p25"/>
          <p:cNvSpPr txBox="1">
            <a:spLocks noGrp="1"/>
          </p:cNvSpPr>
          <p:nvPr>
            <p:ph type="body" idx="1"/>
            <p:custDataLst>
              <p:tags r:id="rId2"/>
            </p:custDataLst>
          </p:nvPr>
        </p:nvSpPr>
        <p:spPr>
          <a:xfrm>
            <a:off x="1297500" y="1401647"/>
            <a:ext cx="7038900" cy="6272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 solution de la variation de température à travers une source de chaleur constante est connue et est définie par :</a:t>
            </a:r>
            <a:endParaRPr dirty="0"/>
          </a:p>
        </p:txBody>
      </p:sp>
      <p:sp>
        <p:nvSpPr>
          <p:cNvPr id="2" name="Slide Number Placeholder 1">
            <a:extLst>
              <a:ext uri="{FF2B5EF4-FFF2-40B4-BE49-F238E27FC236}">
                <a16:creationId xmlns:a16="http://schemas.microsoft.com/office/drawing/2014/main" id="{3946D3A1-84A3-41D6-85BF-F5FCD7F91A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F60110F-CEBD-43B0-9D4B-EBC122931CF1}"/>
                  </a:ext>
                </a:extLst>
              </p:cNvPr>
              <p:cNvSpPr txBox="1"/>
              <p:nvPr/>
            </p:nvSpPr>
            <p:spPr>
              <a:xfrm>
                <a:off x="3310269" y="1814623"/>
                <a:ext cx="2395870" cy="5934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CA" i="1" smtClean="0">
                              <a:solidFill>
                                <a:schemeClr val="bg1"/>
                              </a:solidFill>
                              <a:latin typeface="Cambria Math" panose="02040503050406030204" pitchFamily="18" charset="0"/>
                            </a:rPr>
                          </m:ctrlPr>
                        </m:fPr>
                        <m:num>
                          <m:r>
                            <a:rPr lang="fr-CA" b="0" i="1" smtClean="0">
                              <a:solidFill>
                                <a:schemeClr val="bg1"/>
                              </a:solidFill>
                              <a:latin typeface="Cambria Math" panose="02040503050406030204" pitchFamily="18" charset="0"/>
                            </a:rPr>
                            <m:t>𝑑𝑇</m:t>
                          </m:r>
                        </m:num>
                        <m:den>
                          <m:r>
                            <a:rPr lang="fr-CA" b="0" i="1" smtClean="0">
                              <a:solidFill>
                                <a:schemeClr val="bg1"/>
                              </a:solidFill>
                              <a:latin typeface="Cambria Math" panose="02040503050406030204" pitchFamily="18" charset="0"/>
                            </a:rPr>
                            <m:t>𝑑𝑡</m:t>
                          </m:r>
                        </m:den>
                      </m:f>
                      <m:r>
                        <a:rPr lang="fr-CA" b="0" i="1" smtClean="0">
                          <a:solidFill>
                            <a:schemeClr val="bg1"/>
                          </a:solidFill>
                          <a:latin typeface="Cambria Math" panose="02040503050406030204" pitchFamily="18" charset="0"/>
                        </a:rPr>
                        <m:t>= </m:t>
                      </m:r>
                      <m:f>
                        <m:fPr>
                          <m:ctrlPr>
                            <a:rPr lang="fr-CA" b="0" i="1" smtClean="0">
                              <a:solidFill>
                                <a:schemeClr val="bg1"/>
                              </a:solidFill>
                              <a:latin typeface="Cambria Math" panose="02040503050406030204" pitchFamily="18" charset="0"/>
                            </a:rPr>
                          </m:ctrlPr>
                        </m:fPr>
                        <m:num>
                          <m:acc>
                            <m:accPr>
                              <m:chr m:val="̇"/>
                              <m:ctrlPr>
                                <a:rPr lang="fr-CA" i="1">
                                  <a:solidFill>
                                    <a:schemeClr val="bg1"/>
                                  </a:solidFill>
                                  <a:latin typeface="Cambria Math" panose="02040503050406030204" pitchFamily="18" charset="0"/>
                                </a:rPr>
                              </m:ctrlPr>
                            </m:accPr>
                            <m:e>
                              <m:r>
                                <a:rPr lang="fr-CA" i="1">
                                  <a:solidFill>
                                    <a:schemeClr val="bg1"/>
                                  </a:solidFill>
                                  <a:latin typeface="Cambria Math" panose="02040503050406030204" pitchFamily="18" charset="0"/>
                                </a:rPr>
                                <m:t>𝑄</m:t>
                              </m:r>
                            </m:e>
                          </m:acc>
                        </m:num>
                        <m:den>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r>
                            <a:rPr lang="fr-CA" b="0" i="1" smtClean="0">
                              <a:solidFill>
                                <a:schemeClr val="bg1"/>
                              </a:solidFill>
                              <a:latin typeface="Cambria Math" panose="02040503050406030204" pitchFamily="18" charset="0"/>
                            </a:rPr>
                            <m:t>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𝐶</m:t>
                              </m:r>
                            </m:e>
                            <m:sub>
                              <m:r>
                                <a:rPr lang="fr-CA" b="0" i="1" smtClean="0">
                                  <a:solidFill>
                                    <a:schemeClr val="bg1"/>
                                  </a:solidFill>
                                  <a:latin typeface="Cambria Math" panose="02040503050406030204" pitchFamily="18" charset="0"/>
                                </a:rPr>
                                <m:t>𝑝</m:t>
                              </m:r>
                            </m:sub>
                          </m:sSub>
                        </m:den>
                      </m:f>
                    </m:oMath>
                  </m:oMathPara>
                </a14:m>
                <a:endParaRPr lang="en-CA" dirty="0">
                  <a:solidFill>
                    <a:schemeClr val="bg1"/>
                  </a:solidFill>
                </a:endParaRPr>
              </a:p>
            </p:txBody>
          </p:sp>
        </mc:Choice>
        <mc:Fallback>
          <p:sp>
            <p:nvSpPr>
              <p:cNvPr id="3" name="TextBox 2">
                <a:extLst>
                  <a:ext uri="{FF2B5EF4-FFF2-40B4-BE49-F238E27FC236}">
                    <a16:creationId xmlns:a16="http://schemas.microsoft.com/office/drawing/2014/main" id="{0F60110F-CEBD-43B0-9D4B-EBC122931CF1}"/>
                  </a:ext>
                </a:extLst>
              </p:cNvPr>
              <p:cNvSpPr txBox="1">
                <a:spLocks noRot="1" noChangeAspect="1" noMove="1" noResize="1" noEditPoints="1" noAdjustHandles="1" noChangeArrowheads="1" noChangeShapeType="1" noTextEdit="1"/>
              </p:cNvSpPr>
              <p:nvPr/>
            </p:nvSpPr>
            <p:spPr>
              <a:xfrm>
                <a:off x="3310269" y="1814623"/>
                <a:ext cx="2395870" cy="593496"/>
              </a:xfrm>
              <a:prstGeom prst="rect">
                <a:avLst/>
              </a:prstGeom>
              <a:blipFill>
                <a:blip r:embed="rId5"/>
                <a:stretch>
                  <a:fillRect/>
                </a:stretch>
              </a:blipFill>
            </p:spPr>
            <p:txBody>
              <a:bodyPr/>
              <a:lstStyle/>
              <a:p>
                <a:r>
                  <a:rPr lang="en-CA">
                    <a:noFill/>
                  </a:rPr>
                  <a:t> </a:t>
                </a:r>
              </a:p>
            </p:txBody>
          </p:sp>
        </mc:Fallback>
      </mc:AlternateContent>
      <p:grpSp>
        <p:nvGrpSpPr>
          <p:cNvPr id="7" name="Group 6">
            <a:extLst>
              <a:ext uri="{FF2B5EF4-FFF2-40B4-BE49-F238E27FC236}">
                <a16:creationId xmlns:a16="http://schemas.microsoft.com/office/drawing/2014/main" id="{7FB93A2F-2614-457F-8E91-8CC94B33114E}"/>
              </a:ext>
            </a:extLst>
          </p:cNvPr>
          <p:cNvGrpSpPr/>
          <p:nvPr/>
        </p:nvGrpSpPr>
        <p:grpSpPr>
          <a:xfrm>
            <a:off x="1297500" y="2441899"/>
            <a:ext cx="7038900" cy="1477327"/>
            <a:chOff x="1297500" y="2385192"/>
            <a:chExt cx="7038900" cy="1477327"/>
          </a:xfrm>
        </p:grpSpPr>
        <p:sp>
          <p:nvSpPr>
            <p:cNvPr id="4" name="TextBox 3">
              <a:extLst>
                <a:ext uri="{FF2B5EF4-FFF2-40B4-BE49-F238E27FC236}">
                  <a16:creationId xmlns:a16="http://schemas.microsoft.com/office/drawing/2014/main" id="{F942F59D-2F3F-4036-ABDA-92C6E0274A61}"/>
                </a:ext>
              </a:extLst>
            </p:cNvPr>
            <p:cNvSpPr txBox="1"/>
            <p:nvPr/>
          </p:nvSpPr>
          <p:spPr>
            <a:xfrm>
              <a:off x="1297500" y="2385192"/>
              <a:ext cx="7038900" cy="523220"/>
            </a:xfrm>
            <a:prstGeom prst="rect">
              <a:avLst/>
            </a:prstGeom>
            <a:noFill/>
          </p:spPr>
          <p:txBody>
            <a:bodyPr wrap="square" rtlCol="0">
              <a:spAutoFit/>
            </a:bodyPr>
            <a:lstStyle/>
            <a:p>
              <a:r>
                <a:rPr lang="fr-FR" dirty="0">
                  <a:solidFill>
                    <a:schemeClr val="bg1"/>
                  </a:solidFill>
                </a:rPr>
                <a:t>Puisque la génération de chaleur et le débit massique sont uniformes dans le moteur, la variation de la température dans le moteur devient une droite.</a:t>
              </a:r>
            </a:p>
          </p:txBody>
        </p:sp>
        <p:sp>
          <p:nvSpPr>
            <p:cNvPr id="5" name="TextBox 4">
              <a:extLst>
                <a:ext uri="{FF2B5EF4-FFF2-40B4-BE49-F238E27FC236}">
                  <a16:creationId xmlns:a16="http://schemas.microsoft.com/office/drawing/2014/main" id="{18C935C2-FD83-40CA-A0C0-6E1E35F2EA22}"/>
                </a:ext>
              </a:extLst>
            </p:cNvPr>
            <p:cNvSpPr txBox="1"/>
            <p:nvPr/>
          </p:nvSpPr>
          <p:spPr>
            <a:xfrm>
              <a:off x="1297500" y="2908412"/>
              <a:ext cx="7038900" cy="954107"/>
            </a:xfrm>
            <a:prstGeom prst="rect">
              <a:avLst/>
            </a:prstGeom>
            <a:noFill/>
          </p:spPr>
          <p:txBody>
            <a:bodyPr wrap="square" rtlCol="0">
              <a:spAutoFit/>
            </a:bodyPr>
            <a:lstStyle/>
            <a:p>
              <a:r>
                <a:rPr lang="fr-FR" dirty="0">
                  <a:solidFill>
                    <a:schemeClr val="bg1"/>
                  </a:solidFill>
                </a:rPr>
                <a:t>Afin de vérifier le code du moteur sans vapeur, on définit un cas d’étude avec une génération de chaleur et un débit massique constants et où la température de l’eau restera loin de la température d’ébullition. On trace ensuite la variation de température d’une particule à travers le moteur et on vérifie la solution contre la solution exacte.</a:t>
              </a:r>
            </a:p>
          </p:txBody>
        </p:sp>
      </p:grpSp>
      <p:sp>
        <p:nvSpPr>
          <p:cNvPr id="6" name="TextBox 5">
            <a:extLst>
              <a:ext uri="{FF2B5EF4-FFF2-40B4-BE49-F238E27FC236}">
                <a16:creationId xmlns:a16="http://schemas.microsoft.com/office/drawing/2014/main" id="{76F2773F-9389-49B1-8AC9-62DD23BCCB7C}"/>
              </a:ext>
            </a:extLst>
          </p:cNvPr>
          <p:cNvSpPr txBox="1"/>
          <p:nvPr/>
        </p:nvSpPr>
        <p:spPr>
          <a:xfrm>
            <a:off x="1297500" y="3924553"/>
            <a:ext cx="7038900" cy="738664"/>
          </a:xfrm>
          <a:prstGeom prst="rect">
            <a:avLst/>
          </a:prstGeom>
          <a:noFill/>
        </p:spPr>
        <p:txBody>
          <a:bodyPr wrap="square" rtlCol="0">
            <a:spAutoFit/>
          </a:bodyPr>
          <a:lstStyle/>
          <a:p>
            <a:r>
              <a:rPr lang="fr-FR" dirty="0">
                <a:solidFill>
                  <a:schemeClr val="bg1"/>
                </a:solidFill>
              </a:rPr>
              <a:t>La solution obtenue donne une erreur de 1.5E-15 ce qui vérifie le code du moteur pour le cas où il n’y a pas de formation de vapeur.</a:t>
            </a:r>
          </a:p>
          <a:p>
            <a:endParaRPr lang="en-CA"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Vérification de code - Moteur avec vapeur</a:t>
            </a:r>
            <a:endParaRPr sz="2800" dirty="0"/>
          </a:p>
        </p:txBody>
      </p:sp>
      <p:sp>
        <p:nvSpPr>
          <p:cNvPr id="216" name="Google Shape;216;p26"/>
          <p:cNvSpPr txBox="1">
            <a:spLocks noGrp="1"/>
          </p:cNvSpPr>
          <p:nvPr>
            <p:ph type="body" idx="1"/>
            <p:custDataLst>
              <p:tags r:id="rId2"/>
            </p:custDataLst>
          </p:nvPr>
        </p:nvSpPr>
        <p:spPr>
          <a:xfrm>
            <a:off x="1297500" y="1390977"/>
            <a:ext cx="7038900" cy="11807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Afin de vérifier si le modèle de moteur permet bel et bien une génération de vapeur adéquate on vérifie que le titre et la température à la sortie respect bien le modèle thermodynamique pour une puissance constante à pression constante. On part avec une température initial</a:t>
            </a:r>
            <a:r>
              <a:rPr lang="en-CA" dirty="0"/>
              <a:t>e</a:t>
            </a:r>
            <a:r>
              <a:rPr lang="en" dirty="0"/>
              <a:t> inférieur</a:t>
            </a:r>
            <a:r>
              <a:rPr lang="en-CA" dirty="0"/>
              <a:t>e</a:t>
            </a:r>
            <a:r>
              <a:rPr lang="en" dirty="0"/>
              <a:t> à la température de saturation (95 C)</a:t>
            </a:r>
            <a:endParaRPr dirty="0"/>
          </a:p>
        </p:txBody>
      </p:sp>
      <p:sp>
        <p:nvSpPr>
          <p:cNvPr id="2" name="Slide Number Placeholder 1">
            <a:extLst>
              <a:ext uri="{FF2B5EF4-FFF2-40B4-BE49-F238E27FC236}">
                <a16:creationId xmlns:a16="http://schemas.microsoft.com/office/drawing/2014/main" id="{1C3F4D90-8879-488E-8DDB-BE06D0CC26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4" name="TextBox 3">
            <a:extLst>
              <a:ext uri="{FF2B5EF4-FFF2-40B4-BE49-F238E27FC236}">
                <a16:creationId xmlns:a16="http://schemas.microsoft.com/office/drawing/2014/main" id="{5C00DEAC-0567-4BFC-874F-CDE5F4219501}"/>
              </a:ext>
            </a:extLst>
          </p:cNvPr>
          <p:cNvSpPr txBox="1"/>
          <p:nvPr/>
        </p:nvSpPr>
        <p:spPr>
          <a:xfrm>
            <a:off x="1297500" y="3374343"/>
            <a:ext cx="7038900" cy="954107"/>
          </a:xfrm>
          <a:prstGeom prst="rect">
            <a:avLst/>
          </a:prstGeom>
          <a:noFill/>
        </p:spPr>
        <p:txBody>
          <a:bodyPr wrap="square" rtlCol="0">
            <a:spAutoFit/>
          </a:bodyPr>
          <a:lstStyle/>
          <a:p>
            <a:r>
              <a:rPr lang="fr-FR" dirty="0">
                <a:solidFill>
                  <a:schemeClr val="bg1"/>
                </a:solidFill>
              </a:rPr>
              <a:t>Pour ces conditions on obtient une erreur nulle pour la température et une erreur de 1.3E-17 pour le titre. Le code calcule donc correctement le titre et la température dans le moteur.</a:t>
            </a:r>
          </a:p>
          <a:p>
            <a:endParaRPr lang="fr-CA" dirty="0">
              <a:solidFill>
                <a:schemeClr val="bg1"/>
              </a:solidFill>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465D4B9-B338-4150-BEEE-FF5D4D05073D}"/>
                  </a:ext>
                </a:extLst>
              </p:cNvPr>
              <p:cNvSpPr txBox="1"/>
              <p:nvPr/>
            </p:nvSpPr>
            <p:spPr>
              <a:xfrm>
                <a:off x="2811422" y="2684318"/>
                <a:ext cx="3521155" cy="57592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CA" b="0" i="1" smtClean="0">
                          <a:solidFill>
                            <a:schemeClr val="bg1"/>
                          </a:solidFill>
                          <a:latin typeface="Cambria Math" panose="02040503050406030204" pitchFamily="18" charset="0"/>
                        </a:rPr>
                        <m:t>𝑋</m:t>
                      </m:r>
                      <m:r>
                        <a:rPr lang="fr-CA" b="0" i="1" smtClean="0">
                          <a:solidFill>
                            <a:schemeClr val="bg1"/>
                          </a:solidFill>
                          <a:latin typeface="Cambria Math" panose="02040503050406030204" pitchFamily="18" charset="0"/>
                        </a:rPr>
                        <m:t>= </m:t>
                      </m:r>
                      <m:f>
                        <m:fPr>
                          <m:ctrlPr>
                            <a:rPr lang="fr-CA" b="0" i="1" smtClean="0">
                              <a:solidFill>
                                <a:schemeClr val="bg1"/>
                              </a:solidFill>
                              <a:latin typeface="Cambria Math" panose="02040503050406030204" pitchFamily="18" charset="0"/>
                            </a:rPr>
                          </m:ctrlPr>
                        </m:fPr>
                        <m:num>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𝑄</m:t>
                              </m:r>
                            </m:e>
                            <m:sub>
                              <m:r>
                                <a:rPr lang="fr-CA" b="0" i="1" smtClean="0">
                                  <a:solidFill>
                                    <a:schemeClr val="bg1"/>
                                  </a:solidFill>
                                  <a:latin typeface="Cambria Math" panose="02040503050406030204" pitchFamily="18" charset="0"/>
                                </a:rPr>
                                <m:t>𝑖𝑛</m:t>
                              </m:r>
                            </m:sub>
                          </m:sSub>
                          <m:r>
                            <a:rPr lang="fr-CA" b="0" i="1" smtClean="0">
                              <a:solidFill>
                                <a:schemeClr val="bg1"/>
                              </a:solidFill>
                              <a:latin typeface="Cambria Math" panose="02040503050406030204" pitchFamily="18" charset="0"/>
                            </a:rPr>
                            <m:t> −</m:t>
                          </m:r>
                          <m:d>
                            <m:dPr>
                              <m:ctrlPr>
                                <a:rPr lang="fr-CA" b="0" i="1" smtClean="0">
                                  <a:solidFill>
                                    <a:schemeClr val="bg1"/>
                                  </a:solidFill>
                                  <a:latin typeface="Cambria Math" panose="02040503050406030204" pitchFamily="18" charset="0"/>
                                </a:rPr>
                              </m:ctrlPr>
                            </m:dPr>
                            <m:e>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𝑠𝑎𝑡</m:t>
                                  </m:r>
                                </m:sub>
                              </m:sSub>
                              <m:r>
                                <a:rPr lang="fr-CA" b="0" i="1" smtClean="0">
                                  <a:solidFill>
                                    <a:schemeClr val="bg1"/>
                                  </a:solidFill>
                                  <a:latin typeface="Cambria Math" panose="02040503050406030204" pitchFamily="18" charset="0"/>
                                </a:rPr>
                                <m:t>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𝑖𝑛</m:t>
                                  </m:r>
                                </m:sub>
                              </m:sSub>
                            </m:e>
                          </m:d>
                          <m:r>
                            <a:rPr lang="fr-CA" b="0" i="1" smtClean="0">
                              <a:solidFill>
                                <a:schemeClr val="bg1"/>
                              </a:solidFill>
                              <a:latin typeface="Cambria Math" panose="02040503050406030204" pitchFamily="18" charset="0"/>
                            </a:rPr>
                            <m:t>∗ </m:t>
                          </m:r>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r>
                            <a:rPr lang="fr-CA" b="0" i="1" smtClean="0">
                              <a:solidFill>
                                <a:schemeClr val="bg1"/>
                              </a:solidFill>
                              <a:latin typeface="Cambria Math" panose="02040503050406030204" pitchFamily="18" charset="0"/>
                            </a:rPr>
                            <m:t>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𝐶</m:t>
                              </m:r>
                            </m:e>
                            <m:sub>
                              <m:r>
                                <a:rPr lang="fr-CA" b="0" i="1" smtClean="0">
                                  <a:solidFill>
                                    <a:schemeClr val="bg1"/>
                                  </a:solidFill>
                                  <a:latin typeface="Cambria Math" panose="02040503050406030204" pitchFamily="18" charset="0"/>
                                </a:rPr>
                                <m:t>𝑝</m:t>
                              </m:r>
                            </m:sub>
                          </m:sSub>
                        </m:num>
                        <m:den>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𝐻</m:t>
                              </m:r>
                            </m:e>
                            <m:sub>
                              <m:r>
                                <a:rPr lang="fr-CA" b="0" i="1" smtClean="0">
                                  <a:solidFill>
                                    <a:schemeClr val="bg1"/>
                                  </a:solidFill>
                                  <a:latin typeface="Cambria Math" panose="02040503050406030204" pitchFamily="18" charset="0"/>
                                </a:rPr>
                                <m:t>𝑒𝑣𝑎𝑝</m:t>
                              </m:r>
                            </m:sub>
                          </m:sSub>
                          <m:r>
                            <a:rPr lang="fr-CA" b="0" i="1" smtClean="0">
                              <a:solidFill>
                                <a:schemeClr val="bg1"/>
                              </a:solidFill>
                              <a:latin typeface="Cambria Math" panose="02040503050406030204" pitchFamily="18" charset="0"/>
                            </a:rPr>
                            <m:t> ∗ </m:t>
                          </m:r>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den>
                      </m:f>
                    </m:oMath>
                  </m:oMathPara>
                </a14:m>
                <a:endParaRPr lang="en-CA" dirty="0">
                  <a:solidFill>
                    <a:schemeClr val="bg1"/>
                  </a:solidFill>
                </a:endParaRPr>
              </a:p>
            </p:txBody>
          </p:sp>
        </mc:Choice>
        <mc:Fallback>
          <p:sp>
            <p:nvSpPr>
              <p:cNvPr id="5" name="TextBox 4">
                <a:extLst>
                  <a:ext uri="{FF2B5EF4-FFF2-40B4-BE49-F238E27FC236}">
                    <a16:creationId xmlns:a16="http://schemas.microsoft.com/office/drawing/2014/main" id="{D465D4B9-B338-4150-BEEE-FF5D4D05073D}"/>
                  </a:ext>
                </a:extLst>
              </p:cNvPr>
              <p:cNvSpPr txBox="1">
                <a:spLocks noRot="1" noChangeAspect="1" noMove="1" noResize="1" noEditPoints="1" noAdjustHandles="1" noChangeArrowheads="1" noChangeShapeType="1" noTextEdit="1"/>
              </p:cNvSpPr>
              <p:nvPr/>
            </p:nvSpPr>
            <p:spPr>
              <a:xfrm>
                <a:off x="2811422" y="2684318"/>
                <a:ext cx="3521155" cy="575927"/>
              </a:xfrm>
              <a:prstGeom prst="rect">
                <a:avLst/>
              </a:prstGeom>
              <a:blipFill>
                <a:blip r:embed="rId5"/>
                <a:stretch>
                  <a:fillRect/>
                </a:stretch>
              </a:blipFill>
            </p:spPr>
            <p:txBody>
              <a:bodyPr/>
              <a:lstStyle/>
              <a:p>
                <a:r>
                  <a:rPr lang="en-CA">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custDataLst>
              <p:tags r:id="rId1"/>
            </p:custDataLst>
          </p:nvPr>
        </p:nvSpPr>
        <p:spPr>
          <a:xfrm>
            <a:off x="1297500" y="393750"/>
            <a:ext cx="7302000" cy="9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Vérification de la masse totale du système</a:t>
            </a:r>
            <a:endParaRPr sz="2800" dirty="0"/>
          </a:p>
        </p:txBody>
      </p:sp>
      <p:sp>
        <p:nvSpPr>
          <p:cNvPr id="154" name="Google Shape;154;p16"/>
          <p:cNvSpPr txBox="1">
            <a:spLocks noGrp="1"/>
          </p:cNvSpPr>
          <p:nvPr>
            <p:ph type="body" idx="1"/>
            <p:custDataLst>
              <p:tags r:id="rId2"/>
            </p:custDataLst>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Étant donné que l’on garde la densité constante et que la vapeur doit être accumulée dans le système la masse de vapeur s’ajoute à la masse totale du système nous n’avons donc pas une conservation de la masse dans le système. </a:t>
            </a:r>
          </a:p>
          <a:p>
            <a:pPr marL="0" lvl="0" indent="0" algn="l" rtl="0">
              <a:spcBef>
                <a:spcPts val="0"/>
              </a:spcBef>
              <a:spcAft>
                <a:spcPts val="1600"/>
              </a:spcAft>
              <a:buNone/>
            </a:pPr>
            <a:r>
              <a:rPr lang="en" dirty="0"/>
              <a:t>Toutefois, la masse ajoutée est négligeable. En effet, pour le cas d’étude de base la masse de vapeur accumulée dans le système est de 6.3E-5 kg alors que la masse d’eau du système est d’environ 2 kg. </a:t>
            </a:r>
          </a:p>
          <a:p>
            <a:pPr marL="0" lvl="0" indent="0" algn="l" rtl="0">
              <a:spcBef>
                <a:spcPts val="0"/>
              </a:spcBef>
              <a:spcAft>
                <a:spcPts val="1600"/>
              </a:spcAft>
              <a:buNone/>
            </a:pPr>
            <a:r>
              <a:rPr lang="en" dirty="0"/>
              <a:t>On assume donc que la variation du débit est négligeable.</a:t>
            </a:r>
            <a:endParaRPr dirty="0"/>
          </a:p>
        </p:txBody>
      </p:sp>
      <p:sp>
        <p:nvSpPr>
          <p:cNvPr id="2" name="Slide Number Placeholder 1">
            <a:extLst>
              <a:ext uri="{FF2B5EF4-FFF2-40B4-BE49-F238E27FC236}">
                <a16:creationId xmlns:a16="http://schemas.microsoft.com/office/drawing/2014/main" id="{1B99F24B-021B-4FEE-92E2-00660B623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9D98-5C1E-4444-86F0-4851113D411E}"/>
              </a:ext>
            </a:extLst>
          </p:cNvPr>
          <p:cNvSpPr>
            <a:spLocks noGrp="1"/>
          </p:cNvSpPr>
          <p:nvPr>
            <p:ph type="title"/>
          </p:nvPr>
        </p:nvSpPr>
        <p:spPr/>
        <p:txBody>
          <a:bodyPr/>
          <a:lstStyle/>
          <a:p>
            <a:r>
              <a:rPr lang="fr-CA" sz="4000" dirty="0"/>
              <a:t>Vérification de solution</a:t>
            </a:r>
            <a:endParaRPr lang="en-CA" sz="4000" dirty="0"/>
          </a:p>
        </p:txBody>
      </p:sp>
      <p:sp>
        <p:nvSpPr>
          <p:cNvPr id="3" name="Slide Number Placeholder 2">
            <a:extLst>
              <a:ext uri="{FF2B5EF4-FFF2-40B4-BE49-F238E27FC236}">
                <a16:creationId xmlns:a16="http://schemas.microsoft.com/office/drawing/2014/main" id="{69D40E8B-E594-4F79-B90F-E56FFF70FC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2301301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16FC-B243-4E50-BB57-6000CCF7CE06}"/>
              </a:ext>
            </a:extLst>
          </p:cNvPr>
          <p:cNvSpPr>
            <a:spLocks noGrp="1"/>
          </p:cNvSpPr>
          <p:nvPr>
            <p:ph type="title"/>
          </p:nvPr>
        </p:nvSpPr>
        <p:spPr>
          <a:xfrm>
            <a:off x="1297500" y="393750"/>
            <a:ext cx="7038900" cy="914100"/>
          </a:xfrm>
        </p:spPr>
        <p:txBody>
          <a:bodyPr/>
          <a:lstStyle/>
          <a:p>
            <a:r>
              <a:rPr lang="fr-CA" sz="3600" dirty="0"/>
              <a:t>Plan de la présentation</a:t>
            </a:r>
            <a:endParaRPr lang="en-CA" sz="3600" dirty="0"/>
          </a:p>
        </p:txBody>
      </p:sp>
      <p:sp>
        <p:nvSpPr>
          <p:cNvPr id="3" name="Text Placeholder 2">
            <a:extLst>
              <a:ext uri="{FF2B5EF4-FFF2-40B4-BE49-F238E27FC236}">
                <a16:creationId xmlns:a16="http://schemas.microsoft.com/office/drawing/2014/main" id="{E0B2DBBC-8BE5-43D4-8C8F-52A1769E0DE4}"/>
              </a:ext>
            </a:extLst>
          </p:cNvPr>
          <p:cNvSpPr>
            <a:spLocks noGrp="1"/>
          </p:cNvSpPr>
          <p:nvPr>
            <p:ph type="body" idx="1"/>
          </p:nvPr>
        </p:nvSpPr>
        <p:spPr>
          <a:xfrm>
            <a:off x="1297500" y="1567550"/>
            <a:ext cx="5685191" cy="2911200"/>
          </a:xfrm>
        </p:spPr>
        <p:txBody>
          <a:bodyPr/>
          <a:lstStyle/>
          <a:p>
            <a:pPr>
              <a:lnSpc>
                <a:spcPct val="150000"/>
              </a:lnSpc>
            </a:pPr>
            <a:r>
              <a:rPr lang="fr-CA" sz="1600" dirty="0"/>
              <a:t>Définition du modèle</a:t>
            </a:r>
          </a:p>
          <a:p>
            <a:pPr>
              <a:lnSpc>
                <a:spcPct val="150000"/>
              </a:lnSpc>
            </a:pPr>
            <a:r>
              <a:rPr lang="fr-CA" sz="1600" dirty="0"/>
              <a:t>Discrétisation du problème</a:t>
            </a:r>
          </a:p>
          <a:p>
            <a:pPr>
              <a:lnSpc>
                <a:spcPct val="150000"/>
              </a:lnSpc>
            </a:pPr>
            <a:r>
              <a:rPr lang="fr-CA" sz="1600" dirty="0"/>
              <a:t>Vérification de code</a:t>
            </a:r>
          </a:p>
          <a:p>
            <a:pPr>
              <a:lnSpc>
                <a:spcPct val="150000"/>
              </a:lnSpc>
            </a:pPr>
            <a:r>
              <a:rPr lang="fr-CA" sz="1600" dirty="0"/>
              <a:t>Vérification de solution</a:t>
            </a:r>
          </a:p>
          <a:p>
            <a:pPr>
              <a:lnSpc>
                <a:spcPct val="150000"/>
              </a:lnSpc>
            </a:pPr>
            <a:r>
              <a:rPr lang="fr-CA" sz="1600" dirty="0"/>
              <a:t>Validation</a:t>
            </a:r>
          </a:p>
          <a:p>
            <a:pPr>
              <a:lnSpc>
                <a:spcPct val="150000"/>
              </a:lnSpc>
            </a:pPr>
            <a:r>
              <a:rPr lang="fr-CA" sz="1600" dirty="0"/>
              <a:t>Propagation des incertitudes</a:t>
            </a:r>
            <a:endParaRPr lang="en-CA" sz="1600" dirty="0"/>
          </a:p>
        </p:txBody>
      </p:sp>
      <p:sp>
        <p:nvSpPr>
          <p:cNvPr id="4" name="Slide Number Placeholder 3">
            <a:extLst>
              <a:ext uri="{FF2B5EF4-FFF2-40B4-BE49-F238E27FC236}">
                <a16:creationId xmlns:a16="http://schemas.microsoft.com/office/drawing/2014/main" id="{93698481-0407-48D3-A94A-27BCE801D7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4288671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Vérification de l’ordre de convergence du schéma de résolution.</a:t>
            </a:r>
            <a:endParaRPr sz="2800" dirty="0"/>
          </a:p>
        </p:txBody>
      </p:sp>
      <p:sp>
        <p:nvSpPr>
          <p:cNvPr id="222" name="Google Shape;222;p27"/>
          <p:cNvSpPr txBox="1">
            <a:spLocks noGrp="1"/>
          </p:cNvSpPr>
          <p:nvPr>
            <p:ph type="body" idx="1"/>
            <p:custDataLst>
              <p:tags r:id="rId2"/>
            </p:custDataLst>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A" dirty="0"/>
              <a:t>Les </a:t>
            </a:r>
            <a:r>
              <a:rPr lang="en" dirty="0"/>
              <a:t>composante </a:t>
            </a:r>
            <a:r>
              <a:rPr lang="fr-CA" dirty="0"/>
              <a:t>ont </a:t>
            </a:r>
            <a:r>
              <a:rPr lang="en" dirty="0"/>
              <a:t>une solution exact</a:t>
            </a:r>
            <a:r>
              <a:rPr lang="en-CA" dirty="0"/>
              <a:t>e</a:t>
            </a:r>
            <a:r>
              <a:rPr lang="en" dirty="0"/>
              <a:t> pour un</a:t>
            </a:r>
            <a:r>
              <a:rPr lang="en-CA" dirty="0"/>
              <a:t>e</a:t>
            </a:r>
            <a:r>
              <a:rPr lang="en" dirty="0"/>
              <a:t> génération d’énergie et un coefficient de convection constant</a:t>
            </a:r>
            <a:r>
              <a:rPr lang="en-CA" dirty="0"/>
              <a:t>s.</a:t>
            </a:r>
          </a:p>
          <a:p>
            <a:pPr marL="0" lvl="0" indent="0" algn="l" rtl="0">
              <a:spcBef>
                <a:spcPts val="0"/>
              </a:spcBef>
              <a:spcAft>
                <a:spcPts val="1600"/>
              </a:spcAft>
              <a:buNone/>
            </a:pPr>
            <a:r>
              <a:rPr lang="en-CA" dirty="0" err="1"/>
              <a:t>Toutefois</a:t>
            </a:r>
            <a:r>
              <a:rPr lang="en-CA" dirty="0"/>
              <a:t>, nous </a:t>
            </a:r>
            <a:r>
              <a:rPr lang="en-CA" dirty="0" err="1"/>
              <a:t>voulons</a:t>
            </a:r>
            <a:r>
              <a:rPr lang="en-CA" dirty="0"/>
              <a:t> </a:t>
            </a:r>
            <a:r>
              <a:rPr lang="en-CA" dirty="0" err="1"/>
              <a:t>étudier</a:t>
            </a:r>
            <a:r>
              <a:rPr lang="en-CA" dirty="0"/>
              <a:t> le </a:t>
            </a:r>
            <a:r>
              <a:rPr lang="en-CA" dirty="0" err="1"/>
              <a:t>comportement</a:t>
            </a:r>
            <a:r>
              <a:rPr lang="en-CA" dirty="0"/>
              <a:t> du systems </a:t>
            </a:r>
            <a:r>
              <a:rPr lang="en-CA" dirty="0" err="1"/>
              <a:t>lorsque</a:t>
            </a:r>
            <a:r>
              <a:rPr lang="en-CA" dirty="0"/>
              <a:t> </a:t>
            </a:r>
            <a:r>
              <a:rPr lang="en-CA" dirty="0" err="1"/>
              <a:t>ces</a:t>
            </a:r>
            <a:r>
              <a:rPr lang="en-CA" dirty="0"/>
              <a:t> deux grandeurs </a:t>
            </a:r>
            <a:r>
              <a:rPr lang="en-CA" dirty="0" err="1"/>
              <a:t>sont</a:t>
            </a:r>
            <a:r>
              <a:rPr lang="en-CA" dirty="0"/>
              <a:t> variables dans le temps. La solution pour </a:t>
            </a:r>
            <a:r>
              <a:rPr lang="en-CA" dirty="0" err="1"/>
              <a:t>ce</a:t>
            </a:r>
            <a:r>
              <a:rPr lang="en-CA" dirty="0"/>
              <a:t> </a:t>
            </a:r>
            <a:r>
              <a:rPr lang="en-CA" dirty="0" err="1"/>
              <a:t>cas</a:t>
            </a:r>
            <a:r>
              <a:rPr lang="en-CA" dirty="0"/>
              <a:t> ne sera pas </a:t>
            </a:r>
            <a:r>
              <a:rPr lang="en-CA" dirty="0" err="1"/>
              <a:t>exacte</a:t>
            </a:r>
            <a:r>
              <a:rPr lang="en" dirty="0"/>
              <a:t>.</a:t>
            </a:r>
          </a:p>
          <a:p>
            <a:pPr marL="0" lvl="0" indent="0" algn="l" rtl="0">
              <a:spcBef>
                <a:spcPts val="0"/>
              </a:spcBef>
              <a:spcAft>
                <a:spcPts val="1600"/>
              </a:spcAft>
              <a:buNone/>
            </a:pPr>
            <a:r>
              <a:rPr lang="en" dirty="0"/>
              <a:t>On </a:t>
            </a:r>
            <a:r>
              <a:rPr lang="en-CA" dirty="0" err="1"/>
              <a:t>s’attend</a:t>
            </a:r>
            <a:r>
              <a:rPr lang="en-CA" dirty="0"/>
              <a:t> </a:t>
            </a:r>
            <a:r>
              <a:rPr lang="en" dirty="0"/>
              <a:t>à avoir une convergence d’</a:t>
            </a:r>
            <a:r>
              <a:rPr lang="en" b="1" dirty="0"/>
              <a:t>ordre 1</a:t>
            </a:r>
            <a:r>
              <a:rPr lang="en" dirty="0"/>
              <a:t> pour l’ensemble du système étant donné une intégration du déplacement des particule</a:t>
            </a:r>
            <a:r>
              <a:rPr lang="en-CA" dirty="0"/>
              <a:t>s</a:t>
            </a:r>
            <a:r>
              <a:rPr lang="en" dirty="0"/>
              <a:t> par Euler explicite.</a:t>
            </a:r>
            <a:endParaRPr dirty="0"/>
          </a:p>
        </p:txBody>
      </p:sp>
      <p:sp>
        <p:nvSpPr>
          <p:cNvPr id="2" name="Slide Number Placeholder 1">
            <a:extLst>
              <a:ext uri="{FF2B5EF4-FFF2-40B4-BE49-F238E27FC236}">
                <a16:creationId xmlns:a16="http://schemas.microsoft.com/office/drawing/2014/main" id="{57ECCBCF-2028-4F6C-B05A-811361A2D1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Convergence de la solution de la température moyenne final</a:t>
            </a:r>
            <a:r>
              <a:rPr lang="en-CA" sz="2800" dirty="0"/>
              <a:t>e</a:t>
            </a:r>
            <a:r>
              <a:rPr lang="en" sz="2800" dirty="0"/>
              <a:t> </a:t>
            </a:r>
            <a:endParaRPr sz="2800" dirty="0"/>
          </a:p>
        </p:txBody>
      </p:sp>
      <p:sp>
        <p:nvSpPr>
          <p:cNvPr id="228" name="Google Shape;228;p28"/>
          <p:cNvSpPr txBox="1">
            <a:spLocks noGrp="1"/>
          </p:cNvSpPr>
          <p:nvPr>
            <p:ph type="body" idx="1"/>
            <p:custDataLst>
              <p:tags r:id="rId2"/>
            </p:custDataLst>
          </p:nvPr>
        </p:nvSpPr>
        <p:spPr>
          <a:xfrm>
            <a:off x="1297500" y="1731775"/>
            <a:ext cx="1647900" cy="27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Convergence numérique  ordre 1.25.</a:t>
            </a:r>
            <a:endParaRPr dirty="0"/>
          </a:p>
          <a:p>
            <a:pPr marL="0" lvl="0" indent="0" algn="l" rtl="0">
              <a:spcBef>
                <a:spcPts val="1600"/>
              </a:spcBef>
              <a:spcAft>
                <a:spcPts val="1600"/>
              </a:spcAft>
              <a:buNone/>
            </a:pPr>
            <a:r>
              <a:rPr lang="en" dirty="0"/>
              <a:t>Le nombre de courant maximal est gardé constant </a:t>
            </a:r>
            <a:r>
              <a:rPr lang="en-CA" dirty="0"/>
              <a:t>à </a:t>
            </a:r>
            <a:r>
              <a:rPr lang="en" dirty="0"/>
              <a:t>0,8 et le volume de fluide par particule est divisé en 2 pour chaque itération</a:t>
            </a:r>
            <a:endParaRPr dirty="0"/>
          </a:p>
        </p:txBody>
      </p:sp>
      <p:pic>
        <p:nvPicPr>
          <p:cNvPr id="229" name="Google Shape;229;p28"/>
          <p:cNvPicPr preferRelativeResize="0"/>
          <p:nvPr>
            <p:custDataLst>
              <p:tags r:id="rId3"/>
            </p:custDataLst>
          </p:nvPr>
        </p:nvPicPr>
        <p:blipFill>
          <a:blip r:embed="rId6">
            <a:alphaModFix/>
          </a:blip>
          <a:stretch>
            <a:fillRect/>
          </a:stretch>
        </p:blipFill>
        <p:spPr>
          <a:xfrm>
            <a:off x="3109792" y="1507357"/>
            <a:ext cx="5362666" cy="3040791"/>
          </a:xfrm>
          <a:prstGeom prst="rect">
            <a:avLst/>
          </a:prstGeom>
          <a:noFill/>
          <a:ln>
            <a:noFill/>
          </a:ln>
        </p:spPr>
      </p:pic>
      <p:sp>
        <p:nvSpPr>
          <p:cNvPr id="2" name="Slide Number Placeholder 1">
            <a:extLst>
              <a:ext uri="{FF2B5EF4-FFF2-40B4-BE49-F238E27FC236}">
                <a16:creationId xmlns:a16="http://schemas.microsoft.com/office/drawing/2014/main" id="{7D06EF31-2623-47BE-BCE8-3250F128DC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BB14-3DF4-4BAF-AE47-66D8BA17C0E8}"/>
              </a:ext>
            </a:extLst>
          </p:cNvPr>
          <p:cNvSpPr>
            <a:spLocks noGrp="1"/>
          </p:cNvSpPr>
          <p:nvPr>
            <p:ph type="title"/>
          </p:nvPr>
        </p:nvSpPr>
        <p:spPr/>
        <p:txBody>
          <a:bodyPr/>
          <a:lstStyle/>
          <a:p>
            <a:r>
              <a:rPr lang="fr-CA" sz="4000" dirty="0"/>
              <a:t>Propagation des incertitudes</a:t>
            </a:r>
            <a:endParaRPr lang="en-CA" sz="4000" dirty="0"/>
          </a:p>
        </p:txBody>
      </p:sp>
      <p:sp>
        <p:nvSpPr>
          <p:cNvPr id="3" name="Slide Number Placeholder 2">
            <a:extLst>
              <a:ext uri="{FF2B5EF4-FFF2-40B4-BE49-F238E27FC236}">
                <a16:creationId xmlns:a16="http://schemas.microsoft.com/office/drawing/2014/main" id="{5A95BC96-823A-4640-92C3-9B50D7ADA6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2752543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9"/>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2800" dirty="0"/>
              <a:t>Étude </a:t>
            </a:r>
            <a:r>
              <a:rPr lang="en" sz="2800" dirty="0"/>
              <a:t>statistique par </a:t>
            </a:r>
            <a:r>
              <a:rPr lang="en-CA" sz="2800" dirty="0"/>
              <a:t>Latin </a:t>
            </a:r>
            <a:r>
              <a:rPr lang="en" sz="2800" dirty="0"/>
              <a:t>Hypercube </a:t>
            </a:r>
            <a:r>
              <a:rPr lang="en-CA" sz="2800" dirty="0"/>
              <a:t>Sampling</a:t>
            </a:r>
            <a:endParaRPr sz="2800" dirty="0"/>
          </a:p>
        </p:txBody>
      </p:sp>
      <p:sp>
        <p:nvSpPr>
          <p:cNvPr id="235" name="Google Shape;235;p29"/>
          <p:cNvSpPr txBox="1">
            <a:spLocks noGrp="1"/>
          </p:cNvSpPr>
          <p:nvPr>
            <p:ph type="body" idx="1"/>
            <p:custDataLst>
              <p:tags r:id="rId2"/>
            </p:custDataLst>
          </p:nvPr>
        </p:nvSpPr>
        <p:spPr>
          <a:xfrm>
            <a:off x="1297500" y="1567550"/>
            <a:ext cx="7038900" cy="3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Choix des variables du modèle à étudier:</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36" name="Google Shape;236;p29"/>
          <p:cNvPicPr preferRelativeResize="0"/>
          <p:nvPr>
            <p:custDataLst>
              <p:tags r:id="rId3"/>
            </p:custDataLst>
          </p:nvPr>
        </p:nvPicPr>
        <p:blipFill>
          <a:blip r:embed="rId7">
            <a:alphaModFix/>
          </a:blip>
          <a:stretch>
            <a:fillRect/>
          </a:stretch>
        </p:blipFill>
        <p:spPr>
          <a:xfrm>
            <a:off x="1408525" y="1946448"/>
            <a:ext cx="6080100" cy="678300"/>
          </a:xfrm>
          <a:prstGeom prst="rect">
            <a:avLst/>
          </a:prstGeom>
          <a:noFill/>
          <a:ln>
            <a:noFill/>
          </a:ln>
        </p:spPr>
      </p:pic>
      <p:sp>
        <p:nvSpPr>
          <p:cNvPr id="237" name="Google Shape;237;p29"/>
          <p:cNvSpPr txBox="1">
            <a:spLocks noGrp="1"/>
          </p:cNvSpPr>
          <p:nvPr>
            <p:ph type="body" idx="1"/>
            <p:custDataLst>
              <p:tags r:id="rId4"/>
            </p:custDataLst>
          </p:nvPr>
        </p:nvSpPr>
        <p:spPr>
          <a:xfrm>
            <a:off x="1297500" y="2741250"/>
            <a:ext cx="7502100" cy="21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Ces variables on été choisie car se sont des variable qui ont un impact direct sur la quantité d’énergie fourni au système et la capacité du système à dissiper l’énergie à l’environnement. De plus, ces variables ont une grande incertitude car il sont difficile à évaluer de manière précise.</a:t>
            </a:r>
            <a:endParaRPr/>
          </a:p>
          <a:p>
            <a:pPr marL="0" lvl="0" indent="0" algn="l" rtl="0">
              <a:spcBef>
                <a:spcPts val="1600"/>
              </a:spcBef>
              <a:spcAft>
                <a:spcPts val="0"/>
              </a:spcAft>
              <a:buNone/>
            </a:pPr>
            <a:r>
              <a:rPr lang="en"/>
              <a:t>Le domaine de variation du ratio entre la puissance thermique et la puissance mécanique est défini à partir de divers valeurs retrouvé dans la littérature pour les moteurs thermique à essences.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2" name="Slide Number Placeholder 1">
            <a:extLst>
              <a:ext uri="{FF2B5EF4-FFF2-40B4-BE49-F238E27FC236}">
                <a16:creationId xmlns:a16="http://schemas.microsoft.com/office/drawing/2014/main" id="{008A8DE1-0C24-44AA-952D-B2F79B37BF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Propagation des incertitudes</a:t>
            </a:r>
            <a:endParaRPr sz="2800" dirty="0"/>
          </a:p>
        </p:txBody>
      </p:sp>
      <p:sp>
        <p:nvSpPr>
          <p:cNvPr id="243" name="Google Shape;243;p30"/>
          <p:cNvSpPr txBox="1">
            <a:spLocks noGrp="1"/>
          </p:cNvSpPr>
          <p:nvPr>
            <p:ph type="body" idx="1"/>
            <p:custDataLst>
              <p:tags r:id="rId2"/>
            </p:custDataLst>
          </p:nvPr>
        </p:nvSpPr>
        <p:spPr>
          <a:xfrm>
            <a:off x="1297500" y="1433175"/>
            <a:ext cx="1616700" cy="30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Monte-Carlo pour tous les paramètres d’influences. La réponse de la température varie grandement avec une intervale de la valeur de réponse de 57 degré C</a:t>
            </a:r>
            <a:endParaRPr/>
          </a:p>
        </p:txBody>
      </p:sp>
      <p:pic>
        <p:nvPicPr>
          <p:cNvPr id="244" name="Google Shape;244;p30"/>
          <p:cNvPicPr preferRelativeResize="0"/>
          <p:nvPr>
            <p:custDataLst>
              <p:tags r:id="rId3"/>
            </p:custDataLst>
          </p:nvPr>
        </p:nvPicPr>
        <p:blipFill>
          <a:blip r:embed="rId6">
            <a:alphaModFix/>
          </a:blip>
          <a:stretch>
            <a:fillRect/>
          </a:stretch>
        </p:blipFill>
        <p:spPr>
          <a:xfrm>
            <a:off x="3532825" y="1307850"/>
            <a:ext cx="4609487" cy="3530850"/>
          </a:xfrm>
          <a:prstGeom prst="rect">
            <a:avLst/>
          </a:prstGeom>
          <a:noFill/>
          <a:ln>
            <a:noFill/>
          </a:ln>
        </p:spPr>
      </p:pic>
      <p:sp>
        <p:nvSpPr>
          <p:cNvPr id="2" name="Slide Number Placeholder 1">
            <a:extLst>
              <a:ext uri="{FF2B5EF4-FFF2-40B4-BE49-F238E27FC236}">
                <a16:creationId xmlns:a16="http://schemas.microsoft.com/office/drawing/2014/main" id="{9BF9F78A-EDF4-4A41-B6A7-BDD5E1B342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custDataLst>
              <p:tags r:id="rId1"/>
            </p:custDataLst>
          </p:nvPr>
        </p:nvSpPr>
        <p:spPr>
          <a:xfrm>
            <a:off x="1297500" y="393750"/>
            <a:ext cx="7174958"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Reponse du LHS pour les deux variable ayant la plus grande influence</a:t>
            </a:r>
            <a:endParaRPr sz="2800" dirty="0"/>
          </a:p>
        </p:txBody>
      </p:sp>
      <p:sp>
        <p:nvSpPr>
          <p:cNvPr id="250" name="Google Shape;250;p31"/>
          <p:cNvSpPr txBox="1">
            <a:spLocks noGrp="1"/>
          </p:cNvSpPr>
          <p:nvPr>
            <p:ph type="body" idx="1"/>
            <p:custDataLst>
              <p:tags r:id="rId2"/>
            </p:custDataLst>
          </p:nvPr>
        </p:nvSpPr>
        <p:spPr>
          <a:xfrm>
            <a:off x="6090800" y="1354325"/>
            <a:ext cx="3019500" cy="320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Les résultats suivre une tendance presque bilinéaire. Pour cette raison on est capable d’extraire une sensibilité de la réponses de la température pour c’est deux variables</a:t>
            </a:r>
            <a:endParaRPr/>
          </a:p>
          <a:p>
            <a:pPr marL="0" lvl="0" indent="0" algn="l" rtl="0">
              <a:spcBef>
                <a:spcPts val="1600"/>
              </a:spcBef>
              <a:spcAft>
                <a:spcPts val="1600"/>
              </a:spcAft>
              <a:buNone/>
            </a:pPr>
            <a:r>
              <a:rPr lang="en"/>
              <a:t>La variation dus à la variation du débit semble négligeable dans la plage de valeur étudier.</a:t>
            </a:r>
            <a:endParaRPr/>
          </a:p>
        </p:txBody>
      </p:sp>
      <p:pic>
        <p:nvPicPr>
          <p:cNvPr id="251" name="Google Shape;251;p31"/>
          <p:cNvPicPr preferRelativeResize="0"/>
          <p:nvPr>
            <p:custDataLst>
              <p:tags r:id="rId3"/>
            </p:custDataLst>
          </p:nvPr>
        </p:nvPicPr>
        <p:blipFill>
          <a:blip r:embed="rId6">
            <a:alphaModFix/>
          </a:blip>
          <a:stretch>
            <a:fillRect/>
          </a:stretch>
        </p:blipFill>
        <p:spPr>
          <a:xfrm>
            <a:off x="300425" y="1460250"/>
            <a:ext cx="5604884" cy="3530850"/>
          </a:xfrm>
          <a:prstGeom prst="rect">
            <a:avLst/>
          </a:prstGeom>
          <a:noFill/>
          <a:ln>
            <a:noFill/>
          </a:ln>
        </p:spPr>
      </p:pic>
      <p:sp>
        <p:nvSpPr>
          <p:cNvPr id="2" name="Slide Number Placeholder 1">
            <a:extLst>
              <a:ext uri="{FF2B5EF4-FFF2-40B4-BE49-F238E27FC236}">
                <a16:creationId xmlns:a16="http://schemas.microsoft.com/office/drawing/2014/main" id="{4F041CB2-F448-43A4-B77C-0C678F248B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2"/>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Sensibilité de la température en fonction du ratio </a:t>
            </a:r>
            <a:r>
              <a:rPr lang="en-CA" dirty="0"/>
              <a:t>de </a:t>
            </a:r>
            <a:r>
              <a:rPr lang="en" dirty="0"/>
              <a:t>puissance thermique et mécanique</a:t>
            </a:r>
            <a:endParaRPr dirty="0"/>
          </a:p>
        </p:txBody>
      </p:sp>
      <p:sp>
        <p:nvSpPr>
          <p:cNvPr id="257" name="Google Shape;257;p32"/>
          <p:cNvSpPr txBox="1">
            <a:spLocks noGrp="1"/>
          </p:cNvSpPr>
          <p:nvPr>
            <p:ph type="body" idx="1"/>
            <p:custDataLst>
              <p:tags r:id="rId2"/>
            </p:custDataLst>
          </p:nvPr>
        </p:nvSpPr>
        <p:spPr>
          <a:xfrm>
            <a:off x="5720750" y="1854350"/>
            <a:ext cx="2797500" cy="280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La sensibilité est donc d’environ 1 .2 degré par % du ratio entre la puissance thermique et la puissance mécanique.</a:t>
            </a:r>
            <a:endParaRPr/>
          </a:p>
        </p:txBody>
      </p:sp>
      <p:pic>
        <p:nvPicPr>
          <p:cNvPr id="258" name="Google Shape;258;p32"/>
          <p:cNvPicPr preferRelativeResize="0"/>
          <p:nvPr>
            <p:custDataLst>
              <p:tags r:id="rId3"/>
            </p:custDataLst>
          </p:nvPr>
        </p:nvPicPr>
        <p:blipFill>
          <a:blip r:embed="rId6">
            <a:alphaModFix/>
          </a:blip>
          <a:stretch>
            <a:fillRect/>
          </a:stretch>
        </p:blipFill>
        <p:spPr>
          <a:xfrm>
            <a:off x="1028216" y="1759275"/>
            <a:ext cx="3903858" cy="3170900"/>
          </a:xfrm>
          <a:prstGeom prst="rect">
            <a:avLst/>
          </a:prstGeom>
          <a:noFill/>
          <a:ln>
            <a:noFill/>
          </a:ln>
        </p:spPr>
      </p:pic>
      <p:sp>
        <p:nvSpPr>
          <p:cNvPr id="2" name="Slide Number Placeholder 1">
            <a:extLst>
              <a:ext uri="{FF2B5EF4-FFF2-40B4-BE49-F238E27FC236}">
                <a16:creationId xmlns:a16="http://schemas.microsoft.com/office/drawing/2014/main" id="{44D142DB-833F-4885-B79C-9CC08CE899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custDataLst>
              <p:tags r:id="rId1"/>
            </p:custDataLst>
          </p:nvPr>
        </p:nvSpPr>
        <p:spPr>
          <a:xfrm>
            <a:off x="1297500" y="393750"/>
            <a:ext cx="7168800" cy="114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Sensibilité de la température en fonction du coefficient de convection </a:t>
            </a:r>
            <a:r>
              <a:rPr lang="en-CA" dirty="0" err="1"/>
              <a:t>normalisé</a:t>
            </a:r>
            <a:r>
              <a:rPr lang="en-CA" dirty="0"/>
              <a:t> par </a:t>
            </a:r>
            <a:r>
              <a:rPr lang="en" dirty="0"/>
              <a:t>la vitesse</a:t>
            </a:r>
            <a:endParaRPr dirty="0"/>
          </a:p>
        </p:txBody>
      </p:sp>
      <p:sp>
        <p:nvSpPr>
          <p:cNvPr id="264" name="Google Shape;264;p33"/>
          <p:cNvSpPr txBox="1">
            <a:spLocks noGrp="1"/>
          </p:cNvSpPr>
          <p:nvPr>
            <p:ph type="body" idx="1"/>
            <p:custDataLst>
              <p:tags r:id="rId2"/>
            </p:custDataLst>
          </p:nvPr>
        </p:nvSpPr>
        <p:spPr>
          <a:xfrm>
            <a:off x="1297500" y="1835375"/>
            <a:ext cx="2824800" cy="2643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La sensibilité  de la température pour cette variable est d’environ -10.4 degré par W/(K*m/s)</a:t>
            </a:r>
            <a:endParaRPr dirty="0"/>
          </a:p>
        </p:txBody>
      </p:sp>
      <p:pic>
        <p:nvPicPr>
          <p:cNvPr id="265" name="Google Shape;265;p33"/>
          <p:cNvPicPr preferRelativeResize="0"/>
          <p:nvPr>
            <p:custDataLst>
              <p:tags r:id="rId3"/>
            </p:custDataLst>
          </p:nvPr>
        </p:nvPicPr>
        <p:blipFill>
          <a:blip r:embed="rId6">
            <a:alphaModFix/>
          </a:blip>
          <a:stretch>
            <a:fillRect/>
          </a:stretch>
        </p:blipFill>
        <p:spPr>
          <a:xfrm>
            <a:off x="4307225" y="1700300"/>
            <a:ext cx="4129325" cy="3340225"/>
          </a:xfrm>
          <a:prstGeom prst="rect">
            <a:avLst/>
          </a:prstGeom>
          <a:noFill/>
          <a:ln>
            <a:noFill/>
          </a:ln>
        </p:spPr>
      </p:pic>
      <p:sp>
        <p:nvSpPr>
          <p:cNvPr id="2" name="Slide Number Placeholder 1">
            <a:extLst>
              <a:ext uri="{FF2B5EF4-FFF2-40B4-BE49-F238E27FC236}">
                <a16:creationId xmlns:a16="http://schemas.microsoft.com/office/drawing/2014/main" id="{C14FCE7B-26E9-460D-BE4C-26221CD053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Sensibilité de la température en fonction du du débit de la pompe </a:t>
            </a:r>
            <a:endParaRPr sz="2800" dirty="0"/>
          </a:p>
        </p:txBody>
      </p:sp>
      <p:sp>
        <p:nvSpPr>
          <p:cNvPr id="271" name="Google Shape;271;p34"/>
          <p:cNvSpPr txBox="1">
            <a:spLocks noGrp="1"/>
          </p:cNvSpPr>
          <p:nvPr>
            <p:ph type="body" idx="1"/>
            <p:custDataLst>
              <p:tags r:id="rId2"/>
            </p:custDataLst>
          </p:nvPr>
        </p:nvSpPr>
        <p:spPr>
          <a:xfrm>
            <a:off x="1297500" y="1617525"/>
            <a:ext cx="3105900" cy="2782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On remarque que la température moyenne final ne semble pas avoir de corrélation avec le débit de la pompe même après avoir filtré pour l’influence de la pente du coefficient de convection et l’influence du ratio de puissance thermique.</a:t>
            </a:r>
            <a:endParaRPr/>
          </a:p>
        </p:txBody>
      </p:sp>
      <p:pic>
        <p:nvPicPr>
          <p:cNvPr id="272" name="Google Shape;272;p34"/>
          <p:cNvPicPr preferRelativeResize="0"/>
          <p:nvPr>
            <p:custDataLst>
              <p:tags r:id="rId3"/>
            </p:custDataLst>
          </p:nvPr>
        </p:nvPicPr>
        <p:blipFill>
          <a:blip r:embed="rId6">
            <a:alphaModFix/>
          </a:blip>
          <a:stretch>
            <a:fillRect/>
          </a:stretch>
        </p:blipFill>
        <p:spPr>
          <a:xfrm>
            <a:off x="4903056" y="1361692"/>
            <a:ext cx="3948625" cy="3695125"/>
          </a:xfrm>
          <a:prstGeom prst="rect">
            <a:avLst/>
          </a:prstGeom>
          <a:noFill/>
          <a:ln>
            <a:noFill/>
          </a:ln>
        </p:spPr>
      </p:pic>
      <p:sp>
        <p:nvSpPr>
          <p:cNvPr id="2" name="Slide Number Placeholder 1">
            <a:extLst>
              <a:ext uri="{FF2B5EF4-FFF2-40B4-BE49-F238E27FC236}">
                <a16:creationId xmlns:a16="http://schemas.microsoft.com/office/drawing/2014/main" id="{925350C8-91C7-41E7-A1B7-DB287B32AD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1483-3954-41CA-8349-EA3A45179113}"/>
              </a:ext>
            </a:extLst>
          </p:cNvPr>
          <p:cNvSpPr>
            <a:spLocks noGrp="1"/>
          </p:cNvSpPr>
          <p:nvPr>
            <p:ph type="title"/>
          </p:nvPr>
        </p:nvSpPr>
        <p:spPr/>
        <p:txBody>
          <a:bodyPr/>
          <a:lstStyle/>
          <a:p>
            <a:r>
              <a:rPr lang="fr-CA" sz="4000" dirty="0"/>
              <a:t>Validation</a:t>
            </a:r>
            <a:endParaRPr lang="en-CA" sz="4000" dirty="0"/>
          </a:p>
        </p:txBody>
      </p:sp>
      <p:sp>
        <p:nvSpPr>
          <p:cNvPr id="3" name="Slide Number Placeholder 2">
            <a:extLst>
              <a:ext uri="{FF2B5EF4-FFF2-40B4-BE49-F238E27FC236}">
                <a16:creationId xmlns:a16="http://schemas.microsoft.com/office/drawing/2014/main" id="{7E8DDA18-1A48-4A48-903E-D2BEED73B7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344111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C9E3-0F4F-4A1A-A12D-87A9D364D9FB}"/>
              </a:ext>
            </a:extLst>
          </p:cNvPr>
          <p:cNvSpPr>
            <a:spLocks noGrp="1"/>
          </p:cNvSpPr>
          <p:nvPr>
            <p:ph type="title"/>
          </p:nvPr>
        </p:nvSpPr>
        <p:spPr/>
        <p:txBody>
          <a:bodyPr/>
          <a:lstStyle/>
          <a:p>
            <a:r>
              <a:rPr lang="fr-CA" sz="4000" dirty="0"/>
              <a:t>Définition du modèle</a:t>
            </a:r>
            <a:endParaRPr lang="en-CA" sz="4000" dirty="0"/>
          </a:p>
        </p:txBody>
      </p:sp>
      <p:sp>
        <p:nvSpPr>
          <p:cNvPr id="3" name="Slide Number Placeholder 2">
            <a:extLst>
              <a:ext uri="{FF2B5EF4-FFF2-40B4-BE49-F238E27FC236}">
                <a16:creationId xmlns:a16="http://schemas.microsoft.com/office/drawing/2014/main" id="{CE8171B2-673C-40F4-82BB-8FD6046E36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352635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Calibration</a:t>
            </a:r>
            <a:endParaRPr/>
          </a:p>
          <a:p>
            <a:pPr marL="0" lvl="0" indent="0" algn="l" rtl="0">
              <a:spcBef>
                <a:spcPts val="0"/>
              </a:spcBef>
              <a:spcAft>
                <a:spcPts val="0"/>
              </a:spcAft>
              <a:buNone/>
            </a:pPr>
            <a:endParaRPr/>
          </a:p>
        </p:txBody>
      </p:sp>
      <p:sp>
        <p:nvSpPr>
          <p:cNvPr id="278" name="Google Shape;278;p35"/>
          <p:cNvSpPr txBox="1">
            <a:spLocks noGrp="1"/>
          </p:cNvSpPr>
          <p:nvPr>
            <p:ph type="body" idx="1"/>
            <p:custDataLst>
              <p:tags r:id="rId2"/>
            </p:custDataLst>
          </p:nvPr>
        </p:nvSpPr>
        <p:spPr>
          <a:xfrm>
            <a:off x="1402125" y="2675250"/>
            <a:ext cx="2682900" cy="215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L’erreur moyenne de la température pour cette évolution est de 1.51 Degrée. Ces résultat on été obtenu à partir d’une calibration des paramètres de convection et le paramètre de rapport de puissance thermique et puissance mécanique.</a:t>
            </a:r>
            <a:endParaRPr/>
          </a:p>
        </p:txBody>
      </p:sp>
      <p:sp>
        <p:nvSpPr>
          <p:cNvPr id="279" name="Google Shape;279;p35"/>
          <p:cNvSpPr txBox="1">
            <a:spLocks noGrp="1"/>
          </p:cNvSpPr>
          <p:nvPr>
            <p:ph type="body" idx="1"/>
            <p:custDataLst>
              <p:tags r:id="rId3"/>
            </p:custDataLst>
          </p:nvPr>
        </p:nvSpPr>
        <p:spPr>
          <a:xfrm>
            <a:off x="1402125" y="1094700"/>
            <a:ext cx="2682900" cy="147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Étant donné la vaste plage de valeur que nous avons pour le rapport de puissance thermique et mécanique on doit faire un choix qui minimise l’erreur de notre model.</a:t>
            </a:r>
            <a:endParaRPr/>
          </a:p>
        </p:txBody>
      </p:sp>
      <p:pic>
        <p:nvPicPr>
          <p:cNvPr id="280" name="Google Shape;280;p35"/>
          <p:cNvPicPr preferRelativeResize="0"/>
          <p:nvPr>
            <p:custDataLst>
              <p:tags r:id="rId4"/>
            </p:custDataLst>
          </p:nvPr>
        </p:nvPicPr>
        <p:blipFill>
          <a:blip r:embed="rId8">
            <a:alphaModFix/>
          </a:blip>
          <a:stretch>
            <a:fillRect/>
          </a:stretch>
        </p:blipFill>
        <p:spPr>
          <a:xfrm>
            <a:off x="4237425" y="1460250"/>
            <a:ext cx="3050055" cy="2288930"/>
          </a:xfrm>
          <a:prstGeom prst="rect">
            <a:avLst/>
          </a:prstGeom>
          <a:noFill/>
          <a:ln>
            <a:noFill/>
          </a:ln>
        </p:spPr>
      </p:pic>
      <p:pic>
        <p:nvPicPr>
          <p:cNvPr id="281" name="Google Shape;281;p35"/>
          <p:cNvPicPr preferRelativeResize="0"/>
          <p:nvPr>
            <p:custDataLst>
              <p:tags r:id="rId5"/>
            </p:custDataLst>
          </p:nvPr>
        </p:nvPicPr>
        <p:blipFill>
          <a:blip r:embed="rId9">
            <a:alphaModFix/>
          </a:blip>
          <a:stretch>
            <a:fillRect/>
          </a:stretch>
        </p:blipFill>
        <p:spPr>
          <a:xfrm>
            <a:off x="4237425" y="3901580"/>
            <a:ext cx="4057650" cy="981075"/>
          </a:xfrm>
          <a:prstGeom prst="rect">
            <a:avLst/>
          </a:prstGeom>
          <a:noFill/>
          <a:ln>
            <a:noFill/>
          </a:ln>
        </p:spPr>
      </p:pic>
      <p:sp>
        <p:nvSpPr>
          <p:cNvPr id="2" name="Slide Number Placeholder 1">
            <a:extLst>
              <a:ext uri="{FF2B5EF4-FFF2-40B4-BE49-F238E27FC236}">
                <a16:creationId xmlns:a16="http://schemas.microsoft.com/office/drawing/2014/main" id="{5CD59DB4-BF19-4AF1-9953-77702F19D2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6"/>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Validation</a:t>
            </a:r>
            <a:endParaRPr/>
          </a:p>
        </p:txBody>
      </p:sp>
      <p:sp>
        <p:nvSpPr>
          <p:cNvPr id="287" name="Google Shape;287;p36"/>
          <p:cNvSpPr txBox="1">
            <a:spLocks noGrp="1"/>
          </p:cNvSpPr>
          <p:nvPr>
            <p:ph type="body" idx="1"/>
            <p:custDataLst>
              <p:tags r:id="rId2"/>
            </p:custDataLst>
          </p:nvPr>
        </p:nvSpPr>
        <p:spPr>
          <a:xfrm>
            <a:off x="1297500" y="1307850"/>
            <a:ext cx="2675700" cy="37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Après avoir calibré les paramètres de convection et de rapport de puissance. On a utilisé une autre série de donné afin de vérifier l’évolution de la température.</a:t>
            </a:r>
            <a:endParaRPr/>
          </a:p>
          <a:p>
            <a:pPr marL="0" lvl="0" indent="0" algn="l" rtl="0">
              <a:spcBef>
                <a:spcPts val="1600"/>
              </a:spcBef>
              <a:spcAft>
                <a:spcPts val="0"/>
              </a:spcAft>
              <a:buNone/>
            </a:pPr>
            <a:r>
              <a:rPr lang="en"/>
              <a:t>La différence avec le cas précédent est seulement la modification de la température extérieur qui ce trouvais à 20.5 C lors de cette essaie.</a:t>
            </a:r>
            <a:endParaRPr/>
          </a:p>
          <a:p>
            <a:pPr marL="0" lvl="0" indent="0" algn="l" rtl="0">
              <a:spcBef>
                <a:spcPts val="1600"/>
              </a:spcBef>
              <a:spcAft>
                <a:spcPts val="1600"/>
              </a:spcAft>
              <a:buNone/>
            </a:pPr>
            <a:r>
              <a:rPr lang="en"/>
              <a:t>L’erreur moyenne mesuré est encore plus faible pour ce cas avec 1.39 d’erreur en moyenne</a:t>
            </a:r>
            <a:endParaRPr/>
          </a:p>
        </p:txBody>
      </p:sp>
      <p:pic>
        <p:nvPicPr>
          <p:cNvPr id="288" name="Google Shape;288;p36"/>
          <p:cNvPicPr preferRelativeResize="0"/>
          <p:nvPr>
            <p:custDataLst>
              <p:tags r:id="rId3"/>
            </p:custDataLst>
          </p:nvPr>
        </p:nvPicPr>
        <p:blipFill>
          <a:blip r:embed="rId6">
            <a:alphaModFix/>
          </a:blip>
          <a:stretch>
            <a:fillRect/>
          </a:stretch>
        </p:blipFill>
        <p:spPr>
          <a:xfrm>
            <a:off x="4093750" y="1165650"/>
            <a:ext cx="4601060" cy="3530850"/>
          </a:xfrm>
          <a:prstGeom prst="rect">
            <a:avLst/>
          </a:prstGeom>
          <a:noFill/>
          <a:ln>
            <a:noFill/>
          </a:ln>
        </p:spPr>
      </p:pic>
      <p:sp>
        <p:nvSpPr>
          <p:cNvPr id="2" name="Slide Number Placeholder 1">
            <a:extLst>
              <a:ext uri="{FF2B5EF4-FFF2-40B4-BE49-F238E27FC236}">
                <a16:creationId xmlns:a16="http://schemas.microsoft.com/office/drawing/2014/main" id="{532A3802-1FC6-4A89-9E06-51372A4620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7"/>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 </a:t>
            </a:r>
            <a:endParaRPr/>
          </a:p>
        </p:txBody>
      </p:sp>
      <p:sp>
        <p:nvSpPr>
          <p:cNvPr id="294" name="Google Shape;294;p37"/>
          <p:cNvSpPr txBox="1">
            <a:spLocks noGrp="1"/>
          </p:cNvSpPr>
          <p:nvPr>
            <p:ph type="body" idx="1"/>
            <p:custDataLst>
              <p:tags r:id="rId2"/>
            </p:custDataLst>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 modèle numérique présentes bien les caractéristique attendue et semble être capable de modéliser adéquatement la température dans le système de refroidissement de la Formule SAE.</a:t>
            </a:r>
            <a:endParaRPr/>
          </a:p>
          <a:p>
            <a:pPr marL="0" lvl="0" indent="0" algn="l" rtl="0">
              <a:spcBef>
                <a:spcPts val="1600"/>
              </a:spcBef>
              <a:spcAft>
                <a:spcPts val="1600"/>
              </a:spcAft>
              <a:buNone/>
            </a:pPr>
            <a:r>
              <a:rPr lang="en"/>
              <a:t>En effet, une erreur moyenne inférieur à 2 degrée celcius est parfaitement adéquat pour l’utilisation désirer de ce modèle numérique pour l’équipe de la Formule SAE. Soit de prédire approximativement si dans les conditions de course à venir le système de refroidissement sera suffisamment performant et donc de prévenir une surchauffe du système de refroidissement.</a:t>
            </a:r>
            <a:endParaRPr/>
          </a:p>
        </p:txBody>
      </p:sp>
      <p:sp>
        <p:nvSpPr>
          <p:cNvPr id="2" name="Slide Number Placeholder 1">
            <a:extLst>
              <a:ext uri="{FF2B5EF4-FFF2-40B4-BE49-F238E27FC236}">
                <a16:creationId xmlns:a16="http://schemas.microsoft.com/office/drawing/2014/main" id="{9075E540-8713-4566-9391-D4A6021038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dirty="0"/>
              <a:t>Définition</a:t>
            </a:r>
            <a:r>
              <a:rPr lang="en-CA" sz="2800" dirty="0"/>
              <a:t> </a:t>
            </a:r>
            <a:r>
              <a:rPr lang="en" sz="2800" dirty="0"/>
              <a:t>du système à l’étude</a:t>
            </a:r>
            <a:endParaRPr sz="2800" dirty="0"/>
          </a:p>
        </p:txBody>
      </p:sp>
      <p:sp>
        <p:nvSpPr>
          <p:cNvPr id="141" name="Google Shape;141;p14"/>
          <p:cNvSpPr txBox="1">
            <a:spLocks noGrp="1"/>
          </p:cNvSpPr>
          <p:nvPr>
            <p:ph type="body" idx="1"/>
            <p:custDataLst>
              <p:tags r:id="rId2"/>
            </p:custDataLst>
          </p:nvPr>
        </p:nvSpPr>
        <p:spPr>
          <a:xfrm>
            <a:off x="419748" y="1638050"/>
            <a:ext cx="2531100" cy="2946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Le système à l’étude est le système de refroidissement de la </a:t>
            </a:r>
            <a:r>
              <a:rPr lang="en-CA" dirty="0" err="1"/>
              <a:t>voiture</a:t>
            </a:r>
            <a:r>
              <a:rPr lang="en-CA" dirty="0"/>
              <a:t> de course de la F</a:t>
            </a:r>
            <a:r>
              <a:rPr lang="en" dirty="0"/>
              <a:t>ormule </a:t>
            </a:r>
            <a:r>
              <a:rPr lang="en-CA" dirty="0"/>
              <a:t>SAE P</a:t>
            </a:r>
            <a:r>
              <a:rPr lang="en" dirty="0"/>
              <a:t>olytechnique Montréal (FPM).</a:t>
            </a:r>
            <a:endParaRPr dirty="0"/>
          </a:p>
          <a:p>
            <a:pPr marL="0" lvl="0" indent="0" algn="l" rtl="0">
              <a:lnSpc>
                <a:spcPct val="115000"/>
              </a:lnSpc>
              <a:spcBef>
                <a:spcPts val="0"/>
              </a:spcBef>
              <a:spcAft>
                <a:spcPts val="0"/>
              </a:spcAft>
              <a:buNone/>
            </a:pPr>
            <a:endParaRPr lang="en" dirty="0"/>
          </a:p>
          <a:p>
            <a:pPr marL="0" lvl="0" indent="0" algn="l" rtl="0">
              <a:lnSpc>
                <a:spcPct val="115000"/>
              </a:lnSpc>
              <a:spcBef>
                <a:spcPts val="0"/>
              </a:spcBef>
              <a:spcAft>
                <a:spcPts val="0"/>
              </a:spcAft>
              <a:buNone/>
            </a:pPr>
            <a:r>
              <a:rPr lang="en" dirty="0"/>
              <a:t>Le fluide de refroidissement utilisé est de l’eau distillée, un requis des </a:t>
            </a:r>
            <a:r>
              <a:rPr lang="fr-CA" dirty="0"/>
              <a:t>règlements.</a:t>
            </a:r>
            <a:endParaRPr dirty="0"/>
          </a:p>
          <a:p>
            <a:pPr marL="0" lvl="0" indent="0" algn="l" rtl="0">
              <a:spcBef>
                <a:spcPts val="0"/>
              </a:spcBef>
              <a:spcAft>
                <a:spcPts val="1600"/>
              </a:spcAft>
              <a:buNone/>
            </a:pPr>
            <a:endParaRPr dirty="0"/>
          </a:p>
        </p:txBody>
      </p:sp>
      <p:graphicFrame>
        <p:nvGraphicFramePr>
          <p:cNvPr id="4" name="Diagram 3">
            <a:extLst>
              <a:ext uri="{FF2B5EF4-FFF2-40B4-BE49-F238E27FC236}">
                <a16:creationId xmlns:a16="http://schemas.microsoft.com/office/drawing/2014/main" id="{E806C91F-FEA8-4215-B2B1-61F5A08FFEEA}"/>
              </a:ext>
            </a:extLst>
          </p:cNvPr>
          <p:cNvGraphicFramePr/>
          <p:nvPr>
            <p:extLst>
              <p:ext uri="{D42A27DB-BD31-4B8C-83A1-F6EECF244321}">
                <p14:modId xmlns:p14="http://schemas.microsoft.com/office/powerpoint/2010/main" val="2371994601"/>
              </p:ext>
            </p:extLst>
          </p:nvPr>
        </p:nvGraphicFramePr>
        <p:xfrm>
          <a:off x="2950848" y="1079500"/>
          <a:ext cx="607265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Slide Number Placeholder 4">
            <a:extLst>
              <a:ext uri="{FF2B5EF4-FFF2-40B4-BE49-F238E27FC236}">
                <a16:creationId xmlns:a16="http://schemas.microsoft.com/office/drawing/2014/main" id="{0C8779D3-6CBB-4ADB-959E-BA6124AED2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Variables </a:t>
            </a:r>
            <a:r>
              <a:rPr lang="en-CA" sz="2800" dirty="0"/>
              <a:t>et </a:t>
            </a:r>
            <a:r>
              <a:rPr lang="en-CA" sz="2800" dirty="0" err="1"/>
              <a:t>paramètres</a:t>
            </a:r>
            <a:r>
              <a:rPr lang="en-CA" sz="2800" dirty="0"/>
              <a:t> du </a:t>
            </a:r>
            <a:r>
              <a:rPr lang="en-CA" sz="2800" dirty="0" err="1"/>
              <a:t>système</a:t>
            </a:r>
            <a:endParaRPr sz="2800" dirty="0"/>
          </a:p>
        </p:txBody>
      </p:sp>
      <p:sp>
        <p:nvSpPr>
          <p:cNvPr id="2" name="Slide Number Placeholder 1">
            <a:extLst>
              <a:ext uri="{FF2B5EF4-FFF2-40B4-BE49-F238E27FC236}">
                <a16:creationId xmlns:a16="http://schemas.microsoft.com/office/drawing/2014/main" id="{6DDAAE21-991E-4910-8439-D6B21CA20B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graphicFrame>
        <p:nvGraphicFramePr>
          <p:cNvPr id="3" name="Diagram 2">
            <a:extLst>
              <a:ext uri="{FF2B5EF4-FFF2-40B4-BE49-F238E27FC236}">
                <a16:creationId xmlns:a16="http://schemas.microsoft.com/office/drawing/2014/main" id="{B6F26F33-71E1-4964-AE82-7DF4698E4EF8}"/>
              </a:ext>
            </a:extLst>
          </p:cNvPr>
          <p:cNvGraphicFramePr/>
          <p:nvPr>
            <p:extLst>
              <p:ext uri="{D42A27DB-BD31-4B8C-83A1-F6EECF244321}">
                <p14:modId xmlns:p14="http://schemas.microsoft.com/office/powerpoint/2010/main" val="510031284"/>
              </p:ext>
            </p:extLst>
          </p:nvPr>
        </p:nvGraphicFramePr>
        <p:xfrm>
          <a:off x="3653175" y="1129876"/>
          <a:ext cx="4819283" cy="38300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A97E9061-9561-462B-A538-335C93600F13}"/>
              </a:ext>
            </a:extLst>
          </p:cNvPr>
          <p:cNvSpPr txBox="1"/>
          <p:nvPr/>
        </p:nvSpPr>
        <p:spPr>
          <a:xfrm>
            <a:off x="1377365" y="1129876"/>
            <a:ext cx="2195945" cy="2800767"/>
          </a:xfrm>
          <a:prstGeom prst="rect">
            <a:avLst/>
          </a:prstGeom>
          <a:noFill/>
        </p:spPr>
        <p:txBody>
          <a:bodyPr wrap="square" rtlCol="0">
            <a:spAutoFit/>
          </a:bodyPr>
          <a:lstStyle/>
          <a:p>
            <a:r>
              <a:rPr lang="fr-CA" sz="1600" dirty="0">
                <a:solidFill>
                  <a:schemeClr val="bg1"/>
                </a:solidFill>
              </a:rPr>
              <a:t>Obtention des variables d’entrée</a:t>
            </a:r>
          </a:p>
          <a:p>
            <a:endParaRPr lang="fr-CA" sz="1200" dirty="0">
              <a:solidFill>
                <a:schemeClr val="bg1"/>
              </a:solidFill>
            </a:endParaRPr>
          </a:p>
          <a:p>
            <a:r>
              <a:rPr lang="fr-CA" sz="1200" dirty="0">
                <a:solidFill>
                  <a:schemeClr val="bg1"/>
                </a:solidFill>
              </a:rPr>
              <a:t>La puissance utile du moteur vient de mesures réalisées par l’équipe sur un dynamomètre.</a:t>
            </a:r>
          </a:p>
          <a:p>
            <a:endParaRPr lang="fr-CA" sz="1200" dirty="0">
              <a:solidFill>
                <a:schemeClr val="bg1"/>
              </a:solidFill>
            </a:endParaRPr>
          </a:p>
          <a:p>
            <a:r>
              <a:rPr lang="fr-CA" sz="1200" dirty="0">
                <a:solidFill>
                  <a:schemeClr val="bg1"/>
                </a:solidFill>
              </a:rPr>
              <a:t>La vitesse de rotation du moteur et la vitesse du véhicule viennent de données enregistrées par le système d’acquisition installé sur la voiture.</a:t>
            </a:r>
            <a:endParaRPr lang="en-CA" sz="1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Hypothèses </a:t>
            </a:r>
            <a:r>
              <a:rPr lang="en-CA" sz="2800" dirty="0"/>
              <a:t>de </a:t>
            </a:r>
            <a:r>
              <a:rPr lang="en-CA" sz="2800" dirty="0" err="1"/>
              <a:t>modélisation</a:t>
            </a:r>
            <a:endParaRPr sz="2800" dirty="0"/>
          </a:p>
        </p:txBody>
      </p:sp>
      <p:sp>
        <p:nvSpPr>
          <p:cNvPr id="2" name="Slide Number Placeholder 1">
            <a:extLst>
              <a:ext uri="{FF2B5EF4-FFF2-40B4-BE49-F238E27FC236}">
                <a16:creationId xmlns:a16="http://schemas.microsoft.com/office/drawing/2014/main" id="{EB9E5BF2-3ED5-4DA1-A088-8362F3254D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6" name="TextBox 5">
            <a:extLst>
              <a:ext uri="{FF2B5EF4-FFF2-40B4-BE49-F238E27FC236}">
                <a16:creationId xmlns:a16="http://schemas.microsoft.com/office/drawing/2014/main" id="{5DD7CA51-3D0F-405A-8BDA-0152EFE8195E}"/>
              </a:ext>
            </a:extLst>
          </p:cNvPr>
          <p:cNvSpPr txBox="1"/>
          <p:nvPr/>
        </p:nvSpPr>
        <p:spPr>
          <a:xfrm>
            <a:off x="1413597" y="2647281"/>
            <a:ext cx="6157912" cy="2015936"/>
          </a:xfrm>
          <a:prstGeom prst="rect">
            <a:avLst/>
          </a:prstGeom>
          <a:noFill/>
        </p:spPr>
        <p:txBody>
          <a:bodyPr wrap="square" rtlCol="0">
            <a:spAutoFit/>
          </a:bodyPr>
          <a:lstStyle/>
          <a:p>
            <a:pPr>
              <a:spcAft>
                <a:spcPts val="600"/>
              </a:spcAft>
            </a:pPr>
            <a:r>
              <a:rPr lang="fr-CA" sz="1600" u="sng" dirty="0">
                <a:solidFill>
                  <a:schemeClr val="bg1"/>
                </a:solidFill>
              </a:rPr>
              <a:t>Moteur</a:t>
            </a:r>
          </a:p>
          <a:p>
            <a:pPr marL="285750" indent="-285750">
              <a:spcAft>
                <a:spcPts val="600"/>
              </a:spcAft>
              <a:buClr>
                <a:schemeClr val="bg1"/>
              </a:buClr>
              <a:buFont typeface="Arial" panose="020B0604020202020204" pitchFamily="34" charset="0"/>
              <a:buChar char="•"/>
            </a:pPr>
            <a:r>
              <a:rPr lang="fr-CA" dirty="0">
                <a:solidFill>
                  <a:schemeClr val="bg1"/>
                </a:solidFill>
              </a:rPr>
              <a:t>Génération de chaleur dans le moteur uniquement</a:t>
            </a:r>
          </a:p>
          <a:p>
            <a:pPr marL="285750" indent="-285750">
              <a:spcAft>
                <a:spcPts val="600"/>
              </a:spcAft>
              <a:buClr>
                <a:schemeClr val="bg1"/>
              </a:buClr>
              <a:buFont typeface="Arial" panose="020B0604020202020204" pitchFamily="34" charset="0"/>
              <a:buChar char="•"/>
            </a:pPr>
            <a:r>
              <a:rPr lang="fr-CA" dirty="0">
                <a:solidFill>
                  <a:schemeClr val="bg1"/>
                </a:solidFill>
              </a:rPr>
              <a:t>Transfert de chaleur uniforme dans le volume</a:t>
            </a:r>
          </a:p>
          <a:p>
            <a:pPr marL="285750" indent="-285750">
              <a:spcAft>
                <a:spcPts val="600"/>
              </a:spcAft>
              <a:buClr>
                <a:schemeClr val="bg1"/>
              </a:buClr>
              <a:buFont typeface="Arial" panose="020B0604020202020204" pitchFamily="34" charset="0"/>
              <a:buChar char="•"/>
            </a:pPr>
            <a:r>
              <a:rPr lang="fr-CA" dirty="0">
                <a:solidFill>
                  <a:schemeClr val="bg1"/>
                </a:solidFill>
              </a:rPr>
              <a:t>Pompe idéale</a:t>
            </a:r>
          </a:p>
          <a:p>
            <a:pPr marL="285750" indent="-285750">
              <a:spcAft>
                <a:spcPts val="600"/>
              </a:spcAft>
              <a:buClr>
                <a:schemeClr val="bg1"/>
              </a:buClr>
              <a:buFont typeface="Arial" panose="020B0604020202020204" pitchFamily="34" charset="0"/>
              <a:buChar char="•"/>
            </a:pPr>
            <a:r>
              <a:rPr lang="fr-CA" dirty="0">
                <a:solidFill>
                  <a:schemeClr val="bg1"/>
                </a:solidFill>
              </a:rPr>
              <a:t>Efficacité thermique constante</a:t>
            </a:r>
          </a:p>
          <a:p>
            <a:pPr marL="285750" indent="-285750">
              <a:spcAft>
                <a:spcPts val="600"/>
              </a:spcAft>
              <a:buClr>
                <a:schemeClr val="bg1"/>
              </a:buClr>
              <a:buFont typeface="Arial" panose="020B0604020202020204" pitchFamily="34" charset="0"/>
              <a:buChar char="•"/>
            </a:pPr>
            <a:r>
              <a:rPr lang="fr-CA" dirty="0">
                <a:solidFill>
                  <a:schemeClr val="bg1"/>
                </a:solidFill>
              </a:rPr>
              <a:t>Relation linéaire entre le signal de TPS (</a:t>
            </a:r>
            <a:r>
              <a:rPr lang="fr-CA" dirty="0" err="1">
                <a:solidFill>
                  <a:schemeClr val="bg1"/>
                </a:solidFill>
              </a:rPr>
              <a:t>throttle</a:t>
            </a:r>
            <a:r>
              <a:rPr lang="fr-CA" dirty="0">
                <a:solidFill>
                  <a:schemeClr val="bg1"/>
                </a:solidFill>
              </a:rPr>
              <a:t> position </a:t>
            </a:r>
            <a:r>
              <a:rPr lang="fr-CA" dirty="0" err="1">
                <a:solidFill>
                  <a:schemeClr val="bg1"/>
                </a:solidFill>
              </a:rPr>
              <a:t>sensor</a:t>
            </a:r>
            <a:r>
              <a:rPr lang="fr-CA" dirty="0">
                <a:solidFill>
                  <a:schemeClr val="bg1"/>
                </a:solidFill>
              </a:rPr>
              <a:t>) et la puissance utile du moteur</a:t>
            </a:r>
          </a:p>
        </p:txBody>
      </p:sp>
      <p:sp>
        <p:nvSpPr>
          <p:cNvPr id="8" name="TextBox 7">
            <a:extLst>
              <a:ext uri="{FF2B5EF4-FFF2-40B4-BE49-F238E27FC236}">
                <a16:creationId xmlns:a16="http://schemas.microsoft.com/office/drawing/2014/main" id="{46A80D85-B667-49C8-AC3F-560AAB8D5675}"/>
              </a:ext>
            </a:extLst>
          </p:cNvPr>
          <p:cNvSpPr txBox="1"/>
          <p:nvPr/>
        </p:nvSpPr>
        <p:spPr>
          <a:xfrm>
            <a:off x="1413597" y="1307850"/>
            <a:ext cx="5104967" cy="1215717"/>
          </a:xfrm>
          <a:prstGeom prst="rect">
            <a:avLst/>
          </a:prstGeom>
          <a:noFill/>
        </p:spPr>
        <p:txBody>
          <a:bodyPr wrap="square" rtlCol="0">
            <a:spAutoFit/>
          </a:bodyPr>
          <a:lstStyle/>
          <a:p>
            <a:pPr>
              <a:spcAft>
                <a:spcPts val="600"/>
              </a:spcAft>
            </a:pPr>
            <a:r>
              <a:rPr lang="fr-CA" sz="1600" u="sng" dirty="0">
                <a:solidFill>
                  <a:schemeClr val="bg1"/>
                </a:solidFill>
              </a:rPr>
              <a:t>Général</a:t>
            </a:r>
          </a:p>
          <a:p>
            <a:pPr marL="285750" indent="-285750">
              <a:spcAft>
                <a:spcPts val="600"/>
              </a:spcAft>
              <a:buClr>
                <a:schemeClr val="bg1"/>
              </a:buClr>
              <a:buFont typeface="Arial" panose="020B0604020202020204" pitchFamily="34" charset="0"/>
              <a:buChar char="•"/>
            </a:pPr>
            <a:r>
              <a:rPr lang="fr-CA" dirty="0">
                <a:solidFill>
                  <a:schemeClr val="bg1"/>
                </a:solidFill>
              </a:rPr>
              <a:t>Pertes de charge négligées dans le système</a:t>
            </a:r>
          </a:p>
          <a:p>
            <a:pPr marL="285750" indent="-285750">
              <a:spcAft>
                <a:spcPts val="600"/>
              </a:spcAft>
              <a:buClr>
                <a:schemeClr val="bg1"/>
              </a:buClr>
              <a:buFont typeface="Arial" panose="020B0604020202020204" pitchFamily="34" charset="0"/>
              <a:buChar char="•"/>
            </a:pPr>
            <a:r>
              <a:rPr lang="fr-CA" dirty="0">
                <a:solidFill>
                  <a:schemeClr val="bg1"/>
                </a:solidFill>
              </a:rPr>
              <a:t>Masse volumique de l’eau constante</a:t>
            </a:r>
          </a:p>
          <a:p>
            <a:pPr marL="285750" indent="-285750">
              <a:spcAft>
                <a:spcPts val="600"/>
              </a:spcAft>
              <a:buClr>
                <a:schemeClr val="bg1"/>
              </a:buClr>
              <a:buFont typeface="Arial" panose="020B0604020202020204" pitchFamily="34" charset="0"/>
              <a:buChar char="•"/>
            </a:pPr>
            <a:r>
              <a:rPr lang="fr-CA" dirty="0">
                <a:solidFill>
                  <a:schemeClr val="bg1"/>
                </a:solidFill>
              </a:rPr>
              <a:t>Pression maximale dans le système de 545 kPa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AA39-962D-4BB7-B8A1-5570F841DB3C}"/>
              </a:ext>
            </a:extLst>
          </p:cNvPr>
          <p:cNvSpPr>
            <a:spLocks noGrp="1"/>
          </p:cNvSpPr>
          <p:nvPr>
            <p:ph type="title"/>
          </p:nvPr>
        </p:nvSpPr>
        <p:spPr/>
        <p:txBody>
          <a:bodyPr/>
          <a:lstStyle/>
          <a:p>
            <a:r>
              <a:rPr lang="en" sz="2800" dirty="0"/>
              <a:t>Hypothèses </a:t>
            </a:r>
            <a:r>
              <a:rPr lang="en-CA" sz="2800" dirty="0"/>
              <a:t>de </a:t>
            </a:r>
            <a:r>
              <a:rPr lang="en-CA" sz="2800" dirty="0" err="1"/>
              <a:t>modélisation</a:t>
            </a:r>
            <a:r>
              <a:rPr lang="en-CA" sz="2800" dirty="0"/>
              <a:t> </a:t>
            </a:r>
            <a:r>
              <a:rPr lang="en" sz="2800" dirty="0"/>
              <a:t>(</a:t>
            </a:r>
            <a:r>
              <a:rPr lang="en-CA" sz="2800" dirty="0"/>
              <a:t>suite)</a:t>
            </a:r>
          </a:p>
        </p:txBody>
      </p:sp>
      <p:sp>
        <p:nvSpPr>
          <p:cNvPr id="4" name="Slide Number Placeholder 3">
            <a:extLst>
              <a:ext uri="{FF2B5EF4-FFF2-40B4-BE49-F238E27FC236}">
                <a16:creationId xmlns:a16="http://schemas.microsoft.com/office/drawing/2014/main" id="{A0BDB962-68D7-4DEC-BC3C-F41560DF97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5" name="TextBox 4">
            <a:extLst>
              <a:ext uri="{FF2B5EF4-FFF2-40B4-BE49-F238E27FC236}">
                <a16:creationId xmlns:a16="http://schemas.microsoft.com/office/drawing/2014/main" id="{E8A94A77-99A1-4398-99AC-1A31DFD1A526}"/>
              </a:ext>
            </a:extLst>
          </p:cNvPr>
          <p:cNvSpPr txBox="1"/>
          <p:nvPr/>
        </p:nvSpPr>
        <p:spPr>
          <a:xfrm>
            <a:off x="1413597" y="1307850"/>
            <a:ext cx="6689212" cy="1215717"/>
          </a:xfrm>
          <a:prstGeom prst="rect">
            <a:avLst/>
          </a:prstGeom>
          <a:noFill/>
        </p:spPr>
        <p:txBody>
          <a:bodyPr wrap="square" rtlCol="0">
            <a:spAutoFit/>
          </a:bodyPr>
          <a:lstStyle/>
          <a:p>
            <a:pPr>
              <a:spcAft>
                <a:spcPts val="600"/>
              </a:spcAft>
            </a:pPr>
            <a:r>
              <a:rPr lang="fr-CA" sz="1600" u="sng" dirty="0">
                <a:solidFill>
                  <a:schemeClr val="bg1"/>
                </a:solidFill>
              </a:rPr>
              <a:t>Radiateur</a:t>
            </a:r>
          </a:p>
          <a:p>
            <a:pPr marL="285750" indent="-285750">
              <a:spcAft>
                <a:spcPts val="600"/>
              </a:spcAft>
              <a:buClr>
                <a:schemeClr val="bg1"/>
              </a:buClr>
              <a:buFont typeface="Arial" panose="020B0604020202020204" pitchFamily="34" charset="0"/>
              <a:buChar char="•"/>
            </a:pPr>
            <a:r>
              <a:rPr lang="fr-CA" dirty="0">
                <a:solidFill>
                  <a:schemeClr val="bg1"/>
                </a:solidFill>
              </a:rPr>
              <a:t>Refroidissement par convection uniquement</a:t>
            </a:r>
          </a:p>
          <a:p>
            <a:pPr marL="285750" indent="-285750">
              <a:spcAft>
                <a:spcPts val="600"/>
              </a:spcAft>
              <a:buClr>
                <a:schemeClr val="bg1"/>
              </a:buClr>
              <a:buFont typeface="Arial" panose="020B0604020202020204" pitchFamily="34" charset="0"/>
              <a:buChar char="•"/>
            </a:pPr>
            <a:r>
              <a:rPr lang="fr-CA" dirty="0">
                <a:solidFill>
                  <a:schemeClr val="bg1"/>
                </a:solidFill>
              </a:rPr>
              <a:t>Relation linéaire entre la vitesse de la voiture et la vitesse de l’air au radiateur</a:t>
            </a:r>
          </a:p>
          <a:p>
            <a:pPr marL="285750" indent="-285750">
              <a:spcAft>
                <a:spcPts val="600"/>
              </a:spcAft>
              <a:buClr>
                <a:schemeClr val="bg1"/>
              </a:buClr>
              <a:buFont typeface="Arial" panose="020B0604020202020204" pitchFamily="34" charset="0"/>
              <a:buChar char="•"/>
            </a:pPr>
            <a:r>
              <a:rPr lang="en-CA" dirty="0">
                <a:solidFill>
                  <a:schemeClr val="bg1"/>
                </a:solidFill>
              </a:rPr>
              <a:t>Relation </a:t>
            </a:r>
            <a:r>
              <a:rPr lang="en-CA" dirty="0" err="1">
                <a:solidFill>
                  <a:schemeClr val="bg1"/>
                </a:solidFill>
              </a:rPr>
              <a:t>linéaire</a:t>
            </a:r>
            <a:r>
              <a:rPr lang="en-CA" dirty="0">
                <a:solidFill>
                  <a:schemeClr val="bg1"/>
                </a:solidFill>
              </a:rPr>
              <a:t> entre la </a:t>
            </a:r>
            <a:r>
              <a:rPr lang="en-CA" dirty="0" err="1">
                <a:solidFill>
                  <a:schemeClr val="bg1"/>
                </a:solidFill>
              </a:rPr>
              <a:t>vitesse</a:t>
            </a:r>
            <a:r>
              <a:rPr lang="en-CA" dirty="0">
                <a:solidFill>
                  <a:schemeClr val="bg1"/>
                </a:solidFill>
              </a:rPr>
              <a:t> de </a:t>
            </a:r>
            <a:r>
              <a:rPr lang="en-CA" dirty="0" err="1">
                <a:solidFill>
                  <a:schemeClr val="bg1"/>
                </a:solidFill>
              </a:rPr>
              <a:t>l’air</a:t>
            </a:r>
            <a:r>
              <a:rPr lang="en-CA" dirty="0">
                <a:solidFill>
                  <a:schemeClr val="bg1"/>
                </a:solidFill>
              </a:rPr>
              <a:t> et le coefficient de convection</a:t>
            </a:r>
          </a:p>
        </p:txBody>
      </p:sp>
      <p:sp>
        <p:nvSpPr>
          <p:cNvPr id="6" name="TextBox 5">
            <a:extLst>
              <a:ext uri="{FF2B5EF4-FFF2-40B4-BE49-F238E27FC236}">
                <a16:creationId xmlns:a16="http://schemas.microsoft.com/office/drawing/2014/main" id="{364A5E08-C037-4AAB-AC44-2D438EBE8555}"/>
              </a:ext>
            </a:extLst>
          </p:cNvPr>
          <p:cNvSpPr txBox="1"/>
          <p:nvPr/>
        </p:nvSpPr>
        <p:spPr>
          <a:xfrm>
            <a:off x="1413597" y="2670062"/>
            <a:ext cx="4225203" cy="923330"/>
          </a:xfrm>
          <a:prstGeom prst="rect">
            <a:avLst/>
          </a:prstGeom>
          <a:noFill/>
        </p:spPr>
        <p:txBody>
          <a:bodyPr wrap="square" rtlCol="0">
            <a:spAutoFit/>
          </a:bodyPr>
          <a:lstStyle/>
          <a:p>
            <a:pPr>
              <a:spcAft>
                <a:spcPts val="600"/>
              </a:spcAft>
            </a:pPr>
            <a:r>
              <a:rPr lang="fr-CA" sz="1600" u="sng" dirty="0">
                <a:solidFill>
                  <a:schemeClr val="bg1"/>
                </a:solidFill>
              </a:rPr>
              <a:t>Dégazeur</a:t>
            </a:r>
          </a:p>
          <a:p>
            <a:pPr marL="285750" indent="-285750">
              <a:spcAft>
                <a:spcPts val="600"/>
              </a:spcAft>
              <a:buClr>
                <a:schemeClr val="bg1"/>
              </a:buClr>
              <a:buFont typeface="Arial" panose="020B0604020202020204" pitchFamily="34" charset="0"/>
              <a:buChar char="•"/>
            </a:pPr>
            <a:r>
              <a:rPr lang="fr-CA" dirty="0">
                <a:solidFill>
                  <a:schemeClr val="bg1"/>
                </a:solidFill>
              </a:rPr>
              <a:t>Léger refroidissement par convection</a:t>
            </a:r>
          </a:p>
          <a:p>
            <a:pPr marL="285750" indent="-285750">
              <a:spcAft>
                <a:spcPts val="600"/>
              </a:spcAft>
              <a:buClr>
                <a:schemeClr val="bg1"/>
              </a:buClr>
              <a:buFont typeface="Arial" panose="020B0604020202020204" pitchFamily="34" charset="0"/>
              <a:buChar char="•"/>
            </a:pPr>
            <a:r>
              <a:rPr lang="fr-CA" dirty="0">
                <a:solidFill>
                  <a:schemeClr val="bg1"/>
                </a:solidFill>
              </a:rPr>
              <a:t>Dégaze parfaitement l’eau qui y passe</a:t>
            </a:r>
            <a:endParaRPr lang="en-CA" dirty="0">
              <a:solidFill>
                <a:schemeClr val="bg1"/>
              </a:solidFill>
            </a:endParaRPr>
          </a:p>
        </p:txBody>
      </p:sp>
    </p:spTree>
    <p:extLst>
      <p:ext uri="{BB962C8B-B14F-4D97-AF65-F5344CB8AC3E}">
        <p14:creationId xmlns:p14="http://schemas.microsoft.com/office/powerpoint/2010/main" val="3698685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Équations du modèle</a:t>
            </a:r>
            <a:endParaRPr sz="2800" dirty="0"/>
          </a:p>
        </p:txBody>
      </p:sp>
      <mc:AlternateContent xmlns:mc="http://schemas.openxmlformats.org/markup-compatibility/2006" xmlns:a14="http://schemas.microsoft.com/office/drawing/2010/main">
        <mc:Choice Requires="a14">
          <p:sp>
            <p:nvSpPr>
              <p:cNvPr id="160" name="Google Shape;160;p17"/>
              <p:cNvSpPr txBox="1">
                <a:spLocks noGrp="1"/>
              </p:cNvSpPr>
              <p:nvPr>
                <p:ph type="body" idx="1"/>
                <p:custDataLst>
                  <p:tags r:id="rId2"/>
                </p:custDataLst>
              </p:nvPr>
            </p:nvSpPr>
            <p:spPr>
              <a:xfrm>
                <a:off x="1297500" y="1398840"/>
                <a:ext cx="4446494" cy="3477959"/>
              </a:xfrm>
              <a:prstGeom prst="rect">
                <a:avLst/>
              </a:prstGeom>
            </p:spPr>
            <p:txBody>
              <a:bodyPr spcFirstLastPara="1" wrap="square" lIns="91425" tIns="91425" rIns="91425" bIns="91425" anchor="t" anchorCtr="0">
                <a:noAutofit/>
              </a:bodyPr>
              <a:lstStyle/>
              <a:p>
                <a:pPr marL="0" lvl="0" indent="0">
                  <a:spcAft>
                    <a:spcPts val="1600"/>
                  </a:spcAft>
                  <a:buNone/>
                </a:pPr>
                <a:r>
                  <a:rPr lang="fr-CA" dirty="0"/>
                  <a:t>Équation de l’évolution de la température dans le moteur</a:t>
                </a:r>
              </a:p>
              <a:p>
                <a:pPr marL="0" lvl="0" indent="0" algn="ctr">
                  <a:spcAft>
                    <a:spcPts val="1600"/>
                  </a:spcAft>
                  <a:buNone/>
                </a:pPr>
                <a:r>
                  <a:rPr lang="fr-CA" dirty="0"/>
                  <a:t> </a:t>
                </a:r>
                <a14:m>
                  <m:oMath xmlns:m="http://schemas.openxmlformats.org/officeDocument/2006/math">
                    <m:f>
                      <m:fPr>
                        <m:ctrlPr>
                          <a:rPr lang="fr-CA" i="1">
                            <a:latin typeface="Cambria Math" panose="02040503050406030204" pitchFamily="18" charset="0"/>
                          </a:rPr>
                        </m:ctrlPr>
                      </m:fPr>
                      <m:num>
                        <m:r>
                          <a:rPr lang="fr-CA" i="1">
                            <a:latin typeface="Cambria Math" panose="02040503050406030204" pitchFamily="18" charset="0"/>
                          </a:rPr>
                          <m:t>𝑑𝑇</m:t>
                        </m:r>
                      </m:num>
                      <m:den>
                        <m:r>
                          <a:rPr lang="fr-CA" i="1">
                            <a:latin typeface="Cambria Math" panose="02040503050406030204" pitchFamily="18" charset="0"/>
                          </a:rPr>
                          <m:t>𝑑𝑡</m:t>
                        </m:r>
                      </m:den>
                    </m:f>
                    <m:r>
                      <a:rPr lang="fr-CA" i="1">
                        <a:latin typeface="Cambria Math" panose="02040503050406030204" pitchFamily="18" charset="0"/>
                      </a:rPr>
                      <m:t>=</m:t>
                    </m:r>
                    <m:f>
                      <m:fPr>
                        <m:ctrlPr>
                          <a:rPr lang="fr-CA" i="1">
                            <a:latin typeface="Cambria Math" panose="02040503050406030204" pitchFamily="18" charset="0"/>
                          </a:rPr>
                        </m:ctrlPr>
                      </m:fPr>
                      <m:num>
                        <m:acc>
                          <m:accPr>
                            <m:chr m:val="̇"/>
                            <m:ctrlPr>
                              <a:rPr lang="fr-CA" i="1" smtClean="0">
                                <a:latin typeface="Cambria Math" panose="02040503050406030204" pitchFamily="18" charset="0"/>
                              </a:rPr>
                            </m:ctrlPr>
                          </m:accPr>
                          <m:e>
                            <m:r>
                              <a:rPr lang="fr-CA" b="0" i="1" smtClean="0">
                                <a:latin typeface="Cambria Math" panose="02040503050406030204" pitchFamily="18" charset="0"/>
                              </a:rPr>
                              <m:t>𝑄</m:t>
                            </m:r>
                          </m:e>
                        </m:acc>
                      </m:num>
                      <m:den>
                        <m:sSub>
                          <m:sSubPr>
                            <m:ctrlPr>
                              <a:rPr lang="fr-CA" i="1">
                                <a:latin typeface="Cambria Math" panose="02040503050406030204" pitchFamily="18" charset="0"/>
                              </a:rPr>
                            </m:ctrlPr>
                          </m:sSubPr>
                          <m:e>
                            <m:acc>
                              <m:accPr>
                                <m:chr m:val="̇"/>
                                <m:ctrlPr>
                                  <a:rPr lang="fr-CA" i="1">
                                    <a:latin typeface="Cambria Math" panose="02040503050406030204" pitchFamily="18" charset="0"/>
                                  </a:rPr>
                                </m:ctrlPr>
                              </m:accPr>
                              <m:e>
                                <m:r>
                                  <a:rPr lang="fr-CA" i="1">
                                    <a:latin typeface="Cambria Math" panose="02040503050406030204" pitchFamily="18" charset="0"/>
                                  </a:rPr>
                                  <m:t>𝑚</m:t>
                                </m:r>
                              </m:e>
                            </m:acc>
                            <m:r>
                              <a:rPr lang="fr-CA" i="1">
                                <a:latin typeface="Cambria Math" panose="02040503050406030204" pitchFamily="18" charset="0"/>
                              </a:rPr>
                              <m:t>𝐶</m:t>
                            </m:r>
                          </m:e>
                          <m:sub>
                            <m:r>
                              <a:rPr lang="fr-CA" i="1">
                                <a:latin typeface="Cambria Math" panose="02040503050406030204" pitchFamily="18" charset="0"/>
                              </a:rPr>
                              <m:t>𝑣</m:t>
                            </m:r>
                          </m:sub>
                        </m:sSub>
                      </m:den>
                    </m:f>
                  </m:oMath>
                </a14:m>
                <a:endParaRPr lang="fr-CA" dirty="0"/>
              </a:p>
              <a:p>
                <a:pPr marL="0" lvl="0" indent="0">
                  <a:spcAft>
                    <a:spcPts val="1600"/>
                  </a:spcAft>
                  <a:buNone/>
                </a:pPr>
                <a:r>
                  <a:rPr lang="fr-CA" dirty="0"/>
                  <a:t>Équation de l’évolution du titre dans le moteur</a:t>
                </a:r>
              </a:p>
              <a:p>
                <a:pPr marL="0" lvl="0" indent="0" algn="ctr">
                  <a:spcAft>
                    <a:spcPts val="1600"/>
                  </a:spcAft>
                  <a:buNone/>
                </a:pPr>
                <a:r>
                  <a:rPr lang="fr-CA" dirty="0"/>
                  <a:t> </a:t>
                </a:r>
                <a14:m>
                  <m:oMath xmlns:m="http://schemas.openxmlformats.org/officeDocument/2006/math">
                    <m:f>
                      <m:fPr>
                        <m:ctrlPr>
                          <a:rPr lang="fr-CA" i="1">
                            <a:latin typeface="Cambria Math" panose="02040503050406030204" pitchFamily="18" charset="0"/>
                          </a:rPr>
                        </m:ctrlPr>
                      </m:fPr>
                      <m:num>
                        <m:r>
                          <a:rPr lang="fr-CA" i="1">
                            <a:latin typeface="Cambria Math" panose="02040503050406030204" pitchFamily="18" charset="0"/>
                          </a:rPr>
                          <m:t>𝑑</m:t>
                        </m:r>
                        <m:r>
                          <a:rPr lang="fr-CA" b="0" i="1" smtClean="0">
                            <a:latin typeface="Cambria Math" panose="02040503050406030204" pitchFamily="18" charset="0"/>
                          </a:rPr>
                          <m:t>𝑋</m:t>
                        </m:r>
                      </m:num>
                      <m:den>
                        <m:r>
                          <a:rPr lang="fr-CA" i="1">
                            <a:latin typeface="Cambria Math" panose="02040503050406030204" pitchFamily="18" charset="0"/>
                          </a:rPr>
                          <m:t>𝑑𝑡</m:t>
                        </m:r>
                      </m:den>
                    </m:f>
                    <m:r>
                      <a:rPr lang="fr-CA" i="1">
                        <a:latin typeface="Cambria Math" panose="02040503050406030204" pitchFamily="18" charset="0"/>
                      </a:rPr>
                      <m:t>=</m:t>
                    </m:r>
                    <m:f>
                      <m:fPr>
                        <m:ctrlPr>
                          <a:rPr lang="fr-CA" i="1">
                            <a:latin typeface="Cambria Math" panose="02040503050406030204" pitchFamily="18" charset="0"/>
                          </a:rPr>
                        </m:ctrlPr>
                      </m:fPr>
                      <m:num>
                        <m:acc>
                          <m:accPr>
                            <m:chr m:val="̇"/>
                            <m:ctrlPr>
                              <a:rPr lang="fr-CA" i="1" smtClean="0">
                                <a:latin typeface="Cambria Math" panose="02040503050406030204" pitchFamily="18" charset="0"/>
                              </a:rPr>
                            </m:ctrlPr>
                          </m:accPr>
                          <m:e>
                            <m:r>
                              <a:rPr lang="fr-CA" b="0" i="1" smtClean="0">
                                <a:latin typeface="Cambria Math" panose="02040503050406030204" pitchFamily="18" charset="0"/>
                              </a:rPr>
                              <m:t>𝑄</m:t>
                            </m:r>
                          </m:e>
                        </m:acc>
                      </m:num>
                      <m:den>
                        <m:sSub>
                          <m:sSubPr>
                            <m:ctrlPr>
                              <a:rPr lang="fr-CA" i="1">
                                <a:latin typeface="Cambria Math" panose="02040503050406030204" pitchFamily="18" charset="0"/>
                              </a:rPr>
                            </m:ctrlPr>
                          </m:sSubPr>
                          <m:e>
                            <m:acc>
                              <m:accPr>
                                <m:chr m:val="̇"/>
                                <m:ctrlPr>
                                  <a:rPr lang="fr-CA" i="1">
                                    <a:latin typeface="Cambria Math" panose="02040503050406030204" pitchFamily="18" charset="0"/>
                                  </a:rPr>
                                </m:ctrlPr>
                              </m:accPr>
                              <m:e>
                                <m:r>
                                  <a:rPr lang="fr-CA" i="1">
                                    <a:latin typeface="Cambria Math" panose="02040503050406030204" pitchFamily="18" charset="0"/>
                                  </a:rPr>
                                  <m:t>𝑚</m:t>
                                </m:r>
                              </m:e>
                            </m:acc>
                            <m:r>
                              <a:rPr lang="fr-CA" b="0" i="1" smtClean="0">
                                <a:latin typeface="Cambria Math" panose="02040503050406030204" pitchFamily="18" charset="0"/>
                              </a:rPr>
                              <m:t>𝐸</m:t>
                            </m:r>
                          </m:e>
                          <m:sub>
                            <m:r>
                              <a:rPr lang="fr-CA" i="1">
                                <a:latin typeface="Cambria Math" panose="02040503050406030204" pitchFamily="18" charset="0"/>
                              </a:rPr>
                              <m:t>𝑣</m:t>
                            </m:r>
                            <m:r>
                              <a:rPr lang="fr-CA" b="0" i="1" smtClean="0">
                                <a:latin typeface="Cambria Math" panose="02040503050406030204" pitchFamily="18" charset="0"/>
                              </a:rPr>
                              <m:t>𝑎𝑝</m:t>
                            </m:r>
                          </m:sub>
                        </m:sSub>
                      </m:den>
                    </m:f>
                  </m:oMath>
                </a14:m>
                <a:endParaRPr lang="fr-CA" dirty="0"/>
              </a:p>
              <a:p>
                <a:pPr marL="0" indent="0">
                  <a:spcAft>
                    <a:spcPts val="1600"/>
                  </a:spcAft>
                  <a:buNone/>
                </a:pPr>
                <a:r>
                  <a:rPr lang="fr-CA" dirty="0"/>
                  <a:t>Équation de l’évolution de la température dans le radiateur </a:t>
                </a:r>
                <a:endParaRPr lang="fr-CA" i="1" dirty="0">
                  <a:latin typeface="Cambria Math" panose="02040503050406030204" pitchFamily="18" charset="0"/>
                </a:endParaRPr>
              </a:p>
              <a:p>
                <a:pPr marL="0" indent="0" algn="ctr">
                  <a:spcAft>
                    <a:spcPts val="1600"/>
                  </a:spcAft>
                  <a:buNone/>
                </a:pPr>
                <a14:m>
                  <m:oMathPara xmlns:m="http://schemas.openxmlformats.org/officeDocument/2006/math">
                    <m:oMathParaPr>
                      <m:jc m:val="centerGroup"/>
                    </m:oMathParaPr>
                    <m:oMath xmlns:m="http://schemas.openxmlformats.org/officeDocument/2006/math">
                      <m:f>
                        <m:fPr>
                          <m:ctrlPr>
                            <a:rPr lang="fr-CA" i="1">
                              <a:latin typeface="Cambria Math" panose="02040503050406030204" pitchFamily="18" charset="0"/>
                            </a:rPr>
                          </m:ctrlPr>
                        </m:fPr>
                        <m:num>
                          <m:r>
                            <a:rPr lang="fr-CA" i="1">
                              <a:latin typeface="Cambria Math" panose="02040503050406030204" pitchFamily="18" charset="0"/>
                            </a:rPr>
                            <m:t>𝑑𝑇</m:t>
                          </m:r>
                        </m:num>
                        <m:den>
                          <m:r>
                            <a:rPr lang="fr-CA" i="1">
                              <a:latin typeface="Cambria Math" panose="02040503050406030204" pitchFamily="18" charset="0"/>
                            </a:rPr>
                            <m:t>𝑑𝑡</m:t>
                          </m:r>
                        </m:den>
                      </m:f>
                      <m:r>
                        <a:rPr lang="fr-CA" i="1">
                          <a:latin typeface="Cambria Math" panose="02040503050406030204" pitchFamily="18" charset="0"/>
                        </a:rPr>
                        <m:t>=</m:t>
                      </m:r>
                      <m:r>
                        <a:rPr lang="fr-CA" b="0" i="1" smtClean="0">
                          <a:latin typeface="Cambria Math" panose="02040503050406030204" pitchFamily="18" charset="0"/>
                        </a:rPr>
                        <m:t>−</m:t>
                      </m:r>
                      <m:f>
                        <m:fPr>
                          <m:ctrlPr>
                            <a:rPr lang="fr-CA" i="1">
                              <a:latin typeface="Cambria Math" panose="02040503050406030204" pitchFamily="18" charset="0"/>
                            </a:rPr>
                          </m:ctrlPr>
                        </m:fPr>
                        <m:num>
                          <m:r>
                            <a:rPr lang="fr-CA" b="0" i="1" smtClean="0">
                              <a:latin typeface="Cambria Math" panose="02040503050406030204" pitchFamily="18" charset="0"/>
                            </a:rPr>
                            <m:t>𝐻</m:t>
                          </m:r>
                          <m:r>
                            <a:rPr lang="fr-CA" b="0" i="1" smtClean="0">
                              <a:latin typeface="Cambria Math" panose="02040503050406030204" pitchFamily="18" charset="0"/>
                            </a:rPr>
                            <m:t>∗(</m:t>
                          </m:r>
                          <m:r>
                            <a:rPr lang="fr-CA" b="0" i="1" smtClean="0">
                              <a:latin typeface="Cambria Math" panose="02040503050406030204" pitchFamily="18" charset="0"/>
                            </a:rPr>
                            <m:t>𝑇</m:t>
                          </m:r>
                          <m:r>
                            <a:rPr lang="fr-CA" b="0" i="1" smtClean="0">
                              <a:latin typeface="Cambria Math" panose="02040503050406030204" pitchFamily="18" charset="0"/>
                            </a:rPr>
                            <m:t>−</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𝑇</m:t>
                              </m:r>
                            </m:e>
                            <m:sub>
                              <m:r>
                                <a:rPr lang="fr-CA" b="0" i="1" smtClean="0">
                                  <a:latin typeface="Cambria Math" panose="02040503050406030204" pitchFamily="18" charset="0"/>
                                </a:rPr>
                                <m:t>𝑜𝑢𝑡</m:t>
                              </m:r>
                            </m:sub>
                          </m:sSub>
                          <m:r>
                            <a:rPr lang="fr-CA" b="0" i="1" smtClean="0">
                              <a:latin typeface="Cambria Math" panose="02040503050406030204" pitchFamily="18" charset="0"/>
                            </a:rPr>
                            <m:t>)</m:t>
                          </m:r>
                        </m:num>
                        <m:den>
                          <m:sSub>
                            <m:sSubPr>
                              <m:ctrlPr>
                                <a:rPr lang="fr-CA" i="1">
                                  <a:latin typeface="Cambria Math" panose="02040503050406030204" pitchFamily="18" charset="0"/>
                                </a:rPr>
                              </m:ctrlPr>
                            </m:sSubPr>
                            <m:e>
                              <m:acc>
                                <m:accPr>
                                  <m:chr m:val="̇"/>
                                  <m:ctrlPr>
                                    <a:rPr lang="fr-CA" i="1">
                                      <a:latin typeface="Cambria Math" panose="02040503050406030204" pitchFamily="18" charset="0"/>
                                    </a:rPr>
                                  </m:ctrlPr>
                                </m:accPr>
                                <m:e>
                                  <m:r>
                                    <a:rPr lang="fr-CA" i="1">
                                      <a:latin typeface="Cambria Math" panose="02040503050406030204" pitchFamily="18" charset="0"/>
                                    </a:rPr>
                                    <m:t>𝑚</m:t>
                                  </m:r>
                                </m:e>
                              </m:acc>
                              <m:r>
                                <a:rPr lang="fr-CA" i="1">
                                  <a:latin typeface="Cambria Math" panose="02040503050406030204" pitchFamily="18" charset="0"/>
                                </a:rPr>
                                <m:t>𝐶</m:t>
                              </m:r>
                            </m:e>
                            <m:sub>
                              <m:r>
                                <a:rPr lang="fr-CA" i="1">
                                  <a:latin typeface="Cambria Math" panose="02040503050406030204" pitchFamily="18" charset="0"/>
                                </a:rPr>
                                <m:t>𝑣</m:t>
                              </m:r>
                            </m:sub>
                          </m:sSub>
                        </m:den>
                      </m:f>
                    </m:oMath>
                  </m:oMathPara>
                </a14:m>
                <a:endParaRPr lang="fr-CA" dirty="0"/>
              </a:p>
            </p:txBody>
          </p:sp>
        </mc:Choice>
        <mc:Fallback xmlns="">
          <p:sp>
            <p:nvSpPr>
              <p:cNvPr id="160" name="Google Shape;160;p17"/>
              <p:cNvSpPr txBox="1">
                <a:spLocks noGrp="1" noRot="1" noChangeAspect="1" noMove="1" noResize="1" noEditPoints="1" noAdjustHandles="1" noChangeArrowheads="1" noChangeShapeType="1" noTextEdit="1"/>
              </p:cNvSpPr>
              <p:nvPr>
                <p:ph type="body" idx="1"/>
                <p:custDataLst>
                  <p:tags r:id="rId6"/>
                </p:custDataLst>
              </p:nvPr>
            </p:nvSpPr>
            <p:spPr>
              <a:xfrm>
                <a:off x="1297500" y="1398840"/>
                <a:ext cx="4446494" cy="3477959"/>
              </a:xfrm>
              <a:prstGeom prst="rect">
                <a:avLst/>
              </a:prstGeom>
              <a:blipFill>
                <a:blip r:embed="rId7"/>
                <a:stretch>
                  <a:fillRect l="-27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Google Shape;160;p17">
                <a:extLst>
                  <a:ext uri="{FF2B5EF4-FFF2-40B4-BE49-F238E27FC236}">
                    <a16:creationId xmlns:a16="http://schemas.microsoft.com/office/drawing/2014/main" id="{AA6A1732-7FDA-4DB4-A373-5BCCE6B6422B}"/>
                  </a:ext>
                </a:extLst>
              </p:cNvPr>
              <p:cNvSpPr txBox="1">
                <a:spLocks/>
              </p:cNvSpPr>
              <p:nvPr>
                <p:custDataLst>
                  <p:tags r:id="rId3"/>
                </p:custDataLst>
              </p:nvPr>
            </p:nvSpPr>
            <p:spPr>
              <a:xfrm>
                <a:off x="5642497" y="1313373"/>
                <a:ext cx="2931459" cy="35689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spcAft>
                    <a:spcPts val="1600"/>
                  </a:spcAft>
                  <a:buFont typeface="Lato"/>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𝑇</m:t>
                      </m:r>
                      <m:r>
                        <a:rPr lang="fr-CA" b="0" i="1" smtClean="0">
                          <a:latin typeface="Cambria Math" panose="02040503050406030204" pitchFamily="18" charset="0"/>
                        </a:rPr>
                        <m:t> :</m:t>
                      </m:r>
                      <m:r>
                        <a:rPr lang="fr-CA" b="0" i="1" smtClean="0">
                          <a:latin typeface="Cambria Math" panose="02040503050406030204" pitchFamily="18" charset="0"/>
                        </a:rPr>
                        <m:t>𝑇𝑒𝑚𝑝</m:t>
                      </m:r>
                      <m:r>
                        <a:rPr lang="fr-CA" b="0" i="1" smtClean="0">
                          <a:latin typeface="Cambria Math" panose="02040503050406030204" pitchFamily="18" charset="0"/>
                        </a:rPr>
                        <m:t>é</m:t>
                      </m:r>
                      <m:r>
                        <a:rPr lang="fr-CA" b="0" i="1" smtClean="0">
                          <a:latin typeface="Cambria Math" panose="02040503050406030204" pitchFamily="18" charset="0"/>
                        </a:rPr>
                        <m:t>𝑟𝑎𝑡𝑢𝑟𝑒</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acc>
                        <m:accPr>
                          <m:chr m:val="̇"/>
                          <m:ctrlPr>
                            <a:rPr lang="fr-CA" i="1">
                              <a:latin typeface="Cambria Math" panose="02040503050406030204" pitchFamily="18" charset="0"/>
                            </a:rPr>
                          </m:ctrlPr>
                        </m:accPr>
                        <m:e>
                          <m:r>
                            <a:rPr lang="fr-CA" i="1">
                              <a:latin typeface="Cambria Math" panose="02040503050406030204" pitchFamily="18" charset="0"/>
                            </a:rPr>
                            <m:t>𝑄</m:t>
                          </m:r>
                        </m:e>
                      </m:acc>
                      <m:r>
                        <a:rPr lang="fr-CA" i="1">
                          <a:latin typeface="Cambria Math" panose="02040503050406030204" pitchFamily="18" charset="0"/>
                        </a:rPr>
                        <m:t>:</m:t>
                      </m:r>
                      <m:r>
                        <a:rPr lang="fr-CA" b="0" i="1" smtClean="0">
                          <a:latin typeface="Cambria Math" panose="02040503050406030204" pitchFamily="18" charset="0"/>
                        </a:rPr>
                        <m:t>𝐶</m:t>
                      </m:r>
                      <m:r>
                        <a:rPr lang="fr-CA" b="0" i="1" smtClean="0">
                          <a:latin typeface="Cambria Math" panose="02040503050406030204" pitchFamily="18" charset="0"/>
                        </a:rPr>
                        <m:t>h</m:t>
                      </m:r>
                      <m:r>
                        <a:rPr lang="fr-CA" b="0" i="1" smtClean="0">
                          <a:latin typeface="Cambria Math" panose="02040503050406030204" pitchFamily="18" charset="0"/>
                        </a:rPr>
                        <m:t>𝑎𝑙𝑒𝑢𝑟</m:t>
                      </m:r>
                      <m:r>
                        <a:rPr lang="fr-CA" b="0" i="1" smtClean="0">
                          <a:latin typeface="Cambria Math" panose="02040503050406030204" pitchFamily="18" charset="0"/>
                        </a:rPr>
                        <m:t> </m:t>
                      </m:r>
                      <m:r>
                        <a:rPr lang="fr-CA" b="0" i="1" smtClean="0">
                          <a:latin typeface="Cambria Math" panose="02040503050406030204" pitchFamily="18" charset="0"/>
                        </a:rPr>
                        <m:t>𝑓𝑜𝑢𝑟𝑛𝑖𝑒</m:t>
                      </m:r>
                      <m:r>
                        <a:rPr lang="fr-CA" b="0" i="1" smtClean="0">
                          <a:latin typeface="Cambria Math" panose="02040503050406030204" pitchFamily="18" charset="0"/>
                        </a:rPr>
                        <m:t> </m:t>
                      </m:r>
                      <m:r>
                        <a:rPr lang="fr-CA" b="0" i="1" smtClean="0">
                          <a:latin typeface="Cambria Math" panose="02040503050406030204" pitchFamily="18" charset="0"/>
                        </a:rPr>
                        <m:t>𝑎𝑢</m:t>
                      </m:r>
                      <m:r>
                        <a:rPr lang="fr-CA" b="0" i="1" smtClean="0">
                          <a:latin typeface="Cambria Math" panose="02040503050406030204" pitchFamily="18" charset="0"/>
                        </a:rPr>
                        <m:t> </m:t>
                      </m:r>
                      <m:r>
                        <a:rPr lang="fr-CA" b="0" i="1" smtClean="0">
                          <a:latin typeface="Cambria Math" panose="02040503050406030204" pitchFamily="18" charset="0"/>
                        </a:rPr>
                        <m:t>𝑠𝑦𝑠𝑡</m:t>
                      </m:r>
                      <m:r>
                        <a:rPr lang="fr-CA" b="0" i="1" smtClean="0">
                          <a:latin typeface="Cambria Math" panose="02040503050406030204" pitchFamily="18" charset="0"/>
                        </a:rPr>
                        <m:t>è</m:t>
                      </m:r>
                      <m:r>
                        <a:rPr lang="fr-CA" b="0" i="1" smtClean="0">
                          <a:latin typeface="Cambria Math" panose="02040503050406030204" pitchFamily="18" charset="0"/>
                        </a:rPr>
                        <m:t>𝑚𝑒</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acc>
                        <m:accPr>
                          <m:chr m:val="̇"/>
                          <m:ctrlPr>
                            <a:rPr lang="fr-CA" b="0" i="1" smtClean="0">
                              <a:latin typeface="Cambria Math" panose="02040503050406030204" pitchFamily="18" charset="0"/>
                            </a:rPr>
                          </m:ctrlPr>
                        </m:accPr>
                        <m:e>
                          <m:r>
                            <a:rPr lang="fr-CA" b="0" i="1" smtClean="0">
                              <a:latin typeface="Cambria Math" panose="02040503050406030204" pitchFamily="18" charset="0"/>
                            </a:rPr>
                            <m:t>𝑚</m:t>
                          </m:r>
                        </m:e>
                      </m:acc>
                      <m:r>
                        <a:rPr lang="fr-CA" b="0" i="1" smtClean="0">
                          <a:latin typeface="Cambria Math" panose="02040503050406030204" pitchFamily="18" charset="0"/>
                        </a:rPr>
                        <m:t> </m:t>
                      </m:r>
                      <m:r>
                        <a:rPr lang="fr-CA" i="1">
                          <a:latin typeface="Cambria Math" panose="02040503050406030204" pitchFamily="18" charset="0"/>
                        </a:rPr>
                        <m:t>:</m:t>
                      </m:r>
                      <m:r>
                        <a:rPr lang="fr-CA" b="0" i="1" smtClean="0">
                          <a:latin typeface="Cambria Math" panose="02040503050406030204" pitchFamily="18" charset="0"/>
                        </a:rPr>
                        <m:t>𝑑</m:t>
                      </m:r>
                      <m:r>
                        <a:rPr lang="fr-CA" b="0" i="1" smtClean="0">
                          <a:latin typeface="Cambria Math" panose="02040503050406030204" pitchFamily="18" charset="0"/>
                        </a:rPr>
                        <m:t>é</m:t>
                      </m:r>
                      <m:r>
                        <a:rPr lang="fr-CA" b="0" i="1" smtClean="0">
                          <a:latin typeface="Cambria Math" panose="02040503050406030204" pitchFamily="18" charset="0"/>
                        </a:rPr>
                        <m:t>𝑏𝑖𝑡</m:t>
                      </m:r>
                      <m:r>
                        <a:rPr lang="fr-CA" b="0" i="1" smtClean="0">
                          <a:latin typeface="Cambria Math" panose="02040503050406030204" pitchFamily="18" charset="0"/>
                        </a:rPr>
                        <m:t> </m:t>
                      </m:r>
                      <m:r>
                        <a:rPr lang="fr-CA" b="0" i="1" smtClean="0">
                          <a:latin typeface="Cambria Math" panose="02040503050406030204" pitchFamily="18" charset="0"/>
                        </a:rPr>
                        <m:t>𝑚𝑎𝑠𝑠𝑖𝑞𝑢𝑒</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smtClean="0">
                              <a:latin typeface="Cambria Math" panose="02040503050406030204" pitchFamily="18" charset="0"/>
                            </a:rPr>
                          </m:ctrlPr>
                        </m:sSubPr>
                        <m:e>
                          <m:r>
                            <a:rPr lang="fr-CA" b="0" i="1" smtClean="0">
                              <a:latin typeface="Cambria Math" panose="02040503050406030204" pitchFamily="18" charset="0"/>
                            </a:rPr>
                            <m:t>𝐶</m:t>
                          </m:r>
                        </m:e>
                        <m:sub>
                          <m:r>
                            <a:rPr lang="fr-CA" b="0" i="1" smtClean="0">
                              <a:latin typeface="Cambria Math" panose="02040503050406030204" pitchFamily="18" charset="0"/>
                            </a:rPr>
                            <m:t>𝑣</m:t>
                          </m:r>
                        </m:sub>
                      </m:sSub>
                      <m:r>
                        <a:rPr lang="fr-CA" b="0" i="1" smtClean="0">
                          <a:latin typeface="Cambria Math" panose="02040503050406030204" pitchFamily="18" charset="0"/>
                        </a:rPr>
                        <m:t> :</m:t>
                      </m:r>
                      <m:r>
                        <a:rPr lang="fr-CA" b="0" i="1" smtClean="0">
                          <a:latin typeface="Cambria Math" panose="02040503050406030204" pitchFamily="18" charset="0"/>
                        </a:rPr>
                        <m:t>𝐶𝑎𝑝𝑎𝑐𝑖𝑡</m:t>
                      </m:r>
                      <m:r>
                        <a:rPr lang="fr-CA" b="0" i="1" smtClean="0">
                          <a:latin typeface="Cambria Math" panose="02040503050406030204" pitchFamily="18" charset="0"/>
                        </a:rPr>
                        <m:t>é </m:t>
                      </m:r>
                      <m:r>
                        <a:rPr lang="fr-CA" b="0" i="1" smtClean="0">
                          <a:latin typeface="Cambria Math" panose="02040503050406030204" pitchFamily="18" charset="0"/>
                        </a:rPr>
                        <m:t>𝑡</m:t>
                      </m:r>
                      <m:r>
                        <a:rPr lang="fr-CA" b="0" i="1" smtClean="0">
                          <a:latin typeface="Cambria Math" panose="02040503050406030204" pitchFamily="18" charset="0"/>
                        </a:rPr>
                        <m:t>h</m:t>
                      </m:r>
                      <m:r>
                        <a:rPr lang="fr-CA" b="0" i="1" smtClean="0">
                          <a:latin typeface="Cambria Math" panose="02040503050406030204" pitchFamily="18" charset="0"/>
                        </a:rPr>
                        <m:t>𝑒𝑟𝑚𝑖𝑞𝑢𝑒</m:t>
                      </m:r>
                      <m:r>
                        <a:rPr lang="fr-CA" b="0" i="1" smtClean="0">
                          <a:latin typeface="Cambria Math" panose="02040503050406030204" pitchFamily="18" charset="0"/>
                        </a:rPr>
                        <m:t> </m:t>
                      </m:r>
                      <m:r>
                        <a:rPr lang="fr-CA" b="0" i="1" smtClean="0">
                          <a:latin typeface="Cambria Math" panose="02040503050406030204" pitchFamily="18" charset="0"/>
                        </a:rPr>
                        <m:t>𝑚𝑎𝑠𝑠𝑖𝑞𝑢𝑒</m:t>
                      </m:r>
                      <m:r>
                        <a:rPr lang="fr-CA" b="0" i="1" smtClean="0">
                          <a:latin typeface="Cambria Math" panose="02040503050406030204" pitchFamily="18" charset="0"/>
                        </a:rPr>
                        <m:t> </m:t>
                      </m:r>
                    </m:oMath>
                  </m:oMathPara>
                </a14:m>
                <a:endParaRPr lang="fr-CA" b="0" i="1" dirty="0">
                  <a:latin typeface="Cambria Math" panose="02040503050406030204" pitchFamily="18" charset="0"/>
                </a:endParaRPr>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𝑇</m:t>
                          </m:r>
                        </m:e>
                        <m:sub>
                          <m:r>
                            <a:rPr lang="fr-CA" i="1">
                              <a:latin typeface="Cambria Math" panose="02040503050406030204" pitchFamily="18" charset="0"/>
                            </a:rPr>
                            <m:t>𝑜𝑢𝑡</m:t>
                          </m:r>
                        </m:sub>
                      </m:sSub>
                      <m:r>
                        <a:rPr lang="fr-CA" b="0" i="1" smtClean="0">
                          <a:latin typeface="Cambria Math" panose="02040503050406030204" pitchFamily="18" charset="0"/>
                        </a:rPr>
                        <m:t> </m:t>
                      </m:r>
                      <m:r>
                        <a:rPr lang="fr-CA" i="1">
                          <a:latin typeface="Cambria Math" panose="02040503050406030204" pitchFamily="18" charset="0"/>
                        </a:rPr>
                        <m:t>:</m:t>
                      </m:r>
                      <m:r>
                        <a:rPr lang="fr-CA" i="1">
                          <a:latin typeface="Cambria Math" panose="02040503050406030204" pitchFamily="18" charset="0"/>
                        </a:rPr>
                        <m:t>𝑇𝑒𝑚𝑝</m:t>
                      </m:r>
                      <m:r>
                        <a:rPr lang="fr-CA" i="1">
                          <a:latin typeface="Cambria Math" panose="02040503050406030204" pitchFamily="18" charset="0"/>
                        </a:rPr>
                        <m:t>é</m:t>
                      </m:r>
                      <m:r>
                        <a:rPr lang="fr-CA" i="1">
                          <a:latin typeface="Cambria Math" panose="02040503050406030204" pitchFamily="18" charset="0"/>
                        </a:rPr>
                        <m:t>𝑟𝑎𝑡𝑢𝑟𝑒</m:t>
                      </m:r>
                      <m:r>
                        <a:rPr lang="fr-CA" b="0" i="1" smtClean="0">
                          <a:latin typeface="Cambria Math" panose="02040503050406030204" pitchFamily="18" charset="0"/>
                        </a:rPr>
                        <m:t> </m:t>
                      </m:r>
                      <m:r>
                        <a:rPr lang="fr-CA" b="0" i="1" smtClean="0">
                          <a:latin typeface="Cambria Math" panose="02040503050406030204" pitchFamily="18" charset="0"/>
                        </a:rPr>
                        <m:t>𝑒𝑥𝑡</m:t>
                      </m:r>
                      <m:r>
                        <a:rPr lang="fr-CA" b="0" i="1" smtClean="0">
                          <a:latin typeface="Cambria Math" panose="02040503050406030204" pitchFamily="18" charset="0"/>
                        </a:rPr>
                        <m:t>é</m:t>
                      </m:r>
                      <m:r>
                        <a:rPr lang="fr-CA" b="0" i="1" smtClean="0">
                          <a:latin typeface="Cambria Math" panose="02040503050406030204" pitchFamily="18" charset="0"/>
                        </a:rPr>
                        <m:t>𝑟𝑖𝑒𝑢𝑟</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𝐻</m:t>
                      </m:r>
                      <m:r>
                        <a:rPr lang="fr-CA" i="1">
                          <a:latin typeface="Cambria Math" panose="02040503050406030204" pitchFamily="18" charset="0"/>
                        </a:rPr>
                        <m:t>:</m:t>
                      </m:r>
                      <m:r>
                        <a:rPr lang="fr-CA" b="0" i="1" smtClean="0">
                          <a:latin typeface="Cambria Math" panose="02040503050406030204" pitchFamily="18" charset="0"/>
                        </a:rPr>
                        <m:t>𝐶𝑜𝑒𝑓𝑓𝑖𝑐𝑖𝑒𝑛𝑡</m:t>
                      </m:r>
                      <m:r>
                        <a:rPr lang="fr-CA" b="0" i="1" smtClean="0">
                          <a:latin typeface="Cambria Math" panose="02040503050406030204" pitchFamily="18" charset="0"/>
                        </a:rPr>
                        <m:t> </m:t>
                      </m:r>
                      <m:r>
                        <a:rPr lang="fr-CA" b="0" i="1" smtClean="0">
                          <a:latin typeface="Cambria Math" panose="02040503050406030204" pitchFamily="18" charset="0"/>
                        </a:rPr>
                        <m:t>𝑑𝑒</m:t>
                      </m:r>
                      <m:r>
                        <a:rPr lang="fr-CA" b="0" i="1" smtClean="0">
                          <a:latin typeface="Cambria Math" panose="02040503050406030204" pitchFamily="18" charset="0"/>
                        </a:rPr>
                        <m:t> </m:t>
                      </m:r>
                      <m:r>
                        <a:rPr lang="fr-CA" b="0" i="1" smtClean="0">
                          <a:latin typeface="Cambria Math" panose="02040503050406030204" pitchFamily="18" charset="0"/>
                        </a:rPr>
                        <m:t>𝑐𝑜𝑛𝑣𝑒𝑐𝑡𝑖𝑜𝑛</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𝑋</m:t>
                      </m:r>
                      <m:r>
                        <a:rPr lang="fr-CA" i="1">
                          <a:latin typeface="Cambria Math" panose="02040503050406030204" pitchFamily="18" charset="0"/>
                        </a:rPr>
                        <m:t>:</m:t>
                      </m:r>
                      <m:r>
                        <a:rPr lang="fr-CA" b="0" i="1" smtClean="0">
                          <a:latin typeface="Cambria Math" panose="02040503050406030204" pitchFamily="18" charset="0"/>
                        </a:rPr>
                        <m:t>𝑇𝑖𝑡𝑟𝑒</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𝐸</m:t>
                          </m:r>
                        </m:e>
                        <m:sub>
                          <m:r>
                            <a:rPr lang="fr-CA" i="1">
                              <a:latin typeface="Cambria Math" panose="02040503050406030204" pitchFamily="18" charset="0"/>
                            </a:rPr>
                            <m:t>𝑣𝑎𝑝</m:t>
                          </m:r>
                        </m:sub>
                      </m:sSub>
                      <m:r>
                        <a:rPr lang="fr-CA" b="0" i="1" smtClean="0">
                          <a:latin typeface="Cambria Math" panose="02040503050406030204" pitchFamily="18" charset="0"/>
                        </a:rPr>
                        <m:t>:É</m:t>
                      </m:r>
                      <m:r>
                        <a:rPr lang="fr-CA" b="0" i="1" smtClean="0">
                          <a:latin typeface="Cambria Math" panose="02040503050406030204" pitchFamily="18" charset="0"/>
                        </a:rPr>
                        <m:t>𝑛𝑒𝑟𝑔𝑖𝑒</m:t>
                      </m:r>
                      <m:r>
                        <a:rPr lang="fr-CA" b="0" i="1" smtClean="0">
                          <a:latin typeface="Cambria Math" panose="02040503050406030204" pitchFamily="18" charset="0"/>
                        </a:rPr>
                        <m:t> </m:t>
                      </m:r>
                      <m:r>
                        <a:rPr lang="fr-CA" b="0" i="1" smtClean="0">
                          <a:latin typeface="Cambria Math" panose="02040503050406030204" pitchFamily="18" charset="0"/>
                        </a:rPr>
                        <m:t>𝑑𝑒</m:t>
                      </m:r>
                      <m:r>
                        <a:rPr lang="fr-CA" b="0" i="1" smtClean="0">
                          <a:latin typeface="Cambria Math" panose="02040503050406030204" pitchFamily="18" charset="0"/>
                        </a:rPr>
                        <m:t> </m:t>
                      </m:r>
                      <m:r>
                        <a:rPr lang="fr-CA" b="0" i="1" smtClean="0">
                          <a:latin typeface="Cambria Math" panose="02040503050406030204" pitchFamily="18" charset="0"/>
                        </a:rPr>
                        <m:t>𝑣𝑎𝑝𝑜𝑟𝑖𝑠𝑎𝑡𝑖𝑜𝑛</m:t>
                      </m:r>
                    </m:oMath>
                  </m:oMathPara>
                </a14:m>
                <a:endParaRPr lang="fr-CA" dirty="0"/>
              </a:p>
            </p:txBody>
          </p:sp>
        </mc:Choice>
        <mc:Fallback xmlns="">
          <p:sp>
            <p:nvSpPr>
              <p:cNvPr id="4" name="Google Shape;160;p17">
                <a:extLst>
                  <a:ext uri="{FF2B5EF4-FFF2-40B4-BE49-F238E27FC236}">
                    <a16:creationId xmlns:a16="http://schemas.microsoft.com/office/drawing/2014/main" id="{AA6A1732-7FDA-4DB4-A373-5BCCE6B6422B}"/>
                  </a:ext>
                </a:extLst>
              </p:cNvPr>
              <p:cNvSpPr txBox="1">
                <a:spLocks noRot="1" noChangeAspect="1" noMove="1" noResize="1" noEditPoints="1" noAdjustHandles="1" noChangeArrowheads="1" noChangeShapeType="1" noTextEdit="1"/>
              </p:cNvSpPr>
              <p:nvPr>
                <p:custDataLst>
                  <p:tags r:id="rId8"/>
                </p:custDataLst>
              </p:nvPr>
            </p:nvSpPr>
            <p:spPr>
              <a:xfrm>
                <a:off x="5642497" y="1313373"/>
                <a:ext cx="2931459" cy="3568949"/>
              </a:xfrm>
              <a:prstGeom prst="rect">
                <a:avLst/>
              </a:prstGeom>
              <a:blipFill>
                <a:blip r:embed="rId9"/>
                <a:stretch>
                  <a:fillRect/>
                </a:stretch>
              </a:blipFill>
              <a:ln>
                <a:noFill/>
              </a:ln>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17F6D276-F55F-423E-B228-D51F6232B3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FB52D1-3588-409D-BD2A-4E788F3105A4}"/>
              </a:ext>
            </a:extLst>
          </p:cNvPr>
          <p:cNvSpPr>
            <a:spLocks noGrp="1"/>
          </p:cNvSpPr>
          <p:nvPr>
            <p:ph type="title"/>
            <p:custDataLst>
              <p:tags r:id="rId1"/>
            </p:custDataLst>
          </p:nvPr>
        </p:nvSpPr>
        <p:spPr/>
        <p:txBody>
          <a:bodyPr/>
          <a:lstStyle/>
          <a:p>
            <a:r>
              <a:rPr lang="en" sz="2800" dirty="0"/>
              <a:t>Équations du modèle</a:t>
            </a:r>
            <a:endParaRPr lang="en-CA" sz="2800" dirty="0"/>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C6C51FC0-AB90-4769-893A-08DEC103571A}"/>
                  </a:ext>
                </a:extLst>
              </p:cNvPr>
              <p:cNvSpPr>
                <a:spLocks noGrp="1"/>
              </p:cNvSpPr>
              <p:nvPr>
                <p:ph type="body" idx="1"/>
                <p:custDataLst>
                  <p:tags r:id="rId2"/>
                </p:custDataLst>
              </p:nvPr>
            </p:nvSpPr>
            <p:spPr>
              <a:xfrm>
                <a:off x="1057129" y="1562305"/>
                <a:ext cx="3879476" cy="2517147"/>
              </a:xfrm>
            </p:spPr>
            <p:txBody>
              <a:bodyPr/>
              <a:lstStyle/>
              <a:p>
                <a:pPr marL="0" indent="0">
                  <a:spcAft>
                    <a:spcPts val="1600"/>
                  </a:spcAft>
                  <a:buNone/>
                </a:pPr>
                <a:r>
                  <a:rPr lang="fr-CA" dirty="0"/>
                  <a:t>Pression dans le système ( accumulation de vapeur dans le dégazeur)</a:t>
                </a:r>
                <a:endParaRPr lang="fr-CA" i="1" dirty="0">
                  <a:latin typeface="Cambria Math" panose="02040503050406030204" pitchFamily="18" charset="0"/>
                </a:endParaRPr>
              </a:p>
              <a:p>
                <a:pPr marL="0" indent="0" algn="ctr">
                  <a:spcAft>
                    <a:spcPts val="1600"/>
                  </a:spcAft>
                  <a:buNone/>
                </a:pPr>
                <a14:m>
                  <m:oMathPara xmlns:m="http://schemas.openxmlformats.org/officeDocument/2006/math">
                    <m:oMathParaPr>
                      <m:jc m:val="centerGroup"/>
                    </m:oMathParaPr>
                    <m:oMath xmlns:m="http://schemas.openxmlformats.org/officeDocument/2006/math">
                      <m:r>
                        <a:rPr lang="fr-CA" i="1">
                          <a:latin typeface="Cambria Math" panose="02040503050406030204" pitchFamily="18" charset="0"/>
                        </a:rPr>
                        <m:t>𝑃</m:t>
                      </m:r>
                      <m:r>
                        <a:rPr lang="fr-CA" i="1">
                          <a:latin typeface="Cambria Math" panose="02040503050406030204" pitchFamily="18" charset="0"/>
                        </a:rPr>
                        <m:t>=</m:t>
                      </m:r>
                      <m:sSub>
                        <m:sSubPr>
                          <m:ctrlPr>
                            <a:rPr lang="fr-CA" i="1">
                              <a:latin typeface="Cambria Math" panose="02040503050406030204" pitchFamily="18" charset="0"/>
                            </a:rPr>
                          </m:ctrlPr>
                        </m:sSubPr>
                        <m:e>
                          <m:r>
                            <a:rPr lang="fr-CA" i="1">
                              <a:latin typeface="Cambria Math" panose="02040503050406030204" pitchFamily="18" charset="0"/>
                            </a:rPr>
                            <m:t>𝑃</m:t>
                          </m:r>
                        </m:e>
                        <m:sub>
                          <m:r>
                            <a:rPr lang="fr-CA" i="1">
                              <a:latin typeface="Cambria Math" panose="02040503050406030204" pitchFamily="18" charset="0"/>
                            </a:rPr>
                            <m:t>𝑖𝑛𝑖𝑡𝑖𝑎𝑙</m:t>
                          </m:r>
                        </m:sub>
                      </m:sSub>
                      <m:r>
                        <a:rPr lang="fr-CA" i="1">
                          <a:latin typeface="Cambria Math" panose="02040503050406030204" pitchFamily="18" charset="0"/>
                        </a:rPr>
                        <m:t>∗</m:t>
                      </m:r>
                      <m:f>
                        <m:fPr>
                          <m:ctrlPr>
                            <a:rPr lang="fr-CA" i="1">
                              <a:latin typeface="Cambria Math" panose="02040503050406030204" pitchFamily="18" charset="0"/>
                            </a:rPr>
                          </m:ctrlPr>
                        </m:fPr>
                        <m:num>
                          <m:r>
                            <a:rPr lang="fr-CA" i="1">
                              <a:latin typeface="Cambria Math" panose="02040503050406030204" pitchFamily="18" charset="0"/>
                            </a:rPr>
                            <m:t>𝑇</m:t>
                          </m:r>
                        </m:num>
                        <m:den>
                          <m:sSub>
                            <m:sSubPr>
                              <m:ctrlPr>
                                <a:rPr lang="fr-CA" i="1">
                                  <a:latin typeface="Cambria Math" panose="02040503050406030204" pitchFamily="18" charset="0"/>
                                </a:rPr>
                              </m:ctrlPr>
                            </m:sSubPr>
                            <m:e>
                              <m:r>
                                <a:rPr lang="fr-CA" i="1">
                                  <a:latin typeface="Cambria Math" panose="02040503050406030204" pitchFamily="18" charset="0"/>
                                </a:rPr>
                                <m:t>𝑇</m:t>
                              </m:r>
                            </m:e>
                            <m:sub>
                              <m:r>
                                <a:rPr lang="fr-CA" i="1">
                                  <a:latin typeface="Cambria Math" panose="02040503050406030204" pitchFamily="18" charset="0"/>
                                </a:rPr>
                                <m:t>𝑖𝑛𝑖𝑡𝑖𝑎𝑙</m:t>
                              </m:r>
                            </m:sub>
                          </m:sSub>
                        </m:den>
                      </m:f>
                      <m:r>
                        <a:rPr lang="fr-CA" i="1">
                          <a:latin typeface="Cambria Math" panose="02040503050406030204" pitchFamily="18" charset="0"/>
                        </a:rPr>
                        <m:t>+</m:t>
                      </m:r>
                      <m:f>
                        <m:fPr>
                          <m:ctrlPr>
                            <a:rPr lang="fr-CA" i="1">
                              <a:latin typeface="Cambria Math" panose="02040503050406030204" pitchFamily="18" charset="0"/>
                            </a:rPr>
                          </m:ctrlPr>
                        </m:fPr>
                        <m:num>
                          <m:sSubSup>
                            <m:sSubSupPr>
                              <m:ctrlPr>
                                <a:rPr lang="fr-CA" i="1" smtClean="0">
                                  <a:latin typeface="Cambria Math" panose="02040503050406030204" pitchFamily="18" charset="0"/>
                                </a:rPr>
                              </m:ctrlPr>
                            </m:sSubSupPr>
                            <m:e>
                              <m:r>
                                <a:rPr lang="fr-CA" b="0" i="1" smtClean="0">
                                  <a:latin typeface="Cambria Math" panose="02040503050406030204" pitchFamily="18" charset="0"/>
                                </a:rPr>
                                <m:t>𝑚</m:t>
                              </m:r>
                            </m:e>
                            <m:sub>
                              <m:r>
                                <a:rPr lang="fr-CA" b="0" i="1" smtClean="0">
                                  <a:latin typeface="Cambria Math" panose="02040503050406030204" pitchFamily="18" charset="0"/>
                                </a:rPr>
                                <m:t>𝑣𝑎𝑝</m:t>
                              </m:r>
                            </m:sub>
                            <m:sup>
                              <m:r>
                                <a:rPr lang="fr-CA" b="0" i="1" smtClean="0">
                                  <a:latin typeface="Cambria Math" panose="02040503050406030204" pitchFamily="18" charset="0"/>
                                </a:rPr>
                                <m:t>𝑛</m:t>
                              </m:r>
                            </m:sup>
                          </m:sSubSup>
                          <m:r>
                            <a:rPr lang="fr-CA" i="1">
                              <a:latin typeface="Cambria Math" panose="02040503050406030204" pitchFamily="18" charset="0"/>
                            </a:rPr>
                            <m:t>∗</m:t>
                          </m:r>
                          <m:sSub>
                            <m:sSubPr>
                              <m:ctrlPr>
                                <a:rPr lang="fr-CA" i="1" smtClean="0">
                                  <a:latin typeface="Cambria Math" panose="02040503050406030204" pitchFamily="18" charset="0"/>
                                </a:rPr>
                              </m:ctrlPr>
                            </m:sSubPr>
                            <m:e>
                              <m:r>
                                <a:rPr lang="fr-CA" b="0" i="1" smtClean="0">
                                  <a:latin typeface="Cambria Math" panose="02040503050406030204" pitchFamily="18" charset="0"/>
                                </a:rPr>
                                <m:t>𝑅</m:t>
                              </m:r>
                            </m:e>
                            <m:sub>
                              <m:r>
                                <a:rPr lang="fr-CA" b="0" i="1" smtClean="0">
                                  <a:latin typeface="Cambria Math" panose="02040503050406030204" pitchFamily="18" charset="0"/>
                                </a:rPr>
                                <m:t>𝑠𝑝𝑒𝑐</m:t>
                              </m:r>
                            </m:sub>
                          </m:sSub>
                          <m:r>
                            <a:rPr lang="fr-CA" i="1">
                              <a:latin typeface="Cambria Math" panose="02040503050406030204" pitchFamily="18" charset="0"/>
                            </a:rPr>
                            <m:t>∗</m:t>
                          </m:r>
                          <m:r>
                            <a:rPr lang="fr-CA" i="1">
                              <a:latin typeface="Cambria Math" panose="02040503050406030204" pitchFamily="18" charset="0"/>
                            </a:rPr>
                            <m:t>𝑇</m:t>
                          </m:r>
                          <m:r>
                            <m:rPr>
                              <m:nor/>
                            </m:rPr>
                            <a:rPr lang="fr-CA" dirty="0"/>
                            <m:t> </m:t>
                          </m:r>
                        </m:num>
                        <m:den>
                          <m:sSub>
                            <m:sSubPr>
                              <m:ctrlPr>
                                <a:rPr lang="fr-CA" i="1">
                                  <a:latin typeface="Cambria Math" panose="02040503050406030204" pitchFamily="18" charset="0"/>
                                </a:rPr>
                              </m:ctrlPr>
                            </m:sSubPr>
                            <m:e>
                              <m:r>
                                <a:rPr lang="fr-CA" i="1">
                                  <a:latin typeface="Cambria Math" panose="02040503050406030204" pitchFamily="18" charset="0"/>
                                </a:rPr>
                                <m:t>𝑉</m:t>
                              </m:r>
                            </m:e>
                            <m:sub>
                              <m:r>
                                <a:rPr lang="fr-CA" i="1">
                                  <a:latin typeface="Cambria Math" panose="02040503050406030204" pitchFamily="18" charset="0"/>
                                </a:rPr>
                                <m:t>𝑔𝑎𝑧</m:t>
                              </m:r>
                            </m:sub>
                          </m:sSub>
                        </m:den>
                      </m:f>
                    </m:oMath>
                  </m:oMathPara>
                </a14:m>
                <a:endParaRPr lang="en-CA" dirty="0"/>
              </a:p>
              <a:p>
                <a:pPr marL="0" indent="0" algn="ctr">
                  <a:spcAft>
                    <a:spcPts val="1600"/>
                  </a:spcAft>
                  <a:buNone/>
                </a:pPr>
                <a14:m>
                  <m:oMathPara xmlns:m="http://schemas.openxmlformats.org/officeDocument/2006/math">
                    <m:oMathParaPr>
                      <m:jc m:val="centerGroup"/>
                    </m:oMathParaPr>
                    <m:oMath xmlns:m="http://schemas.openxmlformats.org/officeDocument/2006/math">
                      <m:sSubSup>
                        <m:sSubSupPr>
                          <m:ctrlPr>
                            <a:rPr lang="fr-CA" i="1">
                              <a:latin typeface="Cambria Math" panose="02040503050406030204" pitchFamily="18" charset="0"/>
                            </a:rPr>
                          </m:ctrlPr>
                        </m:sSubSupPr>
                        <m:e>
                          <m:r>
                            <a:rPr lang="fr-CA" i="1">
                              <a:latin typeface="Cambria Math" panose="02040503050406030204" pitchFamily="18" charset="0"/>
                            </a:rPr>
                            <m:t>𝑚</m:t>
                          </m:r>
                        </m:e>
                        <m:sub>
                          <m:r>
                            <a:rPr lang="fr-CA" i="1">
                              <a:latin typeface="Cambria Math" panose="02040503050406030204" pitchFamily="18" charset="0"/>
                            </a:rPr>
                            <m:t>𝑣𝑎𝑝</m:t>
                          </m:r>
                        </m:sub>
                        <m:sup>
                          <m:r>
                            <a:rPr lang="fr-CA" i="1">
                              <a:latin typeface="Cambria Math" panose="02040503050406030204" pitchFamily="18" charset="0"/>
                            </a:rPr>
                            <m:t>𝑛</m:t>
                          </m:r>
                        </m:sup>
                      </m:sSubSup>
                      <m:r>
                        <a:rPr lang="fr-CA" i="1">
                          <a:latin typeface="Cambria Math" panose="02040503050406030204" pitchFamily="18" charset="0"/>
                        </a:rPr>
                        <m:t>=</m:t>
                      </m:r>
                      <m:nary>
                        <m:naryPr>
                          <m:limLoc m:val="undOvr"/>
                          <m:subHide m:val="on"/>
                          <m:supHide m:val="on"/>
                          <m:ctrlPr>
                            <a:rPr lang="fr-CA" i="1" smtClean="0">
                              <a:latin typeface="Cambria Math" panose="02040503050406030204" pitchFamily="18" charset="0"/>
                            </a:rPr>
                          </m:ctrlPr>
                        </m:naryPr>
                        <m:sub/>
                        <m:sup/>
                        <m:e>
                          <m:r>
                            <a:rPr lang="fr-CA" b="0" i="1" smtClean="0">
                              <a:latin typeface="Cambria Math" panose="02040503050406030204" pitchFamily="18" charset="0"/>
                            </a:rPr>
                            <m:t>𝑋</m:t>
                          </m:r>
                        </m:e>
                      </m:nary>
                      <m:acc>
                        <m:accPr>
                          <m:chr m:val="̇"/>
                          <m:ctrlPr>
                            <a:rPr lang="fr-CA" i="1" smtClean="0">
                              <a:latin typeface="Cambria Math" panose="02040503050406030204" pitchFamily="18" charset="0"/>
                            </a:rPr>
                          </m:ctrlPr>
                        </m:accPr>
                        <m:e>
                          <m:r>
                            <a:rPr lang="fr-CA" b="0" i="1" smtClean="0">
                              <a:latin typeface="Cambria Math" panose="02040503050406030204" pitchFamily="18" charset="0"/>
                            </a:rPr>
                            <m:t>𝑚</m:t>
                          </m:r>
                        </m:e>
                      </m:acc>
                      <m:r>
                        <a:rPr lang="fr-CA" b="0" i="1" smtClean="0">
                          <a:latin typeface="Cambria Math" panose="02040503050406030204" pitchFamily="18" charset="0"/>
                        </a:rPr>
                        <m:t>−</m:t>
                      </m:r>
                      <m:f>
                        <m:fPr>
                          <m:ctrlPr>
                            <a:rPr lang="fr-CA" b="0" i="1" smtClean="0">
                              <a:latin typeface="Cambria Math" panose="02040503050406030204" pitchFamily="18" charset="0"/>
                            </a:rPr>
                          </m:ctrlPr>
                        </m:fPr>
                        <m:num>
                          <m:sSub>
                            <m:sSubPr>
                              <m:ctrlPr>
                                <a:rPr lang="fr-CA" i="1">
                                  <a:latin typeface="Cambria Math" panose="02040503050406030204" pitchFamily="18" charset="0"/>
                                </a:rPr>
                              </m:ctrlPr>
                            </m:sSubPr>
                            <m:e>
                              <m:acc>
                                <m:accPr>
                                  <m:chr m:val="̇"/>
                                  <m:ctrlPr>
                                    <a:rPr lang="fr-CA" i="1">
                                      <a:latin typeface="Cambria Math" panose="02040503050406030204" pitchFamily="18" charset="0"/>
                                    </a:rPr>
                                  </m:ctrlPr>
                                </m:accPr>
                                <m:e>
                                  <m:r>
                                    <a:rPr lang="fr-CA" i="1">
                                      <a:latin typeface="Cambria Math" panose="02040503050406030204" pitchFamily="18" charset="0"/>
                                    </a:rPr>
                                    <m:t>𝑄</m:t>
                                  </m:r>
                                </m:e>
                              </m:acc>
                            </m:e>
                            <m:sub>
                              <m:r>
                                <a:rPr lang="fr-CA" i="1">
                                  <a:latin typeface="Cambria Math" panose="02040503050406030204" pitchFamily="18" charset="0"/>
                                </a:rPr>
                                <m:t>𝑜𝑢𝑡</m:t>
                              </m:r>
                            </m:sub>
                          </m:sSub>
                        </m:num>
                        <m:den>
                          <m:sSub>
                            <m:sSubPr>
                              <m:ctrlPr>
                                <a:rPr lang="fr-CA" i="1">
                                  <a:latin typeface="Cambria Math" panose="02040503050406030204" pitchFamily="18" charset="0"/>
                                </a:rPr>
                              </m:ctrlPr>
                            </m:sSubPr>
                            <m:e>
                              <m:r>
                                <a:rPr lang="fr-CA" i="1">
                                  <a:latin typeface="Cambria Math" panose="02040503050406030204" pitchFamily="18" charset="0"/>
                                </a:rPr>
                                <m:t>𝐸</m:t>
                              </m:r>
                            </m:e>
                            <m:sub>
                              <m:r>
                                <a:rPr lang="fr-CA" i="1">
                                  <a:latin typeface="Cambria Math" panose="02040503050406030204" pitchFamily="18" charset="0"/>
                                </a:rPr>
                                <m:t>𝑣𝑎𝑝</m:t>
                              </m:r>
                            </m:sub>
                          </m:sSub>
                        </m:den>
                      </m:f>
                      <m:r>
                        <a:rPr lang="fr-CA" b="0" i="1" smtClean="0">
                          <a:latin typeface="Cambria Math" panose="02040503050406030204" pitchFamily="18" charset="0"/>
                        </a:rPr>
                        <m:t> </m:t>
                      </m:r>
                      <m:r>
                        <a:rPr lang="fr-CA" b="0" i="1" smtClean="0">
                          <a:latin typeface="Cambria Math" panose="02040503050406030204" pitchFamily="18" charset="0"/>
                        </a:rPr>
                        <m:t>𝑑𝑡</m:t>
                      </m:r>
                    </m:oMath>
                  </m:oMathPara>
                </a14:m>
                <a:endParaRPr lang="en-CA" dirty="0"/>
              </a:p>
              <a:p>
                <a:pPr marL="0" indent="0" algn="ctr">
                  <a:spcAft>
                    <a:spcPts val="1600"/>
                  </a:spcAft>
                  <a:buNone/>
                </a:pPr>
                <a:endParaRPr lang="en-CA" dirty="0"/>
              </a:p>
            </p:txBody>
          </p:sp>
        </mc:Choice>
        <mc:Fallback xmlns="">
          <p:sp>
            <p:nvSpPr>
              <p:cNvPr id="3" name="Espace réservé du texte 2">
                <a:extLst>
                  <a:ext uri="{FF2B5EF4-FFF2-40B4-BE49-F238E27FC236}">
                    <a16:creationId xmlns:a16="http://schemas.microsoft.com/office/drawing/2014/main" id="{C6C51FC0-AB90-4769-893A-08DEC103571A}"/>
                  </a:ext>
                </a:extLst>
              </p:cNvPr>
              <p:cNvSpPr>
                <a:spLocks noGrp="1" noRot="1" noChangeAspect="1" noMove="1" noResize="1" noEditPoints="1" noAdjustHandles="1" noChangeArrowheads="1" noChangeShapeType="1" noTextEdit="1"/>
              </p:cNvSpPr>
              <p:nvPr>
                <p:ph type="body" idx="1"/>
                <p:custDataLst>
                  <p:tags r:id="rId5"/>
                </p:custDataLst>
              </p:nvPr>
            </p:nvSpPr>
            <p:spPr>
              <a:xfrm>
                <a:off x="1057129" y="1562305"/>
                <a:ext cx="3879476" cy="2517147"/>
              </a:xfrm>
              <a:blipFill>
                <a:blip r:embed="rId6"/>
                <a:stretch>
                  <a:fillRect l="-15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Google Shape;160;p17">
                <a:extLst>
                  <a:ext uri="{FF2B5EF4-FFF2-40B4-BE49-F238E27FC236}">
                    <a16:creationId xmlns:a16="http://schemas.microsoft.com/office/drawing/2014/main" id="{88305EE0-7876-4D9D-AD39-A76235305B16}"/>
                  </a:ext>
                </a:extLst>
              </p:cNvPr>
              <p:cNvSpPr txBox="1">
                <a:spLocks/>
              </p:cNvSpPr>
              <p:nvPr>
                <p:custDataLst>
                  <p:tags r:id="rId3"/>
                </p:custDataLst>
              </p:nvPr>
            </p:nvSpPr>
            <p:spPr>
              <a:xfrm>
                <a:off x="4936605" y="1557007"/>
                <a:ext cx="3879475" cy="28334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spcAft>
                    <a:spcPts val="1600"/>
                  </a:spcAft>
                  <a:buFont typeface="Lato"/>
                  <a:buNone/>
                </a:pPr>
                <a14:m>
                  <m:oMathPara xmlns:m="http://schemas.openxmlformats.org/officeDocument/2006/math">
                    <m:oMathParaPr>
                      <m:jc m:val="centerGroup"/>
                    </m:oMathParaPr>
                    <m:oMath xmlns:m="http://schemas.openxmlformats.org/officeDocument/2006/math">
                      <m:sSub>
                        <m:sSubPr>
                          <m:ctrlPr>
                            <a:rPr lang="fr-CA" b="0" i="1" smtClean="0">
                              <a:latin typeface="Cambria Math" panose="02040503050406030204" pitchFamily="18" charset="0"/>
                            </a:rPr>
                          </m:ctrlPr>
                        </m:sSubPr>
                        <m:e>
                          <m:r>
                            <a:rPr lang="fr-CA" b="0" i="1" smtClean="0">
                              <a:latin typeface="Cambria Math" panose="02040503050406030204" pitchFamily="18" charset="0"/>
                            </a:rPr>
                            <m:t>𝑇</m:t>
                          </m:r>
                        </m:e>
                        <m:sub>
                          <m:r>
                            <a:rPr lang="fr-CA" b="0" i="1" smtClean="0">
                              <a:latin typeface="Cambria Math" panose="02040503050406030204" pitchFamily="18" charset="0"/>
                            </a:rPr>
                            <m:t>𝑖𝑛𝑖𝑡𝑖𝑎𝑙</m:t>
                          </m:r>
                        </m:sub>
                      </m:sSub>
                      <m:r>
                        <a:rPr lang="fr-CA" b="0" i="1" smtClean="0">
                          <a:latin typeface="Cambria Math" panose="02040503050406030204" pitchFamily="18" charset="0"/>
                        </a:rPr>
                        <m:t>:</m:t>
                      </m:r>
                      <m:r>
                        <a:rPr lang="fr-CA" b="0" i="1" smtClean="0">
                          <a:latin typeface="Cambria Math" panose="02040503050406030204" pitchFamily="18" charset="0"/>
                        </a:rPr>
                        <m:t>𝑇𝑒𝑚𝑝</m:t>
                      </m:r>
                      <m:r>
                        <a:rPr lang="fr-CA" b="0" i="1" smtClean="0">
                          <a:latin typeface="Cambria Math" panose="02040503050406030204" pitchFamily="18" charset="0"/>
                        </a:rPr>
                        <m:t>é</m:t>
                      </m:r>
                      <m:r>
                        <a:rPr lang="fr-CA" b="0" i="1" smtClean="0">
                          <a:latin typeface="Cambria Math" panose="02040503050406030204" pitchFamily="18" charset="0"/>
                        </a:rPr>
                        <m:t>𝑟𝑎𝑡𝑢𝑟𝑒</m:t>
                      </m:r>
                      <m:r>
                        <a:rPr lang="fr-CA" b="0" i="1" smtClean="0">
                          <a:latin typeface="Cambria Math" panose="02040503050406030204" pitchFamily="18" charset="0"/>
                        </a:rPr>
                        <m:t> </m:t>
                      </m:r>
                      <m:r>
                        <a:rPr lang="fr-CA" b="0" i="1" smtClean="0">
                          <a:latin typeface="Cambria Math" panose="02040503050406030204" pitchFamily="18" charset="0"/>
                        </a:rPr>
                        <m:t>𝑖𝑛𝑖𝑡𝑖𝑎𝑙</m:t>
                      </m:r>
                      <m:r>
                        <a:rPr lang="fr-CA" b="0" i="1" smtClean="0">
                          <a:latin typeface="Cambria Math" panose="02040503050406030204" pitchFamily="18" charset="0"/>
                        </a:rPr>
                        <m:t> </m:t>
                      </m:r>
                      <m:r>
                        <a:rPr lang="fr-CA" b="0" i="1" smtClean="0">
                          <a:latin typeface="Cambria Math" panose="02040503050406030204" pitchFamily="18" charset="0"/>
                        </a:rPr>
                        <m:t>𝑑𝑎𝑛𝑠</m:t>
                      </m:r>
                      <m:r>
                        <a:rPr lang="fr-CA" b="0" i="1" smtClean="0">
                          <a:latin typeface="Cambria Math" panose="02040503050406030204" pitchFamily="18" charset="0"/>
                        </a:rPr>
                        <m:t> </m:t>
                      </m:r>
                      <m:r>
                        <a:rPr lang="fr-CA" b="0" i="1" smtClean="0">
                          <a:latin typeface="Cambria Math" panose="02040503050406030204" pitchFamily="18" charset="0"/>
                        </a:rPr>
                        <m:t>𝑙𝑒</m:t>
                      </m:r>
                      <m:r>
                        <a:rPr lang="fr-CA" b="0" i="1" smtClean="0">
                          <a:latin typeface="Cambria Math" panose="02040503050406030204" pitchFamily="18" charset="0"/>
                        </a:rPr>
                        <m:t> </m:t>
                      </m:r>
                      <m:r>
                        <a:rPr lang="fr-CA" b="0" i="1" smtClean="0">
                          <a:latin typeface="Cambria Math" panose="02040503050406030204" pitchFamily="18" charset="0"/>
                        </a:rPr>
                        <m:t>𝑑𝑒𝑔𝑎𝑧𝑒𝑢𝑟</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𝑃</m:t>
                          </m:r>
                        </m:e>
                        <m:sub>
                          <m:r>
                            <a:rPr lang="fr-CA" i="1">
                              <a:latin typeface="Cambria Math" panose="02040503050406030204" pitchFamily="18" charset="0"/>
                            </a:rPr>
                            <m:t>𝑖𝑛𝑖𝑡𝑖𝑎𝑙</m:t>
                          </m:r>
                        </m:sub>
                      </m:sSub>
                      <m:r>
                        <a:rPr lang="fr-CA" i="1">
                          <a:latin typeface="Cambria Math" panose="02040503050406030204" pitchFamily="18" charset="0"/>
                        </a:rPr>
                        <m:t>:</m:t>
                      </m:r>
                      <m:r>
                        <a:rPr lang="fr-CA" b="0" i="1" smtClean="0">
                          <a:latin typeface="Cambria Math" panose="02040503050406030204" pitchFamily="18" charset="0"/>
                        </a:rPr>
                        <m:t>𝑃𝑟𝑒𝑠𝑖𝑜𝑛</m:t>
                      </m:r>
                      <m:r>
                        <a:rPr lang="fr-CA" b="0" i="1" smtClean="0">
                          <a:latin typeface="Cambria Math" panose="02040503050406030204" pitchFamily="18" charset="0"/>
                        </a:rPr>
                        <m:t> </m:t>
                      </m:r>
                      <m:r>
                        <a:rPr lang="fr-CA" i="1">
                          <a:latin typeface="Cambria Math" panose="02040503050406030204" pitchFamily="18" charset="0"/>
                        </a:rPr>
                        <m:t>𝑖𝑛𝑖𝑡𝑖𝑎𝑙</m:t>
                      </m:r>
                      <m:r>
                        <a:rPr lang="fr-CA" i="1">
                          <a:latin typeface="Cambria Math" panose="02040503050406030204" pitchFamily="18" charset="0"/>
                        </a:rPr>
                        <m:t> </m:t>
                      </m:r>
                      <m:r>
                        <a:rPr lang="fr-CA" i="1">
                          <a:latin typeface="Cambria Math" panose="02040503050406030204" pitchFamily="18" charset="0"/>
                        </a:rPr>
                        <m:t>𝑑𝑎𝑛𝑠</m:t>
                      </m:r>
                      <m:r>
                        <a:rPr lang="fr-CA" i="1">
                          <a:latin typeface="Cambria Math" panose="02040503050406030204" pitchFamily="18" charset="0"/>
                        </a:rPr>
                        <m:t> </m:t>
                      </m:r>
                      <m:r>
                        <a:rPr lang="fr-CA" i="1">
                          <a:latin typeface="Cambria Math" panose="02040503050406030204" pitchFamily="18" charset="0"/>
                        </a:rPr>
                        <m:t>𝑙𝑒</m:t>
                      </m:r>
                      <m:r>
                        <a:rPr lang="fr-CA" i="1">
                          <a:latin typeface="Cambria Math" panose="02040503050406030204" pitchFamily="18" charset="0"/>
                        </a:rPr>
                        <m:t> </m:t>
                      </m:r>
                      <m:r>
                        <a:rPr lang="fr-CA" i="1">
                          <a:latin typeface="Cambria Math" panose="02040503050406030204" pitchFamily="18" charset="0"/>
                        </a:rPr>
                        <m:t>𝑑𝑒𝑔𝑎𝑧𝑒𝑢𝑟</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𝑚</m:t>
                          </m:r>
                        </m:e>
                        <m:sub>
                          <m:r>
                            <a:rPr lang="fr-CA" i="1">
                              <a:latin typeface="Cambria Math" panose="02040503050406030204" pitchFamily="18" charset="0"/>
                            </a:rPr>
                            <m:t>𝑣𝑎𝑝</m:t>
                          </m:r>
                        </m:sub>
                      </m:sSub>
                      <m:r>
                        <a:rPr lang="fr-CA" i="1">
                          <a:latin typeface="Cambria Math" panose="02040503050406030204" pitchFamily="18" charset="0"/>
                        </a:rPr>
                        <m:t>:</m:t>
                      </m:r>
                      <m:r>
                        <a:rPr lang="fr-CA" b="0" i="1" smtClean="0">
                          <a:latin typeface="Cambria Math" panose="02040503050406030204" pitchFamily="18" charset="0"/>
                        </a:rPr>
                        <m:t>𝑚𝑎𝑠𝑠𝑒</m:t>
                      </m:r>
                      <m:r>
                        <a:rPr lang="fr-CA" b="0" i="1" smtClean="0">
                          <a:latin typeface="Cambria Math" panose="02040503050406030204" pitchFamily="18" charset="0"/>
                        </a:rPr>
                        <m:t> </m:t>
                      </m:r>
                      <m:r>
                        <a:rPr lang="fr-CA" b="0" i="1" smtClean="0">
                          <a:latin typeface="Cambria Math" panose="02040503050406030204" pitchFamily="18" charset="0"/>
                        </a:rPr>
                        <m:t>𝑑𝑒</m:t>
                      </m:r>
                      <m:r>
                        <a:rPr lang="fr-CA" b="0" i="1" smtClean="0">
                          <a:latin typeface="Cambria Math" panose="02040503050406030204" pitchFamily="18" charset="0"/>
                        </a:rPr>
                        <m:t> </m:t>
                      </m:r>
                      <m:r>
                        <a:rPr lang="fr-CA" b="0" i="1" smtClean="0">
                          <a:latin typeface="Cambria Math" panose="02040503050406030204" pitchFamily="18" charset="0"/>
                        </a:rPr>
                        <m:t>𝑣𝑎𝑝𝑒𝑢𝑟</m:t>
                      </m:r>
                      <m:r>
                        <a:rPr lang="fr-CA" b="0" i="1" smtClean="0">
                          <a:latin typeface="Cambria Math" panose="02040503050406030204" pitchFamily="18" charset="0"/>
                        </a:rPr>
                        <m:t> </m:t>
                      </m:r>
                      <m:r>
                        <a:rPr lang="fr-CA" b="0" i="1" smtClean="0">
                          <a:latin typeface="Cambria Math" panose="02040503050406030204" pitchFamily="18" charset="0"/>
                        </a:rPr>
                        <m:t>𝑎𝑐𝑐𝑢𝑚𝑢𝑙</m:t>
                      </m:r>
                      <m:r>
                        <a:rPr lang="fr-CA" b="0" i="1" smtClean="0">
                          <a:latin typeface="Cambria Math" panose="02040503050406030204" pitchFamily="18" charset="0"/>
                        </a:rPr>
                        <m:t>é </m:t>
                      </m:r>
                      <m:r>
                        <a:rPr lang="fr-CA" b="0" i="1" smtClean="0">
                          <a:latin typeface="Cambria Math" panose="02040503050406030204" pitchFamily="18" charset="0"/>
                        </a:rPr>
                        <m:t>𝑑𝑎𝑛𝑠</m:t>
                      </m:r>
                      <m:r>
                        <a:rPr lang="fr-CA" b="0" i="1" smtClean="0">
                          <a:latin typeface="Cambria Math" panose="02040503050406030204" pitchFamily="18" charset="0"/>
                        </a:rPr>
                        <m:t> </m:t>
                      </m:r>
                      <m:r>
                        <a:rPr lang="fr-CA" b="0" i="1" smtClean="0">
                          <a:latin typeface="Cambria Math" panose="02040503050406030204" pitchFamily="18" charset="0"/>
                        </a:rPr>
                        <m:t>𝑙𝑒</m:t>
                      </m:r>
                      <m:r>
                        <a:rPr lang="fr-CA" b="0" i="1" smtClean="0">
                          <a:latin typeface="Cambria Math" panose="02040503050406030204" pitchFamily="18" charset="0"/>
                        </a:rPr>
                        <m:t> </m:t>
                      </m:r>
                      <m:r>
                        <a:rPr lang="fr-CA" b="0" i="1" smtClean="0">
                          <a:latin typeface="Cambria Math" panose="02040503050406030204" pitchFamily="18" charset="0"/>
                        </a:rPr>
                        <m:t>𝑑</m:t>
                      </m:r>
                      <m:r>
                        <a:rPr lang="fr-CA" b="0" i="1" smtClean="0">
                          <a:latin typeface="Cambria Math" panose="02040503050406030204" pitchFamily="18" charset="0"/>
                        </a:rPr>
                        <m:t>é</m:t>
                      </m:r>
                      <m:r>
                        <a:rPr lang="fr-CA" b="0" i="1" smtClean="0">
                          <a:latin typeface="Cambria Math" panose="02040503050406030204" pitchFamily="18" charset="0"/>
                        </a:rPr>
                        <m:t>𝑔𝑎𝑧𝑒𝑢𝑟</m:t>
                      </m:r>
                    </m:oMath>
                  </m:oMathPara>
                </a14:m>
                <a:endParaRPr lang="fr-CA" b="0" i="1" dirty="0">
                  <a:latin typeface="Cambria Math" panose="02040503050406030204" pitchFamily="18" charset="0"/>
                </a:endParaRPr>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𝑅</m:t>
                          </m:r>
                        </m:e>
                        <m:sub>
                          <m:r>
                            <a:rPr lang="fr-CA" i="1">
                              <a:latin typeface="Cambria Math" panose="02040503050406030204" pitchFamily="18" charset="0"/>
                            </a:rPr>
                            <m:t>𝑠𝑝𝑒𝑐</m:t>
                          </m:r>
                        </m:sub>
                      </m:sSub>
                      <m:r>
                        <a:rPr lang="fr-CA" b="0" i="1" smtClean="0">
                          <a:latin typeface="Cambria Math" panose="02040503050406030204" pitchFamily="18" charset="0"/>
                        </a:rPr>
                        <m:t>:</m:t>
                      </m:r>
                      <m:r>
                        <a:rPr lang="fr-CA" b="0" i="1" smtClean="0">
                          <a:latin typeface="Cambria Math" panose="02040503050406030204" pitchFamily="18" charset="0"/>
                        </a:rPr>
                        <m:t>𝐶𝑜𝑛𝑠𝑡𝑎𝑛𝑡𝑒</m:t>
                      </m:r>
                      <m:r>
                        <a:rPr lang="fr-CA" b="0" i="1" smtClean="0">
                          <a:latin typeface="Cambria Math" panose="02040503050406030204" pitchFamily="18" charset="0"/>
                        </a:rPr>
                        <m:t> </m:t>
                      </m:r>
                      <m:r>
                        <a:rPr lang="fr-CA" b="0" i="1" smtClean="0">
                          <a:latin typeface="Cambria Math" panose="02040503050406030204" pitchFamily="18" charset="0"/>
                        </a:rPr>
                        <m:t>𝑑𝑒𝑠</m:t>
                      </m:r>
                      <m:r>
                        <a:rPr lang="fr-CA" b="0" i="1" smtClean="0">
                          <a:latin typeface="Cambria Math" panose="02040503050406030204" pitchFamily="18" charset="0"/>
                        </a:rPr>
                        <m:t> </m:t>
                      </m:r>
                      <m:r>
                        <a:rPr lang="fr-CA" b="0" i="1" smtClean="0">
                          <a:latin typeface="Cambria Math" panose="02040503050406030204" pitchFamily="18" charset="0"/>
                        </a:rPr>
                        <m:t>𝑔𝑎𝑧</m:t>
                      </m:r>
                      <m:r>
                        <a:rPr lang="fr-CA" b="0" i="1" smtClean="0">
                          <a:latin typeface="Cambria Math" panose="02040503050406030204" pitchFamily="18" charset="0"/>
                        </a:rPr>
                        <m:t> </m:t>
                      </m:r>
                      <m:r>
                        <a:rPr lang="fr-CA" b="0" i="1" smtClean="0">
                          <a:latin typeface="Cambria Math" panose="02040503050406030204" pitchFamily="18" charset="0"/>
                        </a:rPr>
                        <m:t>𝑝𝑜𝑢𝑟</m:t>
                      </m:r>
                      <m:r>
                        <a:rPr lang="fr-CA" b="0" i="1" smtClean="0">
                          <a:latin typeface="Cambria Math" panose="02040503050406030204" pitchFamily="18" charset="0"/>
                        </a:rPr>
                        <m:t> </m:t>
                      </m:r>
                      <m:sSup>
                        <m:sSupPr>
                          <m:ctrlPr>
                            <a:rPr lang="fr-CA" b="0" i="1" smtClean="0">
                              <a:latin typeface="Cambria Math" panose="02040503050406030204" pitchFamily="18" charset="0"/>
                            </a:rPr>
                          </m:ctrlPr>
                        </m:sSupPr>
                        <m:e>
                          <m:r>
                            <a:rPr lang="fr-CA" b="0" i="1" smtClean="0">
                              <a:latin typeface="Cambria Math" panose="02040503050406030204" pitchFamily="18" charset="0"/>
                            </a:rPr>
                            <m:t>𝑙</m:t>
                          </m:r>
                        </m:e>
                        <m:sup>
                          <m:r>
                            <a:rPr lang="fr-CA" b="0" i="1" smtClean="0">
                              <a:latin typeface="Cambria Math" panose="02040503050406030204" pitchFamily="18" charset="0"/>
                            </a:rPr>
                            <m:t>′</m:t>
                          </m:r>
                        </m:sup>
                      </m:sSup>
                      <m:r>
                        <a:rPr lang="fr-CA" b="0" i="1" smtClean="0">
                          <a:latin typeface="Cambria Math" panose="02040503050406030204" pitchFamily="18" charset="0"/>
                        </a:rPr>
                        <m:t>𝑒𝑎𝑢</m:t>
                      </m:r>
                    </m:oMath>
                  </m:oMathPara>
                </a14:m>
                <a:endParaRPr lang="fr-CA" b="0" i="1" dirty="0">
                  <a:latin typeface="Cambria Math" panose="02040503050406030204" pitchFamily="18" charset="0"/>
                </a:endParaRPr>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𝑉</m:t>
                          </m:r>
                        </m:e>
                        <m:sub>
                          <m:r>
                            <a:rPr lang="fr-CA" i="1">
                              <a:latin typeface="Cambria Math" panose="02040503050406030204" pitchFamily="18" charset="0"/>
                            </a:rPr>
                            <m:t>𝑔𝑎𝑧</m:t>
                          </m:r>
                        </m:sub>
                      </m:sSub>
                      <m:r>
                        <a:rPr lang="fr-CA" i="1">
                          <a:latin typeface="Cambria Math" panose="02040503050406030204" pitchFamily="18" charset="0"/>
                        </a:rPr>
                        <m:t> :</m:t>
                      </m:r>
                      <m:r>
                        <a:rPr lang="fr-CA" b="0" i="1" smtClean="0">
                          <a:latin typeface="Cambria Math" panose="02040503050406030204" pitchFamily="18" charset="0"/>
                        </a:rPr>
                        <m:t>𝑉𝑜𝑙𝑢𝑚𝑒</m:t>
                      </m:r>
                      <m:r>
                        <a:rPr lang="fr-CA" b="0" i="1" smtClean="0">
                          <a:latin typeface="Cambria Math" panose="02040503050406030204" pitchFamily="18" charset="0"/>
                        </a:rPr>
                        <m:t> </m:t>
                      </m:r>
                      <m:sSup>
                        <m:sSupPr>
                          <m:ctrlPr>
                            <a:rPr lang="fr-CA" b="0" i="1" smtClean="0">
                              <a:latin typeface="Cambria Math" panose="02040503050406030204" pitchFamily="18" charset="0"/>
                            </a:rPr>
                          </m:ctrlPr>
                        </m:sSupPr>
                        <m:e>
                          <m:r>
                            <a:rPr lang="fr-CA" b="0" i="1" smtClean="0">
                              <a:latin typeface="Cambria Math" panose="02040503050406030204" pitchFamily="18" charset="0"/>
                            </a:rPr>
                            <m:t>𝑑</m:t>
                          </m:r>
                        </m:e>
                        <m:sup>
                          <m:r>
                            <a:rPr lang="fr-CA" b="0" i="1" smtClean="0">
                              <a:latin typeface="Cambria Math" panose="02040503050406030204" pitchFamily="18" charset="0"/>
                            </a:rPr>
                            <m:t>′</m:t>
                          </m:r>
                        </m:sup>
                      </m:sSup>
                      <m:r>
                        <a:rPr lang="fr-CA" b="0" i="1" smtClean="0">
                          <a:latin typeface="Cambria Math" panose="02040503050406030204" pitchFamily="18" charset="0"/>
                        </a:rPr>
                        <m:t>𝑎𝑖𝑟</m:t>
                      </m:r>
                      <m:r>
                        <a:rPr lang="fr-CA" b="0" i="1" smtClean="0">
                          <a:latin typeface="Cambria Math" panose="02040503050406030204" pitchFamily="18" charset="0"/>
                        </a:rPr>
                        <m:t> </m:t>
                      </m:r>
                      <m:r>
                        <a:rPr lang="fr-CA" b="0" i="1" smtClean="0">
                          <a:latin typeface="Cambria Math" panose="02040503050406030204" pitchFamily="18" charset="0"/>
                        </a:rPr>
                        <m:t>𝑑𝑎𝑛𝑠</m:t>
                      </m:r>
                      <m:r>
                        <a:rPr lang="fr-CA" b="0" i="1" smtClean="0">
                          <a:latin typeface="Cambria Math" panose="02040503050406030204" pitchFamily="18" charset="0"/>
                        </a:rPr>
                        <m:t> </m:t>
                      </m:r>
                      <m:r>
                        <a:rPr lang="fr-CA" b="0" i="1" smtClean="0">
                          <a:latin typeface="Cambria Math" panose="02040503050406030204" pitchFamily="18" charset="0"/>
                        </a:rPr>
                        <m:t>𝑙𝑒</m:t>
                      </m:r>
                      <m:r>
                        <a:rPr lang="fr-CA" b="0" i="1" smtClean="0">
                          <a:latin typeface="Cambria Math" panose="02040503050406030204" pitchFamily="18" charset="0"/>
                        </a:rPr>
                        <m:t> </m:t>
                      </m:r>
                      <m:r>
                        <a:rPr lang="fr-CA" b="0" i="1" smtClean="0">
                          <a:latin typeface="Cambria Math" panose="02040503050406030204" pitchFamily="18" charset="0"/>
                        </a:rPr>
                        <m:t>𝑑</m:t>
                      </m:r>
                      <m:r>
                        <a:rPr lang="fr-CA" b="0" i="1" smtClean="0">
                          <a:latin typeface="Cambria Math" panose="02040503050406030204" pitchFamily="18" charset="0"/>
                        </a:rPr>
                        <m:t>é</m:t>
                      </m:r>
                      <m:r>
                        <a:rPr lang="fr-CA" b="0" i="1" smtClean="0">
                          <a:latin typeface="Cambria Math" panose="02040503050406030204" pitchFamily="18" charset="0"/>
                        </a:rPr>
                        <m:t>𝑔𝑎𝑧𝑒𝑢𝑟</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acc>
                            <m:accPr>
                              <m:chr m:val="̇"/>
                              <m:ctrlPr>
                                <a:rPr lang="fr-CA" i="1">
                                  <a:latin typeface="Cambria Math" panose="02040503050406030204" pitchFamily="18" charset="0"/>
                                </a:rPr>
                              </m:ctrlPr>
                            </m:accPr>
                            <m:e>
                              <m:r>
                                <a:rPr lang="fr-CA" i="1">
                                  <a:latin typeface="Cambria Math" panose="02040503050406030204" pitchFamily="18" charset="0"/>
                                </a:rPr>
                                <m:t>𝑄</m:t>
                              </m:r>
                            </m:e>
                          </m:acc>
                        </m:e>
                        <m:sub>
                          <m:r>
                            <a:rPr lang="fr-CA" i="1">
                              <a:latin typeface="Cambria Math" panose="02040503050406030204" pitchFamily="18" charset="0"/>
                            </a:rPr>
                            <m:t>𝑜𝑢𝑡</m:t>
                          </m:r>
                        </m:sub>
                      </m:sSub>
                      <m:r>
                        <a:rPr lang="fr-CA" i="1">
                          <a:latin typeface="Cambria Math" panose="02040503050406030204" pitchFamily="18" charset="0"/>
                        </a:rPr>
                        <m:t> :</m:t>
                      </m:r>
                      <m:r>
                        <a:rPr lang="fr-CA" b="0" i="1" smtClean="0">
                          <a:latin typeface="Cambria Math" panose="02040503050406030204" pitchFamily="18" charset="0"/>
                        </a:rPr>
                        <m:t>𝑐</m:t>
                      </m:r>
                      <m:r>
                        <a:rPr lang="fr-CA" b="0" i="1" smtClean="0">
                          <a:latin typeface="Cambria Math" panose="02040503050406030204" pitchFamily="18" charset="0"/>
                        </a:rPr>
                        <m:t>h</m:t>
                      </m:r>
                      <m:r>
                        <a:rPr lang="fr-CA" b="0" i="1" smtClean="0">
                          <a:latin typeface="Cambria Math" panose="02040503050406030204" pitchFamily="18" charset="0"/>
                        </a:rPr>
                        <m:t>𝑎𝑙𝑒𝑢𝑟</m:t>
                      </m:r>
                      <m:r>
                        <a:rPr lang="fr-CA" b="0" i="1" smtClean="0">
                          <a:latin typeface="Cambria Math" panose="02040503050406030204" pitchFamily="18" charset="0"/>
                        </a:rPr>
                        <m:t> </m:t>
                      </m:r>
                      <m:r>
                        <a:rPr lang="fr-CA" b="0" i="1" smtClean="0">
                          <a:latin typeface="Cambria Math" panose="02040503050406030204" pitchFamily="18" charset="0"/>
                        </a:rPr>
                        <m:t>𝑑𝑖𝑠𝑠𝑖𝑝</m:t>
                      </m:r>
                      <m:r>
                        <a:rPr lang="fr-CA" b="0" i="1" smtClean="0">
                          <a:latin typeface="Cambria Math" panose="02040503050406030204" pitchFamily="18" charset="0"/>
                        </a:rPr>
                        <m:t>é </m:t>
                      </m:r>
                      <m:r>
                        <a:rPr lang="fr-CA" b="0" i="1" smtClean="0">
                          <a:latin typeface="Cambria Math" panose="02040503050406030204" pitchFamily="18" charset="0"/>
                        </a:rPr>
                        <m:t>𝑝𝑎𝑟</m:t>
                      </m:r>
                      <m:r>
                        <a:rPr lang="fr-CA" b="0" i="1" smtClean="0">
                          <a:latin typeface="Cambria Math" panose="02040503050406030204" pitchFamily="18" charset="0"/>
                        </a:rPr>
                        <m:t> </m:t>
                      </m:r>
                      <m:r>
                        <a:rPr lang="fr-CA" b="0" i="1" smtClean="0">
                          <a:latin typeface="Cambria Math" panose="02040503050406030204" pitchFamily="18" charset="0"/>
                        </a:rPr>
                        <m:t>𝑙𝑒</m:t>
                      </m:r>
                      <m:r>
                        <a:rPr lang="fr-CA" b="0" i="1" smtClean="0">
                          <a:latin typeface="Cambria Math" panose="02040503050406030204" pitchFamily="18" charset="0"/>
                        </a:rPr>
                        <m:t> </m:t>
                      </m:r>
                      <m:r>
                        <a:rPr lang="fr-CA" b="0" i="1" smtClean="0">
                          <a:latin typeface="Cambria Math" panose="02040503050406030204" pitchFamily="18" charset="0"/>
                        </a:rPr>
                        <m:t>𝑑</m:t>
                      </m:r>
                      <m:r>
                        <a:rPr lang="fr-CA" b="0" i="1" smtClean="0">
                          <a:latin typeface="Cambria Math" panose="02040503050406030204" pitchFamily="18" charset="0"/>
                        </a:rPr>
                        <m:t>é</m:t>
                      </m:r>
                      <m:r>
                        <a:rPr lang="fr-CA" b="0" i="1" smtClean="0">
                          <a:latin typeface="Cambria Math" panose="02040503050406030204" pitchFamily="18" charset="0"/>
                        </a:rPr>
                        <m:t>𝑔𝑎𝑧𝑒𝑢𝑟</m:t>
                      </m:r>
                    </m:oMath>
                  </m:oMathPara>
                </a14:m>
                <a:endParaRPr lang="fr-CA" dirty="0"/>
              </a:p>
            </p:txBody>
          </p:sp>
        </mc:Choice>
        <mc:Fallback xmlns="">
          <p:sp>
            <p:nvSpPr>
              <p:cNvPr id="6" name="Google Shape;160;p17">
                <a:extLst>
                  <a:ext uri="{FF2B5EF4-FFF2-40B4-BE49-F238E27FC236}">
                    <a16:creationId xmlns:a16="http://schemas.microsoft.com/office/drawing/2014/main" id="{88305EE0-7876-4D9D-AD39-A76235305B16}"/>
                  </a:ext>
                </a:extLst>
              </p:cNvPr>
              <p:cNvSpPr txBox="1">
                <a:spLocks noRot="1" noChangeAspect="1" noMove="1" noResize="1" noEditPoints="1" noAdjustHandles="1" noChangeArrowheads="1" noChangeShapeType="1" noTextEdit="1"/>
              </p:cNvSpPr>
              <p:nvPr>
                <p:custDataLst>
                  <p:tags r:id="rId7"/>
                </p:custDataLst>
              </p:nvPr>
            </p:nvSpPr>
            <p:spPr>
              <a:xfrm>
                <a:off x="4936605" y="1557007"/>
                <a:ext cx="3879475" cy="2833458"/>
              </a:xfrm>
              <a:prstGeom prst="rect">
                <a:avLst/>
              </a:prstGeom>
              <a:blipFill>
                <a:blip r:embed="rId8"/>
                <a:stretch>
                  <a:fillRect/>
                </a:stretch>
              </a:blipFill>
              <a:ln>
                <a:noFill/>
              </a:ln>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3E7D1246-2A8C-48F2-B47F-CEFEB3C4B8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2483654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2.xml><?xml version="1.0" encoding="utf-8"?>
<p:tagLst xmlns:a="http://schemas.openxmlformats.org/drawingml/2006/main" xmlns:r="http://schemas.openxmlformats.org/officeDocument/2006/relationships" xmlns:p="http://schemas.openxmlformats.org/presentationml/2006/main">
  <p:tag name="NUM" val="3"/>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2"/>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2"/>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2"/>
</p:tagLst>
</file>

<file path=ppt/tags/tag2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2"/>
</p:tagLst>
</file>

<file path=ppt/tags/tag31.xml><?xml version="1.0" encoding="utf-8"?>
<p:tagLst xmlns:a="http://schemas.openxmlformats.org/drawingml/2006/main" xmlns:r="http://schemas.openxmlformats.org/officeDocument/2006/relationships" xmlns:p="http://schemas.openxmlformats.org/presentationml/2006/main">
  <p:tag name="NUM" val="3"/>
</p:tagLst>
</file>

<file path=ppt/tags/tag32.xml><?xml version="1.0" encoding="utf-8"?>
<p:tagLst xmlns:a="http://schemas.openxmlformats.org/drawingml/2006/main" xmlns:r="http://schemas.openxmlformats.org/officeDocument/2006/relationships" xmlns:p="http://schemas.openxmlformats.org/presentationml/2006/main">
  <p:tag name="NUM" val="1"/>
</p:tagLst>
</file>

<file path=ppt/tags/tag33.xml><?xml version="1.0" encoding="utf-8"?>
<p:tagLst xmlns:a="http://schemas.openxmlformats.org/drawingml/2006/main" xmlns:r="http://schemas.openxmlformats.org/officeDocument/2006/relationships" xmlns:p="http://schemas.openxmlformats.org/presentationml/2006/main">
  <p:tag name="NUM" val="2"/>
</p:tagLst>
</file>

<file path=ppt/tags/tag34.xml><?xml version="1.0" encoding="utf-8"?>
<p:tagLst xmlns:a="http://schemas.openxmlformats.org/drawingml/2006/main" xmlns:r="http://schemas.openxmlformats.org/officeDocument/2006/relationships" xmlns:p="http://schemas.openxmlformats.org/presentationml/2006/main">
  <p:tag name="NUM" val="3"/>
</p:tagLst>
</file>

<file path=ppt/tags/tag35.xml><?xml version="1.0" encoding="utf-8"?>
<p:tagLst xmlns:a="http://schemas.openxmlformats.org/drawingml/2006/main" xmlns:r="http://schemas.openxmlformats.org/officeDocument/2006/relationships" xmlns:p="http://schemas.openxmlformats.org/presentationml/2006/main">
  <p:tag name="NUM" val="4"/>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2"/>
</p:tagLst>
</file>

<file path=ppt/tags/tag38.xml><?xml version="1.0" encoding="utf-8"?>
<p:tagLst xmlns:a="http://schemas.openxmlformats.org/drawingml/2006/main" xmlns:r="http://schemas.openxmlformats.org/officeDocument/2006/relationships" xmlns:p="http://schemas.openxmlformats.org/presentationml/2006/main">
  <p:tag name="NUM" val="3"/>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2"/>
</p:tagLst>
</file>

<file path=ppt/tags/tag41.xml><?xml version="1.0" encoding="utf-8"?>
<p:tagLst xmlns:a="http://schemas.openxmlformats.org/drawingml/2006/main" xmlns:r="http://schemas.openxmlformats.org/officeDocument/2006/relationships" xmlns:p="http://schemas.openxmlformats.org/presentationml/2006/main">
  <p:tag name="NUM" val="3"/>
</p:tagLst>
</file>

<file path=ppt/tags/tag42.xml><?xml version="1.0" encoding="utf-8"?>
<p:tagLst xmlns:a="http://schemas.openxmlformats.org/drawingml/2006/main" xmlns:r="http://schemas.openxmlformats.org/officeDocument/2006/relationships" xmlns:p="http://schemas.openxmlformats.org/presentationml/2006/main">
  <p:tag name="NUM" val="1"/>
</p:tagLst>
</file>

<file path=ppt/tags/tag43.xml><?xml version="1.0" encoding="utf-8"?>
<p:tagLst xmlns:a="http://schemas.openxmlformats.org/drawingml/2006/main" xmlns:r="http://schemas.openxmlformats.org/officeDocument/2006/relationships" xmlns:p="http://schemas.openxmlformats.org/presentationml/2006/main">
  <p:tag name="NUM" val="2"/>
</p:tagLst>
</file>

<file path=ppt/tags/tag44.xml><?xml version="1.0" encoding="utf-8"?>
<p:tagLst xmlns:a="http://schemas.openxmlformats.org/drawingml/2006/main" xmlns:r="http://schemas.openxmlformats.org/officeDocument/2006/relationships" xmlns:p="http://schemas.openxmlformats.org/presentationml/2006/main">
  <p:tag name="NUM" val="3"/>
</p:tagLst>
</file>

<file path=ppt/tags/tag45.xml><?xml version="1.0" encoding="utf-8"?>
<p:tagLst xmlns:a="http://schemas.openxmlformats.org/drawingml/2006/main" xmlns:r="http://schemas.openxmlformats.org/officeDocument/2006/relationships" xmlns:p="http://schemas.openxmlformats.org/presentationml/2006/main">
  <p:tag name="NUM" val="1"/>
</p:tagLst>
</file>

<file path=ppt/tags/tag46.xml><?xml version="1.0" encoding="utf-8"?>
<p:tagLst xmlns:a="http://schemas.openxmlformats.org/drawingml/2006/main" xmlns:r="http://schemas.openxmlformats.org/officeDocument/2006/relationships" xmlns:p="http://schemas.openxmlformats.org/presentationml/2006/main">
  <p:tag name="NUM" val="2"/>
</p:tagLst>
</file>

<file path=ppt/tags/tag47.xml><?xml version="1.0" encoding="utf-8"?>
<p:tagLst xmlns:a="http://schemas.openxmlformats.org/drawingml/2006/main" xmlns:r="http://schemas.openxmlformats.org/officeDocument/2006/relationships" xmlns:p="http://schemas.openxmlformats.org/presentationml/2006/main">
  <p:tag name="NUM" val="3"/>
</p:tagLst>
</file>

<file path=ppt/tags/tag48.xml><?xml version="1.0" encoding="utf-8"?>
<p:tagLst xmlns:a="http://schemas.openxmlformats.org/drawingml/2006/main" xmlns:r="http://schemas.openxmlformats.org/officeDocument/2006/relationships" xmlns:p="http://schemas.openxmlformats.org/presentationml/2006/main">
  <p:tag name="NUM" val="1"/>
</p:tagLst>
</file>

<file path=ppt/tags/tag49.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3"/>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3"/>
</p:tagLst>
</file>

<file path=ppt/tags/tag54.xml><?xml version="1.0" encoding="utf-8"?>
<p:tagLst xmlns:a="http://schemas.openxmlformats.org/drawingml/2006/main" xmlns:r="http://schemas.openxmlformats.org/officeDocument/2006/relationships" xmlns:p="http://schemas.openxmlformats.org/presentationml/2006/main">
  <p:tag name="NUM" val="4"/>
</p:tagLst>
</file>

<file path=ppt/tags/tag55.xml><?xml version="1.0" encoding="utf-8"?>
<p:tagLst xmlns:a="http://schemas.openxmlformats.org/drawingml/2006/main" xmlns:r="http://schemas.openxmlformats.org/officeDocument/2006/relationships" xmlns:p="http://schemas.openxmlformats.org/presentationml/2006/main">
  <p:tag name="NUM" val="5"/>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2"/>
</p:tagLst>
</file>

<file path=ppt/tags/tag58.xml><?xml version="1.0" encoding="utf-8"?>
<p:tagLst xmlns:a="http://schemas.openxmlformats.org/drawingml/2006/main" xmlns:r="http://schemas.openxmlformats.org/officeDocument/2006/relationships" xmlns:p="http://schemas.openxmlformats.org/presentationml/2006/main">
  <p:tag name="NUM" val="3"/>
</p:tagLst>
</file>

<file path=ppt/tags/tag59.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60.xml><?xml version="1.0" encoding="utf-8"?>
<p:tagLst xmlns:a="http://schemas.openxmlformats.org/drawingml/2006/main" xmlns:r="http://schemas.openxmlformats.org/officeDocument/2006/relationships" xmlns:p="http://schemas.openxmlformats.org/presentationml/2006/main">
  <p:tag name="NUM" val="2"/>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1636</TotalTime>
  <Words>1968</Words>
  <Application>Microsoft Office PowerPoint</Application>
  <PresentationFormat>On-screen Show (16:9)</PresentationFormat>
  <Paragraphs>214</Paragraphs>
  <Slides>32</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Lato</vt:lpstr>
      <vt:lpstr>Cambria Math</vt:lpstr>
      <vt:lpstr>Montserrat</vt:lpstr>
      <vt:lpstr>Arial</vt:lpstr>
      <vt:lpstr>Focus</vt:lpstr>
      <vt:lpstr>Simulation du système de refroidissement d’une Formule SAE</vt:lpstr>
      <vt:lpstr>Plan de la présentation</vt:lpstr>
      <vt:lpstr>Définition du modèle</vt:lpstr>
      <vt:lpstr>Définition du système à l’étude</vt:lpstr>
      <vt:lpstr>Variables et paramètres du système</vt:lpstr>
      <vt:lpstr>Hypothèses de modélisation</vt:lpstr>
      <vt:lpstr>Hypothèses de modélisation (suite)</vt:lpstr>
      <vt:lpstr>Équations du modèle</vt:lpstr>
      <vt:lpstr>Équations du modèle</vt:lpstr>
      <vt:lpstr>Discrétisation du problème</vt:lpstr>
      <vt:lpstr>Discrétisation du problème</vt:lpstr>
      <vt:lpstr>Discrétisation du problème</vt:lpstr>
      <vt:lpstr>Vérification de code</vt:lpstr>
      <vt:lpstr>Méthodologie pour la verification de code</vt:lpstr>
      <vt:lpstr>Vérification de code - Radiateur</vt:lpstr>
      <vt:lpstr>Vérification de code - Moteur sans vapeur</vt:lpstr>
      <vt:lpstr>Vérification de code - Moteur avec vapeur</vt:lpstr>
      <vt:lpstr>Vérification de la masse totale du système</vt:lpstr>
      <vt:lpstr>Vérification de solution</vt:lpstr>
      <vt:lpstr>Vérification de l’ordre de convergence du schéma de résolution.</vt:lpstr>
      <vt:lpstr>Convergence de la solution de la température moyenne finale </vt:lpstr>
      <vt:lpstr>Propagation des incertitudes</vt:lpstr>
      <vt:lpstr>Étude statistique par Latin Hypercube Sampling</vt:lpstr>
      <vt:lpstr>Propagation des incertitudes</vt:lpstr>
      <vt:lpstr>Reponse du LHS pour les deux variable ayant la plus grande influence</vt:lpstr>
      <vt:lpstr>Sensibilité de la température en fonction du ratio de puissance thermique et mécanique</vt:lpstr>
      <vt:lpstr>Sensibilité de la température en fonction du coefficient de convection normalisé par la vitesse</vt:lpstr>
      <vt:lpstr>Sensibilité de la température en fonction du du débit de la pompe </vt:lpstr>
      <vt:lpstr>Validation</vt:lpstr>
      <vt:lpstr>Calibration </vt:lpstr>
      <vt:lpstr>Validation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du système de refroidissement d’une Formule SAE</dc:title>
  <cp:lastModifiedBy>Matthew Coffey</cp:lastModifiedBy>
  <cp:revision>124</cp:revision>
  <dcterms:modified xsi:type="dcterms:W3CDTF">2019-12-01T19:47:37Z</dcterms:modified>
</cp:coreProperties>
</file>