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5.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6.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7.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8.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9.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0.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1.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2.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3.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5.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16.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7.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1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1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2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21.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22.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84" r:id="rId3"/>
    <p:sldId id="285" r:id="rId4"/>
    <p:sldId id="257" r:id="rId5"/>
    <p:sldId id="262" r:id="rId6"/>
    <p:sldId id="258" r:id="rId7"/>
    <p:sldId id="287" r:id="rId8"/>
    <p:sldId id="260" r:id="rId9"/>
    <p:sldId id="283" r:id="rId10"/>
    <p:sldId id="286" r:id="rId11"/>
    <p:sldId id="263" r:id="rId12"/>
    <p:sldId id="282" r:id="rId13"/>
    <p:sldId id="288" r:id="rId14"/>
    <p:sldId id="265" r:id="rId15"/>
    <p:sldId id="266" r:id="rId16"/>
    <p:sldId id="268" r:id="rId17"/>
    <p:sldId id="269" r:id="rId18"/>
    <p:sldId id="259" r:id="rId19"/>
    <p:sldId id="289" r:id="rId20"/>
    <p:sldId id="270" r:id="rId21"/>
    <p:sldId id="271" r:id="rId22"/>
    <p:sldId id="293" r:id="rId23"/>
    <p:sldId id="290" r:id="rId24"/>
    <p:sldId id="272" r:id="rId25"/>
    <p:sldId id="273" r:id="rId26"/>
    <p:sldId id="274" r:id="rId27"/>
    <p:sldId id="275" r:id="rId28"/>
    <p:sldId id="276" r:id="rId29"/>
    <p:sldId id="277" r:id="rId30"/>
    <p:sldId id="291" r:id="rId31"/>
    <p:sldId id="278" r:id="rId32"/>
    <p:sldId id="279" r:id="rId33"/>
    <p:sldId id="292" r:id="rId34"/>
    <p:sldId id="280" r:id="rId35"/>
  </p:sldIdLst>
  <p:sldSz cx="9144000" cy="5143500" type="screen16x9"/>
  <p:notesSz cx="6858000" cy="9144000"/>
  <p:embeddedFontLst>
    <p:embeddedFont>
      <p:font typeface="Calibri" panose="020F0502020204030204" pitchFamily="34" charset="0"/>
      <p:regular r:id="rId37"/>
      <p:bold r:id="rId38"/>
      <p:italic r:id="rId39"/>
      <p:boldItalic r:id="rId40"/>
    </p:embeddedFont>
    <p:embeddedFont>
      <p:font typeface="Cambria Math" panose="02040503050406030204" pitchFamily="18" charset="0"/>
      <p:regular r:id="rId41"/>
    </p:embeddedFont>
    <p:embeddedFont>
      <p:font typeface="Lato" panose="020B0604020202020204" charset="0"/>
      <p:regular r:id="rId42"/>
      <p:bold r:id="rId43"/>
      <p:italic r:id="rId44"/>
      <p:boldItalic r:id="rId45"/>
    </p:embeddedFont>
    <p:embeddedFont>
      <p:font typeface="Leelawadee" panose="020B0502040204020203" pitchFamily="34" charset="-34"/>
      <p:regular r:id="rId46"/>
      <p:bold r:id="rId47"/>
    </p:embeddedFont>
    <p:embeddedFont>
      <p:font typeface="Montserrat"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04092D6-54B4-4AE5-9E9C-1D73514F10FE}">
          <p14:sldIdLst>
            <p14:sldId id="256"/>
            <p14:sldId id="284"/>
          </p14:sldIdLst>
        </p14:section>
        <p14:section name="Définition du modèle" id="{6A9FB8B0-B6D9-4F28-8393-63F7B74FD769}">
          <p14:sldIdLst>
            <p14:sldId id="285"/>
            <p14:sldId id="257"/>
            <p14:sldId id="262"/>
            <p14:sldId id="258"/>
            <p14:sldId id="287"/>
            <p14:sldId id="260"/>
            <p14:sldId id="283"/>
          </p14:sldIdLst>
        </p14:section>
        <p14:section name="Discrétisation du problème" id="{5B567553-7C38-4DFF-A174-788FA4D92618}">
          <p14:sldIdLst>
            <p14:sldId id="286"/>
            <p14:sldId id="263"/>
            <p14:sldId id="282"/>
          </p14:sldIdLst>
        </p14:section>
        <p14:section name="Vérification de code" id="{C0BC3A93-51DD-47EA-B36F-5FB602CDE9ED}">
          <p14:sldIdLst>
            <p14:sldId id="288"/>
            <p14:sldId id="265"/>
            <p14:sldId id="266"/>
            <p14:sldId id="268"/>
            <p14:sldId id="269"/>
            <p14:sldId id="259"/>
          </p14:sldIdLst>
        </p14:section>
        <p14:section name="Vérification de solution" id="{393DA16E-9C69-4CC6-A225-2B3CBB481CC7}">
          <p14:sldIdLst>
            <p14:sldId id="289"/>
            <p14:sldId id="270"/>
            <p14:sldId id="271"/>
            <p14:sldId id="293"/>
          </p14:sldIdLst>
        </p14:section>
        <p14:section name="Propagation des incertitudes" id="{47FFA5EE-ECDC-4BB7-949F-BD6A4F888228}">
          <p14:sldIdLst>
            <p14:sldId id="290"/>
            <p14:sldId id="272"/>
            <p14:sldId id="273"/>
            <p14:sldId id="274"/>
            <p14:sldId id="275"/>
            <p14:sldId id="276"/>
            <p14:sldId id="277"/>
          </p14:sldIdLst>
        </p14:section>
        <p14:section name="Validation" id="{B9072444-9F82-4F63-ACE4-FCBF5DCFFBDB}">
          <p14:sldIdLst>
            <p14:sldId id="291"/>
            <p14:sldId id="278"/>
            <p14:sldId id="279"/>
          </p14:sldIdLst>
        </p14:section>
        <p14:section name="Prédiction" id="{91E95C82-07BB-4105-9D99-55F76213AB4D}">
          <p14:sldIdLst>
            <p14:sldId id="292"/>
          </p14:sldIdLst>
        </p14:section>
        <p14:section name="Conclusion" id="{4AE7BFB5-CDDA-4745-8E6E-3F448DE84E28}">
          <p14:sldIdLst>
            <p14:sldId id="28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12C"/>
    <a:srgbClr val="82C7A5"/>
    <a:srgbClr val="0145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3" autoAdjust="0"/>
    <p:restoredTop sz="94712" autoAdjust="0"/>
  </p:normalViewPr>
  <p:slideViewPr>
    <p:cSldViewPr snapToGrid="0">
      <p:cViewPr varScale="1">
        <p:scale>
          <a:sx n="135" d="100"/>
          <a:sy n="135" d="100"/>
        </p:scale>
        <p:origin x="120" y="240"/>
      </p:cViewPr>
      <p:guideLst>
        <p:guide orient="horz" pos="1620"/>
        <p:guide pos="2880"/>
      </p:guideLst>
    </p:cSldViewPr>
  </p:slideViewPr>
  <p:outlineViewPr>
    <p:cViewPr>
      <p:scale>
        <a:sx n="33" d="100"/>
        <a:sy n="33" d="100"/>
      </p:scale>
      <p:origin x="0" y="-1089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lucka\Documents\&#201;cole\mec8211\Final_projet_mec8211\resultatpourgci.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ucka\Documents\&#201;cole\mec8211\Final_projet_mec8211\resultatpourgci.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ttc\Git\Mec8211_verification_validation\Final_projet_mec8211\Nouveau%20Microsoft%20Excel%20Workshe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attc\Git\Mec8211_verification_validation\Final_projet_mec8211\Nouveau%20Microsoft%20Excel%20Workshee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attc\Git\Mec8211_verification_validation\Final_projet_mec8211\Nouveau%20Microsoft%20Excel%20Worksheet.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dirty="0">
                <a:solidFill>
                  <a:schemeClr val="bg1"/>
                </a:solidFill>
              </a:rPr>
              <a:t>Convergence de la </a:t>
            </a:r>
            <a:r>
              <a:rPr lang="en-CA" dirty="0" err="1">
                <a:solidFill>
                  <a:schemeClr val="bg1"/>
                </a:solidFill>
              </a:rPr>
              <a:t>température</a:t>
            </a:r>
            <a:r>
              <a:rPr lang="en-CA" baseline="0" dirty="0">
                <a:solidFill>
                  <a:schemeClr val="bg1"/>
                </a:solidFill>
              </a:rPr>
              <a:t> </a:t>
            </a:r>
            <a:r>
              <a:rPr lang="en-CA" baseline="0" dirty="0" err="1">
                <a:solidFill>
                  <a:schemeClr val="bg1"/>
                </a:solidFill>
              </a:rPr>
              <a:t>moyenne</a:t>
            </a:r>
            <a:r>
              <a:rPr lang="en-CA" baseline="0" dirty="0">
                <a:solidFill>
                  <a:schemeClr val="bg1"/>
                </a:solidFill>
              </a:rPr>
              <a:t> après 50</a:t>
            </a:r>
            <a:r>
              <a:rPr lang="en-CA" dirty="0">
                <a:solidFill>
                  <a:schemeClr val="bg1"/>
                </a:solidFill>
              </a:rPr>
              <a:t> </a:t>
            </a:r>
            <a:r>
              <a:rPr lang="en-CA" dirty="0" err="1">
                <a:solidFill>
                  <a:schemeClr val="bg1"/>
                </a:solidFill>
              </a:rPr>
              <a:t>secondes</a:t>
            </a:r>
            <a:r>
              <a:rPr lang="en-CA" dirty="0">
                <a:solidFill>
                  <a:schemeClr val="bg1"/>
                </a:solidFill>
              </a:rPr>
              <a:t> </a:t>
            </a:r>
            <a:r>
              <a:rPr lang="en-CA" dirty="0" err="1">
                <a:solidFill>
                  <a:schemeClr val="bg1"/>
                </a:solidFill>
              </a:rPr>
              <a:t>en</a:t>
            </a:r>
            <a:r>
              <a:rPr lang="en-CA" dirty="0">
                <a:solidFill>
                  <a:schemeClr val="bg1"/>
                </a:solidFill>
              </a:rPr>
              <a:t> </a:t>
            </a:r>
            <a:r>
              <a:rPr lang="en-CA" dirty="0" err="1">
                <a:solidFill>
                  <a:schemeClr val="bg1"/>
                </a:solidFill>
              </a:rPr>
              <a:t>fonction</a:t>
            </a:r>
            <a:r>
              <a:rPr lang="en-CA" dirty="0">
                <a:solidFill>
                  <a:schemeClr val="bg1"/>
                </a:solidFill>
              </a:rPr>
              <a:t> de</a:t>
            </a:r>
            <a:r>
              <a:rPr lang="en-CA" baseline="0" dirty="0">
                <a:solidFill>
                  <a:schemeClr val="bg1"/>
                </a:solidFill>
              </a:rPr>
              <a:t> la </a:t>
            </a:r>
            <a:r>
              <a:rPr lang="en-CA" baseline="0" dirty="0" err="1">
                <a:solidFill>
                  <a:schemeClr val="bg1"/>
                </a:solidFill>
              </a:rPr>
              <a:t>discrétisation</a:t>
            </a:r>
            <a:endParaRPr lang="en-CA" dirty="0">
              <a:solidFill>
                <a:schemeClr val="bg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1"/>
          <c:tx>
            <c:v>Ordre de convergence</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Feuil1!$E$19:$E$21</c:f>
              <c:numCache>
                <c:formatCode>General</c:formatCode>
                <c:ptCount val="3"/>
                <c:pt idx="0">
                  <c:v>4.6020599913279625</c:v>
                </c:pt>
                <c:pt idx="1">
                  <c:v>4.9030899869919438</c:v>
                </c:pt>
                <c:pt idx="2">
                  <c:v>5.204119982655925</c:v>
                </c:pt>
              </c:numCache>
            </c:numRef>
          </c:xVal>
          <c:yVal>
            <c:numRef>
              <c:f>Feuil1!$K$19:$K$21</c:f>
              <c:numCache>
                <c:formatCode>General</c:formatCode>
                <c:ptCount val="3"/>
                <c:pt idx="0">
                  <c:v>0.99484162729223102</c:v>
                </c:pt>
                <c:pt idx="1">
                  <c:v>1.0883665447502329</c:v>
                </c:pt>
                <c:pt idx="2">
                  <c:v>0.79028461583484466</c:v>
                </c:pt>
              </c:numCache>
            </c:numRef>
          </c:yVal>
          <c:smooth val="1"/>
          <c:extLst>
            <c:ext xmlns:c16="http://schemas.microsoft.com/office/drawing/2014/chart" uri="{C3380CC4-5D6E-409C-BE32-E72D297353CC}">
              <c16:uniqueId val="{00000000-2B15-4884-BB21-676626D094F3}"/>
            </c:ext>
          </c:extLst>
        </c:ser>
        <c:dLbls>
          <c:showLegendKey val="0"/>
          <c:showVal val="0"/>
          <c:showCatName val="0"/>
          <c:showSerName val="0"/>
          <c:showPercent val="0"/>
          <c:showBubbleSize val="0"/>
        </c:dLbls>
        <c:axId val="659463615"/>
        <c:axId val="659902527"/>
      </c:scatterChart>
      <c:scatterChart>
        <c:scatterStyle val="smoothMarker"/>
        <c:varyColors val="0"/>
        <c:ser>
          <c:idx val="0"/>
          <c:order val="0"/>
          <c:tx>
            <c:v>Température moyenne</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Feuil1!$E$18:$E$22</c:f>
              <c:numCache>
                <c:formatCode>General</c:formatCode>
                <c:ptCount val="5"/>
                <c:pt idx="0">
                  <c:v>4.3010299956639813</c:v>
                </c:pt>
                <c:pt idx="1">
                  <c:v>4.6020599913279625</c:v>
                </c:pt>
                <c:pt idx="2">
                  <c:v>4.9030899869919438</c:v>
                </c:pt>
                <c:pt idx="3">
                  <c:v>5.204119982655925</c:v>
                </c:pt>
                <c:pt idx="4">
                  <c:v>5.5051499783199063</c:v>
                </c:pt>
              </c:numCache>
            </c:numRef>
          </c:xVal>
          <c:yVal>
            <c:numRef>
              <c:f>Feuil1!$J$18:$J$22</c:f>
              <c:numCache>
                <c:formatCode>General</c:formatCode>
                <c:ptCount val="5"/>
                <c:pt idx="0">
                  <c:v>51.686795704613402</c:v>
                </c:pt>
                <c:pt idx="1">
                  <c:v>51.661737683586999</c:v>
                </c:pt>
                <c:pt idx="2">
                  <c:v>51.649163795269899</c:v>
                </c:pt>
                <c:pt idx="3">
                  <c:v>51.643250376678999</c:v>
                </c:pt>
                <c:pt idx="4">
                  <c:v>51.639831060605196</c:v>
                </c:pt>
              </c:numCache>
            </c:numRef>
          </c:yVal>
          <c:smooth val="1"/>
          <c:extLst>
            <c:ext xmlns:c16="http://schemas.microsoft.com/office/drawing/2014/chart" uri="{C3380CC4-5D6E-409C-BE32-E72D297353CC}">
              <c16:uniqueId val="{00000001-2B15-4884-BB21-676626D094F3}"/>
            </c:ext>
          </c:extLst>
        </c:ser>
        <c:dLbls>
          <c:showLegendKey val="0"/>
          <c:showVal val="0"/>
          <c:showCatName val="0"/>
          <c:showSerName val="0"/>
          <c:showPercent val="0"/>
          <c:showBubbleSize val="0"/>
        </c:dLbls>
        <c:axId val="657145631"/>
        <c:axId val="659464031"/>
      </c:scatterChart>
      <c:valAx>
        <c:axId val="6599025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CA">
                    <a:solidFill>
                      <a:schemeClr val="bg1"/>
                    </a:solidFill>
                  </a:rPr>
                  <a:t>ordre de convergence approximatif</a:t>
                </a:r>
              </a:p>
            </c:rich>
          </c:tx>
          <c:layout>
            <c:manualLayout>
              <c:xMode val="edge"/>
              <c:yMode val="edge"/>
              <c:x val="2.1388962086421614E-2"/>
              <c:y val="0.178696116901434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659463615"/>
        <c:crosses val="autoZero"/>
        <c:crossBetween val="midCat"/>
      </c:valAx>
      <c:valAx>
        <c:axId val="659463615"/>
        <c:scaling>
          <c:orientation val="minMax"/>
          <c:min val="4"/>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CA">
                    <a:solidFill>
                      <a:schemeClr val="bg1"/>
                    </a:solidFill>
                  </a:rPr>
                  <a:t>ln(1/dv)</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659902527"/>
        <c:crosses val="autoZero"/>
        <c:crossBetween val="midCat"/>
      </c:valAx>
      <c:valAx>
        <c:axId val="659464031"/>
        <c:scaling>
          <c:orientation val="minMax"/>
        </c:scaling>
        <c:delete val="0"/>
        <c:axPos val="r"/>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657145631"/>
        <c:crosses val="max"/>
        <c:crossBetween val="midCat"/>
      </c:valAx>
      <c:valAx>
        <c:axId val="657145631"/>
        <c:scaling>
          <c:orientation val="minMax"/>
        </c:scaling>
        <c:delete val="1"/>
        <c:axPos val="b"/>
        <c:numFmt formatCode="General" sourceLinked="1"/>
        <c:majorTickMark val="out"/>
        <c:minorTickMark val="none"/>
        <c:tickLblPos val="nextTo"/>
        <c:crossAx val="659464031"/>
        <c:crosses val="autoZero"/>
        <c:crossBetween val="midCat"/>
      </c:valAx>
      <c:spPr>
        <a:solidFill>
          <a:schemeClr val="bg1">
            <a:lumMod val="65000"/>
          </a:schemeClr>
        </a:solidFill>
        <a:ln>
          <a:noFill/>
        </a:ln>
        <a:effectLst/>
      </c:spPr>
    </c:plotArea>
    <c:legend>
      <c:legendPos val="r"/>
      <c:layout>
        <c:manualLayout>
          <c:xMode val="edge"/>
          <c:yMode val="edge"/>
          <c:x val="0.69367276240286646"/>
          <c:y val="0.52101488879305569"/>
          <c:w val="0.29652755620252313"/>
          <c:h val="0.1441477407775875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CA" dirty="0">
                <a:solidFill>
                  <a:schemeClr val="bg1"/>
                </a:solidFill>
              </a:rPr>
              <a:t>Estimation</a:t>
            </a:r>
            <a:r>
              <a:rPr lang="en-CA" baseline="0" dirty="0">
                <a:solidFill>
                  <a:schemeClr val="bg1"/>
                </a:solidFill>
              </a:rPr>
              <a:t> de </a:t>
            </a:r>
            <a:r>
              <a:rPr lang="en-CA" baseline="0" dirty="0" err="1">
                <a:solidFill>
                  <a:schemeClr val="bg1"/>
                </a:solidFill>
              </a:rPr>
              <a:t>l’erreur</a:t>
            </a:r>
            <a:r>
              <a:rPr lang="en-CA" baseline="0" dirty="0">
                <a:solidFill>
                  <a:schemeClr val="bg1"/>
                </a:solidFill>
              </a:rPr>
              <a:t> de </a:t>
            </a:r>
            <a:r>
              <a:rPr lang="en-CA" baseline="0" dirty="0" err="1">
                <a:solidFill>
                  <a:schemeClr val="bg1"/>
                </a:solidFill>
              </a:rPr>
              <a:t>modélisation</a:t>
            </a:r>
            <a:r>
              <a:rPr lang="en-CA" baseline="0" dirty="0">
                <a:solidFill>
                  <a:schemeClr val="bg1"/>
                </a:solidFill>
              </a:rPr>
              <a:t> (</a:t>
            </a:r>
            <a:r>
              <a:rPr lang="en-CA" dirty="0">
                <a:solidFill>
                  <a:schemeClr val="bg1"/>
                </a:solidFill>
              </a:rPr>
              <a:t>GCI) </a:t>
            </a:r>
            <a:r>
              <a:rPr lang="en-CA" dirty="0" err="1">
                <a:solidFill>
                  <a:schemeClr val="bg1"/>
                </a:solidFill>
              </a:rPr>
              <a:t>en</a:t>
            </a:r>
            <a:r>
              <a:rPr lang="en-CA" dirty="0">
                <a:solidFill>
                  <a:schemeClr val="bg1"/>
                </a:solidFill>
              </a:rPr>
              <a:t> </a:t>
            </a:r>
            <a:r>
              <a:rPr lang="en-CA" dirty="0" err="1">
                <a:solidFill>
                  <a:schemeClr val="bg1"/>
                </a:solidFill>
              </a:rPr>
              <a:t>fonction</a:t>
            </a:r>
            <a:r>
              <a:rPr lang="en-CA" dirty="0">
                <a:solidFill>
                  <a:schemeClr val="bg1"/>
                </a:solidFill>
              </a:rPr>
              <a:t> de</a:t>
            </a:r>
            <a:r>
              <a:rPr lang="en-CA" baseline="0" dirty="0">
                <a:solidFill>
                  <a:schemeClr val="bg1"/>
                </a:solidFill>
              </a:rPr>
              <a:t> la </a:t>
            </a:r>
            <a:r>
              <a:rPr lang="en-CA" baseline="0" dirty="0" err="1">
                <a:solidFill>
                  <a:schemeClr val="bg1"/>
                </a:solidFill>
              </a:rPr>
              <a:t>taille</a:t>
            </a:r>
            <a:r>
              <a:rPr lang="en-CA" baseline="0" dirty="0">
                <a:solidFill>
                  <a:schemeClr val="bg1"/>
                </a:solidFill>
              </a:rPr>
              <a:t> des volumes </a:t>
            </a:r>
            <a:r>
              <a:rPr lang="en-CA" baseline="0" dirty="0" err="1">
                <a:solidFill>
                  <a:schemeClr val="bg1"/>
                </a:solidFill>
              </a:rPr>
              <a:t>d’eau</a:t>
            </a:r>
            <a:endParaRPr lang="en-CA" dirty="0">
              <a:solidFill>
                <a:schemeClr val="bg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scatterChart>
        <c:scatterStyle val="smoothMarker"/>
        <c:varyColors val="0"/>
        <c:ser>
          <c:idx val="0"/>
          <c:order val="0"/>
          <c:tx>
            <c:v>GCI</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Feuil1!$E$19:$E$21</c:f>
              <c:numCache>
                <c:formatCode>General</c:formatCode>
                <c:ptCount val="3"/>
                <c:pt idx="0">
                  <c:v>4.6020599913279625</c:v>
                </c:pt>
                <c:pt idx="1">
                  <c:v>4.9030899869919438</c:v>
                </c:pt>
                <c:pt idx="2">
                  <c:v>5.204119982655925</c:v>
                </c:pt>
              </c:numCache>
            </c:numRef>
          </c:xVal>
          <c:yVal>
            <c:numRef>
              <c:f>Feuil1!$L$19:$L$21</c:f>
              <c:numCache>
                <c:formatCode>General</c:formatCode>
                <c:ptCount val="3"/>
                <c:pt idx="0">
                  <c:v>3.1322526283004137E-2</c:v>
                </c:pt>
                <c:pt idx="1">
                  <c:v>1.5717360396374502E-2</c:v>
                </c:pt>
                <c:pt idx="2">
                  <c:v>2.4321190208155617E-2</c:v>
                </c:pt>
              </c:numCache>
            </c:numRef>
          </c:yVal>
          <c:smooth val="1"/>
          <c:extLst>
            <c:ext xmlns:c16="http://schemas.microsoft.com/office/drawing/2014/chart" uri="{C3380CC4-5D6E-409C-BE32-E72D297353CC}">
              <c16:uniqueId val="{00000000-113A-466A-88A9-73AC18649F18}"/>
            </c:ext>
          </c:extLst>
        </c:ser>
        <c:dLbls>
          <c:showLegendKey val="0"/>
          <c:showVal val="0"/>
          <c:showCatName val="0"/>
          <c:showSerName val="0"/>
          <c:showPercent val="0"/>
          <c:showBubbleSize val="0"/>
        </c:dLbls>
        <c:axId val="801667887"/>
        <c:axId val="749662719"/>
      </c:scatterChart>
      <c:valAx>
        <c:axId val="80166788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CA" sz="1000" b="0" i="0" u="none" strike="noStrike" baseline="0">
                    <a:solidFill>
                      <a:schemeClr val="bg1"/>
                    </a:solidFill>
                    <a:effectLst/>
                  </a:rPr>
                  <a:t>ln(1/dv)</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749662719"/>
        <c:crosses val="autoZero"/>
        <c:crossBetween val="midCat"/>
      </c:valAx>
      <c:valAx>
        <c:axId val="7496627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CA">
                    <a:solidFill>
                      <a:schemeClr val="bg1"/>
                    </a:solidFill>
                  </a:rPr>
                  <a:t>GCI de la température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801667887"/>
        <c:crosses val="autoZero"/>
        <c:crossBetween val="midCat"/>
      </c:valAx>
      <c:spPr>
        <a:solidFill>
          <a:schemeClr val="bg1">
            <a:lumMod val="75000"/>
          </a:schemeClr>
        </a:solid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1731658632439747"/>
          <c:y val="4.0740728859513312E-2"/>
          <c:w val="0.79222239216292156"/>
          <c:h val="0.80192598369029344"/>
        </c:manualLayout>
      </c:layout>
      <c:scatterChart>
        <c:scatterStyle val="lineMarker"/>
        <c:varyColors val="0"/>
        <c:ser>
          <c:idx val="0"/>
          <c:order val="0"/>
          <c:spPr>
            <a:ln w="19050" cap="rnd">
              <a:noFill/>
              <a:round/>
            </a:ln>
            <a:effectLst/>
          </c:spPr>
          <c:marker>
            <c:symbol val="circle"/>
            <c:size val="5"/>
            <c:spPr>
              <a:solidFill>
                <a:schemeClr val="tx1"/>
              </a:solidFill>
              <a:ln w="9525">
                <a:solidFill>
                  <a:schemeClr val="tx1"/>
                </a:solidFill>
              </a:ln>
              <a:effectLst/>
            </c:spPr>
          </c:marker>
          <c:trendline>
            <c:spPr>
              <a:ln w="19050" cap="rnd">
                <a:solidFill>
                  <a:schemeClr val="tx1"/>
                </a:solidFill>
                <a:prstDash val="sysDot"/>
              </a:ln>
              <a:effectLst/>
            </c:spPr>
            <c:trendlineType val="linear"/>
            <c:dispRSqr val="1"/>
            <c:dispEq val="1"/>
            <c:trendlineLbl>
              <c:layout>
                <c:manualLayout>
                  <c:x val="-0.17801743532058492"/>
                  <c:y val="9.431634942776701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trendlineLbl>
          </c:trendline>
          <c:xVal>
            <c:numRef>
              <c:f>variable!$B$21:$B$120</c:f>
              <c:numCache>
                <c:formatCode>General</c:formatCode>
                <c:ptCount val="100"/>
                <c:pt idx="0">
                  <c:v>0.68159053045506901</c:v>
                </c:pt>
                <c:pt idx="1">
                  <c:v>0.86136678244547504</c:v>
                </c:pt>
                <c:pt idx="2">
                  <c:v>0.91988091135295902</c:v>
                </c:pt>
                <c:pt idx="3">
                  <c:v>0.67142657849245901</c:v>
                </c:pt>
                <c:pt idx="4">
                  <c:v>0.86800151930486902</c:v>
                </c:pt>
                <c:pt idx="5">
                  <c:v>0.73948734862116705</c:v>
                </c:pt>
                <c:pt idx="6">
                  <c:v>0.83800759267318603</c:v>
                </c:pt>
                <c:pt idx="7">
                  <c:v>0.88165826861585295</c:v>
                </c:pt>
                <c:pt idx="8">
                  <c:v>0.78751623011109595</c:v>
                </c:pt>
                <c:pt idx="9">
                  <c:v>0.81590473627704596</c:v>
                </c:pt>
                <c:pt idx="10">
                  <c:v>0.68820181250612</c:v>
                </c:pt>
                <c:pt idx="11">
                  <c:v>0.74547483021821503</c:v>
                </c:pt>
                <c:pt idx="12">
                  <c:v>0.76139156932920304</c:v>
                </c:pt>
                <c:pt idx="13">
                  <c:v>0.81720438679084395</c:v>
                </c:pt>
                <c:pt idx="14">
                  <c:v>0.99066653941600202</c:v>
                </c:pt>
                <c:pt idx="15">
                  <c:v>0.88901266184298799</c:v>
                </c:pt>
                <c:pt idx="16">
                  <c:v>0.90940465234184498</c:v>
                </c:pt>
                <c:pt idx="17">
                  <c:v>0.84423873054566601</c:v>
                </c:pt>
                <c:pt idx="18">
                  <c:v>0.60793244342809305</c:v>
                </c:pt>
                <c:pt idx="19">
                  <c:v>0.80638574314336797</c:v>
                </c:pt>
                <c:pt idx="20">
                  <c:v>0.66026302283438598</c:v>
                </c:pt>
                <c:pt idx="21">
                  <c:v>0.78831634984041998</c:v>
                </c:pt>
                <c:pt idx="22">
                  <c:v>0.609041043138978</c:v>
                </c:pt>
                <c:pt idx="23">
                  <c:v>0.66723674071866401</c:v>
                </c:pt>
                <c:pt idx="24">
                  <c:v>0.97210773319773702</c:v>
                </c:pt>
                <c:pt idx="25">
                  <c:v>0.76513753214605496</c:v>
                </c:pt>
                <c:pt idx="26">
                  <c:v>0.78276136030445498</c:v>
                </c:pt>
                <c:pt idx="27">
                  <c:v>0.64884641351606998</c:v>
                </c:pt>
                <c:pt idx="28">
                  <c:v>0.71475154458523005</c:v>
                </c:pt>
                <c:pt idx="29">
                  <c:v>0.97684078444580502</c:v>
                </c:pt>
                <c:pt idx="30">
                  <c:v>0.91242772018154294</c:v>
                </c:pt>
                <c:pt idx="31">
                  <c:v>0.79999591405450399</c:v>
                </c:pt>
                <c:pt idx="32">
                  <c:v>0.74353670535907102</c:v>
                </c:pt>
                <c:pt idx="33">
                  <c:v>0.943145752983507</c:v>
                </c:pt>
                <c:pt idx="34">
                  <c:v>0.68663705729086</c:v>
                </c:pt>
                <c:pt idx="35">
                  <c:v>0.69976134311319904</c:v>
                </c:pt>
                <c:pt idx="36">
                  <c:v>0.77284494550399896</c:v>
                </c:pt>
                <c:pt idx="37">
                  <c:v>0.99567515210733404</c:v>
                </c:pt>
                <c:pt idx="38">
                  <c:v>0.98730491847195601</c:v>
                </c:pt>
                <c:pt idx="39">
                  <c:v>0.95695418677575605</c:v>
                </c:pt>
                <c:pt idx="40">
                  <c:v>0.72326647755079598</c:v>
                </c:pt>
                <c:pt idx="41">
                  <c:v>0.95142840216376701</c:v>
                </c:pt>
                <c:pt idx="42">
                  <c:v>0.71696851133264305</c:v>
                </c:pt>
                <c:pt idx="43">
                  <c:v>0.79528360118472696</c:v>
                </c:pt>
                <c:pt idx="44">
                  <c:v>0.62424821978707601</c:v>
                </c:pt>
                <c:pt idx="45">
                  <c:v>0.75516698205444599</c:v>
                </c:pt>
                <c:pt idx="46">
                  <c:v>0.966859514883041</c:v>
                </c:pt>
                <c:pt idx="47">
                  <c:v>0.82408513783655701</c:v>
                </c:pt>
                <c:pt idx="48">
                  <c:v>0.89409897974079</c:v>
                </c:pt>
                <c:pt idx="49">
                  <c:v>0.866921950185507</c:v>
                </c:pt>
                <c:pt idx="50">
                  <c:v>0.81183650998770795</c:v>
                </c:pt>
                <c:pt idx="51">
                  <c:v>0.94498079036569305</c:v>
                </c:pt>
                <c:pt idx="52">
                  <c:v>0.75901794735113903</c:v>
                </c:pt>
                <c:pt idx="53">
                  <c:v>0.96838106080376396</c:v>
                </c:pt>
                <c:pt idx="54">
                  <c:v>0.726158430282976</c:v>
                </c:pt>
                <c:pt idx="55">
                  <c:v>0.88511144788453999</c:v>
                </c:pt>
                <c:pt idx="56">
                  <c:v>0.71176464891589297</c:v>
                </c:pt>
                <c:pt idx="57">
                  <c:v>0.67995282518306399</c:v>
                </c:pt>
                <c:pt idx="58">
                  <c:v>0.67439897226705003</c:v>
                </c:pt>
                <c:pt idx="59">
                  <c:v>0.80001948222617203</c:v>
                </c:pt>
                <c:pt idx="60">
                  <c:v>0.90425868248654495</c:v>
                </c:pt>
                <c:pt idx="61">
                  <c:v>0.693103457114711</c:v>
                </c:pt>
                <c:pt idx="62">
                  <c:v>0.89623629460103305</c:v>
                </c:pt>
                <c:pt idx="63">
                  <c:v>0.84288999881623805</c:v>
                </c:pt>
                <c:pt idx="64">
                  <c:v>0.934421604779063</c:v>
                </c:pt>
                <c:pt idx="65">
                  <c:v>0.98304598075883698</c:v>
                </c:pt>
                <c:pt idx="66">
                  <c:v>0.64489540711061499</c:v>
                </c:pt>
                <c:pt idx="67">
                  <c:v>0.903729646575958</c:v>
                </c:pt>
                <c:pt idx="68">
                  <c:v>0.82201714581602303</c:v>
                </c:pt>
                <c:pt idx="69">
                  <c:v>0.73165001476957903</c:v>
                </c:pt>
                <c:pt idx="70">
                  <c:v>0.92151376805004004</c:v>
                </c:pt>
                <c:pt idx="71">
                  <c:v>0.63873333888320505</c:v>
                </c:pt>
                <c:pt idx="72">
                  <c:v>0.73563129136352301</c:v>
                </c:pt>
                <c:pt idx="73">
                  <c:v>0.61232419138798699</c:v>
                </c:pt>
                <c:pt idx="74">
                  <c:v>0.77944589780286799</c:v>
                </c:pt>
                <c:pt idx="75">
                  <c:v>0.856008565381016</c:v>
                </c:pt>
                <c:pt idx="76">
                  <c:v>0.70461961373650395</c:v>
                </c:pt>
                <c:pt idx="77">
                  <c:v>0.96125017926494605</c:v>
                </c:pt>
                <c:pt idx="78">
                  <c:v>0.74827299386784196</c:v>
                </c:pt>
                <c:pt idx="79">
                  <c:v>0.85371223626810999</c:v>
                </c:pt>
                <c:pt idx="80">
                  <c:v>0.83484694529671799</c:v>
                </c:pt>
                <c:pt idx="81">
                  <c:v>0.65757199220622098</c:v>
                </c:pt>
                <c:pt idx="82">
                  <c:v>0.70215555795145002</c:v>
                </c:pt>
                <c:pt idx="83">
                  <c:v>0.65505285058441698</c:v>
                </c:pt>
                <c:pt idx="84">
                  <c:v>0.92867853253268995</c:v>
                </c:pt>
                <c:pt idx="85">
                  <c:v>0.63488005726337904</c:v>
                </c:pt>
                <c:pt idx="86">
                  <c:v>0.62050350208567495</c:v>
                </c:pt>
                <c:pt idx="87">
                  <c:v>0.92757431220559095</c:v>
                </c:pt>
                <c:pt idx="88">
                  <c:v>0.60339082800100396</c:v>
                </c:pt>
                <c:pt idx="89">
                  <c:v>0.629116872074309</c:v>
                </c:pt>
                <c:pt idx="90">
                  <c:v>0.87976736802300204</c:v>
                </c:pt>
                <c:pt idx="91">
                  <c:v>0.77192211197466698</c:v>
                </c:pt>
                <c:pt idx="92">
                  <c:v>0.87471382011598897</c:v>
                </c:pt>
                <c:pt idx="93">
                  <c:v>0.64127534475803005</c:v>
                </c:pt>
                <c:pt idx="94">
                  <c:v>0.95269088710804095</c:v>
                </c:pt>
                <c:pt idx="95">
                  <c:v>0.93923171969978203</c:v>
                </c:pt>
                <c:pt idx="96">
                  <c:v>0.848328011615197</c:v>
                </c:pt>
                <c:pt idx="97">
                  <c:v>0.82994662543700504</c:v>
                </c:pt>
                <c:pt idx="98">
                  <c:v>0.99740298773334002</c:v>
                </c:pt>
                <c:pt idx="99">
                  <c:v>0.61875886345273501</c:v>
                </c:pt>
              </c:numCache>
            </c:numRef>
          </c:xVal>
          <c:yVal>
            <c:numRef>
              <c:f>variable!$G$21:$G$120</c:f>
              <c:numCache>
                <c:formatCode>General</c:formatCode>
                <c:ptCount val="100"/>
                <c:pt idx="0">
                  <c:v>105.502422350941</c:v>
                </c:pt>
                <c:pt idx="1">
                  <c:v>126.347542671497</c:v>
                </c:pt>
                <c:pt idx="2">
                  <c:v>132.94058525979901</c:v>
                </c:pt>
                <c:pt idx="3">
                  <c:v>103.905337859659</c:v>
                </c:pt>
                <c:pt idx="4">
                  <c:v>129.556462946594</c:v>
                </c:pt>
                <c:pt idx="5">
                  <c:v>111.617134742418</c:v>
                </c:pt>
                <c:pt idx="6">
                  <c:v>123.984713829234</c:v>
                </c:pt>
                <c:pt idx="7">
                  <c:v>130.42313639913201</c:v>
                </c:pt>
                <c:pt idx="8">
                  <c:v>118.722759612795</c:v>
                </c:pt>
                <c:pt idx="9">
                  <c:v>121.186534242455</c:v>
                </c:pt>
                <c:pt idx="10">
                  <c:v>105.097202384041</c:v>
                </c:pt>
                <c:pt idx="11">
                  <c:v>112.955411531219</c:v>
                </c:pt>
                <c:pt idx="12">
                  <c:v>113.641607918792</c:v>
                </c:pt>
                <c:pt idx="13">
                  <c:v>121.96602616906701</c:v>
                </c:pt>
                <c:pt idx="14">
                  <c:v>141.62554811818501</c:v>
                </c:pt>
                <c:pt idx="15">
                  <c:v>132.55718998972301</c:v>
                </c:pt>
                <c:pt idx="16">
                  <c:v>134.05142052657601</c:v>
                </c:pt>
                <c:pt idx="17">
                  <c:v>124.56779245420501</c:v>
                </c:pt>
                <c:pt idx="18">
                  <c:v>97.067443287265604</c:v>
                </c:pt>
                <c:pt idx="19">
                  <c:v>120.987523223964</c:v>
                </c:pt>
                <c:pt idx="20">
                  <c:v>101.575792055175</c:v>
                </c:pt>
                <c:pt idx="21">
                  <c:v>117.779485781598</c:v>
                </c:pt>
                <c:pt idx="22">
                  <c:v>98.174875803121196</c:v>
                </c:pt>
                <c:pt idx="23">
                  <c:v>105.000789876157</c:v>
                </c:pt>
                <c:pt idx="24">
                  <c:v>136.107164943811</c:v>
                </c:pt>
                <c:pt idx="25">
                  <c:v>114.350317782028</c:v>
                </c:pt>
                <c:pt idx="26">
                  <c:v>117.63743100129</c:v>
                </c:pt>
                <c:pt idx="27">
                  <c:v>100.158884880508</c:v>
                </c:pt>
                <c:pt idx="28">
                  <c:v>108.18195694067801</c:v>
                </c:pt>
                <c:pt idx="29">
                  <c:v>140.22834415927301</c:v>
                </c:pt>
                <c:pt idx="30">
                  <c:v>134.39818473858099</c:v>
                </c:pt>
                <c:pt idx="31">
                  <c:v>119.019792119654</c:v>
                </c:pt>
                <c:pt idx="32">
                  <c:v>112.06503625396699</c:v>
                </c:pt>
                <c:pt idx="33">
                  <c:v>136.78826281933101</c:v>
                </c:pt>
                <c:pt idx="34">
                  <c:v>105.63698285058</c:v>
                </c:pt>
                <c:pt idx="35">
                  <c:v>106.273114057667</c:v>
                </c:pt>
                <c:pt idx="36">
                  <c:v>116.121359551756</c:v>
                </c:pt>
                <c:pt idx="37">
                  <c:v>142.270439199989</c:v>
                </c:pt>
                <c:pt idx="38">
                  <c:v>141.67271341791499</c:v>
                </c:pt>
                <c:pt idx="39">
                  <c:v>138.120592327439</c:v>
                </c:pt>
                <c:pt idx="40">
                  <c:v>109.26537117497401</c:v>
                </c:pt>
                <c:pt idx="41">
                  <c:v>137.64353973945001</c:v>
                </c:pt>
                <c:pt idx="42">
                  <c:v>109.107848102468</c:v>
                </c:pt>
                <c:pt idx="43">
                  <c:v>118.807491829138</c:v>
                </c:pt>
                <c:pt idx="44">
                  <c:v>97.821223000005702</c:v>
                </c:pt>
                <c:pt idx="45">
                  <c:v>113.51603113796899</c:v>
                </c:pt>
                <c:pt idx="46">
                  <c:v>138.37879819691301</c:v>
                </c:pt>
                <c:pt idx="47">
                  <c:v>121.936726778777</c:v>
                </c:pt>
                <c:pt idx="48">
                  <c:v>130.350992610302</c:v>
                </c:pt>
                <c:pt idx="49">
                  <c:v>126.745462398171</c:v>
                </c:pt>
                <c:pt idx="50">
                  <c:v>120.263039739532</c:v>
                </c:pt>
                <c:pt idx="51">
                  <c:v>137.44585732457699</c:v>
                </c:pt>
                <c:pt idx="52">
                  <c:v>114.066023869912</c:v>
                </c:pt>
                <c:pt idx="53">
                  <c:v>139.42133129897101</c:v>
                </c:pt>
                <c:pt idx="54">
                  <c:v>109.82612250616999</c:v>
                </c:pt>
                <c:pt idx="55">
                  <c:v>129.054065493824</c:v>
                </c:pt>
                <c:pt idx="56">
                  <c:v>108.362417270333</c:v>
                </c:pt>
                <c:pt idx="57">
                  <c:v>106.238693225316</c:v>
                </c:pt>
                <c:pt idx="58">
                  <c:v>103.20808855072799</c:v>
                </c:pt>
                <c:pt idx="59">
                  <c:v>119.51795642956699</c:v>
                </c:pt>
                <c:pt idx="60">
                  <c:v>132.736016571379</c:v>
                </c:pt>
                <c:pt idx="61">
                  <c:v>108.001303855093</c:v>
                </c:pt>
                <c:pt idx="62">
                  <c:v>131.455542497105</c:v>
                </c:pt>
                <c:pt idx="63">
                  <c:v>124.16443167441101</c:v>
                </c:pt>
                <c:pt idx="64">
                  <c:v>134.97232204510999</c:v>
                </c:pt>
                <c:pt idx="65">
                  <c:v>140.94442039097899</c:v>
                </c:pt>
                <c:pt idx="66">
                  <c:v>101.67479141511301</c:v>
                </c:pt>
                <c:pt idx="67">
                  <c:v>133.37755801974899</c:v>
                </c:pt>
                <c:pt idx="68">
                  <c:v>121.474586435437</c:v>
                </c:pt>
                <c:pt idx="69">
                  <c:v>109.783998924507</c:v>
                </c:pt>
                <c:pt idx="70">
                  <c:v>134.666412023562</c:v>
                </c:pt>
                <c:pt idx="71">
                  <c:v>97.671792133559094</c:v>
                </c:pt>
                <c:pt idx="72">
                  <c:v>111.563393990503</c:v>
                </c:pt>
                <c:pt idx="73">
                  <c:v>95.792035194383004</c:v>
                </c:pt>
                <c:pt idx="74">
                  <c:v>116.724923299247</c:v>
                </c:pt>
                <c:pt idx="75">
                  <c:v>124.053418431944</c:v>
                </c:pt>
                <c:pt idx="76">
                  <c:v>107.218826079092</c:v>
                </c:pt>
                <c:pt idx="77">
                  <c:v>140.19024524605899</c:v>
                </c:pt>
                <c:pt idx="78">
                  <c:v>111.333340461755</c:v>
                </c:pt>
                <c:pt idx="79">
                  <c:v>126.052685744412</c:v>
                </c:pt>
                <c:pt idx="80">
                  <c:v>124.611697657589</c:v>
                </c:pt>
                <c:pt idx="81">
                  <c:v>102.25388940242399</c:v>
                </c:pt>
                <c:pt idx="82">
                  <c:v>105.439975246659</c:v>
                </c:pt>
                <c:pt idx="83">
                  <c:v>100.307484048823</c:v>
                </c:pt>
                <c:pt idx="84">
                  <c:v>134.247308901536</c:v>
                </c:pt>
                <c:pt idx="85">
                  <c:v>96.740663972699906</c:v>
                </c:pt>
                <c:pt idx="86">
                  <c:v>96.473252762314203</c:v>
                </c:pt>
                <c:pt idx="87">
                  <c:v>133.55301313136599</c:v>
                </c:pt>
                <c:pt idx="88">
                  <c:v>95.542691304791603</c:v>
                </c:pt>
                <c:pt idx="89">
                  <c:v>99.713092249318805</c:v>
                </c:pt>
                <c:pt idx="90">
                  <c:v>131.694060424154</c:v>
                </c:pt>
                <c:pt idx="91">
                  <c:v>116.144448668835</c:v>
                </c:pt>
                <c:pt idx="92">
                  <c:v>128.71301004562901</c:v>
                </c:pt>
                <c:pt idx="93">
                  <c:v>100.15116833788301</c:v>
                </c:pt>
                <c:pt idx="94">
                  <c:v>138.772466255674</c:v>
                </c:pt>
                <c:pt idx="95">
                  <c:v>138.27003901583601</c:v>
                </c:pt>
                <c:pt idx="96">
                  <c:v>125.00727574383301</c:v>
                </c:pt>
                <c:pt idx="97">
                  <c:v>123.267067696743</c:v>
                </c:pt>
                <c:pt idx="98">
                  <c:v>143.39593726305199</c:v>
                </c:pt>
                <c:pt idx="99">
                  <c:v>95.985756047966802</c:v>
                </c:pt>
              </c:numCache>
            </c:numRef>
          </c:yVal>
          <c:smooth val="0"/>
          <c:extLst>
            <c:ext xmlns:c16="http://schemas.microsoft.com/office/drawing/2014/chart" uri="{C3380CC4-5D6E-409C-BE32-E72D297353CC}">
              <c16:uniqueId val="{00000001-4D1E-48D9-91A6-9853C9FCBAEB}"/>
            </c:ext>
          </c:extLst>
        </c:ser>
        <c:dLbls>
          <c:showLegendKey val="0"/>
          <c:showVal val="0"/>
          <c:showCatName val="0"/>
          <c:showSerName val="0"/>
          <c:showPercent val="0"/>
          <c:showBubbleSize val="0"/>
        </c:dLbls>
        <c:axId val="1774724271"/>
        <c:axId val="1731466671"/>
      </c:scatterChart>
      <c:valAx>
        <c:axId val="1774724271"/>
        <c:scaling>
          <c:orientation val="minMax"/>
          <c:min val="0.5"/>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CA" dirty="0">
                    <a:solidFill>
                      <a:schemeClr val="bg1"/>
                    </a:solidFill>
                  </a:rPr>
                  <a:t>Ratio</a:t>
                </a:r>
                <a:r>
                  <a:rPr lang="en-CA" baseline="0" dirty="0">
                    <a:solidFill>
                      <a:schemeClr val="bg1"/>
                    </a:solidFill>
                  </a:rPr>
                  <a:t> entre </a:t>
                </a:r>
                <a:r>
                  <a:rPr lang="en-CA" baseline="0">
                    <a:solidFill>
                      <a:schemeClr val="bg1"/>
                    </a:solidFill>
                  </a:rPr>
                  <a:t>la génération </a:t>
                </a:r>
                <a:r>
                  <a:rPr lang="en-CA" baseline="0" dirty="0">
                    <a:solidFill>
                      <a:schemeClr val="bg1"/>
                    </a:solidFill>
                  </a:rPr>
                  <a:t>de </a:t>
                </a:r>
                <a:r>
                  <a:rPr lang="en-CA" baseline="0" dirty="0" err="1">
                    <a:solidFill>
                      <a:schemeClr val="bg1"/>
                    </a:solidFill>
                  </a:rPr>
                  <a:t>chaleur</a:t>
                </a:r>
                <a:r>
                  <a:rPr lang="en-CA" baseline="0" dirty="0">
                    <a:solidFill>
                      <a:schemeClr val="bg1"/>
                    </a:solidFill>
                  </a:rPr>
                  <a:t> et la puissance </a:t>
                </a:r>
                <a:r>
                  <a:rPr lang="en-CA" baseline="0" dirty="0" err="1">
                    <a:solidFill>
                      <a:schemeClr val="bg1"/>
                    </a:solidFill>
                  </a:rPr>
                  <a:t>mécanique</a:t>
                </a:r>
                <a:r>
                  <a:rPr lang="en-CA" baseline="0" dirty="0">
                    <a:solidFill>
                      <a:schemeClr val="bg1"/>
                    </a:solidFill>
                  </a:rPr>
                  <a:t> du </a:t>
                </a:r>
                <a:r>
                  <a:rPr lang="en-CA" baseline="0" dirty="0" err="1">
                    <a:solidFill>
                      <a:schemeClr val="bg1"/>
                    </a:solidFill>
                  </a:rPr>
                  <a:t>moteur</a:t>
                </a:r>
                <a:endParaRPr lang="en-CA" dirty="0">
                  <a:solidFill>
                    <a:schemeClr val="bg1"/>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731466671"/>
        <c:crosses val="autoZero"/>
        <c:crossBetween val="midCat"/>
      </c:valAx>
      <c:valAx>
        <c:axId val="1731466671"/>
        <c:scaling>
          <c:orientation val="minMax"/>
          <c:min val="8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CA" dirty="0" err="1">
                    <a:solidFill>
                      <a:schemeClr val="bg1"/>
                    </a:solidFill>
                  </a:rPr>
                  <a:t>Température</a:t>
                </a:r>
                <a:r>
                  <a:rPr lang="en-CA" dirty="0">
                    <a:solidFill>
                      <a:schemeClr val="bg1"/>
                    </a:solidFill>
                  </a:rPr>
                  <a:t> </a:t>
                </a:r>
                <a:r>
                  <a:rPr lang="en-CA" dirty="0" err="1">
                    <a:solidFill>
                      <a:schemeClr val="bg1"/>
                    </a:solidFill>
                  </a:rPr>
                  <a:t>moyenne</a:t>
                </a:r>
                <a:r>
                  <a:rPr lang="en-CA" dirty="0">
                    <a:solidFill>
                      <a:schemeClr val="bg1"/>
                    </a:solidFill>
                  </a:rPr>
                  <a:t> après 200 seconds </a:t>
                </a:r>
                <a:r>
                  <a:rPr lang="en-CA" sz="1000" b="0" i="0" u="none" strike="noStrike" baseline="0" dirty="0">
                    <a:effectLst/>
                  </a:rPr>
                  <a:t>(°C)</a:t>
                </a:r>
                <a:endParaRPr lang="en-CA" dirty="0">
                  <a:solidFill>
                    <a:schemeClr val="bg1"/>
                  </a:solidFill>
                </a:endParaRPr>
              </a:p>
            </c:rich>
          </c:tx>
          <c:layout>
            <c:manualLayout>
              <c:xMode val="edge"/>
              <c:yMode val="edge"/>
              <c:x val="7.3076657316477625E-2"/>
              <c:y val="7.6243243702156224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774724271"/>
        <c:crosses val="autoZero"/>
        <c:crossBetween val="midCat"/>
      </c:valAx>
      <c:spPr>
        <a:solidFill>
          <a:schemeClr val="bg1">
            <a:lumMod val="7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tx1"/>
              </a:solidFill>
              <a:ln w="9525">
                <a:solidFill>
                  <a:schemeClr val="tx1"/>
                </a:solidFill>
              </a:ln>
              <a:effectLst/>
            </c:spPr>
          </c:marker>
          <c:trendline>
            <c:spPr>
              <a:ln w="19050" cap="rnd">
                <a:solidFill>
                  <a:schemeClr val="tx1"/>
                </a:solidFill>
                <a:prstDash val="sysDot"/>
              </a:ln>
              <a:effectLst/>
            </c:spPr>
            <c:trendlineType val="linear"/>
            <c:dispRSqr val="1"/>
            <c:dispEq val="1"/>
            <c:trendlineLbl>
              <c:layout>
                <c:manualLayout>
                  <c:x val="-0.16938603532303598"/>
                  <c:y val="-0.39316712461856596"/>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trendlineLbl>
          </c:trendline>
          <c:xVal>
            <c:numRef>
              <c:f>variable!$C$21:$C$120</c:f>
              <c:numCache>
                <c:formatCode>General</c:formatCode>
                <c:ptCount val="100"/>
                <c:pt idx="0">
                  <c:v>8.2430135175955304</c:v>
                </c:pt>
                <c:pt idx="1">
                  <c:v>8.1057558223306394</c:v>
                </c:pt>
                <c:pt idx="2">
                  <c:v>8.5544557234971403</c:v>
                </c:pt>
                <c:pt idx="3">
                  <c:v>8.1396368517588407</c:v>
                </c:pt>
                <c:pt idx="4">
                  <c:v>7.0331075940859797</c:v>
                </c:pt>
                <c:pt idx="5">
                  <c:v>7.7176872890456902</c:v>
                </c:pt>
                <c:pt idx="6">
                  <c:v>8.5776378987870707</c:v>
                </c:pt>
                <c:pt idx="7">
                  <c:v>7.2544965728057704</c:v>
                </c:pt>
                <c:pt idx="8">
                  <c:v>7.1366591832399102</c:v>
                </c:pt>
                <c:pt idx="9">
                  <c:v>7.8744858377557003</c:v>
                </c:pt>
                <c:pt idx="10">
                  <c:v>7.7606964847572204</c:v>
                </c:pt>
                <c:pt idx="11">
                  <c:v>8.3552926482040206</c:v>
                </c:pt>
                <c:pt idx="12">
                  <c:v>6.9761134661077602</c:v>
                </c:pt>
                <c:pt idx="13">
                  <c:v>7.0742584217992599</c:v>
                </c:pt>
                <c:pt idx="14">
                  <c:v>8.7193707093656503</c:v>
                </c:pt>
                <c:pt idx="15">
                  <c:v>7.0023864504924704</c:v>
                </c:pt>
                <c:pt idx="16">
                  <c:v>7.5418526478339496</c:v>
                </c:pt>
                <c:pt idx="17">
                  <c:v>8.5979372348620693</c:v>
                </c:pt>
                <c:pt idx="18">
                  <c:v>8.3026702051469403</c:v>
                </c:pt>
                <c:pt idx="19">
                  <c:v>7.1737256139232102</c:v>
                </c:pt>
                <c:pt idx="20">
                  <c:v>7.6145201904075002</c:v>
                </c:pt>
                <c:pt idx="21">
                  <c:v>8.1439003996213302</c:v>
                </c:pt>
                <c:pt idx="22">
                  <c:v>8.63133241905118</c:v>
                </c:pt>
                <c:pt idx="23">
                  <c:v>8.7019452607590893</c:v>
                </c:pt>
                <c:pt idx="24">
                  <c:v>7.4918257155652803</c:v>
                </c:pt>
                <c:pt idx="25">
                  <c:v>8.06984124409807</c:v>
                </c:pt>
                <c:pt idx="26">
                  <c:v>7.21073294734573</c:v>
                </c:pt>
                <c:pt idx="27">
                  <c:v>7.5108221774488104</c:v>
                </c:pt>
                <c:pt idx="28">
                  <c:v>7.6433068805658202</c:v>
                </c:pt>
                <c:pt idx="29">
                  <c:v>8.1644688948540303</c:v>
                </c:pt>
                <c:pt idx="30">
                  <c:v>7.3842538509295199</c:v>
                </c:pt>
                <c:pt idx="31">
                  <c:v>8.0871898560939108</c:v>
                </c:pt>
                <c:pt idx="32">
                  <c:v>7.4086902151416298</c:v>
                </c:pt>
                <c:pt idx="33">
                  <c:v>8.0289913219064601</c:v>
                </c:pt>
                <c:pt idx="34">
                  <c:v>8.2154737024118596</c:v>
                </c:pt>
                <c:pt idx="35">
                  <c:v>7.5645010384274398</c:v>
                </c:pt>
                <c:pt idx="36">
                  <c:v>7.0916857476915798</c:v>
                </c:pt>
                <c:pt idx="37">
                  <c:v>8.3817839250119697</c:v>
                </c:pt>
                <c:pt idx="38">
                  <c:v>7.93339799243331</c:v>
                </c:pt>
                <c:pt idx="39">
                  <c:v>7.0559402460108203</c:v>
                </c:pt>
                <c:pt idx="40">
                  <c:v>7.7987573838861204</c:v>
                </c:pt>
                <c:pt idx="41">
                  <c:v>8.2223229438674998</c:v>
                </c:pt>
                <c:pt idx="42">
                  <c:v>7.0107590704099199</c:v>
                </c:pt>
                <c:pt idx="43">
                  <c:v>7.9742367299435903</c:v>
                </c:pt>
                <c:pt idx="44">
                  <c:v>7.7512287776745197</c:v>
                </c:pt>
                <c:pt idx="45">
                  <c:v>7.2893012959502901</c:v>
                </c:pt>
                <c:pt idx="46">
                  <c:v>8.7660932909101206</c:v>
                </c:pt>
                <c:pt idx="47">
                  <c:v>8.5027534814317001</c:v>
                </c:pt>
                <c:pt idx="48">
                  <c:v>8.3846071224682905</c:v>
                </c:pt>
                <c:pt idx="49">
                  <c:v>8.4416905926817005</c:v>
                </c:pt>
                <c:pt idx="50">
                  <c:v>8.3216472357315698</c:v>
                </c:pt>
                <c:pt idx="51">
                  <c:v>7.7779106264571398</c:v>
                </c:pt>
                <c:pt idx="52">
                  <c:v>7.8468762347358698</c:v>
                </c:pt>
                <c:pt idx="53">
                  <c:v>7.3649883402219496</c:v>
                </c:pt>
                <c:pt idx="54">
                  <c:v>7.2501465469800301</c:v>
                </c:pt>
                <c:pt idx="55">
                  <c:v>8.4638796228257505</c:v>
                </c:pt>
                <c:pt idx="56">
                  <c:v>7.8092981713605001</c:v>
                </c:pt>
                <c:pt idx="57">
                  <c:v>8.6107233480262693</c:v>
                </c:pt>
                <c:pt idx="58">
                  <c:v>7.2246434463132498</c:v>
                </c:pt>
                <c:pt idx="59">
                  <c:v>8.0522785281198104</c:v>
                </c:pt>
                <c:pt idx="60">
                  <c:v>7.32305288155748</c:v>
                </c:pt>
                <c:pt idx="61">
                  <c:v>8.7484983375178107</c:v>
                </c:pt>
                <c:pt idx="62">
                  <c:v>7.5718530768619798</c:v>
                </c:pt>
                <c:pt idx="63">
                  <c:v>8.4864770955138606</c:v>
                </c:pt>
                <c:pt idx="64">
                  <c:v>8.2640124914014592</c:v>
                </c:pt>
                <c:pt idx="65">
                  <c:v>8.5327910135296001</c:v>
                </c:pt>
                <c:pt idx="66">
                  <c:v>8.4058904886290904</c:v>
                </c:pt>
                <c:pt idx="67">
                  <c:v>7.4465604349562504</c:v>
                </c:pt>
                <c:pt idx="68">
                  <c:v>8.6751244546681097</c:v>
                </c:pt>
                <c:pt idx="69">
                  <c:v>7.5228473409169103</c:v>
                </c:pt>
                <c:pt idx="70">
                  <c:v>7.8287266174688996</c:v>
                </c:pt>
                <c:pt idx="71">
                  <c:v>7.1801699291863699</c:v>
                </c:pt>
                <c:pt idx="72">
                  <c:v>7.1200198896707603</c:v>
                </c:pt>
                <c:pt idx="73">
                  <c:v>7.4699946973329698</c:v>
                </c:pt>
                <c:pt idx="74">
                  <c:v>7.9795684577582202</c:v>
                </c:pt>
                <c:pt idx="75">
                  <c:v>8.2819651349295302</c:v>
                </c:pt>
                <c:pt idx="76">
                  <c:v>7.8846111284373199</c:v>
                </c:pt>
                <c:pt idx="77">
                  <c:v>7.6763841589932698</c:v>
                </c:pt>
                <c:pt idx="78">
                  <c:v>7.5892925921270198</c:v>
                </c:pt>
                <c:pt idx="79">
                  <c:v>7.94356082597157</c:v>
                </c:pt>
                <c:pt idx="80">
                  <c:v>7.1463146868494096</c:v>
                </c:pt>
                <c:pt idx="81">
                  <c:v>8.0058999612972297</c:v>
                </c:pt>
                <c:pt idx="82">
                  <c:v>7.3550228946962601</c:v>
                </c:pt>
                <c:pt idx="83">
                  <c:v>7.4368944095858804</c:v>
                </c:pt>
                <c:pt idx="84">
                  <c:v>7.3441715997822996</c:v>
                </c:pt>
                <c:pt idx="85">
                  <c:v>6.9253471107880999</c:v>
                </c:pt>
                <c:pt idx="86">
                  <c:v>7.2878957955676604</c:v>
                </c:pt>
                <c:pt idx="87">
                  <c:v>8.5293669957394105</c:v>
                </c:pt>
                <c:pt idx="88">
                  <c:v>7.91678541076719</c:v>
                </c:pt>
                <c:pt idx="89">
                  <c:v>8.33377755762025</c:v>
                </c:pt>
                <c:pt idx="90">
                  <c:v>6.9592905620916001</c:v>
                </c:pt>
                <c:pt idx="91">
                  <c:v>8.4223046258279908</c:v>
                </c:pt>
                <c:pt idx="92">
                  <c:v>7.6314559760499003</c:v>
                </c:pt>
                <c:pt idx="93">
                  <c:v>8.1792802090491001</c:v>
                </c:pt>
                <c:pt idx="94">
                  <c:v>7.6846181918898804</c:v>
                </c:pt>
                <c:pt idx="95">
                  <c:v>6.9482304006644897</c:v>
                </c:pt>
                <c:pt idx="96">
                  <c:v>8.6444646313013305</c:v>
                </c:pt>
                <c:pt idx="97">
                  <c:v>8.6847338570780899</c:v>
                </c:pt>
                <c:pt idx="98">
                  <c:v>8.0390078454591194</c:v>
                </c:pt>
                <c:pt idx="99">
                  <c:v>7.71399717793392</c:v>
                </c:pt>
              </c:numCache>
            </c:numRef>
          </c:xVal>
          <c:yVal>
            <c:numRef>
              <c:f>variable!$F$21:$F$120</c:f>
              <c:numCache>
                <c:formatCode>General</c:formatCode>
                <c:ptCount val="100"/>
                <c:pt idx="0">
                  <c:v>115.37142681340799</c:v>
                </c:pt>
                <c:pt idx="1">
                  <c:v>116.36068498236099</c:v>
                </c:pt>
                <c:pt idx="2">
                  <c:v>111.343568558839</c:v>
                </c:pt>
                <c:pt idx="3">
                  <c:v>116.05642355262501</c:v>
                </c:pt>
                <c:pt idx="4">
                  <c:v>129.97497083737201</c:v>
                </c:pt>
                <c:pt idx="5">
                  <c:v>120.11115338062299</c:v>
                </c:pt>
                <c:pt idx="6">
                  <c:v>111.84071723929</c:v>
                </c:pt>
                <c:pt idx="7">
                  <c:v>126.91473993672901</c:v>
                </c:pt>
                <c:pt idx="8">
                  <c:v>127.591427494488</c:v>
                </c:pt>
                <c:pt idx="9">
                  <c:v>118.995836854712</c:v>
                </c:pt>
                <c:pt idx="10">
                  <c:v>119.215387550354</c:v>
                </c:pt>
                <c:pt idx="11">
                  <c:v>114.088256809531</c:v>
                </c:pt>
                <c:pt idx="12">
                  <c:v>127.278763828813</c:v>
                </c:pt>
                <c:pt idx="13">
                  <c:v>127.97025562684399</c:v>
                </c:pt>
                <c:pt idx="14">
                  <c:v>109.92601073842199</c:v>
                </c:pt>
                <c:pt idx="15">
                  <c:v>130.80821698642299</c:v>
                </c:pt>
                <c:pt idx="16">
                  <c:v>124.25948225700699</c:v>
                </c:pt>
                <c:pt idx="17">
                  <c:v>111.47416268337599</c:v>
                </c:pt>
                <c:pt idx="18">
                  <c:v>115.036135174036</c:v>
                </c:pt>
                <c:pt idx="19">
                  <c:v>127.235075405833</c:v>
                </c:pt>
                <c:pt idx="20">
                  <c:v>120.527364961126</c:v>
                </c:pt>
                <c:pt idx="21">
                  <c:v>116.044798405664</c:v>
                </c:pt>
                <c:pt idx="22">
                  <c:v>112.583341450403</c:v>
                </c:pt>
                <c:pt idx="23">
                  <c:v>111.781408889652</c:v>
                </c:pt>
                <c:pt idx="24">
                  <c:v>119.41228868601</c:v>
                </c:pt>
                <c:pt idx="25">
                  <c:v>116.132972045111</c:v>
                </c:pt>
                <c:pt idx="26">
                  <c:v>126.29632199762599</c:v>
                </c:pt>
                <c:pt idx="27">
                  <c:v>121.54422281042299</c:v>
                </c:pt>
                <c:pt idx="28">
                  <c:v>120.381036596268</c:v>
                </c:pt>
                <c:pt idx="29">
                  <c:v>115.95528388029599</c:v>
                </c:pt>
                <c:pt idx="30">
                  <c:v>125.892513441505</c:v>
                </c:pt>
                <c:pt idx="31">
                  <c:v>116.493754879823</c:v>
                </c:pt>
                <c:pt idx="32">
                  <c:v>123.303343398493</c:v>
                </c:pt>
                <c:pt idx="33">
                  <c:v>117.918584828996</c:v>
                </c:pt>
                <c:pt idx="34">
                  <c:v>115.195736562237</c:v>
                </c:pt>
                <c:pt idx="35">
                  <c:v>121.069417626331</c:v>
                </c:pt>
                <c:pt idx="36">
                  <c:v>127.19651177063901</c:v>
                </c:pt>
                <c:pt idx="37">
                  <c:v>113.499879999825</c:v>
                </c:pt>
                <c:pt idx="38">
                  <c:v>118.571338761258</c:v>
                </c:pt>
                <c:pt idx="39">
                  <c:v>127.767716236692</c:v>
                </c:pt>
                <c:pt idx="40">
                  <c:v>118.834345607892</c:v>
                </c:pt>
                <c:pt idx="41">
                  <c:v>115.77604591454499</c:v>
                </c:pt>
                <c:pt idx="42">
                  <c:v>127.64382045726801</c:v>
                </c:pt>
                <c:pt idx="43">
                  <c:v>118.01790162920101</c:v>
                </c:pt>
                <c:pt idx="44">
                  <c:v>119.611134547289</c:v>
                </c:pt>
                <c:pt idx="45">
                  <c:v>124.62275211943501</c:v>
                </c:pt>
                <c:pt idx="46">
                  <c:v>109.010867027537</c:v>
                </c:pt>
                <c:pt idx="47">
                  <c:v>112.22260634239299</c:v>
                </c:pt>
                <c:pt idx="48">
                  <c:v>113.57893785066901</c:v>
                </c:pt>
                <c:pt idx="49">
                  <c:v>112.595971109822</c:v>
                </c:pt>
                <c:pt idx="50">
                  <c:v>113.888811226291</c:v>
                </c:pt>
                <c:pt idx="51">
                  <c:v>120.97842727472</c:v>
                </c:pt>
                <c:pt idx="52">
                  <c:v>118.89952558590601</c:v>
                </c:pt>
                <c:pt idx="53">
                  <c:v>124.491044482948</c:v>
                </c:pt>
                <c:pt idx="54">
                  <c:v>124.77634270695199</c:v>
                </c:pt>
                <c:pt idx="55">
                  <c:v>112.51919814253699</c:v>
                </c:pt>
                <c:pt idx="56">
                  <c:v>119.183387278224</c:v>
                </c:pt>
                <c:pt idx="57">
                  <c:v>112.46528397166701</c:v>
                </c:pt>
                <c:pt idx="58">
                  <c:v>124.55338695327301</c:v>
                </c:pt>
                <c:pt idx="59">
                  <c:v>117.353360472624</c:v>
                </c:pt>
                <c:pt idx="60">
                  <c:v>125.836180658408</c:v>
                </c:pt>
                <c:pt idx="61">
                  <c:v>111.233271196149</c:v>
                </c:pt>
                <c:pt idx="62">
                  <c:v>122.909915181541</c:v>
                </c:pt>
                <c:pt idx="63">
                  <c:v>112.393380131759</c:v>
                </c:pt>
                <c:pt idx="64">
                  <c:v>114.683707770122</c:v>
                </c:pt>
                <c:pt idx="65">
                  <c:v>112.093855325023</c:v>
                </c:pt>
                <c:pt idx="66">
                  <c:v>114.18967703609</c:v>
                </c:pt>
                <c:pt idx="67">
                  <c:v>125.251804919739</c:v>
                </c:pt>
                <c:pt idx="68">
                  <c:v>110.206986409634</c:v>
                </c:pt>
                <c:pt idx="69">
                  <c:v>121.238838647858</c:v>
                </c:pt>
                <c:pt idx="70">
                  <c:v>120.44762063881301</c:v>
                </c:pt>
                <c:pt idx="71">
                  <c:v>123.704367094338</c:v>
                </c:pt>
                <c:pt idx="72">
                  <c:v>126.749521995119</c:v>
                </c:pt>
                <c:pt idx="73">
                  <c:v>121.928041760073</c:v>
                </c:pt>
                <c:pt idx="74">
                  <c:v>117.755099898007</c:v>
                </c:pt>
                <c:pt idx="75">
                  <c:v>112.86264157652801</c:v>
                </c:pt>
                <c:pt idx="76">
                  <c:v>118.10011774068001</c:v>
                </c:pt>
                <c:pt idx="77">
                  <c:v>122.855536863713</c:v>
                </c:pt>
                <c:pt idx="78">
                  <c:v>120.126572674928</c:v>
                </c:pt>
                <c:pt idx="79">
                  <c:v>118.664417847161</c:v>
                </c:pt>
                <c:pt idx="80">
                  <c:v>127.775047892811</c:v>
                </c:pt>
                <c:pt idx="81">
                  <c:v>117.440826245056</c:v>
                </c:pt>
                <c:pt idx="82">
                  <c:v>122.138270746394</c:v>
                </c:pt>
                <c:pt idx="83">
                  <c:v>121.72919095995501</c:v>
                </c:pt>
                <c:pt idx="84">
                  <c:v>124.23550763362201</c:v>
                </c:pt>
                <c:pt idx="85">
                  <c:v>125.888100699718</c:v>
                </c:pt>
                <c:pt idx="86">
                  <c:v>123.540570237368</c:v>
                </c:pt>
                <c:pt idx="87">
                  <c:v>111.306748524106</c:v>
                </c:pt>
                <c:pt idx="88">
                  <c:v>118.075130544459</c:v>
                </c:pt>
                <c:pt idx="89">
                  <c:v>114.84872331903399</c:v>
                </c:pt>
                <c:pt idx="90">
                  <c:v>131.489474289968</c:v>
                </c:pt>
                <c:pt idx="91">
                  <c:v>113.446446685247</c:v>
                </c:pt>
                <c:pt idx="92">
                  <c:v>122.094086913209</c:v>
                </c:pt>
                <c:pt idx="93">
                  <c:v>115.45895630699199</c:v>
                </c:pt>
                <c:pt idx="94">
                  <c:v>122.36538481915601</c:v>
                </c:pt>
                <c:pt idx="95">
                  <c:v>131.139480406903</c:v>
                </c:pt>
                <c:pt idx="96">
                  <c:v>110.94399790588299</c:v>
                </c:pt>
                <c:pt idx="97">
                  <c:v>110.96025716422101</c:v>
                </c:pt>
                <c:pt idx="98">
                  <c:v>117.996983775565</c:v>
                </c:pt>
                <c:pt idx="99">
                  <c:v>118.814119419165</c:v>
                </c:pt>
              </c:numCache>
            </c:numRef>
          </c:yVal>
          <c:smooth val="0"/>
          <c:extLst>
            <c:ext xmlns:c16="http://schemas.microsoft.com/office/drawing/2014/chart" uri="{C3380CC4-5D6E-409C-BE32-E72D297353CC}">
              <c16:uniqueId val="{00000001-E65E-42E5-A3BD-529040D45995}"/>
            </c:ext>
          </c:extLst>
        </c:ser>
        <c:dLbls>
          <c:showLegendKey val="0"/>
          <c:showVal val="0"/>
          <c:showCatName val="0"/>
          <c:showSerName val="0"/>
          <c:showPercent val="0"/>
          <c:showBubbleSize val="0"/>
        </c:dLbls>
        <c:axId val="1784841903"/>
        <c:axId val="1731447535"/>
      </c:scatterChart>
      <c:valAx>
        <c:axId val="1784841903"/>
        <c:scaling>
          <c:orientation val="minMax"/>
          <c:min val="6.5"/>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CA" dirty="0">
                    <a:solidFill>
                      <a:schemeClr val="bg1"/>
                    </a:solidFill>
                  </a:rPr>
                  <a:t>Coefficient</a:t>
                </a:r>
                <a:r>
                  <a:rPr lang="en-CA" baseline="0" dirty="0">
                    <a:solidFill>
                      <a:schemeClr val="bg1"/>
                    </a:solidFill>
                  </a:rPr>
                  <a:t> de convection </a:t>
                </a:r>
                <a:r>
                  <a:rPr lang="en-CA" baseline="0" dirty="0" err="1">
                    <a:solidFill>
                      <a:schemeClr val="bg1"/>
                    </a:solidFill>
                  </a:rPr>
                  <a:t>normalisée</a:t>
                </a:r>
                <a:r>
                  <a:rPr lang="en-CA" baseline="0" dirty="0">
                    <a:solidFill>
                      <a:schemeClr val="bg1"/>
                    </a:solidFill>
                  </a:rPr>
                  <a:t> par la </a:t>
                </a:r>
                <a:r>
                  <a:rPr lang="en-CA" baseline="0" dirty="0" err="1">
                    <a:solidFill>
                      <a:schemeClr val="bg1"/>
                    </a:solidFill>
                  </a:rPr>
                  <a:t>vitesse</a:t>
                </a:r>
                <a:r>
                  <a:rPr lang="en-CA" baseline="0" dirty="0">
                    <a:solidFill>
                      <a:schemeClr val="bg1"/>
                    </a:solidFill>
                  </a:rPr>
                  <a:t> (W/(K*m/s))</a:t>
                </a:r>
                <a:endParaRPr lang="en-CA" dirty="0">
                  <a:solidFill>
                    <a:schemeClr val="bg1"/>
                  </a:solidFill>
                </a:endParaRPr>
              </a:p>
            </c:rich>
          </c:tx>
          <c:layout>
            <c:manualLayout>
              <c:xMode val="edge"/>
              <c:yMode val="edge"/>
              <c:x val="0.20416151591331469"/>
              <c:y val="0.9197106142836188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731447535"/>
        <c:crosses val="autoZero"/>
        <c:crossBetween val="midCat"/>
      </c:valAx>
      <c:valAx>
        <c:axId val="1731447535"/>
        <c:scaling>
          <c:orientation val="minMax"/>
          <c:min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CA" dirty="0" err="1">
                    <a:solidFill>
                      <a:schemeClr val="bg1"/>
                    </a:solidFill>
                  </a:rPr>
                  <a:t>Température</a:t>
                </a:r>
                <a:r>
                  <a:rPr lang="en-CA" dirty="0">
                    <a:solidFill>
                      <a:schemeClr val="bg1"/>
                    </a:solidFill>
                  </a:rPr>
                  <a:t> </a:t>
                </a:r>
                <a:r>
                  <a:rPr lang="en-CA" dirty="0" err="1">
                    <a:solidFill>
                      <a:schemeClr val="bg1"/>
                    </a:solidFill>
                  </a:rPr>
                  <a:t>moyenne</a:t>
                </a:r>
                <a:r>
                  <a:rPr lang="en-CA" dirty="0">
                    <a:solidFill>
                      <a:schemeClr val="bg1"/>
                    </a:solidFill>
                  </a:rPr>
                  <a:t> après 200 seconds (</a:t>
                </a:r>
                <a:r>
                  <a:rPr lang="en-CA" dirty="0">
                    <a:solidFill>
                      <a:schemeClr val="bg1"/>
                    </a:solidFill>
                    <a:latin typeface="Leelawadee" panose="020B0502040204020203" pitchFamily="34" charset="-34"/>
                    <a:cs typeface="Leelawadee" panose="020B0502040204020203" pitchFamily="34" charset="-34"/>
                  </a:rPr>
                  <a:t>°C)</a:t>
                </a:r>
                <a:endParaRPr lang="en-CA" dirty="0">
                  <a:solidFill>
                    <a:schemeClr val="bg1"/>
                  </a:solidFill>
                </a:endParaRPr>
              </a:p>
            </c:rich>
          </c:tx>
          <c:layout>
            <c:manualLayout>
              <c:xMode val="edge"/>
              <c:yMode val="edge"/>
              <c:x val="1.0585741589544955E-2"/>
              <c:y val="4.5602727581200327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784841903"/>
        <c:crosses val="autoZero"/>
        <c:crossBetween val="midCat"/>
      </c:valAx>
      <c:spPr>
        <a:solidFill>
          <a:schemeClr val="bg1">
            <a:lumMod val="7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tx1"/>
              </a:solidFill>
              <a:ln w="9525">
                <a:solidFill>
                  <a:schemeClr val="tx1"/>
                </a:solidFill>
              </a:ln>
              <a:effectLst/>
            </c:spPr>
          </c:marker>
          <c:trendline>
            <c:spPr>
              <a:ln w="19050" cap="rnd">
                <a:solidFill>
                  <a:schemeClr val="tx1"/>
                </a:solidFill>
                <a:prstDash val="sysDot"/>
              </a:ln>
              <a:effectLst/>
            </c:spPr>
            <c:trendlineType val="linear"/>
            <c:dispRSqr val="1"/>
            <c:dispEq val="1"/>
            <c:trendlineLbl>
              <c:layout>
                <c:manualLayout>
                  <c:x val="2.3284589426322438E-3"/>
                  <c:y val="-0.23659633006400516"/>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trendlineLbl>
          </c:trendline>
          <c:xVal>
            <c:numRef>
              <c:f>variable!$E$21:$E$120</c:f>
              <c:numCache>
                <c:formatCode>General</c:formatCode>
                <c:ptCount val="100"/>
                <c:pt idx="0">
                  <c:v>1.13527282251832E-4</c:v>
                </c:pt>
                <c:pt idx="1">
                  <c:v>9.9990908412485313E-5</c:v>
                </c:pt>
                <c:pt idx="2">
                  <c:v>1.12466184000779E-4</c:v>
                </c:pt>
                <c:pt idx="3">
                  <c:v>9.7584411070164811E-5</c:v>
                </c:pt>
                <c:pt idx="4">
                  <c:v>1.01506688158583E-4</c:v>
                </c:pt>
                <c:pt idx="5">
                  <c:v>1.08489448308536E-4</c:v>
                </c:pt>
                <c:pt idx="6">
                  <c:v>1.0636300352212301E-4</c:v>
                </c:pt>
                <c:pt idx="7">
                  <c:v>1.15666179352599E-4</c:v>
                </c:pt>
                <c:pt idx="8">
                  <c:v>1.0783042080171501E-4</c:v>
                </c:pt>
                <c:pt idx="9">
                  <c:v>1.02349116858434E-4</c:v>
                </c:pt>
                <c:pt idx="10">
                  <c:v>1.08049949400886E-4</c:v>
                </c:pt>
                <c:pt idx="11">
                  <c:v>9.5338522329552604E-5</c:v>
                </c:pt>
                <c:pt idx="12">
                  <c:v>1.1030445669560201E-4</c:v>
                </c:pt>
                <c:pt idx="13">
                  <c:v>1.1094277821935901E-4</c:v>
                </c:pt>
                <c:pt idx="14">
                  <c:v>1.05708895389187E-4</c:v>
                </c:pt>
                <c:pt idx="15">
                  <c:v>1.02659074007794E-4</c:v>
                </c:pt>
                <c:pt idx="16">
                  <c:v>1.0698553932592201E-4</c:v>
                </c:pt>
                <c:pt idx="17">
                  <c:v>1.1505448635770701E-4</c:v>
                </c:pt>
                <c:pt idx="18">
                  <c:v>9.6528102040332802E-5</c:v>
                </c:pt>
                <c:pt idx="19">
                  <c:v>1.0740043259638402E-4</c:v>
                </c:pt>
                <c:pt idx="20">
                  <c:v>9.6923275540442209E-5</c:v>
                </c:pt>
                <c:pt idx="21">
                  <c:v>1.1497237522103801E-4</c:v>
                </c:pt>
                <c:pt idx="22">
                  <c:v>1.1534048069052001E-4</c:v>
                </c:pt>
                <c:pt idx="23">
                  <c:v>9.7693963185345001E-5</c:v>
                </c:pt>
                <c:pt idx="24">
                  <c:v>1.0056135233249802E-4</c:v>
                </c:pt>
                <c:pt idx="25">
                  <c:v>1.1147076770392702E-4</c:v>
                </c:pt>
                <c:pt idx="26">
                  <c:v>9.9441617821617608E-5</c:v>
                </c:pt>
                <c:pt idx="27">
                  <c:v>1.0894034299281801E-4</c:v>
                </c:pt>
                <c:pt idx="28">
                  <c:v>9.7379478704462101E-5</c:v>
                </c:pt>
                <c:pt idx="29">
                  <c:v>1.0433166163277701E-4</c:v>
                </c:pt>
                <c:pt idx="30">
                  <c:v>9.8183290773063103E-5</c:v>
                </c:pt>
                <c:pt idx="31">
                  <c:v>9.8860628764193704E-5</c:v>
                </c:pt>
                <c:pt idx="32">
                  <c:v>9.6079702814545303E-5</c:v>
                </c:pt>
                <c:pt idx="33">
                  <c:v>1.01905998322403E-4</c:v>
                </c:pt>
                <c:pt idx="34">
                  <c:v>1.09877579980373E-4</c:v>
                </c:pt>
                <c:pt idx="35">
                  <c:v>1.1316272847345902E-4</c:v>
                </c:pt>
                <c:pt idx="36">
                  <c:v>1.00924968357067E-4</c:v>
                </c:pt>
                <c:pt idx="37">
                  <c:v>1.15947954048431E-4</c:v>
                </c:pt>
                <c:pt idx="38">
                  <c:v>9.8663781095079703E-5</c:v>
                </c:pt>
                <c:pt idx="39">
                  <c:v>9.9214246321819308E-5</c:v>
                </c:pt>
                <c:pt idx="40">
                  <c:v>1.0619893442078602E-4</c:v>
                </c:pt>
                <c:pt idx="41">
                  <c:v>1.0500369938466301E-4</c:v>
                </c:pt>
                <c:pt idx="42">
                  <c:v>1.0957286211471799E-4</c:v>
                </c:pt>
                <c:pt idx="43">
                  <c:v>9.6210816885310008E-5</c:v>
                </c:pt>
                <c:pt idx="44">
                  <c:v>1.0825568149952301E-4</c:v>
                </c:pt>
                <c:pt idx="45">
                  <c:v>9.5574419318150409E-5</c:v>
                </c:pt>
                <c:pt idx="46">
                  <c:v>1.00833746590272E-4</c:v>
                </c:pt>
                <c:pt idx="47">
                  <c:v>1.0554523536136901E-4</c:v>
                </c:pt>
                <c:pt idx="48">
                  <c:v>1.1271610621262401E-4</c:v>
                </c:pt>
                <c:pt idx="49">
                  <c:v>1.04596384388729E-4</c:v>
                </c:pt>
                <c:pt idx="50">
                  <c:v>1.0017150783770501E-4</c:v>
                </c:pt>
                <c:pt idx="51">
                  <c:v>1.0930301416167001E-4</c:v>
                </c:pt>
                <c:pt idx="52">
                  <c:v>1.05953456379161E-4</c:v>
                </c:pt>
                <c:pt idx="53">
                  <c:v>1.1178491307263901E-4</c:v>
                </c:pt>
                <c:pt idx="54">
                  <c:v>1.0723280273904602E-4</c:v>
                </c:pt>
                <c:pt idx="55">
                  <c:v>1.13927055390546E-4</c:v>
                </c:pt>
                <c:pt idx="56">
                  <c:v>9.5957892587068103E-5</c:v>
                </c:pt>
                <c:pt idx="57">
                  <c:v>1.1238704062435301E-4</c:v>
                </c:pt>
                <c:pt idx="58">
                  <c:v>1.0380915048186501E-4</c:v>
                </c:pt>
                <c:pt idx="59">
                  <c:v>1.06931819831441E-4</c:v>
                </c:pt>
                <c:pt idx="60">
                  <c:v>1.1102358704964701E-4</c:v>
                </c:pt>
                <c:pt idx="61">
                  <c:v>1.1346676947674E-4</c:v>
                </c:pt>
                <c:pt idx="62">
                  <c:v>1.1563447358772302E-4</c:v>
                </c:pt>
                <c:pt idx="63">
                  <c:v>9.5414240820822314E-5</c:v>
                </c:pt>
                <c:pt idx="64">
                  <c:v>1.1223143415184001E-4</c:v>
                </c:pt>
                <c:pt idx="65">
                  <c:v>1.0873784552928102E-4</c:v>
                </c:pt>
                <c:pt idx="66">
                  <c:v>1.0341274600572199E-4</c:v>
                </c:pt>
                <c:pt idx="67">
                  <c:v>1.0301867688317501E-4</c:v>
                </c:pt>
                <c:pt idx="68">
                  <c:v>1.10709790072602E-4</c:v>
                </c:pt>
                <c:pt idx="69">
                  <c:v>9.8362743961163607E-5</c:v>
                </c:pt>
                <c:pt idx="70">
                  <c:v>1.04080571195347E-4</c:v>
                </c:pt>
                <c:pt idx="71">
                  <c:v>1.1607568130964701E-4</c:v>
                </c:pt>
                <c:pt idx="72">
                  <c:v>1.04664086519656E-4</c:v>
                </c:pt>
                <c:pt idx="73">
                  <c:v>1.14299069379016E-4</c:v>
                </c:pt>
                <c:pt idx="74">
                  <c:v>1.09223403731686E-4</c:v>
                </c:pt>
                <c:pt idx="75">
                  <c:v>1.10401453990599E-4</c:v>
                </c:pt>
                <c:pt idx="76">
                  <c:v>1.0276190646855401E-4</c:v>
                </c:pt>
                <c:pt idx="77">
                  <c:v>9.794665115662241E-5</c:v>
                </c:pt>
                <c:pt idx="78">
                  <c:v>1.10075094405016E-4</c:v>
                </c:pt>
                <c:pt idx="79">
                  <c:v>1.1309166919898701E-4</c:v>
                </c:pt>
                <c:pt idx="80">
                  <c:v>1.0672153587953E-4</c:v>
                </c:pt>
                <c:pt idx="81">
                  <c:v>1.0528386348175401E-4</c:v>
                </c:pt>
                <c:pt idx="82">
                  <c:v>9.9689610351559699E-5</c:v>
                </c:pt>
                <c:pt idx="83">
                  <c:v>1.0024779319338699E-4</c:v>
                </c:pt>
                <c:pt idx="84">
                  <c:v>1.01166816720614E-4</c:v>
                </c:pt>
                <c:pt idx="85">
                  <c:v>1.1189010728826202E-4</c:v>
                </c:pt>
                <c:pt idx="86">
                  <c:v>1.14544865461236E-4</c:v>
                </c:pt>
                <c:pt idx="87">
                  <c:v>9.9012536409989906E-5</c:v>
                </c:pt>
                <c:pt idx="88">
                  <c:v>1.1477557252723101E-4</c:v>
                </c:pt>
                <c:pt idx="89">
                  <c:v>1.0326773353639501E-4</c:v>
                </c:pt>
                <c:pt idx="90">
                  <c:v>9.7066129238302306E-5</c:v>
                </c:pt>
                <c:pt idx="91">
                  <c:v>1.0189440112616802E-4</c:v>
                </c:pt>
                <c:pt idx="92">
                  <c:v>1.0218514348519901E-4</c:v>
                </c:pt>
                <c:pt idx="93">
                  <c:v>1.11394203244841E-4</c:v>
                </c:pt>
                <c:pt idx="94">
                  <c:v>9.6624620181794796E-5</c:v>
                </c:pt>
                <c:pt idx="95">
                  <c:v>1.0362127942889801E-4</c:v>
                </c:pt>
                <c:pt idx="96">
                  <c:v>1.1398236592831199E-4</c:v>
                </c:pt>
                <c:pt idx="97">
                  <c:v>1.07652324231036E-4</c:v>
                </c:pt>
                <c:pt idx="98">
                  <c:v>1.05129756069418E-4</c:v>
                </c:pt>
                <c:pt idx="99">
                  <c:v>1.01302974681503E-4</c:v>
                </c:pt>
              </c:numCache>
            </c:numRef>
          </c:xVal>
          <c:yVal>
            <c:numRef>
              <c:f>variable!$H$21:$H$120</c:f>
              <c:numCache>
                <c:formatCode>General</c:formatCode>
                <c:ptCount val="100"/>
                <c:pt idx="0">
                  <c:v>119.523665876576</c:v>
                </c:pt>
                <c:pt idx="1">
                  <c:v>119.080905937463</c:v>
                </c:pt>
                <c:pt idx="2">
                  <c:v>118.745103609431</c:v>
                </c:pt>
                <c:pt idx="3">
                  <c:v>119.130127404023</c:v>
                </c:pt>
                <c:pt idx="4">
                  <c:v>121.504185827618</c:v>
                </c:pt>
                <c:pt idx="5">
                  <c:v>118.78263108849001</c:v>
                </c:pt>
                <c:pt idx="6">
                  <c:v>119.484113372683</c:v>
                </c:pt>
                <c:pt idx="7">
                  <c:v>120.753719970321</c:v>
                </c:pt>
                <c:pt idx="8">
                  <c:v>120.20100268239899</c:v>
                </c:pt>
                <c:pt idx="9">
                  <c:v>119.303203615196</c:v>
                </c:pt>
                <c:pt idx="10">
                  <c:v>118.335582883512</c:v>
                </c:pt>
                <c:pt idx="11">
                  <c:v>119.411911055498</c:v>
                </c:pt>
                <c:pt idx="12">
                  <c:v>118.21335552190401</c:v>
                </c:pt>
                <c:pt idx="13">
                  <c:v>119.928799772979</c:v>
                </c:pt>
                <c:pt idx="14">
                  <c:v>119.04811413747299</c:v>
                </c:pt>
                <c:pt idx="15">
                  <c:v>122.016916366659</c:v>
                </c:pt>
                <c:pt idx="16">
                  <c:v>121.096466170157</c:v>
                </c:pt>
                <c:pt idx="17">
                  <c:v>119.32934305797301</c:v>
                </c:pt>
                <c:pt idx="18">
                  <c:v>119.81077618469401</c:v>
                </c:pt>
                <c:pt idx="19">
                  <c:v>120.2313669803</c:v>
                </c:pt>
                <c:pt idx="20">
                  <c:v>118.122493884894</c:v>
                </c:pt>
                <c:pt idx="21">
                  <c:v>119.16298411822</c:v>
                </c:pt>
                <c:pt idx="22">
                  <c:v>120.78693586756999</c:v>
                </c:pt>
                <c:pt idx="23">
                  <c:v>120.721711494966</c:v>
                </c:pt>
                <c:pt idx="24">
                  <c:v>115.727338490026</c:v>
                </c:pt>
                <c:pt idx="25">
                  <c:v>118.478493962222</c:v>
                </c:pt>
                <c:pt idx="26">
                  <c:v>119.678713393237</c:v>
                </c:pt>
                <c:pt idx="27">
                  <c:v>118.057463887824</c:v>
                </c:pt>
                <c:pt idx="28">
                  <c:v>118.276498856527</c:v>
                </c:pt>
                <c:pt idx="29">
                  <c:v>119.28806198836099</c:v>
                </c:pt>
                <c:pt idx="30">
                  <c:v>121.085259262641</c:v>
                </c:pt>
                <c:pt idx="31">
                  <c:v>119.020275949512</c:v>
                </c:pt>
                <c:pt idx="32">
                  <c:v>118.751035333793</c:v>
                </c:pt>
                <c:pt idx="33">
                  <c:v>119.837916956321</c:v>
                </c:pt>
                <c:pt idx="34">
                  <c:v>119.060651013406</c:v>
                </c:pt>
                <c:pt idx="35">
                  <c:v>118.14269361320299</c:v>
                </c:pt>
                <c:pt idx="36">
                  <c:v>119.33687629635099</c:v>
                </c:pt>
                <c:pt idx="37">
                  <c:v>119.099919391424</c:v>
                </c:pt>
                <c:pt idx="38">
                  <c:v>119.493339711254</c:v>
                </c:pt>
                <c:pt idx="39">
                  <c:v>119.535145710639</c:v>
                </c:pt>
                <c:pt idx="40">
                  <c:v>118.351632679015</c:v>
                </c:pt>
                <c:pt idx="41">
                  <c:v>119.71241892963801</c:v>
                </c:pt>
                <c:pt idx="42">
                  <c:v>118.93987190407201</c:v>
                </c:pt>
                <c:pt idx="43">
                  <c:v>119.365975678505</c:v>
                </c:pt>
                <c:pt idx="44">
                  <c:v>118.632552701083</c:v>
                </c:pt>
                <c:pt idx="45">
                  <c:v>118.82485200356</c:v>
                </c:pt>
                <c:pt idx="46">
                  <c:v>118.62043003821999</c:v>
                </c:pt>
                <c:pt idx="47">
                  <c:v>119.084728672099</c:v>
                </c:pt>
                <c:pt idx="48">
                  <c:v>119.20843183767199</c:v>
                </c:pt>
                <c:pt idx="49">
                  <c:v>118.82102050709901</c:v>
                </c:pt>
                <c:pt idx="50">
                  <c:v>118.86144078237901</c:v>
                </c:pt>
                <c:pt idx="51">
                  <c:v>120.27821882345999</c:v>
                </c:pt>
                <c:pt idx="52">
                  <c:v>118.918839633537</c:v>
                </c:pt>
                <c:pt idx="53">
                  <c:v>119.482792027511</c:v>
                </c:pt>
                <c:pt idx="54">
                  <c:v>118.569938649394</c:v>
                </c:pt>
                <c:pt idx="55">
                  <c:v>118.975747077275</c:v>
                </c:pt>
                <c:pt idx="56">
                  <c:v>118.810647043465</c:v>
                </c:pt>
                <c:pt idx="57">
                  <c:v>120.45386266355101</c:v>
                </c:pt>
                <c:pt idx="58">
                  <c:v>118.080907453488</c:v>
                </c:pt>
                <c:pt idx="59">
                  <c:v>119.515649476934</c:v>
                </c:pt>
                <c:pt idx="60">
                  <c:v>120.39041294336</c:v>
                </c:pt>
                <c:pt idx="61">
                  <c:v>120.65926495907701</c:v>
                </c:pt>
                <c:pt idx="62">
                  <c:v>120.059895444622</c:v>
                </c:pt>
                <c:pt idx="63">
                  <c:v>119.085689910532</c:v>
                </c:pt>
                <c:pt idx="64">
                  <c:v>119.05503043864201</c:v>
                </c:pt>
                <c:pt idx="65">
                  <c:v>119.269361103306</c:v>
                </c:pt>
                <c:pt idx="66">
                  <c:v>120.041221711646</c:v>
                </c:pt>
                <c:pt idx="67">
                  <c:v>121.094599223808</c:v>
                </c:pt>
                <c:pt idx="68">
                  <c:v>118.867465869724</c:v>
                </c:pt>
                <c:pt idx="69">
                  <c:v>117.877539006836</c:v>
                </c:pt>
                <c:pt idx="70">
                  <c:v>120.277578595839</c:v>
                </c:pt>
                <c:pt idx="71">
                  <c:v>116.76789261247001</c:v>
                </c:pt>
                <c:pt idx="72">
                  <c:v>119.185498393903</c:v>
                </c:pt>
                <c:pt idx="73">
                  <c:v>118.015327187266</c:v>
                </c:pt>
                <c:pt idx="74">
                  <c:v>119.15880019663</c:v>
                </c:pt>
                <c:pt idx="75">
                  <c:v>117.421265296332</c:v>
                </c:pt>
                <c:pt idx="76">
                  <c:v>118.51312229128899</c:v>
                </c:pt>
                <c:pt idx="77">
                  <c:v>121.09609643587299</c:v>
                </c:pt>
                <c:pt idx="78">
                  <c:v>117.45850049007301</c:v>
                </c:pt>
                <c:pt idx="79">
                  <c:v>119.69244827425101</c:v>
                </c:pt>
                <c:pt idx="80">
                  <c:v>120.485359552981</c:v>
                </c:pt>
                <c:pt idx="81">
                  <c:v>119.119244764816</c:v>
                </c:pt>
                <c:pt idx="82">
                  <c:v>117.026048175328</c:v>
                </c:pt>
                <c:pt idx="83">
                  <c:v>117.471139017578</c:v>
                </c:pt>
                <c:pt idx="84">
                  <c:v>119.01007282492699</c:v>
                </c:pt>
                <c:pt idx="85">
                  <c:v>116.293043836799</c:v>
                </c:pt>
                <c:pt idx="86">
                  <c:v>117.728006448212</c:v>
                </c:pt>
                <c:pt idx="87">
                  <c:v>118.446531310914</c:v>
                </c:pt>
                <c:pt idx="88">
                  <c:v>118.82381139228001</c:v>
                </c:pt>
                <c:pt idx="89">
                  <c:v>119.947909281069</c:v>
                </c:pt>
                <c:pt idx="90">
                  <c:v>122.24855157466899</c:v>
                </c:pt>
                <c:pt idx="91">
                  <c:v>119.469241079456</c:v>
                </c:pt>
                <c:pt idx="92">
                  <c:v>119.865907946424</c:v>
                </c:pt>
                <c:pt idx="93">
                  <c:v>118.94626178119501</c:v>
                </c:pt>
                <c:pt idx="94">
                  <c:v>120.69185057083899</c:v>
                </c:pt>
                <c:pt idx="95">
                  <c:v>121.78316633659701</c:v>
                </c:pt>
                <c:pt idx="96">
                  <c:v>119.284601513718</c:v>
                </c:pt>
                <c:pt idx="97">
                  <c:v>119.72099211987501</c:v>
                </c:pt>
                <c:pt idx="98">
                  <c:v>120.020818918765</c:v>
                </c:pt>
                <c:pt idx="99">
                  <c:v>117.447097967312</c:v>
                </c:pt>
              </c:numCache>
            </c:numRef>
          </c:yVal>
          <c:smooth val="0"/>
          <c:extLst>
            <c:ext xmlns:c16="http://schemas.microsoft.com/office/drawing/2014/chart" uri="{C3380CC4-5D6E-409C-BE32-E72D297353CC}">
              <c16:uniqueId val="{00000001-98DD-4130-8E0C-E723C90FA35A}"/>
            </c:ext>
          </c:extLst>
        </c:ser>
        <c:dLbls>
          <c:showLegendKey val="0"/>
          <c:showVal val="0"/>
          <c:showCatName val="0"/>
          <c:showSerName val="0"/>
          <c:showPercent val="0"/>
          <c:showBubbleSize val="0"/>
        </c:dLbls>
        <c:axId val="1879425215"/>
        <c:axId val="1731460015"/>
      </c:scatterChart>
      <c:valAx>
        <c:axId val="1879425215"/>
        <c:scaling>
          <c:orientation val="minMax"/>
          <c:min val="9.0000000000000033E-5"/>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CA" dirty="0" err="1"/>
                  <a:t>Débit</a:t>
                </a:r>
                <a:r>
                  <a:rPr lang="en-CA" dirty="0"/>
                  <a:t> </a:t>
                </a:r>
                <a:r>
                  <a:rPr lang="en-CA" dirty="0" err="1"/>
                  <a:t>massique</a:t>
                </a:r>
                <a:r>
                  <a:rPr lang="en-CA" dirty="0"/>
                  <a:t> de la </a:t>
                </a:r>
                <a:r>
                  <a:rPr lang="en-CA" dirty="0" err="1"/>
                  <a:t>pompe</a:t>
                </a:r>
                <a:r>
                  <a:rPr lang="en-CA" dirty="0"/>
                  <a:t> normalise par la </a:t>
                </a:r>
                <a:r>
                  <a:rPr lang="en-CA" dirty="0" err="1"/>
                  <a:t>vitesse</a:t>
                </a:r>
                <a:r>
                  <a:rPr lang="en-CA" baseline="0" dirty="0"/>
                  <a:t> de </a:t>
                </a:r>
                <a:r>
                  <a:rPr lang="en-CA" baseline="0" dirty="0" err="1"/>
                  <a:t>révolution</a:t>
                </a:r>
                <a:r>
                  <a:rPr lang="en-CA" baseline="0" dirty="0"/>
                  <a:t> du </a:t>
                </a:r>
                <a:r>
                  <a:rPr lang="en-CA" baseline="0" dirty="0" err="1"/>
                  <a:t>moteur</a:t>
                </a:r>
                <a:r>
                  <a:rPr lang="en-CA" dirty="0"/>
                  <a:t> (kg/(s*RPM))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731460015"/>
        <c:crosses val="autoZero"/>
        <c:crossBetween val="midCat"/>
      </c:valAx>
      <c:valAx>
        <c:axId val="17314600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CA" dirty="0" err="1"/>
                  <a:t>Température</a:t>
                </a:r>
                <a:r>
                  <a:rPr lang="en-CA" dirty="0"/>
                  <a:t> </a:t>
                </a:r>
                <a:r>
                  <a:rPr lang="en-CA" dirty="0" err="1"/>
                  <a:t>moyenne</a:t>
                </a:r>
                <a:r>
                  <a:rPr lang="en-CA" dirty="0"/>
                  <a:t> après 200 seconds </a:t>
                </a:r>
                <a:r>
                  <a:rPr lang="en-CA" sz="1000" b="0" i="0" u="none" strike="noStrike" baseline="0" dirty="0">
                    <a:effectLst/>
                  </a:rPr>
                  <a:t>(°C)</a:t>
                </a:r>
                <a:endParaRPr lang="en-CA" dirty="0"/>
              </a:p>
            </c:rich>
          </c:tx>
          <c:layout>
            <c:manualLayout>
              <c:xMode val="edge"/>
              <c:yMode val="edge"/>
              <c:x val="1.1904761904761904E-2"/>
              <c:y val="5.5994152046783624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879425215"/>
        <c:crosses val="autoZero"/>
        <c:crossBetween val="midCat"/>
      </c:valAx>
      <c:spPr>
        <a:solidFill>
          <a:schemeClr val="bg1">
            <a:lumMod val="7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235842-61FC-49C4-B21D-5DFA8347900A}"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CA"/>
        </a:p>
      </dgm:t>
    </dgm:pt>
    <dgm:pt modelId="{18A5FF22-8D66-4AEE-AF1F-5AB30A818D44}">
      <dgm:prSet phldrT="[Text]" custT="1"/>
      <dgm:spPr/>
      <dgm:t>
        <a:bodyPr/>
        <a:lstStyle/>
        <a:p>
          <a:pPr algn="ctr"/>
          <a:r>
            <a:rPr lang="fr-CA" sz="1600" u="sng" dirty="0"/>
            <a:t>Moteur</a:t>
          </a:r>
          <a:endParaRPr lang="en-CA" sz="1600" u="sng" dirty="0"/>
        </a:p>
      </dgm:t>
    </dgm:pt>
    <dgm:pt modelId="{80AF1D53-1D1B-4759-9E68-8265AD4FBEAA}" type="parTrans" cxnId="{0532D10B-583E-4430-AB21-DA718962CEEF}">
      <dgm:prSet/>
      <dgm:spPr/>
      <dgm:t>
        <a:bodyPr/>
        <a:lstStyle/>
        <a:p>
          <a:endParaRPr lang="en-CA"/>
        </a:p>
      </dgm:t>
    </dgm:pt>
    <dgm:pt modelId="{E29E95F1-F4B5-4C98-B864-89C74B9DAFAF}" type="sibTrans" cxnId="{0532D10B-583E-4430-AB21-DA718962CEEF}">
      <dgm:prSet/>
      <dgm:spPr>
        <a:ln w="38100">
          <a:solidFill>
            <a:srgbClr val="0145AC"/>
          </a:solidFill>
          <a:headEnd type="none" w="med" len="med"/>
          <a:tailEnd type="triangle" w="med" len="med"/>
        </a:ln>
      </dgm:spPr>
      <dgm:t>
        <a:bodyPr/>
        <a:lstStyle/>
        <a:p>
          <a:endParaRPr lang="en-CA"/>
        </a:p>
      </dgm:t>
    </dgm:pt>
    <dgm:pt modelId="{4B537148-17CA-4E96-BCAE-8B42AB909124}">
      <dgm:prSet phldrT="[Text]" custT="1"/>
      <dgm:spPr/>
      <dgm:t>
        <a:bodyPr/>
        <a:lstStyle/>
        <a:p>
          <a:pPr algn="ctr"/>
          <a:r>
            <a:rPr lang="fr-CA" sz="1600" u="sng" dirty="0"/>
            <a:t>Dégazeur</a:t>
          </a:r>
          <a:endParaRPr lang="en-CA" sz="1600" u="sng" dirty="0"/>
        </a:p>
      </dgm:t>
    </dgm:pt>
    <dgm:pt modelId="{E448A53C-8B43-4484-8315-34C1212025E0}" type="parTrans" cxnId="{A66ED367-E1D7-4CB0-9D2E-B4070CE90DCD}">
      <dgm:prSet/>
      <dgm:spPr/>
      <dgm:t>
        <a:bodyPr/>
        <a:lstStyle/>
        <a:p>
          <a:endParaRPr lang="en-CA"/>
        </a:p>
      </dgm:t>
    </dgm:pt>
    <dgm:pt modelId="{5270FB86-EAE5-4EF9-95E4-EDBFE3020C2F}" type="sibTrans" cxnId="{A66ED367-E1D7-4CB0-9D2E-B4070CE90DCD}">
      <dgm:prSet/>
      <dgm:spPr>
        <a:ln w="38100">
          <a:solidFill>
            <a:srgbClr val="0145AC"/>
          </a:solidFill>
          <a:headEnd type="none" w="med" len="med"/>
          <a:tailEnd type="triangle" w="med" len="med"/>
        </a:ln>
      </dgm:spPr>
      <dgm:t>
        <a:bodyPr/>
        <a:lstStyle/>
        <a:p>
          <a:endParaRPr lang="en-CA"/>
        </a:p>
      </dgm:t>
    </dgm:pt>
    <dgm:pt modelId="{C92E48A8-26C6-4A3B-8E4B-1A078CCAA3B5}">
      <dgm:prSet phldrT="[Text]" custT="1"/>
      <dgm:spPr/>
      <dgm:t>
        <a:bodyPr/>
        <a:lstStyle/>
        <a:p>
          <a:pPr algn="ctr"/>
          <a:r>
            <a:rPr lang="fr-CA" sz="1600" u="sng" dirty="0"/>
            <a:t>Radiateur</a:t>
          </a:r>
          <a:endParaRPr lang="en-CA" sz="1600" u="sng" dirty="0"/>
        </a:p>
      </dgm:t>
    </dgm:pt>
    <dgm:pt modelId="{C8AB94D2-62C5-47A4-AEE7-EF5B61FE98BB}" type="parTrans" cxnId="{138E0DF4-EFA1-43F4-B022-6D1F6104CDD6}">
      <dgm:prSet/>
      <dgm:spPr/>
      <dgm:t>
        <a:bodyPr/>
        <a:lstStyle/>
        <a:p>
          <a:endParaRPr lang="en-CA"/>
        </a:p>
      </dgm:t>
    </dgm:pt>
    <dgm:pt modelId="{1518A769-B76D-4F6C-87BB-56828A17C839}" type="sibTrans" cxnId="{138E0DF4-EFA1-43F4-B022-6D1F6104CDD6}">
      <dgm:prSet/>
      <dgm:spPr>
        <a:ln w="38100">
          <a:solidFill>
            <a:srgbClr val="0145AC"/>
          </a:solidFill>
          <a:headEnd type="none" w="med" len="med"/>
          <a:tailEnd type="triangle" w="med" len="med"/>
        </a:ln>
      </dgm:spPr>
      <dgm:t>
        <a:bodyPr/>
        <a:lstStyle/>
        <a:p>
          <a:endParaRPr lang="en-CA"/>
        </a:p>
      </dgm:t>
    </dgm:pt>
    <dgm:pt modelId="{8BB2C5A5-BE31-45FB-A938-A6B9E86F7CF0}">
      <dgm:prSet phldrT="[Text]" custT="1"/>
      <dgm:spPr/>
      <dgm:t>
        <a:bodyPr/>
        <a:lstStyle/>
        <a:p>
          <a:pPr algn="l"/>
          <a:r>
            <a:rPr lang="fr-CA" sz="1100" dirty="0"/>
            <a:t>Génère de la chaleur en fonction de la puissance mécanique fournie</a:t>
          </a:r>
          <a:endParaRPr lang="en-CA" sz="1100" dirty="0"/>
        </a:p>
      </dgm:t>
    </dgm:pt>
    <dgm:pt modelId="{EF063CC9-EA39-41B3-AAA1-DF0D67B052E2}" type="parTrans" cxnId="{5B65BE73-2A82-4D4A-8BF1-369F1AE856E1}">
      <dgm:prSet/>
      <dgm:spPr/>
      <dgm:t>
        <a:bodyPr/>
        <a:lstStyle/>
        <a:p>
          <a:endParaRPr lang="en-CA"/>
        </a:p>
      </dgm:t>
    </dgm:pt>
    <dgm:pt modelId="{C19CD788-B3E1-4B8C-B239-EC79559764F4}" type="sibTrans" cxnId="{5B65BE73-2A82-4D4A-8BF1-369F1AE856E1}">
      <dgm:prSet/>
      <dgm:spPr/>
      <dgm:t>
        <a:bodyPr/>
        <a:lstStyle/>
        <a:p>
          <a:endParaRPr lang="en-CA"/>
        </a:p>
      </dgm:t>
    </dgm:pt>
    <dgm:pt modelId="{A8E8210C-BD69-410C-832F-15E212A761BF}">
      <dgm:prSet phldrT="[Text]" custT="1"/>
      <dgm:spPr/>
      <dgm:t>
        <a:bodyPr/>
        <a:lstStyle/>
        <a:p>
          <a:pPr algn="l"/>
          <a:r>
            <a:rPr lang="fr-CA" sz="1100" dirty="0"/>
            <a:t>Définit aussi le débit de l’eau dans le système en fonction du RPM du moteur</a:t>
          </a:r>
          <a:endParaRPr lang="en-CA" sz="1100" dirty="0"/>
        </a:p>
      </dgm:t>
    </dgm:pt>
    <dgm:pt modelId="{6E8586F7-BC47-43C8-AABF-51D58F61988F}" type="parTrans" cxnId="{97EB05C8-BA7D-4406-95A1-7FFCF890CF1E}">
      <dgm:prSet/>
      <dgm:spPr/>
      <dgm:t>
        <a:bodyPr/>
        <a:lstStyle/>
        <a:p>
          <a:endParaRPr lang="en-CA"/>
        </a:p>
      </dgm:t>
    </dgm:pt>
    <dgm:pt modelId="{39BE8CB8-BA1D-447E-80A5-DF5569C5AAB8}" type="sibTrans" cxnId="{97EB05C8-BA7D-4406-95A1-7FFCF890CF1E}">
      <dgm:prSet/>
      <dgm:spPr/>
      <dgm:t>
        <a:bodyPr/>
        <a:lstStyle/>
        <a:p>
          <a:endParaRPr lang="en-CA"/>
        </a:p>
      </dgm:t>
    </dgm:pt>
    <dgm:pt modelId="{E6DC7F9B-8489-4F31-81F4-707057A303CC}">
      <dgm:prSet phldrT="[Text]" custT="1"/>
      <dgm:spPr/>
      <dgm:t>
        <a:bodyPr/>
        <a:lstStyle/>
        <a:p>
          <a:pPr algn="l"/>
          <a:r>
            <a:rPr lang="fr-CA" sz="1100" dirty="0"/>
            <a:t>Assure un titre nul de l’eau qui en ressort</a:t>
          </a:r>
          <a:endParaRPr lang="en-CA" sz="1100" dirty="0"/>
        </a:p>
      </dgm:t>
    </dgm:pt>
    <dgm:pt modelId="{5B62463D-1E15-496C-B20D-00763D56B998}" type="parTrans" cxnId="{7CC57E1E-7D6E-4E7F-8B38-C7DB2BF6BFB8}">
      <dgm:prSet/>
      <dgm:spPr/>
      <dgm:t>
        <a:bodyPr/>
        <a:lstStyle/>
        <a:p>
          <a:endParaRPr lang="en-CA"/>
        </a:p>
      </dgm:t>
    </dgm:pt>
    <dgm:pt modelId="{3DB12E6C-1486-4D92-9AA7-0B14894D0F2A}" type="sibTrans" cxnId="{7CC57E1E-7D6E-4E7F-8B38-C7DB2BF6BFB8}">
      <dgm:prSet/>
      <dgm:spPr/>
      <dgm:t>
        <a:bodyPr/>
        <a:lstStyle/>
        <a:p>
          <a:endParaRPr lang="en-CA"/>
        </a:p>
      </dgm:t>
    </dgm:pt>
    <dgm:pt modelId="{4B6FEF70-F33B-427F-A4E6-18886ACBCBCF}">
      <dgm:prSet phldrT="[Text]" custT="1"/>
      <dgm:spPr/>
      <dgm:t>
        <a:bodyPr/>
        <a:lstStyle/>
        <a:p>
          <a:pPr algn="l"/>
          <a:r>
            <a:rPr lang="fr-CA" sz="1100" dirty="0"/>
            <a:t>En dégazant l’eau, accumule de la vapeur ce qui augmente la pression du système</a:t>
          </a:r>
          <a:endParaRPr lang="en-CA" sz="1100" dirty="0"/>
        </a:p>
      </dgm:t>
    </dgm:pt>
    <dgm:pt modelId="{9366E177-E232-46D1-8026-C9104B2B25A2}" type="parTrans" cxnId="{BB4C25C5-A4FD-46C7-98DF-C6E541298F54}">
      <dgm:prSet/>
      <dgm:spPr/>
      <dgm:t>
        <a:bodyPr/>
        <a:lstStyle/>
        <a:p>
          <a:endParaRPr lang="en-CA"/>
        </a:p>
      </dgm:t>
    </dgm:pt>
    <dgm:pt modelId="{650BB1A5-D46A-4867-8A4E-31CF3DE188FA}" type="sibTrans" cxnId="{BB4C25C5-A4FD-46C7-98DF-C6E541298F54}">
      <dgm:prSet/>
      <dgm:spPr/>
      <dgm:t>
        <a:bodyPr/>
        <a:lstStyle/>
        <a:p>
          <a:endParaRPr lang="en-CA"/>
        </a:p>
      </dgm:t>
    </dgm:pt>
    <dgm:pt modelId="{7842867C-B60A-4751-B0CE-46C1DB6B142F}">
      <dgm:prSet phldrT="[Text]" custT="1"/>
      <dgm:spPr/>
      <dgm:t>
        <a:bodyPr/>
        <a:lstStyle/>
        <a:p>
          <a:pPr algn="l"/>
          <a:r>
            <a:rPr lang="fr-CA" sz="1100" dirty="0"/>
            <a:t>Dissipe de la chaleur en fonction de la vitesse de l’air au radiateur, le débit d’eau et la température des deux fluides</a:t>
          </a:r>
          <a:endParaRPr lang="en-CA" sz="1100" dirty="0"/>
        </a:p>
      </dgm:t>
    </dgm:pt>
    <dgm:pt modelId="{ACB12CD0-E9B0-4C3D-AFB5-4327CC4A24A4}" type="parTrans" cxnId="{663EB745-C523-4379-9857-4FEDCC032BBB}">
      <dgm:prSet/>
      <dgm:spPr/>
      <dgm:t>
        <a:bodyPr/>
        <a:lstStyle/>
        <a:p>
          <a:endParaRPr lang="en-CA"/>
        </a:p>
      </dgm:t>
    </dgm:pt>
    <dgm:pt modelId="{A970750F-2371-42ED-9AA3-69ED3AACB013}" type="sibTrans" cxnId="{663EB745-C523-4379-9857-4FEDCC032BBB}">
      <dgm:prSet/>
      <dgm:spPr/>
      <dgm:t>
        <a:bodyPr/>
        <a:lstStyle/>
        <a:p>
          <a:endParaRPr lang="en-CA"/>
        </a:p>
      </dgm:t>
    </dgm:pt>
    <dgm:pt modelId="{8C2632C9-E4BC-42CB-B83F-7A0859217274}" type="pres">
      <dgm:prSet presAssocID="{A4235842-61FC-49C4-B21D-5DFA8347900A}" presName="cycle" presStyleCnt="0">
        <dgm:presLayoutVars>
          <dgm:dir/>
          <dgm:resizeHandles val="exact"/>
        </dgm:presLayoutVars>
      </dgm:prSet>
      <dgm:spPr/>
    </dgm:pt>
    <dgm:pt modelId="{7CF1611A-DB76-4ABA-9E03-B3427A0F339B}" type="pres">
      <dgm:prSet presAssocID="{18A5FF22-8D66-4AEE-AF1F-5AB30A818D44}" presName="node" presStyleLbl="node1" presStyleIdx="0" presStyleCnt="3" custScaleX="147116" custRadScaleRad="85938" custRadScaleInc="2193">
        <dgm:presLayoutVars>
          <dgm:bulletEnabled val="1"/>
        </dgm:presLayoutVars>
      </dgm:prSet>
      <dgm:spPr/>
    </dgm:pt>
    <dgm:pt modelId="{F70CF132-0C13-48AD-9593-D296AE3EE499}" type="pres">
      <dgm:prSet presAssocID="{18A5FF22-8D66-4AEE-AF1F-5AB30A818D44}" presName="spNode" presStyleCnt="0"/>
      <dgm:spPr/>
    </dgm:pt>
    <dgm:pt modelId="{26D66F46-7F64-4570-A3B0-02777DE36A85}" type="pres">
      <dgm:prSet presAssocID="{E29E95F1-F4B5-4C98-B864-89C74B9DAFAF}" presName="sibTrans" presStyleLbl="sibTrans1D1" presStyleIdx="0" presStyleCnt="3"/>
      <dgm:spPr/>
    </dgm:pt>
    <dgm:pt modelId="{BC126227-3B83-4EB3-9C32-E357CDDAD557}" type="pres">
      <dgm:prSet presAssocID="{4B537148-17CA-4E96-BCAE-8B42AB909124}" presName="node" presStyleLbl="node1" presStyleIdx="1" presStyleCnt="3" custScaleX="147116" custRadScaleRad="105095" custRadScaleInc="-18994">
        <dgm:presLayoutVars>
          <dgm:bulletEnabled val="1"/>
        </dgm:presLayoutVars>
      </dgm:prSet>
      <dgm:spPr/>
    </dgm:pt>
    <dgm:pt modelId="{3C4B23D2-61A9-42F0-A638-ED0CC2E1A7F3}" type="pres">
      <dgm:prSet presAssocID="{4B537148-17CA-4E96-BCAE-8B42AB909124}" presName="spNode" presStyleCnt="0"/>
      <dgm:spPr/>
    </dgm:pt>
    <dgm:pt modelId="{5BD8297F-EBCE-4E29-B5B8-F229BDDEA4AB}" type="pres">
      <dgm:prSet presAssocID="{5270FB86-EAE5-4EF9-95E4-EDBFE3020C2F}" presName="sibTrans" presStyleLbl="sibTrans1D1" presStyleIdx="1" presStyleCnt="3"/>
      <dgm:spPr/>
    </dgm:pt>
    <dgm:pt modelId="{FB5C8263-4980-44A5-AD16-FF5E35D92CFE}" type="pres">
      <dgm:prSet presAssocID="{C92E48A8-26C6-4A3B-8E4B-1A078CCAA3B5}" presName="node" presStyleLbl="node1" presStyleIdx="2" presStyleCnt="3" custScaleX="147116" custRadScaleRad="103058" custRadScaleInc="16400">
        <dgm:presLayoutVars>
          <dgm:bulletEnabled val="1"/>
        </dgm:presLayoutVars>
      </dgm:prSet>
      <dgm:spPr/>
    </dgm:pt>
    <dgm:pt modelId="{F45CA2B3-7E6A-47FC-B9B5-4ED0DA7194BB}" type="pres">
      <dgm:prSet presAssocID="{C92E48A8-26C6-4A3B-8E4B-1A078CCAA3B5}" presName="spNode" presStyleCnt="0"/>
      <dgm:spPr/>
    </dgm:pt>
    <dgm:pt modelId="{2D187F6A-7C87-4D3E-85AE-598D94D9D522}" type="pres">
      <dgm:prSet presAssocID="{1518A769-B76D-4F6C-87BB-56828A17C839}" presName="sibTrans" presStyleLbl="sibTrans1D1" presStyleIdx="2" presStyleCnt="3"/>
      <dgm:spPr/>
    </dgm:pt>
  </dgm:ptLst>
  <dgm:cxnLst>
    <dgm:cxn modelId="{4293BD07-F4AF-451A-92D2-79AE9F3815B7}" type="presOf" srcId="{7842867C-B60A-4751-B0CE-46C1DB6B142F}" destId="{FB5C8263-4980-44A5-AD16-FF5E35D92CFE}" srcOrd="0" destOrd="1" presId="urn:microsoft.com/office/officeart/2005/8/layout/cycle5"/>
    <dgm:cxn modelId="{0532D10B-583E-4430-AB21-DA718962CEEF}" srcId="{A4235842-61FC-49C4-B21D-5DFA8347900A}" destId="{18A5FF22-8D66-4AEE-AF1F-5AB30A818D44}" srcOrd="0" destOrd="0" parTransId="{80AF1D53-1D1B-4759-9E68-8265AD4FBEAA}" sibTransId="{E29E95F1-F4B5-4C98-B864-89C74B9DAFAF}"/>
    <dgm:cxn modelId="{462CFB0F-A77E-401D-9778-72EA2453CBA9}" type="presOf" srcId="{A4235842-61FC-49C4-B21D-5DFA8347900A}" destId="{8C2632C9-E4BC-42CB-B83F-7A0859217274}" srcOrd="0" destOrd="0" presId="urn:microsoft.com/office/officeart/2005/8/layout/cycle5"/>
    <dgm:cxn modelId="{2057921C-B03B-4F43-9B60-FBDD33A5E01B}" type="presOf" srcId="{A8E8210C-BD69-410C-832F-15E212A761BF}" destId="{7CF1611A-DB76-4ABA-9E03-B3427A0F339B}" srcOrd="0" destOrd="2" presId="urn:microsoft.com/office/officeart/2005/8/layout/cycle5"/>
    <dgm:cxn modelId="{7CC57E1E-7D6E-4E7F-8B38-C7DB2BF6BFB8}" srcId="{4B537148-17CA-4E96-BCAE-8B42AB909124}" destId="{E6DC7F9B-8489-4F31-81F4-707057A303CC}" srcOrd="0" destOrd="0" parTransId="{5B62463D-1E15-496C-B20D-00763D56B998}" sibTransId="{3DB12E6C-1486-4D92-9AA7-0B14894D0F2A}"/>
    <dgm:cxn modelId="{3B985F2C-EC8E-465D-BFEB-1A4E5E2C1A32}" type="presOf" srcId="{E29E95F1-F4B5-4C98-B864-89C74B9DAFAF}" destId="{26D66F46-7F64-4570-A3B0-02777DE36A85}" srcOrd="0" destOrd="0" presId="urn:microsoft.com/office/officeart/2005/8/layout/cycle5"/>
    <dgm:cxn modelId="{663EB745-C523-4379-9857-4FEDCC032BBB}" srcId="{C92E48A8-26C6-4A3B-8E4B-1A078CCAA3B5}" destId="{7842867C-B60A-4751-B0CE-46C1DB6B142F}" srcOrd="0" destOrd="0" parTransId="{ACB12CD0-E9B0-4C3D-AFB5-4327CC4A24A4}" sibTransId="{A970750F-2371-42ED-9AA3-69ED3AACB013}"/>
    <dgm:cxn modelId="{A66ED367-E1D7-4CB0-9D2E-B4070CE90DCD}" srcId="{A4235842-61FC-49C4-B21D-5DFA8347900A}" destId="{4B537148-17CA-4E96-BCAE-8B42AB909124}" srcOrd="1" destOrd="0" parTransId="{E448A53C-8B43-4484-8315-34C1212025E0}" sibTransId="{5270FB86-EAE5-4EF9-95E4-EDBFE3020C2F}"/>
    <dgm:cxn modelId="{4B601970-F52E-4829-997E-BDC1F025BDB6}" type="presOf" srcId="{1518A769-B76D-4F6C-87BB-56828A17C839}" destId="{2D187F6A-7C87-4D3E-85AE-598D94D9D522}" srcOrd="0" destOrd="0" presId="urn:microsoft.com/office/officeart/2005/8/layout/cycle5"/>
    <dgm:cxn modelId="{4C52F750-B697-41F9-B379-1F523E7727F7}" type="presOf" srcId="{18A5FF22-8D66-4AEE-AF1F-5AB30A818D44}" destId="{7CF1611A-DB76-4ABA-9E03-B3427A0F339B}" srcOrd="0" destOrd="0" presId="urn:microsoft.com/office/officeart/2005/8/layout/cycle5"/>
    <dgm:cxn modelId="{5B65BE73-2A82-4D4A-8BF1-369F1AE856E1}" srcId="{18A5FF22-8D66-4AEE-AF1F-5AB30A818D44}" destId="{8BB2C5A5-BE31-45FB-A938-A6B9E86F7CF0}" srcOrd="0" destOrd="0" parTransId="{EF063CC9-EA39-41B3-AAA1-DF0D67B052E2}" sibTransId="{C19CD788-B3E1-4B8C-B239-EC79559764F4}"/>
    <dgm:cxn modelId="{A2D38D95-0EF3-47BC-BBF5-1AED6603DDF4}" type="presOf" srcId="{8BB2C5A5-BE31-45FB-A938-A6B9E86F7CF0}" destId="{7CF1611A-DB76-4ABA-9E03-B3427A0F339B}" srcOrd="0" destOrd="1" presId="urn:microsoft.com/office/officeart/2005/8/layout/cycle5"/>
    <dgm:cxn modelId="{02CF45A1-A38A-42BD-B099-2F8820BF27D6}" type="presOf" srcId="{C92E48A8-26C6-4A3B-8E4B-1A078CCAA3B5}" destId="{FB5C8263-4980-44A5-AD16-FF5E35D92CFE}" srcOrd="0" destOrd="0" presId="urn:microsoft.com/office/officeart/2005/8/layout/cycle5"/>
    <dgm:cxn modelId="{BB4C25C5-A4FD-46C7-98DF-C6E541298F54}" srcId="{4B537148-17CA-4E96-BCAE-8B42AB909124}" destId="{4B6FEF70-F33B-427F-A4E6-18886ACBCBCF}" srcOrd="1" destOrd="0" parTransId="{9366E177-E232-46D1-8026-C9104B2B25A2}" sibTransId="{650BB1A5-D46A-4867-8A4E-31CF3DE188FA}"/>
    <dgm:cxn modelId="{97EB05C8-BA7D-4406-95A1-7FFCF890CF1E}" srcId="{18A5FF22-8D66-4AEE-AF1F-5AB30A818D44}" destId="{A8E8210C-BD69-410C-832F-15E212A761BF}" srcOrd="1" destOrd="0" parTransId="{6E8586F7-BC47-43C8-AABF-51D58F61988F}" sibTransId="{39BE8CB8-BA1D-447E-80A5-DF5569C5AAB8}"/>
    <dgm:cxn modelId="{0BF72CC8-5446-4408-A231-C9267C901204}" type="presOf" srcId="{E6DC7F9B-8489-4F31-81F4-707057A303CC}" destId="{BC126227-3B83-4EB3-9C32-E357CDDAD557}" srcOrd="0" destOrd="1" presId="urn:microsoft.com/office/officeart/2005/8/layout/cycle5"/>
    <dgm:cxn modelId="{66ECBED0-18BA-4070-85F5-A1E1D49F83C0}" type="presOf" srcId="{4B6FEF70-F33B-427F-A4E6-18886ACBCBCF}" destId="{BC126227-3B83-4EB3-9C32-E357CDDAD557}" srcOrd="0" destOrd="2" presId="urn:microsoft.com/office/officeart/2005/8/layout/cycle5"/>
    <dgm:cxn modelId="{452832DB-E0F0-4D91-B4C9-C087355CB0B0}" type="presOf" srcId="{5270FB86-EAE5-4EF9-95E4-EDBFE3020C2F}" destId="{5BD8297F-EBCE-4E29-B5B8-F229BDDEA4AB}" srcOrd="0" destOrd="0" presId="urn:microsoft.com/office/officeart/2005/8/layout/cycle5"/>
    <dgm:cxn modelId="{AA1050E1-60C6-406D-A8EF-7C1A1056E3AB}" type="presOf" srcId="{4B537148-17CA-4E96-BCAE-8B42AB909124}" destId="{BC126227-3B83-4EB3-9C32-E357CDDAD557}" srcOrd="0" destOrd="0" presId="urn:microsoft.com/office/officeart/2005/8/layout/cycle5"/>
    <dgm:cxn modelId="{138E0DF4-EFA1-43F4-B022-6D1F6104CDD6}" srcId="{A4235842-61FC-49C4-B21D-5DFA8347900A}" destId="{C92E48A8-26C6-4A3B-8E4B-1A078CCAA3B5}" srcOrd="2" destOrd="0" parTransId="{C8AB94D2-62C5-47A4-AEE7-EF5B61FE98BB}" sibTransId="{1518A769-B76D-4F6C-87BB-56828A17C839}"/>
    <dgm:cxn modelId="{395AE961-4155-4D3A-AFB1-15E9180C6D8C}" type="presParOf" srcId="{8C2632C9-E4BC-42CB-B83F-7A0859217274}" destId="{7CF1611A-DB76-4ABA-9E03-B3427A0F339B}" srcOrd="0" destOrd="0" presId="urn:microsoft.com/office/officeart/2005/8/layout/cycle5"/>
    <dgm:cxn modelId="{A21BC106-8D14-4D63-BCBE-E4CC5ECBE4AD}" type="presParOf" srcId="{8C2632C9-E4BC-42CB-B83F-7A0859217274}" destId="{F70CF132-0C13-48AD-9593-D296AE3EE499}" srcOrd="1" destOrd="0" presId="urn:microsoft.com/office/officeart/2005/8/layout/cycle5"/>
    <dgm:cxn modelId="{1687CC7A-06FC-43B1-9228-5717110DD046}" type="presParOf" srcId="{8C2632C9-E4BC-42CB-B83F-7A0859217274}" destId="{26D66F46-7F64-4570-A3B0-02777DE36A85}" srcOrd="2" destOrd="0" presId="urn:microsoft.com/office/officeart/2005/8/layout/cycle5"/>
    <dgm:cxn modelId="{85CB4C52-DE30-4FC0-A349-4C03D8F65BAE}" type="presParOf" srcId="{8C2632C9-E4BC-42CB-B83F-7A0859217274}" destId="{BC126227-3B83-4EB3-9C32-E357CDDAD557}" srcOrd="3" destOrd="0" presId="urn:microsoft.com/office/officeart/2005/8/layout/cycle5"/>
    <dgm:cxn modelId="{48C86ECB-6C22-4791-80FD-61FA1598962C}" type="presParOf" srcId="{8C2632C9-E4BC-42CB-B83F-7A0859217274}" destId="{3C4B23D2-61A9-42F0-A638-ED0CC2E1A7F3}" srcOrd="4" destOrd="0" presId="urn:microsoft.com/office/officeart/2005/8/layout/cycle5"/>
    <dgm:cxn modelId="{8CF95E84-D5A1-4B07-9F72-8F52C37E5763}" type="presParOf" srcId="{8C2632C9-E4BC-42CB-B83F-7A0859217274}" destId="{5BD8297F-EBCE-4E29-B5B8-F229BDDEA4AB}" srcOrd="5" destOrd="0" presId="urn:microsoft.com/office/officeart/2005/8/layout/cycle5"/>
    <dgm:cxn modelId="{4DC1E093-AE21-4C4D-8845-0447CEE1B7D1}" type="presParOf" srcId="{8C2632C9-E4BC-42CB-B83F-7A0859217274}" destId="{FB5C8263-4980-44A5-AD16-FF5E35D92CFE}" srcOrd="6" destOrd="0" presId="urn:microsoft.com/office/officeart/2005/8/layout/cycle5"/>
    <dgm:cxn modelId="{086E06D3-9117-49A3-A2E8-5B161B01DB3F}" type="presParOf" srcId="{8C2632C9-E4BC-42CB-B83F-7A0859217274}" destId="{F45CA2B3-7E6A-47FC-B9B5-4ED0DA7194BB}" srcOrd="7" destOrd="0" presId="urn:microsoft.com/office/officeart/2005/8/layout/cycle5"/>
    <dgm:cxn modelId="{A8BABEF6-F1BA-4A40-82E7-1E98A503A246}" type="presParOf" srcId="{8C2632C9-E4BC-42CB-B83F-7A0859217274}" destId="{2D187F6A-7C87-4D3E-85AE-598D94D9D522}" srcOrd="8" destOrd="0" presId="urn:microsoft.com/office/officeart/2005/8/layout/cycle5"/>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7B91CBD-F2F9-45A9-A880-207B34714CCD}" type="doc">
      <dgm:prSet loTypeId="urn:microsoft.com/office/officeart/2005/8/layout/process2" loCatId="process" qsTypeId="urn:microsoft.com/office/officeart/2005/8/quickstyle/simple1" qsCatId="simple" csTypeId="urn:microsoft.com/office/officeart/2005/8/colors/accent1_2" csCatId="accent1" phldr="1"/>
      <dgm:spPr/>
    </dgm:pt>
    <dgm:pt modelId="{51F42A27-FA7E-4835-9791-B7EE6063AD77}">
      <dgm:prSet phldrT="[Text]" custT="1"/>
      <dgm:spPr/>
      <dgm:t>
        <a:bodyPr/>
        <a:lstStyle/>
        <a:p>
          <a:pPr algn="ctr"/>
          <a:r>
            <a:rPr lang="fr-CA" sz="1600" u="sng" dirty="0"/>
            <a:t>Variables d’entrée</a:t>
          </a:r>
          <a:endParaRPr lang="en-CA" sz="1600" u="sng" dirty="0"/>
        </a:p>
      </dgm:t>
    </dgm:pt>
    <dgm:pt modelId="{4BC9BDEE-8A73-4E5A-9EDD-4369A479C086}" type="parTrans" cxnId="{E2CF05F6-B75A-4D6B-9D1C-11B3177FA7FE}">
      <dgm:prSet/>
      <dgm:spPr/>
      <dgm:t>
        <a:bodyPr/>
        <a:lstStyle/>
        <a:p>
          <a:endParaRPr lang="en-CA"/>
        </a:p>
      </dgm:t>
    </dgm:pt>
    <dgm:pt modelId="{CC91D51F-DA14-4FA8-8B56-89E2F034F37D}" type="sibTrans" cxnId="{E2CF05F6-B75A-4D6B-9D1C-11B3177FA7FE}">
      <dgm:prSet/>
      <dgm:spPr/>
      <dgm:t>
        <a:bodyPr/>
        <a:lstStyle/>
        <a:p>
          <a:endParaRPr lang="en-CA"/>
        </a:p>
      </dgm:t>
    </dgm:pt>
    <dgm:pt modelId="{EA0030A2-B116-48DD-B009-EA60222159D3}">
      <dgm:prSet phldrT="[Text]" custT="1"/>
      <dgm:spPr/>
      <dgm:t>
        <a:bodyPr/>
        <a:lstStyle/>
        <a:p>
          <a:pPr algn="ctr"/>
          <a:r>
            <a:rPr lang="fr-CA" sz="1600" u="sng" dirty="0"/>
            <a:t>Modèle mathématique</a:t>
          </a:r>
        </a:p>
      </dgm:t>
    </dgm:pt>
    <dgm:pt modelId="{59C257E4-473B-44A4-836C-FFB6A6D67F35}" type="parTrans" cxnId="{857D0968-D176-4CC3-B454-6D502DEE34A3}">
      <dgm:prSet/>
      <dgm:spPr/>
      <dgm:t>
        <a:bodyPr/>
        <a:lstStyle/>
        <a:p>
          <a:endParaRPr lang="en-CA"/>
        </a:p>
      </dgm:t>
    </dgm:pt>
    <dgm:pt modelId="{9ECEB5DE-9265-43BA-8C45-0647871C40BF}" type="sibTrans" cxnId="{857D0968-D176-4CC3-B454-6D502DEE34A3}">
      <dgm:prSet/>
      <dgm:spPr/>
      <dgm:t>
        <a:bodyPr/>
        <a:lstStyle/>
        <a:p>
          <a:endParaRPr lang="en-CA"/>
        </a:p>
      </dgm:t>
    </dgm:pt>
    <dgm:pt modelId="{AE88EB74-0056-462A-B374-D326387E767C}">
      <dgm:prSet phldrT="[Text]" custT="1"/>
      <dgm:spPr/>
      <dgm:t>
        <a:bodyPr/>
        <a:lstStyle/>
        <a:p>
          <a:pPr algn="ctr"/>
          <a:r>
            <a:rPr lang="fr-CA" sz="1600" u="sng" dirty="0"/>
            <a:t>Variables de sortie</a:t>
          </a:r>
          <a:endParaRPr lang="en-CA" sz="1600" u="sng" dirty="0"/>
        </a:p>
      </dgm:t>
    </dgm:pt>
    <dgm:pt modelId="{3543003B-2601-4441-958F-86BB4F5BF814}" type="parTrans" cxnId="{E7A5A17E-DCF5-4195-879F-D5377E823806}">
      <dgm:prSet/>
      <dgm:spPr/>
      <dgm:t>
        <a:bodyPr/>
        <a:lstStyle/>
        <a:p>
          <a:endParaRPr lang="en-CA"/>
        </a:p>
      </dgm:t>
    </dgm:pt>
    <dgm:pt modelId="{E38712F8-EB36-428C-B9BA-6074B8ED48D8}" type="sibTrans" cxnId="{E7A5A17E-DCF5-4195-879F-D5377E823806}">
      <dgm:prSet/>
      <dgm:spPr/>
      <dgm:t>
        <a:bodyPr/>
        <a:lstStyle/>
        <a:p>
          <a:endParaRPr lang="en-CA"/>
        </a:p>
      </dgm:t>
    </dgm:pt>
    <dgm:pt modelId="{69233B57-B626-4505-A951-40189B77F15F}">
      <dgm:prSet phldrT="[Text]" custT="1"/>
      <dgm:spPr/>
      <dgm:t>
        <a:bodyPr/>
        <a:lstStyle/>
        <a:p>
          <a:pPr algn="l"/>
          <a:r>
            <a:rPr lang="fr-CA" sz="1200" dirty="0"/>
            <a:t>Puissance utile du moteur</a:t>
          </a:r>
          <a:endParaRPr lang="en-CA" sz="1200" dirty="0"/>
        </a:p>
      </dgm:t>
    </dgm:pt>
    <dgm:pt modelId="{B3D7C200-4AC1-4822-A0FE-A4688B41DA8A}" type="parTrans" cxnId="{8C63F47A-2061-4B0A-8B69-EDA07D2592D7}">
      <dgm:prSet/>
      <dgm:spPr/>
      <dgm:t>
        <a:bodyPr/>
        <a:lstStyle/>
        <a:p>
          <a:endParaRPr lang="en-CA"/>
        </a:p>
      </dgm:t>
    </dgm:pt>
    <dgm:pt modelId="{5BC20A4D-95B1-480A-94E7-E39FBA21DA95}" type="sibTrans" cxnId="{8C63F47A-2061-4B0A-8B69-EDA07D2592D7}">
      <dgm:prSet/>
      <dgm:spPr/>
      <dgm:t>
        <a:bodyPr/>
        <a:lstStyle/>
        <a:p>
          <a:endParaRPr lang="en-CA"/>
        </a:p>
      </dgm:t>
    </dgm:pt>
    <dgm:pt modelId="{3366F090-6F57-420D-A768-800A4EA2E897}">
      <dgm:prSet phldrT="[Text]" custT="1"/>
      <dgm:spPr/>
      <dgm:t>
        <a:bodyPr/>
        <a:lstStyle/>
        <a:p>
          <a:pPr algn="l"/>
          <a:r>
            <a:rPr lang="fr-CA" sz="1200" dirty="0"/>
            <a:t>Vitesse de rotation du moteur</a:t>
          </a:r>
          <a:endParaRPr lang="en-CA" sz="1200" dirty="0"/>
        </a:p>
      </dgm:t>
    </dgm:pt>
    <dgm:pt modelId="{4F14B7F7-0537-4222-A199-8353377477B2}" type="parTrans" cxnId="{6EF0211A-65B2-48DC-8FC4-AE72A69FDD38}">
      <dgm:prSet/>
      <dgm:spPr/>
      <dgm:t>
        <a:bodyPr/>
        <a:lstStyle/>
        <a:p>
          <a:endParaRPr lang="en-CA"/>
        </a:p>
      </dgm:t>
    </dgm:pt>
    <dgm:pt modelId="{F28DB9AA-0B6A-4632-BA85-56006ED5617E}" type="sibTrans" cxnId="{6EF0211A-65B2-48DC-8FC4-AE72A69FDD38}">
      <dgm:prSet/>
      <dgm:spPr/>
      <dgm:t>
        <a:bodyPr/>
        <a:lstStyle/>
        <a:p>
          <a:endParaRPr lang="en-CA"/>
        </a:p>
      </dgm:t>
    </dgm:pt>
    <dgm:pt modelId="{ED33A2F5-B878-4B66-B530-BAB4749A9875}">
      <dgm:prSet phldrT="[Text]" custT="1"/>
      <dgm:spPr/>
      <dgm:t>
        <a:bodyPr/>
        <a:lstStyle/>
        <a:p>
          <a:pPr algn="l"/>
          <a:r>
            <a:rPr lang="fr-CA" sz="1200" dirty="0"/>
            <a:t>Vitesse du véhicule</a:t>
          </a:r>
          <a:endParaRPr lang="en-CA" sz="1200" dirty="0"/>
        </a:p>
      </dgm:t>
    </dgm:pt>
    <dgm:pt modelId="{2C2FD05C-6129-41E6-BC66-1E1B54337CE0}" type="parTrans" cxnId="{1ADE8E8B-DDAD-4E1E-ADAB-70499CC96450}">
      <dgm:prSet/>
      <dgm:spPr/>
      <dgm:t>
        <a:bodyPr/>
        <a:lstStyle/>
        <a:p>
          <a:endParaRPr lang="en-CA"/>
        </a:p>
      </dgm:t>
    </dgm:pt>
    <dgm:pt modelId="{0348DF6B-55A3-4337-9DA6-8D35E800B078}" type="sibTrans" cxnId="{1ADE8E8B-DDAD-4E1E-ADAB-70499CC96450}">
      <dgm:prSet/>
      <dgm:spPr/>
      <dgm:t>
        <a:bodyPr/>
        <a:lstStyle/>
        <a:p>
          <a:endParaRPr lang="en-CA"/>
        </a:p>
      </dgm:t>
    </dgm:pt>
    <dgm:pt modelId="{3DC11115-4981-4A4A-AF4D-76E2762D9550}">
      <dgm:prSet phldrT="[Text]" custT="1"/>
      <dgm:spPr/>
      <dgm:t>
        <a:bodyPr/>
        <a:lstStyle/>
        <a:p>
          <a:pPr algn="l"/>
          <a:r>
            <a:rPr lang="fr-CA" sz="1200" dirty="0"/>
            <a:t>Température de l’eau</a:t>
          </a:r>
          <a:endParaRPr lang="en-CA" sz="1200" dirty="0"/>
        </a:p>
      </dgm:t>
    </dgm:pt>
    <dgm:pt modelId="{43E5AD3A-ECBD-4FAF-89BC-39EB09F574B1}" type="parTrans" cxnId="{C426DD18-61D8-4C26-8B34-D51C9C01A89E}">
      <dgm:prSet/>
      <dgm:spPr/>
      <dgm:t>
        <a:bodyPr/>
        <a:lstStyle/>
        <a:p>
          <a:endParaRPr lang="en-CA"/>
        </a:p>
      </dgm:t>
    </dgm:pt>
    <dgm:pt modelId="{EC420716-2B1F-40DC-9850-AD6A0BF0C53E}" type="sibTrans" cxnId="{C426DD18-61D8-4C26-8B34-D51C9C01A89E}">
      <dgm:prSet/>
      <dgm:spPr/>
      <dgm:t>
        <a:bodyPr/>
        <a:lstStyle/>
        <a:p>
          <a:endParaRPr lang="en-CA"/>
        </a:p>
      </dgm:t>
    </dgm:pt>
    <dgm:pt modelId="{8A5D9398-B6EC-4053-8032-37915DDDB2BF}">
      <dgm:prSet phldrT="[Text]" custT="1"/>
      <dgm:spPr/>
      <dgm:t>
        <a:bodyPr/>
        <a:lstStyle/>
        <a:p>
          <a:pPr algn="l"/>
          <a:r>
            <a:rPr lang="fr-CA" sz="1200" dirty="0"/>
            <a:t>Pression</a:t>
          </a:r>
          <a:endParaRPr lang="en-CA" sz="1200" dirty="0"/>
        </a:p>
      </dgm:t>
    </dgm:pt>
    <dgm:pt modelId="{1E859C99-0691-4E4C-9ECF-3B812BCA708B}" type="parTrans" cxnId="{78613088-C048-4AC0-881E-6DFB5B1CEE36}">
      <dgm:prSet/>
      <dgm:spPr/>
      <dgm:t>
        <a:bodyPr/>
        <a:lstStyle/>
        <a:p>
          <a:endParaRPr lang="en-CA"/>
        </a:p>
      </dgm:t>
    </dgm:pt>
    <dgm:pt modelId="{3F585A46-5C0C-49AF-896E-AD806F3C7410}" type="sibTrans" cxnId="{78613088-C048-4AC0-881E-6DFB5B1CEE36}">
      <dgm:prSet/>
      <dgm:spPr/>
      <dgm:t>
        <a:bodyPr/>
        <a:lstStyle/>
        <a:p>
          <a:endParaRPr lang="en-CA"/>
        </a:p>
      </dgm:t>
    </dgm:pt>
    <dgm:pt modelId="{8BB61D5C-E4E8-4284-8380-A480C7A7A09D}">
      <dgm:prSet phldrT="[Text]"/>
      <dgm:spPr/>
      <dgm:t>
        <a:bodyPr/>
        <a:lstStyle/>
        <a:p>
          <a:pPr algn="l"/>
          <a:r>
            <a:rPr lang="fr-CA" sz="1200" dirty="0"/>
            <a:t>Coefficient de convection du radiateur et du dégazeur</a:t>
          </a:r>
        </a:p>
      </dgm:t>
    </dgm:pt>
    <dgm:pt modelId="{620C9758-15BF-4D25-8923-437A4739276C}" type="parTrans" cxnId="{334AD266-7CA3-4CD1-8EAA-5F2786F6DE9C}">
      <dgm:prSet/>
      <dgm:spPr/>
      <dgm:t>
        <a:bodyPr/>
        <a:lstStyle/>
        <a:p>
          <a:endParaRPr lang="en-CA"/>
        </a:p>
      </dgm:t>
    </dgm:pt>
    <dgm:pt modelId="{6F05DC2D-7FD5-4BB8-A75E-B46E44CE9D80}" type="sibTrans" cxnId="{334AD266-7CA3-4CD1-8EAA-5F2786F6DE9C}">
      <dgm:prSet/>
      <dgm:spPr/>
      <dgm:t>
        <a:bodyPr/>
        <a:lstStyle/>
        <a:p>
          <a:endParaRPr lang="en-CA"/>
        </a:p>
      </dgm:t>
    </dgm:pt>
    <dgm:pt modelId="{F0F1035F-721A-456B-BDA7-B7FE0310D4FB}">
      <dgm:prSet phldrT="[Text]"/>
      <dgm:spPr/>
      <dgm:t>
        <a:bodyPr/>
        <a:lstStyle/>
        <a:p>
          <a:pPr algn="l"/>
          <a:r>
            <a:rPr lang="fr-CA" sz="1200" dirty="0"/>
            <a:t>Débit de la pompe en fonction du RPM moteur</a:t>
          </a:r>
        </a:p>
      </dgm:t>
    </dgm:pt>
    <dgm:pt modelId="{2B92270E-6CBA-4C84-8C7E-C27F1816B6C5}" type="parTrans" cxnId="{5F23D472-EEBC-48E3-B35C-8DCC08DDC467}">
      <dgm:prSet/>
      <dgm:spPr/>
      <dgm:t>
        <a:bodyPr/>
        <a:lstStyle/>
        <a:p>
          <a:endParaRPr lang="en-CA"/>
        </a:p>
      </dgm:t>
    </dgm:pt>
    <dgm:pt modelId="{2149DD98-7962-41E5-988C-A5A7C4175324}" type="sibTrans" cxnId="{5F23D472-EEBC-48E3-B35C-8DCC08DDC467}">
      <dgm:prSet/>
      <dgm:spPr/>
      <dgm:t>
        <a:bodyPr/>
        <a:lstStyle/>
        <a:p>
          <a:endParaRPr lang="en-CA"/>
        </a:p>
      </dgm:t>
    </dgm:pt>
    <dgm:pt modelId="{84788350-470A-4F9B-8DE4-2DFFD305DFA5}">
      <dgm:prSet phldrT="[Text]"/>
      <dgm:spPr/>
      <dgm:t>
        <a:bodyPr/>
        <a:lstStyle/>
        <a:p>
          <a:pPr algn="l"/>
          <a:r>
            <a:rPr lang="fr-CA" sz="1200" dirty="0"/>
            <a:t>Longueur de tube entre les composantes</a:t>
          </a:r>
        </a:p>
      </dgm:t>
    </dgm:pt>
    <dgm:pt modelId="{BF4C7B6A-22A3-4366-9372-D090E9C75769}" type="parTrans" cxnId="{596CEAA6-E8FE-498D-B012-72CE824DB548}">
      <dgm:prSet/>
      <dgm:spPr/>
      <dgm:t>
        <a:bodyPr/>
        <a:lstStyle/>
        <a:p>
          <a:endParaRPr lang="en-CA"/>
        </a:p>
      </dgm:t>
    </dgm:pt>
    <dgm:pt modelId="{2668B24B-3C6C-415F-AD5E-2CB149F520E1}" type="sibTrans" cxnId="{596CEAA6-E8FE-498D-B012-72CE824DB548}">
      <dgm:prSet/>
      <dgm:spPr/>
      <dgm:t>
        <a:bodyPr/>
        <a:lstStyle/>
        <a:p>
          <a:endParaRPr lang="en-CA"/>
        </a:p>
      </dgm:t>
    </dgm:pt>
    <dgm:pt modelId="{999C0A78-A66B-4FD1-BE19-680B39B47FDD}">
      <dgm:prSet phldrT="[Text]"/>
      <dgm:spPr/>
      <dgm:t>
        <a:bodyPr/>
        <a:lstStyle/>
        <a:p>
          <a:pPr algn="l"/>
          <a:r>
            <a:rPr lang="fr-CA" sz="1200" dirty="0"/>
            <a:t>Volume d’eau dans chaque élément du système</a:t>
          </a:r>
        </a:p>
      </dgm:t>
    </dgm:pt>
    <dgm:pt modelId="{51EB3631-E056-45C1-A11D-46B878BDAA90}" type="parTrans" cxnId="{5243BBD2-799B-4A7C-A40E-9D786D736209}">
      <dgm:prSet/>
      <dgm:spPr/>
      <dgm:t>
        <a:bodyPr/>
        <a:lstStyle/>
        <a:p>
          <a:endParaRPr lang="en-CA"/>
        </a:p>
      </dgm:t>
    </dgm:pt>
    <dgm:pt modelId="{AD516E5B-A048-4FC5-B926-228BE3F65B85}" type="sibTrans" cxnId="{5243BBD2-799B-4A7C-A40E-9D786D736209}">
      <dgm:prSet/>
      <dgm:spPr/>
      <dgm:t>
        <a:bodyPr/>
        <a:lstStyle/>
        <a:p>
          <a:endParaRPr lang="en-CA"/>
        </a:p>
      </dgm:t>
    </dgm:pt>
    <dgm:pt modelId="{1D14E1C5-78D3-4083-B96D-3015ED1E3737}">
      <dgm:prSet phldrT="[Text]"/>
      <dgm:spPr/>
      <dgm:t>
        <a:bodyPr/>
        <a:lstStyle/>
        <a:p>
          <a:pPr algn="l"/>
          <a:r>
            <a:rPr lang="fr-CA" sz="1200" dirty="0"/>
            <a:t>Propriétés de l’eau</a:t>
          </a:r>
        </a:p>
      </dgm:t>
    </dgm:pt>
    <dgm:pt modelId="{61AA9B76-A939-4F81-9CCD-788BBA09B5F9}" type="parTrans" cxnId="{0025CD74-04DD-40B3-AB1F-874FCF4F66CE}">
      <dgm:prSet/>
      <dgm:spPr/>
      <dgm:t>
        <a:bodyPr/>
        <a:lstStyle/>
        <a:p>
          <a:endParaRPr lang="en-CA"/>
        </a:p>
      </dgm:t>
    </dgm:pt>
    <dgm:pt modelId="{BAAC7C9E-C2D4-4ECD-AF24-F449EA821602}" type="sibTrans" cxnId="{0025CD74-04DD-40B3-AB1F-874FCF4F66CE}">
      <dgm:prSet/>
      <dgm:spPr/>
      <dgm:t>
        <a:bodyPr/>
        <a:lstStyle/>
        <a:p>
          <a:endParaRPr lang="en-CA"/>
        </a:p>
      </dgm:t>
    </dgm:pt>
    <dgm:pt modelId="{58FD37BF-76BF-440E-979B-C096781E1000}" type="pres">
      <dgm:prSet presAssocID="{67B91CBD-F2F9-45A9-A880-207B34714CCD}" presName="linearFlow" presStyleCnt="0">
        <dgm:presLayoutVars>
          <dgm:resizeHandles val="exact"/>
        </dgm:presLayoutVars>
      </dgm:prSet>
      <dgm:spPr/>
    </dgm:pt>
    <dgm:pt modelId="{AA70A382-76B9-4E85-9A06-00CB78BE9887}" type="pres">
      <dgm:prSet presAssocID="{51F42A27-FA7E-4835-9791-B7EE6063AD77}" presName="node" presStyleLbl="node1" presStyleIdx="0" presStyleCnt="3" custScaleX="97109">
        <dgm:presLayoutVars>
          <dgm:bulletEnabled val="1"/>
        </dgm:presLayoutVars>
      </dgm:prSet>
      <dgm:spPr/>
    </dgm:pt>
    <dgm:pt modelId="{0A96E9CC-D674-4852-9B99-0CB1AB5291FF}" type="pres">
      <dgm:prSet presAssocID="{CC91D51F-DA14-4FA8-8B56-89E2F034F37D}" presName="sibTrans" presStyleLbl="sibTrans2D1" presStyleIdx="0" presStyleCnt="2"/>
      <dgm:spPr/>
    </dgm:pt>
    <dgm:pt modelId="{8E2EF608-F1C2-41EC-B634-53DA269399C0}" type="pres">
      <dgm:prSet presAssocID="{CC91D51F-DA14-4FA8-8B56-89E2F034F37D}" presName="connectorText" presStyleLbl="sibTrans2D1" presStyleIdx="0" presStyleCnt="2"/>
      <dgm:spPr/>
    </dgm:pt>
    <dgm:pt modelId="{1821D1B9-C6EA-4C0C-9E4D-2141D455BFBF}" type="pres">
      <dgm:prSet presAssocID="{EA0030A2-B116-48DD-B009-EA60222159D3}" presName="node" presStyleLbl="node1" presStyleIdx="1" presStyleCnt="3" custScaleX="117458" custScaleY="158208">
        <dgm:presLayoutVars>
          <dgm:bulletEnabled val="1"/>
        </dgm:presLayoutVars>
      </dgm:prSet>
      <dgm:spPr/>
    </dgm:pt>
    <dgm:pt modelId="{F0FB0D0E-1A09-4252-9AF1-56CA26738082}" type="pres">
      <dgm:prSet presAssocID="{9ECEB5DE-9265-43BA-8C45-0647871C40BF}" presName="sibTrans" presStyleLbl="sibTrans2D1" presStyleIdx="1" presStyleCnt="2"/>
      <dgm:spPr/>
    </dgm:pt>
    <dgm:pt modelId="{4EE4E436-F559-4CE4-AA29-4722FD69C1AF}" type="pres">
      <dgm:prSet presAssocID="{9ECEB5DE-9265-43BA-8C45-0647871C40BF}" presName="connectorText" presStyleLbl="sibTrans2D1" presStyleIdx="1" presStyleCnt="2"/>
      <dgm:spPr/>
    </dgm:pt>
    <dgm:pt modelId="{EC3E1700-4810-4C85-B40C-C15DB183F12B}" type="pres">
      <dgm:prSet presAssocID="{AE88EB74-0056-462A-B374-D326387E767C}" presName="node" presStyleLbl="node1" presStyleIdx="2" presStyleCnt="3" custScaleX="97109" custScaleY="79683">
        <dgm:presLayoutVars>
          <dgm:bulletEnabled val="1"/>
        </dgm:presLayoutVars>
      </dgm:prSet>
      <dgm:spPr/>
    </dgm:pt>
  </dgm:ptLst>
  <dgm:cxnLst>
    <dgm:cxn modelId="{C426DD18-61D8-4C26-8B34-D51C9C01A89E}" srcId="{AE88EB74-0056-462A-B374-D326387E767C}" destId="{3DC11115-4981-4A4A-AF4D-76E2762D9550}" srcOrd="0" destOrd="0" parTransId="{43E5AD3A-ECBD-4FAF-89BC-39EB09F574B1}" sibTransId="{EC420716-2B1F-40DC-9850-AD6A0BF0C53E}"/>
    <dgm:cxn modelId="{6EF0211A-65B2-48DC-8FC4-AE72A69FDD38}" srcId="{51F42A27-FA7E-4835-9791-B7EE6063AD77}" destId="{3366F090-6F57-420D-A768-800A4EA2E897}" srcOrd="1" destOrd="0" parTransId="{4F14B7F7-0537-4222-A199-8353377477B2}" sibTransId="{F28DB9AA-0B6A-4632-BA85-56006ED5617E}"/>
    <dgm:cxn modelId="{5B9AD81B-4FFD-4CC4-BA85-7F622CCC239E}" type="presOf" srcId="{67B91CBD-F2F9-45A9-A880-207B34714CCD}" destId="{58FD37BF-76BF-440E-979B-C096781E1000}" srcOrd="0" destOrd="0" presId="urn:microsoft.com/office/officeart/2005/8/layout/process2"/>
    <dgm:cxn modelId="{CBAEF220-0D89-4EC3-BAD5-6A3B608E7D89}" type="presOf" srcId="{84788350-470A-4F9B-8DE4-2DFFD305DFA5}" destId="{1821D1B9-C6EA-4C0C-9E4D-2141D455BFBF}" srcOrd="0" destOrd="3" presId="urn:microsoft.com/office/officeart/2005/8/layout/process2"/>
    <dgm:cxn modelId="{73284027-08A5-4D43-B792-63D89C899219}" type="presOf" srcId="{CC91D51F-DA14-4FA8-8B56-89E2F034F37D}" destId="{8E2EF608-F1C2-41EC-B634-53DA269399C0}" srcOrd="1" destOrd="0" presId="urn:microsoft.com/office/officeart/2005/8/layout/process2"/>
    <dgm:cxn modelId="{334AD266-7CA3-4CD1-8EAA-5F2786F6DE9C}" srcId="{EA0030A2-B116-48DD-B009-EA60222159D3}" destId="{8BB61D5C-E4E8-4284-8380-A480C7A7A09D}" srcOrd="0" destOrd="0" parTransId="{620C9758-15BF-4D25-8923-437A4739276C}" sibTransId="{6F05DC2D-7FD5-4BB8-A75E-B46E44CE9D80}"/>
    <dgm:cxn modelId="{857D0968-D176-4CC3-B454-6D502DEE34A3}" srcId="{67B91CBD-F2F9-45A9-A880-207B34714CCD}" destId="{EA0030A2-B116-48DD-B009-EA60222159D3}" srcOrd="1" destOrd="0" parTransId="{59C257E4-473B-44A4-836C-FFB6A6D67F35}" sibTransId="{9ECEB5DE-9265-43BA-8C45-0647871C40BF}"/>
    <dgm:cxn modelId="{5F23D472-EEBC-48E3-B35C-8DCC08DDC467}" srcId="{EA0030A2-B116-48DD-B009-EA60222159D3}" destId="{F0F1035F-721A-456B-BDA7-B7FE0310D4FB}" srcOrd="1" destOrd="0" parTransId="{2B92270E-6CBA-4C84-8C7E-C27F1816B6C5}" sibTransId="{2149DD98-7962-41E5-988C-A5A7C4175324}"/>
    <dgm:cxn modelId="{0025CD74-04DD-40B3-AB1F-874FCF4F66CE}" srcId="{EA0030A2-B116-48DD-B009-EA60222159D3}" destId="{1D14E1C5-78D3-4083-B96D-3015ED1E3737}" srcOrd="4" destOrd="0" parTransId="{61AA9B76-A939-4F81-9CCD-788BBA09B5F9}" sibTransId="{BAAC7C9E-C2D4-4ECD-AF24-F449EA821602}"/>
    <dgm:cxn modelId="{FC1EA976-6BB5-4F75-A3A7-349C299C80CF}" type="presOf" srcId="{ED33A2F5-B878-4B66-B530-BAB4749A9875}" destId="{AA70A382-76B9-4E85-9A06-00CB78BE9887}" srcOrd="0" destOrd="3" presId="urn:microsoft.com/office/officeart/2005/8/layout/process2"/>
    <dgm:cxn modelId="{8C63F47A-2061-4B0A-8B69-EDA07D2592D7}" srcId="{51F42A27-FA7E-4835-9791-B7EE6063AD77}" destId="{69233B57-B626-4505-A951-40189B77F15F}" srcOrd="0" destOrd="0" parTransId="{B3D7C200-4AC1-4822-A0FE-A4688B41DA8A}" sibTransId="{5BC20A4D-95B1-480A-94E7-E39FBA21DA95}"/>
    <dgm:cxn modelId="{42678D7D-662F-487C-94A4-6767405C33F0}" type="presOf" srcId="{9ECEB5DE-9265-43BA-8C45-0647871C40BF}" destId="{F0FB0D0E-1A09-4252-9AF1-56CA26738082}" srcOrd="0" destOrd="0" presId="urn:microsoft.com/office/officeart/2005/8/layout/process2"/>
    <dgm:cxn modelId="{E7A5A17E-DCF5-4195-879F-D5377E823806}" srcId="{67B91CBD-F2F9-45A9-A880-207B34714CCD}" destId="{AE88EB74-0056-462A-B374-D326387E767C}" srcOrd="2" destOrd="0" parTransId="{3543003B-2601-4441-958F-86BB4F5BF814}" sibTransId="{E38712F8-EB36-428C-B9BA-6074B8ED48D8}"/>
    <dgm:cxn modelId="{46B9F883-02BB-4640-8585-D4CB260CC537}" type="presOf" srcId="{AE88EB74-0056-462A-B374-D326387E767C}" destId="{EC3E1700-4810-4C85-B40C-C15DB183F12B}" srcOrd="0" destOrd="0" presId="urn:microsoft.com/office/officeart/2005/8/layout/process2"/>
    <dgm:cxn modelId="{78613088-C048-4AC0-881E-6DFB5B1CEE36}" srcId="{AE88EB74-0056-462A-B374-D326387E767C}" destId="{8A5D9398-B6EC-4053-8032-37915DDDB2BF}" srcOrd="1" destOrd="0" parTransId="{1E859C99-0691-4E4C-9ECF-3B812BCA708B}" sibTransId="{3F585A46-5C0C-49AF-896E-AD806F3C7410}"/>
    <dgm:cxn modelId="{8C66B989-7CF9-456D-BC8D-B7D3262E68B3}" type="presOf" srcId="{CC91D51F-DA14-4FA8-8B56-89E2F034F37D}" destId="{0A96E9CC-D674-4852-9B99-0CB1AB5291FF}" srcOrd="0" destOrd="0" presId="urn:microsoft.com/office/officeart/2005/8/layout/process2"/>
    <dgm:cxn modelId="{1ADE8E8B-DDAD-4E1E-ADAB-70499CC96450}" srcId="{51F42A27-FA7E-4835-9791-B7EE6063AD77}" destId="{ED33A2F5-B878-4B66-B530-BAB4749A9875}" srcOrd="2" destOrd="0" parTransId="{2C2FD05C-6129-41E6-BC66-1E1B54337CE0}" sibTransId="{0348DF6B-55A3-4337-9DA6-8D35E800B078}"/>
    <dgm:cxn modelId="{CABC4E95-5766-4AB9-8F85-8063F29096AD}" type="presOf" srcId="{9ECEB5DE-9265-43BA-8C45-0647871C40BF}" destId="{4EE4E436-F559-4CE4-AA29-4722FD69C1AF}" srcOrd="1" destOrd="0" presId="urn:microsoft.com/office/officeart/2005/8/layout/process2"/>
    <dgm:cxn modelId="{6DE977A4-9ACF-4490-8D47-290E10C62CC2}" type="presOf" srcId="{1D14E1C5-78D3-4083-B96D-3015ED1E3737}" destId="{1821D1B9-C6EA-4C0C-9E4D-2141D455BFBF}" srcOrd="0" destOrd="5" presId="urn:microsoft.com/office/officeart/2005/8/layout/process2"/>
    <dgm:cxn modelId="{596CEAA6-E8FE-498D-B012-72CE824DB548}" srcId="{EA0030A2-B116-48DD-B009-EA60222159D3}" destId="{84788350-470A-4F9B-8DE4-2DFFD305DFA5}" srcOrd="2" destOrd="0" parTransId="{BF4C7B6A-22A3-4366-9372-D090E9C75769}" sibTransId="{2668B24B-3C6C-415F-AD5E-2CB149F520E1}"/>
    <dgm:cxn modelId="{29A031B0-1727-4F0D-B8EE-EB3CF74D089F}" type="presOf" srcId="{999C0A78-A66B-4FD1-BE19-680B39B47FDD}" destId="{1821D1B9-C6EA-4C0C-9E4D-2141D455BFBF}" srcOrd="0" destOrd="4" presId="urn:microsoft.com/office/officeart/2005/8/layout/process2"/>
    <dgm:cxn modelId="{060947B3-6D0F-41D3-B74C-A50BA7C66336}" type="presOf" srcId="{51F42A27-FA7E-4835-9791-B7EE6063AD77}" destId="{AA70A382-76B9-4E85-9A06-00CB78BE9887}" srcOrd="0" destOrd="0" presId="urn:microsoft.com/office/officeart/2005/8/layout/process2"/>
    <dgm:cxn modelId="{023715BA-AA6C-4858-B10A-EA38CC70D22B}" type="presOf" srcId="{3366F090-6F57-420D-A768-800A4EA2E897}" destId="{AA70A382-76B9-4E85-9A06-00CB78BE9887}" srcOrd="0" destOrd="2" presId="urn:microsoft.com/office/officeart/2005/8/layout/process2"/>
    <dgm:cxn modelId="{0DF7E5BD-4071-4BBB-B1E3-4C787151F636}" type="presOf" srcId="{8A5D9398-B6EC-4053-8032-37915DDDB2BF}" destId="{EC3E1700-4810-4C85-B40C-C15DB183F12B}" srcOrd="0" destOrd="2" presId="urn:microsoft.com/office/officeart/2005/8/layout/process2"/>
    <dgm:cxn modelId="{FBB781CA-3D1B-4576-8E1C-E0130BFE3B53}" type="presOf" srcId="{69233B57-B626-4505-A951-40189B77F15F}" destId="{AA70A382-76B9-4E85-9A06-00CB78BE9887}" srcOrd="0" destOrd="1" presId="urn:microsoft.com/office/officeart/2005/8/layout/process2"/>
    <dgm:cxn modelId="{D63528CF-E981-4A5B-8569-244FE9DE06BE}" type="presOf" srcId="{F0F1035F-721A-456B-BDA7-B7FE0310D4FB}" destId="{1821D1B9-C6EA-4C0C-9E4D-2141D455BFBF}" srcOrd="0" destOrd="2" presId="urn:microsoft.com/office/officeart/2005/8/layout/process2"/>
    <dgm:cxn modelId="{5243BBD2-799B-4A7C-A40E-9D786D736209}" srcId="{EA0030A2-B116-48DD-B009-EA60222159D3}" destId="{999C0A78-A66B-4FD1-BE19-680B39B47FDD}" srcOrd="3" destOrd="0" parTransId="{51EB3631-E056-45C1-A11D-46B878BDAA90}" sibTransId="{AD516E5B-A048-4FC5-B926-228BE3F65B85}"/>
    <dgm:cxn modelId="{E10D49DC-B6A5-475E-AA13-276E3EA820E6}" type="presOf" srcId="{8BB61D5C-E4E8-4284-8380-A480C7A7A09D}" destId="{1821D1B9-C6EA-4C0C-9E4D-2141D455BFBF}" srcOrd="0" destOrd="1" presId="urn:microsoft.com/office/officeart/2005/8/layout/process2"/>
    <dgm:cxn modelId="{1902BAE0-C92F-48B3-B51F-C0B47A9B38A6}" type="presOf" srcId="{EA0030A2-B116-48DD-B009-EA60222159D3}" destId="{1821D1B9-C6EA-4C0C-9E4D-2141D455BFBF}" srcOrd="0" destOrd="0" presId="urn:microsoft.com/office/officeart/2005/8/layout/process2"/>
    <dgm:cxn modelId="{E2CF05F6-B75A-4D6B-9D1C-11B3177FA7FE}" srcId="{67B91CBD-F2F9-45A9-A880-207B34714CCD}" destId="{51F42A27-FA7E-4835-9791-B7EE6063AD77}" srcOrd="0" destOrd="0" parTransId="{4BC9BDEE-8A73-4E5A-9EDD-4369A479C086}" sibTransId="{CC91D51F-DA14-4FA8-8B56-89E2F034F37D}"/>
    <dgm:cxn modelId="{39EA10FB-68F4-4715-9A32-6CF4599193D9}" type="presOf" srcId="{3DC11115-4981-4A4A-AF4D-76E2762D9550}" destId="{EC3E1700-4810-4C85-B40C-C15DB183F12B}" srcOrd="0" destOrd="1" presId="urn:microsoft.com/office/officeart/2005/8/layout/process2"/>
    <dgm:cxn modelId="{891DF0E8-EDC1-4990-BCE4-6D25A5BF555C}" type="presParOf" srcId="{58FD37BF-76BF-440E-979B-C096781E1000}" destId="{AA70A382-76B9-4E85-9A06-00CB78BE9887}" srcOrd="0" destOrd="0" presId="urn:microsoft.com/office/officeart/2005/8/layout/process2"/>
    <dgm:cxn modelId="{C9438E12-670E-46A2-B621-0FED2CCD7057}" type="presParOf" srcId="{58FD37BF-76BF-440E-979B-C096781E1000}" destId="{0A96E9CC-D674-4852-9B99-0CB1AB5291FF}" srcOrd="1" destOrd="0" presId="urn:microsoft.com/office/officeart/2005/8/layout/process2"/>
    <dgm:cxn modelId="{49CBA775-8BC7-4664-896C-56A3D5B096D2}" type="presParOf" srcId="{0A96E9CC-D674-4852-9B99-0CB1AB5291FF}" destId="{8E2EF608-F1C2-41EC-B634-53DA269399C0}" srcOrd="0" destOrd="0" presId="urn:microsoft.com/office/officeart/2005/8/layout/process2"/>
    <dgm:cxn modelId="{55B871DC-13FB-4BC0-97CA-9274132EA7F4}" type="presParOf" srcId="{58FD37BF-76BF-440E-979B-C096781E1000}" destId="{1821D1B9-C6EA-4C0C-9E4D-2141D455BFBF}" srcOrd="2" destOrd="0" presId="urn:microsoft.com/office/officeart/2005/8/layout/process2"/>
    <dgm:cxn modelId="{C7572AB6-B84C-4CFD-9F09-C631DFE963D0}" type="presParOf" srcId="{58FD37BF-76BF-440E-979B-C096781E1000}" destId="{F0FB0D0E-1A09-4252-9AF1-56CA26738082}" srcOrd="3" destOrd="0" presId="urn:microsoft.com/office/officeart/2005/8/layout/process2"/>
    <dgm:cxn modelId="{553E04C4-EFA2-4E62-A00F-2B6B9E301352}" type="presParOf" srcId="{F0FB0D0E-1A09-4252-9AF1-56CA26738082}" destId="{4EE4E436-F559-4CE4-AA29-4722FD69C1AF}" srcOrd="0" destOrd="0" presId="urn:microsoft.com/office/officeart/2005/8/layout/process2"/>
    <dgm:cxn modelId="{E03AB749-6461-47DB-92CF-F2DE6303A949}" type="presParOf" srcId="{58FD37BF-76BF-440E-979B-C096781E1000}" destId="{EC3E1700-4810-4C85-B40C-C15DB183F12B}"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F1611A-DB76-4ABA-9E03-B3427A0F339B}">
      <dsp:nvSpPr>
        <dsp:cNvPr id="0" name=""/>
        <dsp:cNvSpPr/>
      </dsp:nvSpPr>
      <dsp:spPr>
        <a:xfrm>
          <a:off x="1685666" y="228357"/>
          <a:ext cx="2743840" cy="12123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fr-CA" sz="1600" u="sng" kern="1200" dirty="0"/>
            <a:t>Moteur</a:t>
          </a:r>
          <a:endParaRPr lang="en-CA" sz="1600" u="sng" kern="1200" dirty="0"/>
        </a:p>
        <a:p>
          <a:pPr marL="57150" lvl="1" indent="-57150" algn="l" defTabSz="488950">
            <a:lnSpc>
              <a:spcPct val="90000"/>
            </a:lnSpc>
            <a:spcBef>
              <a:spcPct val="0"/>
            </a:spcBef>
            <a:spcAft>
              <a:spcPct val="15000"/>
            </a:spcAft>
            <a:buChar char="•"/>
          </a:pPr>
          <a:r>
            <a:rPr lang="fr-CA" sz="1100" kern="1200" dirty="0"/>
            <a:t>Génère de la chaleur en fonction de la puissance mécanique fournie</a:t>
          </a:r>
          <a:endParaRPr lang="en-CA" sz="1100" kern="1200" dirty="0"/>
        </a:p>
        <a:p>
          <a:pPr marL="57150" lvl="1" indent="-57150" algn="l" defTabSz="488950">
            <a:lnSpc>
              <a:spcPct val="90000"/>
            </a:lnSpc>
            <a:spcBef>
              <a:spcPct val="0"/>
            </a:spcBef>
            <a:spcAft>
              <a:spcPct val="15000"/>
            </a:spcAft>
            <a:buChar char="•"/>
          </a:pPr>
          <a:r>
            <a:rPr lang="fr-CA" sz="1100" kern="1200" dirty="0"/>
            <a:t>Définit aussi le débit de l’eau dans le système en fonction du RPM du moteur</a:t>
          </a:r>
          <a:endParaRPr lang="en-CA" sz="1100" kern="1200" dirty="0"/>
        </a:p>
      </dsp:txBody>
      <dsp:txXfrm>
        <a:off x="1744846" y="287537"/>
        <a:ext cx="2625480" cy="1093946"/>
      </dsp:txXfrm>
    </dsp:sp>
    <dsp:sp modelId="{26D66F46-7F64-4570-A3B0-02777DE36A85}">
      <dsp:nvSpPr>
        <dsp:cNvPr id="0" name=""/>
        <dsp:cNvSpPr/>
      </dsp:nvSpPr>
      <dsp:spPr>
        <a:xfrm>
          <a:off x="997556" y="1163412"/>
          <a:ext cx="3232152" cy="3232152"/>
        </a:xfrm>
        <a:custGeom>
          <a:avLst/>
          <a:gdLst/>
          <a:ahLst/>
          <a:cxnLst/>
          <a:rect l="0" t="0" r="0" b="0"/>
          <a:pathLst>
            <a:path>
              <a:moveTo>
                <a:pt x="2684791" y="403826"/>
              </a:moveTo>
              <a:arcTo wR="1616076" hR="1616076" stAng="18683956" swAng="1360360"/>
            </a:path>
          </a:pathLst>
        </a:custGeom>
        <a:noFill/>
        <a:ln w="38100" cap="flat" cmpd="sng" algn="ctr">
          <a:solidFill>
            <a:srgbClr val="0145AC"/>
          </a:solidFill>
          <a:prstDash val="solid"/>
          <a:headEnd type="none" w="med" len="med"/>
          <a:tailEnd type="triangle" w="med" len="med"/>
        </a:ln>
        <a:effectLst/>
      </dsp:spPr>
      <dsp:style>
        <a:lnRef idx="1">
          <a:scrgbClr r="0" g="0" b="0"/>
        </a:lnRef>
        <a:fillRef idx="0">
          <a:scrgbClr r="0" g="0" b="0"/>
        </a:fillRef>
        <a:effectRef idx="0">
          <a:scrgbClr r="0" g="0" b="0"/>
        </a:effectRef>
        <a:fontRef idx="minor"/>
      </dsp:style>
    </dsp:sp>
    <dsp:sp modelId="{BC126227-3B83-4EB3-9C32-E357CDDAD557}">
      <dsp:nvSpPr>
        <dsp:cNvPr id="0" name=""/>
        <dsp:cNvSpPr/>
      </dsp:nvSpPr>
      <dsp:spPr>
        <a:xfrm>
          <a:off x="3234640" y="2264299"/>
          <a:ext cx="2743840" cy="12123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fr-CA" sz="1600" u="sng" kern="1200" dirty="0"/>
            <a:t>Dégazeur</a:t>
          </a:r>
          <a:endParaRPr lang="en-CA" sz="1600" u="sng" kern="1200" dirty="0"/>
        </a:p>
        <a:p>
          <a:pPr marL="57150" lvl="1" indent="-57150" algn="l" defTabSz="488950">
            <a:lnSpc>
              <a:spcPct val="90000"/>
            </a:lnSpc>
            <a:spcBef>
              <a:spcPct val="0"/>
            </a:spcBef>
            <a:spcAft>
              <a:spcPct val="15000"/>
            </a:spcAft>
            <a:buChar char="•"/>
          </a:pPr>
          <a:r>
            <a:rPr lang="fr-CA" sz="1100" kern="1200" dirty="0"/>
            <a:t>Assure un titre nul de l’eau qui en ressort</a:t>
          </a:r>
          <a:endParaRPr lang="en-CA" sz="1100" kern="1200" dirty="0"/>
        </a:p>
        <a:p>
          <a:pPr marL="57150" lvl="1" indent="-57150" algn="l" defTabSz="488950">
            <a:lnSpc>
              <a:spcPct val="90000"/>
            </a:lnSpc>
            <a:spcBef>
              <a:spcPct val="0"/>
            </a:spcBef>
            <a:spcAft>
              <a:spcPct val="15000"/>
            </a:spcAft>
            <a:buChar char="•"/>
          </a:pPr>
          <a:r>
            <a:rPr lang="fr-CA" sz="1100" kern="1200" dirty="0"/>
            <a:t>En dégazant l’eau, accumule de la vapeur ce qui augmente la pression du système</a:t>
          </a:r>
          <a:endParaRPr lang="en-CA" sz="1100" kern="1200" dirty="0"/>
        </a:p>
      </dsp:txBody>
      <dsp:txXfrm>
        <a:off x="3293820" y="2323479"/>
        <a:ext cx="2625480" cy="1093946"/>
      </dsp:txXfrm>
    </dsp:sp>
    <dsp:sp modelId="{5BD8297F-EBCE-4E29-B5B8-F229BDDEA4AB}">
      <dsp:nvSpPr>
        <dsp:cNvPr id="0" name=""/>
        <dsp:cNvSpPr/>
      </dsp:nvSpPr>
      <dsp:spPr>
        <a:xfrm>
          <a:off x="1445741" y="696068"/>
          <a:ext cx="3232152" cy="3232152"/>
        </a:xfrm>
        <a:custGeom>
          <a:avLst/>
          <a:gdLst/>
          <a:ahLst/>
          <a:cxnLst/>
          <a:rect l="0" t="0" r="0" b="0"/>
          <a:pathLst>
            <a:path>
              <a:moveTo>
                <a:pt x="2377814" y="3041368"/>
              </a:moveTo>
              <a:arcTo wR="1616076" hR="1616076" stAng="3712681" swAng="3327569"/>
            </a:path>
          </a:pathLst>
        </a:custGeom>
        <a:noFill/>
        <a:ln w="38100" cap="flat" cmpd="sng" algn="ctr">
          <a:solidFill>
            <a:srgbClr val="0145AC"/>
          </a:solidFill>
          <a:prstDash val="solid"/>
          <a:headEnd type="none" w="med" len="med"/>
          <a:tailEnd type="triangle" w="med" len="med"/>
        </a:ln>
        <a:effectLst/>
      </dsp:spPr>
      <dsp:style>
        <a:lnRef idx="1">
          <a:scrgbClr r="0" g="0" b="0"/>
        </a:lnRef>
        <a:fillRef idx="0">
          <a:scrgbClr r="0" g="0" b="0"/>
        </a:fillRef>
        <a:effectRef idx="0">
          <a:scrgbClr r="0" g="0" b="0"/>
        </a:effectRef>
        <a:fontRef idx="minor"/>
      </dsp:style>
    </dsp:sp>
    <dsp:sp modelId="{FB5C8263-4980-44A5-AD16-FF5E35D92CFE}">
      <dsp:nvSpPr>
        <dsp:cNvPr id="0" name=""/>
        <dsp:cNvSpPr/>
      </dsp:nvSpPr>
      <dsp:spPr>
        <a:xfrm>
          <a:off x="136350" y="2279533"/>
          <a:ext cx="2743840" cy="12123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fr-CA" sz="1600" u="sng" kern="1200" dirty="0"/>
            <a:t>Radiateur</a:t>
          </a:r>
          <a:endParaRPr lang="en-CA" sz="1600" u="sng" kern="1200" dirty="0"/>
        </a:p>
        <a:p>
          <a:pPr marL="57150" lvl="1" indent="-57150" algn="l" defTabSz="488950">
            <a:lnSpc>
              <a:spcPct val="90000"/>
            </a:lnSpc>
            <a:spcBef>
              <a:spcPct val="0"/>
            </a:spcBef>
            <a:spcAft>
              <a:spcPct val="15000"/>
            </a:spcAft>
            <a:buChar char="•"/>
          </a:pPr>
          <a:r>
            <a:rPr lang="fr-CA" sz="1100" kern="1200" dirty="0"/>
            <a:t>Dissipe de la chaleur en fonction de la vitesse de l’air au radiateur, le débit d’eau et la température des deux fluides</a:t>
          </a:r>
          <a:endParaRPr lang="en-CA" sz="1100" kern="1200" dirty="0"/>
        </a:p>
      </dsp:txBody>
      <dsp:txXfrm>
        <a:off x="195530" y="2338713"/>
        <a:ext cx="2625480" cy="1093946"/>
      </dsp:txXfrm>
    </dsp:sp>
    <dsp:sp modelId="{2D187F6A-7C87-4D3E-85AE-598D94D9D522}">
      <dsp:nvSpPr>
        <dsp:cNvPr id="0" name=""/>
        <dsp:cNvSpPr/>
      </dsp:nvSpPr>
      <dsp:spPr>
        <a:xfrm>
          <a:off x="1886288" y="1165099"/>
          <a:ext cx="3232152" cy="3232152"/>
        </a:xfrm>
        <a:custGeom>
          <a:avLst/>
          <a:gdLst/>
          <a:ahLst/>
          <a:cxnLst/>
          <a:rect l="0" t="0" r="0" b="0"/>
          <a:pathLst>
            <a:path>
              <a:moveTo>
                <a:pt x="157892" y="919367"/>
              </a:moveTo>
              <a:arcTo wR="1616076" hR="1616076" stAng="12332287" swAng="1383211"/>
            </a:path>
          </a:pathLst>
        </a:custGeom>
        <a:noFill/>
        <a:ln w="38100" cap="flat" cmpd="sng" algn="ctr">
          <a:solidFill>
            <a:srgbClr val="0145AC"/>
          </a:solidFill>
          <a:prstDash val="solid"/>
          <a:headEnd type="none" w="med" len="med"/>
          <a:tailEnd type="triangle" w="med" len="me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0A382-76B9-4E85-9A06-00CB78BE9887}">
      <dsp:nvSpPr>
        <dsp:cNvPr id="0" name=""/>
        <dsp:cNvSpPr/>
      </dsp:nvSpPr>
      <dsp:spPr>
        <a:xfrm>
          <a:off x="713268" y="2673"/>
          <a:ext cx="3392746" cy="8734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CA" sz="1600" u="sng" kern="1200" dirty="0"/>
            <a:t>Variables d’entrée</a:t>
          </a:r>
          <a:endParaRPr lang="en-CA" sz="1600" u="sng" kern="1200" dirty="0"/>
        </a:p>
        <a:p>
          <a:pPr marL="114300" lvl="1" indent="-114300" algn="l" defTabSz="533400">
            <a:lnSpc>
              <a:spcPct val="90000"/>
            </a:lnSpc>
            <a:spcBef>
              <a:spcPct val="0"/>
            </a:spcBef>
            <a:spcAft>
              <a:spcPct val="15000"/>
            </a:spcAft>
            <a:buChar char="•"/>
          </a:pPr>
          <a:r>
            <a:rPr lang="fr-CA" sz="1200" kern="1200" dirty="0"/>
            <a:t>Puissance utile du moteur</a:t>
          </a:r>
          <a:endParaRPr lang="en-CA" sz="1200" kern="1200" dirty="0"/>
        </a:p>
        <a:p>
          <a:pPr marL="114300" lvl="1" indent="-114300" algn="l" defTabSz="533400">
            <a:lnSpc>
              <a:spcPct val="90000"/>
            </a:lnSpc>
            <a:spcBef>
              <a:spcPct val="0"/>
            </a:spcBef>
            <a:spcAft>
              <a:spcPct val="15000"/>
            </a:spcAft>
            <a:buChar char="•"/>
          </a:pPr>
          <a:r>
            <a:rPr lang="fr-CA" sz="1200" kern="1200" dirty="0"/>
            <a:t>Vitesse de rotation du moteur</a:t>
          </a:r>
          <a:endParaRPr lang="en-CA" sz="1200" kern="1200" dirty="0"/>
        </a:p>
        <a:p>
          <a:pPr marL="114300" lvl="1" indent="-114300" algn="l" defTabSz="533400">
            <a:lnSpc>
              <a:spcPct val="90000"/>
            </a:lnSpc>
            <a:spcBef>
              <a:spcPct val="0"/>
            </a:spcBef>
            <a:spcAft>
              <a:spcPct val="15000"/>
            </a:spcAft>
            <a:buChar char="•"/>
          </a:pPr>
          <a:r>
            <a:rPr lang="fr-CA" sz="1200" kern="1200" dirty="0"/>
            <a:t>Vitesse du véhicule</a:t>
          </a:r>
          <a:endParaRPr lang="en-CA" sz="1200" kern="1200" dirty="0"/>
        </a:p>
      </dsp:txBody>
      <dsp:txXfrm>
        <a:off x="738850" y="28255"/>
        <a:ext cx="3341582" cy="822273"/>
      </dsp:txXfrm>
    </dsp:sp>
    <dsp:sp modelId="{0A96E9CC-D674-4852-9B99-0CB1AB5291FF}">
      <dsp:nvSpPr>
        <dsp:cNvPr id="0" name=""/>
        <dsp:cNvSpPr/>
      </dsp:nvSpPr>
      <dsp:spPr>
        <a:xfrm rot="5400000">
          <a:off x="2245871" y="897946"/>
          <a:ext cx="327539" cy="3930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CA" sz="1700" kern="1200"/>
        </a:p>
      </dsp:txBody>
      <dsp:txXfrm rot="-5400000">
        <a:off x="2291727" y="930699"/>
        <a:ext cx="235828" cy="229277"/>
      </dsp:txXfrm>
    </dsp:sp>
    <dsp:sp modelId="{1821D1B9-C6EA-4C0C-9E4D-2141D455BFBF}">
      <dsp:nvSpPr>
        <dsp:cNvPr id="0" name=""/>
        <dsp:cNvSpPr/>
      </dsp:nvSpPr>
      <dsp:spPr>
        <a:xfrm>
          <a:off x="357796" y="1312829"/>
          <a:ext cx="4103689" cy="13818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CA" sz="1600" u="sng" kern="1200" dirty="0"/>
            <a:t>Modèle mathématique</a:t>
          </a:r>
        </a:p>
        <a:p>
          <a:pPr marL="114300" lvl="1" indent="-114300" algn="l" defTabSz="533400">
            <a:lnSpc>
              <a:spcPct val="90000"/>
            </a:lnSpc>
            <a:spcBef>
              <a:spcPct val="0"/>
            </a:spcBef>
            <a:spcAft>
              <a:spcPct val="15000"/>
            </a:spcAft>
            <a:buChar char="•"/>
          </a:pPr>
          <a:r>
            <a:rPr lang="fr-CA" sz="1200" kern="1200" dirty="0"/>
            <a:t>Coefficient de convection du radiateur et du dégazeur</a:t>
          </a:r>
        </a:p>
        <a:p>
          <a:pPr marL="114300" lvl="1" indent="-114300" algn="l" defTabSz="533400">
            <a:lnSpc>
              <a:spcPct val="90000"/>
            </a:lnSpc>
            <a:spcBef>
              <a:spcPct val="0"/>
            </a:spcBef>
            <a:spcAft>
              <a:spcPct val="15000"/>
            </a:spcAft>
            <a:buChar char="•"/>
          </a:pPr>
          <a:r>
            <a:rPr lang="fr-CA" sz="1200" kern="1200" dirty="0"/>
            <a:t>Débit de la pompe en fonction du RPM moteur</a:t>
          </a:r>
        </a:p>
        <a:p>
          <a:pPr marL="114300" lvl="1" indent="-114300" algn="l" defTabSz="533400">
            <a:lnSpc>
              <a:spcPct val="90000"/>
            </a:lnSpc>
            <a:spcBef>
              <a:spcPct val="0"/>
            </a:spcBef>
            <a:spcAft>
              <a:spcPct val="15000"/>
            </a:spcAft>
            <a:buChar char="•"/>
          </a:pPr>
          <a:r>
            <a:rPr lang="fr-CA" sz="1200" kern="1200" dirty="0"/>
            <a:t>Longueur de tube entre les composantes</a:t>
          </a:r>
        </a:p>
        <a:p>
          <a:pPr marL="114300" lvl="1" indent="-114300" algn="l" defTabSz="533400">
            <a:lnSpc>
              <a:spcPct val="90000"/>
            </a:lnSpc>
            <a:spcBef>
              <a:spcPct val="0"/>
            </a:spcBef>
            <a:spcAft>
              <a:spcPct val="15000"/>
            </a:spcAft>
            <a:buChar char="•"/>
          </a:pPr>
          <a:r>
            <a:rPr lang="fr-CA" sz="1200" kern="1200" dirty="0"/>
            <a:t>Volume d’eau dans chaque élément du système</a:t>
          </a:r>
        </a:p>
        <a:p>
          <a:pPr marL="114300" lvl="1" indent="-114300" algn="l" defTabSz="533400">
            <a:lnSpc>
              <a:spcPct val="90000"/>
            </a:lnSpc>
            <a:spcBef>
              <a:spcPct val="0"/>
            </a:spcBef>
            <a:spcAft>
              <a:spcPct val="15000"/>
            </a:spcAft>
            <a:buChar char="•"/>
          </a:pPr>
          <a:r>
            <a:rPr lang="fr-CA" sz="1200" kern="1200" dirty="0"/>
            <a:t>Propriétés de l’eau</a:t>
          </a:r>
        </a:p>
      </dsp:txBody>
      <dsp:txXfrm>
        <a:off x="398269" y="1353302"/>
        <a:ext cx="4022743" cy="1300902"/>
      </dsp:txXfrm>
    </dsp:sp>
    <dsp:sp modelId="{F0FB0D0E-1A09-4252-9AF1-56CA26738082}">
      <dsp:nvSpPr>
        <dsp:cNvPr id="0" name=""/>
        <dsp:cNvSpPr/>
      </dsp:nvSpPr>
      <dsp:spPr>
        <a:xfrm rot="5400000">
          <a:off x="2245871" y="2716513"/>
          <a:ext cx="327539" cy="3930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CA" sz="1700" kern="1200"/>
        </a:p>
      </dsp:txBody>
      <dsp:txXfrm rot="-5400000">
        <a:off x="2291727" y="2749266"/>
        <a:ext cx="235828" cy="229277"/>
      </dsp:txXfrm>
    </dsp:sp>
    <dsp:sp modelId="{EC3E1700-4810-4C85-B40C-C15DB183F12B}">
      <dsp:nvSpPr>
        <dsp:cNvPr id="0" name=""/>
        <dsp:cNvSpPr/>
      </dsp:nvSpPr>
      <dsp:spPr>
        <a:xfrm>
          <a:off x="713268" y="3131396"/>
          <a:ext cx="3392746" cy="6959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CA" sz="1600" u="sng" kern="1200" dirty="0"/>
            <a:t>Variables de sortie</a:t>
          </a:r>
          <a:endParaRPr lang="en-CA" sz="1600" u="sng" kern="1200" dirty="0"/>
        </a:p>
        <a:p>
          <a:pPr marL="114300" lvl="1" indent="-114300" algn="l" defTabSz="533400">
            <a:lnSpc>
              <a:spcPct val="90000"/>
            </a:lnSpc>
            <a:spcBef>
              <a:spcPct val="0"/>
            </a:spcBef>
            <a:spcAft>
              <a:spcPct val="15000"/>
            </a:spcAft>
            <a:buChar char="•"/>
          </a:pPr>
          <a:r>
            <a:rPr lang="fr-CA" sz="1200" kern="1200" dirty="0"/>
            <a:t>Température de l’eau</a:t>
          </a:r>
          <a:endParaRPr lang="en-CA" sz="1200" kern="1200" dirty="0"/>
        </a:p>
        <a:p>
          <a:pPr marL="114300" lvl="1" indent="-114300" algn="l" defTabSz="533400">
            <a:lnSpc>
              <a:spcPct val="90000"/>
            </a:lnSpc>
            <a:spcBef>
              <a:spcPct val="0"/>
            </a:spcBef>
            <a:spcAft>
              <a:spcPct val="15000"/>
            </a:spcAft>
            <a:buChar char="•"/>
          </a:pPr>
          <a:r>
            <a:rPr lang="fr-CA" sz="1200" kern="1200" dirty="0"/>
            <a:t>Pression</a:t>
          </a:r>
          <a:endParaRPr lang="en-CA" sz="1200" kern="1200" dirty="0"/>
        </a:p>
      </dsp:txBody>
      <dsp:txXfrm>
        <a:off x="733653" y="3151781"/>
        <a:ext cx="3351976" cy="655211"/>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6b32773743_0_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6b32773743_0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6b32773743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6b32773743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8d831c3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8d831c3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586c2240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586c2240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586c2240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586c2240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GCI En plus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6b8d831c3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6b8d831c3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6b32773743_0_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6b32773743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6b8d831c3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6b8d831c3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6b8d831c3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6b8d831c3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6b8d831c3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6b8d831c3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b8d831c3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b8d831c3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6b8d831c33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6b8d831c3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758cc485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758cc485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758cc4856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758cc4856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758cc4856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758cc4856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6b32773743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6b32773743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6b32773743_0_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6b32773743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b32773743_0_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b32773743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b32773743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b32773743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b32773743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b32773743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44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6b32773743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6b32773743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b32773743_0_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b32773743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24A4D-47C5-4E90-B8D6-EECD7C566BB9}"/>
              </a:ext>
            </a:extLst>
          </p:cNvPr>
          <p:cNvSpPr>
            <a:spLocks noGrp="1"/>
          </p:cNvSpPr>
          <p:nvPr>
            <p:ph type="title"/>
          </p:nvPr>
        </p:nvSpPr>
        <p:spPr/>
        <p:txBody>
          <a:bodyPr/>
          <a:lstStyle/>
          <a:p>
            <a:r>
              <a:rPr lang="en-US"/>
              <a:t>Click to edit Master title style</a:t>
            </a:r>
            <a:endParaRPr lang="en-CA"/>
          </a:p>
        </p:txBody>
      </p:sp>
      <p:sp>
        <p:nvSpPr>
          <p:cNvPr id="3" name="Slide Number Placeholder 2">
            <a:extLst>
              <a:ext uri="{FF2B5EF4-FFF2-40B4-BE49-F238E27FC236}">
                <a16:creationId xmlns:a16="http://schemas.microsoft.com/office/drawing/2014/main" id="{027215FD-73EE-4EEA-9658-E82277DBE75C}"/>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‹N°›</a:t>
            </a:fld>
            <a:endParaRPr lang="en"/>
          </a:p>
        </p:txBody>
      </p:sp>
    </p:spTree>
    <p:extLst>
      <p:ext uri="{BB962C8B-B14F-4D97-AF65-F5344CB8AC3E}">
        <p14:creationId xmlns:p14="http://schemas.microsoft.com/office/powerpoint/2010/main" val="2909035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5.xml"/><Relationship Id="rId1" Type="http://schemas.openxmlformats.org/officeDocument/2006/relationships/tags" Target="../tags/tag34.xml"/></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8.xml"/><Relationship Id="rId7" Type="http://schemas.openxmlformats.org/officeDocument/2006/relationships/notesSlide" Target="../notesSlides/notesSlide6.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slideLayout" Target="../slideLayouts/slideLayout3.xml"/><Relationship Id="rId5" Type="http://schemas.openxmlformats.org/officeDocument/2006/relationships/tags" Target="../tags/tag40.xml"/><Relationship Id="rId4" Type="http://schemas.openxmlformats.org/officeDocument/2006/relationships/tags" Target="../tags/tag39.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43.xml"/><Relationship Id="rId7" Type="http://schemas.openxmlformats.org/officeDocument/2006/relationships/image" Target="../media/image6.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notesSlide" Target="../notesSlides/notesSlide7.xml"/><Relationship Id="rId11" Type="http://schemas.openxmlformats.org/officeDocument/2006/relationships/image" Target="../media/image9.png"/><Relationship Id="rId5" Type="http://schemas.openxmlformats.org/officeDocument/2006/relationships/slideLayout" Target="../slideLayouts/slideLayout3.xml"/><Relationship Id="rId10" Type="http://schemas.openxmlformats.org/officeDocument/2006/relationships/tags" Target="../tags/tag44.xml"/><Relationship Id="rId4" Type="http://schemas.openxmlformats.org/officeDocument/2006/relationships/tags" Target="../tags/tag44.xml"/><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s>
</file>

<file path=ppt/slides/_rels/slide14.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notesSlide" Target="../notesSlides/notesSlide8.xml"/><Relationship Id="rId4"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52.xml"/><Relationship Id="rId7" Type="http://schemas.openxmlformats.org/officeDocument/2006/relationships/notesSlide" Target="../notesSlides/notesSlide9.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Layout" Target="../slideLayouts/slideLayout3.xml"/><Relationship Id="rId5" Type="http://schemas.openxmlformats.org/officeDocument/2006/relationships/tags" Target="../tags/tag54.xml"/><Relationship Id="rId10" Type="http://schemas.openxmlformats.org/officeDocument/2006/relationships/image" Target="../media/image12.png"/><Relationship Id="rId4" Type="http://schemas.openxmlformats.org/officeDocument/2006/relationships/tags" Target="../tags/tag53.xml"/><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57.xml"/><Relationship Id="rId7" Type="http://schemas.openxmlformats.org/officeDocument/2006/relationships/slideLayout" Target="../slideLayouts/slideLayout3.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9" Type="http://schemas.openxmlformats.org/officeDocument/2006/relationships/image" Target="../media/image13.png"/></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63.xml"/><Relationship Id="rId7" Type="http://schemas.openxmlformats.org/officeDocument/2006/relationships/notesSlide" Target="../notesSlides/notesSlide11.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Layout" Target="../slideLayouts/slideLayout3.xml"/><Relationship Id="rId5" Type="http://schemas.openxmlformats.org/officeDocument/2006/relationships/tags" Target="../tags/tag65.xml"/><Relationship Id="rId4" Type="http://schemas.openxmlformats.org/officeDocument/2006/relationships/tags" Target="../tags/tag64.xml"/></Relationships>
</file>

<file path=ppt/slides/_rels/slide18.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notesSlide" Target="../notesSlides/notesSlide12.xml"/><Relationship Id="rId4"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tags" Target="../tags/tag69.xml"/></Relationships>
</file>

<file path=ppt/slides/_rels/slide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notesSlide" Target="../notesSlides/notesSlide13.xml"/><Relationship Id="rId4"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chart" Target="../charts/chart1.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notesSlide" Target="../notesSlides/notesSlide14.xml"/><Relationship Id="rId5" Type="http://schemas.openxmlformats.org/officeDocument/2006/relationships/slideLayout" Target="../slideLayouts/slideLayout3.xml"/><Relationship Id="rId4" Type="http://schemas.openxmlformats.org/officeDocument/2006/relationships/tags" Target="../tags/tag77.xml"/></Relationships>
</file>

<file path=ppt/slides/_rels/slide22.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chart" Target="../charts/chart2.xml"/><Relationship Id="rId5" Type="http://schemas.openxmlformats.org/officeDocument/2006/relationships/slideLayout" Target="../slideLayouts/slideLayout3.xml"/><Relationship Id="rId4" Type="http://schemas.openxmlformats.org/officeDocument/2006/relationships/tags" Target="../tags/tag8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tags" Target="../tags/tag82.xml"/></Relationships>
</file>

<file path=ppt/slides/_rels/slide24.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notesSlide" Target="../notesSlides/notesSlide15.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slideLayout" Target="../slideLayouts/slideLayout3.xml"/><Relationship Id="rId5" Type="http://schemas.openxmlformats.org/officeDocument/2006/relationships/tags" Target="../tags/tag88.xml"/><Relationship Id="rId4" Type="http://schemas.openxmlformats.org/officeDocument/2006/relationships/tags" Target="../tags/tag87.xml"/></Relationships>
</file>

<file path=ppt/slides/_rels/slide25.xml.rels><?xml version="1.0" encoding="UTF-8" standalone="yes"?>
<Relationships xmlns="http://schemas.openxmlformats.org/package/2006/relationships"><Relationship Id="rId3" Type="http://schemas.openxmlformats.org/officeDocument/2006/relationships/tags" Target="../tags/tag91.xml"/><Relationship Id="rId7" Type="http://schemas.openxmlformats.org/officeDocument/2006/relationships/image" Target="../media/image15.png"/><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notesSlide" Target="../notesSlides/notesSlide16.xml"/><Relationship Id="rId5" Type="http://schemas.openxmlformats.org/officeDocument/2006/relationships/slideLayout" Target="../slideLayouts/slideLayout3.xml"/><Relationship Id="rId4" Type="http://schemas.openxmlformats.org/officeDocument/2006/relationships/tags" Target="../tags/tag92.xml"/></Relationships>
</file>

<file path=ppt/slides/_rels/slide26.xml.rels><?xml version="1.0" encoding="UTF-8" standalone="yes"?>
<Relationships xmlns="http://schemas.openxmlformats.org/package/2006/relationships"><Relationship Id="rId3" Type="http://schemas.openxmlformats.org/officeDocument/2006/relationships/tags" Target="../tags/tag95.xml"/><Relationship Id="rId7" Type="http://schemas.openxmlformats.org/officeDocument/2006/relationships/image" Target="../media/image16.png"/><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notesSlide" Target="../notesSlides/notesSlide17.xml"/><Relationship Id="rId5" Type="http://schemas.openxmlformats.org/officeDocument/2006/relationships/slideLayout" Target="../slideLayouts/slideLayout3.xml"/><Relationship Id="rId4" Type="http://schemas.openxmlformats.org/officeDocument/2006/relationships/tags" Target="../tags/tag96.xml"/></Relationships>
</file>

<file path=ppt/slides/_rels/slide27.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chart" Target="../charts/chart3.xml"/><Relationship Id="rId5" Type="http://schemas.openxmlformats.org/officeDocument/2006/relationships/notesSlide" Target="../notesSlides/notesSlide18.xml"/><Relationship Id="rId4"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chart" Target="../charts/chart4.xml"/><Relationship Id="rId5" Type="http://schemas.openxmlformats.org/officeDocument/2006/relationships/notesSlide" Target="../notesSlides/notesSlide19.xml"/><Relationship Id="rId4"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chart" Target="../charts/chart5.xml"/><Relationship Id="rId5" Type="http://schemas.openxmlformats.org/officeDocument/2006/relationships/notesSlide" Target="../notesSlides/notesSlide20.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7.xml"/><Relationship Id="rId1" Type="http://schemas.openxmlformats.org/officeDocument/2006/relationships/tags" Target="../tags/tag106.xml"/></Relationships>
</file>

<file path=ppt/slides/_rels/slide3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110.xml"/><Relationship Id="rId7" Type="http://schemas.openxmlformats.org/officeDocument/2006/relationships/notesSlide" Target="../notesSlides/notesSlide21.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slideLayout" Target="../slideLayouts/slideLayout3.xml"/><Relationship Id="rId5" Type="http://schemas.openxmlformats.org/officeDocument/2006/relationships/tags" Target="../tags/tag112.xml"/><Relationship Id="rId4" Type="http://schemas.openxmlformats.org/officeDocument/2006/relationships/tags" Target="../tags/tag111.xml"/></Relationships>
</file>

<file path=ppt/slides/_rels/slide32.xml.rels><?xml version="1.0" encoding="UTF-8" standalone="yes"?>
<Relationships xmlns="http://schemas.openxmlformats.org/package/2006/relationships"><Relationship Id="rId3" Type="http://schemas.openxmlformats.org/officeDocument/2006/relationships/tags" Target="../tags/tag115.xml"/><Relationship Id="rId7" Type="http://schemas.openxmlformats.org/officeDocument/2006/relationships/image" Target="../media/image18.png"/><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notesSlide" Target="../notesSlides/notesSlide22.xml"/><Relationship Id="rId5" Type="http://schemas.openxmlformats.org/officeDocument/2006/relationships/slideLayout" Target="../slideLayouts/slideLayout3.xml"/><Relationship Id="rId4" Type="http://schemas.openxmlformats.org/officeDocument/2006/relationships/tags" Target="../tags/tag116.xml"/></Relationships>
</file>

<file path=ppt/slides/_rels/slide33.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image" Target="../media/image19.jpeg"/><Relationship Id="rId4"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5" Type="http://schemas.openxmlformats.org/officeDocument/2006/relationships/notesSlide" Target="../notesSlides/notesSlide23.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tags" Target="../tags/tag12.xml"/><Relationship Id="rId7" Type="http://schemas.openxmlformats.org/officeDocument/2006/relationships/diagramData" Target="../diagrams/data1.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notesSlide" Target="../notesSlides/notesSlide2.xml"/><Relationship Id="rId11" Type="http://schemas.microsoft.com/office/2007/relationships/diagramDrawing" Target="../diagrams/drawing1.xml"/><Relationship Id="rId5" Type="http://schemas.openxmlformats.org/officeDocument/2006/relationships/slideLayout" Target="../slideLayouts/slideLayout3.xml"/><Relationship Id="rId10" Type="http://schemas.openxmlformats.org/officeDocument/2006/relationships/diagramColors" Target="../diagrams/colors1.xml"/><Relationship Id="rId4" Type="http://schemas.openxmlformats.org/officeDocument/2006/relationships/tags" Target="../tags/tag13.xml"/><Relationship Id="rId9"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tags" Target="../tags/tag16.xml"/><Relationship Id="rId7" Type="http://schemas.openxmlformats.org/officeDocument/2006/relationships/diagramData" Target="../diagrams/data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notesSlide" Target="../notesSlides/notesSlide3.xml"/><Relationship Id="rId11" Type="http://schemas.microsoft.com/office/2007/relationships/diagramDrawing" Target="../diagrams/drawing2.xml"/><Relationship Id="rId5" Type="http://schemas.openxmlformats.org/officeDocument/2006/relationships/slideLayout" Target="../slideLayouts/slideLayout3.xml"/><Relationship Id="rId10" Type="http://schemas.openxmlformats.org/officeDocument/2006/relationships/diagramColors" Target="../diagrams/colors2.xml"/><Relationship Id="rId4" Type="http://schemas.openxmlformats.org/officeDocument/2006/relationships/tags" Target="../tags/tag17.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slideLayout" Target="../slideLayouts/slideLayout3.xml"/><Relationship Id="rId4" Type="http://schemas.openxmlformats.org/officeDocument/2006/relationships/tags" Target="../tags/tag25.xml"/></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28.xml"/><Relationship Id="rId7" Type="http://schemas.openxmlformats.org/officeDocument/2006/relationships/tags" Target="../tags/tag27.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notesSlide" Target="../notesSlides/notesSlide5.xml"/><Relationship Id="rId5" Type="http://schemas.openxmlformats.org/officeDocument/2006/relationships/slideLayout" Target="../slideLayouts/slideLayout3.xml"/><Relationship Id="rId10" Type="http://schemas.openxmlformats.org/officeDocument/2006/relationships/image" Target="../media/image2.png"/><Relationship Id="rId4" Type="http://schemas.openxmlformats.org/officeDocument/2006/relationships/tags" Target="../tags/tag29.xml"/><Relationship Id="rId9" Type="http://schemas.openxmlformats.org/officeDocument/2006/relationships/tags" Target="../tags/tag28.xml"/></Relationships>
</file>

<file path=ppt/slides/_rels/slide9.xml.rels><?xml version="1.0" encoding="UTF-8" standalone="yes"?>
<Relationships xmlns="http://schemas.openxmlformats.org/package/2006/relationships"><Relationship Id="rId8" Type="http://schemas.openxmlformats.org/officeDocument/2006/relationships/tags" Target="../tags/tag32.xml"/><Relationship Id="rId3" Type="http://schemas.openxmlformats.org/officeDocument/2006/relationships/tags" Target="../tags/tag32.xml"/><Relationship Id="rId7" Type="http://schemas.openxmlformats.org/officeDocument/2006/relationships/image" Target="../media/image3.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1.xml"/><Relationship Id="rId5" Type="http://schemas.openxmlformats.org/officeDocument/2006/relationships/slideLayout" Target="../slideLayouts/slideLayout3.xml"/><Relationship Id="rId4" Type="http://schemas.openxmlformats.org/officeDocument/2006/relationships/tags" Target="../tags/tag33.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custDataLst>
              <p:tags r:id="rId1"/>
            </p:custDataLst>
          </p:nvPr>
        </p:nvSpPr>
        <p:spPr>
          <a:xfrm>
            <a:off x="3477995" y="414602"/>
            <a:ext cx="5291400" cy="272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Simulation du système de refroidissement d’une Formule SAE</a:t>
            </a:r>
          </a:p>
        </p:txBody>
      </p:sp>
      <p:sp>
        <p:nvSpPr>
          <p:cNvPr id="135" name="Google Shape;135;p13"/>
          <p:cNvSpPr txBox="1">
            <a:spLocks noGrp="1"/>
          </p:cNvSpPr>
          <p:nvPr>
            <p:ph type="subTitle" idx="1"/>
            <p:custDataLst>
              <p:tags r:id="rId2"/>
            </p:custDataLst>
          </p:nvPr>
        </p:nvSpPr>
        <p:spPr>
          <a:xfrm>
            <a:off x="3955472" y="3150762"/>
            <a:ext cx="4461163"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1600" noProof="0" dirty="0"/>
              <a:t>Présenté par </a:t>
            </a:r>
            <a:r>
              <a:rPr lang="fr-CA" sz="1600" noProof="0" dirty="0" err="1"/>
              <a:t>Lucka</a:t>
            </a:r>
            <a:r>
              <a:rPr lang="fr-CA" sz="1600" noProof="0" dirty="0"/>
              <a:t> Barbeau et Matthew Coffey</a:t>
            </a:r>
          </a:p>
        </p:txBody>
      </p:sp>
      <p:sp>
        <p:nvSpPr>
          <p:cNvPr id="2" name="TextBox 1">
            <a:extLst>
              <a:ext uri="{FF2B5EF4-FFF2-40B4-BE49-F238E27FC236}">
                <a16:creationId xmlns:a16="http://schemas.microsoft.com/office/drawing/2014/main" id="{B3A1517B-44FE-4990-A393-DD8F7452961E}"/>
              </a:ext>
            </a:extLst>
          </p:cNvPr>
          <p:cNvSpPr txBox="1"/>
          <p:nvPr>
            <p:custDataLst>
              <p:tags r:id="rId3"/>
            </p:custDataLst>
          </p:nvPr>
        </p:nvSpPr>
        <p:spPr>
          <a:xfrm>
            <a:off x="314394" y="4405732"/>
            <a:ext cx="4257606" cy="461665"/>
          </a:xfrm>
          <a:prstGeom prst="rect">
            <a:avLst/>
          </a:prstGeom>
          <a:noFill/>
        </p:spPr>
        <p:txBody>
          <a:bodyPr wrap="square" rtlCol="0">
            <a:spAutoFit/>
          </a:bodyPr>
          <a:lstStyle/>
          <a:p>
            <a:r>
              <a:rPr lang="fr-CA" sz="1200" dirty="0">
                <a:solidFill>
                  <a:schemeClr val="bg1"/>
                </a:solidFill>
              </a:rPr>
              <a:t>Dans le cadre du cours MEC 8211 - Vérification et validation en modélisation numérique</a:t>
            </a:r>
            <a:endParaRPr lang="en-CA" sz="1200" dirty="0">
              <a:solidFill>
                <a:schemeClr val="bg1"/>
              </a:solidFill>
            </a:endParaRPr>
          </a:p>
        </p:txBody>
      </p:sp>
      <p:sp>
        <p:nvSpPr>
          <p:cNvPr id="3" name="TextBox 2">
            <a:extLst>
              <a:ext uri="{FF2B5EF4-FFF2-40B4-BE49-F238E27FC236}">
                <a16:creationId xmlns:a16="http://schemas.microsoft.com/office/drawing/2014/main" id="{970E010D-DF0B-4171-B4FC-8BF2D7F21DCE}"/>
              </a:ext>
            </a:extLst>
          </p:cNvPr>
          <p:cNvSpPr txBox="1"/>
          <p:nvPr>
            <p:custDataLst>
              <p:tags r:id="rId4"/>
            </p:custDataLst>
          </p:nvPr>
        </p:nvSpPr>
        <p:spPr>
          <a:xfrm>
            <a:off x="6779134" y="4405732"/>
            <a:ext cx="2050472" cy="276999"/>
          </a:xfrm>
          <a:prstGeom prst="rect">
            <a:avLst/>
          </a:prstGeom>
          <a:noFill/>
        </p:spPr>
        <p:txBody>
          <a:bodyPr wrap="square" rtlCol="0">
            <a:spAutoFit/>
          </a:bodyPr>
          <a:lstStyle/>
          <a:p>
            <a:r>
              <a:rPr lang="fr-CA" sz="1200" dirty="0">
                <a:solidFill>
                  <a:schemeClr val="bg1"/>
                </a:solidFill>
              </a:rPr>
              <a:t>Le lundi 2 décembre 2019</a:t>
            </a:r>
            <a:endParaRPr lang="en-CA" sz="12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16BFE5-1359-4CFD-8D89-2A6DC10974BC}"/>
              </a:ext>
            </a:extLst>
          </p:cNvPr>
          <p:cNvSpPr>
            <a:spLocks noGrp="1"/>
          </p:cNvSpPr>
          <p:nvPr>
            <p:ph type="title"/>
            <p:custDataLst>
              <p:tags r:id="rId1"/>
            </p:custDataLst>
          </p:nvPr>
        </p:nvSpPr>
        <p:spPr>
          <a:xfrm>
            <a:off x="823850" y="866775"/>
            <a:ext cx="4587000" cy="3521100"/>
          </a:xfrm>
        </p:spPr>
        <p:txBody>
          <a:bodyPr/>
          <a:lstStyle/>
          <a:p>
            <a:r>
              <a:rPr lang="fr-CA" sz="4000" noProof="0" dirty="0"/>
              <a:t>Discrétisation du problème</a:t>
            </a:r>
          </a:p>
        </p:txBody>
      </p:sp>
      <p:sp>
        <p:nvSpPr>
          <p:cNvPr id="4" name="Slide Number Placeholder 3">
            <a:extLst>
              <a:ext uri="{FF2B5EF4-FFF2-40B4-BE49-F238E27FC236}">
                <a16:creationId xmlns:a16="http://schemas.microsoft.com/office/drawing/2014/main" id="{019A8026-62F9-464C-B1CC-2531D5AB7E2E}"/>
              </a:ext>
            </a:extLst>
          </p:cNvPr>
          <p:cNvSpPr>
            <a:spLocks noGrp="1"/>
          </p:cNvSpPr>
          <p:nvPr>
            <p:ph type="sldNum" idx="12"/>
            <p:custDataLst>
              <p:tags r:id="rId2"/>
            </p:custDataLst>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280648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Discrétisation</a:t>
            </a:r>
            <a:r>
              <a:rPr lang="fr-CA" noProof="0" dirty="0"/>
              <a:t> du problème</a:t>
            </a:r>
          </a:p>
        </p:txBody>
      </p:sp>
      <p:sp>
        <p:nvSpPr>
          <p:cNvPr id="179" name="Google Shape;179;p20"/>
          <p:cNvSpPr txBox="1">
            <a:spLocks noGrp="1"/>
          </p:cNvSpPr>
          <p:nvPr>
            <p:ph type="body" idx="1"/>
            <p:custDataLst>
              <p:tags r:id="rId2"/>
            </p:custDataLst>
          </p:nvPr>
        </p:nvSpPr>
        <p:spPr>
          <a:xfrm>
            <a:off x="1222710" y="1146123"/>
            <a:ext cx="7174958" cy="765810"/>
          </a:xfrm>
          <a:prstGeom prst="rect">
            <a:avLst/>
          </a:prstGeom>
        </p:spPr>
        <p:txBody>
          <a:bodyPr spcFirstLastPara="1" wrap="square" lIns="91425" tIns="91425" rIns="91425" bIns="91425" anchor="t" anchorCtr="0">
            <a:noAutofit/>
          </a:bodyPr>
          <a:lstStyle/>
          <a:p>
            <a:pPr marL="0" lvl="0" indent="0" algn="l" rtl="0">
              <a:spcAft>
                <a:spcPts val="0"/>
              </a:spcAft>
              <a:buNone/>
            </a:pPr>
            <a:r>
              <a:rPr lang="fr-CA" noProof="0" dirty="0"/>
              <a:t>Discrétisation Lagrangienne dans l’espace, c’est-à-dire qu’on suit des petit volume d’eau en déplacement. Le déplacement de ceux-ci est volumétrique.</a:t>
            </a:r>
          </a:p>
          <a:p>
            <a:pPr marL="0" lvl="0" indent="0" algn="l" rtl="0">
              <a:spcBef>
                <a:spcPts val="1600"/>
              </a:spcBef>
              <a:spcAft>
                <a:spcPts val="1600"/>
              </a:spcAft>
              <a:buNone/>
            </a:pPr>
            <a:endParaRPr lang="fr-CA" noProof="0" dirty="0"/>
          </a:p>
        </p:txBody>
      </p:sp>
      <p:sp>
        <p:nvSpPr>
          <p:cNvPr id="3" name="Slide Number Placeholder 2">
            <a:extLst>
              <a:ext uri="{FF2B5EF4-FFF2-40B4-BE49-F238E27FC236}">
                <a16:creationId xmlns:a16="http://schemas.microsoft.com/office/drawing/2014/main" id="{C9560731-2144-46B0-9C52-66DB48045FFB}"/>
              </a:ext>
            </a:extLst>
          </p:cNvPr>
          <p:cNvSpPr>
            <a:spLocks noGrp="1"/>
          </p:cNvSpPr>
          <p:nvPr>
            <p:ph type="sldNum" idx="12"/>
            <p:custDataLst>
              <p:tags r:id="rId3"/>
            </p:custDataLst>
          </p:nvPr>
        </p:nvSpPr>
        <p:spPr/>
        <p:txBody>
          <a:bodyPr/>
          <a:lstStyle/>
          <a:p>
            <a:pPr marL="0" lvl="0" indent="0" algn="r" rtl="0">
              <a:spcBef>
                <a:spcPts val="0"/>
              </a:spcBef>
              <a:spcAft>
                <a:spcPts val="0"/>
              </a:spcAft>
              <a:buNone/>
            </a:pPr>
            <a:fld id="{00000000-1234-1234-1234-123412341234}" type="slidenum">
              <a:rPr lang="en" smtClean="0"/>
              <a:t>11</a:t>
            </a:fld>
            <a:endParaRPr lang="en"/>
          </a:p>
        </p:txBody>
      </p:sp>
      <p:grpSp>
        <p:nvGrpSpPr>
          <p:cNvPr id="116" name="Group 115">
            <a:extLst>
              <a:ext uri="{FF2B5EF4-FFF2-40B4-BE49-F238E27FC236}">
                <a16:creationId xmlns:a16="http://schemas.microsoft.com/office/drawing/2014/main" id="{997D55F9-E69B-431D-AA94-EE9C09D6AEC4}"/>
              </a:ext>
            </a:extLst>
          </p:cNvPr>
          <p:cNvGrpSpPr/>
          <p:nvPr>
            <p:custDataLst>
              <p:tags r:id="rId4"/>
            </p:custDataLst>
          </p:nvPr>
        </p:nvGrpSpPr>
        <p:grpSpPr>
          <a:xfrm>
            <a:off x="1222711" y="1839485"/>
            <a:ext cx="6698578" cy="1543597"/>
            <a:chOff x="1022351" y="1392568"/>
            <a:chExt cx="6698578" cy="1543597"/>
          </a:xfrm>
        </p:grpSpPr>
        <p:grpSp>
          <p:nvGrpSpPr>
            <p:cNvPr id="103" name="Group 102">
              <a:extLst>
                <a:ext uri="{FF2B5EF4-FFF2-40B4-BE49-F238E27FC236}">
                  <a16:creationId xmlns:a16="http://schemas.microsoft.com/office/drawing/2014/main" id="{E92ABACB-2D42-40DE-BC35-285E4B76DC80}"/>
                </a:ext>
              </a:extLst>
            </p:cNvPr>
            <p:cNvGrpSpPr/>
            <p:nvPr/>
          </p:nvGrpSpPr>
          <p:grpSpPr>
            <a:xfrm>
              <a:off x="1297500" y="1392568"/>
              <a:ext cx="6423429" cy="1494067"/>
              <a:chOff x="1297500" y="1392568"/>
              <a:chExt cx="6423429" cy="1494067"/>
            </a:xfrm>
          </p:grpSpPr>
          <p:grpSp>
            <p:nvGrpSpPr>
              <p:cNvPr id="82" name="Group 81">
                <a:extLst>
                  <a:ext uri="{FF2B5EF4-FFF2-40B4-BE49-F238E27FC236}">
                    <a16:creationId xmlns:a16="http://schemas.microsoft.com/office/drawing/2014/main" id="{4F63279B-2B0A-484B-882D-FF6E1C99680F}"/>
                  </a:ext>
                </a:extLst>
              </p:cNvPr>
              <p:cNvGrpSpPr/>
              <p:nvPr/>
            </p:nvGrpSpPr>
            <p:grpSpPr>
              <a:xfrm>
                <a:off x="1297500" y="1392568"/>
                <a:ext cx="6423429" cy="1494067"/>
                <a:chOff x="1297500" y="1315683"/>
                <a:chExt cx="6423429" cy="1494067"/>
              </a:xfrm>
            </p:grpSpPr>
            <p:grpSp>
              <p:nvGrpSpPr>
                <p:cNvPr id="22" name="Group 21">
                  <a:extLst>
                    <a:ext uri="{FF2B5EF4-FFF2-40B4-BE49-F238E27FC236}">
                      <a16:creationId xmlns:a16="http://schemas.microsoft.com/office/drawing/2014/main" id="{8309E6E0-8C27-4611-9A97-CBD6FC04C3BF}"/>
                    </a:ext>
                  </a:extLst>
                </p:cNvPr>
                <p:cNvGrpSpPr/>
                <p:nvPr/>
              </p:nvGrpSpPr>
              <p:grpSpPr>
                <a:xfrm>
                  <a:off x="1297500" y="1949378"/>
                  <a:ext cx="6403221" cy="230035"/>
                  <a:chOff x="1297500" y="2301126"/>
                  <a:chExt cx="6403221" cy="230035"/>
                </a:xfrm>
              </p:grpSpPr>
              <p:sp>
                <p:nvSpPr>
                  <p:cNvPr id="6" name="Rectangle 5">
                    <a:extLst>
                      <a:ext uri="{FF2B5EF4-FFF2-40B4-BE49-F238E27FC236}">
                        <a16:creationId xmlns:a16="http://schemas.microsoft.com/office/drawing/2014/main" id="{37BC7FA8-D1FF-4FC4-968D-5E0AF625D68E}"/>
                      </a:ext>
                    </a:extLst>
                  </p:cNvPr>
                  <p:cNvSpPr/>
                  <p:nvPr/>
                </p:nvSpPr>
                <p:spPr>
                  <a:xfrm>
                    <a:off x="1297500" y="2301126"/>
                    <a:ext cx="6400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5EBFE62E-D89A-41A0-8D63-C9C87D1ED856}"/>
                      </a:ext>
                    </a:extLst>
                  </p:cNvPr>
                  <p:cNvSpPr/>
                  <p:nvPr/>
                </p:nvSpPr>
                <p:spPr>
                  <a:xfrm>
                    <a:off x="6786761"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EC3EFCA5-BC0F-4E87-AE14-F6BE93462882}"/>
                      </a:ext>
                    </a:extLst>
                  </p:cNvPr>
                  <p:cNvSpPr/>
                  <p:nvPr/>
                </p:nvSpPr>
                <p:spPr>
                  <a:xfrm>
                    <a:off x="7015361"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E73D6AB2-294C-461C-861D-5C804920F303}"/>
                      </a:ext>
                    </a:extLst>
                  </p:cNvPr>
                  <p:cNvSpPr/>
                  <p:nvPr/>
                </p:nvSpPr>
                <p:spPr>
                  <a:xfrm>
                    <a:off x="7239439"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77ED59D9-9012-4784-9C23-3CBAA431DDE2}"/>
                      </a:ext>
                    </a:extLst>
                  </p:cNvPr>
                  <p:cNvSpPr/>
                  <p:nvPr/>
                </p:nvSpPr>
                <p:spPr>
                  <a:xfrm>
                    <a:off x="7472121"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0" name="Group 9">
                    <a:extLst>
                      <a:ext uri="{FF2B5EF4-FFF2-40B4-BE49-F238E27FC236}">
                        <a16:creationId xmlns:a16="http://schemas.microsoft.com/office/drawing/2014/main" id="{4EC8B294-5138-4DD3-B139-89CDC26D3346}"/>
                      </a:ext>
                    </a:extLst>
                  </p:cNvPr>
                  <p:cNvGrpSpPr/>
                  <p:nvPr/>
                </p:nvGrpSpPr>
                <p:grpSpPr>
                  <a:xfrm>
                    <a:off x="1297500" y="2302561"/>
                    <a:ext cx="1828800" cy="228600"/>
                    <a:chOff x="1282260" y="2301126"/>
                    <a:chExt cx="1828800" cy="228600"/>
                  </a:xfrm>
                </p:grpSpPr>
                <p:grpSp>
                  <p:nvGrpSpPr>
                    <p:cNvPr id="9" name="Group 8">
                      <a:extLst>
                        <a:ext uri="{FF2B5EF4-FFF2-40B4-BE49-F238E27FC236}">
                          <a16:creationId xmlns:a16="http://schemas.microsoft.com/office/drawing/2014/main" id="{CD24786A-E65A-4BF3-8018-F3C45A984908}"/>
                        </a:ext>
                      </a:extLst>
                    </p:cNvPr>
                    <p:cNvGrpSpPr/>
                    <p:nvPr/>
                  </p:nvGrpSpPr>
                  <p:grpSpPr>
                    <a:xfrm>
                      <a:off x="1282260" y="2301126"/>
                      <a:ext cx="914400" cy="228600"/>
                      <a:chOff x="1282260" y="2301126"/>
                      <a:chExt cx="914400" cy="228600"/>
                    </a:xfrm>
                  </p:grpSpPr>
                  <p:grpSp>
                    <p:nvGrpSpPr>
                      <p:cNvPr id="8" name="Group 7">
                        <a:extLst>
                          <a:ext uri="{FF2B5EF4-FFF2-40B4-BE49-F238E27FC236}">
                            <a16:creationId xmlns:a16="http://schemas.microsoft.com/office/drawing/2014/main" id="{B9873ACE-9DE8-48B1-AD8B-21EA70E473AC}"/>
                          </a:ext>
                        </a:extLst>
                      </p:cNvPr>
                      <p:cNvGrpSpPr/>
                      <p:nvPr/>
                    </p:nvGrpSpPr>
                    <p:grpSpPr>
                      <a:xfrm>
                        <a:off x="1282260" y="2301126"/>
                        <a:ext cx="457200" cy="228600"/>
                        <a:chOff x="1282260" y="2301126"/>
                        <a:chExt cx="457200" cy="228600"/>
                      </a:xfrm>
                    </p:grpSpPr>
                    <p:sp>
                      <p:nvSpPr>
                        <p:cNvPr id="7" name="Rectangle 6">
                          <a:extLst>
                            <a:ext uri="{FF2B5EF4-FFF2-40B4-BE49-F238E27FC236}">
                              <a16:creationId xmlns:a16="http://schemas.microsoft.com/office/drawing/2014/main" id="{0EF0AFA3-7722-4506-9F59-6662A73AF20B}"/>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D6AE0303-3B42-4954-BABB-C70876668459}"/>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3" name="Group 22">
                        <a:extLst>
                          <a:ext uri="{FF2B5EF4-FFF2-40B4-BE49-F238E27FC236}">
                            <a16:creationId xmlns:a16="http://schemas.microsoft.com/office/drawing/2014/main" id="{C7754C7B-A55D-472C-8133-FD913776D7E2}"/>
                          </a:ext>
                        </a:extLst>
                      </p:cNvPr>
                      <p:cNvGrpSpPr/>
                      <p:nvPr/>
                    </p:nvGrpSpPr>
                    <p:grpSpPr>
                      <a:xfrm>
                        <a:off x="1739460" y="2301126"/>
                        <a:ext cx="457200" cy="228600"/>
                        <a:chOff x="1282260" y="2301126"/>
                        <a:chExt cx="457200" cy="228600"/>
                      </a:xfrm>
                    </p:grpSpPr>
                    <p:sp>
                      <p:nvSpPr>
                        <p:cNvPr id="24" name="Rectangle 23">
                          <a:extLst>
                            <a:ext uri="{FF2B5EF4-FFF2-40B4-BE49-F238E27FC236}">
                              <a16:creationId xmlns:a16="http://schemas.microsoft.com/office/drawing/2014/main" id="{5FC4DACB-D8BA-4F43-9E26-ED24F5E60185}"/>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F11D2916-459F-444F-8B1A-0067C590AE5A}"/>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27" name="Group 26">
                      <a:extLst>
                        <a:ext uri="{FF2B5EF4-FFF2-40B4-BE49-F238E27FC236}">
                          <a16:creationId xmlns:a16="http://schemas.microsoft.com/office/drawing/2014/main" id="{276BD3FB-9A19-46CC-8741-C51EF82C1AF4}"/>
                        </a:ext>
                      </a:extLst>
                    </p:cNvPr>
                    <p:cNvGrpSpPr/>
                    <p:nvPr/>
                  </p:nvGrpSpPr>
                  <p:grpSpPr>
                    <a:xfrm>
                      <a:off x="2196660" y="2301126"/>
                      <a:ext cx="914400" cy="228600"/>
                      <a:chOff x="1282260" y="2301126"/>
                      <a:chExt cx="914400" cy="228600"/>
                    </a:xfrm>
                  </p:grpSpPr>
                  <p:grpSp>
                    <p:nvGrpSpPr>
                      <p:cNvPr id="28" name="Group 27">
                        <a:extLst>
                          <a:ext uri="{FF2B5EF4-FFF2-40B4-BE49-F238E27FC236}">
                            <a16:creationId xmlns:a16="http://schemas.microsoft.com/office/drawing/2014/main" id="{1E64D58B-D0FC-4F05-8523-31FBF2131ECD}"/>
                          </a:ext>
                        </a:extLst>
                      </p:cNvPr>
                      <p:cNvGrpSpPr/>
                      <p:nvPr/>
                    </p:nvGrpSpPr>
                    <p:grpSpPr>
                      <a:xfrm>
                        <a:off x="1282260" y="2301126"/>
                        <a:ext cx="457200" cy="228600"/>
                        <a:chOff x="1282260" y="2301126"/>
                        <a:chExt cx="457200" cy="228600"/>
                      </a:xfrm>
                    </p:grpSpPr>
                    <p:sp>
                      <p:nvSpPr>
                        <p:cNvPr id="32" name="Rectangle 31">
                          <a:extLst>
                            <a:ext uri="{FF2B5EF4-FFF2-40B4-BE49-F238E27FC236}">
                              <a16:creationId xmlns:a16="http://schemas.microsoft.com/office/drawing/2014/main" id="{0D0A15CF-4ED1-43E7-8416-0A1F7B740CE2}"/>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a:extLst>
                            <a:ext uri="{FF2B5EF4-FFF2-40B4-BE49-F238E27FC236}">
                              <a16:creationId xmlns:a16="http://schemas.microsoft.com/office/drawing/2014/main" id="{7ACA314C-AA79-46DD-8ECC-D3C760FD8A9E}"/>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9" name="Group 28">
                        <a:extLst>
                          <a:ext uri="{FF2B5EF4-FFF2-40B4-BE49-F238E27FC236}">
                            <a16:creationId xmlns:a16="http://schemas.microsoft.com/office/drawing/2014/main" id="{8929272E-593A-480E-A8DE-4BCC1FA2FAB0}"/>
                          </a:ext>
                        </a:extLst>
                      </p:cNvPr>
                      <p:cNvGrpSpPr/>
                      <p:nvPr/>
                    </p:nvGrpSpPr>
                    <p:grpSpPr>
                      <a:xfrm>
                        <a:off x="1739460" y="2301126"/>
                        <a:ext cx="457200" cy="228600"/>
                        <a:chOff x="1282260" y="2301126"/>
                        <a:chExt cx="457200" cy="228600"/>
                      </a:xfrm>
                    </p:grpSpPr>
                    <p:sp>
                      <p:nvSpPr>
                        <p:cNvPr id="30" name="Rectangle 29">
                          <a:extLst>
                            <a:ext uri="{FF2B5EF4-FFF2-40B4-BE49-F238E27FC236}">
                              <a16:creationId xmlns:a16="http://schemas.microsoft.com/office/drawing/2014/main" id="{6155B6E2-01C7-41BB-A23D-37B94EFDC6F2}"/>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a:extLst>
                            <a:ext uri="{FF2B5EF4-FFF2-40B4-BE49-F238E27FC236}">
                              <a16:creationId xmlns:a16="http://schemas.microsoft.com/office/drawing/2014/main" id="{513EA738-0BA4-4226-A69F-6E2DA5844832}"/>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grpSp>
                <p:nvGrpSpPr>
                  <p:cNvPr id="35" name="Group 34">
                    <a:extLst>
                      <a:ext uri="{FF2B5EF4-FFF2-40B4-BE49-F238E27FC236}">
                        <a16:creationId xmlns:a16="http://schemas.microsoft.com/office/drawing/2014/main" id="{ECB67A02-AC4E-4463-9615-D21031CA8490}"/>
                      </a:ext>
                    </a:extLst>
                  </p:cNvPr>
                  <p:cNvGrpSpPr/>
                  <p:nvPr/>
                </p:nvGrpSpPr>
                <p:grpSpPr>
                  <a:xfrm>
                    <a:off x="3126300" y="2301126"/>
                    <a:ext cx="1828800" cy="228600"/>
                    <a:chOff x="1282260" y="2301126"/>
                    <a:chExt cx="1828800" cy="228600"/>
                  </a:xfrm>
                </p:grpSpPr>
                <p:grpSp>
                  <p:nvGrpSpPr>
                    <p:cNvPr id="36" name="Group 35">
                      <a:extLst>
                        <a:ext uri="{FF2B5EF4-FFF2-40B4-BE49-F238E27FC236}">
                          <a16:creationId xmlns:a16="http://schemas.microsoft.com/office/drawing/2014/main" id="{4E25F399-FBA3-42C2-867F-E13119884340}"/>
                        </a:ext>
                      </a:extLst>
                    </p:cNvPr>
                    <p:cNvGrpSpPr/>
                    <p:nvPr/>
                  </p:nvGrpSpPr>
                  <p:grpSpPr>
                    <a:xfrm>
                      <a:off x="1282260" y="2301126"/>
                      <a:ext cx="914400" cy="228600"/>
                      <a:chOff x="1282260" y="2301126"/>
                      <a:chExt cx="914400" cy="228600"/>
                    </a:xfrm>
                  </p:grpSpPr>
                  <p:grpSp>
                    <p:nvGrpSpPr>
                      <p:cNvPr id="44" name="Group 43">
                        <a:extLst>
                          <a:ext uri="{FF2B5EF4-FFF2-40B4-BE49-F238E27FC236}">
                            <a16:creationId xmlns:a16="http://schemas.microsoft.com/office/drawing/2014/main" id="{B23E3028-6A08-499C-B84A-52AD6860C54F}"/>
                          </a:ext>
                        </a:extLst>
                      </p:cNvPr>
                      <p:cNvGrpSpPr/>
                      <p:nvPr/>
                    </p:nvGrpSpPr>
                    <p:grpSpPr>
                      <a:xfrm>
                        <a:off x="1282260" y="2301126"/>
                        <a:ext cx="457200" cy="228600"/>
                        <a:chOff x="1282260" y="2301126"/>
                        <a:chExt cx="457200" cy="228600"/>
                      </a:xfrm>
                    </p:grpSpPr>
                    <p:sp>
                      <p:nvSpPr>
                        <p:cNvPr id="48" name="Rectangle 47">
                          <a:extLst>
                            <a:ext uri="{FF2B5EF4-FFF2-40B4-BE49-F238E27FC236}">
                              <a16:creationId xmlns:a16="http://schemas.microsoft.com/office/drawing/2014/main" id="{02122424-5778-4E8C-8B1E-5F6FA8440869}"/>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Rectangle 48">
                          <a:extLst>
                            <a:ext uri="{FF2B5EF4-FFF2-40B4-BE49-F238E27FC236}">
                              <a16:creationId xmlns:a16="http://schemas.microsoft.com/office/drawing/2014/main" id="{964DE1B6-085D-49A5-A354-D3B58F33A2FD}"/>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5" name="Group 44">
                        <a:extLst>
                          <a:ext uri="{FF2B5EF4-FFF2-40B4-BE49-F238E27FC236}">
                            <a16:creationId xmlns:a16="http://schemas.microsoft.com/office/drawing/2014/main" id="{87DD772A-EDDA-4E12-B7B2-F895863376AA}"/>
                          </a:ext>
                        </a:extLst>
                      </p:cNvPr>
                      <p:cNvGrpSpPr/>
                      <p:nvPr/>
                    </p:nvGrpSpPr>
                    <p:grpSpPr>
                      <a:xfrm>
                        <a:off x="1739460" y="2301126"/>
                        <a:ext cx="457200" cy="228600"/>
                        <a:chOff x="1282260" y="2301126"/>
                        <a:chExt cx="457200" cy="228600"/>
                      </a:xfrm>
                    </p:grpSpPr>
                    <p:sp>
                      <p:nvSpPr>
                        <p:cNvPr id="46" name="Rectangle 45">
                          <a:extLst>
                            <a:ext uri="{FF2B5EF4-FFF2-40B4-BE49-F238E27FC236}">
                              <a16:creationId xmlns:a16="http://schemas.microsoft.com/office/drawing/2014/main" id="{4BFBF9E9-7561-4CF4-AC15-12725F197385}"/>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Rectangle 46">
                          <a:extLst>
                            <a:ext uri="{FF2B5EF4-FFF2-40B4-BE49-F238E27FC236}">
                              <a16:creationId xmlns:a16="http://schemas.microsoft.com/office/drawing/2014/main" id="{E2FB8BB8-3C3D-4A51-9C4B-EF4E85DD100D}"/>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37" name="Group 36">
                      <a:extLst>
                        <a:ext uri="{FF2B5EF4-FFF2-40B4-BE49-F238E27FC236}">
                          <a16:creationId xmlns:a16="http://schemas.microsoft.com/office/drawing/2014/main" id="{971F21A6-AD50-4196-B40B-76C8853CD6EA}"/>
                        </a:ext>
                      </a:extLst>
                    </p:cNvPr>
                    <p:cNvGrpSpPr/>
                    <p:nvPr/>
                  </p:nvGrpSpPr>
                  <p:grpSpPr>
                    <a:xfrm>
                      <a:off x="2196660" y="2301126"/>
                      <a:ext cx="914400" cy="228600"/>
                      <a:chOff x="1282260" y="2301126"/>
                      <a:chExt cx="914400" cy="228600"/>
                    </a:xfrm>
                  </p:grpSpPr>
                  <p:grpSp>
                    <p:nvGrpSpPr>
                      <p:cNvPr id="38" name="Group 37">
                        <a:extLst>
                          <a:ext uri="{FF2B5EF4-FFF2-40B4-BE49-F238E27FC236}">
                            <a16:creationId xmlns:a16="http://schemas.microsoft.com/office/drawing/2014/main" id="{5C7B3C06-F32B-4C86-A01F-850769B37F09}"/>
                          </a:ext>
                        </a:extLst>
                      </p:cNvPr>
                      <p:cNvGrpSpPr/>
                      <p:nvPr/>
                    </p:nvGrpSpPr>
                    <p:grpSpPr>
                      <a:xfrm>
                        <a:off x="1282260" y="2301126"/>
                        <a:ext cx="457200" cy="228600"/>
                        <a:chOff x="1282260" y="2301126"/>
                        <a:chExt cx="457200" cy="228600"/>
                      </a:xfrm>
                    </p:grpSpPr>
                    <p:sp>
                      <p:nvSpPr>
                        <p:cNvPr id="42" name="Rectangle 41">
                          <a:extLst>
                            <a:ext uri="{FF2B5EF4-FFF2-40B4-BE49-F238E27FC236}">
                              <a16:creationId xmlns:a16="http://schemas.microsoft.com/office/drawing/2014/main" id="{F9F24595-1887-4B6D-822B-0597B40B0CB6}"/>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Rectangle 42">
                          <a:extLst>
                            <a:ext uri="{FF2B5EF4-FFF2-40B4-BE49-F238E27FC236}">
                              <a16:creationId xmlns:a16="http://schemas.microsoft.com/office/drawing/2014/main" id="{761FA3DF-4AC9-41D1-BB15-2555F8BD85F5}"/>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9" name="Group 38">
                        <a:extLst>
                          <a:ext uri="{FF2B5EF4-FFF2-40B4-BE49-F238E27FC236}">
                            <a16:creationId xmlns:a16="http://schemas.microsoft.com/office/drawing/2014/main" id="{FA6A0856-A666-4CFE-8BE7-8F9245B2DA69}"/>
                          </a:ext>
                        </a:extLst>
                      </p:cNvPr>
                      <p:cNvGrpSpPr/>
                      <p:nvPr/>
                    </p:nvGrpSpPr>
                    <p:grpSpPr>
                      <a:xfrm>
                        <a:off x="1739460" y="2301126"/>
                        <a:ext cx="457200" cy="228600"/>
                        <a:chOff x="1282260" y="2301126"/>
                        <a:chExt cx="457200" cy="228600"/>
                      </a:xfrm>
                    </p:grpSpPr>
                    <p:sp>
                      <p:nvSpPr>
                        <p:cNvPr id="40" name="Rectangle 39">
                          <a:extLst>
                            <a:ext uri="{FF2B5EF4-FFF2-40B4-BE49-F238E27FC236}">
                              <a16:creationId xmlns:a16="http://schemas.microsoft.com/office/drawing/2014/main" id="{24FDFAFB-12D0-48C5-89C7-C50CEEF41E53}"/>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Rectangle 40">
                          <a:extLst>
                            <a:ext uri="{FF2B5EF4-FFF2-40B4-BE49-F238E27FC236}">
                              <a16:creationId xmlns:a16="http://schemas.microsoft.com/office/drawing/2014/main" id="{04CA69B8-BC2D-4597-85E0-8EEC9C89768C}"/>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grpSp>
                <p:nvGrpSpPr>
                  <p:cNvPr id="50" name="Group 49">
                    <a:extLst>
                      <a:ext uri="{FF2B5EF4-FFF2-40B4-BE49-F238E27FC236}">
                        <a16:creationId xmlns:a16="http://schemas.microsoft.com/office/drawing/2014/main" id="{C1E09A6A-37FD-4428-B908-E73C3178EF84}"/>
                      </a:ext>
                    </a:extLst>
                  </p:cNvPr>
                  <p:cNvGrpSpPr/>
                  <p:nvPr/>
                </p:nvGrpSpPr>
                <p:grpSpPr>
                  <a:xfrm>
                    <a:off x="4958401" y="2301126"/>
                    <a:ext cx="1828800" cy="228600"/>
                    <a:chOff x="1282260" y="2301126"/>
                    <a:chExt cx="1828800" cy="228600"/>
                  </a:xfrm>
                </p:grpSpPr>
                <p:grpSp>
                  <p:nvGrpSpPr>
                    <p:cNvPr id="51" name="Group 50">
                      <a:extLst>
                        <a:ext uri="{FF2B5EF4-FFF2-40B4-BE49-F238E27FC236}">
                          <a16:creationId xmlns:a16="http://schemas.microsoft.com/office/drawing/2014/main" id="{4048C953-3B16-4761-8C8F-CEBC29FCB5F2}"/>
                        </a:ext>
                      </a:extLst>
                    </p:cNvPr>
                    <p:cNvGrpSpPr/>
                    <p:nvPr/>
                  </p:nvGrpSpPr>
                  <p:grpSpPr>
                    <a:xfrm>
                      <a:off x="1282260" y="2301126"/>
                      <a:ext cx="914400" cy="228600"/>
                      <a:chOff x="1282260" y="2301126"/>
                      <a:chExt cx="914400" cy="228600"/>
                    </a:xfrm>
                  </p:grpSpPr>
                  <p:grpSp>
                    <p:nvGrpSpPr>
                      <p:cNvPr id="59" name="Group 58">
                        <a:extLst>
                          <a:ext uri="{FF2B5EF4-FFF2-40B4-BE49-F238E27FC236}">
                            <a16:creationId xmlns:a16="http://schemas.microsoft.com/office/drawing/2014/main" id="{AA3EE1A2-DCD2-433C-BBFD-CD7FFC382831}"/>
                          </a:ext>
                        </a:extLst>
                      </p:cNvPr>
                      <p:cNvGrpSpPr/>
                      <p:nvPr/>
                    </p:nvGrpSpPr>
                    <p:grpSpPr>
                      <a:xfrm>
                        <a:off x="1282260" y="2301126"/>
                        <a:ext cx="457200" cy="228600"/>
                        <a:chOff x="1282260" y="2301126"/>
                        <a:chExt cx="457200" cy="228600"/>
                      </a:xfrm>
                    </p:grpSpPr>
                    <p:sp>
                      <p:nvSpPr>
                        <p:cNvPr id="63" name="Rectangle 62">
                          <a:extLst>
                            <a:ext uri="{FF2B5EF4-FFF2-40B4-BE49-F238E27FC236}">
                              <a16:creationId xmlns:a16="http://schemas.microsoft.com/office/drawing/2014/main" id="{C8D0801D-545D-4FCB-BC53-444C6FBA5C37}"/>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4" name="Rectangle 63">
                          <a:extLst>
                            <a:ext uri="{FF2B5EF4-FFF2-40B4-BE49-F238E27FC236}">
                              <a16:creationId xmlns:a16="http://schemas.microsoft.com/office/drawing/2014/main" id="{F0168971-A18A-4725-8958-BDDF9F66DD99}"/>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60" name="Group 59">
                        <a:extLst>
                          <a:ext uri="{FF2B5EF4-FFF2-40B4-BE49-F238E27FC236}">
                            <a16:creationId xmlns:a16="http://schemas.microsoft.com/office/drawing/2014/main" id="{CADFBAF2-F7E3-4952-BF45-35B21900B6CF}"/>
                          </a:ext>
                        </a:extLst>
                      </p:cNvPr>
                      <p:cNvGrpSpPr/>
                      <p:nvPr/>
                    </p:nvGrpSpPr>
                    <p:grpSpPr>
                      <a:xfrm>
                        <a:off x="1739460" y="2301126"/>
                        <a:ext cx="457200" cy="228600"/>
                        <a:chOff x="1282260" y="2301126"/>
                        <a:chExt cx="457200" cy="228600"/>
                      </a:xfrm>
                    </p:grpSpPr>
                    <p:sp>
                      <p:nvSpPr>
                        <p:cNvPr id="61" name="Rectangle 60">
                          <a:extLst>
                            <a:ext uri="{FF2B5EF4-FFF2-40B4-BE49-F238E27FC236}">
                              <a16:creationId xmlns:a16="http://schemas.microsoft.com/office/drawing/2014/main" id="{18B571AD-2C3F-4216-9ED2-4325D5969B48}"/>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2" name="Rectangle 61">
                          <a:extLst>
                            <a:ext uri="{FF2B5EF4-FFF2-40B4-BE49-F238E27FC236}">
                              <a16:creationId xmlns:a16="http://schemas.microsoft.com/office/drawing/2014/main" id="{E5D54FE0-6789-4AF3-92C9-82DC77014349}"/>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52" name="Group 51">
                      <a:extLst>
                        <a:ext uri="{FF2B5EF4-FFF2-40B4-BE49-F238E27FC236}">
                          <a16:creationId xmlns:a16="http://schemas.microsoft.com/office/drawing/2014/main" id="{27EB3812-5408-4107-8A29-A0FCF6F27F62}"/>
                        </a:ext>
                      </a:extLst>
                    </p:cNvPr>
                    <p:cNvGrpSpPr/>
                    <p:nvPr/>
                  </p:nvGrpSpPr>
                  <p:grpSpPr>
                    <a:xfrm>
                      <a:off x="2196660" y="2301126"/>
                      <a:ext cx="914400" cy="228600"/>
                      <a:chOff x="1282260" y="2301126"/>
                      <a:chExt cx="914400" cy="228600"/>
                    </a:xfrm>
                  </p:grpSpPr>
                  <p:grpSp>
                    <p:nvGrpSpPr>
                      <p:cNvPr id="53" name="Group 52">
                        <a:extLst>
                          <a:ext uri="{FF2B5EF4-FFF2-40B4-BE49-F238E27FC236}">
                            <a16:creationId xmlns:a16="http://schemas.microsoft.com/office/drawing/2014/main" id="{DB3B5702-37A4-45F5-92CF-4B247F2A5D3D}"/>
                          </a:ext>
                        </a:extLst>
                      </p:cNvPr>
                      <p:cNvGrpSpPr/>
                      <p:nvPr/>
                    </p:nvGrpSpPr>
                    <p:grpSpPr>
                      <a:xfrm>
                        <a:off x="1282260" y="2301126"/>
                        <a:ext cx="457200" cy="228600"/>
                        <a:chOff x="1282260" y="2301126"/>
                        <a:chExt cx="457200" cy="228600"/>
                      </a:xfrm>
                    </p:grpSpPr>
                    <p:sp>
                      <p:nvSpPr>
                        <p:cNvPr id="57" name="Rectangle 56">
                          <a:extLst>
                            <a:ext uri="{FF2B5EF4-FFF2-40B4-BE49-F238E27FC236}">
                              <a16:creationId xmlns:a16="http://schemas.microsoft.com/office/drawing/2014/main" id="{C7AE2DD6-71D8-473C-95CF-E6E1E4D6263A}"/>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8" name="Rectangle 57">
                          <a:extLst>
                            <a:ext uri="{FF2B5EF4-FFF2-40B4-BE49-F238E27FC236}">
                              <a16:creationId xmlns:a16="http://schemas.microsoft.com/office/drawing/2014/main" id="{4C10CF8A-58C7-404E-A069-85FFEF4C08AF}"/>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54" name="Group 53">
                        <a:extLst>
                          <a:ext uri="{FF2B5EF4-FFF2-40B4-BE49-F238E27FC236}">
                            <a16:creationId xmlns:a16="http://schemas.microsoft.com/office/drawing/2014/main" id="{7F307EB7-955C-4280-B6A5-241A990909D1}"/>
                          </a:ext>
                        </a:extLst>
                      </p:cNvPr>
                      <p:cNvGrpSpPr/>
                      <p:nvPr/>
                    </p:nvGrpSpPr>
                    <p:grpSpPr>
                      <a:xfrm>
                        <a:off x="1739460" y="2301126"/>
                        <a:ext cx="457200" cy="228600"/>
                        <a:chOff x="1282260" y="2301126"/>
                        <a:chExt cx="457200" cy="228600"/>
                      </a:xfrm>
                    </p:grpSpPr>
                    <p:sp>
                      <p:nvSpPr>
                        <p:cNvPr id="55" name="Rectangle 54">
                          <a:extLst>
                            <a:ext uri="{FF2B5EF4-FFF2-40B4-BE49-F238E27FC236}">
                              <a16:creationId xmlns:a16="http://schemas.microsoft.com/office/drawing/2014/main" id="{BF6280E5-2AC5-4B8E-872A-31B2B58EF312}"/>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Rectangle 55">
                          <a:extLst>
                            <a:ext uri="{FF2B5EF4-FFF2-40B4-BE49-F238E27FC236}">
                              <a16:creationId xmlns:a16="http://schemas.microsoft.com/office/drawing/2014/main" id="{59AA6F79-F8A8-458C-A259-36101C26D5F3}"/>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grpSp>
            <p:sp>
              <p:nvSpPr>
                <p:cNvPr id="80" name="Right Brace 79">
                  <a:extLst>
                    <a:ext uri="{FF2B5EF4-FFF2-40B4-BE49-F238E27FC236}">
                      <a16:creationId xmlns:a16="http://schemas.microsoft.com/office/drawing/2014/main" id="{382A9361-1F50-4830-B478-DB4EC37B6751}"/>
                    </a:ext>
                  </a:extLst>
                </p:cNvPr>
                <p:cNvSpPr/>
                <p:nvPr/>
              </p:nvSpPr>
              <p:spPr>
                <a:xfrm rot="5400000">
                  <a:off x="1944706" y="1548979"/>
                  <a:ext cx="305788" cy="1600200"/>
                </a:xfrm>
                <a:prstGeom prst="rightBrace">
                  <a:avLst>
                    <a:gd name="adj1" fmla="val 43220"/>
                    <a:gd name="adj2" fmla="val 495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7" name="Right Brace 86">
                  <a:extLst>
                    <a:ext uri="{FF2B5EF4-FFF2-40B4-BE49-F238E27FC236}">
                      <a16:creationId xmlns:a16="http://schemas.microsoft.com/office/drawing/2014/main" id="{E72017E3-9C77-4839-BAE2-2CD0763AADCF}"/>
                    </a:ext>
                  </a:extLst>
                </p:cNvPr>
                <p:cNvSpPr/>
                <p:nvPr/>
              </p:nvSpPr>
              <p:spPr>
                <a:xfrm rot="16200000">
                  <a:off x="3087706" y="1445198"/>
                  <a:ext cx="305788" cy="685800"/>
                </a:xfrm>
                <a:prstGeom prst="rightBrace">
                  <a:avLst>
                    <a:gd name="adj1" fmla="val 43220"/>
                    <a:gd name="adj2" fmla="val 495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8" name="Right Brace 87">
                  <a:extLst>
                    <a:ext uri="{FF2B5EF4-FFF2-40B4-BE49-F238E27FC236}">
                      <a16:creationId xmlns:a16="http://schemas.microsoft.com/office/drawing/2014/main" id="{2241B0A4-9D73-4528-A5E9-CF8262DC93B6}"/>
                    </a:ext>
                  </a:extLst>
                </p:cNvPr>
                <p:cNvSpPr/>
                <p:nvPr/>
              </p:nvSpPr>
              <p:spPr>
                <a:xfrm rot="5400000">
                  <a:off x="3545033" y="2232743"/>
                  <a:ext cx="305788" cy="228347"/>
                </a:xfrm>
                <a:prstGeom prst="rightBrace">
                  <a:avLst>
                    <a:gd name="adj1" fmla="val 12344"/>
                    <a:gd name="adj2" fmla="val 495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9" name="Right Brace 88">
                  <a:extLst>
                    <a:ext uri="{FF2B5EF4-FFF2-40B4-BE49-F238E27FC236}">
                      <a16:creationId xmlns:a16="http://schemas.microsoft.com/office/drawing/2014/main" id="{3DD4FB22-83B2-4815-93D7-A20ADFF4FCF3}"/>
                    </a:ext>
                  </a:extLst>
                </p:cNvPr>
                <p:cNvSpPr/>
                <p:nvPr/>
              </p:nvSpPr>
              <p:spPr>
                <a:xfrm rot="5400000">
                  <a:off x="5605387" y="1318436"/>
                  <a:ext cx="305788" cy="2056960"/>
                </a:xfrm>
                <a:prstGeom prst="rightBrace">
                  <a:avLst>
                    <a:gd name="adj1" fmla="val 43220"/>
                    <a:gd name="adj2" fmla="val 495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0" name="Right Brace 89">
                  <a:extLst>
                    <a:ext uri="{FF2B5EF4-FFF2-40B4-BE49-F238E27FC236}">
                      <a16:creationId xmlns:a16="http://schemas.microsoft.com/office/drawing/2014/main" id="{83F9CDED-0C6F-44FB-A5A4-8007253E4FF7}"/>
                    </a:ext>
                  </a:extLst>
                </p:cNvPr>
                <p:cNvSpPr/>
                <p:nvPr/>
              </p:nvSpPr>
              <p:spPr>
                <a:xfrm rot="16200000">
                  <a:off x="7089637" y="1344586"/>
                  <a:ext cx="305788" cy="911539"/>
                </a:xfrm>
                <a:prstGeom prst="rightBrace">
                  <a:avLst>
                    <a:gd name="adj1" fmla="val 43220"/>
                    <a:gd name="adj2" fmla="val 495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1" name="Right Brace 90">
                  <a:extLst>
                    <a:ext uri="{FF2B5EF4-FFF2-40B4-BE49-F238E27FC236}">
                      <a16:creationId xmlns:a16="http://schemas.microsoft.com/office/drawing/2014/main" id="{03D1F862-5070-4963-BD23-13B171CFED2A}"/>
                    </a:ext>
                  </a:extLst>
                </p:cNvPr>
                <p:cNvSpPr/>
                <p:nvPr/>
              </p:nvSpPr>
              <p:spPr>
                <a:xfrm rot="16200000">
                  <a:off x="4114999" y="1347028"/>
                  <a:ext cx="305788" cy="914400"/>
                </a:xfrm>
                <a:prstGeom prst="rightBrace">
                  <a:avLst>
                    <a:gd name="adj1" fmla="val 43220"/>
                    <a:gd name="adj2" fmla="val 495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1" name="TextBox 80">
                  <a:extLst>
                    <a:ext uri="{FF2B5EF4-FFF2-40B4-BE49-F238E27FC236}">
                      <a16:creationId xmlns:a16="http://schemas.microsoft.com/office/drawing/2014/main" id="{89DE6AD6-D87E-49F2-93A7-19F6FA4C960A}"/>
                    </a:ext>
                  </a:extLst>
                </p:cNvPr>
                <p:cNvSpPr txBox="1"/>
                <p:nvPr/>
              </p:nvSpPr>
              <p:spPr>
                <a:xfrm>
                  <a:off x="1625422" y="2481988"/>
                  <a:ext cx="944050" cy="307777"/>
                </a:xfrm>
                <a:prstGeom prst="rect">
                  <a:avLst/>
                </a:prstGeom>
                <a:noFill/>
              </p:spPr>
              <p:txBody>
                <a:bodyPr wrap="square" rtlCol="0">
                  <a:spAutoFit/>
                </a:bodyPr>
                <a:lstStyle/>
                <a:p>
                  <a:pPr algn="ctr"/>
                  <a:r>
                    <a:rPr lang="en-US" dirty="0" err="1">
                      <a:solidFill>
                        <a:schemeClr val="bg1"/>
                      </a:solidFill>
                    </a:rPr>
                    <a:t>Moteur</a:t>
                  </a:r>
                  <a:endParaRPr lang="en-CA" dirty="0">
                    <a:solidFill>
                      <a:schemeClr val="bg1"/>
                    </a:solidFill>
                  </a:endParaRPr>
                </a:p>
              </p:txBody>
            </p:sp>
            <p:sp>
              <p:nvSpPr>
                <p:cNvPr id="93" name="TextBox 92">
                  <a:extLst>
                    <a:ext uri="{FF2B5EF4-FFF2-40B4-BE49-F238E27FC236}">
                      <a16:creationId xmlns:a16="http://schemas.microsoft.com/office/drawing/2014/main" id="{33364065-89BC-4B50-A50C-BAC0C9F3934D}"/>
                    </a:ext>
                  </a:extLst>
                </p:cNvPr>
                <p:cNvSpPr txBox="1"/>
                <p:nvPr/>
              </p:nvSpPr>
              <p:spPr>
                <a:xfrm>
                  <a:off x="2767537" y="1325991"/>
                  <a:ext cx="944050" cy="307777"/>
                </a:xfrm>
                <a:prstGeom prst="rect">
                  <a:avLst/>
                </a:prstGeom>
                <a:noFill/>
              </p:spPr>
              <p:txBody>
                <a:bodyPr wrap="square" rtlCol="0">
                  <a:spAutoFit/>
                </a:bodyPr>
                <a:lstStyle/>
                <a:p>
                  <a:pPr algn="ctr"/>
                  <a:r>
                    <a:rPr lang="en-US" dirty="0">
                      <a:solidFill>
                        <a:schemeClr val="bg1"/>
                      </a:solidFill>
                    </a:rPr>
                    <a:t>Tube 1</a:t>
                  </a:r>
                  <a:endParaRPr lang="en-CA" dirty="0">
                    <a:solidFill>
                      <a:schemeClr val="bg1"/>
                    </a:solidFill>
                  </a:endParaRPr>
                </a:p>
              </p:txBody>
            </p:sp>
            <p:sp>
              <p:nvSpPr>
                <p:cNvPr id="94" name="TextBox 93">
                  <a:extLst>
                    <a:ext uri="{FF2B5EF4-FFF2-40B4-BE49-F238E27FC236}">
                      <a16:creationId xmlns:a16="http://schemas.microsoft.com/office/drawing/2014/main" id="{616F5AF0-CCAE-43B0-9E8C-3ED2B358F251}"/>
                    </a:ext>
                  </a:extLst>
                </p:cNvPr>
                <p:cNvSpPr txBox="1"/>
                <p:nvPr/>
              </p:nvSpPr>
              <p:spPr>
                <a:xfrm>
                  <a:off x="3795868" y="1320836"/>
                  <a:ext cx="944050" cy="307777"/>
                </a:xfrm>
                <a:prstGeom prst="rect">
                  <a:avLst/>
                </a:prstGeom>
                <a:noFill/>
              </p:spPr>
              <p:txBody>
                <a:bodyPr wrap="square" rtlCol="0">
                  <a:spAutoFit/>
                </a:bodyPr>
                <a:lstStyle/>
                <a:p>
                  <a:pPr algn="ctr"/>
                  <a:r>
                    <a:rPr lang="en-US" dirty="0">
                      <a:solidFill>
                        <a:schemeClr val="bg1"/>
                      </a:solidFill>
                    </a:rPr>
                    <a:t>Tube 2</a:t>
                  </a:r>
                  <a:endParaRPr lang="en-CA" dirty="0">
                    <a:solidFill>
                      <a:schemeClr val="bg1"/>
                    </a:solidFill>
                  </a:endParaRPr>
                </a:p>
              </p:txBody>
            </p:sp>
            <p:sp>
              <p:nvSpPr>
                <p:cNvPr id="95" name="TextBox 94">
                  <a:extLst>
                    <a:ext uri="{FF2B5EF4-FFF2-40B4-BE49-F238E27FC236}">
                      <a16:creationId xmlns:a16="http://schemas.microsoft.com/office/drawing/2014/main" id="{7C42201D-6CF7-4CCD-82F4-121D73236D93}"/>
                    </a:ext>
                  </a:extLst>
                </p:cNvPr>
                <p:cNvSpPr txBox="1"/>
                <p:nvPr/>
              </p:nvSpPr>
              <p:spPr>
                <a:xfrm>
                  <a:off x="6776879" y="1315683"/>
                  <a:ext cx="944050" cy="307777"/>
                </a:xfrm>
                <a:prstGeom prst="rect">
                  <a:avLst/>
                </a:prstGeom>
                <a:noFill/>
              </p:spPr>
              <p:txBody>
                <a:bodyPr wrap="square" rtlCol="0">
                  <a:spAutoFit/>
                </a:bodyPr>
                <a:lstStyle/>
                <a:p>
                  <a:pPr algn="ctr"/>
                  <a:r>
                    <a:rPr lang="en-US" dirty="0">
                      <a:solidFill>
                        <a:schemeClr val="bg1"/>
                      </a:solidFill>
                    </a:rPr>
                    <a:t>Tube 3</a:t>
                  </a:r>
                  <a:endParaRPr lang="en-CA" dirty="0">
                    <a:solidFill>
                      <a:schemeClr val="bg1"/>
                    </a:solidFill>
                  </a:endParaRPr>
                </a:p>
              </p:txBody>
            </p:sp>
            <p:sp>
              <p:nvSpPr>
                <p:cNvPr id="96" name="TextBox 95">
                  <a:extLst>
                    <a:ext uri="{FF2B5EF4-FFF2-40B4-BE49-F238E27FC236}">
                      <a16:creationId xmlns:a16="http://schemas.microsoft.com/office/drawing/2014/main" id="{5F68B68A-0780-415A-8BFC-66C20EA77703}"/>
                    </a:ext>
                  </a:extLst>
                </p:cNvPr>
                <p:cNvSpPr txBox="1"/>
                <p:nvPr/>
              </p:nvSpPr>
              <p:spPr>
                <a:xfrm>
                  <a:off x="3189901" y="2501973"/>
                  <a:ext cx="1043372" cy="307777"/>
                </a:xfrm>
                <a:prstGeom prst="rect">
                  <a:avLst/>
                </a:prstGeom>
                <a:noFill/>
              </p:spPr>
              <p:txBody>
                <a:bodyPr wrap="square" rtlCol="0">
                  <a:spAutoFit/>
                </a:bodyPr>
                <a:lstStyle/>
                <a:p>
                  <a:pPr algn="ctr"/>
                  <a:r>
                    <a:rPr lang="en-US" dirty="0">
                      <a:solidFill>
                        <a:schemeClr val="bg1"/>
                      </a:solidFill>
                    </a:rPr>
                    <a:t>D</a:t>
                  </a:r>
                  <a:r>
                    <a:rPr lang="fr-CA" dirty="0" err="1">
                      <a:solidFill>
                        <a:schemeClr val="bg1"/>
                      </a:solidFill>
                    </a:rPr>
                    <a:t>égazeur</a:t>
                  </a:r>
                  <a:endParaRPr lang="en-CA" dirty="0">
                    <a:solidFill>
                      <a:schemeClr val="bg1"/>
                    </a:solidFill>
                  </a:endParaRPr>
                </a:p>
              </p:txBody>
            </p:sp>
            <p:sp>
              <p:nvSpPr>
                <p:cNvPr id="97" name="TextBox 96">
                  <a:extLst>
                    <a:ext uri="{FF2B5EF4-FFF2-40B4-BE49-F238E27FC236}">
                      <a16:creationId xmlns:a16="http://schemas.microsoft.com/office/drawing/2014/main" id="{1190BF6E-AE2D-4A28-8739-8D5B225A542B}"/>
                    </a:ext>
                  </a:extLst>
                </p:cNvPr>
                <p:cNvSpPr txBox="1"/>
                <p:nvPr/>
              </p:nvSpPr>
              <p:spPr>
                <a:xfrm>
                  <a:off x="5228154" y="2493588"/>
                  <a:ext cx="1060253" cy="307777"/>
                </a:xfrm>
                <a:prstGeom prst="rect">
                  <a:avLst/>
                </a:prstGeom>
                <a:noFill/>
              </p:spPr>
              <p:txBody>
                <a:bodyPr wrap="square" rtlCol="0">
                  <a:spAutoFit/>
                </a:bodyPr>
                <a:lstStyle/>
                <a:p>
                  <a:pPr algn="ctr"/>
                  <a:r>
                    <a:rPr lang="en-US" dirty="0" err="1">
                      <a:solidFill>
                        <a:schemeClr val="bg1"/>
                      </a:solidFill>
                    </a:rPr>
                    <a:t>Radiateur</a:t>
                  </a:r>
                  <a:endParaRPr lang="en-CA" dirty="0">
                    <a:solidFill>
                      <a:schemeClr val="bg1"/>
                    </a:solidFill>
                  </a:endParaRPr>
                </a:p>
              </p:txBody>
            </p:sp>
          </p:grpSp>
          <p:sp>
            <p:nvSpPr>
              <p:cNvPr id="86" name="TextBox 85">
                <a:extLst>
                  <a:ext uri="{FF2B5EF4-FFF2-40B4-BE49-F238E27FC236}">
                    <a16:creationId xmlns:a16="http://schemas.microsoft.com/office/drawing/2014/main" id="{CE78B5B6-D486-49D3-BA9D-503E12F25B8F}"/>
                  </a:ext>
                </a:extLst>
              </p:cNvPr>
              <p:cNvSpPr txBox="1"/>
              <p:nvPr/>
            </p:nvSpPr>
            <p:spPr>
              <a:xfrm>
                <a:off x="1513919" y="1401864"/>
                <a:ext cx="404300" cy="307777"/>
              </a:xfrm>
              <a:prstGeom prst="rect">
                <a:avLst/>
              </a:prstGeom>
              <a:noFill/>
            </p:spPr>
            <p:txBody>
              <a:bodyPr wrap="square" rtlCol="0">
                <a:spAutoFit/>
              </a:bodyPr>
              <a:lstStyle/>
              <a:p>
                <a:pPr algn="ctr"/>
                <a:r>
                  <a:rPr lang="fr-CA" dirty="0" err="1">
                    <a:solidFill>
                      <a:schemeClr val="bg1"/>
                    </a:solidFill>
                  </a:rPr>
                  <a:t>dV</a:t>
                </a:r>
                <a:endParaRPr lang="en-CA" dirty="0">
                  <a:solidFill>
                    <a:schemeClr val="bg1"/>
                  </a:solidFill>
                </a:endParaRPr>
              </a:p>
            </p:txBody>
          </p:sp>
          <p:cxnSp>
            <p:nvCxnSpPr>
              <p:cNvPr id="98" name="Straight Arrow Connector 97">
                <a:extLst>
                  <a:ext uri="{FF2B5EF4-FFF2-40B4-BE49-F238E27FC236}">
                    <a16:creationId xmlns:a16="http://schemas.microsoft.com/office/drawing/2014/main" id="{B8B6C24D-EB0E-4D50-B0E3-FAF86EF18D2E}"/>
                  </a:ext>
                </a:extLst>
              </p:cNvPr>
              <p:cNvCxnSpPr>
                <a:cxnSpLocks/>
                <a:stCxn id="86" idx="2"/>
              </p:cNvCxnSpPr>
              <p:nvPr/>
            </p:nvCxnSpPr>
            <p:spPr>
              <a:xfrm>
                <a:off x="1716069" y="1709641"/>
                <a:ext cx="166971" cy="425393"/>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9" name="Connector: Elbow 108">
              <a:extLst>
                <a:ext uri="{FF2B5EF4-FFF2-40B4-BE49-F238E27FC236}">
                  <a16:creationId xmlns:a16="http://schemas.microsoft.com/office/drawing/2014/main" id="{BAFDC5B9-C6EC-4262-B18F-6B309AACBBC6}"/>
                </a:ext>
              </a:extLst>
            </p:cNvPr>
            <p:cNvCxnSpPr>
              <a:cxnSpLocks/>
              <a:stCxn id="15" idx="3"/>
            </p:cNvCxnSpPr>
            <p:nvPr/>
          </p:nvCxnSpPr>
          <p:spPr>
            <a:xfrm flipH="1">
              <a:off x="1022351" y="2140563"/>
              <a:ext cx="6678370" cy="795601"/>
            </a:xfrm>
            <a:prstGeom prst="bentConnector3">
              <a:avLst>
                <a:gd name="adj1" fmla="val -3423"/>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a16="http://schemas.microsoft.com/office/drawing/2014/main" id="{BD1160F8-3FA3-4BB6-8632-E972A9510FF9}"/>
                </a:ext>
              </a:extLst>
            </p:cNvPr>
            <p:cNvCxnSpPr>
              <a:cxnSpLocks/>
              <a:endCxn id="7" idx="1"/>
            </p:cNvCxnSpPr>
            <p:nvPr/>
          </p:nvCxnSpPr>
          <p:spPr>
            <a:xfrm rot="5400000" flipH="1" flipV="1">
              <a:off x="765540" y="2404205"/>
              <a:ext cx="794167" cy="269754"/>
            </a:xfrm>
            <a:prstGeom prst="bentConnector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A907CF30-9260-40FD-AC05-0DFF2397E96D}"/>
              </a:ext>
            </a:extLst>
          </p:cNvPr>
          <p:cNvGrpSpPr/>
          <p:nvPr>
            <p:custDataLst>
              <p:tags r:id="rId5"/>
            </p:custDataLst>
          </p:nvPr>
        </p:nvGrpSpPr>
        <p:grpSpPr>
          <a:xfrm>
            <a:off x="2077276" y="3707076"/>
            <a:ext cx="4989448" cy="968123"/>
            <a:chOff x="1883813" y="3707076"/>
            <a:chExt cx="4989448" cy="968123"/>
          </a:xfrm>
        </p:grpSpPr>
        <p:grpSp>
          <p:nvGrpSpPr>
            <p:cNvPr id="142" name="Group 141">
              <a:extLst>
                <a:ext uri="{FF2B5EF4-FFF2-40B4-BE49-F238E27FC236}">
                  <a16:creationId xmlns:a16="http://schemas.microsoft.com/office/drawing/2014/main" id="{4B21B537-86D2-43A5-8172-328CF2091FD4}"/>
                </a:ext>
              </a:extLst>
            </p:cNvPr>
            <p:cNvGrpSpPr/>
            <p:nvPr/>
          </p:nvGrpSpPr>
          <p:grpSpPr>
            <a:xfrm>
              <a:off x="1883813" y="3707076"/>
              <a:ext cx="2824997" cy="968123"/>
              <a:chOff x="2787663" y="3768777"/>
              <a:chExt cx="2824997" cy="968123"/>
            </a:xfrm>
          </p:grpSpPr>
          <p:grpSp>
            <p:nvGrpSpPr>
              <p:cNvPr id="139" name="Group 138">
                <a:extLst>
                  <a:ext uri="{FF2B5EF4-FFF2-40B4-BE49-F238E27FC236}">
                    <a16:creationId xmlns:a16="http://schemas.microsoft.com/office/drawing/2014/main" id="{6E6DAE5E-222C-4AA7-A910-A48DB2A41503}"/>
                  </a:ext>
                </a:extLst>
              </p:cNvPr>
              <p:cNvGrpSpPr/>
              <p:nvPr/>
            </p:nvGrpSpPr>
            <p:grpSpPr>
              <a:xfrm>
                <a:off x="2869460" y="3768777"/>
                <a:ext cx="2743200" cy="676199"/>
                <a:chOff x="2869460" y="3768777"/>
                <a:chExt cx="2743200" cy="676199"/>
              </a:xfrm>
            </p:grpSpPr>
            <p:grpSp>
              <p:nvGrpSpPr>
                <p:cNvPr id="121" name="Group 120">
                  <a:extLst>
                    <a:ext uri="{FF2B5EF4-FFF2-40B4-BE49-F238E27FC236}">
                      <a16:creationId xmlns:a16="http://schemas.microsoft.com/office/drawing/2014/main" id="{634B35C1-3632-4E3E-9C23-41B999E9C41F}"/>
                    </a:ext>
                  </a:extLst>
                </p:cNvPr>
                <p:cNvGrpSpPr/>
                <p:nvPr/>
              </p:nvGrpSpPr>
              <p:grpSpPr>
                <a:xfrm>
                  <a:off x="2869460" y="3768777"/>
                  <a:ext cx="2743200" cy="457200"/>
                  <a:chOff x="2869460" y="3835686"/>
                  <a:chExt cx="2743200" cy="457200"/>
                </a:xfrm>
              </p:grpSpPr>
              <p:sp>
                <p:nvSpPr>
                  <p:cNvPr id="119" name="Rectangle 118">
                    <a:extLst>
                      <a:ext uri="{FF2B5EF4-FFF2-40B4-BE49-F238E27FC236}">
                        <a16:creationId xmlns:a16="http://schemas.microsoft.com/office/drawing/2014/main" id="{2B243B2F-06C5-4AC7-A43B-9B171F448E6F}"/>
                      </a:ext>
                    </a:extLst>
                  </p:cNvPr>
                  <p:cNvSpPr/>
                  <p:nvPr/>
                </p:nvSpPr>
                <p:spPr>
                  <a:xfrm>
                    <a:off x="2869460" y="3835686"/>
                    <a:ext cx="2743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20" name="Group 119">
                    <a:extLst>
                      <a:ext uri="{FF2B5EF4-FFF2-40B4-BE49-F238E27FC236}">
                        <a16:creationId xmlns:a16="http://schemas.microsoft.com/office/drawing/2014/main" id="{409F0685-C56E-43E2-BB60-5950B986DF56}"/>
                      </a:ext>
                    </a:extLst>
                  </p:cNvPr>
                  <p:cNvGrpSpPr/>
                  <p:nvPr/>
                </p:nvGrpSpPr>
                <p:grpSpPr>
                  <a:xfrm>
                    <a:off x="2869460" y="3835686"/>
                    <a:ext cx="1370193" cy="457200"/>
                    <a:chOff x="2869460" y="3835686"/>
                    <a:chExt cx="1370193" cy="457200"/>
                  </a:xfrm>
                </p:grpSpPr>
                <p:sp>
                  <p:nvSpPr>
                    <p:cNvPr id="123" name="Rectangle 122">
                      <a:extLst>
                        <a:ext uri="{FF2B5EF4-FFF2-40B4-BE49-F238E27FC236}">
                          <a16:creationId xmlns:a16="http://schemas.microsoft.com/office/drawing/2014/main" id="{42121055-940A-49C1-A9C3-2450CEB85AFC}"/>
                        </a:ext>
                      </a:extLst>
                    </p:cNvPr>
                    <p:cNvSpPr/>
                    <p:nvPr/>
                  </p:nvSpPr>
                  <p:spPr>
                    <a:xfrm>
                      <a:off x="2869460" y="3835686"/>
                      <a:ext cx="457200" cy="457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Rectangle 124">
                      <a:extLst>
                        <a:ext uri="{FF2B5EF4-FFF2-40B4-BE49-F238E27FC236}">
                          <a16:creationId xmlns:a16="http://schemas.microsoft.com/office/drawing/2014/main" id="{2920BEF9-C452-44D8-92A7-3ECEC490F9C2}"/>
                        </a:ext>
                      </a:extLst>
                    </p:cNvPr>
                    <p:cNvSpPr/>
                    <p:nvPr/>
                  </p:nvSpPr>
                  <p:spPr>
                    <a:xfrm>
                      <a:off x="3326660" y="3835686"/>
                      <a:ext cx="457200" cy="457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Rectangle 125">
                      <a:extLst>
                        <a:ext uri="{FF2B5EF4-FFF2-40B4-BE49-F238E27FC236}">
                          <a16:creationId xmlns:a16="http://schemas.microsoft.com/office/drawing/2014/main" id="{8A925895-E85D-45D9-A0BA-6D4D4D83D050}"/>
                        </a:ext>
                      </a:extLst>
                    </p:cNvPr>
                    <p:cNvSpPr/>
                    <p:nvPr/>
                  </p:nvSpPr>
                  <p:spPr>
                    <a:xfrm>
                      <a:off x="3782453" y="3835686"/>
                      <a:ext cx="457200" cy="457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24" name="Rectangle 123">
                    <a:extLst>
                      <a:ext uri="{FF2B5EF4-FFF2-40B4-BE49-F238E27FC236}">
                        <a16:creationId xmlns:a16="http://schemas.microsoft.com/office/drawing/2014/main" id="{D7A62994-0B81-498F-B87A-C68916AD2CEE}"/>
                      </a:ext>
                    </a:extLst>
                  </p:cNvPr>
                  <p:cNvSpPr/>
                  <p:nvPr/>
                </p:nvSpPr>
                <p:spPr>
                  <a:xfrm>
                    <a:off x="3161661" y="3835686"/>
                    <a:ext cx="457200" cy="457200"/>
                  </a:xfrm>
                  <a:prstGeom prst="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28" name="Group 127">
                    <a:extLst>
                      <a:ext uri="{FF2B5EF4-FFF2-40B4-BE49-F238E27FC236}">
                        <a16:creationId xmlns:a16="http://schemas.microsoft.com/office/drawing/2014/main" id="{2365B66E-FDC6-4479-9D5F-220E16D066F1}"/>
                      </a:ext>
                    </a:extLst>
                  </p:cNvPr>
                  <p:cNvGrpSpPr/>
                  <p:nvPr/>
                </p:nvGrpSpPr>
                <p:grpSpPr>
                  <a:xfrm>
                    <a:off x="4239653" y="3835686"/>
                    <a:ext cx="1370193" cy="457200"/>
                    <a:chOff x="2869460" y="3835686"/>
                    <a:chExt cx="1370193" cy="457200"/>
                  </a:xfrm>
                </p:grpSpPr>
                <p:sp>
                  <p:nvSpPr>
                    <p:cNvPr id="129" name="Rectangle 128">
                      <a:extLst>
                        <a:ext uri="{FF2B5EF4-FFF2-40B4-BE49-F238E27FC236}">
                          <a16:creationId xmlns:a16="http://schemas.microsoft.com/office/drawing/2014/main" id="{BCEEF490-D468-45C1-BD4A-BC1874F22464}"/>
                        </a:ext>
                      </a:extLst>
                    </p:cNvPr>
                    <p:cNvSpPr/>
                    <p:nvPr/>
                  </p:nvSpPr>
                  <p:spPr>
                    <a:xfrm>
                      <a:off x="2869460" y="3835686"/>
                      <a:ext cx="457200" cy="457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0" name="Rectangle 129">
                      <a:extLst>
                        <a:ext uri="{FF2B5EF4-FFF2-40B4-BE49-F238E27FC236}">
                          <a16:creationId xmlns:a16="http://schemas.microsoft.com/office/drawing/2014/main" id="{61935DEE-953C-4E60-8155-689A9AC6B5A5}"/>
                        </a:ext>
                      </a:extLst>
                    </p:cNvPr>
                    <p:cNvSpPr/>
                    <p:nvPr/>
                  </p:nvSpPr>
                  <p:spPr>
                    <a:xfrm>
                      <a:off x="3326660" y="3835686"/>
                      <a:ext cx="457200" cy="457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1" name="Rectangle 130">
                      <a:extLst>
                        <a:ext uri="{FF2B5EF4-FFF2-40B4-BE49-F238E27FC236}">
                          <a16:creationId xmlns:a16="http://schemas.microsoft.com/office/drawing/2014/main" id="{5F2FCAB4-B3D5-42EC-8B84-371D7DC0C443}"/>
                        </a:ext>
                      </a:extLst>
                    </p:cNvPr>
                    <p:cNvSpPr/>
                    <p:nvPr/>
                  </p:nvSpPr>
                  <p:spPr>
                    <a:xfrm>
                      <a:off x="3782453" y="3835686"/>
                      <a:ext cx="457200" cy="457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138" name="Group 137">
                  <a:extLst>
                    <a:ext uri="{FF2B5EF4-FFF2-40B4-BE49-F238E27FC236}">
                      <a16:creationId xmlns:a16="http://schemas.microsoft.com/office/drawing/2014/main" id="{831E7056-82F7-4A50-A4CF-12F150D4D954}"/>
                    </a:ext>
                  </a:extLst>
                </p:cNvPr>
                <p:cNvGrpSpPr/>
                <p:nvPr/>
              </p:nvGrpSpPr>
              <p:grpSpPr>
                <a:xfrm>
                  <a:off x="2869460" y="4249713"/>
                  <a:ext cx="292201" cy="195263"/>
                  <a:chOff x="2869460" y="4249713"/>
                  <a:chExt cx="292201" cy="195263"/>
                </a:xfrm>
              </p:grpSpPr>
              <p:cxnSp>
                <p:nvCxnSpPr>
                  <p:cNvPr id="127" name="Straight Arrow Connector 126">
                    <a:extLst>
                      <a:ext uri="{FF2B5EF4-FFF2-40B4-BE49-F238E27FC236}">
                        <a16:creationId xmlns:a16="http://schemas.microsoft.com/office/drawing/2014/main" id="{E4448FCE-46AD-4CD7-A4DC-39FB6F09160E}"/>
                      </a:ext>
                    </a:extLst>
                  </p:cNvPr>
                  <p:cNvCxnSpPr>
                    <a:cxnSpLocks/>
                  </p:cNvCxnSpPr>
                  <p:nvPr/>
                </p:nvCxnSpPr>
                <p:spPr>
                  <a:xfrm>
                    <a:off x="2869460" y="4364013"/>
                    <a:ext cx="292201" cy="0"/>
                  </a:xfrm>
                  <a:prstGeom prst="straightConnector1">
                    <a:avLst/>
                  </a:prstGeom>
                  <a:ln w="1905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C1B8A85-EEFE-482C-B023-F1CB6029D3F2}"/>
                      </a:ext>
                    </a:extLst>
                  </p:cNvPr>
                  <p:cNvCxnSpPr/>
                  <p:nvPr/>
                </p:nvCxnSpPr>
                <p:spPr>
                  <a:xfrm>
                    <a:off x="2874222" y="4249713"/>
                    <a:ext cx="0" cy="195263"/>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A53E130-E3A8-4653-A2D2-2AD2A04C18C4}"/>
                      </a:ext>
                    </a:extLst>
                  </p:cNvPr>
                  <p:cNvCxnSpPr/>
                  <p:nvPr/>
                </p:nvCxnSpPr>
                <p:spPr>
                  <a:xfrm>
                    <a:off x="3161661" y="4249713"/>
                    <a:ext cx="0" cy="195263"/>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41" name="TextBox 140">
                <a:extLst>
                  <a:ext uri="{FF2B5EF4-FFF2-40B4-BE49-F238E27FC236}">
                    <a16:creationId xmlns:a16="http://schemas.microsoft.com/office/drawing/2014/main" id="{16B86E81-67D6-40E5-AD3B-EC15D5172E63}"/>
                  </a:ext>
                </a:extLst>
              </p:cNvPr>
              <p:cNvSpPr txBox="1"/>
              <p:nvPr/>
            </p:nvSpPr>
            <p:spPr>
              <a:xfrm>
                <a:off x="2787663" y="4429123"/>
                <a:ext cx="455793" cy="307777"/>
              </a:xfrm>
              <a:prstGeom prst="rect">
                <a:avLst/>
              </a:prstGeom>
              <a:noFill/>
            </p:spPr>
            <p:txBody>
              <a:bodyPr wrap="square" rtlCol="0">
                <a:spAutoFit/>
              </a:bodyPr>
              <a:lstStyle/>
              <a:p>
                <a:pPr algn="ctr"/>
                <a:r>
                  <a:rPr lang="fr-CA" dirty="0">
                    <a:solidFill>
                      <a:schemeClr val="bg1"/>
                    </a:solidFill>
                  </a:rPr>
                  <a:t>dx</a:t>
                </a:r>
                <a:endParaRPr lang="en-CA" dirty="0">
                  <a:solidFill>
                    <a:schemeClr val="bg1"/>
                  </a:solidFill>
                </a:endParaRPr>
              </a:p>
            </p:txBody>
          </p:sp>
        </p:grpSp>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D1E3DE36-A0A7-4BF7-9BEE-885463BF154E}"/>
                    </a:ext>
                  </a:extLst>
                </p:cNvPr>
                <p:cNvSpPr txBox="1"/>
                <p:nvPr/>
              </p:nvSpPr>
              <p:spPr>
                <a:xfrm>
                  <a:off x="4771806" y="3773484"/>
                  <a:ext cx="2101455" cy="3243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CA" b="0" i="1" smtClean="0">
                            <a:solidFill>
                              <a:schemeClr val="bg1"/>
                            </a:solidFill>
                            <a:latin typeface="Cambria Math" panose="02040503050406030204" pitchFamily="18" charset="0"/>
                          </a:rPr>
                          <m:t>𝑑𝑥</m:t>
                        </m:r>
                        <m:r>
                          <a:rPr lang="fr-CA" b="0" i="1" smtClean="0">
                            <a:solidFill>
                              <a:schemeClr val="bg1"/>
                            </a:solidFill>
                            <a:latin typeface="Cambria Math" panose="02040503050406030204" pitchFamily="18" charset="0"/>
                          </a:rPr>
                          <m:t>= </m:t>
                        </m:r>
                        <m:acc>
                          <m:accPr>
                            <m:chr m:val="̇"/>
                            <m:ctrlPr>
                              <a:rPr lang="fr-CA" b="0" i="1" smtClean="0">
                                <a:solidFill>
                                  <a:schemeClr val="bg1"/>
                                </a:solidFill>
                                <a:latin typeface="Cambria Math" panose="02040503050406030204" pitchFamily="18" charset="0"/>
                              </a:rPr>
                            </m:ctrlPr>
                          </m:accPr>
                          <m:e>
                            <m:r>
                              <a:rPr lang="fr-CA" b="0" i="1" smtClean="0">
                                <a:solidFill>
                                  <a:schemeClr val="bg1"/>
                                </a:solidFill>
                                <a:latin typeface="Cambria Math" panose="02040503050406030204" pitchFamily="18" charset="0"/>
                              </a:rPr>
                              <m:t>𝑚</m:t>
                            </m:r>
                          </m:e>
                        </m:acc>
                        <m:r>
                          <a:rPr lang="fr-CA" b="0" i="1" smtClean="0">
                            <a:solidFill>
                              <a:schemeClr val="bg1"/>
                            </a:solidFill>
                            <a:latin typeface="Cambria Math" panose="02040503050406030204" pitchFamily="18" charset="0"/>
                          </a:rPr>
                          <m:t> ∗ </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𝑉</m:t>
                            </m:r>
                          </m:e>
                          <m:sub>
                            <m:r>
                              <a:rPr lang="fr-CA" b="0" i="1" smtClean="0">
                                <a:solidFill>
                                  <a:schemeClr val="bg1"/>
                                </a:solidFill>
                                <a:latin typeface="Cambria Math" panose="02040503050406030204" pitchFamily="18" charset="0"/>
                              </a:rPr>
                              <m:t>𝑠𝑝𝑒𝑐</m:t>
                            </m:r>
                          </m:sub>
                        </m:sSub>
                        <m:r>
                          <a:rPr lang="fr-CA" b="0" i="1" smtClean="0">
                            <a:solidFill>
                              <a:schemeClr val="bg1"/>
                            </a:solidFill>
                            <a:latin typeface="Cambria Math" panose="02040503050406030204" pitchFamily="18" charset="0"/>
                          </a:rPr>
                          <m:t> ∗</m:t>
                        </m:r>
                        <m:r>
                          <a:rPr lang="fr-CA" b="0" i="1" smtClean="0">
                            <a:solidFill>
                              <a:schemeClr val="bg1"/>
                            </a:solidFill>
                            <a:latin typeface="Cambria Math" panose="02040503050406030204" pitchFamily="18" charset="0"/>
                          </a:rPr>
                          <m:t>𝑑𝑡</m:t>
                        </m:r>
                      </m:oMath>
                    </m:oMathPara>
                  </a14:m>
                  <a:endParaRPr lang="en-CA" dirty="0">
                    <a:solidFill>
                      <a:schemeClr val="bg1"/>
                    </a:solidFill>
                  </a:endParaRPr>
                </a:p>
              </p:txBody>
            </p:sp>
          </mc:Choice>
          <mc:Fallback xmlns="">
            <p:sp>
              <p:nvSpPr>
                <p:cNvPr id="143" name="TextBox 142">
                  <a:extLst>
                    <a:ext uri="{FF2B5EF4-FFF2-40B4-BE49-F238E27FC236}">
                      <a16:creationId xmlns:a16="http://schemas.microsoft.com/office/drawing/2014/main" id="{D1E3DE36-A0A7-4BF7-9BEE-885463BF154E}"/>
                    </a:ext>
                  </a:extLst>
                </p:cNvPr>
                <p:cNvSpPr txBox="1">
                  <a:spLocks noRot="1" noChangeAspect="1" noMove="1" noResize="1" noEditPoints="1" noAdjustHandles="1" noChangeArrowheads="1" noChangeShapeType="1" noTextEdit="1"/>
                </p:cNvSpPr>
                <p:nvPr/>
              </p:nvSpPr>
              <p:spPr>
                <a:xfrm>
                  <a:off x="4771806" y="3773484"/>
                  <a:ext cx="2101455" cy="324384"/>
                </a:xfrm>
                <a:prstGeom prst="rect">
                  <a:avLst/>
                </a:prstGeom>
                <a:blipFill>
                  <a:blip r:embed="rId8"/>
                  <a:stretch>
                    <a:fillRect/>
                  </a:stretch>
                </a:blipFill>
              </p:spPr>
              <p:txBody>
                <a:bodyPr/>
                <a:lstStyle/>
                <a:p>
                  <a:r>
                    <a:rPr lang="en-CA">
                      <a:noFill/>
                    </a:rPr>
                    <a:t> </a:t>
                  </a:r>
                </a:p>
              </p:txBody>
            </p:sp>
          </mc:Fallback>
        </mc:AlternateContent>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Discrétisation du problème</a:t>
            </a:r>
          </a:p>
        </p:txBody>
      </p:sp>
      <p:sp>
        <p:nvSpPr>
          <p:cNvPr id="2" name="Slide Number Placeholder 1">
            <a:extLst>
              <a:ext uri="{FF2B5EF4-FFF2-40B4-BE49-F238E27FC236}">
                <a16:creationId xmlns:a16="http://schemas.microsoft.com/office/drawing/2014/main" id="{3849DAF7-472A-4586-A121-47D6C4ACCD38}"/>
              </a:ext>
            </a:extLst>
          </p:cNvPr>
          <p:cNvSpPr>
            <a:spLocks noGrp="1"/>
          </p:cNvSpPr>
          <p:nvPr>
            <p:ph type="sldNum" idx="12"/>
            <p:custDataLst>
              <p:tags r:id="rId2"/>
            </p:custDataLst>
          </p:nvPr>
        </p:nvSpPr>
        <p:spPr/>
        <p:txBody>
          <a:bodyPr/>
          <a:lstStyle/>
          <a:p>
            <a:pPr marL="0" lvl="0" indent="0" algn="r" rtl="0">
              <a:spcBef>
                <a:spcPts val="0"/>
              </a:spcBef>
              <a:spcAft>
                <a:spcPts val="0"/>
              </a:spcAft>
              <a:buNone/>
            </a:pPr>
            <a:fld id="{00000000-1234-1234-1234-123412341234}" type="slidenum">
              <a:rPr lang="en" smtClean="0"/>
              <a:t>12</a:t>
            </a:fld>
            <a:endParaRPr lang="en"/>
          </a:p>
        </p:txBody>
      </p:sp>
      <p:grpSp>
        <p:nvGrpSpPr>
          <p:cNvPr id="8" name="Group 7">
            <a:extLst>
              <a:ext uri="{FF2B5EF4-FFF2-40B4-BE49-F238E27FC236}">
                <a16:creationId xmlns:a16="http://schemas.microsoft.com/office/drawing/2014/main" id="{80FAA51F-08F8-499C-BBD0-7F20574E6EA1}"/>
              </a:ext>
            </a:extLst>
          </p:cNvPr>
          <p:cNvGrpSpPr/>
          <p:nvPr>
            <p:custDataLst>
              <p:tags r:id="rId3"/>
            </p:custDataLst>
          </p:nvPr>
        </p:nvGrpSpPr>
        <p:grpSpPr>
          <a:xfrm>
            <a:off x="1013474" y="1156959"/>
            <a:ext cx="3581803" cy="3733836"/>
            <a:chOff x="1146260" y="1107310"/>
            <a:chExt cx="3581803" cy="3733836"/>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A6DEF91-21E2-4B0E-8905-F678B3684993}"/>
                    </a:ext>
                  </a:extLst>
                </p:cNvPr>
                <p:cNvSpPr txBox="1"/>
                <p:nvPr/>
              </p:nvSpPr>
              <p:spPr>
                <a:xfrm>
                  <a:off x="1645225" y="1107310"/>
                  <a:ext cx="2583872" cy="1495218"/>
                </a:xfrm>
                <a:prstGeom prst="rect">
                  <a:avLst/>
                </a:prstGeom>
                <a:noFill/>
              </p:spPr>
              <p:txBody>
                <a:bodyPr wrap="square" rtlCol="0">
                  <a:spAutoFit/>
                </a:bodyPr>
                <a:lstStyle/>
                <a:p>
                  <a:pPr algn="ctr">
                    <a:spcAft>
                      <a:spcPts val="600"/>
                    </a:spcAft>
                  </a:pPr>
                  <a:r>
                    <a:rPr lang="fr-CA" sz="1600" dirty="0">
                      <a:solidFill>
                        <a:schemeClr val="bg1"/>
                      </a:solidFill>
                    </a:rPr>
                    <a:t>Moteur</a:t>
                  </a:r>
                </a:p>
                <a:p>
                  <a:pPr marL="0" lvl="0" indent="0">
                    <a:spcAft>
                      <a:spcPts val="600"/>
                    </a:spcAft>
                    <a:buNone/>
                  </a:pPr>
                  <a14:m>
                    <m:oMathPara xmlns:m="http://schemas.openxmlformats.org/officeDocument/2006/math">
                      <m:oMathParaPr>
                        <m:jc m:val="centerGroup"/>
                      </m:oMathParaPr>
                      <m:oMath xmlns:m="http://schemas.openxmlformats.org/officeDocument/2006/math">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r>
                              <a:rPr lang="fr-CA" i="1">
                                <a:solidFill>
                                  <a:schemeClr val="bg1"/>
                                </a:solidFill>
                                <a:latin typeface="Cambria Math" panose="02040503050406030204" pitchFamily="18" charset="0"/>
                              </a:rPr>
                              <m:t>+1</m:t>
                            </m:r>
                          </m:sup>
                        </m:sSubSup>
                        <m:r>
                          <a:rPr lang="fr-CA" i="1">
                            <a:solidFill>
                              <a:schemeClr val="bg1"/>
                            </a:solidFill>
                            <a:latin typeface="Cambria Math" panose="02040503050406030204" pitchFamily="18" charset="0"/>
                          </a:rPr>
                          <m:t>=</m:t>
                        </m:r>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sup>
                        </m:sSubSup>
                        <m:r>
                          <a:rPr lang="fr-CA" i="1">
                            <a:solidFill>
                              <a:schemeClr val="bg1"/>
                            </a:solidFill>
                            <a:latin typeface="Cambria Math" panose="02040503050406030204" pitchFamily="18" charset="0"/>
                          </a:rPr>
                          <m:t>+</m:t>
                        </m:r>
                        <m:f>
                          <m:fPr>
                            <m:ctrlPr>
                              <a:rPr lang="fr-CA" i="1">
                                <a:solidFill>
                                  <a:schemeClr val="bg1"/>
                                </a:solidFill>
                                <a:latin typeface="Cambria Math" panose="02040503050406030204" pitchFamily="18" charset="0"/>
                              </a:rPr>
                            </m:ctrlPr>
                          </m:fPr>
                          <m:num>
                            <m:sSup>
                              <m:sSupPr>
                                <m:ctrlPr>
                                  <a:rPr lang="fr-CA" i="1">
                                    <a:solidFill>
                                      <a:schemeClr val="bg1"/>
                                    </a:solidFill>
                                    <a:latin typeface="Cambria Math" panose="02040503050406030204" pitchFamily="18" charset="0"/>
                                  </a:rPr>
                                </m:ctrlPr>
                              </m:sSupPr>
                              <m:e>
                                <m:r>
                                  <a:rPr lang="fr-CA" i="1">
                                    <a:solidFill>
                                      <a:schemeClr val="bg1"/>
                                    </a:solidFill>
                                    <a:latin typeface="Cambria Math" panose="02040503050406030204" pitchFamily="18" charset="0"/>
                                  </a:rPr>
                                  <m:t>𝑄</m:t>
                                </m:r>
                              </m:e>
                              <m:sup>
                                <m:r>
                                  <a:rPr lang="fr-CA" i="1">
                                    <a:solidFill>
                                      <a:schemeClr val="bg1"/>
                                    </a:solidFill>
                                    <a:latin typeface="Cambria Math" panose="02040503050406030204" pitchFamily="18" charset="0"/>
                                  </a:rPr>
                                  <m:t>𝑛</m:t>
                                </m:r>
                              </m:sup>
                            </m:sSup>
                            <m:r>
                              <a:rPr lang="fr-CA" i="1">
                                <a:solidFill>
                                  <a:schemeClr val="bg1"/>
                                </a:solidFill>
                                <a:latin typeface="Cambria Math" panose="02040503050406030204" pitchFamily="18" charset="0"/>
                              </a:rPr>
                              <m:t>𝑑𝑥</m:t>
                            </m:r>
                          </m:num>
                          <m:den>
                            <m:sSup>
                              <m:sSupPr>
                                <m:ctrlPr>
                                  <a:rPr lang="fr-CA" i="1">
                                    <a:solidFill>
                                      <a:schemeClr val="bg1"/>
                                    </a:solidFill>
                                    <a:latin typeface="Cambria Math" panose="02040503050406030204" pitchFamily="18" charset="0"/>
                                  </a:rPr>
                                </m:ctrlPr>
                              </m:sSupPr>
                              <m:e>
                                <m:acc>
                                  <m:accPr>
                                    <m:chr m:val="̇"/>
                                    <m:ctrlPr>
                                      <a:rPr lang="fr-CA" i="1">
                                        <a:solidFill>
                                          <a:schemeClr val="bg1"/>
                                        </a:solidFill>
                                        <a:latin typeface="Cambria Math" panose="02040503050406030204" pitchFamily="18" charset="0"/>
                                      </a:rPr>
                                    </m:ctrlPr>
                                  </m:accPr>
                                  <m:e>
                                    <m:r>
                                      <a:rPr lang="fr-CA" i="1">
                                        <a:solidFill>
                                          <a:schemeClr val="bg1"/>
                                        </a:solidFill>
                                        <a:latin typeface="Cambria Math" panose="02040503050406030204" pitchFamily="18" charset="0"/>
                                      </a:rPr>
                                      <m:t>𝑚</m:t>
                                    </m:r>
                                  </m:e>
                                </m:acc>
                              </m:e>
                              <m:sup>
                                <m:r>
                                  <a:rPr lang="fr-CA" i="1">
                                    <a:solidFill>
                                      <a:schemeClr val="bg1"/>
                                    </a:solidFill>
                                    <a:latin typeface="Cambria Math" panose="02040503050406030204" pitchFamily="18" charset="0"/>
                                  </a:rPr>
                                  <m:t>𝑛</m:t>
                                </m:r>
                              </m:sup>
                            </m:sSup>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𝐶</m:t>
                                </m:r>
                              </m:e>
                              <m:sub>
                                <m:r>
                                  <a:rPr lang="fr-CA" i="1">
                                    <a:solidFill>
                                      <a:schemeClr val="bg1"/>
                                    </a:solidFill>
                                    <a:latin typeface="Cambria Math" panose="02040503050406030204" pitchFamily="18" charset="0"/>
                                  </a:rPr>
                                  <m:t>𝑣</m:t>
                                </m:r>
                              </m:sub>
                            </m:sSub>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𝑉</m:t>
                                </m:r>
                              </m:e>
                              <m:sub>
                                <m:r>
                                  <a:rPr lang="fr-CA" i="1">
                                    <a:solidFill>
                                      <a:schemeClr val="bg1"/>
                                    </a:solidFill>
                                    <a:latin typeface="Cambria Math" panose="02040503050406030204" pitchFamily="18" charset="0"/>
                                  </a:rPr>
                                  <m:t>𝑚𝑜𝑡𝑒𝑢𝑟</m:t>
                                </m:r>
                              </m:sub>
                            </m:sSub>
                          </m:den>
                        </m:f>
                      </m:oMath>
                    </m:oMathPara>
                  </a14:m>
                  <a:endParaRPr lang="fr-CA" dirty="0">
                    <a:solidFill>
                      <a:schemeClr val="bg1"/>
                    </a:solidFill>
                  </a:endParaRPr>
                </a:p>
                <a:p>
                  <a:pPr marL="0" lvl="0" indent="0">
                    <a:spcAft>
                      <a:spcPts val="600"/>
                    </a:spcAft>
                    <a:buNone/>
                  </a:pPr>
                  <a14:m>
                    <m:oMathPara xmlns:m="http://schemas.openxmlformats.org/officeDocument/2006/math">
                      <m:oMathParaPr>
                        <m:jc m:val="centerGroup"/>
                      </m:oMathParaPr>
                      <m:oMath xmlns:m="http://schemas.openxmlformats.org/officeDocument/2006/math">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𝑋</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r>
                              <a:rPr lang="fr-CA" i="1">
                                <a:solidFill>
                                  <a:schemeClr val="bg1"/>
                                </a:solidFill>
                                <a:latin typeface="Cambria Math" panose="02040503050406030204" pitchFamily="18" charset="0"/>
                              </a:rPr>
                              <m:t>+1</m:t>
                            </m:r>
                          </m:sup>
                        </m:sSubSup>
                        <m:r>
                          <a:rPr lang="fr-CA" i="1">
                            <a:solidFill>
                              <a:schemeClr val="bg1"/>
                            </a:solidFill>
                            <a:latin typeface="Cambria Math" panose="02040503050406030204" pitchFamily="18" charset="0"/>
                          </a:rPr>
                          <m:t>=</m:t>
                        </m:r>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𝑋</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sup>
                        </m:sSubSup>
                        <m:r>
                          <a:rPr lang="fr-CA" i="1">
                            <a:solidFill>
                              <a:schemeClr val="bg1"/>
                            </a:solidFill>
                            <a:latin typeface="Cambria Math" panose="02040503050406030204" pitchFamily="18" charset="0"/>
                          </a:rPr>
                          <m:t>+</m:t>
                        </m:r>
                        <m:f>
                          <m:fPr>
                            <m:ctrlPr>
                              <a:rPr lang="fr-CA" i="1">
                                <a:solidFill>
                                  <a:schemeClr val="bg1"/>
                                </a:solidFill>
                                <a:latin typeface="Cambria Math" panose="02040503050406030204" pitchFamily="18" charset="0"/>
                              </a:rPr>
                            </m:ctrlPr>
                          </m:fPr>
                          <m:num>
                            <m:sSup>
                              <m:sSupPr>
                                <m:ctrlPr>
                                  <a:rPr lang="fr-CA" i="1">
                                    <a:solidFill>
                                      <a:schemeClr val="bg1"/>
                                    </a:solidFill>
                                    <a:latin typeface="Cambria Math" panose="02040503050406030204" pitchFamily="18" charset="0"/>
                                  </a:rPr>
                                </m:ctrlPr>
                              </m:sSupPr>
                              <m:e>
                                <m:r>
                                  <a:rPr lang="fr-CA" i="1">
                                    <a:solidFill>
                                      <a:schemeClr val="bg1"/>
                                    </a:solidFill>
                                    <a:latin typeface="Cambria Math" panose="02040503050406030204" pitchFamily="18" charset="0"/>
                                  </a:rPr>
                                  <m:t>𝑄</m:t>
                                </m:r>
                              </m:e>
                              <m:sup>
                                <m:r>
                                  <a:rPr lang="fr-CA" i="1">
                                    <a:solidFill>
                                      <a:schemeClr val="bg1"/>
                                    </a:solidFill>
                                    <a:latin typeface="Cambria Math" panose="02040503050406030204" pitchFamily="18" charset="0"/>
                                  </a:rPr>
                                  <m:t>𝑛</m:t>
                                </m:r>
                              </m:sup>
                            </m:sSup>
                            <m:r>
                              <a:rPr lang="fr-CA" i="1">
                                <a:solidFill>
                                  <a:schemeClr val="bg1"/>
                                </a:solidFill>
                                <a:latin typeface="Cambria Math" panose="02040503050406030204" pitchFamily="18" charset="0"/>
                              </a:rPr>
                              <m:t>𝑑𝑥</m:t>
                            </m:r>
                          </m:num>
                          <m:den>
                            <m:sSup>
                              <m:sSupPr>
                                <m:ctrlPr>
                                  <a:rPr lang="fr-CA" i="1">
                                    <a:solidFill>
                                      <a:schemeClr val="bg1"/>
                                    </a:solidFill>
                                    <a:latin typeface="Cambria Math" panose="02040503050406030204" pitchFamily="18" charset="0"/>
                                  </a:rPr>
                                </m:ctrlPr>
                              </m:sSupPr>
                              <m:e>
                                <m:acc>
                                  <m:accPr>
                                    <m:chr m:val="̇"/>
                                    <m:ctrlPr>
                                      <a:rPr lang="fr-CA" i="1">
                                        <a:solidFill>
                                          <a:schemeClr val="bg1"/>
                                        </a:solidFill>
                                        <a:latin typeface="Cambria Math" panose="02040503050406030204" pitchFamily="18" charset="0"/>
                                      </a:rPr>
                                    </m:ctrlPr>
                                  </m:accPr>
                                  <m:e>
                                    <m:r>
                                      <a:rPr lang="fr-CA" i="1">
                                        <a:solidFill>
                                          <a:schemeClr val="bg1"/>
                                        </a:solidFill>
                                        <a:latin typeface="Cambria Math" panose="02040503050406030204" pitchFamily="18" charset="0"/>
                                      </a:rPr>
                                      <m:t>𝑚</m:t>
                                    </m:r>
                                  </m:e>
                                </m:acc>
                              </m:e>
                              <m:sup>
                                <m:r>
                                  <a:rPr lang="fr-CA" i="1">
                                    <a:solidFill>
                                      <a:schemeClr val="bg1"/>
                                    </a:solidFill>
                                    <a:latin typeface="Cambria Math" panose="02040503050406030204" pitchFamily="18" charset="0"/>
                                  </a:rPr>
                                  <m:t>𝑛</m:t>
                                </m:r>
                              </m:sup>
                            </m:sSup>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𝐸</m:t>
                                </m:r>
                              </m:e>
                              <m:sub>
                                <m:r>
                                  <a:rPr lang="fr-CA" i="1">
                                    <a:solidFill>
                                      <a:schemeClr val="bg1"/>
                                    </a:solidFill>
                                    <a:latin typeface="Cambria Math" panose="02040503050406030204" pitchFamily="18" charset="0"/>
                                  </a:rPr>
                                  <m:t>𝑣𝑎𝑝</m:t>
                                </m:r>
                              </m:sub>
                            </m:sSub>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𝑉</m:t>
                                </m:r>
                              </m:e>
                              <m:sub>
                                <m:r>
                                  <a:rPr lang="fr-CA" i="1">
                                    <a:solidFill>
                                      <a:schemeClr val="bg1"/>
                                    </a:solidFill>
                                    <a:latin typeface="Cambria Math" panose="02040503050406030204" pitchFamily="18" charset="0"/>
                                  </a:rPr>
                                  <m:t>𝑚𝑜𝑡𝑒𝑢𝑟</m:t>
                                </m:r>
                              </m:sub>
                            </m:sSub>
                          </m:den>
                        </m:f>
                      </m:oMath>
                    </m:oMathPara>
                  </a14:m>
                  <a:endParaRPr lang="fr-CA" dirty="0">
                    <a:solidFill>
                      <a:schemeClr val="bg1"/>
                    </a:solidFill>
                  </a:endParaRPr>
                </a:p>
              </p:txBody>
            </p:sp>
          </mc:Choice>
          <mc:Fallback xmlns="">
            <p:sp>
              <p:nvSpPr>
                <p:cNvPr id="3" name="TextBox 2">
                  <a:extLst>
                    <a:ext uri="{FF2B5EF4-FFF2-40B4-BE49-F238E27FC236}">
                      <a16:creationId xmlns:a16="http://schemas.microsoft.com/office/drawing/2014/main" id="{4A6DEF91-21E2-4B0E-8905-F678B3684993}"/>
                    </a:ext>
                  </a:extLst>
                </p:cNvPr>
                <p:cNvSpPr txBox="1">
                  <a:spLocks noRot="1" noChangeAspect="1" noMove="1" noResize="1" noEditPoints="1" noAdjustHandles="1" noChangeArrowheads="1" noChangeShapeType="1" noTextEdit="1"/>
                </p:cNvSpPr>
                <p:nvPr/>
              </p:nvSpPr>
              <p:spPr>
                <a:xfrm>
                  <a:off x="1645225" y="1107310"/>
                  <a:ext cx="2583872" cy="1495218"/>
                </a:xfrm>
                <a:prstGeom prst="rect">
                  <a:avLst/>
                </a:prstGeom>
                <a:blipFill>
                  <a:blip r:embed="rId7"/>
                  <a:stretch>
                    <a:fillRect t="-122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F958C45-BB9B-4763-AF5A-4B15EAD8B1B9}"/>
                    </a:ext>
                  </a:extLst>
                </p:cNvPr>
                <p:cNvSpPr txBox="1"/>
                <p:nvPr/>
              </p:nvSpPr>
              <p:spPr>
                <a:xfrm>
                  <a:off x="1146260" y="2649060"/>
                  <a:ext cx="3581803" cy="1002006"/>
                </a:xfrm>
                <a:prstGeom prst="rect">
                  <a:avLst/>
                </a:prstGeom>
                <a:noFill/>
              </p:spPr>
              <p:txBody>
                <a:bodyPr wrap="square" rtlCol="0">
                  <a:spAutoFit/>
                </a:bodyPr>
                <a:lstStyle/>
                <a:p>
                  <a:pPr algn="ctr"/>
                  <a:r>
                    <a:rPr lang="fr-CA" sz="1600" dirty="0">
                      <a:solidFill>
                        <a:schemeClr val="bg1"/>
                      </a:solidFill>
                    </a:rPr>
                    <a:t>Radiateur</a:t>
                  </a:r>
                </a:p>
                <a:p>
                  <a:pPr>
                    <a:spcAft>
                      <a:spcPts val="600"/>
                    </a:spcAft>
                  </a:pPr>
                  <a14:m>
                    <m:oMathPara xmlns:m="http://schemas.openxmlformats.org/officeDocument/2006/math">
                      <m:oMathParaPr>
                        <m:jc m:val="centerGroup"/>
                      </m:oMathParaPr>
                      <m:oMath xmlns:m="http://schemas.openxmlformats.org/officeDocument/2006/math">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r>
                              <a:rPr lang="fr-CA" i="1">
                                <a:solidFill>
                                  <a:schemeClr val="bg1"/>
                                </a:solidFill>
                                <a:latin typeface="Cambria Math" panose="02040503050406030204" pitchFamily="18" charset="0"/>
                              </a:rPr>
                              <m:t>+1</m:t>
                            </m:r>
                          </m:sup>
                        </m:sSubSup>
                        <m:r>
                          <a:rPr lang="fr-CA" i="1">
                            <a:solidFill>
                              <a:schemeClr val="bg1"/>
                            </a:solidFill>
                            <a:latin typeface="Cambria Math" panose="02040503050406030204" pitchFamily="18" charset="0"/>
                          </a:rPr>
                          <m:t>=</m:t>
                        </m:r>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sup>
                        </m:sSubSup>
                        <m:r>
                          <a:rPr lang="fr-CA" i="1">
                            <a:solidFill>
                              <a:schemeClr val="bg1"/>
                            </a:solidFill>
                            <a:latin typeface="Cambria Math" panose="02040503050406030204" pitchFamily="18" charset="0"/>
                          </a:rPr>
                          <m:t>−</m:t>
                        </m:r>
                        <m:d>
                          <m:dPr>
                            <m:ctrlPr>
                              <a:rPr lang="fr-CA" i="1">
                                <a:solidFill>
                                  <a:schemeClr val="bg1"/>
                                </a:solidFill>
                                <a:latin typeface="Cambria Math" panose="02040503050406030204" pitchFamily="18" charset="0"/>
                              </a:rPr>
                            </m:ctrlPr>
                          </m:dPr>
                          <m:e>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sup>
                            </m:sSubSup>
                            <m:r>
                              <a:rPr lang="fr-CA" i="1">
                                <a:solidFill>
                                  <a:schemeClr val="bg1"/>
                                </a:solidFill>
                                <a:latin typeface="Cambria Math" panose="02040503050406030204" pitchFamily="18" charset="0"/>
                              </a:rPr>
                              <m:t>−</m:t>
                            </m:r>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𝑜𝑢𝑡</m:t>
                                </m:r>
                              </m:sub>
                            </m:sSub>
                          </m:e>
                        </m:d>
                        <m:r>
                          <a:rPr lang="fr-CA" i="1">
                            <a:solidFill>
                              <a:schemeClr val="bg1"/>
                            </a:solidFill>
                            <a:latin typeface="Cambria Math" panose="02040503050406030204" pitchFamily="18" charset="0"/>
                          </a:rPr>
                          <m:t>∗(1−</m:t>
                        </m:r>
                        <m:sSup>
                          <m:sSupPr>
                            <m:ctrlPr>
                              <a:rPr lang="fr-CA" i="1">
                                <a:solidFill>
                                  <a:schemeClr val="bg1"/>
                                </a:solidFill>
                                <a:latin typeface="Cambria Math" panose="02040503050406030204" pitchFamily="18" charset="0"/>
                              </a:rPr>
                            </m:ctrlPr>
                          </m:sSupPr>
                          <m:e>
                            <m:r>
                              <a:rPr lang="fr-CA" i="1">
                                <a:solidFill>
                                  <a:schemeClr val="bg1"/>
                                </a:solidFill>
                                <a:latin typeface="Cambria Math" panose="02040503050406030204" pitchFamily="18" charset="0"/>
                              </a:rPr>
                              <m:t>𝑒</m:t>
                            </m:r>
                          </m:e>
                          <m:sup>
                            <m:f>
                              <m:fPr>
                                <m:ctrlPr>
                                  <a:rPr lang="fr-CA" i="1">
                                    <a:solidFill>
                                      <a:schemeClr val="bg1"/>
                                    </a:solidFill>
                                    <a:latin typeface="Cambria Math" panose="02040503050406030204" pitchFamily="18" charset="0"/>
                                  </a:rPr>
                                </m:ctrlPr>
                              </m:fPr>
                              <m:num>
                                <m:sSup>
                                  <m:sSupPr>
                                    <m:ctrlPr>
                                      <a:rPr lang="fr-CA" i="1">
                                        <a:solidFill>
                                          <a:schemeClr val="bg1"/>
                                        </a:solidFill>
                                        <a:latin typeface="Cambria Math" panose="02040503050406030204" pitchFamily="18" charset="0"/>
                                      </a:rPr>
                                    </m:ctrlPr>
                                  </m:sSupPr>
                                  <m:e>
                                    <m:r>
                                      <a:rPr lang="fr-CA" i="1">
                                        <a:solidFill>
                                          <a:schemeClr val="bg1"/>
                                        </a:solidFill>
                                        <a:latin typeface="Cambria Math" panose="02040503050406030204" pitchFamily="18" charset="0"/>
                                      </a:rPr>
                                      <m:t>𝐻</m:t>
                                    </m:r>
                                  </m:e>
                                  <m:sup>
                                    <m:r>
                                      <a:rPr lang="fr-CA" i="1">
                                        <a:solidFill>
                                          <a:schemeClr val="bg1"/>
                                        </a:solidFill>
                                        <a:latin typeface="Cambria Math" panose="02040503050406030204" pitchFamily="18" charset="0"/>
                                      </a:rPr>
                                      <m:t>𝑛</m:t>
                                    </m:r>
                                  </m:sup>
                                </m:sSup>
                                <m:r>
                                  <a:rPr lang="fr-CA" i="1">
                                    <a:solidFill>
                                      <a:schemeClr val="bg1"/>
                                    </a:solidFill>
                                    <a:latin typeface="Cambria Math" panose="02040503050406030204" pitchFamily="18" charset="0"/>
                                  </a:rPr>
                                  <m:t>𝑑𝑥</m:t>
                                </m:r>
                              </m:num>
                              <m:den>
                                <m:sSup>
                                  <m:sSupPr>
                                    <m:ctrlPr>
                                      <a:rPr lang="fr-CA" i="1">
                                        <a:solidFill>
                                          <a:schemeClr val="bg1"/>
                                        </a:solidFill>
                                        <a:latin typeface="Cambria Math" panose="02040503050406030204" pitchFamily="18" charset="0"/>
                                      </a:rPr>
                                    </m:ctrlPr>
                                  </m:sSupPr>
                                  <m:e>
                                    <m:acc>
                                      <m:accPr>
                                        <m:chr m:val="̇"/>
                                        <m:ctrlPr>
                                          <a:rPr lang="fr-CA" i="1">
                                            <a:solidFill>
                                              <a:schemeClr val="bg1"/>
                                            </a:solidFill>
                                            <a:latin typeface="Cambria Math" panose="02040503050406030204" pitchFamily="18" charset="0"/>
                                          </a:rPr>
                                        </m:ctrlPr>
                                      </m:accPr>
                                      <m:e>
                                        <m:r>
                                          <a:rPr lang="fr-CA" i="1">
                                            <a:solidFill>
                                              <a:schemeClr val="bg1"/>
                                            </a:solidFill>
                                            <a:latin typeface="Cambria Math" panose="02040503050406030204" pitchFamily="18" charset="0"/>
                                          </a:rPr>
                                          <m:t>𝑚</m:t>
                                        </m:r>
                                      </m:e>
                                    </m:acc>
                                  </m:e>
                                  <m:sup>
                                    <m:r>
                                      <a:rPr lang="fr-CA" i="1">
                                        <a:solidFill>
                                          <a:schemeClr val="bg1"/>
                                        </a:solidFill>
                                        <a:latin typeface="Cambria Math" panose="02040503050406030204" pitchFamily="18" charset="0"/>
                                      </a:rPr>
                                      <m:t>𝑛</m:t>
                                    </m:r>
                                  </m:sup>
                                </m:sSup>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𝐶</m:t>
                                    </m:r>
                                  </m:e>
                                  <m:sub>
                                    <m:r>
                                      <a:rPr lang="fr-CA" i="1">
                                        <a:solidFill>
                                          <a:schemeClr val="bg1"/>
                                        </a:solidFill>
                                        <a:latin typeface="Cambria Math" panose="02040503050406030204" pitchFamily="18" charset="0"/>
                                      </a:rPr>
                                      <m:t>𝑣</m:t>
                                    </m:r>
                                  </m:sub>
                                </m:sSub>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𝑉</m:t>
                                    </m:r>
                                  </m:e>
                                  <m:sub>
                                    <m:r>
                                      <a:rPr lang="fr-CA" i="1">
                                        <a:solidFill>
                                          <a:schemeClr val="bg1"/>
                                        </a:solidFill>
                                        <a:latin typeface="Cambria Math" panose="02040503050406030204" pitchFamily="18" charset="0"/>
                                      </a:rPr>
                                      <m:t>𝑟𝑎𝑑</m:t>
                                    </m:r>
                                  </m:sub>
                                </m:sSub>
                              </m:den>
                            </m:f>
                          </m:sup>
                        </m:sSup>
                        <m:r>
                          <a:rPr lang="fr-CA" i="1">
                            <a:solidFill>
                              <a:schemeClr val="bg1"/>
                            </a:solidFill>
                            <a:latin typeface="Cambria Math" panose="02040503050406030204" pitchFamily="18" charset="0"/>
                          </a:rPr>
                          <m:t>)</m:t>
                        </m:r>
                      </m:oMath>
                    </m:oMathPara>
                  </a14:m>
                  <a:endParaRPr lang="fr-CA" dirty="0">
                    <a:solidFill>
                      <a:schemeClr val="bg1"/>
                    </a:solidFill>
                  </a:endParaRPr>
                </a:p>
                <a:p>
                  <a:pPr>
                    <a:spcAft>
                      <a:spcPts val="600"/>
                    </a:spcAft>
                  </a:pPr>
                  <a:endParaRPr lang="en-CA" dirty="0">
                    <a:solidFill>
                      <a:schemeClr val="bg1"/>
                    </a:solidFill>
                  </a:endParaRPr>
                </a:p>
              </p:txBody>
            </p:sp>
          </mc:Choice>
          <mc:Fallback xmlns="">
            <p:sp>
              <p:nvSpPr>
                <p:cNvPr id="4" name="TextBox 3">
                  <a:extLst>
                    <a:ext uri="{FF2B5EF4-FFF2-40B4-BE49-F238E27FC236}">
                      <a16:creationId xmlns:a16="http://schemas.microsoft.com/office/drawing/2014/main" id="{0F958C45-BB9B-4763-AF5A-4B15EAD8B1B9}"/>
                    </a:ext>
                  </a:extLst>
                </p:cNvPr>
                <p:cNvSpPr txBox="1">
                  <a:spLocks noRot="1" noChangeAspect="1" noMove="1" noResize="1" noEditPoints="1" noAdjustHandles="1" noChangeArrowheads="1" noChangeShapeType="1" noTextEdit="1"/>
                </p:cNvSpPr>
                <p:nvPr/>
              </p:nvSpPr>
              <p:spPr>
                <a:xfrm>
                  <a:off x="1146260" y="2649060"/>
                  <a:ext cx="3581803" cy="1002006"/>
                </a:xfrm>
                <a:prstGeom prst="rect">
                  <a:avLst/>
                </a:prstGeom>
                <a:blipFill>
                  <a:blip r:embed="rId8"/>
                  <a:stretch>
                    <a:fillRect t="-182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3C4C857-9976-4CFA-8FC5-91FF030E43AA}"/>
                    </a:ext>
                  </a:extLst>
                </p:cNvPr>
                <p:cNvSpPr txBox="1"/>
                <p:nvPr/>
              </p:nvSpPr>
              <p:spPr>
                <a:xfrm>
                  <a:off x="1603661" y="3542842"/>
                  <a:ext cx="2667001" cy="1298304"/>
                </a:xfrm>
                <a:prstGeom prst="rect">
                  <a:avLst/>
                </a:prstGeom>
                <a:noFill/>
              </p:spPr>
              <p:txBody>
                <a:bodyPr wrap="square" rtlCol="0">
                  <a:spAutoFit/>
                </a:bodyPr>
                <a:lstStyle/>
                <a:p>
                  <a:pPr algn="ctr">
                    <a:spcAft>
                      <a:spcPts val="600"/>
                    </a:spcAft>
                  </a:pPr>
                  <a:r>
                    <a:rPr lang="fr-CA" sz="1600" dirty="0">
                      <a:solidFill>
                        <a:schemeClr val="bg1"/>
                      </a:solidFill>
                    </a:rPr>
                    <a:t>Dégazeur</a:t>
                  </a:r>
                </a:p>
                <a:p>
                  <a:pPr marL="0" indent="0">
                    <a:spcBef>
                      <a:spcPts val="1600"/>
                    </a:spcBef>
                    <a:spcAft>
                      <a:spcPts val="600"/>
                    </a:spcAft>
                    <a:buNone/>
                  </a:pPr>
                  <a14:m>
                    <m:oMathPara xmlns:m="http://schemas.openxmlformats.org/officeDocument/2006/math">
                      <m:oMathParaPr>
                        <m:jc m:val="centerGroup"/>
                      </m:oMathParaPr>
                      <m:oMath xmlns:m="http://schemas.openxmlformats.org/officeDocument/2006/math">
                        <m:sSubSup>
                          <m:sSubSupPr>
                            <m:ctrlPr>
                              <a:rPr lang="ar-AE" i="1">
                                <a:solidFill>
                                  <a:schemeClr val="bg1"/>
                                </a:solidFill>
                                <a:latin typeface="Cambria Math" panose="02040503050406030204" pitchFamily="18" charset="0"/>
                              </a:rPr>
                            </m:ctrlPr>
                          </m:sSubSupPr>
                          <m:e>
                            <m:r>
                              <a:rPr lang="ar-AE" i="1">
                                <a:solidFill>
                                  <a:schemeClr val="bg1"/>
                                </a:solidFill>
                                <a:latin typeface="Cambria Math" panose="02040503050406030204" pitchFamily="18" charset="0"/>
                              </a:rPr>
                              <m:t>𝑋</m:t>
                            </m:r>
                          </m:e>
                          <m:sub>
                            <m:r>
                              <a:rPr lang="ar-AE" i="1">
                                <a:solidFill>
                                  <a:schemeClr val="bg1"/>
                                </a:solidFill>
                                <a:latin typeface="Cambria Math" panose="02040503050406030204" pitchFamily="18" charset="0"/>
                              </a:rPr>
                              <m:t>𝑖</m:t>
                            </m:r>
                          </m:sub>
                          <m:sup>
                            <m:r>
                              <a:rPr lang="ar-AE" i="1">
                                <a:solidFill>
                                  <a:schemeClr val="bg1"/>
                                </a:solidFill>
                                <a:latin typeface="Cambria Math" panose="02040503050406030204" pitchFamily="18" charset="0"/>
                              </a:rPr>
                              <m:t>𝑛</m:t>
                            </m:r>
                            <m:r>
                              <a:rPr lang="ar-AE" i="1">
                                <a:solidFill>
                                  <a:schemeClr val="bg1"/>
                                </a:solidFill>
                                <a:latin typeface="Cambria Math" panose="02040503050406030204" pitchFamily="18" charset="0"/>
                              </a:rPr>
                              <m:t>+</m:t>
                            </m:r>
                            <m:r>
                              <a:rPr lang="ar-AE" i="1">
                                <a:solidFill>
                                  <a:schemeClr val="bg1"/>
                                </a:solidFill>
                                <a:latin typeface="Cambria Math" panose="02040503050406030204" pitchFamily="18" charset="0"/>
                              </a:rPr>
                              <m:t>1</m:t>
                            </m:r>
                          </m:sup>
                        </m:sSubSup>
                        <m:r>
                          <a:rPr lang="ar-AE" i="1">
                            <a:solidFill>
                              <a:schemeClr val="bg1"/>
                            </a:solidFill>
                            <a:latin typeface="Cambria Math" panose="02040503050406030204" pitchFamily="18" charset="0"/>
                          </a:rPr>
                          <m:t>=</m:t>
                        </m:r>
                        <m:r>
                          <a:rPr lang="ar-AE" i="1">
                            <a:solidFill>
                              <a:schemeClr val="bg1"/>
                            </a:solidFill>
                            <a:latin typeface="Cambria Math" panose="02040503050406030204" pitchFamily="18" charset="0"/>
                          </a:rPr>
                          <m:t>0</m:t>
                        </m:r>
                      </m:oMath>
                    </m:oMathPara>
                  </a14:m>
                  <a:endParaRPr lang="ar-AE" dirty="0">
                    <a:solidFill>
                      <a:schemeClr val="bg1"/>
                    </a:solidFill>
                  </a:endParaRPr>
                </a:p>
                <a:p>
                  <a:pPr marL="0" indent="0">
                    <a:spcBef>
                      <a:spcPts val="1600"/>
                    </a:spcBef>
                    <a:spcAft>
                      <a:spcPts val="600"/>
                    </a:spcAft>
                    <a:buNone/>
                  </a:pPr>
                  <a14:m>
                    <m:oMathPara xmlns:m="http://schemas.openxmlformats.org/officeDocument/2006/math">
                      <m:oMathParaPr>
                        <m:jc m:val="centerGroup"/>
                      </m:oMathParaPr>
                      <m:oMath xmlns:m="http://schemas.openxmlformats.org/officeDocument/2006/math">
                        <m:sSubSup>
                          <m:sSubSupPr>
                            <m:ctrlPr>
                              <a:rPr lang="ar-AE" i="1">
                                <a:solidFill>
                                  <a:schemeClr val="bg1"/>
                                </a:solidFill>
                                <a:latin typeface="Cambria Math" panose="02040503050406030204" pitchFamily="18" charset="0"/>
                              </a:rPr>
                            </m:ctrlPr>
                          </m:sSubSupPr>
                          <m:e>
                            <m:r>
                              <a:rPr lang="ar-AE" i="1">
                                <a:solidFill>
                                  <a:schemeClr val="bg1"/>
                                </a:solidFill>
                                <a:latin typeface="Cambria Math" panose="02040503050406030204" pitchFamily="18" charset="0"/>
                              </a:rPr>
                              <m:t>𝑚</m:t>
                            </m:r>
                          </m:e>
                          <m:sub>
                            <m:r>
                              <a:rPr lang="ar-AE" i="1">
                                <a:solidFill>
                                  <a:schemeClr val="bg1"/>
                                </a:solidFill>
                                <a:latin typeface="Cambria Math" panose="02040503050406030204" pitchFamily="18" charset="0"/>
                              </a:rPr>
                              <m:t>𝑣𝑎𝑝</m:t>
                            </m:r>
                          </m:sub>
                          <m:sup>
                            <m:r>
                              <a:rPr lang="ar-AE" i="1">
                                <a:solidFill>
                                  <a:schemeClr val="bg1"/>
                                </a:solidFill>
                                <a:latin typeface="Cambria Math" panose="02040503050406030204" pitchFamily="18" charset="0"/>
                              </a:rPr>
                              <m:t>𝑛</m:t>
                            </m:r>
                            <m:r>
                              <a:rPr lang="ar-AE" i="1">
                                <a:solidFill>
                                  <a:schemeClr val="bg1"/>
                                </a:solidFill>
                                <a:latin typeface="Cambria Math" panose="02040503050406030204" pitchFamily="18" charset="0"/>
                              </a:rPr>
                              <m:t>+</m:t>
                            </m:r>
                            <m:r>
                              <a:rPr lang="ar-AE" i="1">
                                <a:solidFill>
                                  <a:schemeClr val="bg1"/>
                                </a:solidFill>
                                <a:latin typeface="Cambria Math" panose="02040503050406030204" pitchFamily="18" charset="0"/>
                              </a:rPr>
                              <m:t>1</m:t>
                            </m:r>
                          </m:sup>
                        </m:sSubSup>
                        <m:r>
                          <a:rPr lang="ar-AE" i="1">
                            <a:solidFill>
                              <a:schemeClr val="bg1"/>
                            </a:solidFill>
                            <a:latin typeface="Cambria Math" panose="02040503050406030204" pitchFamily="18" charset="0"/>
                          </a:rPr>
                          <m:t>=</m:t>
                        </m:r>
                        <m:sSubSup>
                          <m:sSubSupPr>
                            <m:ctrlPr>
                              <a:rPr lang="ar-AE" i="1">
                                <a:solidFill>
                                  <a:schemeClr val="bg1"/>
                                </a:solidFill>
                                <a:latin typeface="Cambria Math" panose="02040503050406030204" pitchFamily="18" charset="0"/>
                              </a:rPr>
                            </m:ctrlPr>
                          </m:sSubSupPr>
                          <m:e>
                            <m:r>
                              <a:rPr lang="ar-AE" i="1">
                                <a:solidFill>
                                  <a:schemeClr val="bg1"/>
                                </a:solidFill>
                                <a:latin typeface="Cambria Math" panose="02040503050406030204" pitchFamily="18" charset="0"/>
                              </a:rPr>
                              <m:t>𝑚</m:t>
                            </m:r>
                          </m:e>
                          <m:sub>
                            <m:r>
                              <a:rPr lang="ar-AE" i="1">
                                <a:solidFill>
                                  <a:schemeClr val="bg1"/>
                                </a:solidFill>
                                <a:latin typeface="Cambria Math" panose="02040503050406030204" pitchFamily="18" charset="0"/>
                              </a:rPr>
                              <m:t>𝑣𝑎𝑝</m:t>
                            </m:r>
                          </m:sub>
                          <m:sup>
                            <m:r>
                              <a:rPr lang="ar-AE" i="1">
                                <a:solidFill>
                                  <a:schemeClr val="bg1"/>
                                </a:solidFill>
                                <a:latin typeface="Cambria Math" panose="02040503050406030204" pitchFamily="18" charset="0"/>
                              </a:rPr>
                              <m:t>𝑛</m:t>
                            </m:r>
                          </m:sup>
                        </m:sSubSup>
                        <m:r>
                          <a:rPr lang="ar-AE" i="1">
                            <a:solidFill>
                              <a:schemeClr val="bg1"/>
                            </a:solidFill>
                            <a:latin typeface="Cambria Math" panose="02040503050406030204" pitchFamily="18" charset="0"/>
                          </a:rPr>
                          <m:t>+</m:t>
                        </m:r>
                        <m:sSubSup>
                          <m:sSubSupPr>
                            <m:ctrlPr>
                              <a:rPr lang="ar-AE" i="1">
                                <a:solidFill>
                                  <a:schemeClr val="bg1"/>
                                </a:solidFill>
                                <a:latin typeface="Cambria Math" panose="02040503050406030204" pitchFamily="18" charset="0"/>
                              </a:rPr>
                            </m:ctrlPr>
                          </m:sSubSupPr>
                          <m:e>
                            <m:r>
                              <a:rPr lang="ar-AE" i="1">
                                <a:solidFill>
                                  <a:schemeClr val="bg1"/>
                                </a:solidFill>
                                <a:latin typeface="Cambria Math" panose="02040503050406030204" pitchFamily="18" charset="0"/>
                              </a:rPr>
                              <m:t>𝑋</m:t>
                            </m:r>
                          </m:e>
                          <m:sub>
                            <m:r>
                              <a:rPr lang="ar-AE" i="1">
                                <a:solidFill>
                                  <a:schemeClr val="bg1"/>
                                </a:solidFill>
                                <a:latin typeface="Cambria Math" panose="02040503050406030204" pitchFamily="18" charset="0"/>
                              </a:rPr>
                              <m:t>𝑖</m:t>
                            </m:r>
                          </m:sub>
                          <m:sup>
                            <m:r>
                              <a:rPr lang="ar-AE" i="1">
                                <a:solidFill>
                                  <a:schemeClr val="bg1"/>
                                </a:solidFill>
                                <a:latin typeface="Cambria Math" panose="02040503050406030204" pitchFamily="18" charset="0"/>
                              </a:rPr>
                              <m:t>𝑛</m:t>
                            </m:r>
                          </m:sup>
                        </m:sSubSup>
                        <m:r>
                          <a:rPr lang="ar-AE" i="1">
                            <a:solidFill>
                              <a:schemeClr val="bg1"/>
                            </a:solidFill>
                            <a:latin typeface="Cambria Math" panose="02040503050406030204" pitchFamily="18" charset="0"/>
                          </a:rPr>
                          <m:t> </m:t>
                        </m:r>
                        <m:acc>
                          <m:accPr>
                            <m:chr m:val="̇"/>
                            <m:ctrlPr>
                              <a:rPr lang="ar-AE" i="1">
                                <a:solidFill>
                                  <a:schemeClr val="bg1"/>
                                </a:solidFill>
                                <a:latin typeface="Cambria Math" panose="02040503050406030204" pitchFamily="18" charset="0"/>
                              </a:rPr>
                            </m:ctrlPr>
                          </m:accPr>
                          <m:e>
                            <m:r>
                              <a:rPr lang="ar-AE" i="1">
                                <a:solidFill>
                                  <a:schemeClr val="bg1"/>
                                </a:solidFill>
                                <a:latin typeface="Cambria Math" panose="02040503050406030204" pitchFamily="18" charset="0"/>
                              </a:rPr>
                              <m:t>𝑚</m:t>
                            </m:r>
                          </m:e>
                        </m:acc>
                        <m:r>
                          <a:rPr lang="ar-AE" i="1">
                            <a:solidFill>
                              <a:schemeClr val="bg1"/>
                            </a:solidFill>
                            <a:latin typeface="Cambria Math" panose="02040503050406030204" pitchFamily="18" charset="0"/>
                          </a:rPr>
                          <m:t> </m:t>
                        </m:r>
                        <m:r>
                          <a:rPr lang="ar-AE" i="1">
                            <a:solidFill>
                              <a:schemeClr val="bg1"/>
                            </a:solidFill>
                            <a:latin typeface="Cambria Math" panose="02040503050406030204" pitchFamily="18" charset="0"/>
                          </a:rPr>
                          <m:t>𝑑𝑡</m:t>
                        </m:r>
                        <m:r>
                          <a:rPr lang="ar-AE" i="1">
                            <a:solidFill>
                              <a:schemeClr val="bg1"/>
                            </a:solidFill>
                            <a:latin typeface="Cambria Math" panose="02040503050406030204" pitchFamily="18" charset="0"/>
                          </a:rPr>
                          <m:t>−</m:t>
                        </m:r>
                        <m:f>
                          <m:fPr>
                            <m:ctrlPr>
                              <a:rPr lang="ar-AE" i="1">
                                <a:solidFill>
                                  <a:schemeClr val="bg1"/>
                                </a:solidFill>
                                <a:latin typeface="Cambria Math" panose="02040503050406030204" pitchFamily="18" charset="0"/>
                              </a:rPr>
                            </m:ctrlPr>
                          </m:fPr>
                          <m:num>
                            <m:sSub>
                              <m:sSubPr>
                                <m:ctrlPr>
                                  <a:rPr lang="ar-AE" i="1">
                                    <a:solidFill>
                                      <a:schemeClr val="bg1"/>
                                    </a:solidFill>
                                    <a:latin typeface="Cambria Math" panose="02040503050406030204" pitchFamily="18" charset="0"/>
                                  </a:rPr>
                                </m:ctrlPr>
                              </m:sSubPr>
                              <m:e>
                                <m:acc>
                                  <m:accPr>
                                    <m:chr m:val="̇"/>
                                    <m:ctrlPr>
                                      <a:rPr lang="ar-AE" i="1">
                                        <a:solidFill>
                                          <a:schemeClr val="bg1"/>
                                        </a:solidFill>
                                        <a:latin typeface="Cambria Math" panose="02040503050406030204" pitchFamily="18" charset="0"/>
                                      </a:rPr>
                                    </m:ctrlPr>
                                  </m:accPr>
                                  <m:e>
                                    <m:r>
                                      <a:rPr lang="ar-AE" i="1">
                                        <a:solidFill>
                                          <a:schemeClr val="bg1"/>
                                        </a:solidFill>
                                        <a:latin typeface="Cambria Math" panose="02040503050406030204" pitchFamily="18" charset="0"/>
                                      </a:rPr>
                                      <m:t>𝑄</m:t>
                                    </m:r>
                                  </m:e>
                                </m:acc>
                              </m:e>
                              <m:sub>
                                <m:r>
                                  <a:rPr lang="ar-AE" i="1">
                                    <a:solidFill>
                                      <a:schemeClr val="bg1"/>
                                    </a:solidFill>
                                    <a:latin typeface="Cambria Math" panose="02040503050406030204" pitchFamily="18" charset="0"/>
                                  </a:rPr>
                                  <m:t>𝑜𝑢𝑡</m:t>
                                </m:r>
                              </m:sub>
                            </m:sSub>
                          </m:num>
                          <m:den>
                            <m:sSub>
                              <m:sSubPr>
                                <m:ctrlPr>
                                  <a:rPr lang="ar-AE" i="1">
                                    <a:solidFill>
                                      <a:schemeClr val="bg1"/>
                                    </a:solidFill>
                                    <a:latin typeface="Cambria Math" panose="02040503050406030204" pitchFamily="18" charset="0"/>
                                  </a:rPr>
                                </m:ctrlPr>
                              </m:sSubPr>
                              <m:e>
                                <m:r>
                                  <a:rPr lang="ar-AE" i="1">
                                    <a:solidFill>
                                      <a:schemeClr val="bg1"/>
                                    </a:solidFill>
                                    <a:latin typeface="Cambria Math" panose="02040503050406030204" pitchFamily="18" charset="0"/>
                                  </a:rPr>
                                  <m:t>𝐸</m:t>
                                </m:r>
                              </m:e>
                              <m:sub>
                                <m:r>
                                  <a:rPr lang="ar-AE" i="1">
                                    <a:solidFill>
                                      <a:schemeClr val="bg1"/>
                                    </a:solidFill>
                                    <a:latin typeface="Cambria Math" panose="02040503050406030204" pitchFamily="18" charset="0"/>
                                  </a:rPr>
                                  <m:t>𝑣𝑎𝑝</m:t>
                                </m:r>
                              </m:sub>
                            </m:sSub>
                          </m:den>
                        </m:f>
                      </m:oMath>
                    </m:oMathPara>
                  </a14:m>
                  <a:endParaRPr lang="fr-CA" dirty="0">
                    <a:solidFill>
                      <a:schemeClr val="bg1"/>
                    </a:solidFill>
                  </a:endParaRPr>
                </a:p>
              </p:txBody>
            </p:sp>
          </mc:Choice>
          <mc:Fallback xmlns="">
            <p:sp>
              <p:nvSpPr>
                <p:cNvPr id="5" name="TextBox 4">
                  <a:extLst>
                    <a:ext uri="{FF2B5EF4-FFF2-40B4-BE49-F238E27FC236}">
                      <a16:creationId xmlns:a16="http://schemas.microsoft.com/office/drawing/2014/main" id="{A3C4C857-9976-4CFA-8FC5-91FF030E43AA}"/>
                    </a:ext>
                  </a:extLst>
                </p:cNvPr>
                <p:cNvSpPr txBox="1">
                  <a:spLocks noRot="1" noChangeAspect="1" noMove="1" noResize="1" noEditPoints="1" noAdjustHandles="1" noChangeArrowheads="1" noChangeShapeType="1" noTextEdit="1"/>
                </p:cNvSpPr>
                <p:nvPr/>
              </p:nvSpPr>
              <p:spPr>
                <a:xfrm>
                  <a:off x="1603661" y="3542842"/>
                  <a:ext cx="2667001" cy="1298304"/>
                </a:xfrm>
                <a:prstGeom prst="rect">
                  <a:avLst/>
                </a:prstGeom>
                <a:blipFill>
                  <a:blip r:embed="rId9"/>
                  <a:stretch>
                    <a:fillRect t="-1408"/>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11" name="Google Shape;187;p21">
                <a:extLst>
                  <a:ext uri="{FF2B5EF4-FFF2-40B4-BE49-F238E27FC236}">
                    <a16:creationId xmlns:a16="http://schemas.microsoft.com/office/drawing/2014/main" id="{196B02E1-8BBC-4A4C-A064-577E3A655507}"/>
                  </a:ext>
                </a:extLst>
              </p:cNvPr>
              <p:cNvSpPr txBox="1">
                <a:spLocks noGrp="1"/>
              </p:cNvSpPr>
              <p:nvPr>
                <p:ph type="body" idx="1"/>
                <p:custDataLst>
                  <p:tags r:id="rId4"/>
                </p:custDataLst>
              </p:nvPr>
            </p:nvSpPr>
            <p:spPr>
              <a:xfrm>
                <a:off x="5541817" y="1156958"/>
                <a:ext cx="2746091" cy="3733837"/>
              </a:xfrm>
              <a:prstGeom prst="rect">
                <a:avLst/>
              </a:prstGeom>
            </p:spPr>
            <p:txBody>
              <a:bodyPr spcFirstLastPara="1" wrap="square" lIns="91425" tIns="91425" rIns="91425" bIns="91425" anchor="t" anchorCtr="0">
                <a:noAutofit/>
              </a:bodyPr>
              <a:lstStyle/>
              <a:p>
                <a:pPr marL="0" lvl="0" indent="0" algn="l" rtl="0">
                  <a:spcBef>
                    <a:spcPts val="0"/>
                  </a:spcBef>
                  <a:spcAft>
                    <a:spcPts val="600"/>
                  </a:spcAft>
                  <a:buNone/>
                </a:pPr>
                <a:r>
                  <a:rPr lang="fr-CA" sz="1600" noProof="0" dirty="0"/>
                  <a:t>Autres considérations</a:t>
                </a:r>
              </a:p>
              <a:p>
                <a:pPr marL="285750" indent="-285750">
                  <a:buSzPct val="90000"/>
                </a:pPr>
                <a:r>
                  <a:rPr lang="fr-CA" noProof="0" dirty="0"/>
                  <a:t>Il faut avoir le nombre de Courant &lt; 1, pour éviter de sauter par dessus une composante</a:t>
                </a:r>
              </a:p>
              <a:p>
                <a:pPr marL="285750" indent="-285750">
                  <a:buSzPct val="90000"/>
                </a:pPr>
                <a:r>
                  <a:rPr lang="fr-CA" b="0" noProof="0" dirty="0"/>
                  <a:t>Nombre de Courant </a:t>
                </a:r>
              </a:p>
              <a:p>
                <a:pPr marL="0" indent="0">
                  <a:buSzPct val="90000"/>
                  <a:buNone/>
                </a:pPr>
                <a14:m>
                  <m:oMathPara xmlns:m="http://schemas.openxmlformats.org/officeDocument/2006/math">
                    <m:oMathParaPr>
                      <m:jc m:val="centerGroup"/>
                    </m:oMathParaPr>
                    <m:oMath xmlns:m="http://schemas.openxmlformats.org/officeDocument/2006/math">
                      <m:r>
                        <a:rPr lang="fr-CA" b="0" i="1" noProof="0" smtClean="0">
                          <a:latin typeface="Cambria Math" panose="02040503050406030204" pitchFamily="18" charset="0"/>
                        </a:rPr>
                        <m:t>𝐶</m:t>
                      </m:r>
                      <m:r>
                        <a:rPr lang="fr-CA" b="0" i="1" noProof="0" smtClean="0">
                          <a:latin typeface="Cambria Math" panose="02040503050406030204" pitchFamily="18" charset="0"/>
                        </a:rPr>
                        <m:t>= </m:t>
                      </m:r>
                      <m:f>
                        <m:fPr>
                          <m:ctrlPr>
                            <a:rPr lang="fr-CA" b="0" i="1" noProof="0" smtClean="0">
                              <a:latin typeface="Cambria Math" panose="02040503050406030204" pitchFamily="18" charset="0"/>
                            </a:rPr>
                          </m:ctrlPr>
                        </m:fPr>
                        <m:num>
                          <m:r>
                            <a:rPr lang="fr-CA" b="0" i="1" noProof="0" smtClean="0">
                              <a:latin typeface="Cambria Math" panose="02040503050406030204" pitchFamily="18" charset="0"/>
                            </a:rPr>
                            <m:t>𝑣</m:t>
                          </m:r>
                          <m:r>
                            <a:rPr lang="fr-CA" b="0" i="1" noProof="0" smtClean="0">
                              <a:latin typeface="Cambria Math" panose="02040503050406030204" pitchFamily="18" charset="0"/>
                            </a:rPr>
                            <m:t> ∗ ∆</m:t>
                          </m:r>
                          <m:r>
                            <a:rPr lang="fr-CA" b="0" i="1" noProof="0" smtClean="0">
                              <a:latin typeface="Cambria Math" panose="02040503050406030204" pitchFamily="18" charset="0"/>
                              <a:ea typeface="Cambria Math" panose="02040503050406030204" pitchFamily="18" charset="0"/>
                            </a:rPr>
                            <m:t>𝑡</m:t>
                          </m:r>
                        </m:num>
                        <m:den>
                          <m:r>
                            <a:rPr lang="fr-CA" b="0" i="1" noProof="0" smtClean="0">
                              <a:latin typeface="Cambria Math" panose="02040503050406030204" pitchFamily="18" charset="0"/>
                              <a:ea typeface="Cambria Math" panose="02040503050406030204" pitchFamily="18" charset="0"/>
                            </a:rPr>
                            <m:t>∆</m:t>
                          </m:r>
                          <m:r>
                            <a:rPr lang="fr-CA" b="0" i="1" noProof="0" smtClean="0">
                              <a:latin typeface="Cambria Math" panose="02040503050406030204" pitchFamily="18" charset="0"/>
                              <a:ea typeface="Cambria Math" panose="02040503050406030204" pitchFamily="18" charset="0"/>
                            </a:rPr>
                            <m:t>𝑥</m:t>
                          </m:r>
                        </m:den>
                      </m:f>
                    </m:oMath>
                  </m:oMathPara>
                </a14:m>
                <a:endParaRPr lang="fr-CA" noProof="0" dirty="0"/>
              </a:p>
              <a:p>
                <a:pPr marL="285750" indent="-285750">
                  <a:spcBef>
                    <a:spcPts val="1600"/>
                  </a:spcBef>
                  <a:spcAft>
                    <a:spcPts val="1600"/>
                  </a:spcAft>
                  <a:buSzPct val="90000"/>
                </a:pPr>
                <a:r>
                  <a:rPr lang="fr-CA" noProof="0" dirty="0"/>
                  <a:t>Le plus grand </a:t>
                </a:r>
                <a:r>
                  <a:rPr lang="fr-CA" noProof="0" dirty="0" err="1"/>
                  <a:t>dV</a:t>
                </a:r>
                <a:r>
                  <a:rPr lang="fr-CA" noProof="0" dirty="0"/>
                  <a:t> possible est égal au plus petit volume parmi toutes les composantes (au moins un élément par composante)</a:t>
                </a:r>
              </a:p>
            </p:txBody>
          </p:sp>
        </mc:Choice>
        <mc:Fallback xmlns="">
          <p:sp>
            <p:nvSpPr>
              <p:cNvPr id="11" name="Google Shape;187;p21">
                <a:extLst>
                  <a:ext uri="{FF2B5EF4-FFF2-40B4-BE49-F238E27FC236}">
                    <a16:creationId xmlns:a16="http://schemas.microsoft.com/office/drawing/2014/main" id="{196B02E1-8BBC-4A4C-A064-577E3A655507}"/>
                  </a:ext>
                </a:extLst>
              </p:cNvPr>
              <p:cNvSpPr txBox="1">
                <a:spLocks noGrp="1" noRot="1" noChangeAspect="1" noMove="1" noResize="1" noEditPoints="1" noAdjustHandles="1" noChangeArrowheads="1" noChangeShapeType="1" noTextEdit="1"/>
              </p:cNvSpPr>
              <p:nvPr>
                <p:ph type="body" idx="1"/>
                <p:custDataLst>
                  <p:tags r:id="rId10"/>
                </p:custDataLst>
              </p:nvPr>
            </p:nvSpPr>
            <p:spPr>
              <a:xfrm>
                <a:off x="5541817" y="1156958"/>
                <a:ext cx="2746091" cy="3733837"/>
              </a:xfrm>
              <a:prstGeom prst="rect">
                <a:avLst/>
              </a:prstGeom>
              <a:blipFill>
                <a:blip r:embed="rId11"/>
                <a:stretch>
                  <a:fillRect l="-1109"/>
                </a:stretch>
              </a:blipFill>
            </p:spPr>
            <p:txBody>
              <a:bodyPr/>
              <a:lstStyle/>
              <a:p>
                <a:r>
                  <a:rPr lang="en-CA">
                    <a:noFill/>
                  </a:rPr>
                  <a:t> </a:t>
                </a:r>
              </a:p>
            </p:txBody>
          </p:sp>
        </mc:Fallback>
      </mc:AlternateContent>
    </p:spTree>
    <p:extLst>
      <p:ext uri="{BB962C8B-B14F-4D97-AF65-F5344CB8AC3E}">
        <p14:creationId xmlns:p14="http://schemas.microsoft.com/office/powerpoint/2010/main" val="523597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5B27-4FF9-4815-8501-54D04F705C15}"/>
              </a:ext>
            </a:extLst>
          </p:cNvPr>
          <p:cNvSpPr>
            <a:spLocks noGrp="1"/>
          </p:cNvSpPr>
          <p:nvPr>
            <p:ph type="title"/>
            <p:custDataLst>
              <p:tags r:id="rId1"/>
            </p:custDataLst>
          </p:nvPr>
        </p:nvSpPr>
        <p:spPr/>
        <p:txBody>
          <a:bodyPr/>
          <a:lstStyle/>
          <a:p>
            <a:r>
              <a:rPr lang="fr-CA" sz="4000" noProof="0" dirty="0"/>
              <a:t>Vérification de code</a:t>
            </a:r>
          </a:p>
        </p:txBody>
      </p:sp>
      <p:sp>
        <p:nvSpPr>
          <p:cNvPr id="3" name="Slide Number Placeholder 2">
            <a:extLst>
              <a:ext uri="{FF2B5EF4-FFF2-40B4-BE49-F238E27FC236}">
                <a16:creationId xmlns:a16="http://schemas.microsoft.com/office/drawing/2014/main" id="{CCC25316-B1FF-4547-9313-54C8202A815B}"/>
              </a:ext>
            </a:extLst>
          </p:cNvPr>
          <p:cNvSpPr>
            <a:spLocks noGrp="1"/>
          </p:cNvSpPr>
          <p:nvPr>
            <p:ph type="sldNum" idx="12"/>
            <p:custDataLst>
              <p:tags r:id="rId2"/>
            </p:custDataLst>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1604815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Méthodologie pour la </a:t>
            </a:r>
            <a:r>
              <a:rPr lang="fr-CA" sz="2800" noProof="0" dirty="0" err="1"/>
              <a:t>verification</a:t>
            </a:r>
            <a:r>
              <a:rPr lang="fr-CA" sz="2800" noProof="0" dirty="0"/>
              <a:t> de code</a:t>
            </a:r>
          </a:p>
        </p:txBody>
      </p:sp>
      <p:sp>
        <p:nvSpPr>
          <p:cNvPr id="193" name="Google Shape;193;p22"/>
          <p:cNvSpPr txBox="1">
            <a:spLocks noGrp="1"/>
          </p:cNvSpPr>
          <p:nvPr>
            <p:ph type="body" idx="1"/>
            <p:custDataLst>
              <p:tags r:id="rId2"/>
            </p:custDataLst>
          </p:nvPr>
        </p:nvSpPr>
        <p:spPr>
          <a:xfrm>
            <a:off x="1297500" y="1567550"/>
            <a:ext cx="7038900" cy="2911200"/>
          </a:xfrm>
          <a:prstGeom prst="rect">
            <a:avLst/>
          </a:prstGeom>
        </p:spPr>
        <p:txBody>
          <a:bodyPr spcFirstLastPara="1" wrap="square" lIns="91425" tIns="91425" rIns="91425" bIns="91425" anchor="t" anchorCtr="0">
            <a:noAutofit/>
          </a:bodyPr>
          <a:lstStyle/>
          <a:p>
            <a:pPr marL="285750" indent="-285750">
              <a:lnSpc>
                <a:spcPct val="100000"/>
              </a:lnSpc>
              <a:spcAft>
                <a:spcPts val="1200"/>
              </a:spcAft>
            </a:pPr>
            <a:r>
              <a:rPr lang="fr-CA" noProof="0" dirty="0"/>
              <a:t>Vérification une composante à la fois (test unitaire)</a:t>
            </a:r>
          </a:p>
          <a:p>
            <a:pPr marL="285750" indent="-285750">
              <a:lnSpc>
                <a:spcPct val="100000"/>
              </a:lnSpc>
              <a:spcAft>
                <a:spcPts val="1200"/>
              </a:spcAft>
            </a:pPr>
            <a:r>
              <a:rPr lang="fr-CA" noProof="0" dirty="0"/>
              <a:t>Utilisation de cas d’étude simplistes avec une génération de chaleur ou un refroidissement constant</a:t>
            </a:r>
          </a:p>
          <a:p>
            <a:pPr marL="285750" indent="-285750">
              <a:lnSpc>
                <a:spcPct val="100000"/>
              </a:lnSpc>
              <a:spcAft>
                <a:spcPts val="1200"/>
              </a:spcAft>
            </a:pPr>
            <a:r>
              <a:rPr lang="fr-CA" noProof="0" dirty="0"/>
              <a:t>Vérification par comparaison avec la solution exacte de l’équation analytique qui décrit la composante</a:t>
            </a:r>
          </a:p>
          <a:p>
            <a:pPr marL="285750" indent="-285750">
              <a:lnSpc>
                <a:spcPct val="100000"/>
              </a:lnSpc>
              <a:spcAft>
                <a:spcPts val="1200"/>
              </a:spcAft>
            </a:pPr>
            <a:r>
              <a:rPr lang="fr-CA" noProof="0" dirty="0"/>
              <a:t>Pour le moteur on fait la vérification du code avec et sans génération de vapeur</a:t>
            </a:r>
          </a:p>
          <a:p>
            <a:pPr marL="285750" indent="-285750">
              <a:lnSpc>
                <a:spcPct val="100000"/>
              </a:lnSpc>
              <a:spcAft>
                <a:spcPts val="1200"/>
              </a:spcAft>
            </a:pPr>
            <a:r>
              <a:rPr lang="fr-CA" noProof="0" dirty="0"/>
              <a:t>Vérification du dégazeur en vérifiant que le titre à sa sortie soit nul</a:t>
            </a:r>
          </a:p>
        </p:txBody>
      </p:sp>
      <p:sp>
        <p:nvSpPr>
          <p:cNvPr id="2" name="Slide Number Placeholder 1">
            <a:extLst>
              <a:ext uri="{FF2B5EF4-FFF2-40B4-BE49-F238E27FC236}">
                <a16:creationId xmlns:a16="http://schemas.microsoft.com/office/drawing/2014/main" id="{FB1C7FEC-C10D-465C-A7DD-5607082D87CF}"/>
              </a:ext>
            </a:extLst>
          </p:cNvPr>
          <p:cNvSpPr>
            <a:spLocks noGrp="1"/>
          </p:cNvSpPr>
          <p:nvPr>
            <p:ph type="sldNum" idx="12"/>
            <p:custDataLst>
              <p:tags r:id="rId3"/>
            </p:custDataLst>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Vérification de code - Radiateur</a:t>
            </a:r>
          </a:p>
        </p:txBody>
      </p:sp>
      <p:sp>
        <p:nvSpPr>
          <p:cNvPr id="199" name="Google Shape;199;p23"/>
          <p:cNvSpPr txBox="1">
            <a:spLocks noGrp="1"/>
          </p:cNvSpPr>
          <p:nvPr>
            <p:ph type="body" idx="1"/>
            <p:custDataLst>
              <p:tags r:id="rId2"/>
            </p:custDataLst>
          </p:nvPr>
        </p:nvSpPr>
        <p:spPr>
          <a:xfrm>
            <a:off x="1297500" y="1219700"/>
            <a:ext cx="7095000" cy="7296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La solution de la variation de chaleur à travers le radiateur pour un coefficient de convection et un débit à travers le radiateur constants est définie par l’équation suivante :</a:t>
            </a:r>
          </a:p>
        </p:txBody>
      </p:sp>
      <p:sp>
        <p:nvSpPr>
          <p:cNvPr id="2" name="Slide Number Placeholder 1">
            <a:extLst>
              <a:ext uri="{FF2B5EF4-FFF2-40B4-BE49-F238E27FC236}">
                <a16:creationId xmlns:a16="http://schemas.microsoft.com/office/drawing/2014/main" id="{FE45D7C1-8C75-483F-A845-725697E4F3C5}"/>
              </a:ext>
            </a:extLst>
          </p:cNvPr>
          <p:cNvSpPr>
            <a:spLocks noGrp="1"/>
          </p:cNvSpPr>
          <p:nvPr>
            <p:ph type="sldNum" idx="12"/>
            <p:custDataLst>
              <p:tags r:id="rId3"/>
            </p:custDataLst>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6" name="TextBox 5">
            <a:extLst>
              <a:ext uri="{FF2B5EF4-FFF2-40B4-BE49-F238E27FC236}">
                <a16:creationId xmlns:a16="http://schemas.microsoft.com/office/drawing/2014/main" id="{256FB9EA-09EA-4D19-8EEA-29F085155DE4}"/>
              </a:ext>
            </a:extLst>
          </p:cNvPr>
          <p:cNvSpPr txBox="1"/>
          <p:nvPr>
            <p:custDataLst>
              <p:tags r:id="rId4"/>
            </p:custDataLst>
          </p:nvPr>
        </p:nvSpPr>
        <p:spPr>
          <a:xfrm>
            <a:off x="1297499" y="3418151"/>
            <a:ext cx="7095001" cy="954107"/>
          </a:xfrm>
          <a:prstGeom prst="rect">
            <a:avLst/>
          </a:prstGeom>
          <a:noFill/>
        </p:spPr>
        <p:txBody>
          <a:bodyPr wrap="square" rtlCol="0">
            <a:spAutoFit/>
          </a:bodyPr>
          <a:lstStyle/>
          <a:p>
            <a:r>
              <a:rPr lang="fr-FR" dirty="0">
                <a:solidFill>
                  <a:schemeClr val="bg1"/>
                </a:solidFill>
              </a:rPr>
              <a:t>Pour une intégration eulérienne du déplacement de la particule à travers le radiateur la réponse sera exacte. En effectuant la vérification, on arrive à une erreur de 1,42E-14, ce qui nous permet de conclure que le code effectue le calcul correctement.</a:t>
            </a:r>
          </a:p>
          <a:p>
            <a:endParaRPr lang="en-CA" dirty="0">
              <a:solidFill>
                <a:schemeClr val="bg1"/>
              </a:solidFill>
            </a:endParaRPr>
          </a:p>
        </p:txBody>
      </p:sp>
      <p:grpSp>
        <p:nvGrpSpPr>
          <p:cNvPr id="9" name="Group 8">
            <a:extLst>
              <a:ext uri="{FF2B5EF4-FFF2-40B4-BE49-F238E27FC236}">
                <a16:creationId xmlns:a16="http://schemas.microsoft.com/office/drawing/2014/main" id="{FB675423-EDF9-4DBC-8194-CBE6E01EEA04}"/>
              </a:ext>
            </a:extLst>
          </p:cNvPr>
          <p:cNvGrpSpPr/>
          <p:nvPr>
            <p:custDataLst>
              <p:tags r:id="rId5"/>
            </p:custDataLst>
          </p:nvPr>
        </p:nvGrpSpPr>
        <p:grpSpPr>
          <a:xfrm>
            <a:off x="1297498" y="1821145"/>
            <a:ext cx="7388891" cy="1401602"/>
            <a:chOff x="1003610" y="1967994"/>
            <a:chExt cx="7682780" cy="1401602"/>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8E28EBD-880B-4091-9960-EA220D11FBE2}"/>
                    </a:ext>
                  </a:extLst>
                </p:cNvPr>
                <p:cNvSpPr txBox="1"/>
                <p:nvPr/>
              </p:nvSpPr>
              <p:spPr>
                <a:xfrm>
                  <a:off x="1003610" y="2028140"/>
                  <a:ext cx="2462603" cy="5379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CA" i="1" smtClean="0">
                                <a:solidFill>
                                  <a:schemeClr val="bg1"/>
                                </a:solidFill>
                                <a:latin typeface="Cambria Math" panose="02040503050406030204" pitchFamily="18" charset="0"/>
                              </a:rPr>
                            </m:ctrlPr>
                          </m:fPr>
                          <m:num>
                            <m:r>
                              <a:rPr lang="fr-CA" b="0" i="1" smtClean="0">
                                <a:solidFill>
                                  <a:schemeClr val="bg1"/>
                                </a:solidFill>
                                <a:latin typeface="Cambria Math" panose="02040503050406030204" pitchFamily="18" charset="0"/>
                              </a:rPr>
                              <m:t>𝑑𝑡</m:t>
                            </m:r>
                          </m:num>
                          <m:den>
                            <m:r>
                              <a:rPr lang="fr-CA" b="0" i="1" smtClean="0">
                                <a:solidFill>
                                  <a:schemeClr val="bg1"/>
                                </a:solidFill>
                                <a:latin typeface="Cambria Math" panose="02040503050406030204" pitchFamily="18" charset="0"/>
                              </a:rPr>
                              <m:t>𝑑𝑥</m:t>
                            </m:r>
                          </m:den>
                        </m:f>
                        <m:r>
                          <a:rPr lang="fr-CA" b="0" i="1" smtClean="0">
                            <a:solidFill>
                              <a:schemeClr val="bg1"/>
                            </a:solidFill>
                            <a:latin typeface="Cambria Math" panose="02040503050406030204" pitchFamily="18" charset="0"/>
                          </a:rPr>
                          <m:t>=</m:t>
                        </m:r>
                        <m:f>
                          <m:fPr>
                            <m:ctrlPr>
                              <a:rPr lang="fr-CA" b="0" i="1" smtClean="0">
                                <a:solidFill>
                                  <a:schemeClr val="bg1"/>
                                </a:solidFill>
                                <a:latin typeface="Cambria Math" panose="02040503050406030204" pitchFamily="18" charset="0"/>
                              </a:rPr>
                            </m:ctrlPr>
                          </m:fPr>
                          <m:num>
                            <m:r>
                              <a:rPr lang="fr-CA" i="1">
                                <a:solidFill>
                                  <a:schemeClr val="bg1"/>
                                </a:solidFill>
                                <a:latin typeface="Cambria Math" panose="02040503050406030204" pitchFamily="18" charset="0"/>
                              </a:rPr>
                              <m:t>h</m:t>
                            </m:r>
                            <m:r>
                              <a:rPr lang="fr-CA" i="1">
                                <a:solidFill>
                                  <a:schemeClr val="bg1"/>
                                </a:solidFill>
                                <a:latin typeface="Cambria Math" panose="02040503050406030204" pitchFamily="18" charset="0"/>
                              </a:rPr>
                              <m:t> ∗(</m:t>
                            </m:r>
                            <m:r>
                              <a:rPr lang="fr-CA" i="1">
                                <a:solidFill>
                                  <a:schemeClr val="bg1"/>
                                </a:solidFill>
                                <a:latin typeface="Cambria Math" panose="02040503050406030204" pitchFamily="18" charset="0"/>
                              </a:rPr>
                              <m:t>𝑇</m:t>
                            </m:r>
                            <m:r>
                              <a:rPr lang="fr-CA" i="1">
                                <a:solidFill>
                                  <a:schemeClr val="bg1"/>
                                </a:solidFill>
                                <a:latin typeface="Cambria Math" panose="02040503050406030204" pitchFamily="18" charset="0"/>
                              </a:rPr>
                              <m:t> − </m:t>
                            </m:r>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𝑒𝑥𝑡</m:t>
                                </m:r>
                              </m:sub>
                            </m:sSub>
                            <m:r>
                              <a:rPr lang="fr-CA" i="1">
                                <a:solidFill>
                                  <a:schemeClr val="bg1"/>
                                </a:solidFill>
                                <a:latin typeface="Cambria Math" panose="02040503050406030204" pitchFamily="18" charset="0"/>
                              </a:rPr>
                              <m:t>)</m:t>
                            </m:r>
                          </m:num>
                          <m:den>
                            <m:acc>
                              <m:accPr>
                                <m:chr m:val="̇"/>
                                <m:ctrlPr>
                                  <a:rPr lang="fr-CA" b="0" i="1" smtClean="0">
                                    <a:solidFill>
                                      <a:schemeClr val="bg1"/>
                                    </a:solidFill>
                                    <a:latin typeface="Cambria Math" panose="02040503050406030204" pitchFamily="18" charset="0"/>
                                  </a:rPr>
                                </m:ctrlPr>
                              </m:accPr>
                              <m:e>
                                <m:r>
                                  <a:rPr lang="fr-CA" b="0" i="1" smtClean="0">
                                    <a:solidFill>
                                      <a:schemeClr val="bg1"/>
                                    </a:solidFill>
                                    <a:latin typeface="Cambria Math" panose="02040503050406030204" pitchFamily="18" charset="0"/>
                                  </a:rPr>
                                  <m:t>𝑚</m:t>
                                </m:r>
                              </m:e>
                            </m:acc>
                            <m:r>
                              <a:rPr lang="fr-CA" b="0" i="1" smtClean="0">
                                <a:solidFill>
                                  <a:schemeClr val="bg1"/>
                                </a:solidFill>
                                <a:latin typeface="Cambria Math" panose="02040503050406030204" pitchFamily="18" charset="0"/>
                              </a:rPr>
                              <m:t>∗</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𝐶</m:t>
                                </m:r>
                              </m:e>
                              <m:sub>
                                <m:r>
                                  <a:rPr lang="fr-CA" b="0" i="1" smtClean="0">
                                    <a:solidFill>
                                      <a:schemeClr val="bg1"/>
                                    </a:solidFill>
                                    <a:latin typeface="Cambria Math" panose="02040503050406030204" pitchFamily="18" charset="0"/>
                                  </a:rPr>
                                  <m:t>𝑣</m:t>
                                </m:r>
                              </m:sub>
                            </m:sSub>
                          </m:den>
                        </m:f>
                      </m:oMath>
                    </m:oMathPara>
                  </a14:m>
                  <a:endParaRPr lang="en-CA" dirty="0">
                    <a:solidFill>
                      <a:schemeClr val="bg1"/>
                    </a:solidFill>
                  </a:endParaRPr>
                </a:p>
              </p:txBody>
            </p:sp>
          </mc:Choice>
          <mc:Fallback xmlns="">
            <p:sp>
              <p:nvSpPr>
                <p:cNvPr id="3" name="TextBox 2">
                  <a:extLst>
                    <a:ext uri="{FF2B5EF4-FFF2-40B4-BE49-F238E27FC236}">
                      <a16:creationId xmlns:a16="http://schemas.microsoft.com/office/drawing/2014/main" id="{98E28EBD-880B-4091-9960-EA220D11FBE2}"/>
                    </a:ext>
                  </a:extLst>
                </p:cNvPr>
                <p:cNvSpPr txBox="1">
                  <a:spLocks noRot="1" noChangeAspect="1" noMove="1" noResize="1" noEditPoints="1" noAdjustHandles="1" noChangeArrowheads="1" noChangeShapeType="1" noTextEdit="1"/>
                </p:cNvSpPr>
                <p:nvPr/>
              </p:nvSpPr>
              <p:spPr>
                <a:xfrm>
                  <a:off x="1003610" y="2028140"/>
                  <a:ext cx="2462603" cy="537904"/>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C0B45C6-6AA9-4A23-BE97-8C4162176CB5}"/>
                    </a:ext>
                  </a:extLst>
                </p:cNvPr>
                <p:cNvSpPr txBox="1"/>
                <p:nvPr/>
              </p:nvSpPr>
              <p:spPr>
                <a:xfrm>
                  <a:off x="1105787" y="2929140"/>
                  <a:ext cx="2926681" cy="4119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CA" b="0" i="1" smtClean="0">
                            <a:solidFill>
                              <a:schemeClr val="bg1"/>
                            </a:solidFill>
                            <a:latin typeface="Cambria Math" panose="02040503050406030204" pitchFamily="18" charset="0"/>
                          </a:rPr>
                          <m:t>𝑇</m:t>
                        </m:r>
                        <m:d>
                          <m:dPr>
                            <m:ctrlPr>
                              <a:rPr lang="fr-CA" b="0" i="1" smtClean="0">
                                <a:solidFill>
                                  <a:schemeClr val="bg1"/>
                                </a:solidFill>
                                <a:latin typeface="Cambria Math" panose="02040503050406030204" pitchFamily="18" charset="0"/>
                              </a:rPr>
                            </m:ctrlPr>
                          </m:dPr>
                          <m:e>
                            <m:r>
                              <a:rPr lang="fr-CA" b="0" i="1" smtClean="0">
                                <a:solidFill>
                                  <a:schemeClr val="bg1"/>
                                </a:solidFill>
                                <a:latin typeface="Cambria Math" panose="02040503050406030204" pitchFamily="18" charset="0"/>
                              </a:rPr>
                              <m:t>𝑥</m:t>
                            </m:r>
                          </m:e>
                        </m:d>
                        <m:r>
                          <a:rPr lang="fr-CA" b="0" i="1" smtClean="0">
                            <a:solidFill>
                              <a:schemeClr val="bg1"/>
                            </a:solidFill>
                            <a:latin typeface="Cambria Math" panose="02040503050406030204" pitchFamily="18" charset="0"/>
                          </a:rPr>
                          <m:t>= </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𝑇</m:t>
                            </m:r>
                          </m:e>
                          <m:sub>
                            <m:r>
                              <a:rPr lang="fr-CA" b="0" i="1" smtClean="0">
                                <a:solidFill>
                                  <a:schemeClr val="bg1"/>
                                </a:solidFill>
                                <a:latin typeface="Cambria Math" panose="02040503050406030204" pitchFamily="18" charset="0"/>
                              </a:rPr>
                              <m:t>𝑒𝑥𝑡</m:t>
                            </m:r>
                          </m:sub>
                        </m:sSub>
                        <m:r>
                          <a:rPr lang="fr-CA" b="0" i="1" smtClean="0">
                            <a:solidFill>
                              <a:schemeClr val="bg1"/>
                            </a:solidFill>
                            <a:latin typeface="Cambria Math" panose="02040503050406030204" pitchFamily="18" charset="0"/>
                          </a:rPr>
                          <m:t>+(</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𝑇</m:t>
                            </m:r>
                          </m:e>
                          <m:sub>
                            <m:r>
                              <a:rPr lang="fr-CA" b="0" i="1" smtClean="0">
                                <a:solidFill>
                                  <a:schemeClr val="bg1"/>
                                </a:solidFill>
                                <a:latin typeface="Cambria Math" panose="02040503050406030204" pitchFamily="18" charset="0"/>
                              </a:rPr>
                              <m:t>𝑖𝑛</m:t>
                            </m:r>
                          </m:sub>
                        </m:sSub>
                        <m:r>
                          <a:rPr lang="fr-CA" b="0" i="1" smtClean="0">
                            <a:solidFill>
                              <a:schemeClr val="bg1"/>
                            </a:solidFill>
                            <a:latin typeface="Cambria Math" panose="02040503050406030204" pitchFamily="18" charset="0"/>
                          </a:rPr>
                          <m:t> − </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𝑇</m:t>
                            </m:r>
                          </m:e>
                          <m:sub>
                            <m:r>
                              <a:rPr lang="fr-CA" b="0" i="1" smtClean="0">
                                <a:solidFill>
                                  <a:schemeClr val="bg1"/>
                                </a:solidFill>
                                <a:latin typeface="Cambria Math" panose="02040503050406030204" pitchFamily="18" charset="0"/>
                              </a:rPr>
                              <m:t>𝑒𝑥𝑡</m:t>
                            </m:r>
                          </m:sub>
                        </m:sSub>
                        <m:r>
                          <a:rPr lang="fr-CA" b="0" i="1" smtClean="0">
                            <a:solidFill>
                              <a:schemeClr val="bg1"/>
                            </a:solidFill>
                            <a:latin typeface="Cambria Math" panose="02040503050406030204" pitchFamily="18" charset="0"/>
                          </a:rPr>
                          <m:t>)</m:t>
                        </m:r>
                        <m:sSup>
                          <m:sSupPr>
                            <m:ctrlPr>
                              <a:rPr lang="fr-CA" b="0" i="1" smtClean="0">
                                <a:solidFill>
                                  <a:schemeClr val="bg1"/>
                                </a:solidFill>
                                <a:latin typeface="Cambria Math" panose="02040503050406030204" pitchFamily="18" charset="0"/>
                              </a:rPr>
                            </m:ctrlPr>
                          </m:sSupPr>
                          <m:e>
                            <m:r>
                              <a:rPr lang="fr-CA" b="0" i="1" smtClean="0">
                                <a:solidFill>
                                  <a:schemeClr val="bg1"/>
                                </a:solidFill>
                                <a:latin typeface="Cambria Math" panose="02040503050406030204" pitchFamily="18" charset="0"/>
                              </a:rPr>
                              <m:t> ∗ </m:t>
                            </m:r>
                            <m:r>
                              <a:rPr lang="fr-CA" b="0" i="1" smtClean="0">
                                <a:solidFill>
                                  <a:schemeClr val="bg1"/>
                                </a:solidFill>
                                <a:latin typeface="Cambria Math" panose="02040503050406030204" pitchFamily="18" charset="0"/>
                              </a:rPr>
                              <m:t>𝑒</m:t>
                            </m:r>
                          </m:e>
                          <m:sup>
                            <m:f>
                              <m:fPr>
                                <m:ctrlPr>
                                  <a:rPr lang="fr-CA" b="0" i="1" smtClean="0">
                                    <a:solidFill>
                                      <a:schemeClr val="bg1"/>
                                    </a:solidFill>
                                    <a:latin typeface="Cambria Math" panose="02040503050406030204" pitchFamily="18" charset="0"/>
                                  </a:rPr>
                                </m:ctrlPr>
                              </m:fPr>
                              <m:num>
                                <m:r>
                                  <a:rPr lang="fr-CA" b="0" i="1" smtClean="0">
                                    <a:solidFill>
                                      <a:schemeClr val="bg1"/>
                                    </a:solidFill>
                                    <a:latin typeface="Cambria Math" panose="02040503050406030204" pitchFamily="18" charset="0"/>
                                  </a:rPr>
                                  <m:t>−</m:t>
                                </m:r>
                                <m:r>
                                  <a:rPr lang="fr-CA" b="0" i="1" smtClean="0">
                                    <a:solidFill>
                                      <a:schemeClr val="bg1"/>
                                    </a:solidFill>
                                    <a:latin typeface="Cambria Math" panose="02040503050406030204" pitchFamily="18" charset="0"/>
                                  </a:rPr>
                                  <m:t>h</m:t>
                                </m:r>
                              </m:num>
                              <m:den>
                                <m:acc>
                                  <m:accPr>
                                    <m:chr m:val="̇"/>
                                    <m:ctrlPr>
                                      <a:rPr lang="fr-CA" b="0" i="1" smtClean="0">
                                        <a:solidFill>
                                          <a:schemeClr val="bg1"/>
                                        </a:solidFill>
                                        <a:latin typeface="Cambria Math" panose="02040503050406030204" pitchFamily="18" charset="0"/>
                                      </a:rPr>
                                    </m:ctrlPr>
                                  </m:accPr>
                                  <m:e>
                                    <m:r>
                                      <a:rPr lang="fr-CA" b="0" i="1" smtClean="0">
                                        <a:solidFill>
                                          <a:schemeClr val="bg1"/>
                                        </a:solidFill>
                                        <a:latin typeface="Cambria Math" panose="02040503050406030204" pitchFamily="18" charset="0"/>
                                      </a:rPr>
                                      <m:t>𝑚</m:t>
                                    </m:r>
                                  </m:e>
                                </m:acc>
                              </m:den>
                            </m:f>
                          </m:sup>
                        </m:sSup>
                      </m:oMath>
                    </m:oMathPara>
                  </a14:m>
                  <a:endParaRPr lang="en-CA" dirty="0">
                    <a:solidFill>
                      <a:schemeClr val="bg1"/>
                    </a:solidFill>
                  </a:endParaRPr>
                </a:p>
              </p:txBody>
            </p:sp>
          </mc:Choice>
          <mc:Fallback xmlns="">
            <p:sp>
              <p:nvSpPr>
                <p:cNvPr id="4" name="TextBox 3">
                  <a:extLst>
                    <a:ext uri="{FF2B5EF4-FFF2-40B4-BE49-F238E27FC236}">
                      <a16:creationId xmlns:a16="http://schemas.microsoft.com/office/drawing/2014/main" id="{8C0B45C6-6AA9-4A23-BE97-8C4162176CB5}"/>
                    </a:ext>
                  </a:extLst>
                </p:cNvPr>
                <p:cNvSpPr txBox="1">
                  <a:spLocks noRot="1" noChangeAspect="1" noMove="1" noResize="1" noEditPoints="1" noAdjustHandles="1" noChangeArrowheads="1" noChangeShapeType="1" noTextEdit="1"/>
                </p:cNvSpPr>
                <p:nvPr/>
              </p:nvSpPr>
              <p:spPr>
                <a:xfrm>
                  <a:off x="1105787" y="2929140"/>
                  <a:ext cx="2926681" cy="411908"/>
                </a:xfrm>
                <a:prstGeom prst="rect">
                  <a:avLst/>
                </a:prstGeom>
                <a:blipFill>
                  <a:blip r:embed="rId9"/>
                  <a:stretch>
                    <a:fillRect b="-5882"/>
                  </a:stretch>
                </a:blipFill>
              </p:spPr>
              <p:txBody>
                <a:bodyPr/>
                <a:lstStyle/>
                <a:p>
                  <a:r>
                    <a:rPr lang="en-CA">
                      <a:noFill/>
                    </a:rPr>
                    <a:t> </a:t>
                  </a:r>
                </a:p>
              </p:txBody>
            </p:sp>
          </mc:Fallback>
        </mc:AlternateContent>
        <p:sp>
          <p:nvSpPr>
            <p:cNvPr id="7" name="TextBox 6">
              <a:extLst>
                <a:ext uri="{FF2B5EF4-FFF2-40B4-BE49-F238E27FC236}">
                  <a16:creationId xmlns:a16="http://schemas.microsoft.com/office/drawing/2014/main" id="{5AE5E1B6-60EB-43B0-853A-AD697428C51F}"/>
                </a:ext>
              </a:extLst>
            </p:cNvPr>
            <p:cNvSpPr txBox="1"/>
            <p:nvPr/>
          </p:nvSpPr>
          <p:spPr>
            <a:xfrm>
              <a:off x="1341775" y="2621363"/>
              <a:ext cx="1902070" cy="307777"/>
            </a:xfrm>
            <a:prstGeom prst="rect">
              <a:avLst/>
            </a:prstGeom>
            <a:noFill/>
          </p:spPr>
          <p:txBody>
            <a:bodyPr wrap="square" rtlCol="0">
              <a:spAutoFit/>
            </a:bodyPr>
            <a:lstStyle/>
            <a:p>
              <a:r>
                <a:rPr lang="fr-CA" dirty="0">
                  <a:solidFill>
                    <a:schemeClr val="bg1"/>
                  </a:solidFill>
                </a:rPr>
                <a:t>dont la solution est : </a:t>
              </a:r>
              <a:endParaRPr lang="en-CA" dirty="0">
                <a:solidFill>
                  <a:schemeClr val="bg1"/>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E81B177-78A4-4F1C-BA19-4364761D4C0E}"/>
                    </a:ext>
                  </a:extLst>
                </p:cNvPr>
                <p:cNvSpPr txBox="1"/>
                <p:nvPr/>
              </p:nvSpPr>
              <p:spPr>
                <a:xfrm>
                  <a:off x="4430553" y="1967994"/>
                  <a:ext cx="4255837" cy="1401602"/>
                </a:xfrm>
                <a:prstGeom prst="rect">
                  <a:avLst/>
                </a:prstGeom>
                <a:noFill/>
              </p:spPr>
              <p:txBody>
                <a:bodyPr wrap="square" rtlCol="0">
                  <a:spAutoFit/>
                </a:bodyPr>
                <a:lstStyle/>
                <a:p>
                  <a14:m>
                    <m:oMath xmlns:m="http://schemas.openxmlformats.org/officeDocument/2006/math">
                      <m:r>
                        <a:rPr lang="fr-CA" b="0" i="1" smtClean="0">
                          <a:solidFill>
                            <a:schemeClr val="bg1"/>
                          </a:solidFill>
                          <a:latin typeface="Cambria Math" panose="02040503050406030204" pitchFamily="18" charset="0"/>
                        </a:rPr>
                        <m:t>𝑥</m:t>
                      </m:r>
                    </m:oMath>
                  </a14:m>
                  <a:r>
                    <a:rPr lang="en-CA" dirty="0">
                      <a:solidFill>
                        <a:schemeClr val="bg1"/>
                      </a:solidFill>
                    </a:rPr>
                    <a:t> : position </a:t>
                  </a:r>
                  <a:r>
                    <a:rPr lang="en-CA" dirty="0" err="1">
                      <a:solidFill>
                        <a:schemeClr val="bg1"/>
                      </a:solidFill>
                    </a:rPr>
                    <a:t>volumétrique</a:t>
                  </a:r>
                  <a:r>
                    <a:rPr lang="en-CA" dirty="0">
                      <a:solidFill>
                        <a:schemeClr val="bg1"/>
                      </a:solidFill>
                    </a:rPr>
                    <a:t> </a:t>
                  </a:r>
                  <a:r>
                    <a:rPr lang="en-CA" dirty="0" err="1">
                      <a:solidFill>
                        <a:schemeClr val="bg1"/>
                      </a:solidFill>
                    </a:rPr>
                    <a:t>d’une</a:t>
                  </a:r>
                  <a:r>
                    <a:rPr lang="en-CA" dirty="0">
                      <a:solidFill>
                        <a:schemeClr val="bg1"/>
                      </a:solidFill>
                    </a:rPr>
                    <a:t> </a:t>
                  </a:r>
                  <a:r>
                    <a:rPr lang="en-CA" dirty="0" err="1">
                      <a:solidFill>
                        <a:schemeClr val="bg1"/>
                      </a:solidFill>
                    </a:rPr>
                    <a:t>particule</a:t>
                  </a:r>
                  <a:endParaRPr lang="en-CA" dirty="0">
                    <a:solidFill>
                      <a:schemeClr val="bg1"/>
                    </a:solidFill>
                  </a:endParaRPr>
                </a:p>
                <a:p>
                  <a14:m>
                    <m:oMath xmlns:m="http://schemas.openxmlformats.org/officeDocument/2006/math">
                      <m:sSub>
                        <m:sSubPr>
                          <m:ctrlPr>
                            <a:rPr lang="en-CA"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𝑇</m:t>
                          </m:r>
                        </m:e>
                        <m:sub>
                          <m:r>
                            <a:rPr lang="fr-CA" b="0" i="1" smtClean="0">
                              <a:solidFill>
                                <a:schemeClr val="bg1"/>
                              </a:solidFill>
                              <a:latin typeface="Cambria Math" panose="02040503050406030204" pitchFamily="18" charset="0"/>
                            </a:rPr>
                            <m:t>𝑒𝑥𝑡</m:t>
                          </m:r>
                        </m:sub>
                      </m:sSub>
                    </m:oMath>
                  </a14:m>
                  <a:r>
                    <a:rPr lang="en-CA" dirty="0">
                      <a:solidFill>
                        <a:schemeClr val="bg1"/>
                      </a:solidFill>
                    </a:rPr>
                    <a:t> : temperature de </a:t>
                  </a:r>
                  <a:r>
                    <a:rPr lang="en-CA" dirty="0" err="1">
                      <a:solidFill>
                        <a:schemeClr val="bg1"/>
                      </a:solidFill>
                    </a:rPr>
                    <a:t>l’air</a:t>
                  </a:r>
                  <a:r>
                    <a:rPr lang="en-CA" dirty="0">
                      <a:solidFill>
                        <a:schemeClr val="bg1"/>
                      </a:solidFill>
                    </a:rPr>
                    <a:t> ambient</a:t>
                  </a:r>
                </a:p>
                <a:p>
                  <a14:m>
                    <m:oMath xmlns:m="http://schemas.openxmlformats.org/officeDocument/2006/math">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𝑇</m:t>
                          </m:r>
                        </m:e>
                        <m:sub>
                          <m:r>
                            <a:rPr lang="fr-CA" b="0" i="1" smtClean="0">
                              <a:solidFill>
                                <a:schemeClr val="bg1"/>
                              </a:solidFill>
                              <a:latin typeface="Cambria Math" panose="02040503050406030204" pitchFamily="18" charset="0"/>
                            </a:rPr>
                            <m:t>𝑖𝑛</m:t>
                          </m:r>
                        </m:sub>
                      </m:sSub>
                    </m:oMath>
                  </a14:m>
                  <a:r>
                    <a:rPr lang="en-CA" dirty="0">
                      <a:solidFill>
                        <a:schemeClr val="bg1"/>
                      </a:solidFill>
                    </a:rPr>
                    <a:t> : temperature à </a:t>
                  </a:r>
                  <a:r>
                    <a:rPr lang="en-CA" dirty="0" err="1">
                      <a:solidFill>
                        <a:schemeClr val="bg1"/>
                      </a:solidFill>
                    </a:rPr>
                    <a:t>l’entrée</a:t>
                  </a:r>
                  <a:r>
                    <a:rPr lang="en-CA" dirty="0">
                      <a:solidFill>
                        <a:schemeClr val="bg1"/>
                      </a:solidFill>
                    </a:rPr>
                    <a:t> du </a:t>
                  </a:r>
                  <a:r>
                    <a:rPr lang="en-CA" dirty="0" err="1">
                      <a:solidFill>
                        <a:schemeClr val="bg1"/>
                      </a:solidFill>
                    </a:rPr>
                    <a:t>radiateur</a:t>
                  </a:r>
                  <a:endParaRPr lang="en-CA" dirty="0">
                    <a:solidFill>
                      <a:schemeClr val="bg1"/>
                    </a:solidFill>
                  </a:endParaRPr>
                </a:p>
                <a:p>
                  <a14:m>
                    <m:oMath xmlns:m="http://schemas.openxmlformats.org/officeDocument/2006/math">
                      <m:r>
                        <a:rPr lang="fr-CA" b="0" i="1" smtClean="0">
                          <a:solidFill>
                            <a:schemeClr val="bg1"/>
                          </a:solidFill>
                          <a:latin typeface="Cambria Math" panose="02040503050406030204" pitchFamily="18" charset="0"/>
                        </a:rPr>
                        <m:t>h</m:t>
                      </m:r>
                    </m:oMath>
                  </a14:m>
                  <a:r>
                    <a:rPr lang="en-CA" dirty="0">
                      <a:solidFill>
                        <a:schemeClr val="bg1"/>
                      </a:solidFill>
                    </a:rPr>
                    <a:t> : coefficient de convection par unite de volume</a:t>
                  </a:r>
                </a:p>
                <a:p>
                  <a14:m>
                    <m:oMath xmlns:m="http://schemas.openxmlformats.org/officeDocument/2006/math">
                      <m:acc>
                        <m:accPr>
                          <m:chr m:val="̇"/>
                          <m:ctrlPr>
                            <a:rPr lang="en-CA" i="1" smtClean="0">
                              <a:solidFill>
                                <a:schemeClr val="bg1"/>
                              </a:solidFill>
                              <a:latin typeface="Cambria Math" panose="02040503050406030204" pitchFamily="18" charset="0"/>
                            </a:rPr>
                          </m:ctrlPr>
                        </m:accPr>
                        <m:e>
                          <m:r>
                            <a:rPr lang="fr-CA" b="0" i="1" smtClean="0">
                              <a:solidFill>
                                <a:schemeClr val="bg1"/>
                              </a:solidFill>
                              <a:latin typeface="Cambria Math" panose="02040503050406030204" pitchFamily="18" charset="0"/>
                            </a:rPr>
                            <m:t>𝑚</m:t>
                          </m:r>
                        </m:e>
                      </m:acc>
                    </m:oMath>
                  </a14:m>
                  <a:r>
                    <a:rPr lang="en-CA" dirty="0">
                      <a:solidFill>
                        <a:schemeClr val="bg1"/>
                      </a:solidFill>
                    </a:rPr>
                    <a:t> : </a:t>
                  </a:r>
                  <a:r>
                    <a:rPr lang="en-CA" dirty="0" err="1">
                      <a:solidFill>
                        <a:schemeClr val="bg1"/>
                      </a:solidFill>
                    </a:rPr>
                    <a:t>débit</a:t>
                  </a:r>
                  <a:r>
                    <a:rPr lang="en-CA" dirty="0">
                      <a:solidFill>
                        <a:schemeClr val="bg1"/>
                      </a:solidFill>
                    </a:rPr>
                    <a:t> </a:t>
                  </a:r>
                  <a:r>
                    <a:rPr lang="en-CA" dirty="0" err="1">
                      <a:solidFill>
                        <a:schemeClr val="bg1"/>
                      </a:solidFill>
                    </a:rPr>
                    <a:t>massique</a:t>
                  </a:r>
                  <a:endParaRPr lang="en-CA" dirty="0">
                    <a:solidFill>
                      <a:schemeClr val="bg1"/>
                    </a:solidFill>
                  </a:endParaRPr>
                </a:p>
                <a:p>
                  <a14:m>
                    <m:oMath xmlns:m="http://schemas.openxmlformats.org/officeDocument/2006/math">
                      <m:sSub>
                        <m:sSubPr>
                          <m:ctrlPr>
                            <a:rPr lang="en-CA"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𝐶</m:t>
                          </m:r>
                        </m:e>
                        <m:sub>
                          <m:r>
                            <a:rPr lang="fr-CA" b="0" i="1" smtClean="0">
                              <a:solidFill>
                                <a:schemeClr val="bg1"/>
                              </a:solidFill>
                              <a:latin typeface="Cambria Math" panose="02040503050406030204" pitchFamily="18" charset="0"/>
                            </a:rPr>
                            <m:t>𝑣</m:t>
                          </m:r>
                        </m:sub>
                      </m:sSub>
                    </m:oMath>
                  </a14:m>
                  <a:r>
                    <a:rPr lang="en-CA" dirty="0">
                      <a:solidFill>
                        <a:schemeClr val="bg1"/>
                      </a:solidFill>
                    </a:rPr>
                    <a:t> : </a:t>
                  </a:r>
                  <a:r>
                    <a:rPr lang="en-CA" dirty="0" err="1">
                      <a:solidFill>
                        <a:schemeClr val="bg1"/>
                      </a:solidFill>
                    </a:rPr>
                    <a:t>chaleur</a:t>
                  </a:r>
                  <a:r>
                    <a:rPr lang="en-CA" dirty="0">
                      <a:solidFill>
                        <a:schemeClr val="bg1"/>
                      </a:solidFill>
                    </a:rPr>
                    <a:t> </a:t>
                  </a:r>
                  <a:r>
                    <a:rPr lang="en-CA" dirty="0" err="1">
                      <a:solidFill>
                        <a:schemeClr val="bg1"/>
                      </a:solidFill>
                    </a:rPr>
                    <a:t>spécifique</a:t>
                  </a:r>
                  <a:endParaRPr lang="en-CA" dirty="0">
                    <a:solidFill>
                      <a:schemeClr val="bg1"/>
                    </a:solidFill>
                  </a:endParaRPr>
                </a:p>
              </p:txBody>
            </p:sp>
          </mc:Choice>
          <mc:Fallback xmlns="">
            <p:sp>
              <p:nvSpPr>
                <p:cNvPr id="8" name="TextBox 7">
                  <a:extLst>
                    <a:ext uri="{FF2B5EF4-FFF2-40B4-BE49-F238E27FC236}">
                      <a16:creationId xmlns:a16="http://schemas.microsoft.com/office/drawing/2014/main" id="{CE81B177-78A4-4F1C-BA19-4364761D4C0E}"/>
                    </a:ext>
                  </a:extLst>
                </p:cNvPr>
                <p:cNvSpPr txBox="1">
                  <a:spLocks noRot="1" noChangeAspect="1" noMove="1" noResize="1" noEditPoints="1" noAdjustHandles="1" noChangeArrowheads="1" noChangeShapeType="1" noTextEdit="1"/>
                </p:cNvSpPr>
                <p:nvPr/>
              </p:nvSpPr>
              <p:spPr>
                <a:xfrm>
                  <a:off x="4430553" y="1967994"/>
                  <a:ext cx="4255837" cy="1401602"/>
                </a:xfrm>
                <a:prstGeom prst="rect">
                  <a:avLst/>
                </a:prstGeom>
                <a:blipFill>
                  <a:blip r:embed="rId10"/>
                  <a:stretch>
                    <a:fillRect t="-870" b="-2174"/>
                  </a:stretch>
                </a:blipFill>
              </p:spPr>
              <p:txBody>
                <a:bodyPr/>
                <a:lstStyle/>
                <a:p>
                  <a:r>
                    <a:rPr lang="en-CA">
                      <a:noFill/>
                    </a:rPr>
                    <a:t> </a:t>
                  </a:r>
                </a:p>
              </p:txBody>
            </p:sp>
          </mc:Fallback>
        </mc:AlternateContent>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Vérification de code - Moteur sans vapeur</a:t>
            </a:r>
          </a:p>
        </p:txBody>
      </p:sp>
      <p:sp>
        <p:nvSpPr>
          <p:cNvPr id="210" name="Google Shape;210;p25"/>
          <p:cNvSpPr txBox="1">
            <a:spLocks noGrp="1"/>
          </p:cNvSpPr>
          <p:nvPr>
            <p:ph type="body" idx="1"/>
            <p:custDataLst>
              <p:tags r:id="rId2"/>
            </p:custDataLst>
          </p:nvPr>
        </p:nvSpPr>
        <p:spPr>
          <a:xfrm>
            <a:off x="1297500" y="1401647"/>
            <a:ext cx="7038900" cy="6272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La solution de la variation de température à travers une source de chaleur constante est connue et est définie par :</a:t>
            </a:r>
          </a:p>
        </p:txBody>
      </p:sp>
      <p:sp>
        <p:nvSpPr>
          <p:cNvPr id="2" name="Slide Number Placeholder 1">
            <a:extLst>
              <a:ext uri="{FF2B5EF4-FFF2-40B4-BE49-F238E27FC236}">
                <a16:creationId xmlns:a16="http://schemas.microsoft.com/office/drawing/2014/main" id="{3946D3A1-84A3-41D6-85BF-F5FCD7F91A2E}"/>
              </a:ext>
            </a:extLst>
          </p:cNvPr>
          <p:cNvSpPr>
            <a:spLocks noGrp="1"/>
          </p:cNvSpPr>
          <p:nvPr>
            <p:ph type="sldNum" idx="12"/>
            <p:custDataLst>
              <p:tags r:id="rId3"/>
            </p:custDataLst>
          </p:nvPr>
        </p:nvSpPr>
        <p:spPr/>
        <p:txBody>
          <a:bodyPr/>
          <a:lstStyle/>
          <a:p>
            <a:pPr marL="0" lvl="0" indent="0" algn="r" rtl="0">
              <a:spcBef>
                <a:spcPts val="0"/>
              </a:spcBef>
              <a:spcAft>
                <a:spcPts val="0"/>
              </a:spcAft>
              <a:buNone/>
            </a:pPr>
            <a:fld id="{00000000-1234-1234-1234-123412341234}" type="slidenum">
              <a:rPr lang="en" smtClean="0"/>
              <a:t>16</a:t>
            </a:fld>
            <a:endParaRPr lang="en"/>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F60110F-CEBD-43B0-9D4B-EBC122931CF1}"/>
                  </a:ext>
                </a:extLst>
              </p:cNvPr>
              <p:cNvSpPr txBox="1"/>
              <p:nvPr>
                <p:custDataLst>
                  <p:tags r:id="rId4"/>
                </p:custDataLst>
              </p:nvPr>
            </p:nvSpPr>
            <p:spPr>
              <a:xfrm>
                <a:off x="3310269" y="1814623"/>
                <a:ext cx="2395870" cy="5686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CA" i="1" smtClean="0">
                              <a:solidFill>
                                <a:schemeClr val="bg1"/>
                              </a:solidFill>
                              <a:latin typeface="Cambria Math" panose="02040503050406030204" pitchFamily="18" charset="0"/>
                            </a:rPr>
                          </m:ctrlPr>
                        </m:fPr>
                        <m:num>
                          <m:r>
                            <a:rPr lang="fr-CA" b="0" i="1" smtClean="0">
                              <a:solidFill>
                                <a:schemeClr val="bg1"/>
                              </a:solidFill>
                              <a:latin typeface="Cambria Math" panose="02040503050406030204" pitchFamily="18" charset="0"/>
                            </a:rPr>
                            <m:t>𝑑𝑇</m:t>
                          </m:r>
                        </m:num>
                        <m:den>
                          <m:r>
                            <a:rPr lang="fr-CA" b="0" i="1" smtClean="0">
                              <a:solidFill>
                                <a:schemeClr val="bg1"/>
                              </a:solidFill>
                              <a:latin typeface="Cambria Math" panose="02040503050406030204" pitchFamily="18" charset="0"/>
                            </a:rPr>
                            <m:t>𝑑𝑡</m:t>
                          </m:r>
                        </m:den>
                      </m:f>
                      <m:r>
                        <a:rPr lang="fr-CA" b="0" i="1" smtClean="0">
                          <a:solidFill>
                            <a:schemeClr val="bg1"/>
                          </a:solidFill>
                          <a:latin typeface="Cambria Math" panose="02040503050406030204" pitchFamily="18" charset="0"/>
                        </a:rPr>
                        <m:t>= </m:t>
                      </m:r>
                      <m:f>
                        <m:fPr>
                          <m:ctrlPr>
                            <a:rPr lang="fr-CA" b="0" i="1" smtClean="0">
                              <a:solidFill>
                                <a:schemeClr val="bg1"/>
                              </a:solidFill>
                              <a:latin typeface="Cambria Math" panose="02040503050406030204" pitchFamily="18" charset="0"/>
                            </a:rPr>
                          </m:ctrlPr>
                        </m:fPr>
                        <m:num>
                          <m:acc>
                            <m:accPr>
                              <m:chr m:val="̇"/>
                              <m:ctrlPr>
                                <a:rPr lang="fr-CA" i="1">
                                  <a:solidFill>
                                    <a:schemeClr val="bg1"/>
                                  </a:solidFill>
                                  <a:latin typeface="Cambria Math" panose="02040503050406030204" pitchFamily="18" charset="0"/>
                                </a:rPr>
                              </m:ctrlPr>
                            </m:accPr>
                            <m:e>
                              <m:r>
                                <a:rPr lang="fr-CA" i="1">
                                  <a:solidFill>
                                    <a:schemeClr val="bg1"/>
                                  </a:solidFill>
                                  <a:latin typeface="Cambria Math" panose="02040503050406030204" pitchFamily="18" charset="0"/>
                                </a:rPr>
                                <m:t>𝑄</m:t>
                              </m:r>
                            </m:e>
                          </m:acc>
                        </m:num>
                        <m:den>
                          <m:acc>
                            <m:accPr>
                              <m:chr m:val="̇"/>
                              <m:ctrlPr>
                                <a:rPr lang="fr-CA" b="0" i="1" smtClean="0">
                                  <a:solidFill>
                                    <a:schemeClr val="bg1"/>
                                  </a:solidFill>
                                  <a:latin typeface="Cambria Math" panose="02040503050406030204" pitchFamily="18" charset="0"/>
                                </a:rPr>
                              </m:ctrlPr>
                            </m:accPr>
                            <m:e>
                              <m:r>
                                <a:rPr lang="fr-CA" b="0" i="1" smtClean="0">
                                  <a:solidFill>
                                    <a:schemeClr val="bg1"/>
                                  </a:solidFill>
                                  <a:latin typeface="Cambria Math" panose="02040503050406030204" pitchFamily="18" charset="0"/>
                                </a:rPr>
                                <m:t>𝑚</m:t>
                              </m:r>
                            </m:e>
                          </m:acc>
                          <m:r>
                            <a:rPr lang="fr-CA" b="0" i="1" smtClean="0">
                              <a:solidFill>
                                <a:schemeClr val="bg1"/>
                              </a:solidFill>
                              <a:latin typeface="Cambria Math" panose="02040503050406030204" pitchFamily="18" charset="0"/>
                            </a:rPr>
                            <m:t> ∗</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𝐶</m:t>
                              </m:r>
                            </m:e>
                            <m:sub>
                              <m:r>
                                <a:rPr lang="fr-CA" b="0" i="1" smtClean="0">
                                  <a:solidFill>
                                    <a:schemeClr val="bg1"/>
                                  </a:solidFill>
                                  <a:latin typeface="Cambria Math" panose="02040503050406030204" pitchFamily="18" charset="0"/>
                                </a:rPr>
                                <m:t>𝑣</m:t>
                              </m:r>
                            </m:sub>
                          </m:sSub>
                        </m:den>
                      </m:f>
                    </m:oMath>
                  </m:oMathPara>
                </a14:m>
                <a:endParaRPr lang="en-CA" dirty="0">
                  <a:solidFill>
                    <a:schemeClr val="bg1"/>
                  </a:solidFill>
                </a:endParaRPr>
              </a:p>
            </p:txBody>
          </p:sp>
        </mc:Choice>
        <mc:Fallback xmlns="">
          <p:sp>
            <p:nvSpPr>
              <p:cNvPr id="3" name="TextBox 2">
                <a:extLst>
                  <a:ext uri="{FF2B5EF4-FFF2-40B4-BE49-F238E27FC236}">
                    <a16:creationId xmlns:a16="http://schemas.microsoft.com/office/drawing/2014/main" id="{0F60110F-CEBD-43B0-9D4B-EBC122931CF1}"/>
                  </a:ext>
                </a:extLst>
              </p:cNvPr>
              <p:cNvSpPr txBox="1">
                <a:spLocks noRot="1" noChangeAspect="1" noMove="1" noResize="1" noEditPoints="1" noAdjustHandles="1" noChangeArrowheads="1" noChangeShapeType="1" noTextEdit="1"/>
              </p:cNvSpPr>
              <p:nvPr/>
            </p:nvSpPr>
            <p:spPr>
              <a:xfrm>
                <a:off x="3310269" y="1814623"/>
                <a:ext cx="2395870" cy="568682"/>
              </a:xfrm>
              <a:prstGeom prst="rect">
                <a:avLst/>
              </a:prstGeom>
              <a:blipFill>
                <a:blip r:embed="rId9"/>
                <a:stretch>
                  <a:fillRect/>
                </a:stretch>
              </a:blipFill>
            </p:spPr>
            <p:txBody>
              <a:bodyPr/>
              <a:lstStyle/>
              <a:p>
                <a:r>
                  <a:rPr lang="en-CA">
                    <a:noFill/>
                  </a:rPr>
                  <a:t> </a:t>
                </a:r>
              </a:p>
            </p:txBody>
          </p:sp>
        </mc:Fallback>
      </mc:AlternateContent>
      <p:grpSp>
        <p:nvGrpSpPr>
          <p:cNvPr id="7" name="Group 6">
            <a:extLst>
              <a:ext uri="{FF2B5EF4-FFF2-40B4-BE49-F238E27FC236}">
                <a16:creationId xmlns:a16="http://schemas.microsoft.com/office/drawing/2014/main" id="{7FB93A2F-2614-457F-8E91-8CC94B33114E}"/>
              </a:ext>
            </a:extLst>
          </p:cNvPr>
          <p:cNvGrpSpPr/>
          <p:nvPr>
            <p:custDataLst>
              <p:tags r:id="rId5"/>
            </p:custDataLst>
          </p:nvPr>
        </p:nvGrpSpPr>
        <p:grpSpPr>
          <a:xfrm>
            <a:off x="1297500" y="2441899"/>
            <a:ext cx="7038900" cy="1477327"/>
            <a:chOff x="1297500" y="2385192"/>
            <a:chExt cx="7038900" cy="1477327"/>
          </a:xfrm>
        </p:grpSpPr>
        <p:sp>
          <p:nvSpPr>
            <p:cNvPr id="4" name="TextBox 3">
              <a:extLst>
                <a:ext uri="{FF2B5EF4-FFF2-40B4-BE49-F238E27FC236}">
                  <a16:creationId xmlns:a16="http://schemas.microsoft.com/office/drawing/2014/main" id="{F942F59D-2F3F-4036-ABDA-92C6E0274A61}"/>
                </a:ext>
              </a:extLst>
            </p:cNvPr>
            <p:cNvSpPr txBox="1"/>
            <p:nvPr/>
          </p:nvSpPr>
          <p:spPr>
            <a:xfrm>
              <a:off x="1297500" y="2385192"/>
              <a:ext cx="7038900" cy="523220"/>
            </a:xfrm>
            <a:prstGeom prst="rect">
              <a:avLst/>
            </a:prstGeom>
            <a:noFill/>
          </p:spPr>
          <p:txBody>
            <a:bodyPr wrap="square" rtlCol="0">
              <a:spAutoFit/>
            </a:bodyPr>
            <a:lstStyle/>
            <a:p>
              <a:r>
                <a:rPr lang="fr-FR" dirty="0">
                  <a:solidFill>
                    <a:schemeClr val="bg1"/>
                  </a:solidFill>
                </a:rPr>
                <a:t>Puisque la génération de chaleur et le débit massique sont uniformes dans le moteur, la variation de la température dans le moteur devient une droite.</a:t>
              </a:r>
            </a:p>
          </p:txBody>
        </p:sp>
        <p:sp>
          <p:nvSpPr>
            <p:cNvPr id="5" name="TextBox 4">
              <a:extLst>
                <a:ext uri="{FF2B5EF4-FFF2-40B4-BE49-F238E27FC236}">
                  <a16:creationId xmlns:a16="http://schemas.microsoft.com/office/drawing/2014/main" id="{18C935C2-FD83-40CA-A0C0-6E1E35F2EA22}"/>
                </a:ext>
              </a:extLst>
            </p:cNvPr>
            <p:cNvSpPr txBox="1"/>
            <p:nvPr/>
          </p:nvSpPr>
          <p:spPr>
            <a:xfrm>
              <a:off x="1297500" y="2908412"/>
              <a:ext cx="7038900" cy="954107"/>
            </a:xfrm>
            <a:prstGeom prst="rect">
              <a:avLst/>
            </a:prstGeom>
            <a:noFill/>
          </p:spPr>
          <p:txBody>
            <a:bodyPr wrap="square" rtlCol="0">
              <a:spAutoFit/>
            </a:bodyPr>
            <a:lstStyle/>
            <a:p>
              <a:r>
                <a:rPr lang="fr-FR" dirty="0">
                  <a:solidFill>
                    <a:schemeClr val="bg1"/>
                  </a:solidFill>
                </a:rPr>
                <a:t>Afin de vérifier le code du moteur sans vapeur, on définit un cas d’étude avec une génération de chaleur et un débit massique constants et où la température de l’eau restera loin de la température d’ébullition. On trace ensuite la variation de température d’une particule à travers le moteur et on vérifie la solution contre la solution exacte.</a:t>
              </a:r>
            </a:p>
          </p:txBody>
        </p:sp>
      </p:grpSp>
      <p:sp>
        <p:nvSpPr>
          <p:cNvPr id="6" name="TextBox 5">
            <a:extLst>
              <a:ext uri="{FF2B5EF4-FFF2-40B4-BE49-F238E27FC236}">
                <a16:creationId xmlns:a16="http://schemas.microsoft.com/office/drawing/2014/main" id="{76F2773F-9389-49B1-8AC9-62DD23BCCB7C}"/>
              </a:ext>
            </a:extLst>
          </p:cNvPr>
          <p:cNvSpPr txBox="1"/>
          <p:nvPr>
            <p:custDataLst>
              <p:tags r:id="rId6"/>
            </p:custDataLst>
          </p:nvPr>
        </p:nvSpPr>
        <p:spPr>
          <a:xfrm>
            <a:off x="1297500" y="3924553"/>
            <a:ext cx="7038900" cy="738664"/>
          </a:xfrm>
          <a:prstGeom prst="rect">
            <a:avLst/>
          </a:prstGeom>
          <a:noFill/>
        </p:spPr>
        <p:txBody>
          <a:bodyPr wrap="square" rtlCol="0">
            <a:spAutoFit/>
          </a:bodyPr>
          <a:lstStyle/>
          <a:p>
            <a:r>
              <a:rPr lang="fr-FR" dirty="0">
                <a:solidFill>
                  <a:schemeClr val="bg1"/>
                </a:solidFill>
              </a:rPr>
              <a:t>La solution obtenue donne une erreur de 1.5E-15 ce qui vérifie le code du moteur pour le cas où il n’y a pas de formation de vapeur.</a:t>
            </a:r>
          </a:p>
          <a:p>
            <a:endParaRPr lang="en-CA"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Vérification de code - Moteur avec vapeur</a:t>
            </a:r>
          </a:p>
        </p:txBody>
      </p:sp>
      <p:sp>
        <p:nvSpPr>
          <p:cNvPr id="216" name="Google Shape;216;p26"/>
          <p:cNvSpPr txBox="1">
            <a:spLocks noGrp="1"/>
          </p:cNvSpPr>
          <p:nvPr>
            <p:ph type="body" idx="1"/>
            <p:custDataLst>
              <p:tags r:id="rId2"/>
            </p:custDataLst>
          </p:nvPr>
        </p:nvSpPr>
        <p:spPr>
          <a:xfrm>
            <a:off x="1297500" y="1390977"/>
            <a:ext cx="7038900" cy="11807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Afin de vérifier si le modèle de moteur permet bel et bien une génération de vapeur adéquate on vérifie que le titre et la température à la sortie respect bien le modèle thermodynamique pour une puissance constante à pression constante. On part avec une température initiale inférieure à la température de saturation (95 C)</a:t>
            </a:r>
          </a:p>
        </p:txBody>
      </p:sp>
      <p:sp>
        <p:nvSpPr>
          <p:cNvPr id="2" name="Slide Number Placeholder 1">
            <a:extLst>
              <a:ext uri="{FF2B5EF4-FFF2-40B4-BE49-F238E27FC236}">
                <a16:creationId xmlns:a16="http://schemas.microsoft.com/office/drawing/2014/main" id="{1C3F4D90-8879-488E-8DDB-BE06D0CC265C}"/>
              </a:ext>
            </a:extLst>
          </p:cNvPr>
          <p:cNvSpPr>
            <a:spLocks noGrp="1"/>
          </p:cNvSpPr>
          <p:nvPr>
            <p:ph type="sldNum" idx="12"/>
            <p:custDataLst>
              <p:tags r:id="rId3"/>
            </p:custDataLst>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4" name="TextBox 3">
            <a:extLst>
              <a:ext uri="{FF2B5EF4-FFF2-40B4-BE49-F238E27FC236}">
                <a16:creationId xmlns:a16="http://schemas.microsoft.com/office/drawing/2014/main" id="{5C00DEAC-0567-4BFC-874F-CDE5F4219501}"/>
              </a:ext>
            </a:extLst>
          </p:cNvPr>
          <p:cNvSpPr txBox="1"/>
          <p:nvPr>
            <p:custDataLst>
              <p:tags r:id="rId4"/>
            </p:custDataLst>
          </p:nvPr>
        </p:nvSpPr>
        <p:spPr>
          <a:xfrm>
            <a:off x="1297500" y="3374343"/>
            <a:ext cx="7038900" cy="954107"/>
          </a:xfrm>
          <a:prstGeom prst="rect">
            <a:avLst/>
          </a:prstGeom>
          <a:noFill/>
        </p:spPr>
        <p:txBody>
          <a:bodyPr wrap="square" rtlCol="0">
            <a:spAutoFit/>
          </a:bodyPr>
          <a:lstStyle/>
          <a:p>
            <a:r>
              <a:rPr lang="fr-FR" dirty="0">
                <a:solidFill>
                  <a:schemeClr val="bg1"/>
                </a:solidFill>
              </a:rPr>
              <a:t>Pour ces conditions on obtient une erreur nulle pour la température et une erreur de 1.3E-17 pour le titre. Le code calcule donc correctement le titre et la température dans le moteur.</a:t>
            </a:r>
          </a:p>
          <a:p>
            <a:endParaRPr lang="fr-CA" dirty="0">
              <a:solidFill>
                <a:schemeClr val="bg1"/>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465D4B9-B338-4150-BEEE-FF5D4D05073D}"/>
                  </a:ext>
                </a:extLst>
              </p:cNvPr>
              <p:cNvSpPr txBox="1"/>
              <p:nvPr>
                <p:custDataLst>
                  <p:tags r:id="rId5"/>
                </p:custDataLst>
              </p:nvPr>
            </p:nvSpPr>
            <p:spPr>
              <a:xfrm>
                <a:off x="2811422" y="2684318"/>
                <a:ext cx="3521155" cy="5759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CA" b="0" i="1" smtClean="0">
                          <a:solidFill>
                            <a:schemeClr val="bg1"/>
                          </a:solidFill>
                          <a:latin typeface="Cambria Math" panose="02040503050406030204" pitchFamily="18" charset="0"/>
                        </a:rPr>
                        <m:t>𝑋</m:t>
                      </m:r>
                      <m:r>
                        <a:rPr lang="fr-CA" b="0" i="1" smtClean="0">
                          <a:solidFill>
                            <a:schemeClr val="bg1"/>
                          </a:solidFill>
                          <a:latin typeface="Cambria Math" panose="02040503050406030204" pitchFamily="18" charset="0"/>
                        </a:rPr>
                        <m:t>= </m:t>
                      </m:r>
                      <m:f>
                        <m:fPr>
                          <m:ctrlPr>
                            <a:rPr lang="fr-CA" b="0" i="1" smtClean="0">
                              <a:solidFill>
                                <a:schemeClr val="bg1"/>
                              </a:solidFill>
                              <a:latin typeface="Cambria Math" panose="02040503050406030204" pitchFamily="18" charset="0"/>
                            </a:rPr>
                          </m:ctrlPr>
                        </m:fPr>
                        <m:num>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𝑄</m:t>
                              </m:r>
                            </m:e>
                            <m:sub>
                              <m:r>
                                <a:rPr lang="fr-CA" b="0" i="1" smtClean="0">
                                  <a:solidFill>
                                    <a:schemeClr val="bg1"/>
                                  </a:solidFill>
                                  <a:latin typeface="Cambria Math" panose="02040503050406030204" pitchFamily="18" charset="0"/>
                                </a:rPr>
                                <m:t>𝑖𝑛</m:t>
                              </m:r>
                            </m:sub>
                          </m:sSub>
                          <m:r>
                            <a:rPr lang="fr-CA" b="0" i="1" smtClean="0">
                              <a:solidFill>
                                <a:schemeClr val="bg1"/>
                              </a:solidFill>
                              <a:latin typeface="Cambria Math" panose="02040503050406030204" pitchFamily="18" charset="0"/>
                            </a:rPr>
                            <m:t> −</m:t>
                          </m:r>
                          <m:d>
                            <m:dPr>
                              <m:ctrlPr>
                                <a:rPr lang="fr-CA" b="0" i="1" smtClean="0">
                                  <a:solidFill>
                                    <a:schemeClr val="bg1"/>
                                  </a:solidFill>
                                  <a:latin typeface="Cambria Math" panose="02040503050406030204" pitchFamily="18" charset="0"/>
                                </a:rPr>
                              </m:ctrlPr>
                            </m:dPr>
                            <m:e>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𝑇</m:t>
                                  </m:r>
                                </m:e>
                                <m:sub>
                                  <m:r>
                                    <a:rPr lang="fr-CA" b="0" i="1" smtClean="0">
                                      <a:solidFill>
                                        <a:schemeClr val="bg1"/>
                                      </a:solidFill>
                                      <a:latin typeface="Cambria Math" panose="02040503050406030204" pitchFamily="18" charset="0"/>
                                    </a:rPr>
                                    <m:t>𝑠𝑎𝑡</m:t>
                                  </m:r>
                                </m:sub>
                              </m:sSub>
                              <m:r>
                                <a:rPr lang="fr-CA" b="0" i="1" smtClean="0">
                                  <a:solidFill>
                                    <a:schemeClr val="bg1"/>
                                  </a:solidFill>
                                  <a:latin typeface="Cambria Math" panose="02040503050406030204" pitchFamily="18" charset="0"/>
                                </a:rPr>
                                <m:t> −</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𝑇</m:t>
                                  </m:r>
                                </m:e>
                                <m:sub>
                                  <m:r>
                                    <a:rPr lang="fr-CA" b="0" i="1" smtClean="0">
                                      <a:solidFill>
                                        <a:schemeClr val="bg1"/>
                                      </a:solidFill>
                                      <a:latin typeface="Cambria Math" panose="02040503050406030204" pitchFamily="18" charset="0"/>
                                    </a:rPr>
                                    <m:t>𝑖𝑛</m:t>
                                  </m:r>
                                </m:sub>
                              </m:sSub>
                            </m:e>
                          </m:d>
                          <m:r>
                            <a:rPr lang="fr-CA" b="0" i="1" smtClean="0">
                              <a:solidFill>
                                <a:schemeClr val="bg1"/>
                              </a:solidFill>
                              <a:latin typeface="Cambria Math" panose="02040503050406030204" pitchFamily="18" charset="0"/>
                            </a:rPr>
                            <m:t>∗ </m:t>
                          </m:r>
                          <m:acc>
                            <m:accPr>
                              <m:chr m:val="̇"/>
                              <m:ctrlPr>
                                <a:rPr lang="fr-CA" b="0" i="1" smtClean="0">
                                  <a:solidFill>
                                    <a:schemeClr val="bg1"/>
                                  </a:solidFill>
                                  <a:latin typeface="Cambria Math" panose="02040503050406030204" pitchFamily="18" charset="0"/>
                                </a:rPr>
                              </m:ctrlPr>
                            </m:accPr>
                            <m:e>
                              <m:r>
                                <a:rPr lang="fr-CA" b="0" i="1" smtClean="0">
                                  <a:solidFill>
                                    <a:schemeClr val="bg1"/>
                                  </a:solidFill>
                                  <a:latin typeface="Cambria Math" panose="02040503050406030204" pitchFamily="18" charset="0"/>
                                </a:rPr>
                                <m:t>𝑚</m:t>
                              </m:r>
                            </m:e>
                          </m:acc>
                          <m:r>
                            <a:rPr lang="fr-CA" b="0" i="1" smtClean="0">
                              <a:solidFill>
                                <a:schemeClr val="bg1"/>
                              </a:solidFill>
                              <a:latin typeface="Cambria Math" panose="02040503050406030204" pitchFamily="18" charset="0"/>
                            </a:rPr>
                            <m:t> ∗</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𝐶</m:t>
                              </m:r>
                            </m:e>
                            <m:sub>
                              <m:r>
                                <a:rPr lang="fr-CA" b="0" i="1" smtClean="0">
                                  <a:solidFill>
                                    <a:schemeClr val="bg1"/>
                                  </a:solidFill>
                                  <a:latin typeface="Cambria Math" panose="02040503050406030204" pitchFamily="18" charset="0"/>
                                </a:rPr>
                                <m:t>𝑝</m:t>
                              </m:r>
                            </m:sub>
                          </m:sSub>
                        </m:num>
                        <m:den>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𝐻</m:t>
                              </m:r>
                            </m:e>
                            <m:sub>
                              <m:r>
                                <a:rPr lang="fr-CA" b="0" i="1" smtClean="0">
                                  <a:solidFill>
                                    <a:schemeClr val="bg1"/>
                                  </a:solidFill>
                                  <a:latin typeface="Cambria Math" panose="02040503050406030204" pitchFamily="18" charset="0"/>
                                </a:rPr>
                                <m:t>𝑒𝑣𝑎𝑝</m:t>
                              </m:r>
                            </m:sub>
                          </m:sSub>
                          <m:r>
                            <a:rPr lang="fr-CA" b="0" i="1" smtClean="0">
                              <a:solidFill>
                                <a:schemeClr val="bg1"/>
                              </a:solidFill>
                              <a:latin typeface="Cambria Math" panose="02040503050406030204" pitchFamily="18" charset="0"/>
                            </a:rPr>
                            <m:t> ∗ </m:t>
                          </m:r>
                          <m:acc>
                            <m:accPr>
                              <m:chr m:val="̇"/>
                              <m:ctrlPr>
                                <a:rPr lang="fr-CA" b="0" i="1" smtClean="0">
                                  <a:solidFill>
                                    <a:schemeClr val="bg1"/>
                                  </a:solidFill>
                                  <a:latin typeface="Cambria Math" panose="02040503050406030204" pitchFamily="18" charset="0"/>
                                </a:rPr>
                              </m:ctrlPr>
                            </m:accPr>
                            <m:e>
                              <m:r>
                                <a:rPr lang="fr-CA" b="0" i="1" smtClean="0">
                                  <a:solidFill>
                                    <a:schemeClr val="bg1"/>
                                  </a:solidFill>
                                  <a:latin typeface="Cambria Math" panose="02040503050406030204" pitchFamily="18" charset="0"/>
                                </a:rPr>
                                <m:t>𝑚</m:t>
                              </m:r>
                            </m:e>
                          </m:acc>
                        </m:den>
                      </m:f>
                    </m:oMath>
                  </m:oMathPara>
                </a14:m>
                <a:endParaRPr lang="en-CA" dirty="0">
                  <a:solidFill>
                    <a:schemeClr val="bg1"/>
                  </a:solidFill>
                </a:endParaRPr>
              </a:p>
            </p:txBody>
          </p:sp>
        </mc:Choice>
        <mc:Fallback xmlns="">
          <p:sp>
            <p:nvSpPr>
              <p:cNvPr id="5" name="TextBox 4">
                <a:extLst>
                  <a:ext uri="{FF2B5EF4-FFF2-40B4-BE49-F238E27FC236}">
                    <a16:creationId xmlns:a16="http://schemas.microsoft.com/office/drawing/2014/main" id="{D465D4B9-B338-4150-BEEE-FF5D4D05073D}"/>
                  </a:ext>
                </a:extLst>
              </p:cNvPr>
              <p:cNvSpPr txBox="1">
                <a:spLocks noRot="1" noChangeAspect="1" noMove="1" noResize="1" noEditPoints="1" noAdjustHandles="1" noChangeArrowheads="1" noChangeShapeType="1" noTextEdit="1"/>
              </p:cNvSpPr>
              <p:nvPr/>
            </p:nvSpPr>
            <p:spPr>
              <a:xfrm>
                <a:off x="2811422" y="2684318"/>
                <a:ext cx="3521155" cy="575927"/>
              </a:xfrm>
              <a:prstGeom prst="rect">
                <a:avLst/>
              </a:prstGeom>
              <a:blipFill>
                <a:blip r:embed="rId8"/>
                <a:stretch>
                  <a:fillRect/>
                </a:stretch>
              </a:blipFill>
            </p:spPr>
            <p:txBody>
              <a:bodyPr/>
              <a:lstStyle/>
              <a:p>
                <a:r>
                  <a:rPr lang="en-CA">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custDataLst>
              <p:tags r:id="rId1"/>
            </p:custDataLst>
          </p:nvPr>
        </p:nvSpPr>
        <p:spPr>
          <a:xfrm>
            <a:off x="1297500" y="393750"/>
            <a:ext cx="7302000" cy="92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Vérification de la masse totale du système</a:t>
            </a:r>
          </a:p>
        </p:txBody>
      </p:sp>
      <p:sp>
        <p:nvSpPr>
          <p:cNvPr id="154" name="Google Shape;154;p16"/>
          <p:cNvSpPr txBox="1">
            <a:spLocks noGrp="1"/>
          </p:cNvSpPr>
          <p:nvPr>
            <p:ph type="body" idx="1"/>
            <p:custDataLst>
              <p:tags r:id="rId2"/>
            </p:custDataLst>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CA" noProof="0" dirty="0"/>
              <a:t>Étant donné que l’on garde la densité constante et que la vapeur doit être accumulée dans le système la masse de vapeur s’ajoute à la masse totale du système nous n’avons donc pas une conservation de la masse dans le système. </a:t>
            </a:r>
          </a:p>
          <a:p>
            <a:pPr marL="0" lvl="0" indent="0" algn="l" rtl="0">
              <a:spcBef>
                <a:spcPts val="0"/>
              </a:spcBef>
              <a:spcAft>
                <a:spcPts val="1600"/>
              </a:spcAft>
              <a:buNone/>
            </a:pPr>
            <a:r>
              <a:rPr lang="fr-CA" noProof="0" dirty="0"/>
              <a:t>Toutefois, la masse ajoutée est négligeable. En effet, pour le cas d’étude de base la masse de vapeur accumulée dans le système est de 6.3E-5 kg alors que la masse d’eau du système est d’environ 2 kg. </a:t>
            </a:r>
          </a:p>
          <a:p>
            <a:pPr marL="0" lvl="0" indent="0" algn="l" rtl="0">
              <a:spcBef>
                <a:spcPts val="0"/>
              </a:spcBef>
              <a:spcAft>
                <a:spcPts val="1600"/>
              </a:spcAft>
              <a:buNone/>
            </a:pPr>
            <a:r>
              <a:rPr lang="fr-CA" noProof="0" dirty="0"/>
              <a:t>On assume donc que la variation du débit est négligeable.</a:t>
            </a:r>
          </a:p>
        </p:txBody>
      </p:sp>
      <p:sp>
        <p:nvSpPr>
          <p:cNvPr id="2" name="Slide Number Placeholder 1">
            <a:extLst>
              <a:ext uri="{FF2B5EF4-FFF2-40B4-BE49-F238E27FC236}">
                <a16:creationId xmlns:a16="http://schemas.microsoft.com/office/drawing/2014/main" id="{1B99F24B-021B-4FEE-92E2-00660B62366C}"/>
              </a:ext>
            </a:extLst>
          </p:cNvPr>
          <p:cNvSpPr>
            <a:spLocks noGrp="1"/>
          </p:cNvSpPr>
          <p:nvPr>
            <p:ph type="sldNum" idx="12"/>
            <p:custDataLst>
              <p:tags r:id="rId3"/>
            </p:custDataLst>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E9D98-5C1E-4444-86F0-4851113D411E}"/>
              </a:ext>
            </a:extLst>
          </p:cNvPr>
          <p:cNvSpPr>
            <a:spLocks noGrp="1"/>
          </p:cNvSpPr>
          <p:nvPr>
            <p:ph type="title"/>
            <p:custDataLst>
              <p:tags r:id="rId1"/>
            </p:custDataLst>
          </p:nvPr>
        </p:nvSpPr>
        <p:spPr/>
        <p:txBody>
          <a:bodyPr/>
          <a:lstStyle/>
          <a:p>
            <a:r>
              <a:rPr lang="fr-CA" sz="4000" noProof="0" dirty="0"/>
              <a:t>Vérification de solution</a:t>
            </a:r>
          </a:p>
        </p:txBody>
      </p:sp>
      <p:sp>
        <p:nvSpPr>
          <p:cNvPr id="3" name="Slide Number Placeholder 2">
            <a:extLst>
              <a:ext uri="{FF2B5EF4-FFF2-40B4-BE49-F238E27FC236}">
                <a16:creationId xmlns:a16="http://schemas.microsoft.com/office/drawing/2014/main" id="{69D40E8B-E594-4F79-B90F-E56FFF70FCA5}"/>
              </a:ext>
            </a:extLst>
          </p:cNvPr>
          <p:cNvSpPr>
            <a:spLocks noGrp="1"/>
          </p:cNvSpPr>
          <p:nvPr>
            <p:ph type="sldNum" idx="12"/>
            <p:custDataLst>
              <p:tags r:id="rId2"/>
            </p:custDataLst>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2301301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16FC-B243-4E50-BB57-6000CCF7CE06}"/>
              </a:ext>
            </a:extLst>
          </p:cNvPr>
          <p:cNvSpPr>
            <a:spLocks noGrp="1"/>
          </p:cNvSpPr>
          <p:nvPr>
            <p:ph type="title"/>
            <p:custDataLst>
              <p:tags r:id="rId1"/>
            </p:custDataLst>
          </p:nvPr>
        </p:nvSpPr>
        <p:spPr>
          <a:xfrm>
            <a:off x="1297500" y="393750"/>
            <a:ext cx="7038900" cy="914100"/>
          </a:xfrm>
        </p:spPr>
        <p:txBody>
          <a:bodyPr/>
          <a:lstStyle/>
          <a:p>
            <a:r>
              <a:rPr lang="fr-CA" sz="3600" noProof="0" dirty="0"/>
              <a:t>Plan de la présentation</a:t>
            </a:r>
          </a:p>
        </p:txBody>
      </p:sp>
      <p:sp>
        <p:nvSpPr>
          <p:cNvPr id="3" name="Text Placeholder 2">
            <a:extLst>
              <a:ext uri="{FF2B5EF4-FFF2-40B4-BE49-F238E27FC236}">
                <a16:creationId xmlns:a16="http://schemas.microsoft.com/office/drawing/2014/main" id="{E0B2DBBC-8BE5-43D4-8C8F-52A1769E0DE4}"/>
              </a:ext>
            </a:extLst>
          </p:cNvPr>
          <p:cNvSpPr>
            <a:spLocks noGrp="1"/>
          </p:cNvSpPr>
          <p:nvPr>
            <p:ph type="body" idx="1"/>
            <p:custDataLst>
              <p:tags r:id="rId2"/>
            </p:custDataLst>
          </p:nvPr>
        </p:nvSpPr>
        <p:spPr>
          <a:xfrm>
            <a:off x="1297500" y="1567550"/>
            <a:ext cx="5685191" cy="2911200"/>
          </a:xfrm>
        </p:spPr>
        <p:txBody>
          <a:bodyPr/>
          <a:lstStyle/>
          <a:p>
            <a:pPr>
              <a:lnSpc>
                <a:spcPct val="150000"/>
              </a:lnSpc>
            </a:pPr>
            <a:r>
              <a:rPr lang="fr-CA" sz="1600" noProof="0" dirty="0"/>
              <a:t>Définition du modèle</a:t>
            </a:r>
          </a:p>
          <a:p>
            <a:pPr>
              <a:lnSpc>
                <a:spcPct val="150000"/>
              </a:lnSpc>
            </a:pPr>
            <a:r>
              <a:rPr lang="fr-CA" sz="1600" noProof="0" dirty="0"/>
              <a:t>Discrétisation du problème</a:t>
            </a:r>
          </a:p>
          <a:p>
            <a:pPr>
              <a:lnSpc>
                <a:spcPct val="150000"/>
              </a:lnSpc>
            </a:pPr>
            <a:r>
              <a:rPr lang="fr-CA" sz="1600" noProof="0" dirty="0"/>
              <a:t>Vérification de code</a:t>
            </a:r>
          </a:p>
          <a:p>
            <a:pPr>
              <a:lnSpc>
                <a:spcPct val="150000"/>
              </a:lnSpc>
            </a:pPr>
            <a:r>
              <a:rPr lang="fr-CA" sz="1600" noProof="0" dirty="0"/>
              <a:t>Vérification de solution</a:t>
            </a:r>
          </a:p>
          <a:p>
            <a:pPr>
              <a:lnSpc>
                <a:spcPct val="150000"/>
              </a:lnSpc>
            </a:pPr>
            <a:r>
              <a:rPr lang="fr-CA" sz="1600" dirty="0"/>
              <a:t>Propagation des incertitudes et sensibilité</a:t>
            </a:r>
          </a:p>
          <a:p>
            <a:pPr>
              <a:lnSpc>
                <a:spcPct val="150000"/>
              </a:lnSpc>
            </a:pPr>
            <a:r>
              <a:rPr lang="fr-CA" sz="1600" noProof="0" dirty="0"/>
              <a:t>Validation</a:t>
            </a:r>
          </a:p>
        </p:txBody>
      </p:sp>
      <p:sp>
        <p:nvSpPr>
          <p:cNvPr id="4" name="Slide Number Placeholder 3">
            <a:extLst>
              <a:ext uri="{FF2B5EF4-FFF2-40B4-BE49-F238E27FC236}">
                <a16:creationId xmlns:a16="http://schemas.microsoft.com/office/drawing/2014/main" id="{93698481-0407-48D3-A94A-27BCE801D7CB}"/>
              </a:ext>
            </a:extLst>
          </p:cNvPr>
          <p:cNvSpPr>
            <a:spLocks noGrp="1"/>
          </p:cNvSpPr>
          <p:nvPr>
            <p:ph type="sldNum" idx="12"/>
            <p:custDataLst>
              <p:tags r:id="rId3"/>
            </p:custDataLst>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4288671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Vérification de l’ordre de convergence du schéma de résolution.</a:t>
            </a:r>
          </a:p>
        </p:txBody>
      </p:sp>
      <p:sp>
        <p:nvSpPr>
          <p:cNvPr id="222" name="Google Shape;222;p27"/>
          <p:cNvSpPr txBox="1">
            <a:spLocks noGrp="1"/>
          </p:cNvSpPr>
          <p:nvPr>
            <p:ph type="body" idx="1"/>
            <p:custDataLst>
              <p:tags r:id="rId2"/>
            </p:custDataLst>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CA" noProof="0" dirty="0"/>
              <a:t>Les composante ont une solution exacte pour une génération d’énergie et un coefficient de convection constants.</a:t>
            </a:r>
          </a:p>
          <a:p>
            <a:pPr marL="0" lvl="0" indent="0" algn="l" rtl="0">
              <a:spcBef>
                <a:spcPts val="0"/>
              </a:spcBef>
              <a:spcAft>
                <a:spcPts val="1600"/>
              </a:spcAft>
              <a:buNone/>
            </a:pPr>
            <a:r>
              <a:rPr lang="fr-CA" noProof="0" dirty="0"/>
              <a:t>Toutefois, nous voulons étudier le comportement du systèmes lorsque ces deux grandeurs sont variables dans le temps. La solution pour ce cas ne sera pas exacte.</a:t>
            </a:r>
          </a:p>
          <a:p>
            <a:pPr marL="0" lvl="0" indent="0" algn="l" rtl="0">
              <a:spcBef>
                <a:spcPts val="0"/>
              </a:spcBef>
              <a:spcAft>
                <a:spcPts val="1600"/>
              </a:spcAft>
              <a:buNone/>
            </a:pPr>
            <a:r>
              <a:rPr lang="fr-CA" noProof="0" dirty="0"/>
              <a:t>On s’attend à avoir une convergence d’</a:t>
            </a:r>
            <a:r>
              <a:rPr lang="fr-CA" b="1" noProof="0" dirty="0"/>
              <a:t>ordre 1</a:t>
            </a:r>
            <a:r>
              <a:rPr lang="fr-CA" noProof="0" dirty="0"/>
              <a:t> pour l’ensemble du système étant donné une intégration du déplacement des particules par Euler explicite.</a:t>
            </a:r>
          </a:p>
        </p:txBody>
      </p:sp>
      <p:sp>
        <p:nvSpPr>
          <p:cNvPr id="2" name="Slide Number Placeholder 1">
            <a:extLst>
              <a:ext uri="{FF2B5EF4-FFF2-40B4-BE49-F238E27FC236}">
                <a16:creationId xmlns:a16="http://schemas.microsoft.com/office/drawing/2014/main" id="{57ECCBCF-2028-4F6C-B05A-811361A2D114}"/>
              </a:ext>
            </a:extLst>
          </p:cNvPr>
          <p:cNvSpPr>
            <a:spLocks noGrp="1"/>
          </p:cNvSpPr>
          <p:nvPr>
            <p:ph type="sldNum" idx="12"/>
            <p:custDataLst>
              <p:tags r:id="rId3"/>
            </p:custDataLst>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8"/>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Convergence de la solution de la température moyenne finale </a:t>
            </a:r>
          </a:p>
        </p:txBody>
      </p:sp>
      <p:sp>
        <p:nvSpPr>
          <p:cNvPr id="228" name="Google Shape;228;p28"/>
          <p:cNvSpPr txBox="1">
            <a:spLocks noGrp="1"/>
          </p:cNvSpPr>
          <p:nvPr>
            <p:ph type="body" idx="1"/>
            <p:custDataLst>
              <p:tags r:id="rId2"/>
            </p:custDataLst>
          </p:nvPr>
        </p:nvSpPr>
        <p:spPr>
          <a:xfrm>
            <a:off x="1297500" y="1731775"/>
            <a:ext cx="1647900" cy="274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Convergence numérique  ordre </a:t>
            </a:r>
            <a:r>
              <a:rPr lang="fr-CA" dirty="0"/>
              <a:t>0.95 </a:t>
            </a:r>
            <a:r>
              <a:rPr lang="fr-CA" noProof="0" dirty="0"/>
              <a:t>.</a:t>
            </a:r>
          </a:p>
          <a:p>
            <a:pPr marL="0" lvl="0" indent="0" algn="l" rtl="0">
              <a:spcBef>
                <a:spcPts val="1600"/>
              </a:spcBef>
              <a:spcAft>
                <a:spcPts val="1600"/>
              </a:spcAft>
              <a:buNone/>
            </a:pPr>
            <a:r>
              <a:rPr lang="fr-CA" noProof="0" dirty="0"/>
              <a:t>Le nombre de courant maximal est gardé constant à 0,8 et le volume de fluide par particule est divisé en 2 pour chaque itération</a:t>
            </a:r>
          </a:p>
        </p:txBody>
      </p:sp>
      <p:sp>
        <p:nvSpPr>
          <p:cNvPr id="2" name="Slide Number Placeholder 1">
            <a:extLst>
              <a:ext uri="{FF2B5EF4-FFF2-40B4-BE49-F238E27FC236}">
                <a16:creationId xmlns:a16="http://schemas.microsoft.com/office/drawing/2014/main" id="{7D06EF31-2623-47BE-BCE8-3250F128DC24}"/>
              </a:ext>
            </a:extLst>
          </p:cNvPr>
          <p:cNvSpPr>
            <a:spLocks noGrp="1"/>
          </p:cNvSpPr>
          <p:nvPr>
            <p:ph type="sldNum" idx="12"/>
            <p:custDataLst>
              <p:tags r:id="rId3"/>
            </p:custDataLst>
          </p:nvPr>
        </p:nvSpPr>
        <p:spPr/>
        <p:txBody>
          <a:bodyPr/>
          <a:lstStyle/>
          <a:p>
            <a:pPr marL="0" lvl="0" indent="0" algn="r" rtl="0">
              <a:spcBef>
                <a:spcPts val="0"/>
              </a:spcBef>
              <a:spcAft>
                <a:spcPts val="0"/>
              </a:spcAft>
              <a:buNone/>
            </a:pPr>
            <a:fld id="{00000000-1234-1234-1234-123412341234}" type="slidenum">
              <a:rPr lang="en" smtClean="0"/>
              <a:t>21</a:t>
            </a:fld>
            <a:endParaRPr lang="en"/>
          </a:p>
        </p:txBody>
      </p:sp>
      <p:graphicFrame>
        <p:nvGraphicFramePr>
          <p:cNvPr id="6" name="Graphique 5">
            <a:extLst>
              <a:ext uri="{FF2B5EF4-FFF2-40B4-BE49-F238E27FC236}">
                <a16:creationId xmlns:a16="http://schemas.microsoft.com/office/drawing/2014/main" id="{4993D497-A34F-4D5E-9CC3-43124EECF097}"/>
              </a:ext>
            </a:extLst>
          </p:cNvPr>
          <p:cNvGraphicFramePr>
            <a:graphicFrameLocks/>
          </p:cNvGraphicFramePr>
          <p:nvPr>
            <p:custDataLst>
              <p:tags r:id="rId4"/>
            </p:custDataLst>
            <p:extLst>
              <p:ext uri="{D42A27DB-BD31-4B8C-83A1-F6EECF244321}">
                <p14:modId xmlns:p14="http://schemas.microsoft.com/office/powerpoint/2010/main" val="1193439918"/>
              </p:ext>
            </p:extLst>
          </p:nvPr>
        </p:nvGraphicFramePr>
        <p:xfrm>
          <a:off x="3200399" y="1496523"/>
          <a:ext cx="5183842" cy="2810436"/>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DA9D58-D58D-4491-B0BC-4F6287C39A32}"/>
              </a:ext>
            </a:extLst>
          </p:cNvPr>
          <p:cNvSpPr>
            <a:spLocks noGrp="1"/>
          </p:cNvSpPr>
          <p:nvPr>
            <p:ph type="title"/>
            <p:custDataLst>
              <p:tags r:id="rId1"/>
            </p:custDataLst>
          </p:nvPr>
        </p:nvSpPr>
        <p:spPr/>
        <p:txBody>
          <a:bodyPr/>
          <a:lstStyle/>
          <a:p>
            <a:r>
              <a:rPr lang="fr-CA" dirty="0"/>
              <a:t>Estimation de l’erreur numérique ( GCI ) </a:t>
            </a:r>
            <a:endParaRPr lang="en-CA" dirty="0"/>
          </a:p>
        </p:txBody>
      </p:sp>
      <p:sp>
        <p:nvSpPr>
          <p:cNvPr id="3" name="Espace réservé du texte 2">
            <a:extLst>
              <a:ext uri="{FF2B5EF4-FFF2-40B4-BE49-F238E27FC236}">
                <a16:creationId xmlns:a16="http://schemas.microsoft.com/office/drawing/2014/main" id="{2EA83793-7B39-472C-92AF-1AA978C0E5CB}"/>
              </a:ext>
            </a:extLst>
          </p:cNvPr>
          <p:cNvSpPr>
            <a:spLocks noGrp="1"/>
          </p:cNvSpPr>
          <p:nvPr>
            <p:ph type="body" idx="1"/>
            <p:custDataLst>
              <p:tags r:id="rId2"/>
            </p:custDataLst>
          </p:nvPr>
        </p:nvSpPr>
        <p:spPr>
          <a:xfrm>
            <a:off x="1297500" y="1735550"/>
            <a:ext cx="3004336" cy="2743200"/>
          </a:xfrm>
        </p:spPr>
        <p:txBody>
          <a:bodyPr/>
          <a:lstStyle/>
          <a:p>
            <a:pPr marL="146050" indent="0">
              <a:buNone/>
            </a:pPr>
            <a:r>
              <a:rPr lang="fr-CA" dirty="0"/>
              <a:t>L’erreur numérique est approximable </a:t>
            </a:r>
          </a:p>
          <a:p>
            <a:pPr marL="146050" indent="0">
              <a:buNone/>
            </a:pPr>
            <a:r>
              <a:rPr lang="fr-CA" dirty="0"/>
              <a:t>à l’aide du GCI. Dans le cas de notre modèle, l’erreur numérique est approximativement de 0,03 degré Celsius pour une discrétisation relativement grossière ce qui es parfaitement acceptable.</a:t>
            </a:r>
            <a:endParaRPr lang="en-CA" dirty="0"/>
          </a:p>
        </p:txBody>
      </p:sp>
      <p:sp>
        <p:nvSpPr>
          <p:cNvPr id="4" name="Espace réservé du numéro de diapositive 3">
            <a:extLst>
              <a:ext uri="{FF2B5EF4-FFF2-40B4-BE49-F238E27FC236}">
                <a16:creationId xmlns:a16="http://schemas.microsoft.com/office/drawing/2014/main" id="{9FEE40E2-4BD8-489B-8360-2A39566D6F35}"/>
              </a:ext>
            </a:extLst>
          </p:cNvPr>
          <p:cNvSpPr>
            <a:spLocks noGrp="1"/>
          </p:cNvSpPr>
          <p:nvPr>
            <p:ph type="sldNum" idx="12"/>
            <p:custDataLst>
              <p:tags r:id="rId3"/>
            </p:custDataLst>
          </p:nvPr>
        </p:nvSpPr>
        <p:spPr/>
        <p:txBody>
          <a:bodyPr/>
          <a:lstStyle/>
          <a:p>
            <a:pPr marL="0" lvl="0" indent="0" algn="r" rtl="0">
              <a:spcBef>
                <a:spcPts val="0"/>
              </a:spcBef>
              <a:spcAft>
                <a:spcPts val="0"/>
              </a:spcAft>
              <a:buNone/>
            </a:pPr>
            <a:fld id="{00000000-1234-1234-1234-123412341234}" type="slidenum">
              <a:rPr lang="en-CA" smtClean="0"/>
              <a:t>22</a:t>
            </a:fld>
            <a:endParaRPr lang="en-CA"/>
          </a:p>
        </p:txBody>
      </p:sp>
      <p:graphicFrame>
        <p:nvGraphicFramePr>
          <p:cNvPr id="5" name="Graphique 4">
            <a:extLst>
              <a:ext uri="{FF2B5EF4-FFF2-40B4-BE49-F238E27FC236}">
                <a16:creationId xmlns:a16="http://schemas.microsoft.com/office/drawing/2014/main" id="{3F94166A-FC38-48DE-89BF-F2EC71FCA42B}"/>
              </a:ext>
            </a:extLst>
          </p:cNvPr>
          <p:cNvGraphicFramePr>
            <a:graphicFrameLocks/>
          </p:cNvGraphicFramePr>
          <p:nvPr>
            <p:custDataLst>
              <p:tags r:id="rId4"/>
            </p:custDataLst>
            <p:extLst>
              <p:ext uri="{D42A27DB-BD31-4B8C-83A1-F6EECF244321}">
                <p14:modId xmlns:p14="http://schemas.microsoft.com/office/powerpoint/2010/main" val="3436116986"/>
              </p:ext>
            </p:extLst>
          </p:nvPr>
        </p:nvGraphicFramePr>
        <p:xfrm>
          <a:off x="4449158" y="1788969"/>
          <a:ext cx="4572000" cy="27432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483725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9BB14-3DF4-4BAF-AE47-66D8BA17C0E8}"/>
              </a:ext>
            </a:extLst>
          </p:cNvPr>
          <p:cNvSpPr>
            <a:spLocks noGrp="1"/>
          </p:cNvSpPr>
          <p:nvPr>
            <p:ph type="title"/>
            <p:custDataLst>
              <p:tags r:id="rId1"/>
            </p:custDataLst>
          </p:nvPr>
        </p:nvSpPr>
        <p:spPr/>
        <p:txBody>
          <a:bodyPr/>
          <a:lstStyle/>
          <a:p>
            <a:r>
              <a:rPr lang="fr-CA" sz="4000" noProof="0" dirty="0"/>
              <a:t>Propagation des incertitudes</a:t>
            </a:r>
          </a:p>
        </p:txBody>
      </p:sp>
      <p:sp>
        <p:nvSpPr>
          <p:cNvPr id="3" name="Slide Number Placeholder 2">
            <a:extLst>
              <a:ext uri="{FF2B5EF4-FFF2-40B4-BE49-F238E27FC236}">
                <a16:creationId xmlns:a16="http://schemas.microsoft.com/office/drawing/2014/main" id="{5A95BC96-823A-4640-92C3-9B50D7ADA60C}"/>
              </a:ext>
            </a:extLst>
          </p:cNvPr>
          <p:cNvSpPr>
            <a:spLocks noGrp="1"/>
          </p:cNvSpPr>
          <p:nvPr>
            <p:ph type="sldNum" idx="12"/>
            <p:custDataLst>
              <p:tags r:id="rId2"/>
            </p:custDataLst>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2752543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9"/>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Étude statistique par Latin Hypercube Sampling</a:t>
            </a:r>
          </a:p>
        </p:txBody>
      </p:sp>
      <p:sp>
        <p:nvSpPr>
          <p:cNvPr id="2" name="Slide Number Placeholder 1">
            <a:extLst>
              <a:ext uri="{FF2B5EF4-FFF2-40B4-BE49-F238E27FC236}">
                <a16:creationId xmlns:a16="http://schemas.microsoft.com/office/drawing/2014/main" id="{008A8DE1-0C24-44AA-952D-B2F79B37BF2A}"/>
              </a:ext>
            </a:extLst>
          </p:cNvPr>
          <p:cNvSpPr>
            <a:spLocks noGrp="1"/>
          </p:cNvSpPr>
          <p:nvPr>
            <p:ph type="sldNum" idx="12"/>
            <p:custDataLst>
              <p:tags r:id="rId2"/>
            </p:custDataLst>
          </p:nvPr>
        </p:nvSpPr>
        <p:spPr/>
        <p:txBody>
          <a:bodyPr/>
          <a:lstStyle/>
          <a:p>
            <a:pPr marL="0" lvl="0" indent="0" algn="r" rtl="0">
              <a:spcBef>
                <a:spcPts val="0"/>
              </a:spcBef>
              <a:spcAft>
                <a:spcPts val="0"/>
              </a:spcAft>
              <a:buNone/>
            </a:pPr>
            <a:fld id="{00000000-1234-1234-1234-123412341234}" type="slidenum">
              <a:rPr lang="en" smtClean="0"/>
              <a:t>24</a:t>
            </a:fld>
            <a:endParaRPr lang="en"/>
          </a:p>
        </p:txBody>
      </p:sp>
      <p:graphicFrame>
        <p:nvGraphicFramePr>
          <p:cNvPr id="3" name="Table 2">
            <a:extLst>
              <a:ext uri="{FF2B5EF4-FFF2-40B4-BE49-F238E27FC236}">
                <a16:creationId xmlns:a16="http://schemas.microsoft.com/office/drawing/2014/main" id="{F4C41FEC-D7E9-4753-A5B9-3FA0DC9ECE03}"/>
              </a:ext>
            </a:extLst>
          </p:cNvPr>
          <p:cNvGraphicFramePr>
            <a:graphicFrameLocks noGrp="1"/>
          </p:cNvGraphicFramePr>
          <p:nvPr>
            <p:custDataLst>
              <p:tags r:id="rId3"/>
            </p:custDataLst>
            <p:extLst>
              <p:ext uri="{D42A27DB-BD31-4B8C-83A1-F6EECF244321}">
                <p14:modId xmlns:p14="http://schemas.microsoft.com/office/powerpoint/2010/main" val="3410648745"/>
              </p:ext>
            </p:extLst>
          </p:nvPr>
        </p:nvGraphicFramePr>
        <p:xfrm>
          <a:off x="1297500" y="2051282"/>
          <a:ext cx="7040880" cy="1080135"/>
        </p:xfrm>
        <a:graphic>
          <a:graphicData uri="http://schemas.openxmlformats.org/drawingml/2006/table">
            <a:tbl>
              <a:tblPr>
                <a:tableStyleId>{5C22544A-7EE6-4342-B048-85BDC9FD1C3A}</a:tableStyleId>
              </a:tblPr>
              <a:tblGrid>
                <a:gridCol w="3121406">
                  <a:extLst>
                    <a:ext uri="{9D8B030D-6E8A-4147-A177-3AD203B41FA5}">
                      <a16:colId xmlns:a16="http://schemas.microsoft.com/office/drawing/2014/main" val="1322446597"/>
                    </a:ext>
                  </a:extLst>
                </a:gridCol>
                <a:gridCol w="1108030">
                  <a:extLst>
                    <a:ext uri="{9D8B030D-6E8A-4147-A177-3AD203B41FA5}">
                      <a16:colId xmlns:a16="http://schemas.microsoft.com/office/drawing/2014/main" val="36356812"/>
                    </a:ext>
                  </a:extLst>
                </a:gridCol>
                <a:gridCol w="1211263">
                  <a:extLst>
                    <a:ext uri="{9D8B030D-6E8A-4147-A177-3AD203B41FA5}">
                      <a16:colId xmlns:a16="http://schemas.microsoft.com/office/drawing/2014/main" val="3785533196"/>
                    </a:ext>
                  </a:extLst>
                </a:gridCol>
                <a:gridCol w="1114912">
                  <a:extLst>
                    <a:ext uri="{9D8B030D-6E8A-4147-A177-3AD203B41FA5}">
                      <a16:colId xmlns:a16="http://schemas.microsoft.com/office/drawing/2014/main" val="1853170842"/>
                    </a:ext>
                  </a:extLst>
                </a:gridCol>
                <a:gridCol w="485269">
                  <a:extLst>
                    <a:ext uri="{9D8B030D-6E8A-4147-A177-3AD203B41FA5}">
                      <a16:colId xmlns:a16="http://schemas.microsoft.com/office/drawing/2014/main" val="3233229307"/>
                    </a:ext>
                  </a:extLst>
                </a:gridCol>
              </a:tblGrid>
              <a:tr h="200025">
                <a:tc>
                  <a:txBody>
                    <a:bodyPr/>
                    <a:lstStyle/>
                    <a:p>
                      <a:pPr algn="ctr" fontAlgn="b"/>
                      <a:r>
                        <a:rPr lang="fr-CA" sz="1100" u="none" strike="noStrike" noProof="0" dirty="0">
                          <a:effectLst/>
                        </a:rPr>
                        <a:t>Variables</a:t>
                      </a:r>
                      <a:endParaRPr lang="fr-CA" sz="1100" b="0" i="0" u="none" strike="noStrike" noProof="0" dirty="0">
                        <a:solidFill>
                          <a:srgbClr val="000000"/>
                        </a:solidFill>
                        <a:effectLst/>
                        <a:latin typeface="Calibri" panose="020F0502020204030204" pitchFamily="34" charset="0"/>
                      </a:endParaRPr>
                    </a:p>
                  </a:txBody>
                  <a:tcPr marL="9525" marR="9525" marT="9525" marB="0" anchor="b"/>
                </a:tc>
                <a:tc>
                  <a:txBody>
                    <a:bodyPr/>
                    <a:lstStyle/>
                    <a:p>
                      <a:pPr algn="ctr" fontAlgn="b"/>
                      <a:r>
                        <a:rPr lang="fr-CA" sz="1100" u="none" strike="noStrike" noProof="0" dirty="0">
                          <a:effectLst/>
                        </a:rPr>
                        <a:t>Borne inférieure</a:t>
                      </a:r>
                      <a:endParaRPr lang="fr-CA" sz="1100" b="0" i="0" u="none" strike="noStrike" noProof="0" dirty="0">
                        <a:solidFill>
                          <a:srgbClr val="000000"/>
                        </a:solidFill>
                        <a:effectLst/>
                        <a:latin typeface="Calibri" panose="020F0502020204030204" pitchFamily="34" charset="0"/>
                      </a:endParaRPr>
                    </a:p>
                  </a:txBody>
                  <a:tcPr marL="9525" marR="9525" marT="9525" marB="0" anchor="b"/>
                </a:tc>
                <a:tc>
                  <a:txBody>
                    <a:bodyPr/>
                    <a:lstStyle/>
                    <a:p>
                      <a:pPr algn="ctr" fontAlgn="b"/>
                      <a:r>
                        <a:rPr lang="fr-CA" sz="1100" u="none" strike="noStrike" noProof="0" dirty="0">
                          <a:effectLst/>
                        </a:rPr>
                        <a:t>Borne supérieure</a:t>
                      </a:r>
                      <a:endParaRPr lang="fr-CA" sz="1100" b="0" i="0" u="none" strike="noStrike" noProof="0" dirty="0">
                        <a:solidFill>
                          <a:srgbClr val="000000"/>
                        </a:solidFill>
                        <a:effectLst/>
                        <a:latin typeface="Calibri" panose="020F0502020204030204" pitchFamily="34" charset="0"/>
                      </a:endParaRPr>
                    </a:p>
                  </a:txBody>
                  <a:tcPr marL="9525" marR="9525" marT="9525" marB="0" anchor="b"/>
                </a:tc>
                <a:tc>
                  <a:txBody>
                    <a:bodyPr/>
                    <a:lstStyle/>
                    <a:p>
                      <a:pPr algn="ctr" fontAlgn="b"/>
                      <a:r>
                        <a:rPr lang="fr-CA" sz="1100" u="none" strike="noStrike" noProof="0" dirty="0">
                          <a:effectLst/>
                        </a:rPr>
                        <a:t>Valeur moyenne</a:t>
                      </a:r>
                      <a:endParaRPr lang="fr-CA" sz="1100" b="0" i="0" u="none" strike="noStrike" noProof="0" dirty="0">
                        <a:solidFill>
                          <a:srgbClr val="000000"/>
                        </a:solidFill>
                        <a:effectLst/>
                        <a:latin typeface="Calibri" panose="020F0502020204030204" pitchFamily="34" charset="0"/>
                      </a:endParaRPr>
                    </a:p>
                  </a:txBody>
                  <a:tcPr marL="9525" marR="9525" marT="9525" marB="0" anchor="b"/>
                </a:tc>
                <a:tc>
                  <a:txBody>
                    <a:bodyPr/>
                    <a:lstStyle/>
                    <a:p>
                      <a:pPr algn="ctr" fontAlgn="b"/>
                      <a:r>
                        <a:rPr lang="fr-CA" sz="1100" u="none" strike="noStrike" noProof="0" dirty="0">
                          <a:effectLst/>
                        </a:rPr>
                        <a:t>Rayon</a:t>
                      </a:r>
                      <a:endParaRPr lang="fr-CA" sz="1100" b="0" i="0" u="none" strike="noStrike" noProof="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3744780"/>
                  </a:ext>
                </a:extLst>
              </a:tr>
              <a:tr h="190500">
                <a:tc>
                  <a:txBody>
                    <a:bodyPr/>
                    <a:lstStyle/>
                    <a:p>
                      <a:pPr algn="l" fontAlgn="b"/>
                      <a:r>
                        <a:rPr lang="fr-CA" sz="1100" u="none" strike="noStrike" noProof="0" dirty="0">
                          <a:effectLst/>
                        </a:rPr>
                        <a:t>Ratio de génération de chaleur vs puissance mécanique du moteur</a:t>
                      </a:r>
                      <a:endParaRPr lang="fr-CA" sz="1100" b="0" i="0" u="none" strike="noStrike" noProof="0" dirty="0">
                        <a:solidFill>
                          <a:srgbClr val="000000"/>
                        </a:solidFill>
                        <a:effectLst/>
                        <a:latin typeface="Calibri" panose="020F0502020204030204" pitchFamily="34" charset="0"/>
                      </a:endParaRPr>
                    </a:p>
                  </a:txBody>
                  <a:tcPr marL="9525" marR="9525" marT="9525" marB="0" anchor="b"/>
                </a:tc>
                <a:tc>
                  <a:txBody>
                    <a:bodyPr/>
                    <a:lstStyle/>
                    <a:p>
                      <a:pPr algn="ctr" fontAlgn="b"/>
                      <a:r>
                        <a:rPr lang="en-CA" sz="1100" b="0" i="0" u="none" strike="noStrike" dirty="0">
                          <a:solidFill>
                            <a:srgbClr val="000000"/>
                          </a:solidFill>
                          <a:effectLst/>
                          <a:latin typeface="Calibri" panose="020F0502020204030204" pitchFamily="34" charset="0"/>
                        </a:rPr>
                        <a:t>0.600</a:t>
                      </a:r>
                    </a:p>
                  </a:txBody>
                  <a:tcPr marL="9525" marR="9525" marT="9525" marB="0" anchor="b"/>
                </a:tc>
                <a:tc>
                  <a:txBody>
                    <a:bodyPr/>
                    <a:lstStyle/>
                    <a:p>
                      <a:pPr algn="ctr" fontAlgn="b"/>
                      <a:r>
                        <a:rPr lang="en-CA" sz="1100" b="0" i="0" u="none" strike="noStrike" dirty="0">
                          <a:solidFill>
                            <a:srgbClr val="000000"/>
                          </a:solidFill>
                          <a:effectLst/>
                          <a:latin typeface="Calibri" panose="020F0502020204030204" pitchFamily="34" charset="0"/>
                        </a:rPr>
                        <a:t>1.000</a:t>
                      </a:r>
                    </a:p>
                  </a:txBody>
                  <a:tcPr marL="9525" marR="9525" marT="9525" marB="0" anchor="b"/>
                </a:tc>
                <a:tc>
                  <a:txBody>
                    <a:bodyPr/>
                    <a:lstStyle/>
                    <a:p>
                      <a:pPr algn="ctr" fontAlgn="b"/>
                      <a:r>
                        <a:rPr lang="en-CA" sz="1100" b="0" i="0" u="none" strike="noStrike" dirty="0">
                          <a:solidFill>
                            <a:srgbClr val="000000"/>
                          </a:solidFill>
                          <a:effectLst/>
                          <a:latin typeface="Calibri" panose="020F0502020204030204" pitchFamily="34" charset="0"/>
                        </a:rPr>
                        <a:t>0.800</a:t>
                      </a:r>
                    </a:p>
                  </a:txBody>
                  <a:tcPr marL="9525" marR="9525" marT="9525" marB="0" anchor="b"/>
                </a:tc>
                <a:tc>
                  <a:txBody>
                    <a:bodyPr/>
                    <a:lstStyle/>
                    <a:p>
                      <a:pPr algn="ctr" fontAlgn="b"/>
                      <a:r>
                        <a:rPr lang="en-CA" sz="1100" b="0" i="0" u="none" strike="noStrike" dirty="0">
                          <a:solidFill>
                            <a:srgbClr val="000000"/>
                          </a:solidFill>
                          <a:effectLst/>
                          <a:latin typeface="Calibri" panose="020F0502020204030204" pitchFamily="34" charset="0"/>
                        </a:rPr>
                        <a:t>0.200</a:t>
                      </a:r>
                    </a:p>
                  </a:txBody>
                  <a:tcPr marL="9525" marR="9525" marT="9525" marB="0" anchor="b"/>
                </a:tc>
                <a:extLst>
                  <a:ext uri="{0D108BD9-81ED-4DB2-BD59-A6C34878D82A}">
                    <a16:rowId xmlns:a16="http://schemas.microsoft.com/office/drawing/2014/main" val="801930623"/>
                  </a:ext>
                </a:extLst>
              </a:tr>
              <a:tr h="190500">
                <a:tc>
                  <a:txBody>
                    <a:bodyPr/>
                    <a:lstStyle/>
                    <a:p>
                      <a:pPr algn="l" fontAlgn="b"/>
                      <a:r>
                        <a:rPr lang="fr-CA" sz="1100" u="none" strike="noStrike" noProof="0" dirty="0">
                          <a:effectLst/>
                        </a:rPr>
                        <a:t>Coefficient de convection normalisé par la vitesse</a:t>
                      </a:r>
                      <a:endParaRPr lang="fr-CA" sz="1100" b="0" i="0" u="none" strike="noStrike" noProof="0" dirty="0">
                        <a:solidFill>
                          <a:srgbClr val="000000"/>
                        </a:solidFill>
                        <a:effectLst/>
                        <a:latin typeface="Calibri" panose="020F0502020204030204" pitchFamily="34" charset="0"/>
                      </a:endParaRPr>
                    </a:p>
                  </a:txBody>
                  <a:tcPr marL="9525" marR="9525" marT="9525" marB="0" anchor="b"/>
                </a:tc>
                <a:tc>
                  <a:txBody>
                    <a:bodyPr/>
                    <a:lstStyle/>
                    <a:p>
                      <a:pPr algn="ctr" fontAlgn="b"/>
                      <a:r>
                        <a:rPr lang="en-CA" sz="1100" b="0" i="0" u="none" strike="noStrike">
                          <a:solidFill>
                            <a:srgbClr val="000000"/>
                          </a:solidFill>
                          <a:effectLst/>
                          <a:latin typeface="Calibri" panose="020F0502020204030204" pitchFamily="34" charset="0"/>
                        </a:rPr>
                        <a:t>6.918</a:t>
                      </a:r>
                    </a:p>
                  </a:txBody>
                  <a:tcPr marL="9525" marR="9525" marT="9525" marB="0" anchor="b"/>
                </a:tc>
                <a:tc>
                  <a:txBody>
                    <a:bodyPr/>
                    <a:lstStyle/>
                    <a:p>
                      <a:pPr algn="ctr" fontAlgn="b"/>
                      <a:r>
                        <a:rPr lang="en-CA" sz="1100" b="0" i="0" u="none" strike="noStrike">
                          <a:solidFill>
                            <a:srgbClr val="000000"/>
                          </a:solidFill>
                          <a:effectLst/>
                          <a:latin typeface="Calibri" panose="020F0502020204030204" pitchFamily="34" charset="0"/>
                        </a:rPr>
                        <a:t>8.772</a:t>
                      </a:r>
                    </a:p>
                  </a:txBody>
                  <a:tcPr marL="9525" marR="9525" marT="9525" marB="0" anchor="b"/>
                </a:tc>
                <a:tc>
                  <a:txBody>
                    <a:bodyPr/>
                    <a:lstStyle/>
                    <a:p>
                      <a:pPr algn="ctr" fontAlgn="b"/>
                      <a:r>
                        <a:rPr lang="en-CA" sz="1100" b="0" i="0" u="none" strike="noStrike">
                          <a:solidFill>
                            <a:srgbClr val="000000"/>
                          </a:solidFill>
                          <a:effectLst/>
                          <a:latin typeface="Calibri" panose="020F0502020204030204" pitchFamily="34" charset="0"/>
                        </a:rPr>
                        <a:t>7.845</a:t>
                      </a:r>
                    </a:p>
                  </a:txBody>
                  <a:tcPr marL="9525" marR="9525" marT="9525" marB="0" anchor="b"/>
                </a:tc>
                <a:tc>
                  <a:txBody>
                    <a:bodyPr/>
                    <a:lstStyle/>
                    <a:p>
                      <a:pPr algn="ctr" fontAlgn="b"/>
                      <a:r>
                        <a:rPr lang="en-CA" sz="1100" b="0" i="0" u="none" strike="noStrike" dirty="0">
                          <a:solidFill>
                            <a:srgbClr val="000000"/>
                          </a:solidFill>
                          <a:effectLst/>
                          <a:latin typeface="Calibri" panose="020F0502020204030204" pitchFamily="34" charset="0"/>
                        </a:rPr>
                        <a:t>0.927</a:t>
                      </a:r>
                    </a:p>
                  </a:txBody>
                  <a:tcPr marL="9525" marR="9525" marT="9525" marB="0" anchor="b"/>
                </a:tc>
                <a:extLst>
                  <a:ext uri="{0D108BD9-81ED-4DB2-BD59-A6C34878D82A}">
                    <a16:rowId xmlns:a16="http://schemas.microsoft.com/office/drawing/2014/main" val="3061848047"/>
                  </a:ext>
                </a:extLst>
              </a:tr>
              <a:tr h="200025">
                <a:tc>
                  <a:txBody>
                    <a:bodyPr/>
                    <a:lstStyle/>
                    <a:p>
                      <a:pPr algn="l" fontAlgn="b"/>
                      <a:r>
                        <a:rPr lang="fr-CA" sz="1100" u="none" strike="noStrike" noProof="0" dirty="0">
                          <a:effectLst/>
                        </a:rPr>
                        <a:t>Débit de la pompe normalisée par la vitesse de rotation du moteur</a:t>
                      </a:r>
                      <a:endParaRPr lang="fr-CA" sz="1100" b="0" i="0" u="none" strike="noStrike" noProof="0" dirty="0">
                        <a:solidFill>
                          <a:srgbClr val="000000"/>
                        </a:solidFill>
                        <a:effectLst/>
                        <a:latin typeface="Calibri" panose="020F0502020204030204" pitchFamily="34" charset="0"/>
                      </a:endParaRPr>
                    </a:p>
                  </a:txBody>
                  <a:tcPr marL="9525" marR="9525" marT="9525" marB="0" anchor="b"/>
                </a:tc>
                <a:tc>
                  <a:txBody>
                    <a:bodyPr/>
                    <a:lstStyle/>
                    <a:p>
                      <a:pPr algn="ctr" fontAlgn="b"/>
                      <a:r>
                        <a:rPr lang="en-CA" sz="1100" b="0" i="0" u="none" strike="noStrike" dirty="0">
                          <a:solidFill>
                            <a:srgbClr val="000000"/>
                          </a:solidFill>
                          <a:effectLst/>
                          <a:latin typeface="Calibri" panose="020F0502020204030204" pitchFamily="34" charset="0"/>
                        </a:rPr>
                        <a:t>0.951</a:t>
                      </a:r>
                    </a:p>
                  </a:txBody>
                  <a:tcPr marL="9525" marR="9525" marT="9525" marB="0" anchor="b"/>
                </a:tc>
                <a:tc>
                  <a:txBody>
                    <a:bodyPr/>
                    <a:lstStyle/>
                    <a:p>
                      <a:pPr algn="ctr" fontAlgn="b"/>
                      <a:r>
                        <a:rPr lang="en-CA" sz="1100" b="0" i="0" u="none" strike="noStrike">
                          <a:solidFill>
                            <a:srgbClr val="000000"/>
                          </a:solidFill>
                          <a:effectLst/>
                          <a:latin typeface="Calibri" panose="020F0502020204030204" pitchFamily="34" charset="0"/>
                        </a:rPr>
                        <a:t>1.163</a:t>
                      </a:r>
                    </a:p>
                  </a:txBody>
                  <a:tcPr marL="9525" marR="9525" marT="9525" marB="0" anchor="b"/>
                </a:tc>
                <a:tc>
                  <a:txBody>
                    <a:bodyPr/>
                    <a:lstStyle/>
                    <a:p>
                      <a:pPr algn="ctr" fontAlgn="b"/>
                      <a:r>
                        <a:rPr lang="en-CA" sz="1100" b="0" i="0" u="none" strike="noStrike">
                          <a:solidFill>
                            <a:srgbClr val="000000"/>
                          </a:solidFill>
                          <a:effectLst/>
                          <a:latin typeface="Calibri" panose="020F0502020204030204" pitchFamily="34" charset="0"/>
                        </a:rPr>
                        <a:t>1.057</a:t>
                      </a:r>
                    </a:p>
                  </a:txBody>
                  <a:tcPr marL="9525" marR="9525" marT="9525" marB="0" anchor="b"/>
                </a:tc>
                <a:tc>
                  <a:txBody>
                    <a:bodyPr/>
                    <a:lstStyle/>
                    <a:p>
                      <a:pPr algn="ctr" fontAlgn="b"/>
                      <a:r>
                        <a:rPr lang="en-CA" sz="1100" b="0" i="0" u="none" strike="noStrike" dirty="0">
                          <a:solidFill>
                            <a:srgbClr val="000000"/>
                          </a:solidFill>
                          <a:effectLst/>
                          <a:latin typeface="Calibri" panose="020F0502020204030204" pitchFamily="34" charset="0"/>
                        </a:rPr>
                        <a:t>0.106</a:t>
                      </a:r>
                    </a:p>
                  </a:txBody>
                  <a:tcPr marL="9525" marR="9525" marT="9525" marB="0" anchor="b"/>
                </a:tc>
                <a:extLst>
                  <a:ext uri="{0D108BD9-81ED-4DB2-BD59-A6C34878D82A}">
                    <a16:rowId xmlns:a16="http://schemas.microsoft.com/office/drawing/2014/main" val="2775683091"/>
                  </a:ext>
                </a:extLst>
              </a:tr>
            </a:tbl>
          </a:graphicData>
        </a:graphic>
      </p:graphicFrame>
      <p:sp>
        <p:nvSpPr>
          <p:cNvPr id="6" name="TextBox 5">
            <a:extLst>
              <a:ext uri="{FF2B5EF4-FFF2-40B4-BE49-F238E27FC236}">
                <a16:creationId xmlns:a16="http://schemas.microsoft.com/office/drawing/2014/main" id="{9810CEB5-68EC-436D-9ADD-A7FFDF171047}"/>
              </a:ext>
            </a:extLst>
          </p:cNvPr>
          <p:cNvSpPr txBox="1"/>
          <p:nvPr>
            <p:custDataLst>
              <p:tags r:id="rId4"/>
            </p:custDataLst>
          </p:nvPr>
        </p:nvSpPr>
        <p:spPr>
          <a:xfrm>
            <a:off x="2737322" y="1631828"/>
            <a:ext cx="3669355" cy="307777"/>
          </a:xfrm>
          <a:prstGeom prst="rect">
            <a:avLst/>
          </a:prstGeom>
          <a:noFill/>
        </p:spPr>
        <p:txBody>
          <a:bodyPr wrap="square" rtlCol="0">
            <a:spAutoFit/>
          </a:bodyPr>
          <a:lstStyle/>
          <a:p>
            <a:pPr algn="ctr"/>
            <a:r>
              <a:rPr lang="fr-CA" dirty="0">
                <a:solidFill>
                  <a:schemeClr val="bg1"/>
                </a:solidFill>
              </a:rPr>
              <a:t>Définition des variables à l’étude</a:t>
            </a:r>
            <a:endParaRPr lang="en-CA" dirty="0">
              <a:solidFill>
                <a:schemeClr val="bg1"/>
              </a:solidFill>
            </a:endParaRPr>
          </a:p>
        </p:txBody>
      </p:sp>
      <p:sp>
        <p:nvSpPr>
          <p:cNvPr id="7" name="TextBox 6">
            <a:extLst>
              <a:ext uri="{FF2B5EF4-FFF2-40B4-BE49-F238E27FC236}">
                <a16:creationId xmlns:a16="http://schemas.microsoft.com/office/drawing/2014/main" id="{B4015918-4058-455A-B44C-BF10E27048AC}"/>
              </a:ext>
            </a:extLst>
          </p:cNvPr>
          <p:cNvSpPr txBox="1"/>
          <p:nvPr>
            <p:custDataLst>
              <p:tags r:id="rId5"/>
            </p:custDataLst>
          </p:nvPr>
        </p:nvSpPr>
        <p:spPr>
          <a:xfrm>
            <a:off x="1998517" y="3397795"/>
            <a:ext cx="5146963" cy="954107"/>
          </a:xfrm>
          <a:prstGeom prst="rect">
            <a:avLst/>
          </a:prstGeom>
          <a:noFill/>
        </p:spPr>
        <p:txBody>
          <a:bodyPr wrap="square" rtlCol="0">
            <a:spAutoFit/>
          </a:bodyPr>
          <a:lstStyle/>
          <a:p>
            <a:r>
              <a:rPr lang="fr-CA" dirty="0">
                <a:solidFill>
                  <a:schemeClr val="bg1"/>
                </a:solidFill>
              </a:rPr>
              <a:t>Critères pour le choix des variables</a:t>
            </a:r>
          </a:p>
          <a:p>
            <a:pPr marL="285750" indent="-285750">
              <a:buClr>
                <a:schemeClr val="bg1"/>
              </a:buClr>
              <a:buFont typeface="Arial" panose="020B0604020202020204" pitchFamily="34" charset="0"/>
              <a:buChar char="•"/>
            </a:pPr>
            <a:r>
              <a:rPr lang="fr-CA" dirty="0">
                <a:solidFill>
                  <a:schemeClr val="bg1"/>
                </a:solidFill>
              </a:rPr>
              <a:t>Impact sur la quantité d’énergie fournie au système</a:t>
            </a:r>
          </a:p>
          <a:p>
            <a:pPr marL="285750" indent="-285750">
              <a:buClr>
                <a:schemeClr val="bg1"/>
              </a:buClr>
              <a:buFont typeface="Arial" panose="020B0604020202020204" pitchFamily="34" charset="0"/>
              <a:buChar char="•"/>
            </a:pPr>
            <a:r>
              <a:rPr lang="fr-CA" dirty="0">
                <a:solidFill>
                  <a:schemeClr val="bg1"/>
                </a:solidFill>
              </a:rPr>
              <a:t>Impact sur la capacité du système à dissiper de l’énergie</a:t>
            </a:r>
          </a:p>
          <a:p>
            <a:pPr marL="285750" indent="-285750">
              <a:buClr>
                <a:schemeClr val="bg1"/>
              </a:buClr>
              <a:buFont typeface="Arial" panose="020B0604020202020204" pitchFamily="34" charset="0"/>
              <a:buChar char="•"/>
            </a:pPr>
            <a:r>
              <a:rPr lang="fr-CA" dirty="0">
                <a:solidFill>
                  <a:schemeClr val="bg1"/>
                </a:solidFill>
              </a:rPr>
              <a:t>Grandeurs difficiles à quantifier de manière exacte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0"/>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Résultats de l’étude par LHS</a:t>
            </a:r>
          </a:p>
        </p:txBody>
      </p:sp>
      <p:sp>
        <p:nvSpPr>
          <p:cNvPr id="243" name="Google Shape;243;p30"/>
          <p:cNvSpPr txBox="1">
            <a:spLocks noGrp="1"/>
          </p:cNvSpPr>
          <p:nvPr>
            <p:ph type="body" idx="1"/>
            <p:custDataLst>
              <p:tags r:id="rId2"/>
            </p:custDataLst>
          </p:nvPr>
        </p:nvSpPr>
        <p:spPr>
          <a:xfrm>
            <a:off x="6028827" y="1307849"/>
            <a:ext cx="2720318" cy="318102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CA" noProof="0" dirty="0"/>
              <a:t>Large plage de valeurs (89°C à 146°C) pour la température stabilisée après 200 secondes.</a:t>
            </a:r>
          </a:p>
          <a:p>
            <a:pPr marL="0" lvl="0" indent="0" algn="l" rtl="0">
              <a:spcBef>
                <a:spcPts val="0"/>
              </a:spcBef>
              <a:spcAft>
                <a:spcPts val="1600"/>
              </a:spcAft>
              <a:buNone/>
            </a:pPr>
            <a:r>
              <a:rPr lang="fr-CA" noProof="0" dirty="0"/>
              <a:t>L’étendue de la plage de valeurs est due à la sommation dans le temps.</a:t>
            </a:r>
          </a:p>
          <a:p>
            <a:pPr marL="0" lvl="0" indent="0" algn="l" rtl="0">
              <a:spcBef>
                <a:spcPts val="0"/>
              </a:spcBef>
              <a:spcAft>
                <a:spcPts val="1600"/>
              </a:spcAft>
              <a:buNone/>
            </a:pPr>
            <a:endParaRPr lang="fr-CA" noProof="0" dirty="0"/>
          </a:p>
        </p:txBody>
      </p:sp>
      <p:pic>
        <p:nvPicPr>
          <p:cNvPr id="244" name="Google Shape;244;p30"/>
          <p:cNvPicPr preferRelativeResize="0"/>
          <p:nvPr>
            <p:custDataLst>
              <p:tags r:id="rId3"/>
            </p:custDataLst>
          </p:nvPr>
        </p:nvPicPr>
        <p:blipFill>
          <a:blip r:embed="rId7">
            <a:alphaModFix/>
          </a:blip>
          <a:stretch>
            <a:fillRect/>
          </a:stretch>
        </p:blipFill>
        <p:spPr>
          <a:xfrm>
            <a:off x="1297500" y="1307850"/>
            <a:ext cx="4609487" cy="3530850"/>
          </a:xfrm>
          <a:prstGeom prst="rect">
            <a:avLst/>
          </a:prstGeom>
          <a:noFill/>
          <a:ln>
            <a:noFill/>
          </a:ln>
        </p:spPr>
      </p:pic>
      <p:sp>
        <p:nvSpPr>
          <p:cNvPr id="2" name="Slide Number Placeholder 1">
            <a:extLst>
              <a:ext uri="{FF2B5EF4-FFF2-40B4-BE49-F238E27FC236}">
                <a16:creationId xmlns:a16="http://schemas.microsoft.com/office/drawing/2014/main" id="{9BF9F78A-EDF4-4A41-B6A7-BDD5E1B342B4}"/>
              </a:ext>
            </a:extLst>
          </p:cNvPr>
          <p:cNvSpPr>
            <a:spLocks noGrp="1"/>
          </p:cNvSpPr>
          <p:nvPr>
            <p:ph type="sldNum" idx="12"/>
            <p:custDataLst>
              <p:tags r:id="rId4"/>
            </p:custDataLst>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1"/>
          <p:cNvSpPr txBox="1">
            <a:spLocks noGrp="1"/>
          </p:cNvSpPr>
          <p:nvPr>
            <p:ph type="title"/>
            <p:custDataLst>
              <p:tags r:id="rId1"/>
            </p:custDataLst>
          </p:nvPr>
        </p:nvSpPr>
        <p:spPr>
          <a:xfrm>
            <a:off x="1297500" y="393750"/>
            <a:ext cx="7174958"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Surface de réponse de l’étude par LHS</a:t>
            </a:r>
          </a:p>
        </p:txBody>
      </p:sp>
      <p:sp>
        <p:nvSpPr>
          <p:cNvPr id="250" name="Google Shape;250;p31"/>
          <p:cNvSpPr txBox="1">
            <a:spLocks noGrp="1"/>
          </p:cNvSpPr>
          <p:nvPr>
            <p:ph type="body" idx="1"/>
            <p:custDataLst>
              <p:tags r:id="rId2"/>
            </p:custDataLst>
          </p:nvPr>
        </p:nvSpPr>
        <p:spPr>
          <a:xfrm>
            <a:off x="6779542" y="1301684"/>
            <a:ext cx="2241616" cy="320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Les résultats suivent une tendance presque bilinéaire. Pour cette raison on est capable d’extraire une sensibilité de la réponses de la température pour les deux variables.</a:t>
            </a:r>
          </a:p>
          <a:p>
            <a:pPr marL="0" lvl="0" indent="0" algn="l" rtl="0">
              <a:spcBef>
                <a:spcPts val="1600"/>
              </a:spcBef>
              <a:spcAft>
                <a:spcPts val="1600"/>
              </a:spcAft>
              <a:buNone/>
            </a:pPr>
            <a:r>
              <a:rPr lang="fr-CA" noProof="0" dirty="0"/>
              <a:t>La sensibilité de la </a:t>
            </a:r>
            <a:r>
              <a:rPr lang="fr-CA" noProof="0" dirty="0" err="1"/>
              <a:t>temperature</a:t>
            </a:r>
            <a:r>
              <a:rPr lang="fr-CA" noProof="0" dirty="0"/>
              <a:t> stabilisée par rapport au débit de la pompe est négligeable.</a:t>
            </a:r>
          </a:p>
        </p:txBody>
      </p:sp>
      <p:pic>
        <p:nvPicPr>
          <p:cNvPr id="251" name="Google Shape;251;p31"/>
          <p:cNvPicPr preferRelativeResize="0"/>
          <p:nvPr>
            <p:custDataLst>
              <p:tags r:id="rId3"/>
            </p:custDataLst>
          </p:nvPr>
        </p:nvPicPr>
        <p:blipFill>
          <a:blip r:embed="rId7">
            <a:alphaModFix/>
          </a:blip>
          <a:stretch>
            <a:fillRect/>
          </a:stretch>
        </p:blipFill>
        <p:spPr>
          <a:xfrm>
            <a:off x="1133405" y="1287112"/>
            <a:ext cx="5604884" cy="3530850"/>
          </a:xfrm>
          <a:prstGeom prst="rect">
            <a:avLst/>
          </a:prstGeom>
          <a:noFill/>
          <a:ln>
            <a:noFill/>
          </a:ln>
        </p:spPr>
      </p:pic>
      <p:sp>
        <p:nvSpPr>
          <p:cNvPr id="2" name="Slide Number Placeholder 1">
            <a:extLst>
              <a:ext uri="{FF2B5EF4-FFF2-40B4-BE49-F238E27FC236}">
                <a16:creationId xmlns:a16="http://schemas.microsoft.com/office/drawing/2014/main" id="{4F041CB2-F448-43A4-B77C-0C678F248B41}"/>
              </a:ext>
            </a:extLst>
          </p:cNvPr>
          <p:cNvSpPr>
            <a:spLocks noGrp="1"/>
          </p:cNvSpPr>
          <p:nvPr>
            <p:ph type="sldNum" idx="12"/>
            <p:custDataLst>
              <p:tags r:id="rId4"/>
            </p:custDataLst>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2"/>
          <p:cNvSpPr txBox="1">
            <a:spLocks noGrp="1"/>
          </p:cNvSpPr>
          <p:nvPr>
            <p:ph type="title"/>
            <p:custDataLst>
              <p:tags r:id="rId1"/>
            </p:custDataLst>
          </p:nvPr>
        </p:nvSpPr>
        <p:spPr>
          <a:xfrm>
            <a:off x="1297500" y="393750"/>
            <a:ext cx="7174958"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000" noProof="0" dirty="0"/>
              <a:t>Sensibilité de la température par rapport au ratio entre la génération de chaleur et la puissance mécanique du moteur</a:t>
            </a:r>
          </a:p>
        </p:txBody>
      </p:sp>
      <p:sp>
        <p:nvSpPr>
          <p:cNvPr id="2" name="Slide Number Placeholder 1">
            <a:extLst>
              <a:ext uri="{FF2B5EF4-FFF2-40B4-BE49-F238E27FC236}">
                <a16:creationId xmlns:a16="http://schemas.microsoft.com/office/drawing/2014/main" id="{44D142DB-833F-4885-B79C-9CC08CE89938}"/>
              </a:ext>
            </a:extLst>
          </p:cNvPr>
          <p:cNvSpPr>
            <a:spLocks noGrp="1"/>
          </p:cNvSpPr>
          <p:nvPr>
            <p:ph type="sldNum" idx="12"/>
            <p:custDataLst>
              <p:tags r:id="rId2"/>
            </p:custDataLst>
          </p:nvPr>
        </p:nvSpPr>
        <p:spPr/>
        <p:txBody>
          <a:bodyPr/>
          <a:lstStyle/>
          <a:p>
            <a:pPr marL="0" lvl="0" indent="0" algn="r" rtl="0">
              <a:spcBef>
                <a:spcPts val="0"/>
              </a:spcBef>
              <a:spcAft>
                <a:spcPts val="0"/>
              </a:spcAft>
              <a:buNone/>
            </a:pPr>
            <a:fld id="{00000000-1234-1234-1234-123412341234}" type="slidenum">
              <a:rPr lang="en" smtClean="0"/>
              <a:t>27</a:t>
            </a:fld>
            <a:endParaRPr lang="en"/>
          </a:p>
        </p:txBody>
      </p:sp>
      <p:graphicFrame>
        <p:nvGraphicFramePr>
          <p:cNvPr id="6" name="Graphique 4">
            <a:extLst>
              <a:ext uri="{FF2B5EF4-FFF2-40B4-BE49-F238E27FC236}">
                <a16:creationId xmlns:a16="http://schemas.microsoft.com/office/drawing/2014/main" id="{3FF3FDD1-4DCB-4F95-A0F9-1CDA943A9A35}"/>
              </a:ext>
            </a:extLst>
          </p:cNvPr>
          <p:cNvGraphicFramePr>
            <a:graphicFrameLocks/>
          </p:cNvGraphicFramePr>
          <p:nvPr>
            <p:custDataLst>
              <p:tags r:id="rId3"/>
            </p:custDataLst>
            <p:extLst>
              <p:ext uri="{D42A27DB-BD31-4B8C-83A1-F6EECF244321}">
                <p14:modId xmlns:p14="http://schemas.microsoft.com/office/powerpoint/2010/main" val="3885764377"/>
              </p:ext>
            </p:extLst>
          </p:nvPr>
        </p:nvGraphicFramePr>
        <p:xfrm>
          <a:off x="1371600" y="1447799"/>
          <a:ext cx="6400800" cy="3474721"/>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3"/>
          <p:cNvSpPr txBox="1">
            <a:spLocks noGrp="1"/>
          </p:cNvSpPr>
          <p:nvPr>
            <p:ph type="title"/>
            <p:custDataLst>
              <p:tags r:id="rId1"/>
            </p:custDataLst>
          </p:nvPr>
        </p:nvSpPr>
        <p:spPr>
          <a:xfrm>
            <a:off x="1297500" y="393750"/>
            <a:ext cx="7168800" cy="114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Sensibilité de la température par rapport au coefficient de convection normalisé par la vitesse</a:t>
            </a:r>
          </a:p>
        </p:txBody>
      </p:sp>
      <p:sp>
        <p:nvSpPr>
          <p:cNvPr id="2" name="Slide Number Placeholder 1">
            <a:extLst>
              <a:ext uri="{FF2B5EF4-FFF2-40B4-BE49-F238E27FC236}">
                <a16:creationId xmlns:a16="http://schemas.microsoft.com/office/drawing/2014/main" id="{C14FCE7B-26E9-460D-BE4C-26221CD0531C}"/>
              </a:ext>
            </a:extLst>
          </p:cNvPr>
          <p:cNvSpPr>
            <a:spLocks noGrp="1"/>
          </p:cNvSpPr>
          <p:nvPr>
            <p:ph type="sldNum" idx="12"/>
            <p:custDataLst>
              <p:tags r:id="rId2"/>
            </p:custDataLst>
          </p:nvPr>
        </p:nvSpPr>
        <p:spPr/>
        <p:txBody>
          <a:bodyPr/>
          <a:lstStyle/>
          <a:p>
            <a:pPr marL="0" lvl="0" indent="0" algn="r" rtl="0">
              <a:spcBef>
                <a:spcPts val="0"/>
              </a:spcBef>
              <a:spcAft>
                <a:spcPts val="0"/>
              </a:spcAft>
              <a:buNone/>
            </a:pPr>
            <a:fld id="{00000000-1234-1234-1234-123412341234}" type="slidenum">
              <a:rPr lang="en" smtClean="0"/>
              <a:t>28</a:t>
            </a:fld>
            <a:endParaRPr lang="en"/>
          </a:p>
        </p:txBody>
      </p:sp>
      <p:graphicFrame>
        <p:nvGraphicFramePr>
          <p:cNvPr id="8" name="Graphique 5">
            <a:extLst>
              <a:ext uri="{FF2B5EF4-FFF2-40B4-BE49-F238E27FC236}">
                <a16:creationId xmlns:a16="http://schemas.microsoft.com/office/drawing/2014/main" id="{E4AD0F27-F63E-4690-A20A-2516D6B76DDF}"/>
              </a:ext>
            </a:extLst>
          </p:cNvPr>
          <p:cNvGraphicFramePr>
            <a:graphicFrameLocks/>
          </p:cNvGraphicFramePr>
          <p:nvPr>
            <p:custDataLst>
              <p:tags r:id="rId3"/>
            </p:custDataLst>
            <p:extLst>
              <p:ext uri="{D42A27DB-BD31-4B8C-83A1-F6EECF244321}">
                <p14:modId xmlns:p14="http://schemas.microsoft.com/office/powerpoint/2010/main" val="2354974381"/>
              </p:ext>
            </p:extLst>
          </p:nvPr>
        </p:nvGraphicFramePr>
        <p:xfrm>
          <a:off x="1371600" y="1582097"/>
          <a:ext cx="6400800" cy="347472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4"/>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Sensibilité de la température en fonction du débit de la pompe </a:t>
            </a:r>
          </a:p>
        </p:txBody>
      </p:sp>
      <p:sp>
        <p:nvSpPr>
          <p:cNvPr id="2" name="Slide Number Placeholder 1">
            <a:extLst>
              <a:ext uri="{FF2B5EF4-FFF2-40B4-BE49-F238E27FC236}">
                <a16:creationId xmlns:a16="http://schemas.microsoft.com/office/drawing/2014/main" id="{925350C8-91C7-41E7-A1B7-DB287B32AD5C}"/>
              </a:ext>
            </a:extLst>
          </p:cNvPr>
          <p:cNvSpPr>
            <a:spLocks noGrp="1"/>
          </p:cNvSpPr>
          <p:nvPr>
            <p:ph type="sldNum" idx="12"/>
            <p:custDataLst>
              <p:tags r:id="rId2"/>
            </p:custDataLst>
          </p:nvPr>
        </p:nvSpPr>
        <p:spPr/>
        <p:txBody>
          <a:bodyPr/>
          <a:lstStyle/>
          <a:p>
            <a:pPr marL="0" lvl="0" indent="0" algn="r" rtl="0">
              <a:spcBef>
                <a:spcPts val="0"/>
              </a:spcBef>
              <a:spcAft>
                <a:spcPts val="0"/>
              </a:spcAft>
              <a:buNone/>
            </a:pPr>
            <a:fld id="{00000000-1234-1234-1234-123412341234}" type="slidenum">
              <a:rPr lang="en" smtClean="0"/>
              <a:t>29</a:t>
            </a:fld>
            <a:endParaRPr lang="en"/>
          </a:p>
        </p:txBody>
      </p:sp>
      <p:graphicFrame>
        <p:nvGraphicFramePr>
          <p:cNvPr id="8" name="Graphique 7">
            <a:extLst>
              <a:ext uri="{FF2B5EF4-FFF2-40B4-BE49-F238E27FC236}">
                <a16:creationId xmlns:a16="http://schemas.microsoft.com/office/drawing/2014/main" id="{427FBDF5-EFFE-43AA-8DB6-DC1B65F7D860}"/>
              </a:ext>
            </a:extLst>
          </p:cNvPr>
          <p:cNvGraphicFramePr>
            <a:graphicFrameLocks/>
          </p:cNvGraphicFramePr>
          <p:nvPr>
            <p:custDataLst>
              <p:tags r:id="rId3"/>
            </p:custDataLst>
            <p:extLst>
              <p:ext uri="{D42A27DB-BD31-4B8C-83A1-F6EECF244321}">
                <p14:modId xmlns:p14="http://schemas.microsoft.com/office/powerpoint/2010/main" val="1789251493"/>
              </p:ext>
            </p:extLst>
          </p:nvPr>
        </p:nvGraphicFramePr>
        <p:xfrm>
          <a:off x="1371600" y="1470659"/>
          <a:ext cx="6400800" cy="347472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C9E3-0F4F-4A1A-A12D-87A9D364D9FB}"/>
              </a:ext>
            </a:extLst>
          </p:cNvPr>
          <p:cNvSpPr>
            <a:spLocks noGrp="1"/>
          </p:cNvSpPr>
          <p:nvPr>
            <p:ph type="title"/>
            <p:custDataLst>
              <p:tags r:id="rId1"/>
            </p:custDataLst>
          </p:nvPr>
        </p:nvSpPr>
        <p:spPr/>
        <p:txBody>
          <a:bodyPr/>
          <a:lstStyle/>
          <a:p>
            <a:r>
              <a:rPr lang="fr-CA" sz="4000" noProof="0" dirty="0"/>
              <a:t>Définition du modèle</a:t>
            </a:r>
          </a:p>
        </p:txBody>
      </p:sp>
      <p:sp>
        <p:nvSpPr>
          <p:cNvPr id="3" name="Slide Number Placeholder 2">
            <a:extLst>
              <a:ext uri="{FF2B5EF4-FFF2-40B4-BE49-F238E27FC236}">
                <a16:creationId xmlns:a16="http://schemas.microsoft.com/office/drawing/2014/main" id="{CE8171B2-673C-40F4-82BB-8FD6046E36F4}"/>
              </a:ext>
            </a:extLst>
          </p:cNvPr>
          <p:cNvSpPr>
            <a:spLocks noGrp="1"/>
          </p:cNvSpPr>
          <p:nvPr>
            <p:ph type="sldNum" idx="12"/>
            <p:custDataLst>
              <p:tags r:id="rId2"/>
            </p:custDataLst>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352635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1483-3954-41CA-8349-EA3A45179113}"/>
              </a:ext>
            </a:extLst>
          </p:cNvPr>
          <p:cNvSpPr>
            <a:spLocks noGrp="1"/>
          </p:cNvSpPr>
          <p:nvPr>
            <p:ph type="title"/>
            <p:custDataLst>
              <p:tags r:id="rId1"/>
            </p:custDataLst>
          </p:nvPr>
        </p:nvSpPr>
        <p:spPr>
          <a:xfrm>
            <a:off x="1417320" y="2053000"/>
            <a:ext cx="3993530" cy="1148700"/>
          </a:xfrm>
        </p:spPr>
        <p:txBody>
          <a:bodyPr/>
          <a:lstStyle/>
          <a:p>
            <a:r>
              <a:rPr lang="fr-CA" sz="4000" noProof="0" dirty="0"/>
              <a:t>Validation</a:t>
            </a:r>
          </a:p>
        </p:txBody>
      </p:sp>
      <p:sp>
        <p:nvSpPr>
          <p:cNvPr id="3" name="Slide Number Placeholder 2">
            <a:extLst>
              <a:ext uri="{FF2B5EF4-FFF2-40B4-BE49-F238E27FC236}">
                <a16:creationId xmlns:a16="http://schemas.microsoft.com/office/drawing/2014/main" id="{7E8DDA18-1A48-4A48-903E-D2BEED73B778}"/>
              </a:ext>
            </a:extLst>
          </p:cNvPr>
          <p:cNvSpPr>
            <a:spLocks noGrp="1"/>
          </p:cNvSpPr>
          <p:nvPr>
            <p:ph type="sldNum" idx="12"/>
            <p:custDataLst>
              <p:tags r:id="rId2"/>
            </p:custDataLst>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344111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5"/>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Calibration</a:t>
            </a:r>
          </a:p>
          <a:p>
            <a:pPr marL="0" lvl="0" indent="0" algn="l" rtl="0">
              <a:spcBef>
                <a:spcPts val="0"/>
              </a:spcBef>
              <a:spcAft>
                <a:spcPts val="0"/>
              </a:spcAft>
              <a:buNone/>
            </a:pPr>
            <a:endParaRPr lang="fr-CA" sz="2800" noProof="0" dirty="0"/>
          </a:p>
        </p:txBody>
      </p:sp>
      <p:sp>
        <p:nvSpPr>
          <p:cNvPr id="279" name="Google Shape;279;p35"/>
          <p:cNvSpPr txBox="1">
            <a:spLocks noGrp="1"/>
          </p:cNvSpPr>
          <p:nvPr>
            <p:ph type="body" idx="1"/>
            <p:custDataLst>
              <p:tags r:id="rId2"/>
            </p:custDataLst>
          </p:nvPr>
        </p:nvSpPr>
        <p:spPr>
          <a:xfrm>
            <a:off x="5222121" y="927868"/>
            <a:ext cx="3275850" cy="2194428"/>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CA" noProof="0" dirty="0"/>
              <a:t>Avant de pouvoir utiliser le modèle il faut en faire la calibration pour trouver les paramètres qui correspondent le mieux au véhicule de la Formule SAE. </a:t>
            </a:r>
          </a:p>
          <a:p>
            <a:pPr marL="0" lvl="0" indent="0" algn="l" rtl="0">
              <a:spcBef>
                <a:spcPts val="0"/>
              </a:spcBef>
              <a:spcAft>
                <a:spcPts val="1600"/>
              </a:spcAft>
              <a:buNone/>
            </a:pPr>
            <a:r>
              <a:rPr lang="fr-CA" dirty="0"/>
              <a:t>On effectue la calibration en jouant avec le ratio entre la génération de chaleur et la puissance mécanique du moteur et le coefficient de convection.</a:t>
            </a:r>
            <a:endParaRPr lang="fr-CA" noProof="0" dirty="0"/>
          </a:p>
        </p:txBody>
      </p:sp>
      <p:pic>
        <p:nvPicPr>
          <p:cNvPr id="280" name="Google Shape;280;p35"/>
          <p:cNvPicPr preferRelativeResize="0">
            <a:picLocks noChangeAspect="1"/>
          </p:cNvPicPr>
          <p:nvPr>
            <p:custDataLst>
              <p:tags r:id="rId3"/>
            </p:custDataLst>
          </p:nvPr>
        </p:nvPicPr>
        <p:blipFill>
          <a:blip r:embed="rId8">
            <a:alphaModFix/>
          </a:blip>
          <a:stretch>
            <a:fillRect/>
          </a:stretch>
        </p:blipFill>
        <p:spPr>
          <a:xfrm>
            <a:off x="1135929" y="1307850"/>
            <a:ext cx="4004129" cy="3004920"/>
          </a:xfrm>
          <a:prstGeom prst="rect">
            <a:avLst/>
          </a:prstGeom>
          <a:noFill/>
          <a:ln>
            <a:noFill/>
          </a:ln>
        </p:spPr>
      </p:pic>
      <p:sp>
        <p:nvSpPr>
          <p:cNvPr id="2" name="Slide Number Placeholder 1">
            <a:extLst>
              <a:ext uri="{FF2B5EF4-FFF2-40B4-BE49-F238E27FC236}">
                <a16:creationId xmlns:a16="http://schemas.microsoft.com/office/drawing/2014/main" id="{5CD59DB4-BF19-4AF1-9953-77702F19D248}"/>
              </a:ext>
            </a:extLst>
          </p:cNvPr>
          <p:cNvSpPr>
            <a:spLocks noGrp="1"/>
          </p:cNvSpPr>
          <p:nvPr>
            <p:ph type="sldNum" idx="12"/>
            <p:custDataLst>
              <p:tags r:id="rId4"/>
            </p:custDataLst>
          </p:nvPr>
        </p:nvSpPr>
        <p:spPr/>
        <p:txBody>
          <a:bodyPr/>
          <a:lstStyle/>
          <a:p>
            <a:pPr marL="0" lvl="0" indent="0" algn="r" rtl="0">
              <a:spcBef>
                <a:spcPts val="0"/>
              </a:spcBef>
              <a:spcAft>
                <a:spcPts val="0"/>
              </a:spcAft>
              <a:buNone/>
            </a:pPr>
            <a:fld id="{00000000-1234-1234-1234-123412341234}" type="slidenum">
              <a:rPr lang="en" smtClean="0"/>
              <a:t>31</a:t>
            </a:fld>
            <a:endParaRPr lang="en"/>
          </a:p>
        </p:txBody>
      </p:sp>
      <p:graphicFrame>
        <p:nvGraphicFramePr>
          <p:cNvPr id="6" name="Table 5">
            <a:extLst>
              <a:ext uri="{FF2B5EF4-FFF2-40B4-BE49-F238E27FC236}">
                <a16:creationId xmlns:a16="http://schemas.microsoft.com/office/drawing/2014/main" id="{0D480A58-D0F5-45F6-A750-F9D6D36D7932}"/>
              </a:ext>
            </a:extLst>
          </p:cNvPr>
          <p:cNvGraphicFramePr>
            <a:graphicFrameLocks noGrp="1"/>
          </p:cNvGraphicFramePr>
          <p:nvPr>
            <p:custDataLst>
              <p:tags r:id="rId5"/>
            </p:custDataLst>
            <p:extLst>
              <p:ext uri="{D42A27DB-BD31-4B8C-83A1-F6EECF244321}">
                <p14:modId xmlns:p14="http://schemas.microsoft.com/office/powerpoint/2010/main" val="690079348"/>
              </p:ext>
            </p:extLst>
          </p:nvPr>
        </p:nvGraphicFramePr>
        <p:xfrm>
          <a:off x="5302906" y="3118418"/>
          <a:ext cx="3114279" cy="1434465"/>
        </p:xfrm>
        <a:graphic>
          <a:graphicData uri="http://schemas.openxmlformats.org/drawingml/2006/table">
            <a:tbl>
              <a:tblPr>
                <a:tableStyleId>{D03447BB-5D67-496B-8E87-E561075AD55C}</a:tableStyleId>
              </a:tblPr>
              <a:tblGrid>
                <a:gridCol w="2535039">
                  <a:extLst>
                    <a:ext uri="{9D8B030D-6E8A-4147-A177-3AD203B41FA5}">
                      <a16:colId xmlns:a16="http://schemas.microsoft.com/office/drawing/2014/main" val="1167832345"/>
                    </a:ext>
                  </a:extLst>
                </a:gridCol>
                <a:gridCol w="579240">
                  <a:extLst>
                    <a:ext uri="{9D8B030D-6E8A-4147-A177-3AD203B41FA5}">
                      <a16:colId xmlns:a16="http://schemas.microsoft.com/office/drawing/2014/main" val="2621246950"/>
                    </a:ext>
                  </a:extLst>
                </a:gridCol>
              </a:tblGrid>
              <a:tr h="200025">
                <a:tc>
                  <a:txBody>
                    <a:bodyPr/>
                    <a:lstStyle/>
                    <a:p>
                      <a:pPr algn="ctr" fontAlgn="b"/>
                      <a:r>
                        <a:rPr lang="en-CA" sz="1100" u="none" strike="noStrike" dirty="0">
                          <a:effectLst/>
                        </a:rPr>
                        <a:t>Variables</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CA" sz="1100" u="none" strike="noStrike" dirty="0" err="1">
                          <a:effectLst/>
                        </a:rPr>
                        <a:t>Valeurs</a:t>
                      </a:r>
                      <a:r>
                        <a:rPr lang="en-CA" sz="1100" u="none" strike="noStrike" dirty="0">
                          <a:effectLst/>
                        </a:rPr>
                        <a:t> </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61981025"/>
                  </a:ext>
                </a:extLst>
              </a:tr>
              <a:tr h="190500">
                <a:tc>
                  <a:txBody>
                    <a:bodyPr/>
                    <a:lstStyle/>
                    <a:p>
                      <a:pPr algn="l" fontAlgn="b"/>
                      <a:r>
                        <a:rPr lang="fr-CA" sz="1100" u="none" strike="noStrike" noProof="0" dirty="0">
                          <a:effectLst/>
                        </a:rPr>
                        <a:t>Ratio de génération de chaleur vs puissance mécanique du moteur</a:t>
                      </a:r>
                      <a:endParaRPr lang="fr-CA" sz="1100" b="0" i="0" u="none" strike="noStrike" noProof="0"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CA" sz="1100" u="none" strike="noStrike" dirty="0">
                          <a:effectLst/>
                        </a:rPr>
                        <a:t>0.70</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07806080"/>
                  </a:ext>
                </a:extLst>
              </a:tr>
              <a:tr h="190500">
                <a:tc>
                  <a:txBody>
                    <a:bodyPr/>
                    <a:lstStyle/>
                    <a:p>
                      <a:pPr algn="l" fontAlgn="b"/>
                      <a:r>
                        <a:rPr lang="fr-CA" sz="1100" u="none" strike="noStrike" noProof="0" dirty="0">
                          <a:effectLst/>
                        </a:rPr>
                        <a:t>Coefficient de convection normalisé par la vitesse</a:t>
                      </a:r>
                      <a:endParaRPr lang="fr-CA" sz="1100" b="0" i="0" u="none" strike="noStrike" noProof="0"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CA" sz="1100" u="none" strike="noStrike" dirty="0">
                          <a:effectLst/>
                        </a:rPr>
                        <a:t>8.4726</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2108948"/>
                  </a:ext>
                </a:extLst>
              </a:tr>
              <a:tr h="190500">
                <a:tc>
                  <a:txBody>
                    <a:bodyPr/>
                    <a:lstStyle/>
                    <a:p>
                      <a:pPr algn="l" fontAlgn="b"/>
                      <a:r>
                        <a:rPr lang="fr-CA" sz="1100" u="none" strike="noStrike" noProof="0" dirty="0">
                          <a:effectLst/>
                        </a:rPr>
                        <a:t>Débit de la pompe normalisée par la vitesse de rotation du moteur</a:t>
                      </a:r>
                      <a:endParaRPr lang="fr-CA" sz="1100" b="0" i="0" u="none" strike="noStrike" noProof="0"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CA" sz="1100" u="none" strike="noStrike" dirty="0">
                          <a:effectLst/>
                        </a:rPr>
                        <a:t>1.057</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33737460"/>
                  </a:ext>
                </a:extLst>
              </a:tr>
              <a:tr h="200025">
                <a:tc>
                  <a:txBody>
                    <a:bodyPr/>
                    <a:lstStyle/>
                    <a:p>
                      <a:pPr algn="l" fontAlgn="b"/>
                      <a:r>
                        <a:rPr lang="en-CA" sz="1100" u="none" strike="noStrike" dirty="0" err="1">
                          <a:effectLst/>
                        </a:rPr>
                        <a:t>Température</a:t>
                      </a:r>
                      <a:r>
                        <a:rPr lang="en-CA" sz="1100" u="none" strike="noStrike" dirty="0">
                          <a:effectLst/>
                        </a:rPr>
                        <a:t> </a:t>
                      </a:r>
                      <a:r>
                        <a:rPr lang="en-CA" sz="1100" u="none" strike="noStrike" dirty="0" err="1">
                          <a:effectLst/>
                        </a:rPr>
                        <a:t>extérieure</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CA" sz="1100" u="none" strike="noStrike" dirty="0">
                          <a:effectLst/>
                        </a:rPr>
                        <a:t>18</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81602755"/>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6"/>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Validation</a:t>
            </a:r>
          </a:p>
        </p:txBody>
      </p:sp>
      <p:sp>
        <p:nvSpPr>
          <p:cNvPr id="287" name="Google Shape;287;p36"/>
          <p:cNvSpPr txBox="1">
            <a:spLocks noGrp="1"/>
          </p:cNvSpPr>
          <p:nvPr>
            <p:ph type="body" idx="1"/>
            <p:custDataLst>
              <p:tags r:id="rId2"/>
            </p:custDataLst>
          </p:nvPr>
        </p:nvSpPr>
        <p:spPr>
          <a:xfrm>
            <a:off x="1211580" y="1170480"/>
            <a:ext cx="2761620" cy="37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Après avoir calibré les paramètres, on a utilisé une autre série de données afin de valider la solution du modèle.</a:t>
            </a:r>
          </a:p>
          <a:p>
            <a:pPr marL="0" lvl="0" indent="0" algn="l" rtl="0">
              <a:spcBef>
                <a:spcPts val="1600"/>
              </a:spcBef>
              <a:spcAft>
                <a:spcPts val="0"/>
              </a:spcAft>
              <a:buNone/>
            </a:pPr>
            <a:r>
              <a:rPr lang="fr-CA" noProof="0" dirty="0"/>
              <a:t>La différence avec le cas précédent est seulement la modification de la température extérieur qui ce trouvais à 20,5 </a:t>
            </a:r>
            <a:r>
              <a:rPr lang="fr-CA" noProof="0" dirty="0">
                <a:latin typeface="Leelawadee" panose="020B0502040204020203" pitchFamily="34" charset="-34"/>
                <a:cs typeface="Leelawadee" panose="020B0502040204020203" pitchFamily="34" charset="-34"/>
              </a:rPr>
              <a:t>°</a:t>
            </a:r>
            <a:r>
              <a:rPr lang="fr-CA" noProof="0" dirty="0"/>
              <a:t>C lors de cette essaie.</a:t>
            </a:r>
          </a:p>
          <a:p>
            <a:pPr marL="0" lvl="0" indent="0" algn="l" rtl="0">
              <a:spcBef>
                <a:spcPts val="1600"/>
              </a:spcBef>
              <a:spcAft>
                <a:spcPts val="1600"/>
              </a:spcAft>
              <a:buNone/>
            </a:pPr>
            <a:r>
              <a:rPr lang="fr-CA" noProof="0" dirty="0"/>
              <a:t>L’erreur moyenne entre la température mesurée et celle de la simulation est de seulement 1,39</a:t>
            </a:r>
            <a:r>
              <a:rPr lang="fr-CA" noProof="0" dirty="0">
                <a:latin typeface="Leelawadee" panose="020B0502040204020203" pitchFamily="34" charset="-34"/>
                <a:cs typeface="Leelawadee" panose="020B0502040204020203" pitchFamily="34" charset="-34"/>
              </a:rPr>
              <a:t>°C</a:t>
            </a:r>
            <a:r>
              <a:rPr lang="fr-CA" noProof="0" dirty="0"/>
              <a:t>.</a:t>
            </a:r>
          </a:p>
        </p:txBody>
      </p:sp>
      <p:pic>
        <p:nvPicPr>
          <p:cNvPr id="288" name="Google Shape;288;p36"/>
          <p:cNvPicPr preferRelativeResize="0"/>
          <p:nvPr>
            <p:custDataLst>
              <p:tags r:id="rId3"/>
            </p:custDataLst>
          </p:nvPr>
        </p:nvPicPr>
        <p:blipFill>
          <a:blip r:embed="rId7">
            <a:alphaModFix/>
          </a:blip>
          <a:stretch>
            <a:fillRect/>
          </a:stretch>
        </p:blipFill>
        <p:spPr>
          <a:xfrm>
            <a:off x="4093750" y="1165650"/>
            <a:ext cx="4601060" cy="3530850"/>
          </a:xfrm>
          <a:prstGeom prst="rect">
            <a:avLst/>
          </a:prstGeom>
          <a:noFill/>
          <a:ln>
            <a:noFill/>
          </a:ln>
        </p:spPr>
      </p:pic>
      <p:sp>
        <p:nvSpPr>
          <p:cNvPr id="2" name="Slide Number Placeholder 1">
            <a:extLst>
              <a:ext uri="{FF2B5EF4-FFF2-40B4-BE49-F238E27FC236}">
                <a16:creationId xmlns:a16="http://schemas.microsoft.com/office/drawing/2014/main" id="{532A3802-1FC6-4A89-9E06-51372A46208B}"/>
              </a:ext>
            </a:extLst>
          </p:cNvPr>
          <p:cNvSpPr>
            <a:spLocks noGrp="1"/>
          </p:cNvSpPr>
          <p:nvPr>
            <p:ph type="sldNum" idx="12"/>
            <p:custDataLst>
              <p:tags r:id="rId4"/>
            </p:custDataLst>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3A29BE-9111-4CB0-8F03-C435C4B35B76}"/>
              </a:ext>
            </a:extLst>
          </p:cNvPr>
          <p:cNvSpPr>
            <a:spLocks noGrp="1"/>
          </p:cNvSpPr>
          <p:nvPr>
            <p:ph type="title"/>
            <p:custDataLst>
              <p:tags r:id="rId1"/>
            </p:custDataLst>
          </p:nvPr>
        </p:nvSpPr>
        <p:spPr/>
        <p:txBody>
          <a:bodyPr/>
          <a:lstStyle/>
          <a:p>
            <a:r>
              <a:rPr lang="fr-CA" dirty="0"/>
              <a:t>Capacité de prédiction</a:t>
            </a:r>
            <a:endParaRPr lang="en-CA" dirty="0"/>
          </a:p>
        </p:txBody>
      </p:sp>
      <p:sp>
        <p:nvSpPr>
          <p:cNvPr id="3" name="Espace réservé du texte 2">
            <a:extLst>
              <a:ext uri="{FF2B5EF4-FFF2-40B4-BE49-F238E27FC236}">
                <a16:creationId xmlns:a16="http://schemas.microsoft.com/office/drawing/2014/main" id="{24921580-62D3-4C61-85CC-AFD597169FBC}"/>
              </a:ext>
            </a:extLst>
          </p:cNvPr>
          <p:cNvSpPr>
            <a:spLocks noGrp="1"/>
          </p:cNvSpPr>
          <p:nvPr>
            <p:ph type="body" idx="1"/>
            <p:custDataLst>
              <p:tags r:id="rId2"/>
            </p:custDataLst>
          </p:nvPr>
        </p:nvSpPr>
        <p:spPr>
          <a:xfrm>
            <a:off x="1297499" y="1307849"/>
            <a:ext cx="4431356" cy="3355368"/>
          </a:xfrm>
        </p:spPr>
        <p:txBody>
          <a:bodyPr/>
          <a:lstStyle/>
          <a:p>
            <a:pPr marL="146050" indent="0">
              <a:buNone/>
            </a:pPr>
            <a:r>
              <a:rPr lang="fr-CA" dirty="0"/>
              <a:t>La capacité de prédiction du modèle n’a pas pu être déterminée avec précision par manque de donnée afin d’être capable de prédire adéquatement l’erreur de modélisation du modèle numérique développé. En effet, le modèle représente le système de refroidissement sans ventilateur. Toutefois, la forte majorité des essais ont été réalisés avec un ventilateur pour le refroidissement et le modèle n’est pas capable de représenter l’effet de cette composante pour le moment.</a:t>
            </a:r>
          </a:p>
          <a:p>
            <a:pPr marL="146050" indent="0">
              <a:buNone/>
            </a:pPr>
            <a:endParaRPr lang="fr-CA" dirty="0"/>
          </a:p>
          <a:p>
            <a:pPr marL="146050" indent="0">
              <a:buNone/>
            </a:pPr>
            <a:r>
              <a:rPr lang="fr-CA" dirty="0"/>
              <a:t>Or , en se basant sur la donnée de validation le modèle présente une erreur de 1,39</a:t>
            </a:r>
            <a:r>
              <a:rPr lang="fr-CA" dirty="0">
                <a:latin typeface="Leelawadee" panose="020B0502040204020203" pitchFamily="34" charset="-34"/>
                <a:cs typeface="Leelawadee" panose="020B0502040204020203" pitchFamily="34" charset="-34"/>
              </a:rPr>
              <a:t>°C en moyenne ce qui est parfaitement acceptable pour l’utilisation désirée de ce modèle.</a:t>
            </a:r>
            <a:endParaRPr lang="fr-CA" dirty="0"/>
          </a:p>
          <a:p>
            <a:pPr marL="146050" indent="0">
              <a:buNone/>
            </a:pPr>
            <a:endParaRPr lang="en-CA" dirty="0"/>
          </a:p>
          <a:p>
            <a:pPr marL="146050" indent="0">
              <a:buNone/>
            </a:pPr>
            <a:endParaRPr lang="en-CA" dirty="0"/>
          </a:p>
        </p:txBody>
      </p:sp>
      <p:sp>
        <p:nvSpPr>
          <p:cNvPr id="4" name="Espace réservé du numéro de diapositive 3">
            <a:extLst>
              <a:ext uri="{FF2B5EF4-FFF2-40B4-BE49-F238E27FC236}">
                <a16:creationId xmlns:a16="http://schemas.microsoft.com/office/drawing/2014/main" id="{E639A505-A693-4190-8B08-9F42616C6D8E}"/>
              </a:ext>
            </a:extLst>
          </p:cNvPr>
          <p:cNvSpPr>
            <a:spLocks noGrp="1"/>
          </p:cNvSpPr>
          <p:nvPr>
            <p:ph type="sldNum" idx="12"/>
            <p:custDataLst>
              <p:tags r:id="rId3"/>
            </p:custDataLst>
          </p:nvPr>
        </p:nvSpPr>
        <p:spPr/>
        <p:txBody>
          <a:bodyPr/>
          <a:lstStyle/>
          <a:p>
            <a:pPr marL="0" lvl="0" indent="0" algn="r" rtl="0">
              <a:spcBef>
                <a:spcPts val="0"/>
              </a:spcBef>
              <a:spcAft>
                <a:spcPts val="0"/>
              </a:spcAft>
              <a:buNone/>
            </a:pPr>
            <a:fld id="{00000000-1234-1234-1234-123412341234}" type="slidenum">
              <a:rPr lang="en-CA" smtClean="0"/>
              <a:t>33</a:t>
            </a:fld>
            <a:endParaRPr lang="en-CA"/>
          </a:p>
        </p:txBody>
      </p:sp>
      <p:pic>
        <p:nvPicPr>
          <p:cNvPr id="1026" name="Picture 2" descr="https://scontent.fyhu1-1.fna.fbcdn.net/v/t1.15752-9/77276681_445528332805691_3574152546849128448_n.jpg?_nc_cat=103&amp;_nc_ohc=WUzCImYHG9EAQlgtIOoopOVPHLgD96dt3-jYpbJX-PbfsnldD2JIE4QwA&amp;_nc_ht=scontent.fyhu1-1.fna&amp;oh=f3730cfacdb336862c5cadb687db150e&amp;oe=5E723019">
            <a:extLst>
              <a:ext uri="{FF2B5EF4-FFF2-40B4-BE49-F238E27FC236}">
                <a16:creationId xmlns:a16="http://schemas.microsoft.com/office/drawing/2014/main" id="{C9F150A4-F92E-4C9A-B0F0-FB68B3A0F7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8608" y="1499633"/>
            <a:ext cx="2187245"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488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7"/>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Conclusion </a:t>
            </a:r>
          </a:p>
        </p:txBody>
      </p:sp>
      <p:sp>
        <p:nvSpPr>
          <p:cNvPr id="294" name="Google Shape;294;p37"/>
          <p:cNvSpPr txBox="1">
            <a:spLocks noGrp="1"/>
          </p:cNvSpPr>
          <p:nvPr>
            <p:ph type="body" idx="1"/>
            <p:custDataLst>
              <p:tags r:id="rId2"/>
            </p:custDataLst>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Le modèle numérique présentes bien les caractéristique attendue et semble être capable de modéliser adéquatement la température dans le système de refroidissement de la Formule SAE.</a:t>
            </a:r>
          </a:p>
          <a:p>
            <a:pPr marL="0" lvl="0" indent="0" algn="l" rtl="0">
              <a:spcBef>
                <a:spcPts val="1600"/>
              </a:spcBef>
              <a:spcAft>
                <a:spcPts val="1600"/>
              </a:spcAft>
              <a:buNone/>
            </a:pPr>
            <a:r>
              <a:rPr lang="fr-CA" noProof="0" dirty="0"/>
              <a:t>En effet, une erreur moyenne inférieur à 2 </a:t>
            </a:r>
            <a:r>
              <a:rPr lang="fr-CA" noProof="0" dirty="0" err="1"/>
              <a:t>degrée</a:t>
            </a:r>
            <a:r>
              <a:rPr lang="fr-CA" noProof="0" dirty="0"/>
              <a:t> </a:t>
            </a:r>
            <a:r>
              <a:rPr lang="fr-CA" noProof="0" dirty="0" err="1"/>
              <a:t>celcius</a:t>
            </a:r>
            <a:r>
              <a:rPr lang="fr-CA" noProof="0" dirty="0"/>
              <a:t> est parfaitement adéquat pour l’utilisation désirer de ce modèle numérique pour l’équipe de la Formule SAE. Soit de prédire approximativement si dans les conditions de course à venir le système de refroidissement sera suffisamment performant et donc de prévenir une surchauffe du système de refroidissement.</a:t>
            </a:r>
          </a:p>
        </p:txBody>
      </p:sp>
      <p:sp>
        <p:nvSpPr>
          <p:cNvPr id="2" name="Slide Number Placeholder 1">
            <a:extLst>
              <a:ext uri="{FF2B5EF4-FFF2-40B4-BE49-F238E27FC236}">
                <a16:creationId xmlns:a16="http://schemas.microsoft.com/office/drawing/2014/main" id="{9075E540-8713-4566-9391-D4A6021038C0}"/>
              </a:ext>
            </a:extLst>
          </p:cNvPr>
          <p:cNvSpPr>
            <a:spLocks noGrp="1"/>
          </p:cNvSpPr>
          <p:nvPr>
            <p:ph type="sldNum" idx="12"/>
            <p:custDataLst>
              <p:tags r:id="rId3"/>
            </p:custDataLst>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Définition du système à l’étude</a:t>
            </a:r>
          </a:p>
        </p:txBody>
      </p:sp>
      <p:sp>
        <p:nvSpPr>
          <p:cNvPr id="141" name="Google Shape;141;p14"/>
          <p:cNvSpPr txBox="1">
            <a:spLocks noGrp="1"/>
          </p:cNvSpPr>
          <p:nvPr>
            <p:ph type="body" idx="1"/>
            <p:custDataLst>
              <p:tags r:id="rId2"/>
            </p:custDataLst>
          </p:nvPr>
        </p:nvSpPr>
        <p:spPr>
          <a:xfrm>
            <a:off x="1297500" y="1098300"/>
            <a:ext cx="2948292" cy="2946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CA" sz="1400" noProof="0" dirty="0">
                <a:latin typeface="+mn-lt"/>
              </a:rPr>
              <a:t>Le système à l’étude est le système de refroidissement de la voiture de course de la Formule SAE Polytechnique Montréal (FPM).</a:t>
            </a:r>
          </a:p>
          <a:p>
            <a:pPr marL="0" lvl="0" indent="0" algn="l" rtl="0">
              <a:lnSpc>
                <a:spcPct val="115000"/>
              </a:lnSpc>
              <a:spcBef>
                <a:spcPts val="0"/>
              </a:spcBef>
              <a:spcAft>
                <a:spcPts val="0"/>
              </a:spcAft>
              <a:buNone/>
            </a:pPr>
            <a:endParaRPr lang="fr-CA" sz="1400" noProof="0" dirty="0">
              <a:latin typeface="+mn-lt"/>
            </a:endParaRPr>
          </a:p>
          <a:p>
            <a:pPr marL="0" lvl="0" indent="0" algn="l" rtl="0">
              <a:lnSpc>
                <a:spcPct val="115000"/>
              </a:lnSpc>
              <a:spcBef>
                <a:spcPts val="0"/>
              </a:spcBef>
              <a:spcAft>
                <a:spcPts val="0"/>
              </a:spcAft>
              <a:buNone/>
            </a:pPr>
            <a:r>
              <a:rPr lang="fr-CA" sz="1400" noProof="0" dirty="0">
                <a:latin typeface="+mn-lt"/>
              </a:rPr>
              <a:t>Le fluide de refroidissement utilisé est de l’eau distillée, un requis des règlements.</a:t>
            </a:r>
          </a:p>
          <a:p>
            <a:pPr marL="0" lvl="0" indent="0" algn="l" rtl="0">
              <a:spcBef>
                <a:spcPts val="0"/>
              </a:spcBef>
              <a:spcAft>
                <a:spcPts val="1600"/>
              </a:spcAft>
              <a:buNone/>
            </a:pPr>
            <a:endParaRPr lang="fr-CA" noProof="0" dirty="0"/>
          </a:p>
        </p:txBody>
      </p:sp>
      <p:graphicFrame>
        <p:nvGraphicFramePr>
          <p:cNvPr id="4" name="Diagram 3">
            <a:extLst>
              <a:ext uri="{FF2B5EF4-FFF2-40B4-BE49-F238E27FC236}">
                <a16:creationId xmlns:a16="http://schemas.microsoft.com/office/drawing/2014/main" id="{E806C91F-FEA8-4215-B2B1-61F5A08FFEEA}"/>
              </a:ext>
            </a:extLst>
          </p:cNvPr>
          <p:cNvGraphicFramePr/>
          <p:nvPr>
            <p:custDataLst>
              <p:tags r:id="rId3"/>
            </p:custDataLst>
            <p:extLst>
              <p:ext uri="{D42A27DB-BD31-4B8C-83A1-F6EECF244321}">
                <p14:modId xmlns:p14="http://schemas.microsoft.com/office/powerpoint/2010/main" val="2512250222"/>
              </p:ext>
            </p:extLst>
          </p:nvPr>
        </p:nvGraphicFramePr>
        <p:xfrm>
          <a:off x="2950848" y="1079500"/>
          <a:ext cx="607265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Slide Number Placeholder 4">
            <a:extLst>
              <a:ext uri="{FF2B5EF4-FFF2-40B4-BE49-F238E27FC236}">
                <a16:creationId xmlns:a16="http://schemas.microsoft.com/office/drawing/2014/main" id="{0C8779D3-6CBB-4ADB-959E-BA6124AED2B1}"/>
              </a:ext>
            </a:extLst>
          </p:cNvPr>
          <p:cNvSpPr>
            <a:spLocks noGrp="1"/>
          </p:cNvSpPr>
          <p:nvPr>
            <p:ph type="sldNum" idx="12"/>
            <p:custDataLst>
              <p:tags r:id="rId4"/>
            </p:custDataLst>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Variables et paramètres du système</a:t>
            </a:r>
          </a:p>
        </p:txBody>
      </p:sp>
      <p:sp>
        <p:nvSpPr>
          <p:cNvPr id="2" name="Slide Number Placeholder 1">
            <a:extLst>
              <a:ext uri="{FF2B5EF4-FFF2-40B4-BE49-F238E27FC236}">
                <a16:creationId xmlns:a16="http://schemas.microsoft.com/office/drawing/2014/main" id="{6DDAAE21-991E-4910-8439-D6B21CA20B26}"/>
              </a:ext>
            </a:extLst>
          </p:cNvPr>
          <p:cNvSpPr>
            <a:spLocks noGrp="1"/>
          </p:cNvSpPr>
          <p:nvPr>
            <p:ph type="sldNum" idx="12"/>
            <p:custDataLst>
              <p:tags r:id="rId2"/>
            </p:custDataLst>
          </p:nvPr>
        </p:nvSpPr>
        <p:spPr/>
        <p:txBody>
          <a:bodyPr/>
          <a:lstStyle/>
          <a:p>
            <a:pPr marL="0" lvl="0" indent="0" algn="r" rtl="0">
              <a:spcBef>
                <a:spcPts val="0"/>
              </a:spcBef>
              <a:spcAft>
                <a:spcPts val="0"/>
              </a:spcAft>
              <a:buNone/>
            </a:pPr>
            <a:fld id="{00000000-1234-1234-1234-123412341234}" type="slidenum">
              <a:rPr lang="en" smtClean="0"/>
              <a:t>5</a:t>
            </a:fld>
            <a:endParaRPr lang="en"/>
          </a:p>
        </p:txBody>
      </p:sp>
      <p:graphicFrame>
        <p:nvGraphicFramePr>
          <p:cNvPr id="3" name="Diagram 2">
            <a:extLst>
              <a:ext uri="{FF2B5EF4-FFF2-40B4-BE49-F238E27FC236}">
                <a16:creationId xmlns:a16="http://schemas.microsoft.com/office/drawing/2014/main" id="{B6F26F33-71E1-4964-AE82-7DF4698E4EF8}"/>
              </a:ext>
            </a:extLst>
          </p:cNvPr>
          <p:cNvGraphicFramePr/>
          <p:nvPr>
            <p:custDataLst>
              <p:tags r:id="rId3"/>
            </p:custDataLst>
            <p:extLst>
              <p:ext uri="{D42A27DB-BD31-4B8C-83A1-F6EECF244321}">
                <p14:modId xmlns:p14="http://schemas.microsoft.com/office/powerpoint/2010/main" val="510031284"/>
              </p:ext>
            </p:extLst>
          </p:nvPr>
        </p:nvGraphicFramePr>
        <p:xfrm>
          <a:off x="3653175" y="1129876"/>
          <a:ext cx="4819283" cy="38300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a:extLst>
              <a:ext uri="{FF2B5EF4-FFF2-40B4-BE49-F238E27FC236}">
                <a16:creationId xmlns:a16="http://schemas.microsoft.com/office/drawing/2014/main" id="{A97E9061-9561-462B-A538-335C93600F13}"/>
              </a:ext>
            </a:extLst>
          </p:cNvPr>
          <p:cNvSpPr txBox="1"/>
          <p:nvPr>
            <p:custDataLst>
              <p:tags r:id="rId4"/>
            </p:custDataLst>
          </p:nvPr>
        </p:nvSpPr>
        <p:spPr>
          <a:xfrm>
            <a:off x="1377365" y="1503256"/>
            <a:ext cx="2195945" cy="2462213"/>
          </a:xfrm>
          <a:prstGeom prst="rect">
            <a:avLst/>
          </a:prstGeom>
          <a:noFill/>
        </p:spPr>
        <p:txBody>
          <a:bodyPr wrap="square" rtlCol="0">
            <a:spAutoFit/>
          </a:bodyPr>
          <a:lstStyle/>
          <a:p>
            <a:r>
              <a:rPr lang="fr-CA" dirty="0">
                <a:solidFill>
                  <a:schemeClr val="bg1"/>
                </a:solidFill>
              </a:rPr>
              <a:t>La puissance utile du moteur vient de mesures réalisées par l’équipe sur un dynamomètre.</a:t>
            </a:r>
          </a:p>
          <a:p>
            <a:endParaRPr lang="fr-CA" dirty="0">
              <a:solidFill>
                <a:schemeClr val="bg1"/>
              </a:solidFill>
            </a:endParaRPr>
          </a:p>
          <a:p>
            <a:r>
              <a:rPr lang="fr-CA" dirty="0">
                <a:solidFill>
                  <a:schemeClr val="bg1"/>
                </a:solidFill>
              </a:rPr>
              <a:t>La vitesse de rotation du moteur et la vitesse du véhicule viennent de données enregistrées par le système d’acquisition installé sur la voiture.</a:t>
            </a:r>
            <a:endParaRPr lang="en-CA"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Hypothèses de modélisation</a:t>
            </a:r>
          </a:p>
        </p:txBody>
      </p:sp>
      <p:sp>
        <p:nvSpPr>
          <p:cNvPr id="2" name="Slide Number Placeholder 1">
            <a:extLst>
              <a:ext uri="{FF2B5EF4-FFF2-40B4-BE49-F238E27FC236}">
                <a16:creationId xmlns:a16="http://schemas.microsoft.com/office/drawing/2014/main" id="{EB9E5BF2-3ED5-4DA1-A088-8362F3254D5C}"/>
              </a:ext>
            </a:extLst>
          </p:cNvPr>
          <p:cNvSpPr>
            <a:spLocks noGrp="1"/>
          </p:cNvSpPr>
          <p:nvPr>
            <p:ph type="sldNum" idx="12"/>
            <p:custDataLst>
              <p:tags r:id="rId2"/>
            </p:custDataLst>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6" name="TextBox 5">
            <a:extLst>
              <a:ext uri="{FF2B5EF4-FFF2-40B4-BE49-F238E27FC236}">
                <a16:creationId xmlns:a16="http://schemas.microsoft.com/office/drawing/2014/main" id="{5DD7CA51-3D0F-405A-8BDA-0152EFE8195E}"/>
              </a:ext>
            </a:extLst>
          </p:cNvPr>
          <p:cNvSpPr txBox="1"/>
          <p:nvPr>
            <p:custDataLst>
              <p:tags r:id="rId3"/>
            </p:custDataLst>
          </p:nvPr>
        </p:nvSpPr>
        <p:spPr>
          <a:xfrm>
            <a:off x="1413597" y="2647281"/>
            <a:ext cx="6157912" cy="2015936"/>
          </a:xfrm>
          <a:prstGeom prst="rect">
            <a:avLst/>
          </a:prstGeom>
          <a:noFill/>
        </p:spPr>
        <p:txBody>
          <a:bodyPr wrap="square" rtlCol="0">
            <a:spAutoFit/>
          </a:bodyPr>
          <a:lstStyle/>
          <a:p>
            <a:pPr>
              <a:spcAft>
                <a:spcPts val="600"/>
              </a:spcAft>
            </a:pPr>
            <a:r>
              <a:rPr lang="fr-CA" sz="1600" u="sng" dirty="0">
                <a:solidFill>
                  <a:schemeClr val="bg1"/>
                </a:solidFill>
              </a:rPr>
              <a:t>Moteur</a:t>
            </a:r>
          </a:p>
          <a:p>
            <a:pPr marL="285750" indent="-285750">
              <a:spcAft>
                <a:spcPts val="600"/>
              </a:spcAft>
              <a:buClr>
                <a:schemeClr val="bg1"/>
              </a:buClr>
              <a:buFont typeface="Arial" panose="020B0604020202020204" pitchFamily="34" charset="0"/>
              <a:buChar char="•"/>
            </a:pPr>
            <a:r>
              <a:rPr lang="fr-CA" dirty="0">
                <a:solidFill>
                  <a:schemeClr val="bg1"/>
                </a:solidFill>
              </a:rPr>
              <a:t>Génération de chaleur dans le moteur uniquement</a:t>
            </a:r>
          </a:p>
          <a:p>
            <a:pPr marL="285750" indent="-285750">
              <a:spcAft>
                <a:spcPts val="600"/>
              </a:spcAft>
              <a:buClr>
                <a:schemeClr val="bg1"/>
              </a:buClr>
              <a:buFont typeface="Arial" panose="020B0604020202020204" pitchFamily="34" charset="0"/>
              <a:buChar char="•"/>
            </a:pPr>
            <a:r>
              <a:rPr lang="fr-CA" dirty="0">
                <a:solidFill>
                  <a:schemeClr val="bg1"/>
                </a:solidFill>
              </a:rPr>
              <a:t>Transfert de chaleur uniforme dans le volume</a:t>
            </a:r>
          </a:p>
          <a:p>
            <a:pPr marL="285750" indent="-285750">
              <a:spcAft>
                <a:spcPts val="600"/>
              </a:spcAft>
              <a:buClr>
                <a:schemeClr val="bg1"/>
              </a:buClr>
              <a:buFont typeface="Arial" panose="020B0604020202020204" pitchFamily="34" charset="0"/>
              <a:buChar char="•"/>
            </a:pPr>
            <a:r>
              <a:rPr lang="fr-CA" dirty="0">
                <a:solidFill>
                  <a:schemeClr val="bg1"/>
                </a:solidFill>
              </a:rPr>
              <a:t>Pompe idéale</a:t>
            </a:r>
          </a:p>
          <a:p>
            <a:pPr marL="285750" indent="-285750">
              <a:spcAft>
                <a:spcPts val="600"/>
              </a:spcAft>
              <a:buClr>
                <a:schemeClr val="bg1"/>
              </a:buClr>
              <a:buFont typeface="Arial" panose="020B0604020202020204" pitchFamily="34" charset="0"/>
              <a:buChar char="•"/>
            </a:pPr>
            <a:r>
              <a:rPr lang="fr-CA" dirty="0">
                <a:solidFill>
                  <a:schemeClr val="bg1"/>
                </a:solidFill>
              </a:rPr>
              <a:t>Efficacité thermique constante</a:t>
            </a:r>
          </a:p>
          <a:p>
            <a:pPr marL="285750" indent="-285750">
              <a:spcAft>
                <a:spcPts val="600"/>
              </a:spcAft>
              <a:buClr>
                <a:schemeClr val="bg1"/>
              </a:buClr>
              <a:buFont typeface="Arial" panose="020B0604020202020204" pitchFamily="34" charset="0"/>
              <a:buChar char="•"/>
            </a:pPr>
            <a:r>
              <a:rPr lang="fr-CA" dirty="0">
                <a:solidFill>
                  <a:schemeClr val="bg1"/>
                </a:solidFill>
              </a:rPr>
              <a:t>Relation linéaire entre le signal de TPS (</a:t>
            </a:r>
            <a:r>
              <a:rPr lang="fr-CA" dirty="0" err="1">
                <a:solidFill>
                  <a:schemeClr val="bg1"/>
                </a:solidFill>
              </a:rPr>
              <a:t>throttle</a:t>
            </a:r>
            <a:r>
              <a:rPr lang="fr-CA" dirty="0">
                <a:solidFill>
                  <a:schemeClr val="bg1"/>
                </a:solidFill>
              </a:rPr>
              <a:t> position </a:t>
            </a:r>
            <a:r>
              <a:rPr lang="fr-CA" dirty="0" err="1">
                <a:solidFill>
                  <a:schemeClr val="bg1"/>
                </a:solidFill>
              </a:rPr>
              <a:t>sensor</a:t>
            </a:r>
            <a:r>
              <a:rPr lang="fr-CA" dirty="0">
                <a:solidFill>
                  <a:schemeClr val="bg1"/>
                </a:solidFill>
              </a:rPr>
              <a:t>) et la puissance utile du moteur</a:t>
            </a:r>
          </a:p>
        </p:txBody>
      </p:sp>
      <p:sp>
        <p:nvSpPr>
          <p:cNvPr id="8" name="TextBox 7">
            <a:extLst>
              <a:ext uri="{FF2B5EF4-FFF2-40B4-BE49-F238E27FC236}">
                <a16:creationId xmlns:a16="http://schemas.microsoft.com/office/drawing/2014/main" id="{46A80D85-B667-49C8-AC3F-560AAB8D5675}"/>
              </a:ext>
            </a:extLst>
          </p:cNvPr>
          <p:cNvSpPr txBox="1"/>
          <p:nvPr>
            <p:custDataLst>
              <p:tags r:id="rId4"/>
            </p:custDataLst>
          </p:nvPr>
        </p:nvSpPr>
        <p:spPr>
          <a:xfrm>
            <a:off x="1413597" y="1307850"/>
            <a:ext cx="5104967" cy="1215717"/>
          </a:xfrm>
          <a:prstGeom prst="rect">
            <a:avLst/>
          </a:prstGeom>
          <a:noFill/>
        </p:spPr>
        <p:txBody>
          <a:bodyPr wrap="square" rtlCol="0">
            <a:spAutoFit/>
          </a:bodyPr>
          <a:lstStyle/>
          <a:p>
            <a:pPr>
              <a:spcAft>
                <a:spcPts val="600"/>
              </a:spcAft>
            </a:pPr>
            <a:r>
              <a:rPr lang="fr-CA" sz="1600" u="sng" dirty="0">
                <a:solidFill>
                  <a:schemeClr val="bg1"/>
                </a:solidFill>
              </a:rPr>
              <a:t>Général</a:t>
            </a:r>
          </a:p>
          <a:p>
            <a:pPr marL="285750" indent="-285750">
              <a:spcAft>
                <a:spcPts val="600"/>
              </a:spcAft>
              <a:buClr>
                <a:schemeClr val="bg1"/>
              </a:buClr>
              <a:buFont typeface="Arial" panose="020B0604020202020204" pitchFamily="34" charset="0"/>
              <a:buChar char="•"/>
            </a:pPr>
            <a:r>
              <a:rPr lang="fr-CA" dirty="0">
                <a:solidFill>
                  <a:schemeClr val="bg1"/>
                </a:solidFill>
              </a:rPr>
              <a:t>Pertes de charge négligées dans le système</a:t>
            </a:r>
          </a:p>
          <a:p>
            <a:pPr marL="285750" indent="-285750">
              <a:spcAft>
                <a:spcPts val="600"/>
              </a:spcAft>
              <a:buClr>
                <a:schemeClr val="bg1"/>
              </a:buClr>
              <a:buFont typeface="Arial" panose="020B0604020202020204" pitchFamily="34" charset="0"/>
              <a:buChar char="•"/>
            </a:pPr>
            <a:r>
              <a:rPr lang="fr-CA" dirty="0">
                <a:solidFill>
                  <a:schemeClr val="bg1"/>
                </a:solidFill>
              </a:rPr>
              <a:t>Masse volumique de l’eau constante</a:t>
            </a:r>
          </a:p>
          <a:p>
            <a:pPr marL="285750" indent="-285750">
              <a:spcAft>
                <a:spcPts val="600"/>
              </a:spcAft>
              <a:buClr>
                <a:schemeClr val="bg1"/>
              </a:buClr>
              <a:buFont typeface="Arial" panose="020B0604020202020204" pitchFamily="34" charset="0"/>
              <a:buChar char="•"/>
            </a:pPr>
            <a:r>
              <a:rPr lang="fr-CA" dirty="0">
                <a:solidFill>
                  <a:schemeClr val="bg1"/>
                </a:solidFill>
              </a:rPr>
              <a:t>Pression maximale dans le système de 545 kPa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AA39-962D-4BB7-B8A1-5570F841DB3C}"/>
              </a:ext>
            </a:extLst>
          </p:cNvPr>
          <p:cNvSpPr>
            <a:spLocks noGrp="1"/>
          </p:cNvSpPr>
          <p:nvPr>
            <p:ph type="title"/>
            <p:custDataLst>
              <p:tags r:id="rId1"/>
            </p:custDataLst>
          </p:nvPr>
        </p:nvSpPr>
        <p:spPr/>
        <p:txBody>
          <a:bodyPr/>
          <a:lstStyle/>
          <a:p>
            <a:r>
              <a:rPr lang="fr-CA" sz="2800" noProof="0" dirty="0"/>
              <a:t>Hypothèses de modélisation (suite)</a:t>
            </a:r>
          </a:p>
        </p:txBody>
      </p:sp>
      <p:sp>
        <p:nvSpPr>
          <p:cNvPr id="4" name="Slide Number Placeholder 3">
            <a:extLst>
              <a:ext uri="{FF2B5EF4-FFF2-40B4-BE49-F238E27FC236}">
                <a16:creationId xmlns:a16="http://schemas.microsoft.com/office/drawing/2014/main" id="{A0BDB962-68D7-4DEC-BC3C-F41560DF9798}"/>
              </a:ext>
            </a:extLst>
          </p:cNvPr>
          <p:cNvSpPr>
            <a:spLocks noGrp="1"/>
          </p:cNvSpPr>
          <p:nvPr>
            <p:ph type="sldNum" idx="12"/>
            <p:custDataLst>
              <p:tags r:id="rId2"/>
            </p:custDataLst>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5" name="TextBox 4">
            <a:extLst>
              <a:ext uri="{FF2B5EF4-FFF2-40B4-BE49-F238E27FC236}">
                <a16:creationId xmlns:a16="http://schemas.microsoft.com/office/drawing/2014/main" id="{E8A94A77-99A1-4398-99AC-1A31DFD1A526}"/>
              </a:ext>
            </a:extLst>
          </p:cNvPr>
          <p:cNvSpPr txBox="1"/>
          <p:nvPr>
            <p:custDataLst>
              <p:tags r:id="rId3"/>
            </p:custDataLst>
          </p:nvPr>
        </p:nvSpPr>
        <p:spPr>
          <a:xfrm>
            <a:off x="1413597" y="1307850"/>
            <a:ext cx="6689212" cy="1215717"/>
          </a:xfrm>
          <a:prstGeom prst="rect">
            <a:avLst/>
          </a:prstGeom>
          <a:noFill/>
        </p:spPr>
        <p:txBody>
          <a:bodyPr wrap="square" rtlCol="0">
            <a:spAutoFit/>
          </a:bodyPr>
          <a:lstStyle/>
          <a:p>
            <a:pPr>
              <a:spcAft>
                <a:spcPts val="600"/>
              </a:spcAft>
            </a:pPr>
            <a:r>
              <a:rPr lang="fr-CA" sz="1600" u="sng" dirty="0">
                <a:solidFill>
                  <a:schemeClr val="bg1"/>
                </a:solidFill>
              </a:rPr>
              <a:t>Radiateur</a:t>
            </a:r>
          </a:p>
          <a:p>
            <a:pPr marL="285750" indent="-285750">
              <a:spcAft>
                <a:spcPts val="600"/>
              </a:spcAft>
              <a:buClr>
                <a:schemeClr val="bg1"/>
              </a:buClr>
              <a:buFont typeface="Arial" panose="020B0604020202020204" pitchFamily="34" charset="0"/>
              <a:buChar char="•"/>
            </a:pPr>
            <a:r>
              <a:rPr lang="fr-CA" dirty="0">
                <a:solidFill>
                  <a:schemeClr val="bg1"/>
                </a:solidFill>
              </a:rPr>
              <a:t>Refroidissement par convection uniquement</a:t>
            </a:r>
          </a:p>
          <a:p>
            <a:pPr marL="285750" indent="-285750">
              <a:spcAft>
                <a:spcPts val="600"/>
              </a:spcAft>
              <a:buClr>
                <a:schemeClr val="bg1"/>
              </a:buClr>
              <a:buFont typeface="Arial" panose="020B0604020202020204" pitchFamily="34" charset="0"/>
              <a:buChar char="•"/>
            </a:pPr>
            <a:r>
              <a:rPr lang="fr-CA" dirty="0">
                <a:solidFill>
                  <a:schemeClr val="bg1"/>
                </a:solidFill>
              </a:rPr>
              <a:t>Relation linéaire entre la vitesse de la voiture et la vitesse de l’air au radiateur</a:t>
            </a:r>
          </a:p>
          <a:p>
            <a:pPr marL="285750" indent="-285750">
              <a:spcAft>
                <a:spcPts val="600"/>
              </a:spcAft>
              <a:buClr>
                <a:schemeClr val="bg1"/>
              </a:buClr>
              <a:buFont typeface="Arial" panose="020B0604020202020204" pitchFamily="34" charset="0"/>
              <a:buChar char="•"/>
            </a:pPr>
            <a:r>
              <a:rPr lang="en-CA" dirty="0">
                <a:solidFill>
                  <a:schemeClr val="bg1"/>
                </a:solidFill>
              </a:rPr>
              <a:t>Relation </a:t>
            </a:r>
            <a:r>
              <a:rPr lang="en-CA" dirty="0" err="1">
                <a:solidFill>
                  <a:schemeClr val="bg1"/>
                </a:solidFill>
              </a:rPr>
              <a:t>linéaire</a:t>
            </a:r>
            <a:r>
              <a:rPr lang="en-CA" dirty="0">
                <a:solidFill>
                  <a:schemeClr val="bg1"/>
                </a:solidFill>
              </a:rPr>
              <a:t> entre la </a:t>
            </a:r>
            <a:r>
              <a:rPr lang="en-CA" dirty="0" err="1">
                <a:solidFill>
                  <a:schemeClr val="bg1"/>
                </a:solidFill>
              </a:rPr>
              <a:t>vitesse</a:t>
            </a:r>
            <a:r>
              <a:rPr lang="en-CA" dirty="0">
                <a:solidFill>
                  <a:schemeClr val="bg1"/>
                </a:solidFill>
              </a:rPr>
              <a:t> de </a:t>
            </a:r>
            <a:r>
              <a:rPr lang="en-CA" dirty="0" err="1">
                <a:solidFill>
                  <a:schemeClr val="bg1"/>
                </a:solidFill>
              </a:rPr>
              <a:t>l’air</a:t>
            </a:r>
            <a:r>
              <a:rPr lang="en-CA" dirty="0">
                <a:solidFill>
                  <a:schemeClr val="bg1"/>
                </a:solidFill>
              </a:rPr>
              <a:t> et le coefficient de convection</a:t>
            </a:r>
          </a:p>
        </p:txBody>
      </p:sp>
      <p:sp>
        <p:nvSpPr>
          <p:cNvPr id="6" name="TextBox 5">
            <a:extLst>
              <a:ext uri="{FF2B5EF4-FFF2-40B4-BE49-F238E27FC236}">
                <a16:creationId xmlns:a16="http://schemas.microsoft.com/office/drawing/2014/main" id="{364A5E08-C037-4AAB-AC44-2D438EBE8555}"/>
              </a:ext>
            </a:extLst>
          </p:cNvPr>
          <p:cNvSpPr txBox="1"/>
          <p:nvPr>
            <p:custDataLst>
              <p:tags r:id="rId4"/>
            </p:custDataLst>
          </p:nvPr>
        </p:nvSpPr>
        <p:spPr>
          <a:xfrm>
            <a:off x="1413597" y="2670062"/>
            <a:ext cx="4225203" cy="923330"/>
          </a:xfrm>
          <a:prstGeom prst="rect">
            <a:avLst/>
          </a:prstGeom>
          <a:noFill/>
        </p:spPr>
        <p:txBody>
          <a:bodyPr wrap="square" rtlCol="0">
            <a:spAutoFit/>
          </a:bodyPr>
          <a:lstStyle/>
          <a:p>
            <a:pPr>
              <a:spcAft>
                <a:spcPts val="600"/>
              </a:spcAft>
            </a:pPr>
            <a:r>
              <a:rPr lang="fr-CA" sz="1600" u="sng" dirty="0">
                <a:solidFill>
                  <a:schemeClr val="bg1"/>
                </a:solidFill>
              </a:rPr>
              <a:t>Dégazeur</a:t>
            </a:r>
          </a:p>
          <a:p>
            <a:pPr marL="285750" indent="-285750">
              <a:spcAft>
                <a:spcPts val="600"/>
              </a:spcAft>
              <a:buClr>
                <a:schemeClr val="bg1"/>
              </a:buClr>
              <a:buFont typeface="Arial" panose="020B0604020202020204" pitchFamily="34" charset="0"/>
              <a:buChar char="•"/>
            </a:pPr>
            <a:r>
              <a:rPr lang="fr-CA" dirty="0">
                <a:solidFill>
                  <a:schemeClr val="bg1"/>
                </a:solidFill>
              </a:rPr>
              <a:t>Léger refroidissement par convection</a:t>
            </a:r>
          </a:p>
          <a:p>
            <a:pPr marL="285750" indent="-285750">
              <a:spcAft>
                <a:spcPts val="600"/>
              </a:spcAft>
              <a:buClr>
                <a:schemeClr val="bg1"/>
              </a:buClr>
              <a:buFont typeface="Arial" panose="020B0604020202020204" pitchFamily="34" charset="0"/>
              <a:buChar char="•"/>
            </a:pPr>
            <a:r>
              <a:rPr lang="fr-CA" dirty="0">
                <a:solidFill>
                  <a:schemeClr val="bg1"/>
                </a:solidFill>
              </a:rPr>
              <a:t>Dégaze parfaitement l’eau qui y passe</a:t>
            </a:r>
            <a:endParaRPr lang="en-CA" dirty="0">
              <a:solidFill>
                <a:schemeClr val="bg1"/>
              </a:solidFill>
            </a:endParaRPr>
          </a:p>
        </p:txBody>
      </p:sp>
    </p:spTree>
    <p:extLst>
      <p:ext uri="{BB962C8B-B14F-4D97-AF65-F5344CB8AC3E}">
        <p14:creationId xmlns:p14="http://schemas.microsoft.com/office/powerpoint/2010/main" val="3698685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Équations du modèle</a:t>
            </a:r>
          </a:p>
        </p:txBody>
      </p:sp>
      <mc:AlternateContent xmlns:mc="http://schemas.openxmlformats.org/markup-compatibility/2006" xmlns:a14="http://schemas.microsoft.com/office/drawing/2010/main">
        <mc:Choice Requires="a14">
          <p:sp>
            <p:nvSpPr>
              <p:cNvPr id="160" name="Google Shape;160;p17"/>
              <p:cNvSpPr txBox="1">
                <a:spLocks noGrp="1"/>
              </p:cNvSpPr>
              <p:nvPr>
                <p:ph type="body" idx="1"/>
                <p:custDataLst>
                  <p:tags r:id="rId2"/>
                </p:custDataLst>
              </p:nvPr>
            </p:nvSpPr>
            <p:spPr>
              <a:xfrm>
                <a:off x="1297500" y="1398840"/>
                <a:ext cx="4446494" cy="3477959"/>
              </a:xfrm>
              <a:prstGeom prst="rect">
                <a:avLst/>
              </a:prstGeom>
            </p:spPr>
            <p:txBody>
              <a:bodyPr spcFirstLastPara="1" wrap="square" lIns="91425" tIns="91425" rIns="91425" bIns="91425" anchor="t" anchorCtr="0">
                <a:noAutofit/>
              </a:bodyPr>
              <a:lstStyle/>
              <a:p>
                <a:pPr marL="0" lvl="0" indent="0">
                  <a:spcAft>
                    <a:spcPts val="1600"/>
                  </a:spcAft>
                  <a:buNone/>
                </a:pPr>
                <a:r>
                  <a:rPr lang="fr-CA" noProof="0" dirty="0"/>
                  <a:t>Équation de l’évolution de la température dans le moteur</a:t>
                </a:r>
              </a:p>
              <a:p>
                <a:pPr marL="0" lvl="0" indent="0" algn="ctr">
                  <a:spcAft>
                    <a:spcPts val="1600"/>
                  </a:spcAft>
                  <a:buNone/>
                </a:pPr>
                <a:r>
                  <a:rPr lang="fr-CA" noProof="0" dirty="0"/>
                  <a:t> </a:t>
                </a:r>
                <a14:m>
                  <m:oMath xmlns:m="http://schemas.openxmlformats.org/officeDocument/2006/math">
                    <m:f>
                      <m:fPr>
                        <m:ctrlPr>
                          <a:rPr lang="fr-CA" i="1" noProof="0">
                            <a:latin typeface="Cambria Math" panose="02040503050406030204" pitchFamily="18" charset="0"/>
                          </a:rPr>
                        </m:ctrlPr>
                      </m:fPr>
                      <m:num>
                        <m:r>
                          <a:rPr lang="fr-CA" i="1" noProof="0">
                            <a:latin typeface="Cambria Math" panose="02040503050406030204" pitchFamily="18" charset="0"/>
                          </a:rPr>
                          <m:t>𝑑𝑇</m:t>
                        </m:r>
                      </m:num>
                      <m:den>
                        <m:r>
                          <a:rPr lang="fr-CA" i="1" noProof="0">
                            <a:latin typeface="Cambria Math" panose="02040503050406030204" pitchFamily="18" charset="0"/>
                          </a:rPr>
                          <m:t>𝑑𝑡</m:t>
                        </m:r>
                      </m:den>
                    </m:f>
                    <m:r>
                      <a:rPr lang="fr-CA" i="1" noProof="0">
                        <a:latin typeface="Cambria Math" panose="02040503050406030204" pitchFamily="18" charset="0"/>
                      </a:rPr>
                      <m:t>=</m:t>
                    </m:r>
                    <m:f>
                      <m:fPr>
                        <m:ctrlPr>
                          <a:rPr lang="fr-CA" i="1" noProof="0">
                            <a:latin typeface="Cambria Math" panose="02040503050406030204" pitchFamily="18" charset="0"/>
                          </a:rPr>
                        </m:ctrlPr>
                      </m:fPr>
                      <m:num>
                        <m:acc>
                          <m:accPr>
                            <m:chr m:val="̇"/>
                            <m:ctrlPr>
                              <a:rPr lang="fr-CA" i="1" noProof="0" smtClean="0">
                                <a:latin typeface="Cambria Math" panose="02040503050406030204" pitchFamily="18" charset="0"/>
                              </a:rPr>
                            </m:ctrlPr>
                          </m:accPr>
                          <m:e>
                            <m:r>
                              <a:rPr lang="fr-CA" b="0" i="1" noProof="0" smtClean="0">
                                <a:latin typeface="Cambria Math" panose="02040503050406030204" pitchFamily="18" charset="0"/>
                              </a:rPr>
                              <m:t>𝑄</m:t>
                            </m:r>
                          </m:e>
                        </m:acc>
                      </m:num>
                      <m:den>
                        <m:sSub>
                          <m:sSubPr>
                            <m:ctrlPr>
                              <a:rPr lang="fr-CA" i="1" noProof="0">
                                <a:latin typeface="Cambria Math" panose="02040503050406030204" pitchFamily="18" charset="0"/>
                              </a:rPr>
                            </m:ctrlPr>
                          </m:sSubPr>
                          <m:e>
                            <m:acc>
                              <m:accPr>
                                <m:chr m:val="̇"/>
                                <m:ctrlPr>
                                  <a:rPr lang="fr-CA" i="1" noProof="0">
                                    <a:latin typeface="Cambria Math" panose="02040503050406030204" pitchFamily="18" charset="0"/>
                                  </a:rPr>
                                </m:ctrlPr>
                              </m:accPr>
                              <m:e>
                                <m:r>
                                  <a:rPr lang="fr-CA" i="1" noProof="0">
                                    <a:latin typeface="Cambria Math" panose="02040503050406030204" pitchFamily="18" charset="0"/>
                                  </a:rPr>
                                  <m:t>𝑚</m:t>
                                </m:r>
                              </m:e>
                            </m:acc>
                            <m:r>
                              <a:rPr lang="fr-CA" i="1" noProof="0">
                                <a:latin typeface="Cambria Math" panose="02040503050406030204" pitchFamily="18" charset="0"/>
                              </a:rPr>
                              <m:t>𝐶</m:t>
                            </m:r>
                          </m:e>
                          <m:sub>
                            <m:r>
                              <a:rPr lang="fr-CA" i="1" noProof="0">
                                <a:latin typeface="Cambria Math" panose="02040503050406030204" pitchFamily="18" charset="0"/>
                              </a:rPr>
                              <m:t>𝑣</m:t>
                            </m:r>
                          </m:sub>
                        </m:sSub>
                      </m:den>
                    </m:f>
                  </m:oMath>
                </a14:m>
                <a:endParaRPr lang="fr-CA" noProof="0" dirty="0"/>
              </a:p>
              <a:p>
                <a:pPr marL="0" lvl="0" indent="0">
                  <a:spcAft>
                    <a:spcPts val="1600"/>
                  </a:spcAft>
                  <a:buNone/>
                </a:pPr>
                <a:r>
                  <a:rPr lang="fr-CA" noProof="0" dirty="0"/>
                  <a:t>Équation de l’évolution du titre dans le moteur</a:t>
                </a:r>
              </a:p>
              <a:p>
                <a:pPr marL="0" lvl="0" indent="0" algn="ctr">
                  <a:spcAft>
                    <a:spcPts val="1600"/>
                  </a:spcAft>
                  <a:buNone/>
                </a:pPr>
                <a:r>
                  <a:rPr lang="fr-CA" noProof="0" dirty="0"/>
                  <a:t> </a:t>
                </a:r>
                <a14:m>
                  <m:oMath xmlns:m="http://schemas.openxmlformats.org/officeDocument/2006/math">
                    <m:f>
                      <m:fPr>
                        <m:ctrlPr>
                          <a:rPr lang="fr-CA" i="1" noProof="0">
                            <a:latin typeface="Cambria Math" panose="02040503050406030204" pitchFamily="18" charset="0"/>
                          </a:rPr>
                        </m:ctrlPr>
                      </m:fPr>
                      <m:num>
                        <m:r>
                          <a:rPr lang="fr-CA" i="1" noProof="0">
                            <a:latin typeface="Cambria Math" panose="02040503050406030204" pitchFamily="18" charset="0"/>
                          </a:rPr>
                          <m:t>𝑑</m:t>
                        </m:r>
                        <m:r>
                          <a:rPr lang="fr-CA" b="0" i="1" noProof="0" smtClean="0">
                            <a:latin typeface="Cambria Math" panose="02040503050406030204" pitchFamily="18" charset="0"/>
                          </a:rPr>
                          <m:t>𝑋</m:t>
                        </m:r>
                      </m:num>
                      <m:den>
                        <m:r>
                          <a:rPr lang="fr-CA" i="1" noProof="0">
                            <a:latin typeface="Cambria Math" panose="02040503050406030204" pitchFamily="18" charset="0"/>
                          </a:rPr>
                          <m:t>𝑑𝑡</m:t>
                        </m:r>
                      </m:den>
                    </m:f>
                    <m:r>
                      <a:rPr lang="fr-CA" i="1" noProof="0">
                        <a:latin typeface="Cambria Math" panose="02040503050406030204" pitchFamily="18" charset="0"/>
                      </a:rPr>
                      <m:t>=</m:t>
                    </m:r>
                    <m:f>
                      <m:fPr>
                        <m:ctrlPr>
                          <a:rPr lang="fr-CA" i="1" noProof="0">
                            <a:latin typeface="Cambria Math" panose="02040503050406030204" pitchFamily="18" charset="0"/>
                          </a:rPr>
                        </m:ctrlPr>
                      </m:fPr>
                      <m:num>
                        <m:acc>
                          <m:accPr>
                            <m:chr m:val="̇"/>
                            <m:ctrlPr>
                              <a:rPr lang="fr-CA" i="1" noProof="0" smtClean="0">
                                <a:latin typeface="Cambria Math" panose="02040503050406030204" pitchFamily="18" charset="0"/>
                              </a:rPr>
                            </m:ctrlPr>
                          </m:accPr>
                          <m:e>
                            <m:r>
                              <a:rPr lang="fr-CA" b="0" i="1" noProof="0" smtClean="0">
                                <a:latin typeface="Cambria Math" panose="02040503050406030204" pitchFamily="18" charset="0"/>
                              </a:rPr>
                              <m:t>𝑄</m:t>
                            </m:r>
                          </m:e>
                        </m:acc>
                      </m:num>
                      <m:den>
                        <m:sSub>
                          <m:sSubPr>
                            <m:ctrlPr>
                              <a:rPr lang="fr-CA" i="1" noProof="0">
                                <a:latin typeface="Cambria Math" panose="02040503050406030204" pitchFamily="18" charset="0"/>
                              </a:rPr>
                            </m:ctrlPr>
                          </m:sSubPr>
                          <m:e>
                            <m:acc>
                              <m:accPr>
                                <m:chr m:val="̇"/>
                                <m:ctrlPr>
                                  <a:rPr lang="fr-CA" i="1" noProof="0">
                                    <a:latin typeface="Cambria Math" panose="02040503050406030204" pitchFamily="18" charset="0"/>
                                  </a:rPr>
                                </m:ctrlPr>
                              </m:accPr>
                              <m:e>
                                <m:r>
                                  <a:rPr lang="fr-CA" i="1" noProof="0">
                                    <a:latin typeface="Cambria Math" panose="02040503050406030204" pitchFamily="18" charset="0"/>
                                  </a:rPr>
                                  <m:t>𝑚</m:t>
                                </m:r>
                              </m:e>
                            </m:acc>
                            <m:r>
                              <a:rPr lang="fr-CA" b="0" i="1" noProof="0" smtClean="0">
                                <a:latin typeface="Cambria Math" panose="02040503050406030204" pitchFamily="18" charset="0"/>
                              </a:rPr>
                              <m:t>𝐸</m:t>
                            </m:r>
                          </m:e>
                          <m:sub>
                            <m:r>
                              <a:rPr lang="fr-CA" i="1" noProof="0">
                                <a:latin typeface="Cambria Math" panose="02040503050406030204" pitchFamily="18" charset="0"/>
                              </a:rPr>
                              <m:t>𝑣</m:t>
                            </m:r>
                            <m:r>
                              <a:rPr lang="fr-CA" b="0" i="1" noProof="0" smtClean="0">
                                <a:latin typeface="Cambria Math" panose="02040503050406030204" pitchFamily="18" charset="0"/>
                              </a:rPr>
                              <m:t>𝑎𝑝</m:t>
                            </m:r>
                          </m:sub>
                        </m:sSub>
                      </m:den>
                    </m:f>
                  </m:oMath>
                </a14:m>
                <a:endParaRPr lang="fr-CA" noProof="0" dirty="0"/>
              </a:p>
              <a:p>
                <a:pPr marL="0" indent="0">
                  <a:spcAft>
                    <a:spcPts val="1600"/>
                  </a:spcAft>
                  <a:buNone/>
                </a:pPr>
                <a:r>
                  <a:rPr lang="fr-CA" noProof="0" dirty="0"/>
                  <a:t>Équation de l’évolution de la température dans le radiateur </a:t>
                </a:r>
                <a:endParaRPr lang="fr-CA" i="1" noProof="0" dirty="0">
                  <a:latin typeface="Cambria Math" panose="02040503050406030204" pitchFamily="18" charset="0"/>
                </a:endParaRPr>
              </a:p>
              <a:p>
                <a:pPr marL="0" indent="0" algn="ctr">
                  <a:spcAft>
                    <a:spcPts val="1600"/>
                  </a:spcAft>
                  <a:buNone/>
                </a:pPr>
                <a14:m>
                  <m:oMathPara xmlns:m="http://schemas.openxmlformats.org/officeDocument/2006/math">
                    <m:oMathParaPr>
                      <m:jc m:val="centerGroup"/>
                    </m:oMathParaPr>
                    <m:oMath xmlns:m="http://schemas.openxmlformats.org/officeDocument/2006/math">
                      <m:f>
                        <m:fPr>
                          <m:ctrlPr>
                            <a:rPr lang="fr-CA" i="1" noProof="0">
                              <a:latin typeface="Cambria Math" panose="02040503050406030204" pitchFamily="18" charset="0"/>
                            </a:rPr>
                          </m:ctrlPr>
                        </m:fPr>
                        <m:num>
                          <m:r>
                            <a:rPr lang="fr-CA" i="1" noProof="0">
                              <a:latin typeface="Cambria Math" panose="02040503050406030204" pitchFamily="18" charset="0"/>
                            </a:rPr>
                            <m:t>𝑑𝑇</m:t>
                          </m:r>
                        </m:num>
                        <m:den>
                          <m:r>
                            <a:rPr lang="fr-CA" i="1" noProof="0">
                              <a:latin typeface="Cambria Math" panose="02040503050406030204" pitchFamily="18" charset="0"/>
                            </a:rPr>
                            <m:t>𝑑𝑡</m:t>
                          </m:r>
                        </m:den>
                      </m:f>
                      <m:r>
                        <a:rPr lang="fr-CA" i="1" noProof="0">
                          <a:latin typeface="Cambria Math" panose="02040503050406030204" pitchFamily="18" charset="0"/>
                        </a:rPr>
                        <m:t>=</m:t>
                      </m:r>
                      <m:r>
                        <a:rPr lang="fr-CA" b="0" i="1" noProof="0" smtClean="0">
                          <a:latin typeface="Cambria Math" panose="02040503050406030204" pitchFamily="18" charset="0"/>
                        </a:rPr>
                        <m:t>−</m:t>
                      </m:r>
                      <m:f>
                        <m:fPr>
                          <m:ctrlPr>
                            <a:rPr lang="fr-CA" i="1" noProof="0">
                              <a:latin typeface="Cambria Math" panose="02040503050406030204" pitchFamily="18" charset="0"/>
                            </a:rPr>
                          </m:ctrlPr>
                        </m:fPr>
                        <m:num>
                          <m:r>
                            <a:rPr lang="fr-CA" b="0" i="1" noProof="0" smtClean="0">
                              <a:latin typeface="Cambria Math" panose="02040503050406030204" pitchFamily="18" charset="0"/>
                            </a:rPr>
                            <m:t>𝐻</m:t>
                          </m:r>
                          <m:r>
                            <a:rPr lang="fr-CA" b="0" i="1" noProof="0" smtClean="0">
                              <a:latin typeface="Cambria Math" panose="02040503050406030204" pitchFamily="18" charset="0"/>
                            </a:rPr>
                            <m:t>∗(</m:t>
                          </m:r>
                          <m:r>
                            <a:rPr lang="fr-CA" b="0" i="1" noProof="0" smtClean="0">
                              <a:latin typeface="Cambria Math" panose="02040503050406030204" pitchFamily="18" charset="0"/>
                            </a:rPr>
                            <m:t>𝑇</m:t>
                          </m:r>
                          <m:r>
                            <a:rPr lang="fr-CA" b="0" i="1" noProof="0" smtClean="0">
                              <a:latin typeface="Cambria Math" panose="02040503050406030204" pitchFamily="18" charset="0"/>
                            </a:rPr>
                            <m:t>−</m:t>
                          </m:r>
                          <m:sSub>
                            <m:sSubPr>
                              <m:ctrlPr>
                                <a:rPr lang="fr-CA" b="0" i="1" noProof="0" smtClean="0">
                                  <a:latin typeface="Cambria Math" panose="02040503050406030204" pitchFamily="18" charset="0"/>
                                </a:rPr>
                              </m:ctrlPr>
                            </m:sSubPr>
                            <m:e>
                              <m:r>
                                <a:rPr lang="fr-CA" b="0" i="1" noProof="0" smtClean="0">
                                  <a:latin typeface="Cambria Math" panose="02040503050406030204" pitchFamily="18" charset="0"/>
                                </a:rPr>
                                <m:t>𝑇</m:t>
                              </m:r>
                            </m:e>
                            <m:sub>
                              <m:r>
                                <a:rPr lang="fr-CA" b="0" i="1" noProof="0" smtClean="0">
                                  <a:latin typeface="Cambria Math" panose="02040503050406030204" pitchFamily="18" charset="0"/>
                                </a:rPr>
                                <m:t>𝑜𝑢𝑡</m:t>
                              </m:r>
                            </m:sub>
                          </m:sSub>
                          <m:r>
                            <a:rPr lang="fr-CA" b="0" i="1" noProof="0" smtClean="0">
                              <a:latin typeface="Cambria Math" panose="02040503050406030204" pitchFamily="18" charset="0"/>
                            </a:rPr>
                            <m:t>)</m:t>
                          </m:r>
                        </m:num>
                        <m:den>
                          <m:sSub>
                            <m:sSubPr>
                              <m:ctrlPr>
                                <a:rPr lang="fr-CA" i="1" noProof="0">
                                  <a:latin typeface="Cambria Math" panose="02040503050406030204" pitchFamily="18" charset="0"/>
                                </a:rPr>
                              </m:ctrlPr>
                            </m:sSubPr>
                            <m:e>
                              <m:acc>
                                <m:accPr>
                                  <m:chr m:val="̇"/>
                                  <m:ctrlPr>
                                    <a:rPr lang="fr-CA" i="1" noProof="0">
                                      <a:latin typeface="Cambria Math" panose="02040503050406030204" pitchFamily="18" charset="0"/>
                                    </a:rPr>
                                  </m:ctrlPr>
                                </m:accPr>
                                <m:e>
                                  <m:r>
                                    <a:rPr lang="fr-CA" i="1" noProof="0">
                                      <a:latin typeface="Cambria Math" panose="02040503050406030204" pitchFamily="18" charset="0"/>
                                    </a:rPr>
                                    <m:t>𝑚</m:t>
                                  </m:r>
                                </m:e>
                              </m:acc>
                              <m:r>
                                <a:rPr lang="fr-CA" i="1" noProof="0">
                                  <a:latin typeface="Cambria Math" panose="02040503050406030204" pitchFamily="18" charset="0"/>
                                </a:rPr>
                                <m:t>𝐶</m:t>
                              </m:r>
                            </m:e>
                            <m:sub>
                              <m:r>
                                <a:rPr lang="fr-CA" i="1" noProof="0">
                                  <a:latin typeface="Cambria Math" panose="02040503050406030204" pitchFamily="18" charset="0"/>
                                </a:rPr>
                                <m:t>𝑣</m:t>
                              </m:r>
                            </m:sub>
                          </m:sSub>
                        </m:den>
                      </m:f>
                    </m:oMath>
                  </m:oMathPara>
                </a14:m>
                <a:endParaRPr lang="fr-CA" noProof="0" dirty="0"/>
              </a:p>
            </p:txBody>
          </p:sp>
        </mc:Choice>
        <mc:Fallback xmlns="">
          <p:sp>
            <p:nvSpPr>
              <p:cNvPr id="160" name="Google Shape;160;p17"/>
              <p:cNvSpPr txBox="1">
                <a:spLocks noGrp="1" noRot="1" noChangeAspect="1" noMove="1" noResize="1" noEditPoints="1" noAdjustHandles="1" noChangeArrowheads="1" noChangeShapeType="1" noTextEdit="1"/>
              </p:cNvSpPr>
              <p:nvPr>
                <p:ph type="body" idx="1"/>
                <p:custDataLst>
                  <p:tags r:id="rId7"/>
                </p:custDataLst>
              </p:nvPr>
            </p:nvSpPr>
            <p:spPr>
              <a:xfrm>
                <a:off x="1297500" y="1398840"/>
                <a:ext cx="4446494" cy="3477959"/>
              </a:xfrm>
              <a:prstGeom prst="rect">
                <a:avLst/>
              </a:prstGeom>
              <a:blipFill>
                <a:blip r:embed="rId8"/>
                <a:stretch>
                  <a:fillRect l="-27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Google Shape;160;p17">
                <a:extLst>
                  <a:ext uri="{FF2B5EF4-FFF2-40B4-BE49-F238E27FC236}">
                    <a16:creationId xmlns:a16="http://schemas.microsoft.com/office/drawing/2014/main" id="{AA6A1732-7FDA-4DB4-A373-5BCCE6B6422B}"/>
                  </a:ext>
                </a:extLst>
              </p:cNvPr>
              <p:cNvSpPr txBox="1">
                <a:spLocks/>
              </p:cNvSpPr>
              <p:nvPr>
                <p:custDataLst>
                  <p:tags r:id="rId3"/>
                </p:custDataLst>
              </p:nvPr>
            </p:nvSpPr>
            <p:spPr>
              <a:xfrm>
                <a:off x="5642497" y="1313373"/>
                <a:ext cx="2931459" cy="35689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0" indent="0">
                  <a:spcAft>
                    <a:spcPts val="1600"/>
                  </a:spcAft>
                  <a:buFont typeface="Lato"/>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𝑇</m:t>
                      </m:r>
                      <m:r>
                        <a:rPr lang="fr-CA" b="0" i="1" smtClean="0">
                          <a:latin typeface="Cambria Math" panose="02040503050406030204" pitchFamily="18" charset="0"/>
                        </a:rPr>
                        <m:t> :</m:t>
                      </m:r>
                      <m:r>
                        <a:rPr lang="fr-CA" b="0" i="1" smtClean="0">
                          <a:latin typeface="Cambria Math" panose="02040503050406030204" pitchFamily="18" charset="0"/>
                        </a:rPr>
                        <m:t>𝑇𝑒𝑚𝑝</m:t>
                      </m:r>
                      <m:r>
                        <a:rPr lang="fr-CA" b="0" i="1" smtClean="0">
                          <a:latin typeface="Cambria Math" panose="02040503050406030204" pitchFamily="18" charset="0"/>
                        </a:rPr>
                        <m:t>é</m:t>
                      </m:r>
                      <m:r>
                        <a:rPr lang="fr-CA" b="0" i="1" smtClean="0">
                          <a:latin typeface="Cambria Math" panose="02040503050406030204" pitchFamily="18" charset="0"/>
                        </a:rPr>
                        <m:t>𝑟𝑎𝑡𝑢𝑟𝑒</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acc>
                        <m:accPr>
                          <m:chr m:val="̇"/>
                          <m:ctrlPr>
                            <a:rPr lang="fr-CA" i="1">
                              <a:latin typeface="Cambria Math" panose="02040503050406030204" pitchFamily="18" charset="0"/>
                            </a:rPr>
                          </m:ctrlPr>
                        </m:accPr>
                        <m:e>
                          <m:r>
                            <a:rPr lang="fr-CA" i="1">
                              <a:latin typeface="Cambria Math" panose="02040503050406030204" pitchFamily="18" charset="0"/>
                            </a:rPr>
                            <m:t>𝑄</m:t>
                          </m:r>
                        </m:e>
                      </m:acc>
                      <m:r>
                        <a:rPr lang="fr-CA" i="1">
                          <a:latin typeface="Cambria Math" panose="02040503050406030204" pitchFamily="18" charset="0"/>
                        </a:rPr>
                        <m:t>:</m:t>
                      </m:r>
                      <m:r>
                        <a:rPr lang="fr-CA" b="0" i="1" smtClean="0">
                          <a:latin typeface="Cambria Math" panose="02040503050406030204" pitchFamily="18" charset="0"/>
                        </a:rPr>
                        <m:t>𝐶h𝑎𝑙𝑒𝑢𝑟</m:t>
                      </m:r>
                      <m:r>
                        <a:rPr lang="fr-CA" b="0" i="1" smtClean="0">
                          <a:latin typeface="Cambria Math" panose="02040503050406030204" pitchFamily="18" charset="0"/>
                        </a:rPr>
                        <m:t> </m:t>
                      </m:r>
                      <m:r>
                        <a:rPr lang="fr-CA" b="0" i="1" smtClean="0">
                          <a:latin typeface="Cambria Math" panose="02040503050406030204" pitchFamily="18" charset="0"/>
                        </a:rPr>
                        <m:t>𝑓𝑜𝑢𝑟𝑛𝑖𝑒</m:t>
                      </m:r>
                      <m:r>
                        <a:rPr lang="fr-CA" b="0" i="1" smtClean="0">
                          <a:latin typeface="Cambria Math" panose="02040503050406030204" pitchFamily="18" charset="0"/>
                        </a:rPr>
                        <m:t> </m:t>
                      </m:r>
                      <m:r>
                        <a:rPr lang="fr-CA" b="0" i="1" smtClean="0">
                          <a:latin typeface="Cambria Math" panose="02040503050406030204" pitchFamily="18" charset="0"/>
                        </a:rPr>
                        <m:t>𝑎𝑢</m:t>
                      </m:r>
                      <m:r>
                        <a:rPr lang="fr-CA" b="0" i="1" smtClean="0">
                          <a:latin typeface="Cambria Math" panose="02040503050406030204" pitchFamily="18" charset="0"/>
                        </a:rPr>
                        <m:t> </m:t>
                      </m:r>
                      <m:r>
                        <a:rPr lang="fr-CA" b="0" i="1" smtClean="0">
                          <a:latin typeface="Cambria Math" panose="02040503050406030204" pitchFamily="18" charset="0"/>
                        </a:rPr>
                        <m:t>𝑠𝑦𝑠𝑡</m:t>
                      </m:r>
                      <m:r>
                        <a:rPr lang="fr-CA" b="0" i="1" smtClean="0">
                          <a:latin typeface="Cambria Math" panose="02040503050406030204" pitchFamily="18" charset="0"/>
                        </a:rPr>
                        <m:t>è</m:t>
                      </m:r>
                      <m:r>
                        <a:rPr lang="fr-CA" b="0" i="1" smtClean="0">
                          <a:latin typeface="Cambria Math" panose="02040503050406030204" pitchFamily="18" charset="0"/>
                        </a:rPr>
                        <m:t>𝑚𝑒</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acc>
                        <m:accPr>
                          <m:chr m:val="̇"/>
                          <m:ctrlPr>
                            <a:rPr lang="fr-CA" b="0" i="1" smtClean="0">
                              <a:latin typeface="Cambria Math" panose="02040503050406030204" pitchFamily="18" charset="0"/>
                            </a:rPr>
                          </m:ctrlPr>
                        </m:accPr>
                        <m:e>
                          <m:r>
                            <a:rPr lang="fr-CA" b="0" i="1" smtClean="0">
                              <a:latin typeface="Cambria Math" panose="02040503050406030204" pitchFamily="18" charset="0"/>
                            </a:rPr>
                            <m:t>𝑚</m:t>
                          </m:r>
                        </m:e>
                      </m:acc>
                      <m:r>
                        <a:rPr lang="fr-CA" b="0" i="1" smtClean="0">
                          <a:latin typeface="Cambria Math" panose="02040503050406030204" pitchFamily="18" charset="0"/>
                        </a:rPr>
                        <m:t> </m:t>
                      </m:r>
                      <m:r>
                        <a:rPr lang="fr-CA" i="1">
                          <a:latin typeface="Cambria Math" panose="02040503050406030204" pitchFamily="18" charset="0"/>
                        </a:rPr>
                        <m:t>:</m:t>
                      </m:r>
                      <m:r>
                        <a:rPr lang="fr-CA" b="0" i="1" smtClean="0">
                          <a:latin typeface="Cambria Math" panose="02040503050406030204" pitchFamily="18" charset="0"/>
                        </a:rPr>
                        <m:t>𝑑</m:t>
                      </m:r>
                      <m:r>
                        <a:rPr lang="fr-CA" b="0" i="1" smtClean="0">
                          <a:latin typeface="Cambria Math" panose="02040503050406030204" pitchFamily="18" charset="0"/>
                        </a:rPr>
                        <m:t>é</m:t>
                      </m:r>
                      <m:r>
                        <a:rPr lang="fr-CA" b="0" i="1" smtClean="0">
                          <a:latin typeface="Cambria Math" panose="02040503050406030204" pitchFamily="18" charset="0"/>
                        </a:rPr>
                        <m:t>𝑏𝑖𝑡</m:t>
                      </m:r>
                      <m:r>
                        <a:rPr lang="fr-CA" b="0" i="1" smtClean="0">
                          <a:latin typeface="Cambria Math" panose="02040503050406030204" pitchFamily="18" charset="0"/>
                        </a:rPr>
                        <m:t> </m:t>
                      </m:r>
                      <m:r>
                        <a:rPr lang="fr-CA" b="0" i="1" smtClean="0">
                          <a:latin typeface="Cambria Math" panose="02040503050406030204" pitchFamily="18" charset="0"/>
                        </a:rPr>
                        <m:t>𝑚𝑎𝑠𝑠𝑖𝑞𝑢𝑒</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smtClean="0">
                              <a:latin typeface="Cambria Math" panose="02040503050406030204" pitchFamily="18" charset="0"/>
                            </a:rPr>
                          </m:ctrlPr>
                        </m:sSubPr>
                        <m:e>
                          <m:r>
                            <a:rPr lang="fr-CA" b="0" i="1" smtClean="0">
                              <a:latin typeface="Cambria Math" panose="02040503050406030204" pitchFamily="18" charset="0"/>
                            </a:rPr>
                            <m:t>𝐶</m:t>
                          </m:r>
                        </m:e>
                        <m:sub>
                          <m:r>
                            <a:rPr lang="fr-CA" b="0" i="1" smtClean="0">
                              <a:latin typeface="Cambria Math" panose="02040503050406030204" pitchFamily="18" charset="0"/>
                            </a:rPr>
                            <m:t>𝑣</m:t>
                          </m:r>
                        </m:sub>
                      </m:sSub>
                      <m:r>
                        <a:rPr lang="fr-CA" b="0" i="1" smtClean="0">
                          <a:latin typeface="Cambria Math" panose="02040503050406030204" pitchFamily="18" charset="0"/>
                        </a:rPr>
                        <m:t> :</m:t>
                      </m:r>
                      <m:r>
                        <a:rPr lang="fr-CA" b="0" i="1" smtClean="0">
                          <a:latin typeface="Cambria Math" panose="02040503050406030204" pitchFamily="18" charset="0"/>
                        </a:rPr>
                        <m:t>𝐶𝑎𝑝𝑎𝑐𝑖𝑡</m:t>
                      </m:r>
                      <m:r>
                        <a:rPr lang="fr-CA" b="0" i="1" smtClean="0">
                          <a:latin typeface="Cambria Math" panose="02040503050406030204" pitchFamily="18" charset="0"/>
                        </a:rPr>
                        <m:t>é </m:t>
                      </m:r>
                      <m:r>
                        <a:rPr lang="fr-CA" b="0" i="1" smtClean="0">
                          <a:latin typeface="Cambria Math" panose="02040503050406030204" pitchFamily="18" charset="0"/>
                        </a:rPr>
                        <m:t>𝑡h𝑒𝑟𝑚𝑖𝑞𝑢𝑒</m:t>
                      </m:r>
                      <m:r>
                        <a:rPr lang="fr-CA" b="0" i="1" smtClean="0">
                          <a:latin typeface="Cambria Math" panose="02040503050406030204" pitchFamily="18" charset="0"/>
                        </a:rPr>
                        <m:t> </m:t>
                      </m:r>
                      <m:r>
                        <a:rPr lang="fr-CA" b="0" i="1" smtClean="0">
                          <a:latin typeface="Cambria Math" panose="02040503050406030204" pitchFamily="18" charset="0"/>
                        </a:rPr>
                        <m:t>𝑚𝑎𝑠𝑠𝑖𝑞𝑢𝑒</m:t>
                      </m:r>
                      <m:r>
                        <a:rPr lang="fr-CA" b="0" i="1" smtClean="0">
                          <a:latin typeface="Cambria Math" panose="02040503050406030204" pitchFamily="18" charset="0"/>
                        </a:rPr>
                        <m:t> </m:t>
                      </m:r>
                    </m:oMath>
                  </m:oMathPara>
                </a14:m>
                <a:endParaRPr lang="fr-CA" b="0" i="1" dirty="0">
                  <a:latin typeface="Cambria Math" panose="02040503050406030204" pitchFamily="18" charset="0"/>
                </a:endParaRPr>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r>
                            <a:rPr lang="fr-CA" i="1">
                              <a:latin typeface="Cambria Math" panose="02040503050406030204" pitchFamily="18" charset="0"/>
                            </a:rPr>
                            <m:t>𝑇</m:t>
                          </m:r>
                        </m:e>
                        <m:sub>
                          <m:r>
                            <a:rPr lang="fr-CA" i="1">
                              <a:latin typeface="Cambria Math" panose="02040503050406030204" pitchFamily="18" charset="0"/>
                            </a:rPr>
                            <m:t>𝑜𝑢𝑡</m:t>
                          </m:r>
                        </m:sub>
                      </m:sSub>
                      <m:r>
                        <a:rPr lang="fr-CA" b="0" i="1" smtClean="0">
                          <a:latin typeface="Cambria Math" panose="02040503050406030204" pitchFamily="18" charset="0"/>
                        </a:rPr>
                        <m:t> </m:t>
                      </m:r>
                      <m:r>
                        <a:rPr lang="fr-CA" i="1">
                          <a:latin typeface="Cambria Math" panose="02040503050406030204" pitchFamily="18" charset="0"/>
                        </a:rPr>
                        <m:t>:</m:t>
                      </m:r>
                      <m:r>
                        <a:rPr lang="fr-CA" i="1">
                          <a:latin typeface="Cambria Math" panose="02040503050406030204" pitchFamily="18" charset="0"/>
                        </a:rPr>
                        <m:t>𝑇𝑒𝑚𝑝</m:t>
                      </m:r>
                      <m:r>
                        <a:rPr lang="fr-CA" i="1">
                          <a:latin typeface="Cambria Math" panose="02040503050406030204" pitchFamily="18" charset="0"/>
                        </a:rPr>
                        <m:t>é</m:t>
                      </m:r>
                      <m:r>
                        <a:rPr lang="fr-CA" i="1">
                          <a:latin typeface="Cambria Math" panose="02040503050406030204" pitchFamily="18" charset="0"/>
                        </a:rPr>
                        <m:t>𝑟𝑎𝑡𝑢𝑟𝑒</m:t>
                      </m:r>
                      <m:r>
                        <a:rPr lang="fr-CA" b="0" i="1" smtClean="0">
                          <a:latin typeface="Cambria Math" panose="02040503050406030204" pitchFamily="18" charset="0"/>
                        </a:rPr>
                        <m:t> </m:t>
                      </m:r>
                      <m:r>
                        <a:rPr lang="fr-CA" b="0" i="1" smtClean="0">
                          <a:latin typeface="Cambria Math" panose="02040503050406030204" pitchFamily="18" charset="0"/>
                        </a:rPr>
                        <m:t>𝑒𝑥𝑡</m:t>
                      </m:r>
                      <m:r>
                        <a:rPr lang="fr-CA" b="0" i="1" smtClean="0">
                          <a:latin typeface="Cambria Math" panose="02040503050406030204" pitchFamily="18" charset="0"/>
                        </a:rPr>
                        <m:t>é</m:t>
                      </m:r>
                      <m:r>
                        <a:rPr lang="fr-CA" b="0" i="1" smtClean="0">
                          <a:latin typeface="Cambria Math" panose="02040503050406030204" pitchFamily="18" charset="0"/>
                        </a:rPr>
                        <m:t>𝑟𝑖𝑒𝑢𝑟</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𝐻</m:t>
                      </m:r>
                      <m:r>
                        <a:rPr lang="fr-CA" i="1">
                          <a:latin typeface="Cambria Math" panose="02040503050406030204" pitchFamily="18" charset="0"/>
                        </a:rPr>
                        <m:t>:</m:t>
                      </m:r>
                      <m:r>
                        <a:rPr lang="fr-CA" b="0" i="1" smtClean="0">
                          <a:latin typeface="Cambria Math" panose="02040503050406030204" pitchFamily="18" charset="0"/>
                        </a:rPr>
                        <m:t>𝐶𝑜𝑒𝑓𝑓𝑖𝑐𝑖𝑒𝑛𝑡</m:t>
                      </m:r>
                      <m:r>
                        <a:rPr lang="fr-CA" b="0" i="1" smtClean="0">
                          <a:latin typeface="Cambria Math" panose="02040503050406030204" pitchFamily="18" charset="0"/>
                        </a:rPr>
                        <m:t> </m:t>
                      </m:r>
                      <m:r>
                        <a:rPr lang="fr-CA" b="0" i="1" smtClean="0">
                          <a:latin typeface="Cambria Math" panose="02040503050406030204" pitchFamily="18" charset="0"/>
                        </a:rPr>
                        <m:t>𝑑𝑒</m:t>
                      </m:r>
                      <m:r>
                        <a:rPr lang="fr-CA" b="0" i="1" smtClean="0">
                          <a:latin typeface="Cambria Math" panose="02040503050406030204" pitchFamily="18" charset="0"/>
                        </a:rPr>
                        <m:t> </m:t>
                      </m:r>
                      <m:r>
                        <a:rPr lang="fr-CA" b="0" i="1" smtClean="0">
                          <a:latin typeface="Cambria Math" panose="02040503050406030204" pitchFamily="18" charset="0"/>
                        </a:rPr>
                        <m:t>𝑐𝑜𝑛𝑣𝑒𝑐𝑡𝑖𝑜𝑛</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𝑋</m:t>
                      </m:r>
                      <m:r>
                        <a:rPr lang="fr-CA" i="1">
                          <a:latin typeface="Cambria Math" panose="02040503050406030204" pitchFamily="18" charset="0"/>
                        </a:rPr>
                        <m:t>:</m:t>
                      </m:r>
                      <m:r>
                        <a:rPr lang="fr-CA" b="0" i="1" smtClean="0">
                          <a:latin typeface="Cambria Math" panose="02040503050406030204" pitchFamily="18" charset="0"/>
                        </a:rPr>
                        <m:t>𝑇𝑖𝑡𝑟𝑒</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r>
                            <a:rPr lang="fr-CA" i="1">
                              <a:latin typeface="Cambria Math" panose="02040503050406030204" pitchFamily="18" charset="0"/>
                            </a:rPr>
                            <m:t>𝐸</m:t>
                          </m:r>
                        </m:e>
                        <m:sub>
                          <m:r>
                            <a:rPr lang="fr-CA" i="1">
                              <a:latin typeface="Cambria Math" panose="02040503050406030204" pitchFamily="18" charset="0"/>
                            </a:rPr>
                            <m:t>𝑣𝑎𝑝</m:t>
                          </m:r>
                        </m:sub>
                      </m:sSub>
                      <m:r>
                        <a:rPr lang="fr-CA" b="0" i="1" smtClean="0">
                          <a:latin typeface="Cambria Math" panose="02040503050406030204" pitchFamily="18" charset="0"/>
                        </a:rPr>
                        <m:t>:É</m:t>
                      </m:r>
                      <m:r>
                        <a:rPr lang="fr-CA" b="0" i="1" smtClean="0">
                          <a:latin typeface="Cambria Math" panose="02040503050406030204" pitchFamily="18" charset="0"/>
                        </a:rPr>
                        <m:t>𝑛𝑒𝑟𝑔𝑖𝑒</m:t>
                      </m:r>
                      <m:r>
                        <a:rPr lang="fr-CA" b="0" i="1" smtClean="0">
                          <a:latin typeface="Cambria Math" panose="02040503050406030204" pitchFamily="18" charset="0"/>
                        </a:rPr>
                        <m:t> </m:t>
                      </m:r>
                      <m:r>
                        <a:rPr lang="fr-CA" b="0" i="1" smtClean="0">
                          <a:latin typeface="Cambria Math" panose="02040503050406030204" pitchFamily="18" charset="0"/>
                        </a:rPr>
                        <m:t>𝑑𝑒</m:t>
                      </m:r>
                      <m:r>
                        <a:rPr lang="fr-CA" b="0" i="1" smtClean="0">
                          <a:latin typeface="Cambria Math" panose="02040503050406030204" pitchFamily="18" charset="0"/>
                        </a:rPr>
                        <m:t> </m:t>
                      </m:r>
                      <m:r>
                        <a:rPr lang="fr-CA" b="0" i="1" smtClean="0">
                          <a:latin typeface="Cambria Math" panose="02040503050406030204" pitchFamily="18" charset="0"/>
                        </a:rPr>
                        <m:t>𝑣𝑎𝑝𝑜𝑟𝑖𝑠𝑎𝑡𝑖𝑜𝑛</m:t>
                      </m:r>
                    </m:oMath>
                  </m:oMathPara>
                </a14:m>
                <a:endParaRPr lang="fr-CA" dirty="0"/>
              </a:p>
            </p:txBody>
          </p:sp>
        </mc:Choice>
        <mc:Fallback xmlns="">
          <p:sp>
            <p:nvSpPr>
              <p:cNvPr id="4" name="Google Shape;160;p17">
                <a:extLst>
                  <a:ext uri="{FF2B5EF4-FFF2-40B4-BE49-F238E27FC236}">
                    <a16:creationId xmlns:a16="http://schemas.microsoft.com/office/drawing/2014/main" id="{AA6A1732-7FDA-4DB4-A373-5BCCE6B6422B}"/>
                  </a:ext>
                </a:extLst>
              </p:cNvPr>
              <p:cNvSpPr txBox="1">
                <a:spLocks noRot="1" noChangeAspect="1" noMove="1" noResize="1" noEditPoints="1" noAdjustHandles="1" noChangeArrowheads="1" noChangeShapeType="1" noTextEdit="1"/>
              </p:cNvSpPr>
              <p:nvPr>
                <p:custDataLst>
                  <p:tags r:id="rId9"/>
                </p:custDataLst>
              </p:nvPr>
            </p:nvSpPr>
            <p:spPr>
              <a:xfrm>
                <a:off x="5642497" y="1313373"/>
                <a:ext cx="2931459" cy="3568949"/>
              </a:xfrm>
              <a:prstGeom prst="rect">
                <a:avLst/>
              </a:prstGeom>
              <a:blipFill>
                <a:blip r:embed="rId10"/>
                <a:stretch>
                  <a:fillRect/>
                </a:stretch>
              </a:blipFill>
              <a:ln>
                <a:noFill/>
              </a:ln>
            </p:spPr>
            <p:txBody>
              <a:bodyPr/>
              <a:lstStyle/>
              <a:p>
                <a:r>
                  <a:rPr lang="en-CA">
                    <a:noFill/>
                  </a:rPr>
                  <a:t> </a:t>
                </a:r>
              </a:p>
            </p:txBody>
          </p:sp>
        </mc:Fallback>
      </mc:AlternateContent>
      <p:sp>
        <p:nvSpPr>
          <p:cNvPr id="2" name="Slide Number Placeholder 1">
            <a:extLst>
              <a:ext uri="{FF2B5EF4-FFF2-40B4-BE49-F238E27FC236}">
                <a16:creationId xmlns:a16="http://schemas.microsoft.com/office/drawing/2014/main" id="{17F6D276-F55F-423E-B228-D51F6232B396}"/>
              </a:ext>
            </a:extLst>
          </p:cNvPr>
          <p:cNvSpPr>
            <a:spLocks noGrp="1"/>
          </p:cNvSpPr>
          <p:nvPr>
            <p:ph type="sldNum" idx="12"/>
            <p:custDataLst>
              <p:tags r:id="rId4"/>
            </p:custDataLst>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FB52D1-3588-409D-BD2A-4E788F3105A4}"/>
              </a:ext>
            </a:extLst>
          </p:cNvPr>
          <p:cNvSpPr>
            <a:spLocks noGrp="1"/>
          </p:cNvSpPr>
          <p:nvPr>
            <p:ph type="title"/>
            <p:custDataLst>
              <p:tags r:id="rId1"/>
            </p:custDataLst>
          </p:nvPr>
        </p:nvSpPr>
        <p:spPr/>
        <p:txBody>
          <a:bodyPr/>
          <a:lstStyle/>
          <a:p>
            <a:r>
              <a:rPr lang="fr-CA" sz="2800" noProof="0" dirty="0"/>
              <a:t>Équations du modèle</a:t>
            </a:r>
          </a:p>
        </p:txBody>
      </p:sp>
      <mc:AlternateContent xmlns:mc="http://schemas.openxmlformats.org/markup-compatibility/2006" xmlns:a14="http://schemas.microsoft.com/office/drawing/2010/main">
        <mc:Choice Requires="a14">
          <p:sp>
            <p:nvSpPr>
              <p:cNvPr id="3" name="Espace réservé du texte 2">
                <a:extLst>
                  <a:ext uri="{FF2B5EF4-FFF2-40B4-BE49-F238E27FC236}">
                    <a16:creationId xmlns:a16="http://schemas.microsoft.com/office/drawing/2014/main" id="{C6C51FC0-AB90-4769-893A-08DEC103571A}"/>
                  </a:ext>
                </a:extLst>
              </p:cNvPr>
              <p:cNvSpPr>
                <a:spLocks noGrp="1"/>
              </p:cNvSpPr>
              <p:nvPr>
                <p:ph type="body" idx="1"/>
                <p:custDataLst>
                  <p:tags r:id="rId2"/>
                </p:custDataLst>
              </p:nvPr>
            </p:nvSpPr>
            <p:spPr>
              <a:xfrm>
                <a:off x="1057129" y="1562305"/>
                <a:ext cx="3879476" cy="2517147"/>
              </a:xfrm>
            </p:spPr>
            <p:txBody>
              <a:bodyPr/>
              <a:lstStyle/>
              <a:p>
                <a:pPr marL="0" indent="0">
                  <a:spcAft>
                    <a:spcPts val="1600"/>
                  </a:spcAft>
                  <a:buNone/>
                </a:pPr>
                <a:r>
                  <a:rPr lang="fr-CA" noProof="0" dirty="0"/>
                  <a:t>Pression dans le système ( accumulation de vapeur dans le dégazeur)</a:t>
                </a:r>
                <a:endParaRPr lang="fr-CA" i="1" noProof="0" dirty="0">
                  <a:latin typeface="Cambria Math" panose="02040503050406030204" pitchFamily="18" charset="0"/>
                </a:endParaRPr>
              </a:p>
              <a:p>
                <a:pPr marL="0" indent="0" algn="ctr">
                  <a:spcAft>
                    <a:spcPts val="1600"/>
                  </a:spcAft>
                  <a:buNone/>
                </a:pPr>
                <a14:m>
                  <m:oMathPara xmlns:m="http://schemas.openxmlformats.org/officeDocument/2006/math">
                    <m:oMathParaPr>
                      <m:jc m:val="centerGroup"/>
                    </m:oMathParaPr>
                    <m:oMath xmlns:m="http://schemas.openxmlformats.org/officeDocument/2006/math">
                      <m:r>
                        <a:rPr lang="fr-CA" i="1" noProof="0">
                          <a:latin typeface="Cambria Math" panose="02040503050406030204" pitchFamily="18" charset="0"/>
                        </a:rPr>
                        <m:t>𝑃</m:t>
                      </m:r>
                      <m:r>
                        <a:rPr lang="fr-CA" i="1" noProof="0">
                          <a:latin typeface="Cambria Math" panose="02040503050406030204" pitchFamily="18" charset="0"/>
                        </a:rPr>
                        <m:t>=</m:t>
                      </m:r>
                      <m:sSub>
                        <m:sSubPr>
                          <m:ctrlPr>
                            <a:rPr lang="fr-CA" i="1" noProof="0">
                              <a:latin typeface="Cambria Math" panose="02040503050406030204" pitchFamily="18" charset="0"/>
                            </a:rPr>
                          </m:ctrlPr>
                        </m:sSubPr>
                        <m:e>
                          <m:r>
                            <a:rPr lang="fr-CA" i="1" noProof="0">
                              <a:latin typeface="Cambria Math" panose="02040503050406030204" pitchFamily="18" charset="0"/>
                            </a:rPr>
                            <m:t>𝑃</m:t>
                          </m:r>
                        </m:e>
                        <m:sub>
                          <m:r>
                            <a:rPr lang="fr-CA" i="1" noProof="0">
                              <a:latin typeface="Cambria Math" panose="02040503050406030204" pitchFamily="18" charset="0"/>
                            </a:rPr>
                            <m:t>𝑖𝑛𝑖𝑡𝑖𝑎𝑙</m:t>
                          </m:r>
                        </m:sub>
                      </m:sSub>
                      <m:r>
                        <a:rPr lang="fr-CA" i="1" noProof="0">
                          <a:latin typeface="Cambria Math" panose="02040503050406030204" pitchFamily="18" charset="0"/>
                        </a:rPr>
                        <m:t>∗</m:t>
                      </m:r>
                      <m:f>
                        <m:fPr>
                          <m:ctrlPr>
                            <a:rPr lang="fr-CA" i="1" noProof="0">
                              <a:latin typeface="Cambria Math" panose="02040503050406030204" pitchFamily="18" charset="0"/>
                            </a:rPr>
                          </m:ctrlPr>
                        </m:fPr>
                        <m:num>
                          <m:r>
                            <a:rPr lang="fr-CA" i="1" noProof="0">
                              <a:latin typeface="Cambria Math" panose="02040503050406030204" pitchFamily="18" charset="0"/>
                            </a:rPr>
                            <m:t>𝑇</m:t>
                          </m:r>
                        </m:num>
                        <m:den>
                          <m:sSub>
                            <m:sSubPr>
                              <m:ctrlPr>
                                <a:rPr lang="fr-CA" i="1" noProof="0">
                                  <a:latin typeface="Cambria Math" panose="02040503050406030204" pitchFamily="18" charset="0"/>
                                </a:rPr>
                              </m:ctrlPr>
                            </m:sSubPr>
                            <m:e>
                              <m:r>
                                <a:rPr lang="fr-CA" i="1" noProof="0">
                                  <a:latin typeface="Cambria Math" panose="02040503050406030204" pitchFamily="18" charset="0"/>
                                </a:rPr>
                                <m:t>𝑇</m:t>
                              </m:r>
                            </m:e>
                            <m:sub>
                              <m:r>
                                <a:rPr lang="fr-CA" i="1" noProof="0">
                                  <a:latin typeface="Cambria Math" panose="02040503050406030204" pitchFamily="18" charset="0"/>
                                </a:rPr>
                                <m:t>𝑖𝑛𝑖𝑡𝑖𝑎𝑙</m:t>
                              </m:r>
                            </m:sub>
                          </m:sSub>
                        </m:den>
                      </m:f>
                      <m:r>
                        <a:rPr lang="fr-CA" i="1" noProof="0">
                          <a:latin typeface="Cambria Math" panose="02040503050406030204" pitchFamily="18" charset="0"/>
                        </a:rPr>
                        <m:t>+</m:t>
                      </m:r>
                      <m:f>
                        <m:fPr>
                          <m:ctrlPr>
                            <a:rPr lang="fr-CA" i="1" noProof="0">
                              <a:latin typeface="Cambria Math" panose="02040503050406030204" pitchFamily="18" charset="0"/>
                            </a:rPr>
                          </m:ctrlPr>
                        </m:fPr>
                        <m:num>
                          <m:sSubSup>
                            <m:sSubSupPr>
                              <m:ctrlPr>
                                <a:rPr lang="fr-CA" i="1" noProof="0" smtClean="0">
                                  <a:latin typeface="Cambria Math" panose="02040503050406030204" pitchFamily="18" charset="0"/>
                                </a:rPr>
                              </m:ctrlPr>
                            </m:sSubSupPr>
                            <m:e>
                              <m:r>
                                <a:rPr lang="fr-CA" b="0" i="1" noProof="0" smtClean="0">
                                  <a:latin typeface="Cambria Math" panose="02040503050406030204" pitchFamily="18" charset="0"/>
                                </a:rPr>
                                <m:t>𝑚</m:t>
                              </m:r>
                            </m:e>
                            <m:sub>
                              <m:r>
                                <a:rPr lang="fr-CA" b="0" i="1" noProof="0" smtClean="0">
                                  <a:latin typeface="Cambria Math" panose="02040503050406030204" pitchFamily="18" charset="0"/>
                                </a:rPr>
                                <m:t>𝑣𝑎𝑝</m:t>
                              </m:r>
                            </m:sub>
                            <m:sup>
                              <m:r>
                                <a:rPr lang="fr-CA" b="0" i="1" noProof="0" smtClean="0">
                                  <a:latin typeface="Cambria Math" panose="02040503050406030204" pitchFamily="18" charset="0"/>
                                </a:rPr>
                                <m:t>𝑛</m:t>
                              </m:r>
                            </m:sup>
                          </m:sSubSup>
                          <m:r>
                            <a:rPr lang="fr-CA" i="1" noProof="0">
                              <a:latin typeface="Cambria Math" panose="02040503050406030204" pitchFamily="18" charset="0"/>
                            </a:rPr>
                            <m:t>∗</m:t>
                          </m:r>
                          <m:sSub>
                            <m:sSubPr>
                              <m:ctrlPr>
                                <a:rPr lang="fr-CA" i="1" noProof="0" smtClean="0">
                                  <a:latin typeface="Cambria Math" panose="02040503050406030204" pitchFamily="18" charset="0"/>
                                </a:rPr>
                              </m:ctrlPr>
                            </m:sSubPr>
                            <m:e>
                              <m:r>
                                <a:rPr lang="fr-CA" b="0" i="1" noProof="0" smtClean="0">
                                  <a:latin typeface="Cambria Math" panose="02040503050406030204" pitchFamily="18" charset="0"/>
                                </a:rPr>
                                <m:t>𝑅</m:t>
                              </m:r>
                            </m:e>
                            <m:sub>
                              <m:r>
                                <a:rPr lang="fr-CA" b="0" i="1" noProof="0" smtClean="0">
                                  <a:latin typeface="Cambria Math" panose="02040503050406030204" pitchFamily="18" charset="0"/>
                                </a:rPr>
                                <m:t>𝑠𝑝𝑒𝑐</m:t>
                              </m:r>
                            </m:sub>
                          </m:sSub>
                          <m:r>
                            <a:rPr lang="fr-CA" i="1" noProof="0">
                              <a:latin typeface="Cambria Math" panose="02040503050406030204" pitchFamily="18" charset="0"/>
                            </a:rPr>
                            <m:t>∗</m:t>
                          </m:r>
                          <m:r>
                            <a:rPr lang="fr-CA" i="1" noProof="0">
                              <a:latin typeface="Cambria Math" panose="02040503050406030204" pitchFamily="18" charset="0"/>
                            </a:rPr>
                            <m:t>𝑇</m:t>
                          </m:r>
                          <m:r>
                            <m:rPr>
                              <m:nor/>
                            </m:rPr>
                            <a:rPr lang="fr-CA" noProof="0"/>
                            <m:t> </m:t>
                          </m:r>
                        </m:num>
                        <m:den>
                          <m:sSub>
                            <m:sSubPr>
                              <m:ctrlPr>
                                <a:rPr lang="fr-CA" i="1" noProof="0">
                                  <a:latin typeface="Cambria Math" panose="02040503050406030204" pitchFamily="18" charset="0"/>
                                </a:rPr>
                              </m:ctrlPr>
                            </m:sSubPr>
                            <m:e>
                              <m:r>
                                <a:rPr lang="fr-CA" i="1" noProof="0">
                                  <a:latin typeface="Cambria Math" panose="02040503050406030204" pitchFamily="18" charset="0"/>
                                </a:rPr>
                                <m:t>𝑉</m:t>
                              </m:r>
                            </m:e>
                            <m:sub>
                              <m:r>
                                <a:rPr lang="fr-CA" i="1" noProof="0">
                                  <a:latin typeface="Cambria Math" panose="02040503050406030204" pitchFamily="18" charset="0"/>
                                </a:rPr>
                                <m:t>𝑔𝑎𝑧</m:t>
                              </m:r>
                            </m:sub>
                          </m:sSub>
                        </m:den>
                      </m:f>
                    </m:oMath>
                  </m:oMathPara>
                </a14:m>
                <a:endParaRPr lang="fr-CA" noProof="0" dirty="0"/>
              </a:p>
              <a:p>
                <a:pPr marL="0" indent="0" algn="ctr">
                  <a:spcAft>
                    <a:spcPts val="1600"/>
                  </a:spcAft>
                  <a:buNone/>
                </a:pPr>
                <a14:m>
                  <m:oMathPara xmlns:m="http://schemas.openxmlformats.org/officeDocument/2006/math">
                    <m:oMathParaPr>
                      <m:jc m:val="centerGroup"/>
                    </m:oMathParaPr>
                    <m:oMath xmlns:m="http://schemas.openxmlformats.org/officeDocument/2006/math">
                      <m:sSubSup>
                        <m:sSubSupPr>
                          <m:ctrlPr>
                            <a:rPr lang="fr-CA" i="1" noProof="0">
                              <a:latin typeface="Cambria Math" panose="02040503050406030204" pitchFamily="18" charset="0"/>
                            </a:rPr>
                          </m:ctrlPr>
                        </m:sSubSupPr>
                        <m:e>
                          <m:r>
                            <a:rPr lang="fr-CA" i="1" noProof="0">
                              <a:latin typeface="Cambria Math" panose="02040503050406030204" pitchFamily="18" charset="0"/>
                            </a:rPr>
                            <m:t>𝑚</m:t>
                          </m:r>
                        </m:e>
                        <m:sub>
                          <m:r>
                            <a:rPr lang="fr-CA" i="1" noProof="0">
                              <a:latin typeface="Cambria Math" panose="02040503050406030204" pitchFamily="18" charset="0"/>
                            </a:rPr>
                            <m:t>𝑣𝑎𝑝</m:t>
                          </m:r>
                        </m:sub>
                        <m:sup>
                          <m:r>
                            <a:rPr lang="fr-CA" i="1" noProof="0">
                              <a:latin typeface="Cambria Math" panose="02040503050406030204" pitchFamily="18" charset="0"/>
                            </a:rPr>
                            <m:t>𝑛</m:t>
                          </m:r>
                        </m:sup>
                      </m:sSubSup>
                      <m:r>
                        <a:rPr lang="fr-CA" i="1" noProof="0">
                          <a:latin typeface="Cambria Math" panose="02040503050406030204" pitchFamily="18" charset="0"/>
                        </a:rPr>
                        <m:t>=</m:t>
                      </m:r>
                      <m:nary>
                        <m:naryPr>
                          <m:limLoc m:val="undOvr"/>
                          <m:subHide m:val="on"/>
                          <m:supHide m:val="on"/>
                          <m:ctrlPr>
                            <a:rPr lang="fr-CA" i="1" noProof="0" smtClean="0">
                              <a:latin typeface="Cambria Math" panose="02040503050406030204" pitchFamily="18" charset="0"/>
                            </a:rPr>
                          </m:ctrlPr>
                        </m:naryPr>
                        <m:sub/>
                        <m:sup/>
                        <m:e>
                          <m:r>
                            <a:rPr lang="fr-CA" b="0" i="1" noProof="0" smtClean="0">
                              <a:latin typeface="Cambria Math" panose="02040503050406030204" pitchFamily="18" charset="0"/>
                            </a:rPr>
                            <m:t>𝑋</m:t>
                          </m:r>
                        </m:e>
                      </m:nary>
                      <m:acc>
                        <m:accPr>
                          <m:chr m:val="̇"/>
                          <m:ctrlPr>
                            <a:rPr lang="fr-CA" i="1" noProof="0" smtClean="0">
                              <a:latin typeface="Cambria Math" panose="02040503050406030204" pitchFamily="18" charset="0"/>
                            </a:rPr>
                          </m:ctrlPr>
                        </m:accPr>
                        <m:e>
                          <m:r>
                            <a:rPr lang="fr-CA" b="0" i="1" noProof="0" smtClean="0">
                              <a:latin typeface="Cambria Math" panose="02040503050406030204" pitchFamily="18" charset="0"/>
                            </a:rPr>
                            <m:t>𝑚</m:t>
                          </m:r>
                        </m:e>
                      </m:acc>
                      <m:r>
                        <a:rPr lang="fr-CA" b="0" i="1" noProof="0" smtClean="0">
                          <a:latin typeface="Cambria Math" panose="02040503050406030204" pitchFamily="18" charset="0"/>
                        </a:rPr>
                        <m:t>−</m:t>
                      </m:r>
                      <m:f>
                        <m:fPr>
                          <m:ctrlPr>
                            <a:rPr lang="fr-CA" b="0" i="1" noProof="0" smtClean="0">
                              <a:latin typeface="Cambria Math" panose="02040503050406030204" pitchFamily="18" charset="0"/>
                            </a:rPr>
                          </m:ctrlPr>
                        </m:fPr>
                        <m:num>
                          <m:sSub>
                            <m:sSubPr>
                              <m:ctrlPr>
                                <a:rPr lang="fr-CA" i="1" noProof="0">
                                  <a:latin typeface="Cambria Math" panose="02040503050406030204" pitchFamily="18" charset="0"/>
                                </a:rPr>
                              </m:ctrlPr>
                            </m:sSubPr>
                            <m:e>
                              <m:acc>
                                <m:accPr>
                                  <m:chr m:val="̇"/>
                                  <m:ctrlPr>
                                    <a:rPr lang="fr-CA" i="1" noProof="0">
                                      <a:latin typeface="Cambria Math" panose="02040503050406030204" pitchFamily="18" charset="0"/>
                                    </a:rPr>
                                  </m:ctrlPr>
                                </m:accPr>
                                <m:e>
                                  <m:r>
                                    <a:rPr lang="fr-CA" i="1" noProof="0">
                                      <a:latin typeface="Cambria Math" panose="02040503050406030204" pitchFamily="18" charset="0"/>
                                    </a:rPr>
                                    <m:t>𝑄</m:t>
                                  </m:r>
                                </m:e>
                              </m:acc>
                            </m:e>
                            <m:sub>
                              <m:r>
                                <a:rPr lang="fr-CA" i="1" noProof="0">
                                  <a:latin typeface="Cambria Math" panose="02040503050406030204" pitchFamily="18" charset="0"/>
                                </a:rPr>
                                <m:t>𝑜𝑢𝑡</m:t>
                              </m:r>
                            </m:sub>
                          </m:sSub>
                        </m:num>
                        <m:den>
                          <m:sSub>
                            <m:sSubPr>
                              <m:ctrlPr>
                                <a:rPr lang="fr-CA" i="1" noProof="0">
                                  <a:latin typeface="Cambria Math" panose="02040503050406030204" pitchFamily="18" charset="0"/>
                                </a:rPr>
                              </m:ctrlPr>
                            </m:sSubPr>
                            <m:e>
                              <m:r>
                                <a:rPr lang="fr-CA" i="1" noProof="0">
                                  <a:latin typeface="Cambria Math" panose="02040503050406030204" pitchFamily="18" charset="0"/>
                                </a:rPr>
                                <m:t>𝐸</m:t>
                              </m:r>
                            </m:e>
                            <m:sub>
                              <m:r>
                                <a:rPr lang="fr-CA" i="1" noProof="0">
                                  <a:latin typeface="Cambria Math" panose="02040503050406030204" pitchFamily="18" charset="0"/>
                                </a:rPr>
                                <m:t>𝑣𝑎𝑝</m:t>
                              </m:r>
                            </m:sub>
                          </m:sSub>
                        </m:den>
                      </m:f>
                      <m:r>
                        <a:rPr lang="fr-CA" b="0" i="1" noProof="0" smtClean="0">
                          <a:latin typeface="Cambria Math" panose="02040503050406030204" pitchFamily="18" charset="0"/>
                        </a:rPr>
                        <m:t> </m:t>
                      </m:r>
                      <m:r>
                        <a:rPr lang="fr-CA" b="0" i="1" noProof="0" smtClean="0">
                          <a:latin typeface="Cambria Math" panose="02040503050406030204" pitchFamily="18" charset="0"/>
                        </a:rPr>
                        <m:t>𝑑𝑡</m:t>
                      </m:r>
                    </m:oMath>
                  </m:oMathPara>
                </a14:m>
                <a:endParaRPr lang="fr-CA" noProof="0" dirty="0"/>
              </a:p>
              <a:p>
                <a:pPr marL="0" indent="0" algn="ctr">
                  <a:spcAft>
                    <a:spcPts val="1600"/>
                  </a:spcAft>
                  <a:buNone/>
                </a:pPr>
                <a:endParaRPr lang="fr-CA" noProof="0" dirty="0"/>
              </a:p>
            </p:txBody>
          </p:sp>
        </mc:Choice>
        <mc:Fallback xmlns="">
          <p:sp>
            <p:nvSpPr>
              <p:cNvPr id="3" name="Espace réservé du texte 2">
                <a:extLst>
                  <a:ext uri="{FF2B5EF4-FFF2-40B4-BE49-F238E27FC236}">
                    <a16:creationId xmlns:a16="http://schemas.microsoft.com/office/drawing/2014/main" id="{C6C51FC0-AB90-4769-893A-08DEC103571A}"/>
                  </a:ext>
                </a:extLst>
              </p:cNvPr>
              <p:cNvSpPr>
                <a:spLocks noGrp="1" noRot="1" noChangeAspect="1" noMove="1" noResize="1" noEditPoints="1" noAdjustHandles="1" noChangeArrowheads="1" noChangeShapeType="1" noTextEdit="1"/>
              </p:cNvSpPr>
              <p:nvPr>
                <p:ph type="body" idx="1"/>
                <p:custDataLst>
                  <p:tags r:id="rId6"/>
                </p:custDataLst>
              </p:nvPr>
            </p:nvSpPr>
            <p:spPr>
              <a:xfrm>
                <a:off x="1057129" y="1562305"/>
                <a:ext cx="3879476" cy="2517147"/>
              </a:xfrm>
              <a:blipFill>
                <a:blip r:embed="rId7"/>
                <a:stretch>
                  <a:fillRect l="-15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Google Shape;160;p17">
                <a:extLst>
                  <a:ext uri="{FF2B5EF4-FFF2-40B4-BE49-F238E27FC236}">
                    <a16:creationId xmlns:a16="http://schemas.microsoft.com/office/drawing/2014/main" id="{88305EE0-7876-4D9D-AD39-A76235305B16}"/>
                  </a:ext>
                </a:extLst>
              </p:cNvPr>
              <p:cNvSpPr txBox="1">
                <a:spLocks/>
              </p:cNvSpPr>
              <p:nvPr>
                <p:custDataLst>
                  <p:tags r:id="rId3"/>
                </p:custDataLst>
              </p:nvPr>
            </p:nvSpPr>
            <p:spPr>
              <a:xfrm>
                <a:off x="4936605" y="1557007"/>
                <a:ext cx="3879475" cy="28334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0" indent="0">
                  <a:spcAft>
                    <a:spcPts val="1600"/>
                  </a:spcAft>
                  <a:buFont typeface="Lato"/>
                  <a:buNone/>
                </a:pPr>
                <a14:m>
                  <m:oMathPara xmlns:m="http://schemas.openxmlformats.org/officeDocument/2006/math">
                    <m:oMathParaPr>
                      <m:jc m:val="centerGroup"/>
                    </m:oMathParaPr>
                    <m:oMath xmlns:m="http://schemas.openxmlformats.org/officeDocument/2006/math">
                      <m:sSub>
                        <m:sSubPr>
                          <m:ctrlPr>
                            <a:rPr lang="fr-CA" b="0" i="1" smtClean="0">
                              <a:latin typeface="Cambria Math" panose="02040503050406030204" pitchFamily="18" charset="0"/>
                            </a:rPr>
                          </m:ctrlPr>
                        </m:sSubPr>
                        <m:e>
                          <m:r>
                            <a:rPr lang="fr-CA" b="0" i="1" smtClean="0">
                              <a:latin typeface="Cambria Math" panose="02040503050406030204" pitchFamily="18" charset="0"/>
                            </a:rPr>
                            <m:t>𝑇</m:t>
                          </m:r>
                        </m:e>
                        <m:sub>
                          <m:r>
                            <a:rPr lang="fr-CA" b="0" i="1" smtClean="0">
                              <a:latin typeface="Cambria Math" panose="02040503050406030204" pitchFamily="18" charset="0"/>
                            </a:rPr>
                            <m:t>𝑖𝑛𝑖𝑡𝑖𝑎𝑙</m:t>
                          </m:r>
                        </m:sub>
                      </m:sSub>
                      <m:r>
                        <a:rPr lang="fr-CA" b="0" i="1" smtClean="0">
                          <a:latin typeface="Cambria Math" panose="02040503050406030204" pitchFamily="18" charset="0"/>
                        </a:rPr>
                        <m:t>:</m:t>
                      </m:r>
                      <m:r>
                        <a:rPr lang="fr-CA" b="0" i="1" smtClean="0">
                          <a:latin typeface="Cambria Math" panose="02040503050406030204" pitchFamily="18" charset="0"/>
                        </a:rPr>
                        <m:t>𝑇𝑒𝑚𝑝</m:t>
                      </m:r>
                      <m:r>
                        <a:rPr lang="fr-CA" b="0" i="1" smtClean="0">
                          <a:latin typeface="Cambria Math" panose="02040503050406030204" pitchFamily="18" charset="0"/>
                        </a:rPr>
                        <m:t>é</m:t>
                      </m:r>
                      <m:r>
                        <a:rPr lang="fr-CA" b="0" i="1" smtClean="0">
                          <a:latin typeface="Cambria Math" panose="02040503050406030204" pitchFamily="18" charset="0"/>
                        </a:rPr>
                        <m:t>𝑟𝑎𝑡𝑢𝑟𝑒</m:t>
                      </m:r>
                      <m:r>
                        <a:rPr lang="fr-CA" b="0" i="1" smtClean="0">
                          <a:latin typeface="Cambria Math" panose="02040503050406030204" pitchFamily="18" charset="0"/>
                        </a:rPr>
                        <m:t> </m:t>
                      </m:r>
                      <m:r>
                        <a:rPr lang="fr-CA" b="0" i="1" smtClean="0">
                          <a:latin typeface="Cambria Math" panose="02040503050406030204" pitchFamily="18" charset="0"/>
                        </a:rPr>
                        <m:t>𝑖𝑛𝑖𝑡𝑖𝑎𝑙</m:t>
                      </m:r>
                      <m:r>
                        <a:rPr lang="fr-CA" b="0" i="1" smtClean="0">
                          <a:latin typeface="Cambria Math" panose="02040503050406030204" pitchFamily="18" charset="0"/>
                        </a:rPr>
                        <m:t> </m:t>
                      </m:r>
                      <m:r>
                        <a:rPr lang="fr-CA" b="0" i="1" smtClean="0">
                          <a:latin typeface="Cambria Math" panose="02040503050406030204" pitchFamily="18" charset="0"/>
                        </a:rPr>
                        <m:t>𝑑𝑎𝑛𝑠</m:t>
                      </m:r>
                      <m:r>
                        <a:rPr lang="fr-CA" b="0" i="1" smtClean="0">
                          <a:latin typeface="Cambria Math" panose="02040503050406030204" pitchFamily="18" charset="0"/>
                        </a:rPr>
                        <m:t> </m:t>
                      </m:r>
                      <m:r>
                        <a:rPr lang="fr-CA" b="0" i="1" smtClean="0">
                          <a:latin typeface="Cambria Math" panose="02040503050406030204" pitchFamily="18" charset="0"/>
                        </a:rPr>
                        <m:t>𝑙𝑒</m:t>
                      </m:r>
                      <m:r>
                        <a:rPr lang="fr-CA" b="0" i="1" smtClean="0">
                          <a:latin typeface="Cambria Math" panose="02040503050406030204" pitchFamily="18" charset="0"/>
                        </a:rPr>
                        <m:t> </m:t>
                      </m:r>
                      <m:r>
                        <a:rPr lang="fr-CA" b="0" i="1" smtClean="0">
                          <a:latin typeface="Cambria Math" panose="02040503050406030204" pitchFamily="18" charset="0"/>
                        </a:rPr>
                        <m:t>𝑑𝑒𝑔𝑎𝑧𝑒𝑢𝑟</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r>
                            <a:rPr lang="fr-CA" i="1">
                              <a:latin typeface="Cambria Math" panose="02040503050406030204" pitchFamily="18" charset="0"/>
                            </a:rPr>
                            <m:t>𝑃</m:t>
                          </m:r>
                        </m:e>
                        <m:sub>
                          <m:r>
                            <a:rPr lang="fr-CA" i="1">
                              <a:latin typeface="Cambria Math" panose="02040503050406030204" pitchFamily="18" charset="0"/>
                            </a:rPr>
                            <m:t>𝑖𝑛𝑖𝑡𝑖𝑎𝑙</m:t>
                          </m:r>
                        </m:sub>
                      </m:sSub>
                      <m:r>
                        <a:rPr lang="fr-CA" i="1">
                          <a:latin typeface="Cambria Math" panose="02040503050406030204" pitchFamily="18" charset="0"/>
                        </a:rPr>
                        <m:t>:</m:t>
                      </m:r>
                      <m:r>
                        <a:rPr lang="fr-CA" b="0" i="1" smtClean="0">
                          <a:latin typeface="Cambria Math" panose="02040503050406030204" pitchFamily="18" charset="0"/>
                        </a:rPr>
                        <m:t>𝑃𝑟𝑒𝑠𝑖𝑜𝑛</m:t>
                      </m:r>
                      <m:r>
                        <a:rPr lang="fr-CA" b="0" i="1" smtClean="0">
                          <a:latin typeface="Cambria Math" panose="02040503050406030204" pitchFamily="18" charset="0"/>
                        </a:rPr>
                        <m:t> </m:t>
                      </m:r>
                      <m:r>
                        <a:rPr lang="fr-CA" i="1">
                          <a:latin typeface="Cambria Math" panose="02040503050406030204" pitchFamily="18" charset="0"/>
                        </a:rPr>
                        <m:t>𝑖𝑛𝑖𝑡𝑖𝑎𝑙</m:t>
                      </m:r>
                      <m:r>
                        <a:rPr lang="fr-CA" i="1">
                          <a:latin typeface="Cambria Math" panose="02040503050406030204" pitchFamily="18" charset="0"/>
                        </a:rPr>
                        <m:t> </m:t>
                      </m:r>
                      <m:r>
                        <a:rPr lang="fr-CA" i="1">
                          <a:latin typeface="Cambria Math" panose="02040503050406030204" pitchFamily="18" charset="0"/>
                        </a:rPr>
                        <m:t>𝑑𝑎𝑛𝑠</m:t>
                      </m:r>
                      <m:r>
                        <a:rPr lang="fr-CA" i="1">
                          <a:latin typeface="Cambria Math" panose="02040503050406030204" pitchFamily="18" charset="0"/>
                        </a:rPr>
                        <m:t> </m:t>
                      </m:r>
                      <m:r>
                        <a:rPr lang="fr-CA" i="1">
                          <a:latin typeface="Cambria Math" panose="02040503050406030204" pitchFamily="18" charset="0"/>
                        </a:rPr>
                        <m:t>𝑙𝑒</m:t>
                      </m:r>
                      <m:r>
                        <a:rPr lang="fr-CA" i="1">
                          <a:latin typeface="Cambria Math" panose="02040503050406030204" pitchFamily="18" charset="0"/>
                        </a:rPr>
                        <m:t> </m:t>
                      </m:r>
                      <m:r>
                        <a:rPr lang="fr-CA" i="1">
                          <a:latin typeface="Cambria Math" panose="02040503050406030204" pitchFamily="18" charset="0"/>
                        </a:rPr>
                        <m:t>𝑑𝑒𝑔𝑎𝑧𝑒𝑢𝑟</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r>
                            <a:rPr lang="fr-CA" i="1">
                              <a:latin typeface="Cambria Math" panose="02040503050406030204" pitchFamily="18" charset="0"/>
                            </a:rPr>
                            <m:t>𝑚</m:t>
                          </m:r>
                        </m:e>
                        <m:sub>
                          <m:r>
                            <a:rPr lang="fr-CA" i="1">
                              <a:latin typeface="Cambria Math" panose="02040503050406030204" pitchFamily="18" charset="0"/>
                            </a:rPr>
                            <m:t>𝑣𝑎𝑝</m:t>
                          </m:r>
                        </m:sub>
                      </m:sSub>
                      <m:r>
                        <a:rPr lang="fr-CA" i="1">
                          <a:latin typeface="Cambria Math" panose="02040503050406030204" pitchFamily="18" charset="0"/>
                        </a:rPr>
                        <m:t>:</m:t>
                      </m:r>
                      <m:r>
                        <a:rPr lang="fr-CA" b="0" i="1" smtClean="0">
                          <a:latin typeface="Cambria Math" panose="02040503050406030204" pitchFamily="18" charset="0"/>
                        </a:rPr>
                        <m:t>𝑚𝑎𝑠𝑠𝑒</m:t>
                      </m:r>
                      <m:r>
                        <a:rPr lang="fr-CA" b="0" i="1" smtClean="0">
                          <a:latin typeface="Cambria Math" panose="02040503050406030204" pitchFamily="18" charset="0"/>
                        </a:rPr>
                        <m:t> </m:t>
                      </m:r>
                      <m:r>
                        <a:rPr lang="fr-CA" b="0" i="1" smtClean="0">
                          <a:latin typeface="Cambria Math" panose="02040503050406030204" pitchFamily="18" charset="0"/>
                        </a:rPr>
                        <m:t>𝑑𝑒</m:t>
                      </m:r>
                      <m:r>
                        <a:rPr lang="fr-CA" b="0" i="1" smtClean="0">
                          <a:latin typeface="Cambria Math" panose="02040503050406030204" pitchFamily="18" charset="0"/>
                        </a:rPr>
                        <m:t> </m:t>
                      </m:r>
                      <m:r>
                        <a:rPr lang="fr-CA" b="0" i="1" smtClean="0">
                          <a:latin typeface="Cambria Math" panose="02040503050406030204" pitchFamily="18" charset="0"/>
                        </a:rPr>
                        <m:t>𝑣𝑎𝑝𝑒𝑢𝑟</m:t>
                      </m:r>
                      <m:r>
                        <a:rPr lang="fr-CA" b="0" i="1" smtClean="0">
                          <a:latin typeface="Cambria Math" panose="02040503050406030204" pitchFamily="18" charset="0"/>
                        </a:rPr>
                        <m:t> </m:t>
                      </m:r>
                      <m:r>
                        <a:rPr lang="fr-CA" b="0" i="1" smtClean="0">
                          <a:latin typeface="Cambria Math" panose="02040503050406030204" pitchFamily="18" charset="0"/>
                        </a:rPr>
                        <m:t>𝑎𝑐𝑐𝑢𝑚𝑢𝑙</m:t>
                      </m:r>
                      <m:r>
                        <a:rPr lang="fr-CA" b="0" i="1" smtClean="0">
                          <a:latin typeface="Cambria Math" panose="02040503050406030204" pitchFamily="18" charset="0"/>
                        </a:rPr>
                        <m:t>é </m:t>
                      </m:r>
                      <m:r>
                        <a:rPr lang="fr-CA" b="0" i="1" smtClean="0">
                          <a:latin typeface="Cambria Math" panose="02040503050406030204" pitchFamily="18" charset="0"/>
                        </a:rPr>
                        <m:t>𝑑𝑎𝑛𝑠</m:t>
                      </m:r>
                      <m:r>
                        <a:rPr lang="fr-CA" b="0" i="1" smtClean="0">
                          <a:latin typeface="Cambria Math" panose="02040503050406030204" pitchFamily="18" charset="0"/>
                        </a:rPr>
                        <m:t> </m:t>
                      </m:r>
                      <m:r>
                        <a:rPr lang="fr-CA" b="0" i="1" smtClean="0">
                          <a:latin typeface="Cambria Math" panose="02040503050406030204" pitchFamily="18" charset="0"/>
                        </a:rPr>
                        <m:t>𝑙𝑒</m:t>
                      </m:r>
                      <m:r>
                        <a:rPr lang="fr-CA" b="0" i="1" smtClean="0">
                          <a:latin typeface="Cambria Math" panose="02040503050406030204" pitchFamily="18" charset="0"/>
                        </a:rPr>
                        <m:t> </m:t>
                      </m:r>
                      <m:r>
                        <a:rPr lang="fr-CA" b="0" i="1" smtClean="0">
                          <a:latin typeface="Cambria Math" panose="02040503050406030204" pitchFamily="18" charset="0"/>
                        </a:rPr>
                        <m:t>𝑑</m:t>
                      </m:r>
                      <m:r>
                        <a:rPr lang="fr-CA" b="0" i="1" smtClean="0">
                          <a:latin typeface="Cambria Math" panose="02040503050406030204" pitchFamily="18" charset="0"/>
                        </a:rPr>
                        <m:t>é</m:t>
                      </m:r>
                      <m:r>
                        <a:rPr lang="fr-CA" b="0" i="1" smtClean="0">
                          <a:latin typeface="Cambria Math" panose="02040503050406030204" pitchFamily="18" charset="0"/>
                        </a:rPr>
                        <m:t>𝑔𝑎𝑧𝑒𝑢𝑟</m:t>
                      </m:r>
                    </m:oMath>
                  </m:oMathPara>
                </a14:m>
                <a:endParaRPr lang="fr-CA" b="0" i="1" dirty="0">
                  <a:latin typeface="Cambria Math" panose="02040503050406030204" pitchFamily="18" charset="0"/>
                </a:endParaRPr>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r>
                            <a:rPr lang="fr-CA" i="1">
                              <a:latin typeface="Cambria Math" panose="02040503050406030204" pitchFamily="18" charset="0"/>
                            </a:rPr>
                            <m:t>𝑅</m:t>
                          </m:r>
                        </m:e>
                        <m:sub>
                          <m:r>
                            <a:rPr lang="fr-CA" i="1">
                              <a:latin typeface="Cambria Math" panose="02040503050406030204" pitchFamily="18" charset="0"/>
                            </a:rPr>
                            <m:t>𝑠𝑝𝑒𝑐</m:t>
                          </m:r>
                        </m:sub>
                      </m:sSub>
                      <m:r>
                        <a:rPr lang="fr-CA" b="0" i="1" smtClean="0">
                          <a:latin typeface="Cambria Math" panose="02040503050406030204" pitchFamily="18" charset="0"/>
                        </a:rPr>
                        <m:t>:</m:t>
                      </m:r>
                      <m:r>
                        <a:rPr lang="fr-CA" b="0" i="1" smtClean="0">
                          <a:latin typeface="Cambria Math" panose="02040503050406030204" pitchFamily="18" charset="0"/>
                        </a:rPr>
                        <m:t>𝐶𝑜𝑛𝑠𝑡𝑎𝑛𝑡𝑒</m:t>
                      </m:r>
                      <m:r>
                        <a:rPr lang="fr-CA" b="0" i="1" smtClean="0">
                          <a:latin typeface="Cambria Math" panose="02040503050406030204" pitchFamily="18" charset="0"/>
                        </a:rPr>
                        <m:t> </m:t>
                      </m:r>
                      <m:r>
                        <a:rPr lang="fr-CA" b="0" i="1" smtClean="0">
                          <a:latin typeface="Cambria Math" panose="02040503050406030204" pitchFamily="18" charset="0"/>
                        </a:rPr>
                        <m:t>𝑑𝑒𝑠</m:t>
                      </m:r>
                      <m:r>
                        <a:rPr lang="fr-CA" b="0" i="1" smtClean="0">
                          <a:latin typeface="Cambria Math" panose="02040503050406030204" pitchFamily="18" charset="0"/>
                        </a:rPr>
                        <m:t> </m:t>
                      </m:r>
                      <m:r>
                        <a:rPr lang="fr-CA" b="0" i="1" smtClean="0">
                          <a:latin typeface="Cambria Math" panose="02040503050406030204" pitchFamily="18" charset="0"/>
                        </a:rPr>
                        <m:t>𝑔𝑎𝑧</m:t>
                      </m:r>
                      <m:r>
                        <a:rPr lang="fr-CA" b="0" i="1" smtClean="0">
                          <a:latin typeface="Cambria Math" panose="02040503050406030204" pitchFamily="18" charset="0"/>
                        </a:rPr>
                        <m:t> </m:t>
                      </m:r>
                      <m:r>
                        <a:rPr lang="fr-CA" b="0" i="1" smtClean="0">
                          <a:latin typeface="Cambria Math" panose="02040503050406030204" pitchFamily="18" charset="0"/>
                        </a:rPr>
                        <m:t>𝑝𝑜𝑢𝑟</m:t>
                      </m:r>
                      <m:r>
                        <a:rPr lang="fr-CA" b="0" i="1" smtClean="0">
                          <a:latin typeface="Cambria Math" panose="02040503050406030204" pitchFamily="18" charset="0"/>
                        </a:rPr>
                        <m:t> </m:t>
                      </m:r>
                      <m:sSup>
                        <m:sSupPr>
                          <m:ctrlPr>
                            <a:rPr lang="fr-CA" b="0" i="1" smtClean="0">
                              <a:latin typeface="Cambria Math" panose="02040503050406030204" pitchFamily="18" charset="0"/>
                            </a:rPr>
                          </m:ctrlPr>
                        </m:sSupPr>
                        <m:e>
                          <m:r>
                            <a:rPr lang="fr-CA" b="0" i="1" smtClean="0">
                              <a:latin typeface="Cambria Math" panose="02040503050406030204" pitchFamily="18" charset="0"/>
                            </a:rPr>
                            <m:t>𝑙</m:t>
                          </m:r>
                        </m:e>
                        <m:sup>
                          <m:r>
                            <a:rPr lang="fr-CA" b="0" i="1" smtClean="0">
                              <a:latin typeface="Cambria Math" panose="02040503050406030204" pitchFamily="18" charset="0"/>
                            </a:rPr>
                            <m:t>′</m:t>
                          </m:r>
                        </m:sup>
                      </m:sSup>
                      <m:r>
                        <a:rPr lang="fr-CA" b="0" i="1" smtClean="0">
                          <a:latin typeface="Cambria Math" panose="02040503050406030204" pitchFamily="18" charset="0"/>
                        </a:rPr>
                        <m:t>𝑒𝑎𝑢</m:t>
                      </m:r>
                    </m:oMath>
                  </m:oMathPara>
                </a14:m>
                <a:endParaRPr lang="fr-CA" b="0" i="1" dirty="0">
                  <a:latin typeface="Cambria Math" panose="02040503050406030204" pitchFamily="18" charset="0"/>
                </a:endParaRPr>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r>
                            <a:rPr lang="fr-CA" i="1">
                              <a:latin typeface="Cambria Math" panose="02040503050406030204" pitchFamily="18" charset="0"/>
                            </a:rPr>
                            <m:t>𝑉</m:t>
                          </m:r>
                        </m:e>
                        <m:sub>
                          <m:r>
                            <a:rPr lang="fr-CA" i="1">
                              <a:latin typeface="Cambria Math" panose="02040503050406030204" pitchFamily="18" charset="0"/>
                            </a:rPr>
                            <m:t>𝑔𝑎𝑧</m:t>
                          </m:r>
                        </m:sub>
                      </m:sSub>
                      <m:r>
                        <a:rPr lang="fr-CA" i="1">
                          <a:latin typeface="Cambria Math" panose="02040503050406030204" pitchFamily="18" charset="0"/>
                        </a:rPr>
                        <m:t> :</m:t>
                      </m:r>
                      <m:r>
                        <a:rPr lang="fr-CA" b="0" i="1" smtClean="0">
                          <a:latin typeface="Cambria Math" panose="02040503050406030204" pitchFamily="18" charset="0"/>
                        </a:rPr>
                        <m:t>𝑉𝑜𝑙𝑢𝑚𝑒</m:t>
                      </m:r>
                      <m:r>
                        <a:rPr lang="fr-CA" b="0" i="1" smtClean="0">
                          <a:latin typeface="Cambria Math" panose="02040503050406030204" pitchFamily="18" charset="0"/>
                        </a:rPr>
                        <m:t> </m:t>
                      </m:r>
                      <m:sSup>
                        <m:sSupPr>
                          <m:ctrlPr>
                            <a:rPr lang="fr-CA" b="0" i="1" smtClean="0">
                              <a:latin typeface="Cambria Math" panose="02040503050406030204" pitchFamily="18" charset="0"/>
                            </a:rPr>
                          </m:ctrlPr>
                        </m:sSupPr>
                        <m:e>
                          <m:r>
                            <a:rPr lang="fr-CA" b="0" i="1" smtClean="0">
                              <a:latin typeface="Cambria Math" panose="02040503050406030204" pitchFamily="18" charset="0"/>
                            </a:rPr>
                            <m:t>𝑑</m:t>
                          </m:r>
                        </m:e>
                        <m:sup>
                          <m:r>
                            <a:rPr lang="fr-CA" b="0" i="1" smtClean="0">
                              <a:latin typeface="Cambria Math" panose="02040503050406030204" pitchFamily="18" charset="0"/>
                            </a:rPr>
                            <m:t>′</m:t>
                          </m:r>
                        </m:sup>
                      </m:sSup>
                      <m:r>
                        <a:rPr lang="fr-CA" b="0" i="1" smtClean="0">
                          <a:latin typeface="Cambria Math" panose="02040503050406030204" pitchFamily="18" charset="0"/>
                        </a:rPr>
                        <m:t>𝑎𝑖𝑟</m:t>
                      </m:r>
                      <m:r>
                        <a:rPr lang="fr-CA" b="0" i="1" smtClean="0">
                          <a:latin typeface="Cambria Math" panose="02040503050406030204" pitchFamily="18" charset="0"/>
                        </a:rPr>
                        <m:t> </m:t>
                      </m:r>
                      <m:r>
                        <a:rPr lang="fr-CA" b="0" i="1" smtClean="0">
                          <a:latin typeface="Cambria Math" panose="02040503050406030204" pitchFamily="18" charset="0"/>
                        </a:rPr>
                        <m:t>𝑑𝑎𝑛𝑠</m:t>
                      </m:r>
                      <m:r>
                        <a:rPr lang="fr-CA" b="0" i="1" smtClean="0">
                          <a:latin typeface="Cambria Math" panose="02040503050406030204" pitchFamily="18" charset="0"/>
                        </a:rPr>
                        <m:t> </m:t>
                      </m:r>
                      <m:r>
                        <a:rPr lang="fr-CA" b="0" i="1" smtClean="0">
                          <a:latin typeface="Cambria Math" panose="02040503050406030204" pitchFamily="18" charset="0"/>
                        </a:rPr>
                        <m:t>𝑙𝑒</m:t>
                      </m:r>
                      <m:r>
                        <a:rPr lang="fr-CA" b="0" i="1" smtClean="0">
                          <a:latin typeface="Cambria Math" panose="02040503050406030204" pitchFamily="18" charset="0"/>
                        </a:rPr>
                        <m:t> </m:t>
                      </m:r>
                      <m:r>
                        <a:rPr lang="fr-CA" b="0" i="1" smtClean="0">
                          <a:latin typeface="Cambria Math" panose="02040503050406030204" pitchFamily="18" charset="0"/>
                        </a:rPr>
                        <m:t>𝑑</m:t>
                      </m:r>
                      <m:r>
                        <a:rPr lang="fr-CA" b="0" i="1" smtClean="0">
                          <a:latin typeface="Cambria Math" panose="02040503050406030204" pitchFamily="18" charset="0"/>
                        </a:rPr>
                        <m:t>é</m:t>
                      </m:r>
                      <m:r>
                        <a:rPr lang="fr-CA" b="0" i="1" smtClean="0">
                          <a:latin typeface="Cambria Math" panose="02040503050406030204" pitchFamily="18" charset="0"/>
                        </a:rPr>
                        <m:t>𝑔𝑎𝑧𝑒𝑢𝑟</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acc>
                            <m:accPr>
                              <m:chr m:val="̇"/>
                              <m:ctrlPr>
                                <a:rPr lang="fr-CA" i="1">
                                  <a:latin typeface="Cambria Math" panose="02040503050406030204" pitchFamily="18" charset="0"/>
                                </a:rPr>
                              </m:ctrlPr>
                            </m:accPr>
                            <m:e>
                              <m:r>
                                <a:rPr lang="fr-CA" i="1">
                                  <a:latin typeface="Cambria Math" panose="02040503050406030204" pitchFamily="18" charset="0"/>
                                </a:rPr>
                                <m:t>𝑄</m:t>
                              </m:r>
                            </m:e>
                          </m:acc>
                        </m:e>
                        <m:sub>
                          <m:r>
                            <a:rPr lang="fr-CA" i="1">
                              <a:latin typeface="Cambria Math" panose="02040503050406030204" pitchFamily="18" charset="0"/>
                            </a:rPr>
                            <m:t>𝑜𝑢𝑡</m:t>
                          </m:r>
                        </m:sub>
                      </m:sSub>
                      <m:r>
                        <a:rPr lang="fr-CA" i="1">
                          <a:latin typeface="Cambria Math" panose="02040503050406030204" pitchFamily="18" charset="0"/>
                        </a:rPr>
                        <m:t> :</m:t>
                      </m:r>
                      <m:r>
                        <a:rPr lang="fr-CA" b="0" i="1" smtClean="0">
                          <a:latin typeface="Cambria Math" panose="02040503050406030204" pitchFamily="18" charset="0"/>
                        </a:rPr>
                        <m:t>𝑐h𝑎𝑙𝑒𝑢𝑟</m:t>
                      </m:r>
                      <m:r>
                        <a:rPr lang="fr-CA" b="0" i="1" smtClean="0">
                          <a:latin typeface="Cambria Math" panose="02040503050406030204" pitchFamily="18" charset="0"/>
                        </a:rPr>
                        <m:t> </m:t>
                      </m:r>
                      <m:r>
                        <a:rPr lang="fr-CA" b="0" i="1" smtClean="0">
                          <a:latin typeface="Cambria Math" panose="02040503050406030204" pitchFamily="18" charset="0"/>
                        </a:rPr>
                        <m:t>𝑑𝑖𝑠𝑠𝑖𝑝</m:t>
                      </m:r>
                      <m:r>
                        <a:rPr lang="fr-CA" b="0" i="1" smtClean="0">
                          <a:latin typeface="Cambria Math" panose="02040503050406030204" pitchFamily="18" charset="0"/>
                        </a:rPr>
                        <m:t>é </m:t>
                      </m:r>
                      <m:r>
                        <a:rPr lang="fr-CA" b="0" i="1" smtClean="0">
                          <a:latin typeface="Cambria Math" panose="02040503050406030204" pitchFamily="18" charset="0"/>
                        </a:rPr>
                        <m:t>𝑝𝑎𝑟</m:t>
                      </m:r>
                      <m:r>
                        <a:rPr lang="fr-CA" b="0" i="1" smtClean="0">
                          <a:latin typeface="Cambria Math" panose="02040503050406030204" pitchFamily="18" charset="0"/>
                        </a:rPr>
                        <m:t> </m:t>
                      </m:r>
                      <m:r>
                        <a:rPr lang="fr-CA" b="0" i="1" smtClean="0">
                          <a:latin typeface="Cambria Math" panose="02040503050406030204" pitchFamily="18" charset="0"/>
                        </a:rPr>
                        <m:t>𝑙𝑒</m:t>
                      </m:r>
                      <m:r>
                        <a:rPr lang="fr-CA" b="0" i="1" smtClean="0">
                          <a:latin typeface="Cambria Math" panose="02040503050406030204" pitchFamily="18" charset="0"/>
                        </a:rPr>
                        <m:t> </m:t>
                      </m:r>
                      <m:r>
                        <a:rPr lang="fr-CA" b="0" i="1" smtClean="0">
                          <a:latin typeface="Cambria Math" panose="02040503050406030204" pitchFamily="18" charset="0"/>
                        </a:rPr>
                        <m:t>𝑑</m:t>
                      </m:r>
                      <m:r>
                        <a:rPr lang="fr-CA" b="0" i="1" smtClean="0">
                          <a:latin typeface="Cambria Math" panose="02040503050406030204" pitchFamily="18" charset="0"/>
                        </a:rPr>
                        <m:t>é</m:t>
                      </m:r>
                      <m:r>
                        <a:rPr lang="fr-CA" b="0" i="1" smtClean="0">
                          <a:latin typeface="Cambria Math" panose="02040503050406030204" pitchFamily="18" charset="0"/>
                        </a:rPr>
                        <m:t>𝑔𝑎𝑧𝑒𝑢𝑟</m:t>
                      </m:r>
                    </m:oMath>
                  </m:oMathPara>
                </a14:m>
                <a:endParaRPr lang="fr-CA" dirty="0"/>
              </a:p>
            </p:txBody>
          </p:sp>
        </mc:Choice>
        <mc:Fallback xmlns="">
          <p:sp>
            <p:nvSpPr>
              <p:cNvPr id="6" name="Google Shape;160;p17">
                <a:extLst>
                  <a:ext uri="{FF2B5EF4-FFF2-40B4-BE49-F238E27FC236}">
                    <a16:creationId xmlns:a16="http://schemas.microsoft.com/office/drawing/2014/main" id="{88305EE0-7876-4D9D-AD39-A76235305B16}"/>
                  </a:ext>
                </a:extLst>
              </p:cNvPr>
              <p:cNvSpPr txBox="1">
                <a:spLocks noRot="1" noChangeAspect="1" noMove="1" noResize="1" noEditPoints="1" noAdjustHandles="1" noChangeArrowheads="1" noChangeShapeType="1" noTextEdit="1"/>
              </p:cNvSpPr>
              <p:nvPr>
                <p:custDataLst>
                  <p:tags r:id="rId8"/>
                </p:custDataLst>
              </p:nvPr>
            </p:nvSpPr>
            <p:spPr>
              <a:xfrm>
                <a:off x="4936605" y="1557007"/>
                <a:ext cx="3879475" cy="2833458"/>
              </a:xfrm>
              <a:prstGeom prst="rect">
                <a:avLst/>
              </a:prstGeom>
              <a:blipFill>
                <a:blip r:embed="rId9"/>
                <a:stretch>
                  <a:fillRect/>
                </a:stretch>
              </a:blipFill>
              <a:ln>
                <a:noFill/>
              </a:ln>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3E7D1246-2A8C-48F2-B47F-CEFEB3C4B898}"/>
              </a:ext>
            </a:extLst>
          </p:cNvPr>
          <p:cNvSpPr>
            <a:spLocks noGrp="1"/>
          </p:cNvSpPr>
          <p:nvPr>
            <p:ph type="sldNum" idx="12"/>
            <p:custDataLst>
              <p:tags r:id="rId4"/>
            </p:custDataLst>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2483654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00.xml><?xml version="1.0" encoding="utf-8"?>
<p:tagLst xmlns:a="http://schemas.openxmlformats.org/drawingml/2006/main" xmlns:r="http://schemas.openxmlformats.org/officeDocument/2006/relationships" xmlns:p="http://schemas.openxmlformats.org/presentationml/2006/main">
  <p:tag name="NUM" val="1"/>
</p:tagLst>
</file>

<file path=ppt/tags/tag101.xml><?xml version="1.0" encoding="utf-8"?>
<p:tagLst xmlns:a="http://schemas.openxmlformats.org/drawingml/2006/main" xmlns:r="http://schemas.openxmlformats.org/officeDocument/2006/relationships" xmlns:p="http://schemas.openxmlformats.org/presentationml/2006/main">
  <p:tag name="NUM" val="2"/>
</p:tagLst>
</file>

<file path=ppt/tags/tag102.xml><?xml version="1.0" encoding="utf-8"?>
<p:tagLst xmlns:a="http://schemas.openxmlformats.org/drawingml/2006/main" xmlns:r="http://schemas.openxmlformats.org/officeDocument/2006/relationships" xmlns:p="http://schemas.openxmlformats.org/presentationml/2006/main">
  <p:tag name="NUM" val="3"/>
</p:tagLst>
</file>

<file path=ppt/tags/tag103.xml><?xml version="1.0" encoding="utf-8"?>
<p:tagLst xmlns:a="http://schemas.openxmlformats.org/drawingml/2006/main" xmlns:r="http://schemas.openxmlformats.org/officeDocument/2006/relationships" xmlns:p="http://schemas.openxmlformats.org/presentationml/2006/main">
  <p:tag name="NUM" val="1"/>
</p:tagLst>
</file>

<file path=ppt/tags/tag104.xml><?xml version="1.0" encoding="utf-8"?>
<p:tagLst xmlns:a="http://schemas.openxmlformats.org/drawingml/2006/main" xmlns:r="http://schemas.openxmlformats.org/officeDocument/2006/relationships" xmlns:p="http://schemas.openxmlformats.org/presentationml/2006/main">
  <p:tag name="NUM" val="2"/>
</p:tagLst>
</file>

<file path=ppt/tags/tag105.xml><?xml version="1.0" encoding="utf-8"?>
<p:tagLst xmlns:a="http://schemas.openxmlformats.org/drawingml/2006/main" xmlns:r="http://schemas.openxmlformats.org/officeDocument/2006/relationships" xmlns:p="http://schemas.openxmlformats.org/presentationml/2006/main">
  <p:tag name="NUM" val="3"/>
</p:tagLst>
</file>

<file path=ppt/tags/tag106.xml><?xml version="1.0" encoding="utf-8"?>
<p:tagLst xmlns:a="http://schemas.openxmlformats.org/drawingml/2006/main" xmlns:r="http://schemas.openxmlformats.org/officeDocument/2006/relationships" xmlns:p="http://schemas.openxmlformats.org/presentationml/2006/main">
  <p:tag name="NUM" val="1"/>
</p:tagLst>
</file>

<file path=ppt/tags/tag107.xml><?xml version="1.0" encoding="utf-8"?>
<p:tagLst xmlns:a="http://schemas.openxmlformats.org/drawingml/2006/main" xmlns:r="http://schemas.openxmlformats.org/officeDocument/2006/relationships" xmlns:p="http://schemas.openxmlformats.org/presentationml/2006/main">
  <p:tag name="NUM" val="2"/>
</p:tagLst>
</file>

<file path=ppt/tags/tag108.xml><?xml version="1.0" encoding="utf-8"?>
<p:tagLst xmlns:a="http://schemas.openxmlformats.org/drawingml/2006/main" xmlns:r="http://schemas.openxmlformats.org/officeDocument/2006/relationships" xmlns:p="http://schemas.openxmlformats.org/presentationml/2006/main">
  <p:tag name="NUM" val="1"/>
</p:tagLst>
</file>

<file path=ppt/tags/tag109.xml><?xml version="1.0" encoding="utf-8"?>
<p:tagLst xmlns:a="http://schemas.openxmlformats.org/drawingml/2006/main" xmlns:r="http://schemas.openxmlformats.org/officeDocument/2006/relationships" xmlns:p="http://schemas.openxmlformats.org/presentationml/2006/main">
  <p:tag name="NUM" val="2"/>
</p:tagLst>
</file>

<file path=ppt/tags/tag11.xml><?xml version="1.0" encoding="utf-8"?>
<p:tagLst xmlns:a="http://schemas.openxmlformats.org/drawingml/2006/main" xmlns:r="http://schemas.openxmlformats.org/officeDocument/2006/relationships" xmlns:p="http://schemas.openxmlformats.org/presentationml/2006/main">
  <p:tag name="NUM" val="2"/>
</p:tagLst>
</file>

<file path=ppt/tags/tag110.xml><?xml version="1.0" encoding="utf-8"?>
<p:tagLst xmlns:a="http://schemas.openxmlformats.org/drawingml/2006/main" xmlns:r="http://schemas.openxmlformats.org/officeDocument/2006/relationships" xmlns:p="http://schemas.openxmlformats.org/presentationml/2006/main">
  <p:tag name="NUM" val="3"/>
</p:tagLst>
</file>

<file path=ppt/tags/tag111.xml><?xml version="1.0" encoding="utf-8"?>
<p:tagLst xmlns:a="http://schemas.openxmlformats.org/drawingml/2006/main" xmlns:r="http://schemas.openxmlformats.org/officeDocument/2006/relationships" xmlns:p="http://schemas.openxmlformats.org/presentationml/2006/main">
  <p:tag name="NUM" val="4"/>
</p:tagLst>
</file>

<file path=ppt/tags/tag112.xml><?xml version="1.0" encoding="utf-8"?>
<p:tagLst xmlns:a="http://schemas.openxmlformats.org/drawingml/2006/main" xmlns:r="http://schemas.openxmlformats.org/officeDocument/2006/relationships" xmlns:p="http://schemas.openxmlformats.org/presentationml/2006/main">
  <p:tag name="NUM" val="5"/>
</p:tagLst>
</file>

<file path=ppt/tags/tag113.xml><?xml version="1.0" encoding="utf-8"?>
<p:tagLst xmlns:a="http://schemas.openxmlformats.org/drawingml/2006/main" xmlns:r="http://schemas.openxmlformats.org/officeDocument/2006/relationships" xmlns:p="http://schemas.openxmlformats.org/presentationml/2006/main">
  <p:tag name="NUM" val="1"/>
</p:tagLst>
</file>

<file path=ppt/tags/tag114.xml><?xml version="1.0" encoding="utf-8"?>
<p:tagLst xmlns:a="http://schemas.openxmlformats.org/drawingml/2006/main" xmlns:r="http://schemas.openxmlformats.org/officeDocument/2006/relationships" xmlns:p="http://schemas.openxmlformats.org/presentationml/2006/main">
  <p:tag name="NUM" val="2"/>
</p:tagLst>
</file>

<file path=ppt/tags/tag115.xml><?xml version="1.0" encoding="utf-8"?>
<p:tagLst xmlns:a="http://schemas.openxmlformats.org/drawingml/2006/main" xmlns:r="http://schemas.openxmlformats.org/officeDocument/2006/relationships" xmlns:p="http://schemas.openxmlformats.org/presentationml/2006/main">
  <p:tag name="NUM" val="3"/>
</p:tagLst>
</file>

<file path=ppt/tags/tag116.xml><?xml version="1.0" encoding="utf-8"?>
<p:tagLst xmlns:a="http://schemas.openxmlformats.org/drawingml/2006/main" xmlns:r="http://schemas.openxmlformats.org/officeDocument/2006/relationships" xmlns:p="http://schemas.openxmlformats.org/presentationml/2006/main">
  <p:tag name="NUM" val="4"/>
</p:tagLst>
</file>

<file path=ppt/tags/tag117.xml><?xml version="1.0" encoding="utf-8"?>
<p:tagLst xmlns:a="http://schemas.openxmlformats.org/drawingml/2006/main" xmlns:r="http://schemas.openxmlformats.org/officeDocument/2006/relationships" xmlns:p="http://schemas.openxmlformats.org/presentationml/2006/main">
  <p:tag name="NUM" val="1"/>
</p:tagLst>
</file>

<file path=ppt/tags/tag118.xml><?xml version="1.0" encoding="utf-8"?>
<p:tagLst xmlns:a="http://schemas.openxmlformats.org/drawingml/2006/main" xmlns:r="http://schemas.openxmlformats.org/officeDocument/2006/relationships" xmlns:p="http://schemas.openxmlformats.org/presentationml/2006/main">
  <p:tag name="NUM" val="2"/>
</p:tagLst>
</file>

<file path=ppt/tags/tag119.xml><?xml version="1.0" encoding="utf-8"?>
<p:tagLst xmlns:a="http://schemas.openxmlformats.org/drawingml/2006/main" xmlns:r="http://schemas.openxmlformats.org/officeDocument/2006/relationships" xmlns:p="http://schemas.openxmlformats.org/presentationml/2006/main">
  <p:tag name="NUM" val="3"/>
</p:tagLst>
</file>

<file path=ppt/tags/tag12.xml><?xml version="1.0" encoding="utf-8"?>
<p:tagLst xmlns:a="http://schemas.openxmlformats.org/drawingml/2006/main" xmlns:r="http://schemas.openxmlformats.org/officeDocument/2006/relationships" xmlns:p="http://schemas.openxmlformats.org/presentationml/2006/main">
  <p:tag name="NUM" val="3"/>
</p:tagLst>
</file>

<file path=ppt/tags/tag120.xml><?xml version="1.0" encoding="utf-8"?>
<p:tagLst xmlns:a="http://schemas.openxmlformats.org/drawingml/2006/main" xmlns:r="http://schemas.openxmlformats.org/officeDocument/2006/relationships" xmlns:p="http://schemas.openxmlformats.org/presentationml/2006/main">
  <p:tag name="NUM" val="1"/>
</p:tagLst>
</file>

<file path=ppt/tags/tag121.xml><?xml version="1.0" encoding="utf-8"?>
<p:tagLst xmlns:a="http://schemas.openxmlformats.org/drawingml/2006/main" xmlns:r="http://schemas.openxmlformats.org/officeDocument/2006/relationships" xmlns:p="http://schemas.openxmlformats.org/presentationml/2006/main">
  <p:tag name="NUM" val="2"/>
</p:tagLst>
</file>

<file path=ppt/tags/tag122.xml><?xml version="1.0" encoding="utf-8"?>
<p:tagLst xmlns:a="http://schemas.openxmlformats.org/drawingml/2006/main" xmlns:r="http://schemas.openxmlformats.org/officeDocument/2006/relationships" xmlns:p="http://schemas.openxmlformats.org/presentationml/2006/main">
  <p:tag name="NUM" val="3"/>
</p:tagLst>
</file>

<file path=ppt/tags/tag13.xml><?xml version="1.0" encoding="utf-8"?>
<p:tagLst xmlns:a="http://schemas.openxmlformats.org/drawingml/2006/main" xmlns:r="http://schemas.openxmlformats.org/officeDocument/2006/relationships" xmlns:p="http://schemas.openxmlformats.org/presentationml/2006/main">
  <p:tag name="NUM" val="4"/>
</p:tagLst>
</file>

<file path=ppt/tags/tag14.xml><?xml version="1.0" encoding="utf-8"?>
<p:tagLst xmlns:a="http://schemas.openxmlformats.org/drawingml/2006/main" xmlns:r="http://schemas.openxmlformats.org/officeDocument/2006/relationships" xmlns:p="http://schemas.openxmlformats.org/presentationml/2006/main">
  <p:tag name="NUM" val="1"/>
</p:tagLst>
</file>

<file path=ppt/tags/tag15.xml><?xml version="1.0" encoding="utf-8"?>
<p:tagLst xmlns:a="http://schemas.openxmlformats.org/drawingml/2006/main" xmlns:r="http://schemas.openxmlformats.org/officeDocument/2006/relationships" xmlns:p="http://schemas.openxmlformats.org/presentationml/2006/main">
  <p:tag name="NUM" val="2"/>
</p:tagLst>
</file>

<file path=ppt/tags/tag16.xml><?xml version="1.0" encoding="utf-8"?>
<p:tagLst xmlns:a="http://schemas.openxmlformats.org/drawingml/2006/main" xmlns:r="http://schemas.openxmlformats.org/officeDocument/2006/relationships" xmlns:p="http://schemas.openxmlformats.org/presentationml/2006/main">
  <p:tag name="NUM" val="3"/>
</p:tagLst>
</file>

<file path=ppt/tags/tag17.xml><?xml version="1.0" encoding="utf-8"?>
<p:tagLst xmlns:a="http://schemas.openxmlformats.org/drawingml/2006/main" xmlns:r="http://schemas.openxmlformats.org/officeDocument/2006/relationships" xmlns:p="http://schemas.openxmlformats.org/presentationml/2006/main">
  <p:tag name="NUM" val="4"/>
</p:tagLst>
</file>

<file path=ppt/tags/tag18.xml><?xml version="1.0" encoding="utf-8"?>
<p:tagLst xmlns:a="http://schemas.openxmlformats.org/drawingml/2006/main" xmlns:r="http://schemas.openxmlformats.org/officeDocument/2006/relationships" xmlns:p="http://schemas.openxmlformats.org/presentationml/2006/main">
  <p:tag name="NUM" val="1"/>
</p:tagLst>
</file>

<file path=ppt/tags/tag19.xml><?xml version="1.0" encoding="utf-8"?>
<p:tagLst xmlns:a="http://schemas.openxmlformats.org/drawingml/2006/main" xmlns:r="http://schemas.openxmlformats.org/officeDocument/2006/relationships" xmlns:p="http://schemas.openxmlformats.org/presentationml/2006/main">
  <p:tag name="NUM" val="2"/>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3"/>
</p:tagLst>
</file>

<file path=ppt/tags/tag21.xml><?xml version="1.0" encoding="utf-8"?>
<p:tagLst xmlns:a="http://schemas.openxmlformats.org/drawingml/2006/main" xmlns:r="http://schemas.openxmlformats.org/officeDocument/2006/relationships" xmlns:p="http://schemas.openxmlformats.org/presentationml/2006/main">
  <p:tag name="NUM" val="4"/>
</p:tagLst>
</file>

<file path=ppt/tags/tag22.xml><?xml version="1.0" encoding="utf-8"?>
<p:tagLst xmlns:a="http://schemas.openxmlformats.org/drawingml/2006/main" xmlns:r="http://schemas.openxmlformats.org/officeDocument/2006/relationships" xmlns:p="http://schemas.openxmlformats.org/presentationml/2006/main">
  <p:tag name="NUM" val="1"/>
</p:tagLst>
</file>

<file path=ppt/tags/tag23.xml><?xml version="1.0" encoding="utf-8"?>
<p:tagLst xmlns:a="http://schemas.openxmlformats.org/drawingml/2006/main" xmlns:r="http://schemas.openxmlformats.org/officeDocument/2006/relationships" xmlns:p="http://schemas.openxmlformats.org/presentationml/2006/main">
  <p:tag name="NUM" val="2"/>
</p:tagLst>
</file>

<file path=ppt/tags/tag24.xml><?xml version="1.0" encoding="utf-8"?>
<p:tagLst xmlns:a="http://schemas.openxmlformats.org/drawingml/2006/main" xmlns:r="http://schemas.openxmlformats.org/officeDocument/2006/relationships" xmlns:p="http://schemas.openxmlformats.org/presentationml/2006/main">
  <p:tag name="NUM" val="3"/>
</p:tagLst>
</file>

<file path=ppt/tags/tag25.xml><?xml version="1.0" encoding="utf-8"?>
<p:tagLst xmlns:a="http://schemas.openxmlformats.org/drawingml/2006/main" xmlns:r="http://schemas.openxmlformats.org/officeDocument/2006/relationships" xmlns:p="http://schemas.openxmlformats.org/presentationml/2006/main">
  <p:tag name="NUM" val="4"/>
</p:tagLst>
</file>

<file path=ppt/tags/tag26.xml><?xml version="1.0" encoding="utf-8"?>
<p:tagLst xmlns:a="http://schemas.openxmlformats.org/drawingml/2006/main" xmlns:r="http://schemas.openxmlformats.org/officeDocument/2006/relationships" xmlns:p="http://schemas.openxmlformats.org/presentationml/2006/main">
  <p:tag name="NUM" val="1"/>
</p:tagLst>
</file>

<file path=ppt/tags/tag27.xml><?xml version="1.0" encoding="utf-8"?>
<p:tagLst xmlns:a="http://schemas.openxmlformats.org/drawingml/2006/main" xmlns:r="http://schemas.openxmlformats.org/officeDocument/2006/relationships" xmlns:p="http://schemas.openxmlformats.org/presentationml/2006/main">
  <p:tag name="NUM" val="2"/>
</p:tagLst>
</file>

<file path=ppt/tags/tag28.xml><?xml version="1.0" encoding="utf-8"?>
<p:tagLst xmlns:a="http://schemas.openxmlformats.org/drawingml/2006/main" xmlns:r="http://schemas.openxmlformats.org/officeDocument/2006/relationships" xmlns:p="http://schemas.openxmlformats.org/presentationml/2006/main">
  <p:tag name="NUM" val="3"/>
</p:tagLst>
</file>

<file path=ppt/tags/tag29.xml><?xml version="1.0" encoding="utf-8"?>
<p:tagLst xmlns:a="http://schemas.openxmlformats.org/drawingml/2006/main" xmlns:r="http://schemas.openxmlformats.org/officeDocument/2006/relationships" xmlns:p="http://schemas.openxmlformats.org/presentationml/2006/main">
  <p:tag name="NUM" val="4"/>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30.xml><?xml version="1.0" encoding="utf-8"?>
<p:tagLst xmlns:a="http://schemas.openxmlformats.org/drawingml/2006/main" xmlns:r="http://schemas.openxmlformats.org/officeDocument/2006/relationships" xmlns:p="http://schemas.openxmlformats.org/presentationml/2006/main">
  <p:tag name="NUM" val="1"/>
</p:tagLst>
</file>

<file path=ppt/tags/tag31.xml><?xml version="1.0" encoding="utf-8"?>
<p:tagLst xmlns:a="http://schemas.openxmlformats.org/drawingml/2006/main" xmlns:r="http://schemas.openxmlformats.org/officeDocument/2006/relationships" xmlns:p="http://schemas.openxmlformats.org/presentationml/2006/main">
  <p:tag name="NUM" val="2"/>
</p:tagLst>
</file>

<file path=ppt/tags/tag32.xml><?xml version="1.0" encoding="utf-8"?>
<p:tagLst xmlns:a="http://schemas.openxmlformats.org/drawingml/2006/main" xmlns:r="http://schemas.openxmlformats.org/officeDocument/2006/relationships" xmlns:p="http://schemas.openxmlformats.org/presentationml/2006/main">
  <p:tag name="NUM" val="3"/>
</p:tagLst>
</file>

<file path=ppt/tags/tag33.xml><?xml version="1.0" encoding="utf-8"?>
<p:tagLst xmlns:a="http://schemas.openxmlformats.org/drawingml/2006/main" xmlns:r="http://schemas.openxmlformats.org/officeDocument/2006/relationships" xmlns:p="http://schemas.openxmlformats.org/presentationml/2006/main">
  <p:tag name="NUM" val="4"/>
</p:tagLst>
</file>

<file path=ppt/tags/tag34.xml><?xml version="1.0" encoding="utf-8"?>
<p:tagLst xmlns:a="http://schemas.openxmlformats.org/drawingml/2006/main" xmlns:r="http://schemas.openxmlformats.org/officeDocument/2006/relationships" xmlns:p="http://schemas.openxmlformats.org/presentationml/2006/main">
  <p:tag name="NUM" val="1"/>
</p:tagLst>
</file>

<file path=ppt/tags/tag35.xml><?xml version="1.0" encoding="utf-8"?>
<p:tagLst xmlns:a="http://schemas.openxmlformats.org/drawingml/2006/main" xmlns:r="http://schemas.openxmlformats.org/officeDocument/2006/relationships" xmlns:p="http://schemas.openxmlformats.org/presentationml/2006/main">
  <p:tag name="NUM" val="2"/>
</p:tagLst>
</file>

<file path=ppt/tags/tag36.xml><?xml version="1.0" encoding="utf-8"?>
<p:tagLst xmlns:a="http://schemas.openxmlformats.org/drawingml/2006/main" xmlns:r="http://schemas.openxmlformats.org/officeDocument/2006/relationships" xmlns:p="http://schemas.openxmlformats.org/presentationml/2006/main">
  <p:tag name="NUM" val="1"/>
</p:tagLst>
</file>

<file path=ppt/tags/tag37.xml><?xml version="1.0" encoding="utf-8"?>
<p:tagLst xmlns:a="http://schemas.openxmlformats.org/drawingml/2006/main" xmlns:r="http://schemas.openxmlformats.org/officeDocument/2006/relationships" xmlns:p="http://schemas.openxmlformats.org/presentationml/2006/main">
  <p:tag name="NUM" val="2"/>
</p:tagLst>
</file>

<file path=ppt/tags/tag38.xml><?xml version="1.0" encoding="utf-8"?>
<p:tagLst xmlns:a="http://schemas.openxmlformats.org/drawingml/2006/main" xmlns:r="http://schemas.openxmlformats.org/officeDocument/2006/relationships" xmlns:p="http://schemas.openxmlformats.org/presentationml/2006/main">
  <p:tag name="NUM" val="3"/>
</p:tagLst>
</file>

<file path=ppt/tags/tag39.xml><?xml version="1.0" encoding="utf-8"?>
<p:tagLst xmlns:a="http://schemas.openxmlformats.org/drawingml/2006/main" xmlns:r="http://schemas.openxmlformats.org/officeDocument/2006/relationships" xmlns:p="http://schemas.openxmlformats.org/presentationml/2006/main">
  <p:tag name="NUM" val="4"/>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40.xml><?xml version="1.0" encoding="utf-8"?>
<p:tagLst xmlns:a="http://schemas.openxmlformats.org/drawingml/2006/main" xmlns:r="http://schemas.openxmlformats.org/officeDocument/2006/relationships" xmlns:p="http://schemas.openxmlformats.org/presentationml/2006/main">
  <p:tag name="NUM" val="5"/>
</p:tagLst>
</file>

<file path=ppt/tags/tag41.xml><?xml version="1.0" encoding="utf-8"?>
<p:tagLst xmlns:a="http://schemas.openxmlformats.org/drawingml/2006/main" xmlns:r="http://schemas.openxmlformats.org/officeDocument/2006/relationships" xmlns:p="http://schemas.openxmlformats.org/presentationml/2006/main">
  <p:tag name="NUM" val="1"/>
</p:tagLst>
</file>

<file path=ppt/tags/tag42.xml><?xml version="1.0" encoding="utf-8"?>
<p:tagLst xmlns:a="http://schemas.openxmlformats.org/drawingml/2006/main" xmlns:r="http://schemas.openxmlformats.org/officeDocument/2006/relationships" xmlns:p="http://schemas.openxmlformats.org/presentationml/2006/main">
  <p:tag name="NUM" val="2"/>
</p:tagLst>
</file>

<file path=ppt/tags/tag43.xml><?xml version="1.0" encoding="utf-8"?>
<p:tagLst xmlns:a="http://schemas.openxmlformats.org/drawingml/2006/main" xmlns:r="http://schemas.openxmlformats.org/officeDocument/2006/relationships" xmlns:p="http://schemas.openxmlformats.org/presentationml/2006/main">
  <p:tag name="NUM" val="3"/>
</p:tagLst>
</file>

<file path=ppt/tags/tag44.xml><?xml version="1.0" encoding="utf-8"?>
<p:tagLst xmlns:a="http://schemas.openxmlformats.org/drawingml/2006/main" xmlns:r="http://schemas.openxmlformats.org/officeDocument/2006/relationships" xmlns:p="http://schemas.openxmlformats.org/presentationml/2006/main">
  <p:tag name="NUM" val="4"/>
</p:tagLst>
</file>

<file path=ppt/tags/tag45.xml><?xml version="1.0" encoding="utf-8"?>
<p:tagLst xmlns:a="http://schemas.openxmlformats.org/drawingml/2006/main" xmlns:r="http://schemas.openxmlformats.org/officeDocument/2006/relationships" xmlns:p="http://schemas.openxmlformats.org/presentationml/2006/main">
  <p:tag name="NUM" val="1"/>
</p:tagLst>
</file>

<file path=ppt/tags/tag46.xml><?xml version="1.0" encoding="utf-8"?>
<p:tagLst xmlns:a="http://schemas.openxmlformats.org/drawingml/2006/main" xmlns:r="http://schemas.openxmlformats.org/officeDocument/2006/relationships" xmlns:p="http://schemas.openxmlformats.org/presentationml/2006/main">
  <p:tag name="NUM" val="2"/>
</p:tagLst>
</file>

<file path=ppt/tags/tag47.xml><?xml version="1.0" encoding="utf-8"?>
<p:tagLst xmlns:a="http://schemas.openxmlformats.org/drawingml/2006/main" xmlns:r="http://schemas.openxmlformats.org/officeDocument/2006/relationships" xmlns:p="http://schemas.openxmlformats.org/presentationml/2006/main">
  <p:tag name="NUM" val="1"/>
</p:tagLst>
</file>

<file path=ppt/tags/tag48.xml><?xml version="1.0" encoding="utf-8"?>
<p:tagLst xmlns:a="http://schemas.openxmlformats.org/drawingml/2006/main" xmlns:r="http://schemas.openxmlformats.org/officeDocument/2006/relationships" xmlns:p="http://schemas.openxmlformats.org/presentationml/2006/main">
  <p:tag name="NUM" val="2"/>
</p:tagLst>
</file>

<file path=ppt/tags/tag49.xml><?xml version="1.0" encoding="utf-8"?>
<p:tagLst xmlns:a="http://schemas.openxmlformats.org/drawingml/2006/main" xmlns:r="http://schemas.openxmlformats.org/officeDocument/2006/relationships" xmlns:p="http://schemas.openxmlformats.org/presentationml/2006/main">
  <p:tag name="NUM" val="3"/>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50.xml><?xml version="1.0" encoding="utf-8"?>
<p:tagLst xmlns:a="http://schemas.openxmlformats.org/drawingml/2006/main" xmlns:r="http://schemas.openxmlformats.org/officeDocument/2006/relationships" xmlns:p="http://schemas.openxmlformats.org/presentationml/2006/main">
  <p:tag name="NUM" val="1"/>
</p:tagLst>
</file>

<file path=ppt/tags/tag51.xml><?xml version="1.0" encoding="utf-8"?>
<p:tagLst xmlns:a="http://schemas.openxmlformats.org/drawingml/2006/main" xmlns:r="http://schemas.openxmlformats.org/officeDocument/2006/relationships" xmlns:p="http://schemas.openxmlformats.org/presentationml/2006/main">
  <p:tag name="NUM" val="2"/>
</p:tagLst>
</file>

<file path=ppt/tags/tag52.xml><?xml version="1.0" encoding="utf-8"?>
<p:tagLst xmlns:a="http://schemas.openxmlformats.org/drawingml/2006/main" xmlns:r="http://schemas.openxmlformats.org/officeDocument/2006/relationships" xmlns:p="http://schemas.openxmlformats.org/presentationml/2006/main">
  <p:tag name="NUM" val="3"/>
</p:tagLst>
</file>

<file path=ppt/tags/tag53.xml><?xml version="1.0" encoding="utf-8"?>
<p:tagLst xmlns:a="http://schemas.openxmlformats.org/drawingml/2006/main" xmlns:r="http://schemas.openxmlformats.org/officeDocument/2006/relationships" xmlns:p="http://schemas.openxmlformats.org/presentationml/2006/main">
  <p:tag name="NUM" val="4"/>
</p:tagLst>
</file>

<file path=ppt/tags/tag54.xml><?xml version="1.0" encoding="utf-8"?>
<p:tagLst xmlns:a="http://schemas.openxmlformats.org/drawingml/2006/main" xmlns:r="http://schemas.openxmlformats.org/officeDocument/2006/relationships" xmlns:p="http://schemas.openxmlformats.org/presentationml/2006/main">
  <p:tag name="NUM" val="5"/>
</p:tagLst>
</file>

<file path=ppt/tags/tag55.xml><?xml version="1.0" encoding="utf-8"?>
<p:tagLst xmlns:a="http://schemas.openxmlformats.org/drawingml/2006/main" xmlns:r="http://schemas.openxmlformats.org/officeDocument/2006/relationships" xmlns:p="http://schemas.openxmlformats.org/presentationml/2006/main">
  <p:tag name="NUM" val="1"/>
</p:tagLst>
</file>

<file path=ppt/tags/tag56.xml><?xml version="1.0" encoding="utf-8"?>
<p:tagLst xmlns:a="http://schemas.openxmlformats.org/drawingml/2006/main" xmlns:r="http://schemas.openxmlformats.org/officeDocument/2006/relationships" xmlns:p="http://schemas.openxmlformats.org/presentationml/2006/main">
  <p:tag name="NUM" val="2"/>
</p:tagLst>
</file>

<file path=ppt/tags/tag57.xml><?xml version="1.0" encoding="utf-8"?>
<p:tagLst xmlns:a="http://schemas.openxmlformats.org/drawingml/2006/main" xmlns:r="http://schemas.openxmlformats.org/officeDocument/2006/relationships" xmlns:p="http://schemas.openxmlformats.org/presentationml/2006/main">
  <p:tag name="NUM" val="3"/>
</p:tagLst>
</file>

<file path=ppt/tags/tag58.xml><?xml version="1.0" encoding="utf-8"?>
<p:tagLst xmlns:a="http://schemas.openxmlformats.org/drawingml/2006/main" xmlns:r="http://schemas.openxmlformats.org/officeDocument/2006/relationships" xmlns:p="http://schemas.openxmlformats.org/presentationml/2006/main">
  <p:tag name="NUM" val="4"/>
</p:tagLst>
</file>

<file path=ppt/tags/tag59.xml><?xml version="1.0" encoding="utf-8"?>
<p:tagLst xmlns:a="http://schemas.openxmlformats.org/drawingml/2006/main" xmlns:r="http://schemas.openxmlformats.org/officeDocument/2006/relationships" xmlns:p="http://schemas.openxmlformats.org/presentationml/2006/main">
  <p:tag name="NUM" val="5"/>
</p:tagLst>
</file>

<file path=ppt/tags/tag6.xml><?xml version="1.0" encoding="utf-8"?>
<p:tagLst xmlns:a="http://schemas.openxmlformats.org/drawingml/2006/main" xmlns:r="http://schemas.openxmlformats.org/officeDocument/2006/relationships" xmlns:p="http://schemas.openxmlformats.org/presentationml/2006/main">
  <p:tag name="NUM" val="2"/>
</p:tagLst>
</file>

<file path=ppt/tags/tag60.xml><?xml version="1.0" encoding="utf-8"?>
<p:tagLst xmlns:a="http://schemas.openxmlformats.org/drawingml/2006/main" xmlns:r="http://schemas.openxmlformats.org/officeDocument/2006/relationships" xmlns:p="http://schemas.openxmlformats.org/presentationml/2006/main">
  <p:tag name="NUM" val="6"/>
</p:tagLst>
</file>

<file path=ppt/tags/tag61.xml><?xml version="1.0" encoding="utf-8"?>
<p:tagLst xmlns:a="http://schemas.openxmlformats.org/drawingml/2006/main" xmlns:r="http://schemas.openxmlformats.org/officeDocument/2006/relationships" xmlns:p="http://schemas.openxmlformats.org/presentationml/2006/main">
  <p:tag name="NUM" val="1"/>
</p:tagLst>
</file>

<file path=ppt/tags/tag62.xml><?xml version="1.0" encoding="utf-8"?>
<p:tagLst xmlns:a="http://schemas.openxmlformats.org/drawingml/2006/main" xmlns:r="http://schemas.openxmlformats.org/officeDocument/2006/relationships" xmlns:p="http://schemas.openxmlformats.org/presentationml/2006/main">
  <p:tag name="NUM" val="2"/>
</p:tagLst>
</file>

<file path=ppt/tags/tag63.xml><?xml version="1.0" encoding="utf-8"?>
<p:tagLst xmlns:a="http://schemas.openxmlformats.org/drawingml/2006/main" xmlns:r="http://schemas.openxmlformats.org/officeDocument/2006/relationships" xmlns:p="http://schemas.openxmlformats.org/presentationml/2006/main">
  <p:tag name="NUM" val="3"/>
</p:tagLst>
</file>

<file path=ppt/tags/tag64.xml><?xml version="1.0" encoding="utf-8"?>
<p:tagLst xmlns:a="http://schemas.openxmlformats.org/drawingml/2006/main" xmlns:r="http://schemas.openxmlformats.org/officeDocument/2006/relationships" xmlns:p="http://schemas.openxmlformats.org/presentationml/2006/main">
  <p:tag name="NUM" val="4"/>
</p:tagLst>
</file>

<file path=ppt/tags/tag65.xml><?xml version="1.0" encoding="utf-8"?>
<p:tagLst xmlns:a="http://schemas.openxmlformats.org/drawingml/2006/main" xmlns:r="http://schemas.openxmlformats.org/officeDocument/2006/relationships" xmlns:p="http://schemas.openxmlformats.org/presentationml/2006/main">
  <p:tag name="NUM" val="5"/>
</p:tagLst>
</file>

<file path=ppt/tags/tag66.xml><?xml version="1.0" encoding="utf-8"?>
<p:tagLst xmlns:a="http://schemas.openxmlformats.org/drawingml/2006/main" xmlns:r="http://schemas.openxmlformats.org/officeDocument/2006/relationships" xmlns:p="http://schemas.openxmlformats.org/presentationml/2006/main">
  <p:tag name="NUM" val="1"/>
</p:tagLst>
</file>

<file path=ppt/tags/tag67.xml><?xml version="1.0" encoding="utf-8"?>
<p:tagLst xmlns:a="http://schemas.openxmlformats.org/drawingml/2006/main" xmlns:r="http://schemas.openxmlformats.org/officeDocument/2006/relationships" xmlns:p="http://schemas.openxmlformats.org/presentationml/2006/main">
  <p:tag name="NUM" val="2"/>
</p:tagLst>
</file>

<file path=ppt/tags/tag68.xml><?xml version="1.0" encoding="utf-8"?>
<p:tagLst xmlns:a="http://schemas.openxmlformats.org/drawingml/2006/main" xmlns:r="http://schemas.openxmlformats.org/officeDocument/2006/relationships" xmlns:p="http://schemas.openxmlformats.org/presentationml/2006/main">
  <p:tag name="NUM" val="3"/>
</p:tagLst>
</file>

<file path=ppt/tags/tag69.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NUM" val="3"/>
</p:tagLst>
</file>

<file path=ppt/tags/tag70.xml><?xml version="1.0" encoding="utf-8"?>
<p:tagLst xmlns:a="http://schemas.openxmlformats.org/drawingml/2006/main" xmlns:r="http://schemas.openxmlformats.org/officeDocument/2006/relationships" xmlns:p="http://schemas.openxmlformats.org/presentationml/2006/main">
  <p:tag name="NUM" val="2"/>
</p:tagLst>
</file>

<file path=ppt/tags/tag71.xml><?xml version="1.0" encoding="utf-8"?>
<p:tagLst xmlns:a="http://schemas.openxmlformats.org/drawingml/2006/main" xmlns:r="http://schemas.openxmlformats.org/officeDocument/2006/relationships" xmlns:p="http://schemas.openxmlformats.org/presentationml/2006/main">
  <p:tag name="NUM" val="1"/>
</p:tagLst>
</file>

<file path=ppt/tags/tag72.xml><?xml version="1.0" encoding="utf-8"?>
<p:tagLst xmlns:a="http://schemas.openxmlformats.org/drawingml/2006/main" xmlns:r="http://schemas.openxmlformats.org/officeDocument/2006/relationships" xmlns:p="http://schemas.openxmlformats.org/presentationml/2006/main">
  <p:tag name="NUM" val="2"/>
</p:tagLst>
</file>

<file path=ppt/tags/tag73.xml><?xml version="1.0" encoding="utf-8"?>
<p:tagLst xmlns:a="http://schemas.openxmlformats.org/drawingml/2006/main" xmlns:r="http://schemas.openxmlformats.org/officeDocument/2006/relationships" xmlns:p="http://schemas.openxmlformats.org/presentationml/2006/main">
  <p:tag name="NUM" val="3"/>
</p:tagLst>
</file>

<file path=ppt/tags/tag74.xml><?xml version="1.0" encoding="utf-8"?>
<p:tagLst xmlns:a="http://schemas.openxmlformats.org/drawingml/2006/main" xmlns:r="http://schemas.openxmlformats.org/officeDocument/2006/relationships" xmlns:p="http://schemas.openxmlformats.org/presentationml/2006/main">
  <p:tag name="NUM" val="1"/>
</p:tagLst>
</file>

<file path=ppt/tags/tag75.xml><?xml version="1.0" encoding="utf-8"?>
<p:tagLst xmlns:a="http://schemas.openxmlformats.org/drawingml/2006/main" xmlns:r="http://schemas.openxmlformats.org/officeDocument/2006/relationships" xmlns:p="http://schemas.openxmlformats.org/presentationml/2006/main">
  <p:tag name="NUM" val="2"/>
</p:tagLst>
</file>

<file path=ppt/tags/tag76.xml><?xml version="1.0" encoding="utf-8"?>
<p:tagLst xmlns:a="http://schemas.openxmlformats.org/drawingml/2006/main" xmlns:r="http://schemas.openxmlformats.org/officeDocument/2006/relationships" xmlns:p="http://schemas.openxmlformats.org/presentationml/2006/main">
  <p:tag name="NUM" val="3"/>
</p:tagLst>
</file>

<file path=ppt/tags/tag77.xml><?xml version="1.0" encoding="utf-8"?>
<p:tagLst xmlns:a="http://schemas.openxmlformats.org/drawingml/2006/main" xmlns:r="http://schemas.openxmlformats.org/officeDocument/2006/relationships" xmlns:p="http://schemas.openxmlformats.org/presentationml/2006/main">
  <p:tag name="NUM" val="4"/>
</p:tagLst>
</file>

<file path=ppt/tags/tag78.xml><?xml version="1.0" encoding="utf-8"?>
<p:tagLst xmlns:a="http://schemas.openxmlformats.org/drawingml/2006/main" xmlns:r="http://schemas.openxmlformats.org/officeDocument/2006/relationships" xmlns:p="http://schemas.openxmlformats.org/presentationml/2006/main">
  <p:tag name="NUM" val="1"/>
</p:tagLst>
</file>

<file path=ppt/tags/tag79.xml><?xml version="1.0" encoding="utf-8"?>
<p:tagLst xmlns:a="http://schemas.openxmlformats.org/drawingml/2006/main" xmlns:r="http://schemas.openxmlformats.org/officeDocument/2006/relationships" xmlns:p="http://schemas.openxmlformats.org/presentationml/2006/main">
  <p:tag name="NUM" val="2"/>
</p:tagLst>
</file>

<file path=ppt/tags/tag8.xml><?xml version="1.0" encoding="utf-8"?>
<p:tagLst xmlns:a="http://schemas.openxmlformats.org/drawingml/2006/main" xmlns:r="http://schemas.openxmlformats.org/officeDocument/2006/relationships" xmlns:p="http://schemas.openxmlformats.org/presentationml/2006/main">
  <p:tag name="NUM" val="1"/>
</p:tagLst>
</file>

<file path=ppt/tags/tag80.xml><?xml version="1.0" encoding="utf-8"?>
<p:tagLst xmlns:a="http://schemas.openxmlformats.org/drawingml/2006/main" xmlns:r="http://schemas.openxmlformats.org/officeDocument/2006/relationships" xmlns:p="http://schemas.openxmlformats.org/presentationml/2006/main">
  <p:tag name="NUM" val="3"/>
</p:tagLst>
</file>

<file path=ppt/tags/tag81.xml><?xml version="1.0" encoding="utf-8"?>
<p:tagLst xmlns:a="http://schemas.openxmlformats.org/drawingml/2006/main" xmlns:r="http://schemas.openxmlformats.org/officeDocument/2006/relationships" xmlns:p="http://schemas.openxmlformats.org/presentationml/2006/main">
  <p:tag name="NUM" val="4"/>
</p:tagLst>
</file>

<file path=ppt/tags/tag82.xml><?xml version="1.0" encoding="utf-8"?>
<p:tagLst xmlns:a="http://schemas.openxmlformats.org/drawingml/2006/main" xmlns:r="http://schemas.openxmlformats.org/officeDocument/2006/relationships" xmlns:p="http://schemas.openxmlformats.org/presentationml/2006/main">
  <p:tag name="NUM" val="1"/>
</p:tagLst>
</file>

<file path=ppt/tags/tag83.xml><?xml version="1.0" encoding="utf-8"?>
<p:tagLst xmlns:a="http://schemas.openxmlformats.org/drawingml/2006/main" xmlns:r="http://schemas.openxmlformats.org/officeDocument/2006/relationships" xmlns:p="http://schemas.openxmlformats.org/presentationml/2006/main">
  <p:tag name="NUM" val="2"/>
</p:tagLst>
</file>

<file path=ppt/tags/tag84.xml><?xml version="1.0" encoding="utf-8"?>
<p:tagLst xmlns:a="http://schemas.openxmlformats.org/drawingml/2006/main" xmlns:r="http://schemas.openxmlformats.org/officeDocument/2006/relationships" xmlns:p="http://schemas.openxmlformats.org/presentationml/2006/main">
  <p:tag name="NUM" val="1"/>
</p:tagLst>
</file>

<file path=ppt/tags/tag85.xml><?xml version="1.0" encoding="utf-8"?>
<p:tagLst xmlns:a="http://schemas.openxmlformats.org/drawingml/2006/main" xmlns:r="http://schemas.openxmlformats.org/officeDocument/2006/relationships" xmlns:p="http://schemas.openxmlformats.org/presentationml/2006/main">
  <p:tag name="NUM" val="2"/>
</p:tagLst>
</file>

<file path=ppt/tags/tag86.xml><?xml version="1.0" encoding="utf-8"?>
<p:tagLst xmlns:a="http://schemas.openxmlformats.org/drawingml/2006/main" xmlns:r="http://schemas.openxmlformats.org/officeDocument/2006/relationships" xmlns:p="http://schemas.openxmlformats.org/presentationml/2006/main">
  <p:tag name="NUM" val="3"/>
</p:tagLst>
</file>

<file path=ppt/tags/tag87.xml><?xml version="1.0" encoding="utf-8"?>
<p:tagLst xmlns:a="http://schemas.openxmlformats.org/drawingml/2006/main" xmlns:r="http://schemas.openxmlformats.org/officeDocument/2006/relationships" xmlns:p="http://schemas.openxmlformats.org/presentationml/2006/main">
  <p:tag name="NUM" val="4"/>
</p:tagLst>
</file>

<file path=ppt/tags/tag88.xml><?xml version="1.0" encoding="utf-8"?>
<p:tagLst xmlns:a="http://schemas.openxmlformats.org/drawingml/2006/main" xmlns:r="http://schemas.openxmlformats.org/officeDocument/2006/relationships" xmlns:p="http://schemas.openxmlformats.org/presentationml/2006/main">
  <p:tag name="NUM" val="5"/>
</p:tagLst>
</file>

<file path=ppt/tags/tag89.xml><?xml version="1.0" encoding="utf-8"?>
<p:tagLst xmlns:a="http://schemas.openxmlformats.org/drawingml/2006/main" xmlns:r="http://schemas.openxmlformats.org/officeDocument/2006/relationships" xmlns:p="http://schemas.openxmlformats.org/presentationml/2006/main">
  <p:tag name="NUM" val="1"/>
</p:tagLst>
</file>

<file path=ppt/tags/tag9.xml><?xml version="1.0" encoding="utf-8"?>
<p:tagLst xmlns:a="http://schemas.openxmlformats.org/drawingml/2006/main" xmlns:r="http://schemas.openxmlformats.org/officeDocument/2006/relationships" xmlns:p="http://schemas.openxmlformats.org/presentationml/2006/main">
  <p:tag name="NUM" val="2"/>
</p:tagLst>
</file>

<file path=ppt/tags/tag90.xml><?xml version="1.0" encoding="utf-8"?>
<p:tagLst xmlns:a="http://schemas.openxmlformats.org/drawingml/2006/main" xmlns:r="http://schemas.openxmlformats.org/officeDocument/2006/relationships" xmlns:p="http://schemas.openxmlformats.org/presentationml/2006/main">
  <p:tag name="NUM" val="2"/>
</p:tagLst>
</file>

<file path=ppt/tags/tag91.xml><?xml version="1.0" encoding="utf-8"?>
<p:tagLst xmlns:a="http://schemas.openxmlformats.org/drawingml/2006/main" xmlns:r="http://schemas.openxmlformats.org/officeDocument/2006/relationships" xmlns:p="http://schemas.openxmlformats.org/presentationml/2006/main">
  <p:tag name="NUM" val="3"/>
</p:tagLst>
</file>

<file path=ppt/tags/tag92.xml><?xml version="1.0" encoding="utf-8"?>
<p:tagLst xmlns:a="http://schemas.openxmlformats.org/drawingml/2006/main" xmlns:r="http://schemas.openxmlformats.org/officeDocument/2006/relationships" xmlns:p="http://schemas.openxmlformats.org/presentationml/2006/main">
  <p:tag name="NUM" val="4"/>
</p:tagLst>
</file>

<file path=ppt/tags/tag93.xml><?xml version="1.0" encoding="utf-8"?>
<p:tagLst xmlns:a="http://schemas.openxmlformats.org/drawingml/2006/main" xmlns:r="http://schemas.openxmlformats.org/officeDocument/2006/relationships" xmlns:p="http://schemas.openxmlformats.org/presentationml/2006/main">
  <p:tag name="NUM" val="1"/>
</p:tagLst>
</file>

<file path=ppt/tags/tag94.xml><?xml version="1.0" encoding="utf-8"?>
<p:tagLst xmlns:a="http://schemas.openxmlformats.org/drawingml/2006/main" xmlns:r="http://schemas.openxmlformats.org/officeDocument/2006/relationships" xmlns:p="http://schemas.openxmlformats.org/presentationml/2006/main">
  <p:tag name="NUM" val="2"/>
</p:tagLst>
</file>

<file path=ppt/tags/tag95.xml><?xml version="1.0" encoding="utf-8"?>
<p:tagLst xmlns:a="http://schemas.openxmlformats.org/drawingml/2006/main" xmlns:r="http://schemas.openxmlformats.org/officeDocument/2006/relationships" xmlns:p="http://schemas.openxmlformats.org/presentationml/2006/main">
  <p:tag name="NUM" val="3"/>
</p:tagLst>
</file>

<file path=ppt/tags/tag96.xml><?xml version="1.0" encoding="utf-8"?>
<p:tagLst xmlns:a="http://schemas.openxmlformats.org/drawingml/2006/main" xmlns:r="http://schemas.openxmlformats.org/officeDocument/2006/relationships" xmlns:p="http://schemas.openxmlformats.org/presentationml/2006/main">
  <p:tag name="NUM" val="4"/>
</p:tagLst>
</file>

<file path=ppt/tags/tag97.xml><?xml version="1.0" encoding="utf-8"?>
<p:tagLst xmlns:a="http://schemas.openxmlformats.org/drawingml/2006/main" xmlns:r="http://schemas.openxmlformats.org/officeDocument/2006/relationships" xmlns:p="http://schemas.openxmlformats.org/presentationml/2006/main">
  <p:tag name="NUM" val="1"/>
</p:tagLst>
</file>

<file path=ppt/tags/tag98.xml><?xml version="1.0" encoding="utf-8"?>
<p:tagLst xmlns:a="http://schemas.openxmlformats.org/drawingml/2006/main" xmlns:r="http://schemas.openxmlformats.org/officeDocument/2006/relationships" xmlns:p="http://schemas.openxmlformats.org/presentationml/2006/main">
  <p:tag name="NUM" val="2"/>
</p:tagLst>
</file>

<file path=ppt/tags/tag99.xml><?xml version="1.0" encoding="utf-8"?>
<p:tagLst xmlns:a="http://schemas.openxmlformats.org/drawingml/2006/main" xmlns:r="http://schemas.openxmlformats.org/officeDocument/2006/relationships" xmlns:p="http://schemas.openxmlformats.org/presentationml/2006/main">
  <p:tag name="NUM" val="3"/>
</p:tagLst>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1809</TotalTime>
  <Words>2168</Words>
  <Application>Microsoft Office PowerPoint</Application>
  <PresentationFormat>Affichage à l'écran (16:9)</PresentationFormat>
  <Paragraphs>262</Paragraphs>
  <Slides>34</Slides>
  <Notes>23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34</vt:i4>
      </vt:variant>
    </vt:vector>
  </HeadingPairs>
  <TitlesOfParts>
    <vt:vector size="41" baseType="lpstr">
      <vt:lpstr>Leelawadee</vt:lpstr>
      <vt:lpstr>Arial</vt:lpstr>
      <vt:lpstr>Cambria Math</vt:lpstr>
      <vt:lpstr>Calibri</vt:lpstr>
      <vt:lpstr>Lato</vt:lpstr>
      <vt:lpstr>Montserrat</vt:lpstr>
      <vt:lpstr>Focus</vt:lpstr>
      <vt:lpstr>Simulation du système de refroidissement d’une Formule SAE</vt:lpstr>
      <vt:lpstr>Plan de la présentation</vt:lpstr>
      <vt:lpstr>Définition du modèle</vt:lpstr>
      <vt:lpstr>Définition du système à l’étude</vt:lpstr>
      <vt:lpstr>Variables et paramètres du système</vt:lpstr>
      <vt:lpstr>Hypothèses de modélisation</vt:lpstr>
      <vt:lpstr>Hypothèses de modélisation (suite)</vt:lpstr>
      <vt:lpstr>Équations du modèle</vt:lpstr>
      <vt:lpstr>Équations du modèle</vt:lpstr>
      <vt:lpstr>Discrétisation du problème</vt:lpstr>
      <vt:lpstr>Discrétisation du problème</vt:lpstr>
      <vt:lpstr>Discrétisation du problème</vt:lpstr>
      <vt:lpstr>Vérification de code</vt:lpstr>
      <vt:lpstr>Méthodologie pour la verification de code</vt:lpstr>
      <vt:lpstr>Vérification de code - Radiateur</vt:lpstr>
      <vt:lpstr>Vérification de code - Moteur sans vapeur</vt:lpstr>
      <vt:lpstr>Vérification de code - Moteur avec vapeur</vt:lpstr>
      <vt:lpstr>Vérification de la masse totale du système</vt:lpstr>
      <vt:lpstr>Vérification de solution</vt:lpstr>
      <vt:lpstr>Vérification de l’ordre de convergence du schéma de résolution.</vt:lpstr>
      <vt:lpstr>Convergence de la solution de la température moyenne finale </vt:lpstr>
      <vt:lpstr>Estimation de l’erreur numérique ( GCI ) </vt:lpstr>
      <vt:lpstr>Propagation des incertitudes</vt:lpstr>
      <vt:lpstr>Étude statistique par Latin Hypercube Sampling</vt:lpstr>
      <vt:lpstr>Résultats de l’étude par LHS</vt:lpstr>
      <vt:lpstr>Surface de réponse de l’étude par LHS</vt:lpstr>
      <vt:lpstr>Sensibilité de la température par rapport au ratio entre la génération de chaleur et la puissance mécanique du moteur</vt:lpstr>
      <vt:lpstr>Sensibilité de la température par rapport au coefficient de convection normalisé par la vitesse</vt:lpstr>
      <vt:lpstr>Sensibilité de la température en fonction du débit de la pompe </vt:lpstr>
      <vt:lpstr>Validation</vt:lpstr>
      <vt:lpstr>Calibration </vt:lpstr>
      <vt:lpstr>Validation</vt:lpstr>
      <vt:lpstr>Capacité de prédiction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du système de refroidissement d’une Formule SAE</dc:title>
  <cp:lastModifiedBy>Lucka Barbeau</cp:lastModifiedBy>
  <cp:revision>162</cp:revision>
  <dcterms:modified xsi:type="dcterms:W3CDTF">2019-12-01T23:05:08Z</dcterms:modified>
</cp:coreProperties>
</file>