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16"/>
  </p:notesMasterIdLst>
  <p:sldIdLst>
    <p:sldId id="256" r:id="rId2"/>
    <p:sldId id="257" r:id="rId3"/>
    <p:sldId id="279" r:id="rId4"/>
    <p:sldId id="316" r:id="rId5"/>
    <p:sldId id="280" r:id="rId6"/>
    <p:sldId id="281" r:id="rId7"/>
    <p:sldId id="294" r:id="rId8"/>
    <p:sldId id="283" r:id="rId9"/>
    <p:sldId id="317" r:id="rId10"/>
    <p:sldId id="324" r:id="rId11"/>
    <p:sldId id="323" r:id="rId12"/>
    <p:sldId id="318" r:id="rId13"/>
    <p:sldId id="320" r:id="rId14"/>
    <p:sldId id="32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4564" autoAdjust="0"/>
  </p:normalViewPr>
  <p:slideViewPr>
    <p:cSldViewPr snapToGrid="0">
      <p:cViewPr varScale="1">
        <p:scale>
          <a:sx n="80" d="100"/>
          <a:sy n="80" d="100"/>
        </p:scale>
        <p:origin x="101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308C1-E5C9-4023-AE92-5E7FB068F7DA}" type="datetimeFigureOut">
              <a:rPr lang="en-IN" smtClean="0"/>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53BC7-7959-429A-843E-F018D6512F39}" type="slidenum">
              <a:rPr lang="en-IN" smtClean="0"/>
              <a:t>‹#›</a:t>
            </a:fld>
            <a:endParaRPr lang="en-IN"/>
          </a:p>
        </p:txBody>
      </p:sp>
    </p:spTree>
    <p:extLst>
      <p:ext uri="{BB962C8B-B14F-4D97-AF65-F5344CB8AC3E}">
        <p14:creationId xmlns:p14="http://schemas.microsoft.com/office/powerpoint/2010/main" val="2323060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15F4C9-AA90-4580-A45C-1B87EFE1F7F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7CD584C-1D28-49A7-925E-62FCEA1DCCDB}" type="slidenum">
              <a:rPr lang="en-IN" smtClean="0"/>
              <a:t>‹#›</a:t>
            </a:fld>
            <a:endParaRPr lang="en-IN"/>
          </a:p>
        </p:txBody>
      </p:sp>
    </p:spTree>
    <p:extLst>
      <p:ext uri="{BB962C8B-B14F-4D97-AF65-F5344CB8AC3E}">
        <p14:creationId xmlns:p14="http://schemas.microsoft.com/office/powerpoint/2010/main" val="3143080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5F4C9-AA90-4580-A45C-1B87EFE1F7F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170223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5F4C9-AA90-4580-A45C-1B87EFE1F7F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397792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15F4C9-AA90-4580-A45C-1B87EFE1F7F6}" type="datetimeFigureOut">
              <a:rPr lang="en-IN" smtClean="0"/>
              <a:t>13-04-2023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329988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515F4C9-AA90-4580-A45C-1B87EFE1F7F6}" type="datetimeFigureOut">
              <a:rPr lang="en-IN" smtClean="0"/>
              <a:t>13-04-2023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7CD584C-1D28-49A7-925E-62FCEA1DCCDB}" type="slidenum">
              <a:rPr lang="en-IN" smtClean="0"/>
              <a:t>‹#›</a:t>
            </a:fld>
            <a:endParaRPr lang="en-IN"/>
          </a:p>
        </p:txBody>
      </p:sp>
    </p:spTree>
    <p:extLst>
      <p:ext uri="{BB962C8B-B14F-4D97-AF65-F5344CB8AC3E}">
        <p14:creationId xmlns:p14="http://schemas.microsoft.com/office/powerpoint/2010/main" val="400369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15F4C9-AA90-4580-A45C-1B87EFE1F7F6}"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360646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15F4C9-AA90-4580-A45C-1B87EFE1F7F6}" type="datetimeFigureOut">
              <a:rPr lang="en-IN" smtClean="0"/>
              <a:t>13-04-2023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1025181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15F4C9-AA90-4580-A45C-1B87EFE1F7F6}" type="datetimeFigureOut">
              <a:rPr lang="en-IN" smtClean="0"/>
              <a:t>13-04-2023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366678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5F4C9-AA90-4580-A45C-1B87EFE1F7F6}" type="datetimeFigureOut">
              <a:rPr lang="en-IN" smtClean="0"/>
              <a:t>13-04-2023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2569261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5F4C9-AA90-4580-A45C-1B87EFE1F7F6}" type="datetimeFigureOut">
              <a:rPr lang="en-IN" smtClean="0"/>
              <a:t>13-04-2023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156100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15F4C9-AA90-4580-A45C-1B87EFE1F7F6}" type="datetimeFigureOut">
              <a:rPr lang="en-IN" smtClean="0"/>
              <a:t>13-04-2023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7CD584C-1D28-49A7-925E-62FCEA1DCCDB}" type="slidenum">
              <a:rPr lang="en-IN" smtClean="0"/>
              <a:t>‹#›</a:t>
            </a:fld>
            <a:endParaRPr lang="en-IN"/>
          </a:p>
        </p:txBody>
      </p:sp>
    </p:spTree>
    <p:extLst>
      <p:ext uri="{BB962C8B-B14F-4D97-AF65-F5344CB8AC3E}">
        <p14:creationId xmlns:p14="http://schemas.microsoft.com/office/powerpoint/2010/main" val="48472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515F4C9-AA90-4580-A45C-1B87EFE1F7F6}" type="datetimeFigureOut">
              <a:rPr lang="en-IN" smtClean="0"/>
              <a:t>13-04-2023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7CD584C-1D28-49A7-925E-62FCEA1DCCDB}" type="slidenum">
              <a:rPr lang="en-IN" smtClean="0"/>
              <a:t>‹#›</a:t>
            </a:fld>
            <a:endParaRPr lang="en-IN"/>
          </a:p>
        </p:txBody>
      </p:sp>
    </p:spTree>
    <p:extLst>
      <p:ext uri="{BB962C8B-B14F-4D97-AF65-F5344CB8AC3E}">
        <p14:creationId xmlns:p14="http://schemas.microsoft.com/office/powerpoint/2010/main" val="1310799978"/>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59456BAE-B7DA-4038-AEFF-EB23A4211E61}"/>
              </a:ext>
            </a:extLst>
          </p:cNvPr>
          <p:cNvSpPr>
            <a:spLocks/>
          </p:cNvSpPr>
          <p:nvPr/>
        </p:nvSpPr>
        <p:spPr bwMode="auto">
          <a:xfrm>
            <a:off x="0" y="-26894"/>
            <a:ext cx="4307839" cy="2709133"/>
          </a:xfrm>
          <a:custGeom>
            <a:avLst/>
            <a:gdLst>
              <a:gd name="T0" fmla="*/ 13597672 w 7436484"/>
              <a:gd name="T1" fmla="*/ 0 h 5134610"/>
              <a:gd name="T2" fmla="*/ 0 w 7436484"/>
              <a:gd name="T3" fmla="*/ 0 h 5134610"/>
              <a:gd name="T4" fmla="*/ 0 w 7436484"/>
              <a:gd name="T5" fmla="*/ 12546953 h 5134610"/>
              <a:gd name="T6" fmla="*/ 13597672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ln/>
        </p:spPr>
        <p:style>
          <a:lnRef idx="0">
            <a:schemeClr val="accent1"/>
          </a:lnRef>
          <a:fillRef idx="3">
            <a:schemeClr val="accent1"/>
          </a:fillRef>
          <a:effectRef idx="3">
            <a:schemeClr val="accent1"/>
          </a:effectRef>
          <a:fontRef idx="minor">
            <a:schemeClr val="lt1"/>
          </a:fontRef>
        </p:style>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p>
        </p:txBody>
      </p:sp>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100059" y="169586"/>
            <a:ext cx="1137070" cy="100198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74376" y="321371"/>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FFFFFF"/>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FFFFFF"/>
                </a:solidFill>
                <a:latin typeface="Helvetica-Bold"/>
                <a:ea typeface="ＭＳ Ｐゴシック" charset="0"/>
                <a:cs typeface="Helvetica-Bold"/>
              </a:rPr>
              <a:t>Engineering</a:t>
            </a:r>
            <a:endParaRPr lang="en-IN" sz="1800" dirty="0">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dirty="0">
                <a:solidFill>
                  <a:schemeClr val="accent1"/>
                </a:solidFill>
                <a:latin typeface="Bodoni MT" panose="02070603080606020203" pitchFamily="18" charset="0"/>
              </a:rPr>
              <a:t>Go, Change the world</a:t>
            </a:r>
            <a:endParaRPr lang="en-IN" sz="2000" b="1" i="1" dirty="0">
              <a:solidFill>
                <a:schemeClr val="accent1"/>
              </a:solidFill>
              <a:latin typeface="Bodoni MT" panose="02070603080606020203" pitchFamily="18" charset="0"/>
            </a:endParaRPr>
          </a:p>
        </p:txBody>
      </p:sp>
      <p:sp>
        <p:nvSpPr>
          <p:cNvPr id="3" name="TextBox 2">
            <a:extLst>
              <a:ext uri="{FF2B5EF4-FFF2-40B4-BE49-F238E27FC236}">
                <a16:creationId xmlns:a16="http://schemas.microsoft.com/office/drawing/2014/main" id="{07ACE6BE-FAF3-445F-9949-9C5DFF7CB84D}"/>
              </a:ext>
            </a:extLst>
          </p:cNvPr>
          <p:cNvSpPr txBox="1"/>
          <p:nvPr/>
        </p:nvSpPr>
        <p:spPr>
          <a:xfrm>
            <a:off x="3710866" y="1365980"/>
            <a:ext cx="5450889" cy="1446550"/>
          </a:xfrm>
          <a:prstGeom prst="rect">
            <a:avLst/>
          </a:prstGeom>
          <a:noFill/>
        </p:spPr>
        <p:txBody>
          <a:bodyPr wrap="square" rtlCol="0">
            <a:spAutoFit/>
          </a:bodyPr>
          <a:lstStyle/>
          <a:p>
            <a:pPr algn="ctr"/>
            <a:r>
              <a:rPr lang="en-US" sz="4400" dirty="0">
                <a:solidFill>
                  <a:srgbClr val="C00000"/>
                </a:solidFill>
              </a:rPr>
              <a:t> SUMMER INTERNSHIP</a:t>
            </a:r>
          </a:p>
          <a:p>
            <a:pPr algn="ctr"/>
            <a:r>
              <a:rPr lang="en-US" sz="4400" dirty="0">
                <a:solidFill>
                  <a:srgbClr val="C00000"/>
                </a:solidFill>
              </a:rPr>
              <a:t>Presentation</a:t>
            </a:r>
            <a:endParaRPr lang="en-IN" sz="4400" dirty="0">
              <a:solidFill>
                <a:srgbClr val="C00000"/>
              </a:solidFill>
            </a:endParaRPr>
          </a:p>
        </p:txBody>
      </p:sp>
      <p:graphicFrame>
        <p:nvGraphicFramePr>
          <p:cNvPr id="6" name="Table 6">
            <a:extLst>
              <a:ext uri="{FF2B5EF4-FFF2-40B4-BE49-F238E27FC236}">
                <a16:creationId xmlns:a16="http://schemas.microsoft.com/office/drawing/2014/main" id="{FCEF9908-8C2F-4C98-8738-E0C222AB5048}"/>
              </a:ext>
            </a:extLst>
          </p:cNvPr>
          <p:cNvGraphicFramePr>
            <a:graphicFrameLocks noGrp="1"/>
          </p:cNvGraphicFramePr>
          <p:nvPr>
            <p:extLst>
              <p:ext uri="{D42A27DB-BD31-4B8C-83A1-F6EECF244321}">
                <p14:modId xmlns:p14="http://schemas.microsoft.com/office/powerpoint/2010/main" val="2417597335"/>
              </p:ext>
            </p:extLst>
          </p:nvPr>
        </p:nvGraphicFramePr>
        <p:xfrm>
          <a:off x="603682" y="3620256"/>
          <a:ext cx="10599938" cy="654530"/>
        </p:xfrm>
        <a:graphic>
          <a:graphicData uri="http://schemas.openxmlformats.org/drawingml/2006/table">
            <a:tbl>
              <a:tblPr firstRow="1" bandRow="1">
                <a:tableStyleId>{5C22544A-7EE6-4342-B048-85BDC9FD1C3A}</a:tableStyleId>
              </a:tblPr>
              <a:tblGrid>
                <a:gridCol w="5299969">
                  <a:extLst>
                    <a:ext uri="{9D8B030D-6E8A-4147-A177-3AD203B41FA5}">
                      <a16:colId xmlns:a16="http://schemas.microsoft.com/office/drawing/2014/main" val="1662337431"/>
                    </a:ext>
                  </a:extLst>
                </a:gridCol>
                <a:gridCol w="5299969">
                  <a:extLst>
                    <a:ext uri="{9D8B030D-6E8A-4147-A177-3AD203B41FA5}">
                      <a16:colId xmlns:a16="http://schemas.microsoft.com/office/drawing/2014/main" val="2920256377"/>
                    </a:ext>
                  </a:extLst>
                </a:gridCol>
              </a:tblGrid>
              <a:tr h="654530">
                <a:tc>
                  <a:txBody>
                    <a:bodyPr/>
                    <a:lstStyle/>
                    <a:p>
                      <a:pPr algn="ctr"/>
                      <a:r>
                        <a:rPr lang="en-US" dirty="0"/>
                        <a:t>BRANCH</a:t>
                      </a:r>
                      <a:endParaRPr lang="en-IN" dirty="0"/>
                    </a:p>
                  </a:txBody>
                  <a:tcPr/>
                </a:tc>
                <a:tc>
                  <a:txBody>
                    <a:bodyPr/>
                    <a:lstStyle/>
                    <a:p>
                      <a:pPr algn="ctr"/>
                      <a:r>
                        <a:rPr lang="en-US" dirty="0"/>
                        <a:t>Computer Science And Engineering</a:t>
                      </a:r>
                      <a:endParaRPr lang="en-IN" dirty="0"/>
                    </a:p>
                  </a:txBody>
                  <a:tcPr/>
                </a:tc>
                <a:extLst>
                  <a:ext uri="{0D108BD9-81ED-4DB2-BD59-A6C34878D82A}">
                    <a16:rowId xmlns:a16="http://schemas.microsoft.com/office/drawing/2014/main" val="2119101114"/>
                  </a:ext>
                </a:extLst>
              </a:tr>
            </a:tbl>
          </a:graphicData>
        </a:graphic>
      </p:graphicFrame>
    </p:spTree>
    <p:extLst>
      <p:ext uri="{BB962C8B-B14F-4D97-AF65-F5344CB8AC3E}">
        <p14:creationId xmlns:p14="http://schemas.microsoft.com/office/powerpoint/2010/main" val="3142863315"/>
      </p:ext>
    </p:extLst>
  </p:cSld>
  <p:clrMapOvr>
    <a:masterClrMapping/>
  </p:clrMapOvr>
  <mc:AlternateContent xmlns:mc="http://schemas.openxmlformats.org/markup-compatibility/2006" xmlns:p14="http://schemas.microsoft.com/office/powerpoint/2010/main">
    <mc:Choice Requires="p14">
      <p:transition spd="slow" p14:dur="2000" advTm="5213"/>
    </mc:Choice>
    <mc:Fallback xmlns="">
      <p:transition spd="slow" advTm="52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3" name="TextBox 2">
            <a:extLst>
              <a:ext uri="{FF2B5EF4-FFF2-40B4-BE49-F238E27FC236}">
                <a16:creationId xmlns:a16="http://schemas.microsoft.com/office/drawing/2014/main" id="{1FC26D48-46A6-1B48-818F-8E351F57DFDF}"/>
              </a:ext>
            </a:extLst>
          </p:cNvPr>
          <p:cNvSpPr txBox="1"/>
          <p:nvPr/>
        </p:nvSpPr>
        <p:spPr>
          <a:xfrm>
            <a:off x="3120888" y="792727"/>
            <a:ext cx="5874026" cy="400110"/>
          </a:xfrm>
          <a:prstGeom prst="rect">
            <a:avLst/>
          </a:prstGeom>
          <a:noFill/>
        </p:spPr>
        <p:txBody>
          <a:bodyPr wrap="square" rtlCol="0">
            <a:spAutoFit/>
          </a:bodyPr>
          <a:lstStyle/>
          <a:p>
            <a:pPr algn="ctr"/>
            <a:r>
              <a:rPr lang="en-IN" sz="2000" b="1" u="sng" dirty="0">
                <a:solidFill>
                  <a:srgbClr val="002060"/>
                </a:solidFill>
                <a:latin typeface="Trebuchet MS" panose="020B0603020202020204" pitchFamily="34" charset="0"/>
              </a:rPr>
              <a:t>FINAL PROJECT – Budget Manager</a:t>
            </a:r>
          </a:p>
        </p:txBody>
      </p:sp>
      <p:pic>
        <p:nvPicPr>
          <p:cNvPr id="6" name="Picture 5">
            <a:extLst>
              <a:ext uri="{FF2B5EF4-FFF2-40B4-BE49-F238E27FC236}">
                <a16:creationId xmlns:a16="http://schemas.microsoft.com/office/drawing/2014/main" id="{00029A56-B85C-4946-9972-459E066F8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72" y="1192837"/>
            <a:ext cx="6112482" cy="5539719"/>
          </a:xfrm>
          <a:prstGeom prst="rect">
            <a:avLst/>
          </a:prstGeom>
        </p:spPr>
      </p:pic>
      <p:pic>
        <p:nvPicPr>
          <p:cNvPr id="11" name="Picture 10">
            <a:extLst>
              <a:ext uri="{FF2B5EF4-FFF2-40B4-BE49-F238E27FC236}">
                <a16:creationId xmlns:a16="http://schemas.microsoft.com/office/drawing/2014/main" id="{2CD6BB62-39C7-CC0C-6CAD-EA5845D16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254" y="1526478"/>
            <a:ext cx="5327510" cy="4872436"/>
          </a:xfrm>
          <a:prstGeom prst="rect">
            <a:avLst/>
          </a:prstGeom>
        </p:spPr>
      </p:pic>
    </p:spTree>
    <p:extLst>
      <p:ext uri="{BB962C8B-B14F-4D97-AF65-F5344CB8AC3E}">
        <p14:creationId xmlns:p14="http://schemas.microsoft.com/office/powerpoint/2010/main" val="297911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9329"/>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3" name="TextBox 2">
            <a:extLst>
              <a:ext uri="{FF2B5EF4-FFF2-40B4-BE49-F238E27FC236}">
                <a16:creationId xmlns:a16="http://schemas.microsoft.com/office/drawing/2014/main" id="{1FC26D48-46A6-1B48-818F-8E351F57DFDF}"/>
              </a:ext>
            </a:extLst>
          </p:cNvPr>
          <p:cNvSpPr txBox="1"/>
          <p:nvPr/>
        </p:nvSpPr>
        <p:spPr>
          <a:xfrm>
            <a:off x="4492486" y="792727"/>
            <a:ext cx="2991679" cy="400110"/>
          </a:xfrm>
          <a:prstGeom prst="rect">
            <a:avLst/>
          </a:prstGeom>
          <a:noFill/>
        </p:spPr>
        <p:txBody>
          <a:bodyPr wrap="square" rtlCol="0">
            <a:spAutoFit/>
          </a:bodyPr>
          <a:lstStyle/>
          <a:p>
            <a:pPr algn="ctr"/>
            <a:r>
              <a:rPr lang="en-IN" sz="2000" b="1" u="sng" dirty="0">
                <a:solidFill>
                  <a:srgbClr val="002060"/>
                </a:solidFill>
                <a:latin typeface="Trebuchet MS" panose="020B0603020202020204" pitchFamily="34" charset="0"/>
              </a:rPr>
              <a:t>FINAL PROJECT</a:t>
            </a:r>
          </a:p>
        </p:txBody>
      </p:sp>
      <p:sp>
        <p:nvSpPr>
          <p:cNvPr id="6" name="TextBox 5">
            <a:extLst>
              <a:ext uri="{FF2B5EF4-FFF2-40B4-BE49-F238E27FC236}">
                <a16:creationId xmlns:a16="http://schemas.microsoft.com/office/drawing/2014/main" id="{0F0C20A0-C0D6-62C4-B6AC-DA6EF5FDD42B}"/>
              </a:ext>
            </a:extLst>
          </p:cNvPr>
          <p:cNvSpPr txBox="1"/>
          <p:nvPr/>
        </p:nvSpPr>
        <p:spPr>
          <a:xfrm>
            <a:off x="1036320" y="1452880"/>
            <a:ext cx="10099040" cy="5078313"/>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Initialize the income as 0.</a:t>
            </a: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Display the menu of options for the user to choose from.</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Take user input and execute the corresponding function based on their choice.</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If the user chooses to add money to the account, ask for the amount and add it to the income variable.</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If the user chooses to enter data, ask for the date, label, and expense, and write them to a CSV file named "data.csv".</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i="0" dirty="0">
                <a:effectLst/>
                <a:latin typeface="Times New Roman" panose="02020603050405020304" pitchFamily="18" charset="0"/>
                <a:cs typeface="Times New Roman" panose="02020603050405020304" pitchFamily="18" charset="0"/>
              </a:rPr>
              <a:t>If the user chooses to see data insights, read the "data.csv" file and calculate the total expense and the account balance by subtracting the total expense from the income. Calculate the percentage of expenditure to the income and display it to the user.</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endParaRPr lang="en-IN" i="0" dirty="0">
              <a:effectLst/>
              <a:latin typeface="Times New Roman" panose="02020603050405020304" pitchFamily="18" charset="0"/>
              <a:cs typeface="Times New Roman" panose="02020603050405020304" pitchFamily="18" charset="0"/>
            </a:endParaRPr>
          </a:p>
          <a:p>
            <a:pPr marL="342900" indent="-342900">
              <a:buAutoNum type="arabicPeriod"/>
            </a:pPr>
            <a:endParaRPr lang="en-US"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89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9329"/>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3" name="TextBox 2">
            <a:extLst>
              <a:ext uri="{FF2B5EF4-FFF2-40B4-BE49-F238E27FC236}">
                <a16:creationId xmlns:a16="http://schemas.microsoft.com/office/drawing/2014/main" id="{1FC26D48-46A6-1B48-818F-8E351F57DFDF}"/>
              </a:ext>
            </a:extLst>
          </p:cNvPr>
          <p:cNvSpPr txBox="1"/>
          <p:nvPr/>
        </p:nvSpPr>
        <p:spPr>
          <a:xfrm>
            <a:off x="4492486" y="792727"/>
            <a:ext cx="2991679" cy="400110"/>
          </a:xfrm>
          <a:prstGeom prst="rect">
            <a:avLst/>
          </a:prstGeom>
          <a:noFill/>
        </p:spPr>
        <p:txBody>
          <a:bodyPr wrap="square" rtlCol="0">
            <a:spAutoFit/>
          </a:bodyPr>
          <a:lstStyle/>
          <a:p>
            <a:pPr algn="ctr"/>
            <a:r>
              <a:rPr lang="en-IN" sz="2000" b="1" u="sng" dirty="0">
                <a:solidFill>
                  <a:srgbClr val="002060"/>
                </a:solidFill>
                <a:latin typeface="Trebuchet MS" panose="020B0603020202020204" pitchFamily="34" charset="0"/>
              </a:rPr>
              <a:t>FINAL PROJECT</a:t>
            </a:r>
          </a:p>
        </p:txBody>
      </p:sp>
      <p:sp>
        <p:nvSpPr>
          <p:cNvPr id="6" name="TextBox 5">
            <a:extLst>
              <a:ext uri="{FF2B5EF4-FFF2-40B4-BE49-F238E27FC236}">
                <a16:creationId xmlns:a16="http://schemas.microsoft.com/office/drawing/2014/main" id="{0F0C20A0-C0D6-62C4-B6AC-DA6EF5FDD42B}"/>
              </a:ext>
            </a:extLst>
          </p:cNvPr>
          <p:cNvSpPr txBox="1"/>
          <p:nvPr/>
        </p:nvSpPr>
        <p:spPr>
          <a:xfrm>
            <a:off x="1036320" y="1452880"/>
            <a:ext cx="10099040" cy="3139321"/>
          </a:xfrm>
          <a:prstGeom prst="rect">
            <a:avLst/>
          </a:prstGeom>
          <a:noFill/>
        </p:spPr>
        <p:txBody>
          <a:bodyPr wrap="square" rtlCol="0">
            <a:spAutoFit/>
          </a:bodyPr>
          <a:lstStyle/>
          <a:p>
            <a:endParaRPr lang="en-US" b="0" i="0" dirty="0">
              <a:effectLst/>
              <a:latin typeface="Times New Roman" panose="02020603050405020304" pitchFamily="18" charset="0"/>
              <a:cs typeface="Times New Roman" panose="02020603050405020304" pitchFamily="18" charset="0"/>
            </a:endParaRPr>
          </a:p>
          <a:p>
            <a:r>
              <a:rPr lang="en-IN" b="0" i="0" dirty="0">
                <a:effectLst/>
                <a:latin typeface="Times New Roman" panose="02020603050405020304" pitchFamily="18" charset="0"/>
                <a:cs typeface="Times New Roman" panose="02020603050405020304" pitchFamily="18" charset="0"/>
              </a:rPr>
              <a:t>7.  </a:t>
            </a:r>
            <a:r>
              <a:rPr lang="en-US" b="0" i="0" dirty="0">
                <a:effectLst/>
                <a:latin typeface="Times New Roman" panose="02020603050405020304" pitchFamily="18" charset="0"/>
                <a:cs typeface="Times New Roman" panose="02020603050405020304" pitchFamily="18" charset="0"/>
              </a:rPr>
              <a:t>If the user chooses to see the graphical view of data, read the "data.csv" file and plot a line graph of the expenses against the dates. Display the graph to the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8. If the user chooses to see a range of graphical view of data, ask for the start and stop dates, read the "data.csv" file and plot a line graph of the expenses against the dates in the specified range. Calculate the total expenditure and the percentage of expenditure to the income in the specified range and display it to the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9. Ask the user if they want to continue and repeat the process until they choose to stop.  </a:t>
            </a:r>
            <a:endParaRPr lang="en-IN" dirty="0">
              <a:latin typeface="Times New Roman" panose="02020603050405020304" pitchFamily="18" charset="0"/>
              <a:cs typeface="Times New Roman" panose="02020603050405020304" pitchFamily="18" charset="0"/>
            </a:endParaRPr>
          </a:p>
          <a:p>
            <a:pPr marL="342900" indent="-342900">
              <a:buAutoNum type="arabicPeriod"/>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48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3" name="TextBox 2">
            <a:extLst>
              <a:ext uri="{FF2B5EF4-FFF2-40B4-BE49-F238E27FC236}">
                <a16:creationId xmlns:a16="http://schemas.microsoft.com/office/drawing/2014/main" id="{1FC26D48-46A6-1B48-818F-8E351F57DFDF}"/>
              </a:ext>
            </a:extLst>
          </p:cNvPr>
          <p:cNvSpPr txBox="1"/>
          <p:nvPr/>
        </p:nvSpPr>
        <p:spPr>
          <a:xfrm>
            <a:off x="4492486" y="792727"/>
            <a:ext cx="2991679" cy="400110"/>
          </a:xfrm>
          <a:prstGeom prst="rect">
            <a:avLst/>
          </a:prstGeom>
          <a:noFill/>
        </p:spPr>
        <p:txBody>
          <a:bodyPr wrap="square" rtlCol="0">
            <a:spAutoFit/>
          </a:bodyPr>
          <a:lstStyle/>
          <a:p>
            <a:pPr algn="ctr"/>
            <a:r>
              <a:rPr lang="en-IN" sz="2000" b="1" u="sng" dirty="0">
                <a:solidFill>
                  <a:srgbClr val="002060"/>
                </a:solidFill>
                <a:latin typeface="Trebuchet MS" panose="020B0603020202020204" pitchFamily="34" charset="0"/>
              </a:rPr>
              <a:t>Application of python</a:t>
            </a:r>
          </a:p>
        </p:txBody>
      </p:sp>
      <p:sp>
        <p:nvSpPr>
          <p:cNvPr id="6" name="TextBox 5">
            <a:extLst>
              <a:ext uri="{FF2B5EF4-FFF2-40B4-BE49-F238E27FC236}">
                <a16:creationId xmlns:a16="http://schemas.microsoft.com/office/drawing/2014/main" id="{917B969A-984D-9E10-E214-23BB5B505634}"/>
              </a:ext>
            </a:extLst>
          </p:cNvPr>
          <p:cNvSpPr txBox="1"/>
          <p:nvPr/>
        </p:nvSpPr>
        <p:spPr>
          <a:xfrm>
            <a:off x="1016000" y="1645920"/>
            <a:ext cx="10129520" cy="4247317"/>
          </a:xfrm>
          <a:prstGeom prst="rect">
            <a:avLst/>
          </a:prstGeom>
          <a:noFill/>
        </p:spPr>
        <p:txBody>
          <a:bodyPr wrap="square" rtlCol="0">
            <a:spAutoFit/>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 Web Development:  </a:t>
            </a:r>
            <a:r>
              <a:rPr lang="en-US" b="0" i="0" dirty="0">
                <a:effectLst/>
                <a:latin typeface="Times New Roman" panose="02020603050405020304" pitchFamily="18" charset="0"/>
                <a:cs typeface="Times New Roman" panose="02020603050405020304" pitchFamily="18" charset="0"/>
              </a:rPr>
              <a:t>Python is used for developing web applications and websites using frameworks such as Django, Flask, and Pyramid.</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Data Science:  </a:t>
            </a:r>
            <a:r>
              <a:rPr lang="en-US" b="0" i="0" dirty="0">
                <a:effectLst/>
                <a:latin typeface="Times New Roman" panose="02020603050405020304" pitchFamily="18" charset="0"/>
                <a:cs typeface="Times New Roman" panose="02020603050405020304" pitchFamily="18" charset="0"/>
              </a:rPr>
              <a:t>Python is widely used for data analysis, machine learning, and artificial intelligence projects. Popular libraries include Pandas, NumPy, SciPy, and Scikit-learn.</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3. Game Development:  </a:t>
            </a:r>
            <a:r>
              <a:rPr lang="en-US" b="0" i="0" dirty="0">
                <a:effectLst/>
                <a:latin typeface="Times New Roman" panose="02020603050405020304" pitchFamily="18" charset="0"/>
                <a:cs typeface="Times New Roman" panose="02020603050405020304" pitchFamily="18" charset="0"/>
              </a:rPr>
              <a:t>Python can be used to create 2D and 3D games using popular game engines like </a:t>
            </a:r>
            <a:r>
              <a:rPr lang="en-US" b="0" i="0" dirty="0" err="1">
                <a:effectLst/>
                <a:latin typeface="Times New Roman" panose="02020603050405020304" pitchFamily="18" charset="0"/>
                <a:cs typeface="Times New Roman" panose="02020603050405020304" pitchFamily="18" charset="0"/>
              </a:rPr>
              <a:t>Pygame</a:t>
            </a:r>
            <a:r>
              <a:rPr lang="en-US" b="0" i="0" dirty="0">
                <a:effectLst/>
                <a:latin typeface="Times New Roman" panose="02020603050405020304" pitchFamily="18" charset="0"/>
                <a:cs typeface="Times New Roman" panose="02020603050405020304" pitchFamily="18" charset="0"/>
              </a:rPr>
              <a:t>, Panda3D, and </a:t>
            </a:r>
            <a:r>
              <a:rPr lang="en-US" b="0" i="0" dirty="0" err="1">
                <a:effectLst/>
                <a:latin typeface="Times New Roman" panose="02020603050405020304" pitchFamily="18" charset="0"/>
                <a:cs typeface="Times New Roman" panose="02020603050405020304" pitchFamily="18" charset="0"/>
              </a:rPr>
              <a:t>PyOpenGL</a:t>
            </a: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a:t>
            </a:r>
          </a:p>
          <a:p>
            <a:pPr algn="l"/>
            <a:r>
              <a:rPr lang="en-US" b="1" i="0" dirty="0">
                <a:effectLst/>
                <a:latin typeface="Times New Roman" panose="02020603050405020304" pitchFamily="18" charset="0"/>
                <a:cs typeface="Times New Roman" panose="02020603050405020304" pitchFamily="18" charset="0"/>
              </a:rPr>
              <a:t>4. Desktop Applications:  </a:t>
            </a:r>
            <a:r>
              <a:rPr lang="en-US" b="0" i="0" dirty="0">
                <a:effectLst/>
                <a:latin typeface="Times New Roman" panose="02020603050405020304" pitchFamily="18" charset="0"/>
                <a:cs typeface="Times New Roman" panose="02020603050405020304" pitchFamily="18" charset="0"/>
              </a:rPr>
              <a:t>Python can be used to develop desktop applications with the help of frameworks such as </a:t>
            </a:r>
            <a:r>
              <a:rPr lang="en-US" b="0" i="0" dirty="0" err="1">
                <a:effectLst/>
                <a:latin typeface="Times New Roman" panose="02020603050405020304" pitchFamily="18" charset="0"/>
                <a:cs typeface="Times New Roman" panose="02020603050405020304" pitchFamily="18" charset="0"/>
              </a:rPr>
              <a:t>PyQt</a:t>
            </a:r>
            <a:r>
              <a:rPr lang="en-US" b="0" i="0" dirty="0">
                <a:effectLst/>
                <a:latin typeface="Times New Roman" panose="02020603050405020304" pitchFamily="18" charset="0"/>
                <a:cs typeface="Times New Roman" panose="02020603050405020304" pitchFamily="18" charset="0"/>
              </a:rPr>
              <a:t> and </a:t>
            </a:r>
            <a:r>
              <a:rPr lang="en-US" b="0" i="0" dirty="0" err="1">
                <a:effectLst/>
                <a:latin typeface="Times New Roman" panose="02020603050405020304" pitchFamily="18" charset="0"/>
                <a:cs typeface="Times New Roman" panose="02020603050405020304" pitchFamily="18" charset="0"/>
              </a:rPr>
              <a:t>PyGTK</a:t>
            </a:r>
            <a:r>
              <a:rPr lang="en-US" b="0" i="0" dirty="0">
                <a:effectLst/>
                <a:latin typeface="Times New Roman" panose="02020603050405020304" pitchFamily="18" charset="0"/>
                <a:cs typeface="Times New Roman" panose="02020603050405020304" pitchFamily="18" charset="0"/>
              </a:rPr>
              <a:t>.</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5. Automation:  </a:t>
            </a:r>
            <a:r>
              <a:rPr lang="en-US" b="0" i="0" dirty="0">
                <a:effectLst/>
                <a:latin typeface="Times New Roman" panose="02020603050405020304" pitchFamily="18" charset="0"/>
                <a:cs typeface="Times New Roman" panose="02020603050405020304" pitchFamily="18" charset="0"/>
              </a:rPr>
              <a:t>Python is used for automating repetitive tasks, such as web scraping, file handling, and testing.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141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4" name="Rectangle 3">
            <a:extLst>
              <a:ext uri="{FF2B5EF4-FFF2-40B4-BE49-F238E27FC236}">
                <a16:creationId xmlns:a16="http://schemas.microsoft.com/office/drawing/2014/main" id="{A3CBA755-6849-B63F-EB46-C24A0A1F42E9}"/>
              </a:ext>
            </a:extLst>
          </p:cNvPr>
          <p:cNvSpPr/>
          <p:nvPr/>
        </p:nvSpPr>
        <p:spPr>
          <a:xfrm>
            <a:off x="2710964" y="2083415"/>
            <a:ext cx="6404317" cy="1569660"/>
          </a:xfrm>
          <a:prstGeom prst="rect">
            <a:avLst/>
          </a:prstGeom>
          <a:noFill/>
        </p:spPr>
        <p:txBody>
          <a:bodyPr wrap="none" lIns="91440" tIns="45720" rIns="91440" bIns="45720">
            <a:spAutoFit/>
          </a:bodyPr>
          <a:lstStyle/>
          <a:p>
            <a:pPr algn="ctr"/>
            <a:r>
              <a:rPr lang="en-US" sz="96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201064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59456BAE-B7DA-4038-AEFF-EB23A4211E61}"/>
              </a:ext>
            </a:extLst>
          </p:cNvPr>
          <p:cNvSpPr>
            <a:spLocks/>
          </p:cNvSpPr>
          <p:nvPr/>
        </p:nvSpPr>
        <p:spPr bwMode="auto">
          <a:xfrm>
            <a:off x="1" y="-26894"/>
            <a:ext cx="4154750" cy="2752339"/>
          </a:xfrm>
          <a:custGeom>
            <a:avLst/>
            <a:gdLst>
              <a:gd name="T0" fmla="*/ 13597672 w 7436484"/>
              <a:gd name="T1" fmla="*/ 0 h 5134610"/>
              <a:gd name="T2" fmla="*/ 0 w 7436484"/>
              <a:gd name="T3" fmla="*/ 0 h 5134610"/>
              <a:gd name="T4" fmla="*/ 0 w 7436484"/>
              <a:gd name="T5" fmla="*/ 12546953 h 5134610"/>
              <a:gd name="T6" fmla="*/ 13597672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ln/>
        </p:spPr>
        <p:style>
          <a:lnRef idx="0">
            <a:schemeClr val="accent1"/>
          </a:lnRef>
          <a:fillRef idx="3">
            <a:schemeClr val="accent1"/>
          </a:fillRef>
          <a:effectRef idx="3">
            <a:schemeClr val="accent1"/>
          </a:effectRef>
          <a:fontRef idx="minor">
            <a:schemeClr val="lt1"/>
          </a:fontRef>
        </p:style>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p>
        </p:txBody>
      </p:sp>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100059" y="169586"/>
            <a:ext cx="1137070" cy="102103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74376" y="321371"/>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FFFFFF"/>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FFFFFF"/>
                </a:solidFill>
                <a:latin typeface="Helvetica-Bold"/>
                <a:ea typeface="ＭＳ Ｐゴシック" charset="0"/>
                <a:cs typeface="Helvetica-Bold"/>
              </a:rPr>
              <a:t>Engineering</a:t>
            </a:r>
            <a:endParaRPr lang="en-IN" sz="1800" dirty="0">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chemeClr val="accent1"/>
                </a:solidFill>
                <a:latin typeface="Bodoni MT" panose="02070603080606020203" pitchFamily="18" charset="0"/>
              </a:rPr>
              <a:t>Go, Change the world</a:t>
            </a:r>
            <a:endParaRPr lang="en-IN" sz="2000" b="1" i="1" u="sng" dirty="0">
              <a:solidFill>
                <a:schemeClr val="accent1"/>
              </a:solidFill>
              <a:latin typeface="Bodoni MT" panose="02070603080606020203" pitchFamily="18" charset="0"/>
            </a:endParaRPr>
          </a:p>
        </p:txBody>
      </p:sp>
      <p:sp>
        <p:nvSpPr>
          <p:cNvPr id="3" name="Rectangle 2">
            <a:extLst>
              <a:ext uri="{FF2B5EF4-FFF2-40B4-BE49-F238E27FC236}">
                <a16:creationId xmlns:a16="http://schemas.microsoft.com/office/drawing/2014/main" id="{F2395DD9-DF23-4AD4-97E3-33CA049F4DEF}"/>
              </a:ext>
            </a:extLst>
          </p:cNvPr>
          <p:cNvSpPr/>
          <p:nvPr/>
        </p:nvSpPr>
        <p:spPr>
          <a:xfrm>
            <a:off x="3614194" y="817657"/>
            <a:ext cx="4963609" cy="830997"/>
          </a:xfrm>
          <a:prstGeom prst="rect">
            <a:avLst/>
          </a:prstGeom>
          <a:noFill/>
          <a:ln>
            <a:noFill/>
          </a:ln>
        </p:spPr>
        <p:txBody>
          <a:bodyPr wrap="square" lIns="91440" tIns="45720" rIns="91440" bIns="45720">
            <a:spAutoFit/>
          </a:bodyPr>
          <a:lstStyle/>
          <a:p>
            <a:pPr algn="ctr"/>
            <a:r>
              <a:rPr lang="en-US" sz="4800" b="1" dirty="0">
                <a:ln w="22225">
                  <a:solidFill>
                    <a:schemeClr val="accent2"/>
                  </a:solidFill>
                  <a:prstDash val="solid"/>
                </a:ln>
                <a:solidFill>
                  <a:schemeClr val="accent5">
                    <a:lumMod val="50000"/>
                  </a:schemeClr>
                </a:solidFill>
                <a:latin typeface="Trebuchet MS" panose="020B0603020202020204" pitchFamily="34" charset="0"/>
              </a:rPr>
              <a:t> INTRODUCTION</a:t>
            </a:r>
          </a:p>
        </p:txBody>
      </p:sp>
      <p:graphicFrame>
        <p:nvGraphicFramePr>
          <p:cNvPr id="9" name="Table 9">
            <a:extLst>
              <a:ext uri="{FF2B5EF4-FFF2-40B4-BE49-F238E27FC236}">
                <a16:creationId xmlns:a16="http://schemas.microsoft.com/office/drawing/2014/main" id="{8C917009-AFBC-408C-8BB9-9CDC2FA414A9}"/>
              </a:ext>
            </a:extLst>
          </p:cNvPr>
          <p:cNvGraphicFramePr>
            <a:graphicFrameLocks noGrp="1"/>
          </p:cNvGraphicFramePr>
          <p:nvPr>
            <p:extLst>
              <p:ext uri="{D42A27DB-BD31-4B8C-83A1-F6EECF244321}">
                <p14:modId xmlns:p14="http://schemas.microsoft.com/office/powerpoint/2010/main" val="1492835903"/>
              </p:ext>
            </p:extLst>
          </p:nvPr>
        </p:nvGraphicFramePr>
        <p:xfrm>
          <a:off x="2074045" y="3205456"/>
          <a:ext cx="8043909" cy="741680"/>
        </p:xfrm>
        <a:graphic>
          <a:graphicData uri="http://schemas.openxmlformats.org/drawingml/2006/table">
            <a:tbl>
              <a:tblPr firstRow="1" bandRow="1">
                <a:tableStyleId>{5C22544A-7EE6-4342-B048-85BDC9FD1C3A}</a:tableStyleId>
              </a:tblPr>
              <a:tblGrid>
                <a:gridCol w="2681303">
                  <a:extLst>
                    <a:ext uri="{9D8B030D-6E8A-4147-A177-3AD203B41FA5}">
                      <a16:colId xmlns:a16="http://schemas.microsoft.com/office/drawing/2014/main" val="1298989268"/>
                    </a:ext>
                  </a:extLst>
                </a:gridCol>
                <a:gridCol w="2681303">
                  <a:extLst>
                    <a:ext uri="{9D8B030D-6E8A-4147-A177-3AD203B41FA5}">
                      <a16:colId xmlns:a16="http://schemas.microsoft.com/office/drawing/2014/main" val="136462519"/>
                    </a:ext>
                  </a:extLst>
                </a:gridCol>
                <a:gridCol w="2681303">
                  <a:extLst>
                    <a:ext uri="{9D8B030D-6E8A-4147-A177-3AD203B41FA5}">
                      <a16:colId xmlns:a16="http://schemas.microsoft.com/office/drawing/2014/main" val="1854820347"/>
                    </a:ext>
                  </a:extLst>
                </a:gridCol>
              </a:tblGrid>
              <a:tr h="370840">
                <a:tc>
                  <a:txBody>
                    <a:bodyPr/>
                    <a:lstStyle/>
                    <a:p>
                      <a:pPr algn="ctr"/>
                      <a:r>
                        <a:rPr lang="en-US" dirty="0"/>
                        <a:t>USN</a:t>
                      </a:r>
                      <a:endParaRPr lang="en-IN" dirty="0"/>
                    </a:p>
                  </a:txBody>
                  <a:tcPr/>
                </a:tc>
                <a:tc>
                  <a:txBody>
                    <a:bodyPr/>
                    <a:lstStyle/>
                    <a:p>
                      <a:pPr algn="ctr"/>
                      <a:r>
                        <a:rPr lang="en-US" dirty="0"/>
                        <a:t>Name</a:t>
                      </a:r>
                      <a:endParaRPr lang="en-IN" dirty="0"/>
                    </a:p>
                  </a:txBody>
                  <a:tcPr/>
                </a:tc>
                <a:tc>
                  <a:txBody>
                    <a:bodyPr/>
                    <a:lstStyle/>
                    <a:p>
                      <a:pPr algn="ctr"/>
                      <a:r>
                        <a:rPr lang="en-US" dirty="0"/>
                        <a:t>Email Id</a:t>
                      </a:r>
                      <a:endParaRPr lang="en-IN" dirty="0"/>
                    </a:p>
                  </a:txBody>
                  <a:tcPr/>
                </a:tc>
                <a:extLst>
                  <a:ext uri="{0D108BD9-81ED-4DB2-BD59-A6C34878D82A}">
                    <a16:rowId xmlns:a16="http://schemas.microsoft.com/office/drawing/2014/main" val="231937017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1RV21CS048</a:t>
                      </a:r>
                      <a:endParaRPr lang="en-IN" dirty="0"/>
                    </a:p>
                  </a:txBody>
                  <a:tcPr/>
                </a:tc>
                <a:tc>
                  <a:txBody>
                    <a:bodyPr/>
                    <a:lstStyle/>
                    <a:p>
                      <a:pPr algn="ctr"/>
                      <a:r>
                        <a:rPr lang="en-US" dirty="0"/>
                        <a:t>Harsh Kumar</a:t>
                      </a:r>
                      <a:endParaRPr lang="en-IN" dirty="0"/>
                    </a:p>
                  </a:txBody>
                  <a:tcPr/>
                </a:tc>
                <a:tc>
                  <a:txBody>
                    <a:bodyPr/>
                    <a:lstStyle/>
                    <a:p>
                      <a:r>
                        <a:rPr lang="en-IN" sz="1200" b="0" i="0" kern="1200" dirty="0">
                          <a:solidFill>
                            <a:schemeClr val="dk1"/>
                          </a:solidFill>
                          <a:effectLst/>
                          <a:latin typeface="+mn-lt"/>
                          <a:ea typeface="+mn-ea"/>
                          <a:cs typeface="+mn-cs"/>
                        </a:rPr>
                        <a:t>harshkumar.cs21@rvce.edu.in</a:t>
                      </a:r>
                      <a:endParaRPr lang="en-IN" sz="1200" dirty="0"/>
                    </a:p>
                  </a:txBody>
                  <a:tcPr/>
                </a:tc>
                <a:extLst>
                  <a:ext uri="{0D108BD9-81ED-4DB2-BD59-A6C34878D82A}">
                    <a16:rowId xmlns:a16="http://schemas.microsoft.com/office/drawing/2014/main" val="1790345252"/>
                  </a:ext>
                </a:extLst>
              </a:tr>
            </a:tbl>
          </a:graphicData>
        </a:graphic>
      </p:graphicFrame>
    </p:spTree>
    <p:extLst>
      <p:ext uri="{BB962C8B-B14F-4D97-AF65-F5344CB8AC3E}">
        <p14:creationId xmlns:p14="http://schemas.microsoft.com/office/powerpoint/2010/main" val="957210108"/>
      </p:ext>
    </p:extLst>
  </p:cSld>
  <p:clrMapOvr>
    <a:masterClrMapping/>
  </p:clrMapOvr>
  <mc:AlternateContent xmlns:mc="http://schemas.openxmlformats.org/markup-compatibility/2006" xmlns:p14="http://schemas.microsoft.com/office/powerpoint/2010/main">
    <mc:Choice Requires="p14">
      <p:transition spd="slow" p14:dur="2000" advTm="6352"/>
    </mc:Choice>
    <mc:Fallback xmlns="">
      <p:transition spd="slow" advTm="63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59456BAE-B7DA-4038-AEFF-EB23A4211E61}"/>
              </a:ext>
            </a:extLst>
          </p:cNvPr>
          <p:cNvSpPr>
            <a:spLocks/>
          </p:cNvSpPr>
          <p:nvPr/>
        </p:nvSpPr>
        <p:spPr bwMode="auto">
          <a:xfrm>
            <a:off x="0" y="-26894"/>
            <a:ext cx="4265613" cy="2589119"/>
          </a:xfrm>
          <a:custGeom>
            <a:avLst/>
            <a:gdLst>
              <a:gd name="T0" fmla="*/ 13597672 w 7436484"/>
              <a:gd name="T1" fmla="*/ 0 h 5134610"/>
              <a:gd name="T2" fmla="*/ 0 w 7436484"/>
              <a:gd name="T3" fmla="*/ 0 h 5134610"/>
              <a:gd name="T4" fmla="*/ 0 w 7436484"/>
              <a:gd name="T5" fmla="*/ 12546953 h 5134610"/>
              <a:gd name="T6" fmla="*/ 13597672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ln/>
        </p:spPr>
        <p:style>
          <a:lnRef idx="0">
            <a:schemeClr val="accent1"/>
          </a:lnRef>
          <a:fillRef idx="3">
            <a:schemeClr val="accent1"/>
          </a:fillRef>
          <a:effectRef idx="3">
            <a:schemeClr val="accent1"/>
          </a:effectRef>
          <a:fontRef idx="minor">
            <a:schemeClr val="lt1"/>
          </a:fontRef>
        </p:style>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p>
        </p:txBody>
      </p:sp>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100059" y="169587"/>
            <a:ext cx="1137070" cy="954364"/>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74376" y="321371"/>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FFFFFF"/>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FFFFFF"/>
                </a:solidFill>
                <a:latin typeface="Helvetica-Bold"/>
                <a:ea typeface="ＭＳ Ｐゴシック" charset="0"/>
                <a:cs typeface="Helvetica-Bold"/>
              </a:rPr>
              <a:t>Engineering</a:t>
            </a:r>
            <a:endParaRPr lang="en-IN" sz="1800" dirty="0">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chemeClr val="bg1"/>
                </a:solidFill>
                <a:latin typeface="Bodoni MT" panose="02070603080606020203" pitchFamily="18" charset="0"/>
              </a:rPr>
              <a:t>Go, Change the world</a:t>
            </a:r>
            <a:endParaRPr lang="en-IN" sz="2000" b="1" i="1" u="sng" dirty="0">
              <a:solidFill>
                <a:schemeClr val="bg1"/>
              </a:solidFill>
              <a:latin typeface="Bodoni MT" panose="02070603080606020203" pitchFamily="18" charset="0"/>
            </a:endParaRPr>
          </a:p>
        </p:txBody>
      </p:sp>
      <p:sp>
        <p:nvSpPr>
          <p:cNvPr id="10" name="TextBox 9">
            <a:extLst>
              <a:ext uri="{FF2B5EF4-FFF2-40B4-BE49-F238E27FC236}">
                <a16:creationId xmlns:a16="http://schemas.microsoft.com/office/drawing/2014/main" id="{10150517-26E6-E92F-1219-8722D49EC6F0}"/>
              </a:ext>
            </a:extLst>
          </p:cNvPr>
          <p:cNvSpPr txBox="1"/>
          <p:nvPr/>
        </p:nvSpPr>
        <p:spPr>
          <a:xfrm>
            <a:off x="4063138" y="1487564"/>
            <a:ext cx="4065729" cy="584775"/>
          </a:xfrm>
          <a:prstGeom prst="rect">
            <a:avLst/>
          </a:prstGeom>
          <a:noFill/>
        </p:spPr>
        <p:txBody>
          <a:bodyPr wrap="none" rtlCol="0">
            <a:spAutoFit/>
          </a:bodyPr>
          <a:lstStyle/>
          <a:p>
            <a:pPr algn="ctr"/>
            <a:r>
              <a:rPr lang="en-IN" sz="3200" b="1" u="sng" dirty="0">
                <a:solidFill>
                  <a:srgbClr val="002060"/>
                </a:solidFill>
                <a:latin typeface="Trebuchet MS" panose="020B0603020202020204" pitchFamily="34" charset="0"/>
              </a:rPr>
              <a:t>INTERNSHIP DETAILS</a:t>
            </a:r>
          </a:p>
        </p:txBody>
      </p:sp>
      <p:graphicFrame>
        <p:nvGraphicFramePr>
          <p:cNvPr id="6" name="Table 6">
            <a:extLst>
              <a:ext uri="{FF2B5EF4-FFF2-40B4-BE49-F238E27FC236}">
                <a16:creationId xmlns:a16="http://schemas.microsoft.com/office/drawing/2014/main" id="{C46DF376-F890-D446-9BAC-82B6574251E0}"/>
              </a:ext>
            </a:extLst>
          </p:cNvPr>
          <p:cNvGraphicFramePr>
            <a:graphicFrameLocks noGrp="1"/>
          </p:cNvGraphicFramePr>
          <p:nvPr>
            <p:extLst>
              <p:ext uri="{D42A27DB-BD31-4B8C-83A1-F6EECF244321}">
                <p14:modId xmlns:p14="http://schemas.microsoft.com/office/powerpoint/2010/main" val="4289256367"/>
              </p:ext>
            </p:extLst>
          </p:nvPr>
        </p:nvGraphicFramePr>
        <p:xfrm>
          <a:off x="2032000" y="3528808"/>
          <a:ext cx="8127999" cy="1158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709548915"/>
                    </a:ext>
                  </a:extLst>
                </a:gridCol>
                <a:gridCol w="2709333">
                  <a:extLst>
                    <a:ext uri="{9D8B030D-6E8A-4147-A177-3AD203B41FA5}">
                      <a16:colId xmlns:a16="http://schemas.microsoft.com/office/drawing/2014/main" val="110240954"/>
                    </a:ext>
                  </a:extLst>
                </a:gridCol>
                <a:gridCol w="2709333">
                  <a:extLst>
                    <a:ext uri="{9D8B030D-6E8A-4147-A177-3AD203B41FA5}">
                      <a16:colId xmlns:a16="http://schemas.microsoft.com/office/drawing/2014/main" val="97977701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Carried out internship: online/offline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Where ( portal/company/college Centre of Excellence 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Title of the project work</a:t>
                      </a:r>
                    </a:p>
                  </a:txBody>
                  <a:tcPr/>
                </a:tc>
                <a:extLst>
                  <a:ext uri="{0D108BD9-81ED-4DB2-BD59-A6C34878D82A}">
                    <a16:rowId xmlns:a16="http://schemas.microsoft.com/office/drawing/2014/main" val="543680280"/>
                  </a:ext>
                </a:extLst>
              </a:tr>
              <a:tr h="370840">
                <a:tc>
                  <a:txBody>
                    <a:bodyPr/>
                    <a:lstStyle/>
                    <a:p>
                      <a:r>
                        <a:rPr lang="en-US" dirty="0"/>
                        <a:t>Online</a:t>
                      </a:r>
                    </a:p>
                  </a:txBody>
                  <a:tcPr/>
                </a:tc>
                <a:tc>
                  <a:txBody>
                    <a:bodyPr/>
                    <a:lstStyle/>
                    <a:p>
                      <a:r>
                        <a:rPr lang="en-US" dirty="0"/>
                        <a:t>Internshala</a:t>
                      </a:r>
                    </a:p>
                  </a:txBody>
                  <a:tcPr/>
                </a:tc>
                <a:tc>
                  <a:txBody>
                    <a:bodyPr/>
                    <a:lstStyle/>
                    <a:p>
                      <a:r>
                        <a:rPr lang="en-US" dirty="0"/>
                        <a:t>Programming with python</a:t>
                      </a:r>
                    </a:p>
                  </a:txBody>
                  <a:tcPr/>
                </a:tc>
                <a:extLst>
                  <a:ext uri="{0D108BD9-81ED-4DB2-BD59-A6C34878D82A}">
                    <a16:rowId xmlns:a16="http://schemas.microsoft.com/office/drawing/2014/main" val="3076295307"/>
                  </a:ext>
                </a:extLst>
              </a:tr>
            </a:tbl>
          </a:graphicData>
        </a:graphic>
      </p:graphicFrame>
      <p:sp>
        <p:nvSpPr>
          <p:cNvPr id="3" name="TextBox 2">
            <a:extLst>
              <a:ext uri="{FF2B5EF4-FFF2-40B4-BE49-F238E27FC236}">
                <a16:creationId xmlns:a16="http://schemas.microsoft.com/office/drawing/2014/main" id="{FFC3016E-D1A0-C896-7D84-B8EBF0D547F8}"/>
              </a:ext>
            </a:extLst>
          </p:cNvPr>
          <p:cNvSpPr txBox="1"/>
          <p:nvPr/>
        </p:nvSpPr>
        <p:spPr>
          <a:xfrm>
            <a:off x="9456198" y="211327"/>
            <a:ext cx="2966130" cy="400110"/>
          </a:xfrm>
          <a:prstGeom prst="rect">
            <a:avLst/>
          </a:prstGeom>
          <a:noFill/>
        </p:spPr>
        <p:txBody>
          <a:bodyPr wrap="square" rtlCol="0">
            <a:spAutoFit/>
          </a:bodyPr>
          <a:lstStyle/>
          <a:p>
            <a:r>
              <a:rPr lang="en-US" sz="2000" b="1" i="1" u="sng" dirty="0">
                <a:solidFill>
                  <a:schemeClr val="accent1"/>
                </a:solidFill>
                <a:latin typeface="Bodoni MT" panose="02070603080606020203" pitchFamily="18" charset="0"/>
              </a:rPr>
              <a:t>Go, Change the world</a:t>
            </a:r>
            <a:endParaRPr lang="en-IN" sz="2000" b="1" i="1" u="sng" dirty="0">
              <a:solidFill>
                <a:schemeClr val="accent1"/>
              </a:solidFill>
              <a:latin typeface="Bodoni MT" panose="02070603080606020203" pitchFamily="18" charset="0"/>
            </a:endParaRPr>
          </a:p>
        </p:txBody>
      </p:sp>
    </p:spTree>
    <p:extLst>
      <p:ext uri="{BB962C8B-B14F-4D97-AF65-F5344CB8AC3E}">
        <p14:creationId xmlns:p14="http://schemas.microsoft.com/office/powerpoint/2010/main" val="2462778317"/>
      </p:ext>
    </p:extLst>
  </p:cSld>
  <p:clrMapOvr>
    <a:masterClrMapping/>
  </p:clrMapOvr>
  <mc:AlternateContent xmlns:mc="http://schemas.openxmlformats.org/markup-compatibility/2006" xmlns:p14="http://schemas.microsoft.com/office/powerpoint/2010/main">
    <mc:Choice Requires="p14">
      <p:transition spd="slow" p14:dur="2000" advTm="11063"/>
    </mc:Choice>
    <mc:Fallback xmlns="">
      <p:transition spd="slow" advTm="110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3" name="TextBox 2">
            <a:extLst>
              <a:ext uri="{FF2B5EF4-FFF2-40B4-BE49-F238E27FC236}">
                <a16:creationId xmlns:a16="http://schemas.microsoft.com/office/drawing/2014/main" id="{1FC26D48-46A6-1B48-818F-8E351F57DFDF}"/>
              </a:ext>
            </a:extLst>
          </p:cNvPr>
          <p:cNvSpPr txBox="1"/>
          <p:nvPr/>
        </p:nvSpPr>
        <p:spPr>
          <a:xfrm>
            <a:off x="4175760" y="697012"/>
            <a:ext cx="3416079" cy="400110"/>
          </a:xfrm>
          <a:prstGeom prst="rect">
            <a:avLst/>
          </a:prstGeom>
          <a:noFill/>
        </p:spPr>
        <p:txBody>
          <a:bodyPr wrap="square" rtlCol="0">
            <a:spAutoFit/>
          </a:bodyPr>
          <a:lstStyle/>
          <a:p>
            <a:pPr algn="ctr"/>
            <a:r>
              <a:rPr lang="en-IN" sz="2000" b="1" u="sng" dirty="0" err="1">
                <a:solidFill>
                  <a:srgbClr val="002060"/>
                </a:solidFill>
                <a:latin typeface="Trebuchet MS" panose="020B0603020202020204" pitchFamily="34" charset="0"/>
              </a:rPr>
              <a:t>Cerificate</a:t>
            </a:r>
            <a:r>
              <a:rPr lang="en-IN" sz="2000" b="1" u="sng" dirty="0">
                <a:solidFill>
                  <a:srgbClr val="002060"/>
                </a:solidFill>
                <a:latin typeface="Trebuchet MS" panose="020B0603020202020204" pitchFamily="34" charset="0"/>
              </a:rPr>
              <a:t> of completion</a:t>
            </a:r>
          </a:p>
        </p:txBody>
      </p:sp>
      <p:pic>
        <p:nvPicPr>
          <p:cNvPr id="6" name="Picture 5">
            <a:extLst>
              <a:ext uri="{FF2B5EF4-FFF2-40B4-BE49-F238E27FC236}">
                <a16:creationId xmlns:a16="http://schemas.microsoft.com/office/drawing/2014/main" id="{4024E1E6-3E2E-C473-5B71-047CCC085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97122"/>
            <a:ext cx="10515599" cy="5435758"/>
          </a:xfrm>
          <a:prstGeom prst="rect">
            <a:avLst/>
          </a:prstGeom>
        </p:spPr>
      </p:pic>
    </p:spTree>
    <p:extLst>
      <p:ext uri="{BB962C8B-B14F-4D97-AF65-F5344CB8AC3E}">
        <p14:creationId xmlns:p14="http://schemas.microsoft.com/office/powerpoint/2010/main" val="81174968"/>
      </p:ext>
    </p:extLst>
  </p:cSld>
  <p:clrMapOvr>
    <a:masterClrMapping/>
  </p:clrMapOvr>
  <mc:AlternateContent xmlns:mc="http://schemas.openxmlformats.org/markup-compatibility/2006" xmlns:p14="http://schemas.microsoft.com/office/powerpoint/2010/main">
    <mc:Choice Requires="p14">
      <p:transition spd="slow" p14:dur="2000" advTm="3191"/>
    </mc:Choice>
    <mc:Fallback xmlns="">
      <p:transition spd="slow" advTm="31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10" name="TextBox 9">
            <a:extLst>
              <a:ext uri="{FF2B5EF4-FFF2-40B4-BE49-F238E27FC236}">
                <a16:creationId xmlns:a16="http://schemas.microsoft.com/office/drawing/2014/main" id="{674012D1-545B-6CCB-84E8-868F0B0EBA12}"/>
              </a:ext>
            </a:extLst>
          </p:cNvPr>
          <p:cNvSpPr txBox="1"/>
          <p:nvPr/>
        </p:nvSpPr>
        <p:spPr>
          <a:xfrm>
            <a:off x="0" y="531117"/>
            <a:ext cx="12192000" cy="523220"/>
          </a:xfrm>
          <a:prstGeom prst="rect">
            <a:avLst/>
          </a:prstGeom>
          <a:noFill/>
        </p:spPr>
        <p:txBody>
          <a:bodyPr wrap="square">
            <a:spAutoFit/>
          </a:bodyPr>
          <a:lstStyle/>
          <a:p>
            <a:pPr algn="ctr"/>
            <a:r>
              <a:rPr lang="en-IN" sz="2800" b="1" i="0" u="sng" strike="noStrike" baseline="0" dirty="0">
                <a:solidFill>
                  <a:srgbClr val="002060"/>
                </a:solidFill>
                <a:latin typeface="Trebuchet MS" panose="020B0603020202020204" pitchFamily="34" charset="0"/>
              </a:rPr>
              <a:t>Presentation Overview</a:t>
            </a:r>
            <a:endParaRPr lang="en-IN" sz="2800" b="1" u="sng" dirty="0">
              <a:solidFill>
                <a:srgbClr val="002060"/>
              </a:solidFill>
              <a:latin typeface="Trebuchet MS" panose="020B0603020202020204" pitchFamily="34" charset="0"/>
            </a:endParaRPr>
          </a:p>
        </p:txBody>
      </p:sp>
      <p:sp>
        <p:nvSpPr>
          <p:cNvPr id="11" name="TextBox 10">
            <a:extLst>
              <a:ext uri="{FF2B5EF4-FFF2-40B4-BE49-F238E27FC236}">
                <a16:creationId xmlns:a16="http://schemas.microsoft.com/office/drawing/2014/main" id="{C19AE60C-1133-488A-E2B3-1A7EAC38D364}"/>
              </a:ext>
            </a:extLst>
          </p:cNvPr>
          <p:cNvSpPr txBox="1"/>
          <p:nvPr/>
        </p:nvSpPr>
        <p:spPr>
          <a:xfrm>
            <a:off x="2987210" y="1526527"/>
            <a:ext cx="6467062" cy="2123658"/>
          </a:xfrm>
          <a:prstGeom prst="rect">
            <a:avLst/>
          </a:prstGeom>
          <a:noFill/>
        </p:spPr>
        <p:txBody>
          <a:bodyPr wrap="square">
            <a:spAutoFit/>
          </a:bodyPr>
          <a:lstStyle/>
          <a:p>
            <a:pPr marL="171450" indent="-171450" algn="l">
              <a:buFont typeface="Arial" panose="020B0604020202020204" pitchFamily="34" charset="0"/>
              <a:buChar char="•"/>
            </a:pPr>
            <a:endParaRPr lang="en-IN" sz="1200" b="0" i="0" u="none" strike="noStrike" baseline="0" dirty="0">
              <a:solidFill>
                <a:srgbClr val="000000"/>
              </a:solidFill>
              <a:latin typeface="Arial" panose="020B0604020202020204" pitchFamily="34" charset="0"/>
            </a:endParaRPr>
          </a:p>
          <a:p>
            <a:pPr marL="342900" indent="-342900">
              <a:buFont typeface="Arial" panose="020B0604020202020204" pitchFamily="34" charset="0"/>
              <a:buChar char="•"/>
            </a:pPr>
            <a:r>
              <a:rPr lang="en-IN" sz="2400" b="1" i="0" u="none" strike="noStrike" baseline="0" dirty="0">
                <a:solidFill>
                  <a:srgbClr val="001F5F"/>
                </a:solidFill>
                <a:highlight>
                  <a:srgbClr val="C0C0C0"/>
                </a:highlight>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IN" sz="2400" b="1" dirty="0">
                <a:solidFill>
                  <a:srgbClr val="001F5F"/>
                </a:solidFill>
                <a:highlight>
                  <a:srgbClr val="C0C0C0"/>
                </a:highlight>
                <a:latin typeface="Times New Roman" panose="02020603050405020304" pitchFamily="18" charset="0"/>
                <a:cs typeface="Times New Roman" panose="02020603050405020304" pitchFamily="18" charset="0"/>
              </a:rPr>
              <a:t>Why programming with python?</a:t>
            </a:r>
            <a:r>
              <a:rPr lang="en-IN" sz="2400" b="1" i="0" u="none" strike="noStrike" dirty="0">
                <a:solidFill>
                  <a:srgbClr val="001F5F"/>
                </a:solidFill>
                <a:highlight>
                  <a:srgbClr val="C0C0C0"/>
                </a:highlight>
                <a:latin typeface="Times New Roman" panose="02020603050405020304" pitchFamily="18" charset="0"/>
                <a:cs typeface="Times New Roman" panose="02020603050405020304" pitchFamily="18" charset="0"/>
              </a:rPr>
              <a:t> </a:t>
            </a:r>
            <a:r>
              <a:rPr lang="en-IN" sz="2400" b="1" dirty="0">
                <a:solidFill>
                  <a:srgbClr val="001F5F"/>
                </a:solidFill>
                <a:highlight>
                  <a:srgbClr val="C0C0C0"/>
                </a:highlight>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2400" b="1" dirty="0">
                <a:solidFill>
                  <a:srgbClr val="001F5F"/>
                </a:solidFill>
                <a:highlight>
                  <a:srgbClr val="C0C0C0"/>
                </a:highlight>
                <a:latin typeface="Times New Roman" panose="02020603050405020304" pitchFamily="18" charset="0"/>
                <a:cs typeface="Times New Roman" panose="02020603050405020304" pitchFamily="18" charset="0"/>
              </a:rPr>
              <a:t>Project</a:t>
            </a:r>
          </a:p>
          <a:p>
            <a:pPr marL="342900" indent="-342900">
              <a:buFont typeface="Arial" panose="020B0604020202020204" pitchFamily="34" charset="0"/>
              <a:buChar char="•"/>
            </a:pPr>
            <a:r>
              <a:rPr lang="en-IN" sz="2400" b="1" dirty="0">
                <a:solidFill>
                  <a:srgbClr val="001F5F"/>
                </a:solidFill>
                <a:highlight>
                  <a:srgbClr val="C0C0C0"/>
                </a:highlight>
                <a:latin typeface="Times New Roman" panose="02020603050405020304" pitchFamily="18" charset="0"/>
                <a:cs typeface="Times New Roman" panose="02020603050405020304" pitchFamily="18" charset="0"/>
              </a:rPr>
              <a:t>Application of Python</a:t>
            </a:r>
          </a:p>
          <a:p>
            <a:endParaRPr lang="en-IN" sz="2400" b="1" i="0" u="none" strike="noStrike" baseline="0" dirty="0">
              <a:solidFill>
                <a:srgbClr val="001F5F"/>
              </a:solidFill>
              <a:highlight>
                <a:srgbClr val="C0C0C0"/>
              </a:highlight>
            </a:endParaRPr>
          </a:p>
        </p:txBody>
      </p:sp>
    </p:spTree>
    <p:extLst>
      <p:ext uri="{BB962C8B-B14F-4D97-AF65-F5344CB8AC3E}">
        <p14:creationId xmlns:p14="http://schemas.microsoft.com/office/powerpoint/2010/main" val="2476851630"/>
      </p:ext>
    </p:extLst>
  </p:cSld>
  <p:clrMapOvr>
    <a:masterClrMapping/>
  </p:clrMapOvr>
  <mc:AlternateContent xmlns:mc="http://schemas.openxmlformats.org/markup-compatibility/2006" xmlns:p14="http://schemas.microsoft.com/office/powerpoint/2010/main">
    <mc:Choice Requires="p14">
      <p:transition spd="slow" p14:dur="2000" advTm="6887"/>
    </mc:Choice>
    <mc:Fallback xmlns="">
      <p:transition spd="slow" advTm="68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6" name="TextBox 5">
            <a:extLst>
              <a:ext uri="{FF2B5EF4-FFF2-40B4-BE49-F238E27FC236}">
                <a16:creationId xmlns:a16="http://schemas.microsoft.com/office/drawing/2014/main" id="{B04499DE-0BF2-ACB0-CCAD-FD8FF4FBDBA6}"/>
              </a:ext>
            </a:extLst>
          </p:cNvPr>
          <p:cNvSpPr txBox="1"/>
          <p:nvPr/>
        </p:nvSpPr>
        <p:spPr>
          <a:xfrm>
            <a:off x="0" y="573226"/>
            <a:ext cx="12192000" cy="523220"/>
          </a:xfrm>
          <a:prstGeom prst="rect">
            <a:avLst/>
          </a:prstGeom>
          <a:noFill/>
        </p:spPr>
        <p:txBody>
          <a:bodyPr wrap="square">
            <a:spAutoFit/>
          </a:bodyPr>
          <a:lstStyle/>
          <a:p>
            <a:pPr algn="ctr"/>
            <a:r>
              <a:rPr lang="en-IN" sz="2800" b="1" i="0" u="sng" strike="noStrike" baseline="0" dirty="0">
                <a:solidFill>
                  <a:srgbClr val="002060"/>
                </a:solidFill>
                <a:latin typeface="Trebuchet MS" panose="020B0603020202020204" pitchFamily="34" charset="0"/>
              </a:rPr>
              <a:t>Topic Introduction</a:t>
            </a:r>
            <a:endParaRPr lang="en-IN" sz="2800" b="1" u="sng" dirty="0">
              <a:solidFill>
                <a:srgbClr val="002060"/>
              </a:solidFill>
              <a:latin typeface="Trebuchet MS" panose="020B0603020202020204" pitchFamily="34" charset="0"/>
            </a:endParaRPr>
          </a:p>
        </p:txBody>
      </p:sp>
      <p:sp>
        <p:nvSpPr>
          <p:cNvPr id="3" name="TextBox 2">
            <a:extLst>
              <a:ext uri="{FF2B5EF4-FFF2-40B4-BE49-F238E27FC236}">
                <a16:creationId xmlns:a16="http://schemas.microsoft.com/office/drawing/2014/main" id="{52578120-9681-E4CD-2790-7672BDA260A7}"/>
              </a:ext>
            </a:extLst>
          </p:cNvPr>
          <p:cNvSpPr txBox="1"/>
          <p:nvPr/>
        </p:nvSpPr>
        <p:spPr>
          <a:xfrm>
            <a:off x="2882348" y="1610745"/>
            <a:ext cx="7245626" cy="41974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is a popular high-level programming language that was first released in 1991. It is an interpreted language, which means that code can be run without the need for a compiler, making it easy to use for beginners</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was created by Guido van Rossum, a Dutch programmer, in 1989 while he was working at the National Research Institute for Mathematics and Computer Science in the Netherlands</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is known for its simplicity, readability, and versatility.</a:t>
            </a:r>
          </a:p>
          <a:p>
            <a:pPr marL="342900" indent="-34290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is an open-source language, which means that its source code is available to everyone and can be freely modified and distributed.</a:t>
            </a:r>
          </a:p>
        </p:txBody>
      </p:sp>
      <p:pic>
        <p:nvPicPr>
          <p:cNvPr id="1026" name="Picture 2">
            <a:extLst>
              <a:ext uri="{FF2B5EF4-FFF2-40B4-BE49-F238E27FC236}">
                <a16:creationId xmlns:a16="http://schemas.microsoft.com/office/drawing/2014/main" id="{522533BC-933A-2E41-92D2-8E61AC253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549" y="4773474"/>
            <a:ext cx="1511300" cy="1511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uido's Personal Home Page">
            <a:extLst>
              <a:ext uri="{FF2B5EF4-FFF2-40B4-BE49-F238E27FC236}">
                <a16:creationId xmlns:a16="http://schemas.microsoft.com/office/drawing/2014/main" id="{E8756F9C-CE56-3548-BA4D-0597BE2F2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5" y="1210635"/>
            <a:ext cx="2820423" cy="22585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5C0794-912B-4442-B811-314631C194CD}"/>
              </a:ext>
            </a:extLst>
          </p:cNvPr>
          <p:cNvSpPr txBox="1"/>
          <p:nvPr/>
        </p:nvSpPr>
        <p:spPr>
          <a:xfrm>
            <a:off x="459199" y="3469221"/>
            <a:ext cx="1954381" cy="369332"/>
          </a:xfrm>
          <a:prstGeom prst="rect">
            <a:avLst/>
          </a:prstGeom>
          <a:noFill/>
        </p:spPr>
        <p:txBody>
          <a:bodyPr wrap="none" rtlCol="0">
            <a:spAutoFit/>
          </a:bodyPr>
          <a:lstStyle/>
          <a:p>
            <a:r>
              <a:rPr lang="en-IN" sz="1800" dirty="0">
                <a:latin typeface="Times New Roman" panose="02020603050405020304" pitchFamily="18" charset="0"/>
                <a:cs typeface="Times New Roman" panose="02020603050405020304" pitchFamily="18" charset="0"/>
              </a:rPr>
              <a:t>Guido van Rossum</a:t>
            </a:r>
            <a:endParaRPr lang="en-US" dirty="0"/>
          </a:p>
        </p:txBody>
      </p:sp>
    </p:spTree>
    <p:extLst>
      <p:ext uri="{BB962C8B-B14F-4D97-AF65-F5344CB8AC3E}">
        <p14:creationId xmlns:p14="http://schemas.microsoft.com/office/powerpoint/2010/main" val="1734477183"/>
      </p:ext>
    </p:extLst>
  </p:cSld>
  <p:clrMapOvr>
    <a:masterClrMapping/>
  </p:clrMapOvr>
  <mc:AlternateContent xmlns:mc="http://schemas.openxmlformats.org/markup-compatibility/2006" xmlns:p14="http://schemas.microsoft.com/office/powerpoint/2010/main">
    <mc:Choice Requires="p14">
      <p:transition spd="slow" p14:dur="2000" advTm="5902"/>
    </mc:Choice>
    <mc:Fallback xmlns="">
      <p:transition spd="slow" advTm="59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pic>
        <p:nvPicPr>
          <p:cNvPr id="2050" name="Picture 2" descr="Are Python Programming Skills Required to Bring People to Your Website">
            <a:extLst>
              <a:ext uri="{FF2B5EF4-FFF2-40B4-BE49-F238E27FC236}">
                <a16:creationId xmlns:a16="http://schemas.microsoft.com/office/drawing/2014/main" id="{235C1BA4-5DA9-B74F-BEDD-F31428E24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626" y="1242064"/>
            <a:ext cx="2095804" cy="15698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876E35-DAF0-C349-8BE9-AAE3ECFF4845}"/>
              </a:ext>
            </a:extLst>
          </p:cNvPr>
          <p:cNvSpPr txBox="1"/>
          <p:nvPr/>
        </p:nvSpPr>
        <p:spPr>
          <a:xfrm>
            <a:off x="2773017" y="1709530"/>
            <a:ext cx="8120269" cy="33664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is used for a wide range of applications, from web development to data analysis and machine learning. This makes it a versatile language that can be applied to many different fields.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 increasing demand for Python developers, learning Python can open up many career opportunities in fields such as data science, artificial intelligence, web development, and more.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runs on many different platforms, including Windows, Linux, and macOS, which makes it a portable language that can be used across different devices.</a:t>
            </a:r>
          </a:p>
        </p:txBody>
      </p:sp>
      <p:pic>
        <p:nvPicPr>
          <p:cNvPr id="2052" name="Picture 4" descr="Why programmers should learn Python programming language? | TechGig">
            <a:extLst>
              <a:ext uri="{FF2B5EF4-FFF2-40B4-BE49-F238E27FC236}">
                <a16:creationId xmlns:a16="http://schemas.microsoft.com/office/drawing/2014/main" id="{F0C96546-E1E4-F44B-9611-EFBC2C782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6374" y="5076029"/>
            <a:ext cx="3154337" cy="1762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64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6" name="TextBox 5">
            <a:extLst>
              <a:ext uri="{FF2B5EF4-FFF2-40B4-BE49-F238E27FC236}">
                <a16:creationId xmlns:a16="http://schemas.microsoft.com/office/drawing/2014/main" id="{753CB364-C7CF-829A-4B8E-7E7D03AAD49F}"/>
              </a:ext>
            </a:extLst>
          </p:cNvPr>
          <p:cNvSpPr txBox="1"/>
          <p:nvPr/>
        </p:nvSpPr>
        <p:spPr>
          <a:xfrm>
            <a:off x="3028765" y="500339"/>
            <a:ext cx="6134470" cy="1077218"/>
          </a:xfrm>
          <a:prstGeom prst="rect">
            <a:avLst/>
          </a:prstGeom>
          <a:noFill/>
        </p:spPr>
        <p:txBody>
          <a:bodyPr wrap="square">
            <a:spAutoFit/>
          </a:bodyPr>
          <a:lstStyle/>
          <a:p>
            <a:pPr algn="ctr"/>
            <a:r>
              <a:rPr lang="en-IN" sz="3200" b="1" u="sng" dirty="0">
                <a:solidFill>
                  <a:srgbClr val="002060"/>
                </a:solidFill>
                <a:latin typeface="Trebuchet MS" panose="020B0603020202020204" pitchFamily="34" charset="0"/>
              </a:rPr>
              <a:t>Why programming with python?</a:t>
            </a:r>
          </a:p>
        </p:txBody>
      </p:sp>
      <p:sp>
        <p:nvSpPr>
          <p:cNvPr id="3" name="TextBox 2">
            <a:extLst>
              <a:ext uri="{FF2B5EF4-FFF2-40B4-BE49-F238E27FC236}">
                <a16:creationId xmlns:a16="http://schemas.microsoft.com/office/drawing/2014/main" id="{E368E175-5535-C84A-896B-89E428647049}"/>
              </a:ext>
            </a:extLst>
          </p:cNvPr>
          <p:cNvSpPr txBox="1"/>
          <p:nvPr/>
        </p:nvSpPr>
        <p:spPr>
          <a:xfrm>
            <a:off x="2323087" y="2018969"/>
            <a:ext cx="8450930" cy="493981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forms the basis to the high and advanced level technologies like Artificial intelligence, Data Analysis and Machine learning. At this point of time to understand those complicated technologies I feel that learning python is very crucial and important.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has a large and active community of developers, which means there are many resources available to help you learn and solve problems.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Python runs on many different platforms, including Windows, Linux, and macOS, which makes it a portable language that can be used across different devices.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the increasing demand for Python developers, learning Python can open up many career opportunities in fields such as data science, artificial intelligence, web development, and more.</a:t>
            </a:r>
          </a:p>
          <a:p>
            <a:pPr marL="285750" indent="-285750" algn="just">
              <a:buFont typeface="Arial" panose="020B0604020202020204" pitchFamily="34" charset="0"/>
              <a:buChar char="•"/>
            </a:pPr>
            <a:endParaRPr lang="en-US" dirty="0"/>
          </a:p>
        </p:txBody>
      </p:sp>
      <p:pic>
        <p:nvPicPr>
          <p:cNvPr id="3074" name="Picture 2" descr="Reasons why you need Python Programming Language - Aalpha">
            <a:extLst>
              <a:ext uri="{FF2B5EF4-FFF2-40B4-BE49-F238E27FC236}">
                <a16:creationId xmlns:a16="http://schemas.microsoft.com/office/drawing/2014/main" id="{1E00DDD3-868C-034B-B42F-126D35648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18167"/>
            <a:ext cx="2323087" cy="13108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ython Programming Language Overview &amp; Why It Is So Popular?">
            <a:extLst>
              <a:ext uri="{FF2B5EF4-FFF2-40B4-BE49-F238E27FC236}">
                <a16:creationId xmlns:a16="http://schemas.microsoft.com/office/drawing/2014/main" id="{F615F931-9345-744A-9FFA-C0105F443E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4017" y="5535976"/>
            <a:ext cx="1417983" cy="1016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375782"/>
      </p:ext>
    </p:extLst>
  </p:cSld>
  <p:clrMapOvr>
    <a:masterClrMapping/>
  </p:clrMapOvr>
  <mc:AlternateContent xmlns:mc="http://schemas.openxmlformats.org/markup-compatibility/2006" xmlns:p14="http://schemas.microsoft.com/office/powerpoint/2010/main">
    <mc:Choice Requires="p14">
      <p:transition spd="slow" p14:dur="2000" advTm="3317"/>
    </mc:Choice>
    <mc:Fallback xmlns="">
      <p:transition spd="slow" advTm="331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EB39A515-EA41-4143-BEDE-EFDAADD1B150}"/>
              </a:ext>
            </a:extLst>
          </p:cNvPr>
          <p:cNvSpPr>
            <a:spLocks noChangeArrowheads="1"/>
          </p:cNvSpPr>
          <p:nvPr/>
        </p:nvSpPr>
        <p:spPr bwMode="auto">
          <a:xfrm>
            <a:off x="0" y="21471"/>
            <a:ext cx="1137070" cy="89292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ltLang="en-US">
              <a:ea typeface="ＭＳ Ｐゴシック" panose="020B0600070205080204" pitchFamily="34" charset="-128"/>
            </a:endParaRPr>
          </a:p>
        </p:txBody>
      </p:sp>
      <p:sp>
        <p:nvSpPr>
          <p:cNvPr id="8" name="TextBox 7">
            <a:extLst>
              <a:ext uri="{FF2B5EF4-FFF2-40B4-BE49-F238E27FC236}">
                <a16:creationId xmlns:a16="http://schemas.microsoft.com/office/drawing/2014/main" id="{13AE7BE6-3FCC-4175-9A47-6CE33E62EAA1}"/>
              </a:ext>
            </a:extLst>
          </p:cNvPr>
          <p:cNvSpPr txBox="1"/>
          <p:nvPr/>
        </p:nvSpPr>
        <p:spPr>
          <a:xfrm>
            <a:off x="1137070" y="58927"/>
            <a:ext cx="6112482" cy="696344"/>
          </a:xfrm>
          <a:prstGeom prst="rect">
            <a:avLst/>
          </a:prstGeom>
          <a:noFill/>
        </p:spPr>
        <p:txBody>
          <a:bodyPr wrap="square">
            <a:spAutoFit/>
          </a:bodyPr>
          <a:lstStyle/>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RV College of </a:t>
            </a:r>
          </a:p>
          <a:p>
            <a:pPr marL="6468" fontAlgn="auto">
              <a:lnSpc>
                <a:spcPts val="2391"/>
              </a:lnSpc>
              <a:spcBef>
                <a:spcPts val="53"/>
              </a:spcBef>
              <a:spcAft>
                <a:spcPts val="0"/>
              </a:spcAft>
              <a:defRPr/>
            </a:pPr>
            <a:r>
              <a:rPr lang="en-IN" sz="1800" b="1" spc="-18" dirty="0">
                <a:solidFill>
                  <a:srgbClr val="002060"/>
                </a:solidFill>
                <a:latin typeface="Helvetica-Bold"/>
                <a:ea typeface="ＭＳ Ｐゴシック" charset="0"/>
                <a:cs typeface="Helvetica-Bold"/>
              </a:rPr>
              <a:t>Engineering</a:t>
            </a:r>
            <a:endParaRPr lang="en-IN" sz="1800" dirty="0">
              <a:solidFill>
                <a:srgbClr val="002060"/>
              </a:solidFill>
              <a:latin typeface="Helvetica-Bold"/>
              <a:ea typeface="ＭＳ Ｐゴシック" charset="0"/>
              <a:cs typeface="Helvetica-Bold"/>
            </a:endParaRPr>
          </a:p>
        </p:txBody>
      </p:sp>
      <p:sp>
        <p:nvSpPr>
          <p:cNvPr id="2" name="TextBox 1">
            <a:extLst>
              <a:ext uri="{FF2B5EF4-FFF2-40B4-BE49-F238E27FC236}">
                <a16:creationId xmlns:a16="http://schemas.microsoft.com/office/drawing/2014/main" id="{AA74EBFD-6690-496A-8383-24C447C8ED36}"/>
              </a:ext>
            </a:extLst>
          </p:cNvPr>
          <p:cNvSpPr txBox="1"/>
          <p:nvPr/>
        </p:nvSpPr>
        <p:spPr>
          <a:xfrm>
            <a:off x="9303798" y="58927"/>
            <a:ext cx="2966130" cy="400110"/>
          </a:xfrm>
          <a:prstGeom prst="rect">
            <a:avLst/>
          </a:prstGeom>
          <a:noFill/>
        </p:spPr>
        <p:txBody>
          <a:bodyPr wrap="square" rtlCol="0">
            <a:spAutoFit/>
          </a:bodyPr>
          <a:lstStyle/>
          <a:p>
            <a:r>
              <a:rPr lang="en-US" sz="2000" b="1" i="1" u="sng" dirty="0">
                <a:solidFill>
                  <a:srgbClr val="002060"/>
                </a:solidFill>
                <a:latin typeface="Bodoni MT" panose="02070603080606020203" pitchFamily="18" charset="0"/>
              </a:rPr>
              <a:t>Go, Change the world</a:t>
            </a:r>
            <a:endParaRPr lang="en-IN" sz="2000" b="1" i="1" u="sng" dirty="0">
              <a:solidFill>
                <a:srgbClr val="002060"/>
              </a:solidFill>
              <a:latin typeface="Bodoni MT" panose="02070603080606020203" pitchFamily="18" charset="0"/>
            </a:endParaRPr>
          </a:p>
        </p:txBody>
      </p:sp>
      <p:sp>
        <p:nvSpPr>
          <p:cNvPr id="3" name="TextBox 2">
            <a:extLst>
              <a:ext uri="{FF2B5EF4-FFF2-40B4-BE49-F238E27FC236}">
                <a16:creationId xmlns:a16="http://schemas.microsoft.com/office/drawing/2014/main" id="{1FC26D48-46A6-1B48-818F-8E351F57DFDF}"/>
              </a:ext>
            </a:extLst>
          </p:cNvPr>
          <p:cNvSpPr txBox="1"/>
          <p:nvPr/>
        </p:nvSpPr>
        <p:spPr>
          <a:xfrm>
            <a:off x="3120888" y="792727"/>
            <a:ext cx="5874026" cy="400110"/>
          </a:xfrm>
          <a:prstGeom prst="rect">
            <a:avLst/>
          </a:prstGeom>
          <a:noFill/>
        </p:spPr>
        <p:txBody>
          <a:bodyPr wrap="square" rtlCol="0">
            <a:spAutoFit/>
          </a:bodyPr>
          <a:lstStyle/>
          <a:p>
            <a:pPr algn="ctr"/>
            <a:r>
              <a:rPr lang="en-IN" sz="2000" b="1" u="sng" dirty="0">
                <a:solidFill>
                  <a:srgbClr val="002060"/>
                </a:solidFill>
                <a:latin typeface="Trebuchet MS" panose="020B0603020202020204" pitchFamily="34" charset="0"/>
              </a:rPr>
              <a:t>FINAL PROJECT – Budget Manager</a:t>
            </a:r>
          </a:p>
        </p:txBody>
      </p:sp>
      <p:pic>
        <p:nvPicPr>
          <p:cNvPr id="7" name="Picture 6">
            <a:extLst>
              <a:ext uri="{FF2B5EF4-FFF2-40B4-BE49-F238E27FC236}">
                <a16:creationId xmlns:a16="http://schemas.microsoft.com/office/drawing/2014/main" id="{46274E2E-DF54-C564-4C5C-3FF48F41B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404" y="1192837"/>
            <a:ext cx="4531450" cy="5521728"/>
          </a:xfrm>
          <a:prstGeom prst="rect">
            <a:avLst/>
          </a:prstGeom>
        </p:spPr>
      </p:pic>
      <p:pic>
        <p:nvPicPr>
          <p:cNvPr id="10" name="Picture 9">
            <a:extLst>
              <a:ext uri="{FF2B5EF4-FFF2-40B4-BE49-F238E27FC236}">
                <a16:creationId xmlns:a16="http://schemas.microsoft.com/office/drawing/2014/main" id="{5F7CAD83-0EF2-DD08-14B6-9178F457B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6854" y="1192837"/>
            <a:ext cx="6250746" cy="5527250"/>
          </a:xfrm>
          <a:prstGeom prst="rect">
            <a:avLst/>
          </a:prstGeom>
        </p:spPr>
      </p:pic>
    </p:spTree>
    <p:extLst>
      <p:ext uri="{BB962C8B-B14F-4D97-AF65-F5344CB8AC3E}">
        <p14:creationId xmlns:p14="http://schemas.microsoft.com/office/powerpoint/2010/main" val="23294641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2199</TotalTime>
  <Words>963</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Bodoni MT</vt:lpstr>
      <vt:lpstr>Calibri</vt:lpstr>
      <vt:lpstr>Helvetica-Bold</vt:lpstr>
      <vt:lpstr>Rockwell</vt:lpstr>
      <vt:lpstr>Rockwell Condensed</vt:lpstr>
      <vt:lpstr>Times New Roman</vt:lpstr>
      <vt:lpstr>Trebuchet MS</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Sabeel</dc:creator>
  <cp:lastModifiedBy>HARSH KUMAR</cp:lastModifiedBy>
  <cp:revision>85</cp:revision>
  <dcterms:created xsi:type="dcterms:W3CDTF">2022-02-18T13:56:36Z</dcterms:created>
  <dcterms:modified xsi:type="dcterms:W3CDTF">2023-04-13T04:16:48Z</dcterms:modified>
</cp:coreProperties>
</file>