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313197"/>
    <a:srgbClr val="006000"/>
    <a:srgbClr val="008000"/>
    <a:srgbClr val="003300"/>
    <a:srgbClr val="0000FF"/>
    <a:srgbClr val="975329"/>
    <a:srgbClr val="764120"/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110" autoAdjust="0"/>
  </p:normalViewPr>
  <p:slideViewPr>
    <p:cSldViewPr>
      <p:cViewPr varScale="1">
        <p:scale>
          <a:sx n="13" d="100"/>
          <a:sy n="13" d="100"/>
        </p:scale>
        <p:origin x="3134" y="10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B842FEE-7326-4B0D-ACDD-0F6A93F7D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4713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C1EC80-ABCF-4BC0-8370-14AF511FE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77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A8C16-5720-4321-BD5E-F57F1E7D9EC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4713" y="685800"/>
            <a:ext cx="2571750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303" y="13634977"/>
            <a:ext cx="27981797" cy="94082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051" y="24872068"/>
            <a:ext cx="23042301" cy="1121586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C5158-489A-4887-A44F-7A0711B3C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D8D60-A5FA-4E5F-8ECF-B24E345E1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551" y="1757425"/>
            <a:ext cx="7406350" cy="37449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499" y="1757425"/>
            <a:ext cx="22080156" cy="37449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98783-A883-4517-86A5-0CDD0E343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8011B-E30B-4F74-A4AB-DA1578B83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964" y="28203648"/>
            <a:ext cx="27980350" cy="87176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964" y="18602448"/>
            <a:ext cx="27980350" cy="96011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F7F4A-5367-4831-AA55-B571833D9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500" y="10241666"/>
            <a:ext cx="14743253" cy="28965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28650" y="10241666"/>
            <a:ext cx="14743253" cy="28965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9BBE8-3D2D-4BBB-B2A4-6B1E67191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499" y="9824980"/>
            <a:ext cx="14543590" cy="40935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499" y="13918559"/>
            <a:ext cx="14543590" cy="252887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525" y="9824980"/>
            <a:ext cx="14549377" cy="40935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525" y="13918559"/>
            <a:ext cx="14549377" cy="252887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603B8-DF32-4A5F-8CE0-89C5DDF78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FD857-9600-4DC6-9C92-01F8FB342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41CD6-A2B7-47D6-864B-AE1F49DE9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99" y="1747779"/>
            <a:ext cx="10829564" cy="74367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601" y="1747779"/>
            <a:ext cx="18402300" cy="374595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499" y="9184512"/>
            <a:ext cx="10829564" cy="30022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2B104-4F55-4698-8C72-EA7FE8036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888" y="30723068"/>
            <a:ext cx="19750751" cy="36286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888" y="3921889"/>
            <a:ext cx="19750751" cy="263343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888" y="34351734"/>
            <a:ext cx="19750751" cy="5150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1ABEA-11EB-4472-A5DD-41C8BDFA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500" y="1757423"/>
            <a:ext cx="29625403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2778" tIns="206389" rIns="412778" bIns="2063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500" y="10241666"/>
            <a:ext cx="29625403" cy="2896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2778" tIns="206389" rIns="412778" bIns="206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500" y="39969312"/>
            <a:ext cx="767980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2778" tIns="206389" rIns="412778" bIns="206389" numCol="1" anchor="t" anchorCtr="0" compatLnSpc="1">
            <a:prstTxWarp prst="textNoShape">
              <a:avLst/>
            </a:prstTxWarp>
          </a:bodyPr>
          <a:lstStyle>
            <a:lvl1pPr>
              <a:defRPr sz="6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700" y="39969312"/>
            <a:ext cx="1042300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2778" tIns="206389" rIns="412778" bIns="206389" numCol="1" anchor="t" anchorCtr="0" compatLnSpc="1">
            <a:prstTxWarp prst="textNoShape">
              <a:avLst/>
            </a:prstTxWarp>
          </a:bodyPr>
          <a:lstStyle>
            <a:lvl1pPr algn="ctr">
              <a:defRPr sz="6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2100" y="39969312"/>
            <a:ext cx="767980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2778" tIns="206389" rIns="412778" bIns="206389" numCol="1" anchor="t" anchorCtr="0" compatLnSpc="1">
            <a:prstTxWarp prst="textNoShape">
              <a:avLst/>
            </a:prstTxWarp>
          </a:bodyPr>
          <a:lstStyle>
            <a:lvl1pPr algn="r">
              <a:defRPr sz="6300"/>
            </a:lvl1pPr>
          </a:lstStyle>
          <a:p>
            <a:pPr>
              <a:defRPr/>
            </a:pPr>
            <a:fld id="{A4AFBBCD-51C2-4544-9A1F-A4DA03908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27500" rtl="0" eaLnBrk="0" fontAlgn="base" hangingPunct="0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27500" rtl="0" eaLnBrk="0" fontAlgn="base" hangingPunct="0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charset="0"/>
        </a:defRPr>
      </a:lvl2pPr>
      <a:lvl3pPr algn="ctr" defTabSz="4127500" rtl="0" eaLnBrk="0" fontAlgn="base" hangingPunct="0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charset="0"/>
        </a:defRPr>
      </a:lvl3pPr>
      <a:lvl4pPr algn="ctr" defTabSz="4127500" rtl="0" eaLnBrk="0" fontAlgn="base" hangingPunct="0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charset="0"/>
        </a:defRPr>
      </a:lvl4pPr>
      <a:lvl5pPr algn="ctr" defTabSz="4127500" rtl="0" eaLnBrk="0" fontAlgn="base" hangingPunct="0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charset="0"/>
        </a:defRPr>
      </a:lvl5pPr>
      <a:lvl6pPr marL="457200" algn="ctr" defTabSz="4127500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charset="0"/>
        </a:defRPr>
      </a:lvl6pPr>
      <a:lvl7pPr marL="914400" algn="ctr" defTabSz="4127500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charset="0"/>
        </a:defRPr>
      </a:lvl7pPr>
      <a:lvl8pPr marL="1371600" algn="ctr" defTabSz="4127500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charset="0"/>
        </a:defRPr>
      </a:lvl8pPr>
      <a:lvl9pPr marL="1828800" algn="ctr" defTabSz="4127500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charset="0"/>
        </a:defRPr>
      </a:lvl9pPr>
    </p:titleStyle>
    <p:bodyStyle>
      <a:lvl1pPr marL="1547813" indent="-1547813" algn="l" defTabSz="4127500" rtl="0" eaLnBrk="0" fontAlgn="base" hangingPunct="0">
        <a:spcBef>
          <a:spcPct val="20000"/>
        </a:spcBef>
        <a:spcAft>
          <a:spcPct val="0"/>
        </a:spcAft>
        <a:buChar char="•"/>
        <a:defRPr sz="14400">
          <a:solidFill>
            <a:schemeClr val="tx1"/>
          </a:solidFill>
          <a:latin typeface="+mn-lt"/>
          <a:ea typeface="+mn-ea"/>
          <a:cs typeface="+mn-cs"/>
        </a:defRPr>
      </a:lvl1pPr>
      <a:lvl2pPr marL="3354388" indent="-1290638" algn="l" defTabSz="4127500" rtl="0" eaLnBrk="0" fontAlgn="base" hangingPunct="0">
        <a:spcBef>
          <a:spcPct val="20000"/>
        </a:spcBef>
        <a:spcAft>
          <a:spcPct val="0"/>
        </a:spcAft>
        <a:buChar char="–"/>
        <a:defRPr sz="12600">
          <a:solidFill>
            <a:schemeClr val="tx1"/>
          </a:solidFill>
          <a:latin typeface="+mn-lt"/>
        </a:defRPr>
      </a:lvl2pPr>
      <a:lvl3pPr marL="5159375" indent="-1031875" algn="l" defTabSz="4127500" rtl="0" eaLnBrk="0" fontAlgn="base" hangingPunct="0">
        <a:spcBef>
          <a:spcPct val="20000"/>
        </a:spcBef>
        <a:spcAft>
          <a:spcPct val="0"/>
        </a:spcAft>
        <a:buChar char="•"/>
        <a:defRPr sz="10800">
          <a:solidFill>
            <a:schemeClr val="tx1"/>
          </a:solidFill>
          <a:latin typeface="+mn-lt"/>
        </a:defRPr>
      </a:lvl3pPr>
      <a:lvl4pPr marL="7223125" indent="-1031875" algn="l" defTabSz="4127500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4pPr>
      <a:lvl5pPr marL="9286875" indent="-1031875" algn="l" defTabSz="4127500" rtl="0" eaLnBrk="0" fontAlgn="base" hangingPunct="0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</a:defRPr>
      </a:lvl5pPr>
      <a:lvl6pPr marL="9744075" indent="-1031875" algn="l" defTabSz="4127500" rtl="0" fontAlgn="base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</a:defRPr>
      </a:lvl6pPr>
      <a:lvl7pPr marL="10201275" indent="-1031875" algn="l" defTabSz="4127500" rtl="0" fontAlgn="base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</a:defRPr>
      </a:lvl7pPr>
      <a:lvl8pPr marL="10658475" indent="-1031875" algn="l" defTabSz="4127500" rtl="0" fontAlgn="base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</a:defRPr>
      </a:lvl8pPr>
      <a:lvl9pPr marL="11115675" indent="-1031875" algn="l" defTabSz="4127500" rtl="0" fontAlgn="base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3.jpg"/><Relationship Id="rId3" Type="http://schemas.openxmlformats.org/officeDocument/2006/relationships/image" Target="../media/image1.jpeg"/><Relationship Id="rId21" Type="http://schemas.openxmlformats.org/officeDocument/2006/relationships/image" Target="../media/image16.jpeg"/><Relationship Id="rId7" Type="http://schemas.openxmlformats.org/officeDocument/2006/relationships/hyperlink" Target="https://www.edureka.co/blog/pygame-tutorial" TargetMode="External"/><Relationship Id="rId12" Type="http://schemas.openxmlformats.org/officeDocument/2006/relationships/image" Target="../media/image7.jpg"/><Relationship Id="rId1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g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dureka.co/blog/python-turtle-module/" TargetMode="External"/><Relationship Id="rId11" Type="http://schemas.openxmlformats.org/officeDocument/2006/relationships/image" Target="../media/image6.jp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jpg"/><Relationship Id="rId4" Type="http://schemas.openxmlformats.org/officeDocument/2006/relationships/image" Target="../media/image2.png"/><Relationship Id="rId9" Type="http://schemas.openxmlformats.org/officeDocument/2006/relationships/image" Target="../media/image4.jpeg"/><Relationship Id="rId14" Type="http://schemas.openxmlformats.org/officeDocument/2006/relationships/image" Target="../media/image9.jp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34"/>
          <p:cNvSpPr>
            <a:spLocks noChangeArrowheads="1"/>
          </p:cNvSpPr>
          <p:nvPr/>
        </p:nvSpPr>
        <p:spPr bwMode="auto">
          <a:xfrm>
            <a:off x="16829237" y="6696373"/>
            <a:ext cx="16320304" cy="34448187"/>
          </a:xfrm>
          <a:prstGeom prst="roundRect">
            <a:avLst>
              <a:gd name="adj" fmla="val 255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1" name="AutoShape 73"/>
          <p:cNvSpPr>
            <a:spLocks noChangeArrowheads="1"/>
          </p:cNvSpPr>
          <p:nvPr/>
        </p:nvSpPr>
        <p:spPr bwMode="auto">
          <a:xfrm>
            <a:off x="0" y="41605200"/>
            <a:ext cx="16598096" cy="200820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7"/>
          <p:cNvSpPr>
            <a:spLocks noChangeArrowheads="1"/>
          </p:cNvSpPr>
          <p:nvPr/>
        </p:nvSpPr>
        <p:spPr bwMode="auto">
          <a:xfrm>
            <a:off x="1" y="0"/>
            <a:ext cx="32918400" cy="6477000"/>
          </a:xfrm>
          <a:prstGeom prst="roundRect">
            <a:avLst>
              <a:gd name="adj" fmla="val 105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127500"/>
            <a:endParaRPr lang="en-US" dirty="0"/>
          </a:p>
        </p:txBody>
      </p:sp>
      <p:sp>
        <p:nvSpPr>
          <p:cNvPr id="2053" name="AutoShape 8"/>
          <p:cNvSpPr>
            <a:spLocks noChangeArrowheads="1"/>
          </p:cNvSpPr>
          <p:nvPr/>
        </p:nvSpPr>
        <p:spPr bwMode="auto">
          <a:xfrm>
            <a:off x="-35252" y="6580004"/>
            <a:ext cx="16528648" cy="34507990"/>
          </a:xfrm>
          <a:prstGeom prst="roundRect">
            <a:avLst>
              <a:gd name="adj" fmla="val 255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4127500"/>
            <a:endParaRPr lang="en-US" dirty="0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3005629" y="3551184"/>
            <a:ext cx="29676524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 defTabSz="4127500">
              <a:spcBef>
                <a:spcPts val="600"/>
              </a:spcBef>
            </a:pPr>
            <a:r>
              <a:rPr lang="en-US" sz="7200" b="1" dirty="0">
                <a:solidFill>
                  <a:srgbClr val="006000"/>
                </a:solidFill>
                <a:sym typeface="Times New Roman"/>
              </a:rPr>
              <a:t>Programming with python</a:t>
            </a:r>
            <a:endParaRPr lang="en-US" sz="6600" b="1" dirty="0">
              <a:solidFill>
                <a:srgbClr val="006000"/>
              </a:solidFill>
              <a:sym typeface="Times New Roman"/>
            </a:endParaRPr>
          </a:p>
          <a:p>
            <a:pPr algn="ctr" defTabSz="4127500">
              <a:spcBef>
                <a:spcPts val="600"/>
              </a:spcBef>
            </a:pPr>
            <a:r>
              <a:rPr lang="en-US" sz="4400" b="1" dirty="0">
                <a:solidFill>
                  <a:srgbClr val="990000"/>
                </a:solidFill>
              </a:rPr>
              <a:t>Harsh Kumar</a:t>
            </a:r>
          </a:p>
          <a:p>
            <a:pPr algn="ctr" defTabSz="4127500">
              <a:spcBef>
                <a:spcPts val="600"/>
              </a:spcBef>
            </a:pPr>
            <a:r>
              <a:rPr lang="en-US" sz="4400" b="1" dirty="0">
                <a:solidFill>
                  <a:srgbClr val="990000"/>
                </a:solidFill>
              </a:rPr>
              <a:t>1RV21CS048 </a:t>
            </a:r>
          </a:p>
        </p:txBody>
      </p:sp>
      <p:sp>
        <p:nvSpPr>
          <p:cNvPr id="2056" name="Rectangle 20"/>
          <p:cNvSpPr>
            <a:spLocks/>
          </p:cNvSpPr>
          <p:nvPr/>
        </p:nvSpPr>
        <p:spPr bwMode="auto">
          <a:xfrm>
            <a:off x="17084233" y="33798076"/>
            <a:ext cx="15348030" cy="314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</a:pPr>
            <a:endParaRPr lang="en-US" sz="2600">
              <a:solidFill>
                <a:srgbClr val="003300"/>
              </a:solidFill>
              <a:latin typeface="Georgia" pitchFamily="18" charset="0"/>
            </a:endParaRPr>
          </a:p>
        </p:txBody>
      </p:sp>
      <p:sp>
        <p:nvSpPr>
          <p:cNvPr id="2057" name="Text Box 24"/>
          <p:cNvSpPr txBox="1">
            <a:spLocks noChangeArrowheads="1"/>
          </p:cNvSpPr>
          <p:nvPr/>
        </p:nvSpPr>
        <p:spPr bwMode="auto">
          <a:xfrm>
            <a:off x="531953" y="42367200"/>
            <a:ext cx="15695271" cy="56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127500">
              <a:lnSpc>
                <a:spcPct val="120000"/>
              </a:lnSpc>
              <a:spcBef>
                <a:spcPct val="50000"/>
              </a:spcBef>
            </a:pPr>
            <a:endParaRPr lang="en-US" sz="2800" b="1" dirty="0">
              <a:solidFill>
                <a:srgbClr val="003300"/>
              </a:solidFill>
              <a:latin typeface="Bookman Old Style" pitchFamily="18" charset="0"/>
            </a:endParaRPr>
          </a:p>
        </p:txBody>
      </p:sp>
      <p:sp>
        <p:nvSpPr>
          <p:cNvPr id="2060" name="Text Box 37"/>
          <p:cNvSpPr txBox="1">
            <a:spLocks noChangeArrowheads="1"/>
          </p:cNvSpPr>
          <p:nvPr/>
        </p:nvSpPr>
        <p:spPr bwMode="auto">
          <a:xfrm>
            <a:off x="533400" y="41833800"/>
            <a:ext cx="15525027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127500">
              <a:spcBef>
                <a:spcPct val="50000"/>
              </a:spcBef>
            </a:pPr>
            <a:r>
              <a:rPr lang="en-US" sz="3600" b="1" dirty="0">
                <a:solidFill>
                  <a:srgbClr val="990000"/>
                </a:solidFill>
                <a:latin typeface="Comic Sans MS" pitchFamily="66" charset="0"/>
              </a:rPr>
              <a:t>Acknowledgements</a:t>
            </a:r>
          </a:p>
          <a:p>
            <a:pPr defTabSz="4127500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ratefully acknowledge “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Internshala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for their invaluable contributions to this poster. Their guidance and support were crucial in shaping its content and design. Thank you all for your assistance.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0" name="Text Box 44"/>
          <p:cNvSpPr txBox="1">
            <a:spLocks noChangeArrowheads="1"/>
          </p:cNvSpPr>
          <p:nvPr/>
        </p:nvSpPr>
        <p:spPr bwMode="auto">
          <a:xfrm>
            <a:off x="921504" y="7402455"/>
            <a:ext cx="15073761" cy="4581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sz="3200" b="1" dirty="0">
              <a:solidFill>
                <a:srgbClr val="990000"/>
              </a:solidFill>
              <a:latin typeface="Georgia" pitchFamily="18" charset="0"/>
            </a:endParaRPr>
          </a:p>
          <a:p>
            <a:pPr algn="just"/>
            <a:r>
              <a:rPr lang="en-US" sz="3600" b="1" dirty="0">
                <a:solidFill>
                  <a:srgbClr val="990000"/>
                </a:solidFill>
                <a:latin typeface="Comic Sans MS" pitchFamily="66" charset="0"/>
              </a:rPr>
              <a:t>About Organization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Internshala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Indian online platform that connects students and graduates with internships and entry-level job opportunities in various fields. Founded in 2010, it has grown to become one of the largest internship platforms in India.</a:t>
            </a:r>
          </a:p>
          <a:p>
            <a:pPr algn="l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Internshala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partnerships with over 70,000 companies</a:t>
            </a: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has helped more than 7 million students find</a:t>
            </a: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internships and jobs. The platform offers</a:t>
            </a: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internships in various fields, including engineering,</a:t>
            </a: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management, media, law, and more. It also has a </a:t>
            </a: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focus on promoting diversity and inclusivity </a:t>
            </a: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workplace.</a:t>
            </a:r>
          </a:p>
          <a:p>
            <a:pPr algn="just"/>
            <a:endParaRPr lang="en-IN" sz="3600" b="1" dirty="0">
              <a:solidFill>
                <a:schemeClr val="accent6"/>
              </a:solidFill>
              <a:latin typeface="Georgia" pitchFamily="18" charset="0"/>
            </a:endParaRPr>
          </a:p>
          <a:p>
            <a:pPr algn="just"/>
            <a:r>
              <a:rPr lang="en-US" sz="3600" b="1" dirty="0">
                <a:solidFill>
                  <a:srgbClr val="990000"/>
                </a:solidFill>
                <a:latin typeface="Comic Sans MS" pitchFamily="66" charset="0"/>
              </a:rPr>
              <a:t>Tools/Technologies Used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programming language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CSV module: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built-in module in Python used to read and write to CSV files.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6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module: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built-in module in Python used 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interact with the operating system</a:t>
            </a: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6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third-party library used 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data visualization and creating charts and graphs.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 module: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built-in module in Python used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working with dates and times.</a:t>
            </a:r>
          </a:p>
          <a:p>
            <a:pPr algn="just"/>
            <a:endParaRPr lang="en-US" sz="28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r>
              <a:rPr lang="en-US" sz="3600" b="1" dirty="0">
                <a:solidFill>
                  <a:srgbClr val="990000"/>
                </a:solidFill>
                <a:latin typeface="Comic Sans MS" pitchFamily="66" charset="0"/>
              </a:rPr>
              <a:t>Problem Statement 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want to get an overview of our income, expenses, and savings for the entire period.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problem addressed by the provided code is to help users keep track of their monthly expenses by providing them 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a simple command-line tool that allows 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 to add their expenses along with their 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labels and dates. The tool also provides users with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 into their monthly expenses and graphical 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views of their expenses over time. Additionally, users can specify a range of dates to see a graphical representation of their expenses during that period.</a:t>
            </a:r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r>
              <a:rPr lang="en-US" sz="3600" b="1" dirty="0">
                <a:solidFill>
                  <a:srgbClr val="990000"/>
                </a:solidFill>
                <a:latin typeface="Comic Sans MS" pitchFamily="66" charset="0"/>
              </a:rPr>
              <a:t>Objectives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given code is to extract and analyze data from a CSV file and display the results in a graphical format. The code reads the input CSV file, calculates the average and standard deviation of the values in the columns, and creates a bar chart and a scatter plot to represent the data visually. The objective of the analysis is to provide insights into the data and identify any trends or patterns that may be present.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algn="just"/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lvl="1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/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/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/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/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/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/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/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/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/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  <a:latin typeface="Georgia" pitchFamily="18" charset="0"/>
            </a:endParaRPr>
          </a:p>
          <a:p>
            <a:pPr lvl="1" algn="just">
              <a:buFont typeface="Arial" pitchFamily="34" charset="0"/>
              <a:buChar char="•"/>
            </a:pPr>
            <a:endParaRPr lang="en-US" sz="3200" b="1" dirty="0">
              <a:solidFill>
                <a:schemeClr val="accent6"/>
              </a:solidFill>
              <a:latin typeface="Georgia" pitchFamily="18" charset="0"/>
            </a:endParaRPr>
          </a:p>
        </p:txBody>
      </p:sp>
      <p:sp>
        <p:nvSpPr>
          <p:cNvPr id="2064" name="Rectangle 55"/>
          <p:cNvSpPr>
            <a:spLocks noChangeArrowheads="1"/>
          </p:cNvSpPr>
          <p:nvPr/>
        </p:nvSpPr>
        <p:spPr bwMode="auto">
          <a:xfrm>
            <a:off x="-763929" y="0"/>
            <a:ext cx="184731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5" name="Rectangle 7"/>
          <p:cNvSpPr>
            <a:spLocks noChangeArrowheads="1"/>
          </p:cNvSpPr>
          <p:nvPr/>
        </p:nvSpPr>
        <p:spPr bwMode="auto">
          <a:xfrm>
            <a:off x="763930" y="237782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>
              <a:cs typeface="Arial" charset="0"/>
            </a:endParaRPr>
          </a:p>
        </p:txBody>
      </p:sp>
      <p:grpSp>
        <p:nvGrpSpPr>
          <p:cNvPr id="2068" name="Group 170"/>
          <p:cNvGrpSpPr>
            <a:grpSpLocks/>
          </p:cNvGrpSpPr>
          <p:nvPr/>
        </p:nvGrpSpPr>
        <p:grpSpPr bwMode="auto">
          <a:xfrm>
            <a:off x="16667544" y="41528026"/>
            <a:ext cx="16250856" cy="2085372"/>
            <a:chOff x="11520" y="21527"/>
            <a:chExt cx="11232" cy="1081"/>
          </a:xfrm>
        </p:grpSpPr>
        <p:sp>
          <p:nvSpPr>
            <p:cNvPr id="2186" name="AutoShape 74"/>
            <p:cNvSpPr>
              <a:spLocks noChangeArrowheads="1"/>
            </p:cNvSpPr>
            <p:nvPr/>
          </p:nvSpPr>
          <p:spPr bwMode="auto">
            <a:xfrm>
              <a:off x="11520" y="21527"/>
              <a:ext cx="11232" cy="10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7" name="Text Box 72"/>
            <p:cNvSpPr txBox="1">
              <a:spLocks noChangeArrowheads="1"/>
            </p:cNvSpPr>
            <p:nvPr/>
          </p:nvSpPr>
          <p:spPr bwMode="auto">
            <a:xfrm>
              <a:off x="11850" y="21607"/>
              <a:ext cx="10481" cy="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127500">
                <a:spcBef>
                  <a:spcPct val="50000"/>
                </a:spcBef>
              </a:pPr>
              <a:r>
                <a:rPr lang="en-US" sz="3600" b="1" dirty="0">
                  <a:solidFill>
                    <a:srgbClr val="990000"/>
                  </a:solidFill>
                  <a:latin typeface="Comic Sans MS" pitchFamily="66" charset="0"/>
                </a:rPr>
                <a:t>Contact Information : </a:t>
              </a:r>
            </a:p>
            <a:p>
              <a:pPr defTabSz="4127500">
                <a:spcBef>
                  <a:spcPct val="50000"/>
                </a:spcBef>
              </a:pPr>
              <a:r>
                <a:rPr lang="en-US" sz="3200" b="1" dirty="0">
                  <a:solidFill>
                    <a:srgbClr val="003300"/>
                  </a:solidFill>
                  <a:latin typeface="Bookman Old Style" pitchFamily="18" charset="0"/>
                </a:rPr>
                <a:t>E-mail: harshkumar.cs21@rvce.edu.in</a:t>
              </a:r>
              <a:endParaRPr lang="en-US" sz="2800" b="1" baseline="30000" dirty="0">
                <a:solidFill>
                  <a:srgbClr val="0033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69" name="Rectangle 79"/>
          <p:cNvSpPr>
            <a:spLocks noChangeArrowheads="1"/>
          </p:cNvSpPr>
          <p:nvPr/>
        </p:nvSpPr>
        <p:spPr bwMode="auto">
          <a:xfrm>
            <a:off x="1" y="0"/>
            <a:ext cx="184731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0" name="Rectangle 81"/>
          <p:cNvSpPr>
            <a:spLocks noChangeArrowheads="1"/>
          </p:cNvSpPr>
          <p:nvPr/>
        </p:nvSpPr>
        <p:spPr bwMode="auto">
          <a:xfrm>
            <a:off x="1" y="21800917"/>
            <a:ext cx="184731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1" name="Rectangle 85"/>
          <p:cNvSpPr>
            <a:spLocks noChangeArrowheads="1"/>
          </p:cNvSpPr>
          <p:nvPr/>
        </p:nvSpPr>
        <p:spPr bwMode="auto">
          <a:xfrm>
            <a:off x="1" y="21650446"/>
            <a:ext cx="184731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2" name="Rectangle 87"/>
          <p:cNvSpPr>
            <a:spLocks noChangeArrowheads="1"/>
          </p:cNvSpPr>
          <p:nvPr/>
        </p:nvSpPr>
        <p:spPr bwMode="auto">
          <a:xfrm>
            <a:off x="1" y="21650446"/>
            <a:ext cx="184731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5" name="Text Box 137"/>
          <p:cNvSpPr txBox="1">
            <a:spLocks noChangeArrowheads="1"/>
          </p:cNvSpPr>
          <p:nvPr/>
        </p:nvSpPr>
        <p:spPr bwMode="auto">
          <a:xfrm flipV="1">
            <a:off x="972274" y="34880311"/>
            <a:ext cx="1020887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127500">
              <a:spcBef>
                <a:spcPct val="50000"/>
              </a:spcBef>
            </a:pPr>
            <a:endParaRPr lang="en-US" sz="2600">
              <a:solidFill>
                <a:srgbClr val="000066"/>
              </a:solidFill>
              <a:latin typeface="Georgia" pitchFamily="18" charset="0"/>
            </a:endParaRPr>
          </a:p>
        </p:txBody>
      </p:sp>
      <p:sp>
        <p:nvSpPr>
          <p:cNvPr id="2076" name="Text Box 138"/>
          <p:cNvSpPr txBox="1">
            <a:spLocks noChangeArrowheads="1"/>
          </p:cNvSpPr>
          <p:nvPr/>
        </p:nvSpPr>
        <p:spPr bwMode="auto">
          <a:xfrm>
            <a:off x="972274" y="36298209"/>
            <a:ext cx="10069975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127500">
              <a:lnSpc>
                <a:spcPct val="120000"/>
              </a:lnSpc>
              <a:spcBef>
                <a:spcPct val="50000"/>
              </a:spcBef>
            </a:pPr>
            <a:endParaRPr lang="en-US" sz="2600">
              <a:solidFill>
                <a:srgbClr val="003300"/>
              </a:solidFill>
              <a:latin typeface="Georgia" pitchFamily="18" charset="0"/>
            </a:endParaRPr>
          </a:p>
        </p:txBody>
      </p:sp>
      <p:sp>
        <p:nvSpPr>
          <p:cNvPr id="2077" name="Text Box 148"/>
          <p:cNvSpPr txBox="1">
            <a:spLocks noChangeArrowheads="1"/>
          </p:cNvSpPr>
          <p:nvPr/>
        </p:nvSpPr>
        <p:spPr bwMode="auto">
          <a:xfrm>
            <a:off x="9167150" y="38057560"/>
            <a:ext cx="215289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127500">
              <a:spcBef>
                <a:spcPct val="50000"/>
              </a:spcBef>
            </a:pPr>
            <a:endParaRPr lang="en-US" sz="2600">
              <a:solidFill>
                <a:schemeClr val="bg2"/>
              </a:solidFill>
              <a:latin typeface="Georgia" pitchFamily="18" charset="0"/>
            </a:endParaRPr>
          </a:p>
        </p:txBody>
      </p:sp>
      <p:sp>
        <p:nvSpPr>
          <p:cNvPr id="2078" name="Text Box 149"/>
          <p:cNvSpPr txBox="1">
            <a:spLocks noChangeArrowheads="1"/>
          </p:cNvSpPr>
          <p:nvPr/>
        </p:nvSpPr>
        <p:spPr bwMode="auto">
          <a:xfrm>
            <a:off x="9167150" y="36761195"/>
            <a:ext cx="215289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127500">
              <a:spcBef>
                <a:spcPct val="50000"/>
              </a:spcBef>
            </a:pPr>
            <a:endParaRPr lang="en-US" sz="2600">
              <a:solidFill>
                <a:schemeClr val="bg2"/>
              </a:solidFill>
              <a:latin typeface="Georgia" pitchFamily="18" charset="0"/>
            </a:endParaRPr>
          </a:p>
        </p:txBody>
      </p:sp>
      <p:sp>
        <p:nvSpPr>
          <p:cNvPr id="2079" name="Text Box 153"/>
          <p:cNvSpPr txBox="1">
            <a:spLocks noChangeArrowheads="1"/>
          </p:cNvSpPr>
          <p:nvPr/>
        </p:nvSpPr>
        <p:spPr bwMode="auto">
          <a:xfrm>
            <a:off x="17084233" y="8135074"/>
            <a:ext cx="1541747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127500">
              <a:lnSpc>
                <a:spcPct val="150000"/>
              </a:lnSpc>
              <a:spcBef>
                <a:spcPct val="50000"/>
              </a:spcBef>
            </a:pPr>
            <a:endParaRPr lang="en-US" sz="2600" baseline="30000">
              <a:solidFill>
                <a:srgbClr val="000066"/>
              </a:solidFill>
              <a:latin typeface="Georgia" pitchFamily="18" charset="0"/>
            </a:endParaRPr>
          </a:p>
        </p:txBody>
      </p:sp>
      <p:sp>
        <p:nvSpPr>
          <p:cNvPr id="2080" name="Rectangle 155"/>
          <p:cNvSpPr>
            <a:spLocks noChangeArrowheads="1"/>
          </p:cNvSpPr>
          <p:nvPr/>
        </p:nvSpPr>
        <p:spPr bwMode="auto">
          <a:xfrm>
            <a:off x="1" y="21800917"/>
            <a:ext cx="184731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1" name="Rectangle 157"/>
          <p:cNvSpPr>
            <a:spLocks noChangeArrowheads="1"/>
          </p:cNvSpPr>
          <p:nvPr/>
        </p:nvSpPr>
        <p:spPr bwMode="auto">
          <a:xfrm>
            <a:off x="1" y="21800917"/>
            <a:ext cx="184731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2" name="Text Box 159"/>
          <p:cNvSpPr txBox="1">
            <a:spLocks noChangeArrowheads="1"/>
          </p:cNvSpPr>
          <p:nvPr/>
        </p:nvSpPr>
        <p:spPr bwMode="auto">
          <a:xfrm>
            <a:off x="20348295" y="9313762"/>
            <a:ext cx="215289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127500">
              <a:spcBef>
                <a:spcPct val="50000"/>
              </a:spcBef>
            </a:pPr>
            <a:endParaRPr lang="en-US" sz="2600">
              <a:solidFill>
                <a:schemeClr val="bg2"/>
              </a:solidFill>
              <a:latin typeface="Georgia" pitchFamily="18" charset="0"/>
            </a:endParaRPr>
          </a:p>
        </p:txBody>
      </p:sp>
      <p:sp>
        <p:nvSpPr>
          <p:cNvPr id="2083" name="Text Box 160"/>
          <p:cNvSpPr txBox="1">
            <a:spLocks noChangeArrowheads="1"/>
          </p:cNvSpPr>
          <p:nvPr/>
        </p:nvSpPr>
        <p:spPr bwMode="auto">
          <a:xfrm>
            <a:off x="26251383" y="9352344"/>
            <a:ext cx="215289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127500">
              <a:spcBef>
                <a:spcPct val="50000"/>
              </a:spcBef>
            </a:pPr>
            <a:endParaRPr lang="en-US" sz="2600">
              <a:solidFill>
                <a:schemeClr val="bg2"/>
              </a:solidFill>
              <a:latin typeface="Georgia" pitchFamily="18" charset="0"/>
            </a:endParaRPr>
          </a:p>
        </p:txBody>
      </p:sp>
      <p:sp>
        <p:nvSpPr>
          <p:cNvPr id="2089" name="Oval 193"/>
          <p:cNvSpPr>
            <a:spLocks noChangeArrowheads="1"/>
          </p:cNvSpPr>
          <p:nvPr/>
        </p:nvSpPr>
        <p:spPr bwMode="auto">
          <a:xfrm>
            <a:off x="21553510" y="25998669"/>
            <a:ext cx="892697" cy="1055225"/>
          </a:xfrm>
          <a:prstGeom prst="ellipse">
            <a:avLst/>
          </a:prstGeom>
          <a:solidFill>
            <a:srgbClr val="3366FF">
              <a:alpha val="0"/>
            </a:srgbClr>
          </a:soli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0" name="Text Box 29"/>
          <p:cNvSpPr txBox="1">
            <a:spLocks noChangeArrowheads="1"/>
          </p:cNvSpPr>
          <p:nvPr/>
        </p:nvSpPr>
        <p:spPr bwMode="auto">
          <a:xfrm>
            <a:off x="921504" y="27297066"/>
            <a:ext cx="15822239" cy="995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127500">
              <a:spcBef>
                <a:spcPts val="600"/>
              </a:spcBef>
            </a:pPr>
            <a:r>
              <a:rPr lang="en-US" sz="3600" b="1" dirty="0">
                <a:solidFill>
                  <a:srgbClr val="990000"/>
                </a:solidFill>
                <a:latin typeface="Comic Sans MS" pitchFamily="66" charset="0"/>
              </a:rPr>
              <a:t>Methodology &amp; Architecture Model </a:t>
            </a:r>
          </a:p>
          <a:p>
            <a:pPr marL="571500" indent="-571500" defTabSz="412750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utilizes the following technologies and tools: Python programming language, CSV file format for storing data,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csv modules </a:t>
            </a:r>
          </a:p>
          <a:p>
            <a:pPr defTabSz="4127500">
              <a:spcBef>
                <a:spcPts val="4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file handling, and matplotlib library for data visualization.</a:t>
            </a:r>
            <a:endParaRPr lang="en-US" sz="3600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defTabSz="412750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provides the following functionalities to the user:</a:t>
            </a:r>
          </a:p>
          <a:p>
            <a:pPr marL="1028700" lvl="1" indent="-571500" defTabSz="41275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money to the account.</a:t>
            </a:r>
          </a:p>
          <a:p>
            <a:pPr marL="1028700" lvl="1" indent="-571500" defTabSz="41275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data (expense) by providing the date, label, and expenditure.</a:t>
            </a:r>
          </a:p>
          <a:p>
            <a:pPr marL="1028700" lvl="1" indent="-571500" defTabSz="41275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insights of the data, including the account balance, total expenditure for the month, and the percentage of expenditure relative to the income.</a:t>
            </a:r>
          </a:p>
          <a:p>
            <a:pPr marL="1028700" lvl="1" indent="-571500" defTabSz="41275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 graphical representation of the monthly expenditure data.</a:t>
            </a:r>
          </a:p>
          <a:p>
            <a:pPr marL="1028700" lvl="1" indent="-571500" defTabSz="41275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 graphical representation of the expenditure</a:t>
            </a:r>
          </a:p>
          <a:p>
            <a:pPr lvl="1" defTabSz="4127500">
              <a:spcBef>
                <a:spcPts val="4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data for a specified date range.</a:t>
            </a:r>
          </a:p>
          <a:p>
            <a:pPr marL="571500" indent="-571500" defTabSz="412750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makes use of exception handling </a:t>
            </a:r>
          </a:p>
          <a:p>
            <a:pPr defTabSz="4127500">
              <a:spcBef>
                <a:spcPts val="4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catch errors and provide helpful error messages to the user.</a:t>
            </a:r>
          </a:p>
          <a:p>
            <a:pPr marL="571500" indent="-571500" defTabSz="4127500"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provides a simple user interface </a:t>
            </a:r>
          </a:p>
          <a:p>
            <a:pPr defTabSz="4127500">
              <a:spcBef>
                <a:spcPts val="4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by displaying a menu of options and prompting the user for input.</a:t>
            </a:r>
          </a:p>
        </p:txBody>
      </p:sp>
      <p:sp>
        <p:nvSpPr>
          <p:cNvPr id="2091" name="Text Box 32"/>
          <p:cNvSpPr txBox="1">
            <a:spLocks noChangeArrowheads="1"/>
          </p:cNvSpPr>
          <p:nvPr/>
        </p:nvSpPr>
        <p:spPr bwMode="auto">
          <a:xfrm>
            <a:off x="17084233" y="27686645"/>
            <a:ext cx="52780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127500">
              <a:spcBef>
                <a:spcPct val="50000"/>
              </a:spcBef>
            </a:pPr>
            <a:endParaRPr lang="en-US" sz="3600" b="1">
              <a:solidFill>
                <a:srgbClr val="990000"/>
              </a:solidFill>
              <a:latin typeface="Comic Sans MS" pitchFamily="66" charset="0"/>
            </a:endParaRPr>
          </a:p>
        </p:txBody>
      </p:sp>
      <p:sp>
        <p:nvSpPr>
          <p:cNvPr id="2123" name="TextBox 161"/>
          <p:cNvSpPr txBox="1">
            <a:spLocks noChangeArrowheads="1"/>
          </p:cNvSpPr>
          <p:nvPr/>
        </p:nvSpPr>
        <p:spPr bwMode="auto">
          <a:xfrm>
            <a:off x="22084497" y="14352607"/>
            <a:ext cx="4583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     </a:t>
            </a:r>
          </a:p>
        </p:txBody>
      </p:sp>
      <p:sp>
        <p:nvSpPr>
          <p:cNvPr id="2198" name="Rectangle 150"/>
          <p:cNvSpPr>
            <a:spLocks noChangeArrowheads="1"/>
          </p:cNvSpPr>
          <p:nvPr/>
        </p:nvSpPr>
        <p:spPr bwMode="auto">
          <a:xfrm>
            <a:off x="0" y="0"/>
            <a:ext cx="3291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99" name="Rectangle 151"/>
          <p:cNvSpPr>
            <a:spLocks noChangeArrowheads="1"/>
          </p:cNvSpPr>
          <p:nvPr/>
        </p:nvSpPr>
        <p:spPr bwMode="auto">
          <a:xfrm>
            <a:off x="-114300" y="5895975"/>
            <a:ext cx="32918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 descr="C:\Users\ad\Desktop\Ande_RC_MCA\RVC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609600"/>
            <a:ext cx="2860876" cy="2722211"/>
          </a:xfrm>
          <a:prstGeom prst="rect">
            <a:avLst/>
          </a:prstGeom>
          <a:noFill/>
        </p:spPr>
      </p:pic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17084233" y="7734964"/>
            <a:ext cx="14375757" cy="1837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127500">
              <a:spcBef>
                <a:spcPct val="50000"/>
              </a:spcBef>
            </a:pPr>
            <a:r>
              <a:rPr lang="en-US" sz="3600" b="1" dirty="0">
                <a:solidFill>
                  <a:srgbClr val="990000"/>
                </a:solidFill>
                <a:latin typeface="Comic Sans MS" pitchFamily="66" charset="0"/>
              </a:rPr>
              <a:t>Results</a:t>
            </a:r>
          </a:p>
          <a:p>
            <a:pPr defTabSz="4127500">
              <a:spcBef>
                <a:spcPct val="50000"/>
              </a:spcBef>
            </a:pPr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defTabSz="4127500">
              <a:spcBef>
                <a:spcPct val="50000"/>
              </a:spcBef>
            </a:pPr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defTabSz="4127500">
              <a:spcBef>
                <a:spcPct val="50000"/>
              </a:spcBef>
            </a:pPr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defTabSz="4127500">
              <a:spcBef>
                <a:spcPct val="50000"/>
              </a:spcBef>
            </a:pPr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defTabSz="4127500">
              <a:spcBef>
                <a:spcPct val="50000"/>
              </a:spcBef>
            </a:pPr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defTabSz="4127500">
              <a:spcBef>
                <a:spcPct val="50000"/>
              </a:spcBef>
            </a:pPr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defTabSz="4127500">
              <a:spcBef>
                <a:spcPct val="50000"/>
              </a:spcBef>
            </a:pPr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defTabSz="4127500">
              <a:spcBef>
                <a:spcPct val="50000"/>
              </a:spcBef>
            </a:pPr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defTabSz="4127500">
              <a:spcBef>
                <a:spcPct val="50000"/>
              </a:spcBef>
            </a:pPr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  <a:p>
            <a:pPr defTabSz="4127500">
              <a:spcBef>
                <a:spcPct val="50000"/>
              </a:spcBef>
            </a:pPr>
            <a:r>
              <a:rPr lang="en-US" sz="3600" b="1" dirty="0">
                <a:solidFill>
                  <a:srgbClr val="990000"/>
                </a:solidFill>
                <a:latin typeface="Comic Sans MS" pitchFamily="66" charset="0"/>
              </a:rPr>
              <a:t>Applications</a:t>
            </a: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is a popular programming language with a wide range of applications in various industries. Some of the most common applications of Python include:</a:t>
            </a:r>
          </a:p>
          <a:p>
            <a:pPr algn="l">
              <a:buFont typeface="+mj-lt"/>
              <a:buAutoNum type="arabicPeriod"/>
            </a:pPr>
            <a:r>
              <a:rPr lang="en-US" sz="3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Development: 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frameworks like</a:t>
            </a: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Django and Flask are used to build web </a:t>
            </a:r>
          </a:p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and websites.</a:t>
            </a:r>
          </a:p>
          <a:p>
            <a:pPr algn="l"/>
            <a:r>
              <a:rPr lang="en-US" sz="3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2.Data Science and Machine Learning: </a:t>
            </a: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Python's libraries like NumPy, Pandas, and </a:t>
            </a: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are widely used for data analysis, </a:t>
            </a: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visualization, and machine learning applications.</a:t>
            </a:r>
          </a:p>
          <a:p>
            <a:pPr algn="l"/>
            <a:r>
              <a:rPr lang="en-US" sz="3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3.Artificial Intelligence: 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is used in </a:t>
            </a: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AI applications like chatbots, </a:t>
            </a:r>
          </a:p>
          <a:p>
            <a:pPr algn="l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processing, and computer vision.</a:t>
            </a:r>
          </a:p>
          <a:p>
            <a:pPr algn="l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4.Game Development:-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is also used in the development of </a:t>
            </a:r>
            <a:r>
              <a:rPr lang="en-US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games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There are libraries such as PySoy which is a 3D game engine supporting Python 3, </a:t>
            </a:r>
            <a:r>
              <a:rPr lang="en-US" sz="3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PyGame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which provides functionality and a library for game development</a:t>
            </a:r>
            <a:r>
              <a:rPr lang="en-US" sz="3600" b="1" i="0" dirty="0">
                <a:solidFill>
                  <a:srgbClr val="990000"/>
                </a:solidFill>
                <a:effectLst/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3600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45"/>
          <p:cNvSpPr txBox="1">
            <a:spLocks noChangeArrowheads="1"/>
          </p:cNvSpPr>
          <p:nvPr/>
        </p:nvSpPr>
        <p:spPr bwMode="auto">
          <a:xfrm>
            <a:off x="17068800" y="13524131"/>
            <a:ext cx="1508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just" defTabSz="4127500">
              <a:spcBef>
                <a:spcPts val="1675"/>
              </a:spcBef>
            </a:pPr>
            <a:r>
              <a:rPr lang="en-IN" sz="2800" dirty="0">
                <a:solidFill>
                  <a:schemeClr val="accent6"/>
                </a:solidFill>
                <a:latin typeface="Georgia" pitchFamily="18" charset="0"/>
              </a:rPr>
              <a:t>	</a:t>
            </a:r>
            <a:r>
              <a:rPr lang="en-US" sz="3200" b="1" dirty="0"/>
              <a:t>	  </a:t>
            </a:r>
            <a:endParaRPr lang="en-US" sz="3200" dirty="0"/>
          </a:p>
        </p:txBody>
      </p:sp>
      <p:sp>
        <p:nvSpPr>
          <p:cNvPr id="87" name="Text Box 29"/>
          <p:cNvSpPr txBox="1">
            <a:spLocks noChangeArrowheads="1"/>
          </p:cNvSpPr>
          <p:nvPr/>
        </p:nvSpPr>
        <p:spPr bwMode="auto">
          <a:xfrm>
            <a:off x="17068800" y="30203984"/>
            <a:ext cx="14375757" cy="634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127500">
              <a:spcBef>
                <a:spcPct val="50000"/>
              </a:spcBef>
            </a:pPr>
            <a:r>
              <a:rPr lang="en-US" sz="3600" b="1" dirty="0">
                <a:solidFill>
                  <a:srgbClr val="990000"/>
                </a:solidFill>
                <a:latin typeface="Comic Sans MS" pitchFamily="66" charset="0"/>
              </a:rPr>
              <a:t>References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documentation :for understanding libraries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Python: https://realpython.com/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 Overflow: 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https://stackoverflow.com/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127500">
              <a:spcBef>
                <a:spcPct val="50000"/>
              </a:spcBef>
            </a:pPr>
            <a:endParaRPr lang="en-US" sz="3600" b="1" dirty="0">
              <a:solidFill>
                <a:srgbClr val="990000"/>
              </a:solidFill>
              <a:latin typeface="Comic Sans MS" pitchFamily="66" charset="0"/>
            </a:endParaRPr>
          </a:p>
        </p:txBody>
      </p:sp>
      <p:sp>
        <p:nvSpPr>
          <p:cNvPr id="92" name="Text Box 33"/>
          <p:cNvSpPr txBox="1">
            <a:spLocks noChangeArrowheads="1"/>
          </p:cNvSpPr>
          <p:nvPr/>
        </p:nvSpPr>
        <p:spPr bwMode="auto">
          <a:xfrm>
            <a:off x="17032757" y="27800953"/>
            <a:ext cx="14375757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just" defTabSz="4127500">
              <a:spcBef>
                <a:spcPct val="50000"/>
              </a:spcBef>
              <a:defRPr sz="3600" b="1">
                <a:solidFill>
                  <a:srgbClr val="990000"/>
                </a:solidFill>
                <a:latin typeface="Comic Sans MS" pitchFamily="66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IN" dirty="0"/>
              <a:t>Take Away </a:t>
            </a:r>
          </a:p>
          <a:p>
            <a:pPr>
              <a:spcBef>
                <a:spcPts val="600"/>
              </a:spcBef>
            </a:pPr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Python programming</a:t>
            </a:r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Object-Oriented Programming,</a:t>
            </a:r>
          </a:p>
          <a:p>
            <a:pPr>
              <a:spcBef>
                <a:spcPts val="600"/>
              </a:spcBef>
            </a:pPr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Connecting </a:t>
            </a:r>
            <a:r>
              <a:rPr lang="en-IN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pyrhon</a:t>
            </a:r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database, Creating GUI with python using </a:t>
            </a:r>
            <a:r>
              <a:rPr lang="en-IN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 Box 49"/>
          <p:cNvSpPr txBox="1">
            <a:spLocks noChangeArrowheads="1"/>
          </p:cNvSpPr>
          <p:nvPr/>
        </p:nvSpPr>
        <p:spPr bwMode="auto">
          <a:xfrm>
            <a:off x="4926544" y="238125"/>
            <a:ext cx="2583469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4127500"/>
            <a:r>
              <a:rPr lang="en-US" sz="3200" b="1" dirty="0" err="1">
                <a:solidFill>
                  <a:srgbClr val="313197"/>
                </a:solidFill>
              </a:rPr>
              <a:t>Rashtreeya</a:t>
            </a:r>
            <a:r>
              <a:rPr lang="en-US" sz="3200" b="1" dirty="0">
                <a:solidFill>
                  <a:srgbClr val="313197"/>
                </a:solidFill>
              </a:rPr>
              <a:t> </a:t>
            </a:r>
            <a:r>
              <a:rPr lang="en-US" sz="3200" b="1" dirty="0" err="1">
                <a:solidFill>
                  <a:srgbClr val="313197"/>
                </a:solidFill>
              </a:rPr>
              <a:t>Sikshana</a:t>
            </a:r>
            <a:r>
              <a:rPr lang="en-US" sz="3200" b="1" dirty="0">
                <a:solidFill>
                  <a:srgbClr val="313197"/>
                </a:solidFill>
              </a:rPr>
              <a:t> </a:t>
            </a:r>
            <a:r>
              <a:rPr lang="en-US" sz="3200" b="1" dirty="0" err="1">
                <a:solidFill>
                  <a:srgbClr val="313197"/>
                </a:solidFill>
              </a:rPr>
              <a:t>Samithi</a:t>
            </a:r>
            <a:r>
              <a:rPr lang="en-US" sz="3200" b="1" dirty="0">
                <a:solidFill>
                  <a:srgbClr val="313197"/>
                </a:solidFill>
              </a:rPr>
              <a:t> Trust</a:t>
            </a:r>
          </a:p>
          <a:p>
            <a:pPr algn="ctr"/>
            <a:r>
              <a:rPr lang="en-US" sz="4800" spc="300" dirty="0">
                <a:solidFill>
                  <a:srgbClr val="313197"/>
                </a:solidFill>
              </a:rPr>
              <a:t>RV COLLEGE OF ENGINEERING</a:t>
            </a:r>
            <a:r>
              <a:rPr lang="en-US" sz="2800" spc="300" dirty="0">
                <a:solidFill>
                  <a:srgbClr val="313197"/>
                </a:solidFill>
              </a:rPr>
              <a:t>®</a:t>
            </a:r>
          </a:p>
          <a:p>
            <a:pPr algn="ctr"/>
            <a:r>
              <a:rPr lang="en-US" sz="3200" b="1" dirty="0">
                <a:solidFill>
                  <a:srgbClr val="313197"/>
                </a:solidFill>
              </a:rPr>
              <a:t>(Autonomous Institution Affiliated to VTU, Belagavi-590018)</a:t>
            </a:r>
            <a:endParaRPr lang="en-US" sz="3200" dirty="0">
              <a:solidFill>
                <a:srgbClr val="313197"/>
              </a:solidFill>
            </a:endParaRPr>
          </a:p>
          <a:p>
            <a:pPr algn="ctr"/>
            <a:r>
              <a:rPr lang="en-US" sz="4800" b="1" spc="300" dirty="0">
                <a:solidFill>
                  <a:srgbClr val="313197"/>
                </a:solidFill>
              </a:rPr>
              <a:t>DEPARTMENT OF COMPUTER SCIENCE AND ENGINEERING</a:t>
            </a:r>
            <a:endParaRPr lang="en-US" sz="8000" b="1" spc="300" dirty="0">
              <a:solidFill>
                <a:srgbClr val="313197"/>
              </a:solidFill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0472F-E5F9-A308-5E41-06FEA5D6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310" y="17455053"/>
            <a:ext cx="3694253" cy="369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AE17B-7337-1432-9709-C64A26716F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156" y="11175772"/>
            <a:ext cx="5340136" cy="26211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145562-B25C-6299-4EA0-8EF76AC47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731" y="22741895"/>
            <a:ext cx="5911638" cy="32567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C8A8D6-1469-98D0-733A-40FD2EF981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708" y="33103465"/>
            <a:ext cx="4768610" cy="20821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75D31B-3C84-9DEB-DA11-A51DF0C152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67" y="18017215"/>
            <a:ext cx="6675132" cy="49720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A1067E-E43F-2D7E-9FCA-D6C3E818C7C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584" y="28575000"/>
            <a:ext cx="3197201" cy="2130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F0CCB-E26E-13B6-0CF9-5855F30B41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371" y="8688645"/>
            <a:ext cx="8592437" cy="6550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34F0FF-CA45-B5FA-37B9-00A07740F3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37" y="13998989"/>
            <a:ext cx="4276575" cy="2372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D334D6-A183-8068-61F0-1071F85A44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796" y="13331264"/>
            <a:ext cx="4589455" cy="3067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615AE4-6158-467D-8F6B-6842572EF5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186" y="25608414"/>
            <a:ext cx="9954603" cy="29665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2C936B-5365-70C7-1FCA-B6C5BEC0B2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757" y="33358629"/>
            <a:ext cx="10210190" cy="6442643"/>
          </a:xfrm>
          <a:prstGeom prst="rect">
            <a:avLst/>
          </a:prstGeom>
        </p:spPr>
      </p:pic>
      <p:pic>
        <p:nvPicPr>
          <p:cNvPr id="4" name="Picture 2" descr="Are Python Programming Skills Required to Bring People to Your Website">
            <a:extLst>
              <a:ext uri="{FF2B5EF4-FFF2-40B4-BE49-F238E27FC236}">
                <a16:creationId xmlns:a16="http://schemas.microsoft.com/office/drawing/2014/main" id="{B0E5E1A3-467E-2CDE-70DB-D64D4E13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2100" y="34332138"/>
            <a:ext cx="6011010" cy="45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y programmers should learn Python programming language? | TechGig">
            <a:extLst>
              <a:ext uri="{FF2B5EF4-FFF2-40B4-BE49-F238E27FC236}">
                <a16:creationId xmlns:a16="http://schemas.microsoft.com/office/drawing/2014/main" id="{4CCC7350-BB42-FF5B-7E36-76DC5385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119" y="29806585"/>
            <a:ext cx="5294324" cy="44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3E48A5-DC28-C8DD-3C82-B3853A689F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498" y="10229850"/>
            <a:ext cx="2671464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275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275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795</Words>
  <Application>Microsoft Office PowerPoint</Application>
  <PresentationFormat>Custom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Bookman Old Style</vt:lpstr>
      <vt:lpstr>Calibri</vt:lpstr>
      <vt:lpstr>Comic Sans MS</vt:lpstr>
      <vt:lpstr>Georgia</vt:lpstr>
      <vt:lpstr>Times New Roman</vt:lpstr>
      <vt:lpstr>Wingdings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india</dc:creator>
  <cp:lastModifiedBy>HARSH KUMAR</cp:lastModifiedBy>
  <cp:revision>241</cp:revision>
  <dcterms:created xsi:type="dcterms:W3CDTF">2009-03-15T08:01:24Z</dcterms:created>
  <dcterms:modified xsi:type="dcterms:W3CDTF">2023-04-11T06:52:08Z</dcterms:modified>
</cp:coreProperties>
</file>