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2"/>
  </p:notesMasterIdLst>
  <p:handoutMasterIdLst>
    <p:handoutMasterId r:id="rId103"/>
  </p:handoutMasterIdLst>
  <p:sldIdLst>
    <p:sldId id="256" r:id="rId2"/>
    <p:sldId id="544" r:id="rId3"/>
    <p:sldId id="545" r:id="rId4"/>
    <p:sldId id="546" r:id="rId5"/>
    <p:sldId id="547" r:id="rId6"/>
    <p:sldId id="548" r:id="rId7"/>
    <p:sldId id="549" r:id="rId8"/>
    <p:sldId id="550" r:id="rId9"/>
    <p:sldId id="551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559" r:id="rId18"/>
    <p:sldId id="560" r:id="rId19"/>
    <p:sldId id="561" r:id="rId20"/>
    <p:sldId id="562" r:id="rId21"/>
    <p:sldId id="563" r:id="rId22"/>
    <p:sldId id="564" r:id="rId23"/>
    <p:sldId id="565" r:id="rId24"/>
    <p:sldId id="566" r:id="rId25"/>
    <p:sldId id="567" r:id="rId26"/>
    <p:sldId id="568" r:id="rId27"/>
    <p:sldId id="569" r:id="rId28"/>
    <p:sldId id="570" r:id="rId29"/>
    <p:sldId id="571" r:id="rId30"/>
    <p:sldId id="572" r:id="rId31"/>
    <p:sldId id="573" r:id="rId32"/>
    <p:sldId id="574" r:id="rId33"/>
    <p:sldId id="575" r:id="rId34"/>
    <p:sldId id="576" r:id="rId35"/>
    <p:sldId id="577" r:id="rId36"/>
    <p:sldId id="578" r:id="rId37"/>
    <p:sldId id="579" r:id="rId38"/>
    <p:sldId id="580" r:id="rId39"/>
    <p:sldId id="581" r:id="rId40"/>
    <p:sldId id="582" r:id="rId41"/>
    <p:sldId id="583" r:id="rId42"/>
    <p:sldId id="584" r:id="rId43"/>
    <p:sldId id="585" r:id="rId44"/>
    <p:sldId id="586" r:id="rId45"/>
    <p:sldId id="587" r:id="rId46"/>
    <p:sldId id="588" r:id="rId47"/>
    <p:sldId id="589" r:id="rId48"/>
    <p:sldId id="590" r:id="rId49"/>
    <p:sldId id="591" r:id="rId50"/>
    <p:sldId id="592" r:id="rId51"/>
    <p:sldId id="593" r:id="rId52"/>
    <p:sldId id="594" r:id="rId53"/>
    <p:sldId id="595" r:id="rId54"/>
    <p:sldId id="596" r:id="rId55"/>
    <p:sldId id="597" r:id="rId56"/>
    <p:sldId id="598" r:id="rId57"/>
    <p:sldId id="599" r:id="rId58"/>
    <p:sldId id="600" r:id="rId59"/>
    <p:sldId id="601" r:id="rId60"/>
    <p:sldId id="602" r:id="rId61"/>
    <p:sldId id="603" r:id="rId62"/>
    <p:sldId id="604" r:id="rId63"/>
    <p:sldId id="605" r:id="rId64"/>
    <p:sldId id="606" r:id="rId65"/>
    <p:sldId id="607" r:id="rId66"/>
    <p:sldId id="608" r:id="rId67"/>
    <p:sldId id="609" r:id="rId68"/>
    <p:sldId id="610" r:id="rId69"/>
    <p:sldId id="611" r:id="rId70"/>
    <p:sldId id="612" r:id="rId71"/>
    <p:sldId id="613" r:id="rId72"/>
    <p:sldId id="614" r:id="rId73"/>
    <p:sldId id="615" r:id="rId74"/>
    <p:sldId id="616" r:id="rId75"/>
    <p:sldId id="617" r:id="rId76"/>
    <p:sldId id="618" r:id="rId77"/>
    <p:sldId id="619" r:id="rId78"/>
    <p:sldId id="620" r:id="rId79"/>
    <p:sldId id="621" r:id="rId80"/>
    <p:sldId id="622" r:id="rId81"/>
    <p:sldId id="623" r:id="rId82"/>
    <p:sldId id="624" r:id="rId83"/>
    <p:sldId id="625" r:id="rId84"/>
    <p:sldId id="626" r:id="rId85"/>
    <p:sldId id="627" r:id="rId86"/>
    <p:sldId id="628" r:id="rId87"/>
    <p:sldId id="629" r:id="rId88"/>
    <p:sldId id="630" r:id="rId89"/>
    <p:sldId id="631" r:id="rId90"/>
    <p:sldId id="632" r:id="rId91"/>
    <p:sldId id="633" r:id="rId92"/>
    <p:sldId id="634" r:id="rId93"/>
    <p:sldId id="635" r:id="rId94"/>
    <p:sldId id="636" r:id="rId95"/>
    <p:sldId id="637" r:id="rId96"/>
    <p:sldId id="638" r:id="rId97"/>
    <p:sldId id="639" r:id="rId98"/>
    <p:sldId id="640" r:id="rId99"/>
    <p:sldId id="641" r:id="rId100"/>
    <p:sldId id="642" r:id="rId10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2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9E"/>
    <a:srgbClr val="FFFFFF"/>
    <a:srgbClr val="740000"/>
    <a:srgbClr val="000000"/>
    <a:srgbClr val="B10303"/>
    <a:srgbClr val="F8F8F8"/>
    <a:srgbClr val="DDDDDD"/>
    <a:srgbClr val="4D4D4D"/>
    <a:srgbClr val="EAEAEA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94" autoAdjust="0"/>
  </p:normalViewPr>
  <p:slideViewPr>
    <p:cSldViewPr>
      <p:cViewPr varScale="1">
        <p:scale>
          <a:sx n="80" d="100"/>
          <a:sy n="80" d="100"/>
        </p:scale>
        <p:origin x="1559" y="48"/>
      </p:cViewPr>
      <p:guideLst>
        <p:guide orient="horz" pos="2072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4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C15A9-E68D-43DB-9F27-620F3E057C81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27ACE-7591-4D2A-9DF1-E79EEEC70C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27ACE-7591-4D2A-9DF1-E79EEEC70C7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3473450" y="3562350"/>
            <a:ext cx="5104765" cy="737235"/>
          </a:xfrm>
          <a:prstGeom prst="rect">
            <a:avLst/>
          </a:prstGeom>
          <a:noFill/>
          <a:effectLst>
            <a:outerShdw blurRad="50800" dist="25400" dir="2400000" algn="ctr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i="1">
                <a:latin typeface="微软雅黑" panose="020B0503020204020204" pitchFamily="34" charset="-122"/>
                <a:ea typeface="微软雅黑" panose="020B0503020204020204" pitchFamily="34" charset="-122"/>
              </a:rPr>
              <a:t>微机原理与接口技术（第</a:t>
            </a:r>
            <a:r>
              <a:rPr lang="en-US" altLang="zh-CN" sz="2800" i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i="1">
                <a:latin typeface="微软雅黑" panose="020B0503020204020204" pitchFamily="34" charset="-122"/>
                <a:ea typeface="微软雅黑" panose="020B0503020204020204" pitchFamily="34" charset="-122"/>
              </a:rPr>
              <a:t>版）</a:t>
            </a:r>
            <a:endParaRPr lang="en-US" altLang="zh-CN" sz="2800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4211638" y="5680075"/>
            <a:ext cx="2296795" cy="368300"/>
          </a:xfrm>
          <a:prstGeom prst="rect">
            <a:avLst/>
          </a:prstGeom>
          <a:noFill/>
          <a:effectLst>
            <a:outerShdw blurRad="50800" dist="12700" dir="5400000" algn="ctr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清华大学出版社</a:t>
            </a:r>
          </a:p>
        </p:txBody>
      </p:sp>
      <p:grpSp>
        <p:nvGrpSpPr>
          <p:cNvPr id="3078" name="组合 29"/>
          <p:cNvGrpSpPr/>
          <p:nvPr userDrawn="1"/>
        </p:nvGrpSpPr>
        <p:grpSpPr>
          <a:xfrm>
            <a:off x="0" y="6597650"/>
            <a:ext cx="9144000" cy="260350"/>
            <a:chOff x="0" y="0"/>
            <a:chExt cx="8792204" cy="764704"/>
          </a:xfrm>
        </p:grpSpPr>
        <p:sp>
          <p:nvSpPr>
            <p:cNvPr id="3079" name="矩形 14"/>
            <p:cNvSpPr/>
            <p:nvPr/>
          </p:nvSpPr>
          <p:spPr>
            <a:xfrm>
              <a:off x="0" y="0"/>
              <a:ext cx="1267876" cy="764704"/>
            </a:xfrm>
            <a:prstGeom prst="rect">
              <a:avLst/>
            </a:prstGeom>
            <a:solidFill>
              <a:srgbClr val="160B3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80" name="矩形 15"/>
            <p:cNvSpPr/>
            <p:nvPr/>
          </p:nvSpPr>
          <p:spPr>
            <a:xfrm>
              <a:off x="1267876" y="0"/>
              <a:ext cx="1267876" cy="764704"/>
            </a:xfrm>
            <a:prstGeom prst="rect">
              <a:avLst/>
            </a:prstGeom>
            <a:solidFill>
              <a:srgbClr val="201053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81" name="矩形 16"/>
            <p:cNvSpPr/>
            <p:nvPr/>
          </p:nvSpPr>
          <p:spPr>
            <a:xfrm>
              <a:off x="3761434" y="0"/>
              <a:ext cx="1267876" cy="764704"/>
            </a:xfrm>
            <a:prstGeom prst="rect">
              <a:avLst/>
            </a:prstGeom>
            <a:solidFill>
              <a:srgbClr val="2B70FF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82" name="矩形 18"/>
            <p:cNvSpPr/>
            <p:nvPr/>
          </p:nvSpPr>
          <p:spPr>
            <a:xfrm>
              <a:off x="5032316" y="0"/>
              <a:ext cx="1267876" cy="764704"/>
            </a:xfrm>
            <a:prstGeom prst="rect">
              <a:avLst/>
            </a:prstGeom>
            <a:solidFill>
              <a:srgbClr val="729EFF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83" name="矩形 19"/>
            <p:cNvSpPr/>
            <p:nvPr/>
          </p:nvSpPr>
          <p:spPr>
            <a:xfrm>
              <a:off x="2495411" y="0"/>
              <a:ext cx="1267876" cy="764704"/>
            </a:xfrm>
            <a:prstGeom prst="rect">
              <a:avLst/>
            </a:prstGeom>
            <a:solidFill>
              <a:srgbClr val="00009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84" name="矩形 26"/>
            <p:cNvSpPr/>
            <p:nvPr/>
          </p:nvSpPr>
          <p:spPr>
            <a:xfrm>
              <a:off x="7524328" y="0"/>
              <a:ext cx="1267876" cy="764704"/>
            </a:xfrm>
            <a:prstGeom prst="rect">
              <a:avLst/>
            </a:prstGeom>
            <a:solidFill>
              <a:srgbClr val="E3DCF8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85" name="矩形 28"/>
            <p:cNvSpPr/>
            <p:nvPr/>
          </p:nvSpPr>
          <p:spPr>
            <a:xfrm>
              <a:off x="6258305" y="0"/>
              <a:ext cx="1267876" cy="764704"/>
            </a:xfrm>
            <a:prstGeom prst="rect">
              <a:avLst/>
            </a:prstGeom>
            <a:solidFill>
              <a:srgbClr val="AFAFFF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3" name="Rectangle 52"/>
          <p:cNvSpPr/>
          <p:nvPr userDrawn="1"/>
        </p:nvSpPr>
        <p:spPr>
          <a:xfrm>
            <a:off x="5895975" y="635"/>
            <a:ext cx="3248025" cy="27813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lstStyle/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076" name="Line 5"/>
          <p:cNvSpPr/>
          <p:nvPr userDrawn="1"/>
        </p:nvSpPr>
        <p:spPr>
          <a:xfrm>
            <a:off x="7164388" y="4867275"/>
            <a:ext cx="1349375" cy="1588"/>
          </a:xfrm>
          <a:prstGeom prst="line">
            <a:avLst/>
          </a:prstGeom>
          <a:ln w="76200" cap="rnd" cmpd="sng">
            <a:solidFill>
              <a:srgbClr val="000099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solidFill>
                <a:srgbClr val="00349E"/>
              </a:solidFill>
              <a:ea typeface="宋体" panose="02010600030101010101" pitchFamily="2" charset="-122"/>
              <a:sym typeface="Verdana" panose="020B0604030504040204" pitchFamily="34" charset="0"/>
            </a:endParaRPr>
          </a:p>
        </p:txBody>
      </p:sp>
      <p:grpSp>
        <p:nvGrpSpPr>
          <p:cNvPr id="17" name="Group 53"/>
          <p:cNvGrpSpPr/>
          <p:nvPr userDrawn="1"/>
        </p:nvGrpSpPr>
        <p:grpSpPr>
          <a:xfrm>
            <a:off x="19050" y="2330450"/>
            <a:ext cx="9115425" cy="358775"/>
            <a:chOff x="0" y="0"/>
            <a:chExt cx="1927" cy="226"/>
          </a:xfrm>
        </p:grpSpPr>
        <p:sp>
          <p:nvSpPr>
            <p:cNvPr id="18" name="Line 54"/>
            <p:cNvSpPr/>
            <p:nvPr/>
          </p:nvSpPr>
          <p:spPr>
            <a:xfrm>
              <a:off x="0" y="0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9" name="Line 55"/>
            <p:cNvSpPr/>
            <p:nvPr/>
          </p:nvSpPr>
          <p:spPr>
            <a:xfrm>
              <a:off x="0" y="72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0" name="Line 56"/>
            <p:cNvSpPr/>
            <p:nvPr/>
          </p:nvSpPr>
          <p:spPr>
            <a:xfrm>
              <a:off x="0" y="148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1" name="Line 57"/>
            <p:cNvSpPr/>
            <p:nvPr/>
          </p:nvSpPr>
          <p:spPr>
            <a:xfrm>
              <a:off x="0" y="226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headEnd type="none" w="med" len="med"/>
              <a:tailEnd type="none" w="med" len="med"/>
            </a:ln>
          </p:spPr>
        </p:sp>
      </p:grpSp>
      <p:pic>
        <p:nvPicPr>
          <p:cNvPr id="22" name="图片 21" descr="timg (1)"/>
          <p:cNvPicPr>
            <a:picLocks noChangeAspect="1"/>
          </p:cNvPicPr>
          <p:nvPr userDrawn="1"/>
        </p:nvPicPr>
        <p:blipFill>
          <a:blip r:embed="rId2"/>
          <a:srcRect t="-1392" r="26943"/>
          <a:stretch>
            <a:fillRect/>
          </a:stretch>
        </p:blipFill>
        <p:spPr>
          <a:xfrm>
            <a:off x="0" y="-39370"/>
            <a:ext cx="3279140" cy="2820670"/>
          </a:xfrm>
          <a:prstGeom prst="rect">
            <a:avLst/>
          </a:prstGeom>
        </p:spPr>
      </p:pic>
      <p:pic>
        <p:nvPicPr>
          <p:cNvPr id="27" name="Picture 6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43263" y="0"/>
            <a:ext cx="3011487" cy="2781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4" name="组合 33"/>
          <p:cNvGrpSpPr/>
          <p:nvPr userDrawn="1"/>
        </p:nvGrpSpPr>
        <p:grpSpPr>
          <a:xfrm>
            <a:off x="3810" y="3756660"/>
            <a:ext cx="9131935" cy="775970"/>
            <a:chOff x="6" y="5916"/>
            <a:chExt cx="14381" cy="12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8" name="直接连接符 27"/>
            <p:cNvCxnSpPr/>
            <p:nvPr userDrawn="1"/>
          </p:nvCxnSpPr>
          <p:spPr>
            <a:xfrm>
              <a:off x="6" y="5916"/>
              <a:ext cx="4680" cy="0"/>
            </a:xfrm>
            <a:prstGeom prst="line">
              <a:avLst/>
            </a:prstGeom>
            <a:ln w="60325" cmpd="sng">
              <a:solidFill>
                <a:srgbClr val="00349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 userDrawn="1"/>
          </p:nvCxnSpPr>
          <p:spPr>
            <a:xfrm flipV="1">
              <a:off x="4591" y="7090"/>
              <a:ext cx="9796" cy="11"/>
            </a:xfrm>
            <a:prstGeom prst="line">
              <a:avLst/>
            </a:prstGeom>
            <a:ln w="60325" cmpd="sng">
              <a:solidFill>
                <a:srgbClr val="00349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 userDrawn="1"/>
          </p:nvCxnSpPr>
          <p:spPr>
            <a:xfrm>
              <a:off x="4633" y="5916"/>
              <a:ext cx="0" cy="1222"/>
            </a:xfrm>
            <a:prstGeom prst="line">
              <a:avLst/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图片 32" descr="cover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1065" y="2884805"/>
            <a:ext cx="1567815" cy="209169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4211638" y="5044440"/>
            <a:ext cx="2296795" cy="368300"/>
          </a:xfrm>
          <a:prstGeom prst="rect">
            <a:avLst/>
          </a:prstGeom>
          <a:noFill/>
          <a:effectLst>
            <a:outerShdw blurRad="50800" dist="12700" dir="5400000" algn="ctr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牟  琦  主编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8450" y="287338"/>
            <a:ext cx="6172200" cy="563562"/>
          </a:xfrm>
        </p:spPr>
        <p:txBody>
          <a:bodyPr/>
          <a:lstStyle>
            <a:lvl1pPr>
              <a:defRPr sz="2800" i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550" y="1353458"/>
            <a:ext cx="8229600" cy="42637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Wingdings" panose="05000000000000000000" charset="0"/>
              <a:buChar char="n"/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Font typeface="Wingdings" panose="05000000000000000000" charset="0"/>
              <a:buChar char="p"/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60163"/>
            <a:ext cx="8229600" cy="426375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buFont typeface="Wingdings" panose="05000000000000000000" charset="0"/>
              <a:buChar char="n"/>
              <a:defRPr sz="20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buFont typeface="Wingdings" panose="05000000000000000000" charset="0"/>
              <a:buChar char="p"/>
              <a:defRPr sz="1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6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 marL="1828800" indent="0">
              <a:buNone/>
              <a:defRPr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905" y="927100"/>
            <a:ext cx="5250180" cy="57594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48280" y="990630"/>
            <a:ext cx="5832475" cy="576263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298450" y="287338"/>
            <a:ext cx="6172200" cy="563562"/>
          </a:xfrm>
        </p:spPr>
        <p:txBody>
          <a:bodyPr/>
          <a:lstStyle>
            <a:lvl1pPr>
              <a:defRPr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cs typeface="微软雅黑" panose="020B0503020204020204" pitchFamily="34" charset="-122"/>
              </a:rPr>
              <a:t>4</a:t>
            </a:r>
            <a:r>
              <a:rPr lang="zh-CN" altLang="en-US" dirty="0">
                <a:cs typeface="微软雅黑" panose="020B0503020204020204" pitchFamily="34" charset="-122"/>
              </a:rPr>
              <a:t>  寻址方式与指令系统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6"/>
          <p:cNvSpPr>
            <a:spLocks noChangeArrowheads="1"/>
          </p:cNvSpPr>
          <p:nvPr userDrawn="1"/>
        </p:nvSpPr>
        <p:spPr bwMode="gray">
          <a:xfrm>
            <a:off x="0" y="0"/>
            <a:ext cx="9144000" cy="92646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/>
          <a:srcRect r="24178"/>
          <a:stretch>
            <a:fillRect/>
          </a:stretch>
        </p:blipFill>
        <p:spPr>
          <a:xfrm>
            <a:off x="6626860" y="3810"/>
            <a:ext cx="1255395" cy="9213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6"/>
          <a:srcRect r="14300"/>
          <a:stretch>
            <a:fillRect/>
          </a:stretch>
        </p:blipFill>
        <p:spPr>
          <a:xfrm flipH="1">
            <a:off x="7882255" y="3810"/>
            <a:ext cx="1261745" cy="92202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7"/>
          <a:srcRect r="10675"/>
          <a:stretch>
            <a:fillRect/>
          </a:stretch>
        </p:blipFill>
        <p:spPr>
          <a:xfrm flipH="1">
            <a:off x="5233670" y="3810"/>
            <a:ext cx="1393190" cy="922655"/>
          </a:xfrm>
          <a:prstGeom prst="rect">
            <a:avLst/>
          </a:prstGeom>
        </p:spPr>
      </p:pic>
      <p:sp>
        <p:nvSpPr>
          <p:cNvPr id="3089" name="Rectangle 17"/>
          <p:cNvSpPr>
            <a:spLocks noChangeArrowheads="1"/>
          </p:cNvSpPr>
          <p:nvPr userDrawn="1"/>
        </p:nvSpPr>
        <p:spPr bwMode="gray">
          <a:xfrm>
            <a:off x="0" y="6616065"/>
            <a:ext cx="9144000" cy="23812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3808730" y="6581775"/>
            <a:ext cx="1525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清华大学出版社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幼圆" pitchFamily="49" charset="-122"/>
          <a:ea typeface="幼圆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e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image" Target="../media/image17.emf"/><Relationship Id="rId21" Type="http://schemas.openxmlformats.org/officeDocument/2006/relationships/image" Target="../media/image26.emf"/><Relationship Id="rId7" Type="http://schemas.openxmlformats.org/officeDocument/2006/relationships/image" Target="../media/image19.e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24.emf"/><Relationship Id="rId25" Type="http://schemas.openxmlformats.org/officeDocument/2006/relationships/image" Target="../media/image28.emf"/><Relationship Id="rId33" Type="http://schemas.openxmlformats.org/officeDocument/2006/relationships/image" Target="../media/image32.e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30.emf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1.e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5" Type="http://schemas.openxmlformats.org/officeDocument/2006/relationships/image" Target="../media/image18.emf"/><Relationship Id="rId15" Type="http://schemas.openxmlformats.org/officeDocument/2006/relationships/image" Target="../media/image23.emf"/><Relationship Id="rId23" Type="http://schemas.openxmlformats.org/officeDocument/2006/relationships/image" Target="../media/image27.e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25.emf"/><Relationship Id="rId31" Type="http://schemas.openxmlformats.org/officeDocument/2006/relationships/image" Target="../media/image31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20.e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29.emf"/><Relationship Id="rId30" Type="http://schemas.openxmlformats.org/officeDocument/2006/relationships/oleObject" Target="../embeddings/oleObject19.bin"/><Relationship Id="rId8" Type="http://schemas.openxmlformats.org/officeDocument/2006/relationships/oleObject" Target="../embeddings/oleObject8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openxmlformats.org/officeDocument/2006/relationships/oleObject" Target="../embeddings/oleObject26.bin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7.wmf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6.png"/><Relationship Id="rId14" Type="http://schemas.openxmlformats.org/officeDocument/2006/relationships/oleObject" Target="../embeddings/oleObject27.bin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4.2 8086</a:t>
            </a:r>
            <a:r>
              <a:rPr lang="zh-CN" altLang="zh-CN" dirty="0"/>
              <a:t>寻址方式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78877" y="1740570"/>
            <a:ext cx="4982252" cy="320278"/>
          </a:xfrm>
        </p:spPr>
        <p:txBody>
          <a:bodyPr wrap="square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zh-CN" sz="2000" i="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000" i="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寄存器寻址：</a:t>
            </a:r>
            <a:r>
              <a:rPr lang="zh-CN" altLang="zh-CN" sz="2400" i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en-US" altLang="zh-CN" sz="2400" i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Register </a:t>
            </a:r>
            <a:r>
              <a:rPr lang="en-US" altLang="zh-CN" sz="2400" i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  <a:r>
              <a:rPr lang="zh-CN" altLang="zh-CN" sz="2400" i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000" i="0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14475" y="2422283"/>
            <a:ext cx="6115050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57175" indent="-257175" algn="just" eaLnBrk="1" hangingPunct="1">
              <a:spcBef>
                <a:spcPct val="20000"/>
              </a:spcBef>
              <a:buBlip>
                <a:blip r:embed="rId2"/>
              </a:buBlip>
            </a:pPr>
            <a:r>
              <a:rPr kumimoji="0" lang="zh-CN" altLang="en-US" sz="2000" b="0" dirty="0">
                <a:solidFill>
                  <a:srgbClr val="3333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操作数存放在</a:t>
            </a:r>
            <a:r>
              <a:rPr kumimoji="0" lang="en-US" altLang="zh-CN" sz="2000" b="0" dirty="0">
                <a:solidFill>
                  <a:srgbClr val="3333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sz="2000" b="0" dirty="0">
                <a:solidFill>
                  <a:srgbClr val="3333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的内部寄存器</a:t>
            </a:r>
            <a:r>
              <a:rPr kumimoji="0" lang="en-US" altLang="zh-CN" sz="2000" b="0" dirty="0">
                <a:solidFill>
                  <a:srgbClr val="3333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kumimoji="0" lang="zh-CN" altLang="en-US" sz="2000" b="0" dirty="0">
                <a:solidFill>
                  <a:srgbClr val="3333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中：</a:t>
            </a:r>
          </a:p>
          <a:p>
            <a:pPr lvl="1" algn="just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kumimoji="0" lang="en-US" altLang="zh-CN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位寄存器</a:t>
            </a:r>
            <a:r>
              <a:rPr kumimoji="0" lang="en-US" altLang="zh-CN" sz="20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R8</a:t>
            </a:r>
            <a:r>
              <a:rPr kumimoji="0" lang="zh-CN" altLang="en-US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lvl="1" algn="just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kumimoji="0" lang="en-US" altLang="zh-CN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AH</a:t>
            </a:r>
            <a:r>
              <a:rPr kumimoji="0" lang="zh-CN" altLang="en-US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kumimoji="0" lang="zh-CN" altLang="en-US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BH</a:t>
            </a:r>
            <a:r>
              <a:rPr kumimoji="0" lang="zh-CN" altLang="en-US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BL</a:t>
            </a:r>
            <a:r>
              <a:rPr kumimoji="0" lang="zh-CN" altLang="en-US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kumimoji="0" lang="zh-CN" altLang="en-US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CL</a:t>
            </a:r>
            <a:r>
              <a:rPr kumimoji="0" lang="zh-CN" altLang="en-US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DH</a:t>
            </a:r>
            <a:r>
              <a:rPr kumimoji="0" lang="zh-CN" altLang="en-US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DL</a:t>
            </a:r>
          </a:p>
          <a:p>
            <a:pPr lvl="1" algn="just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kumimoji="0" lang="en-US" altLang="zh-CN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位寄存器</a:t>
            </a:r>
            <a:r>
              <a:rPr kumimoji="0" lang="en-US" altLang="zh-CN" sz="20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R16</a:t>
            </a:r>
            <a:r>
              <a:rPr kumimoji="0" lang="zh-CN" altLang="en-US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lvl="1" algn="just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kumimoji="0" lang="en-US" altLang="zh-CN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kumimoji="0" lang="zh-CN" altLang="en-US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kumimoji="0" lang="zh-CN" altLang="en-US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CX</a:t>
            </a:r>
            <a:r>
              <a:rPr kumimoji="0" lang="zh-CN" altLang="en-US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DX</a:t>
            </a:r>
            <a:r>
              <a:rPr kumimoji="0" lang="zh-CN" altLang="en-US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kumimoji="0" lang="zh-CN" altLang="en-US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DI</a:t>
            </a:r>
            <a:r>
              <a:rPr kumimoji="0" lang="zh-CN" altLang="en-US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BP</a:t>
            </a:r>
            <a:r>
              <a:rPr kumimoji="0" lang="zh-CN" altLang="en-US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</a:p>
          <a:p>
            <a:pPr lvl="1" algn="just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kumimoji="0" lang="en-US" altLang="zh-CN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个段寄存器</a:t>
            </a:r>
            <a:r>
              <a:rPr kumimoji="0" lang="en-US" altLang="zh-CN" sz="20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Seg</a:t>
            </a:r>
            <a:r>
              <a:rPr kumimoji="0" lang="zh-CN" altLang="en-US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lvl="1" algn="just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kumimoji="0" lang="en-US" altLang="zh-CN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CS</a:t>
            </a:r>
            <a:r>
              <a:rPr kumimoji="0" lang="zh-CN" altLang="en-US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</a:t>
            </a:r>
            <a:r>
              <a:rPr kumimoji="0" lang="zh-CN" altLang="en-US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SS</a:t>
            </a:r>
            <a:r>
              <a:rPr kumimoji="0" lang="zh-CN" altLang="en-US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ES</a:t>
            </a:r>
          </a:p>
          <a:p>
            <a:pPr marL="257175" indent="-257175" algn="just" eaLnBrk="1" hangingPunct="1">
              <a:spcBef>
                <a:spcPct val="20000"/>
              </a:spcBef>
              <a:buBlip>
                <a:blip r:embed="rId2"/>
              </a:buBlip>
            </a:pPr>
            <a:r>
              <a:rPr kumimoji="0" lang="zh-CN" altLang="en-US" sz="2000" b="0" dirty="0">
                <a:solidFill>
                  <a:srgbClr val="3333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寄存器名表示其内容（操作数）</a:t>
            </a:r>
            <a:endParaRPr lang="zh-CN" altLang="en-US" sz="2000" b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68312" y="962811"/>
            <a:ext cx="5832475" cy="576263"/>
          </a:xfrm>
        </p:spPr>
        <p:txBody>
          <a:bodyPr/>
          <a:lstStyle/>
          <a:p>
            <a:r>
              <a:rPr lang="en-US" altLang="zh-CN" dirty="0"/>
              <a:t>4.4  </a:t>
            </a:r>
            <a:r>
              <a:rPr lang="zh-CN" altLang="zh-CN"/>
              <a:t>例 题 解 析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6146" y="1874685"/>
            <a:ext cx="609268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(4) BX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的值与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的值相减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会产生溢出吗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 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若溢出则转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OVERFLOW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1446144" y="2972566"/>
            <a:ext cx="441297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(5) 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的值小于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的值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则转去执行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EQ_SMA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1446142" y="3931950"/>
            <a:ext cx="436529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(6) 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DX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的值低于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CX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的值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则转去执行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EQ_SMA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2286000" y="2363796"/>
            <a:ext cx="251460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	BX,AX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	OVERFLOW</a:t>
            </a:r>
          </a:p>
        </p:txBody>
      </p:sp>
      <p:sp>
        <p:nvSpPr>
          <p:cNvPr id="9" name="矩形 8"/>
          <p:cNvSpPr/>
          <p:nvPr/>
        </p:nvSpPr>
        <p:spPr>
          <a:xfrm>
            <a:off x="2286000" y="3396676"/>
            <a:ext cx="251460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CMP	BX,AX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JL	EQ_SMA</a:t>
            </a:r>
          </a:p>
        </p:txBody>
      </p:sp>
      <p:sp>
        <p:nvSpPr>
          <p:cNvPr id="10" name="矩形 9"/>
          <p:cNvSpPr/>
          <p:nvPr/>
        </p:nvSpPr>
        <p:spPr>
          <a:xfrm>
            <a:off x="2286000" y="4336182"/>
            <a:ext cx="251460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NL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CMP	DX,CX</a:t>
            </a:r>
          </a:p>
          <a:p>
            <a:r>
              <a:rPr lang="nl-NL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JB	EQ_SMA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bldLvl="0" animBg="1"/>
      <p:bldP spid="9" grpId="0" bldLvl="0" animBg="1"/>
      <p:bldP spid="1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4.2 8086</a:t>
            </a:r>
            <a:r>
              <a:rPr lang="zh-CN" altLang="zh-CN" dirty="0"/>
              <a:t>寻址方式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317729" y="3528017"/>
            <a:ext cx="7333782" cy="2977738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2100"/>
              </a:lnSpc>
              <a:spcBef>
                <a:spcPts val="600"/>
              </a:spcBef>
            </a:pPr>
            <a:r>
              <a:rPr lang="en-US" altLang="zh-CN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▲  </a:t>
            </a:r>
            <a:r>
              <a:rPr lang="zh-CN" altLang="en-US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由于操作数在寄存器中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，指令执行时，操作就在</a:t>
            </a:r>
            <a:r>
              <a:rPr lang="en-US" altLang="zh-CN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en-US" altLang="zh-CN" b="0" dirty="0">
                <a:solidFill>
                  <a:srgbClr val="0066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的内部进行，不需要访问</a:t>
            </a:r>
          </a:p>
          <a:p>
            <a:pPr algn="just" eaLnBrk="1" hangingPunct="1">
              <a:lnSpc>
                <a:spcPts val="2100"/>
              </a:lnSpc>
              <a:spcBef>
                <a:spcPts val="600"/>
              </a:spcBef>
            </a:pP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存储器来取得操作数，因而</a:t>
            </a:r>
            <a:r>
              <a:rPr lang="zh-CN" altLang="en-US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执行速度快</a:t>
            </a:r>
            <a:r>
              <a:rPr lang="zh-CN" altLang="en-US" b="0" dirty="0">
                <a:solidFill>
                  <a:srgbClr val="0066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b="0" dirty="0">
              <a:solidFill>
                <a:srgbClr val="0066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2100"/>
              </a:lnSpc>
              <a:spcBef>
                <a:spcPts val="600"/>
              </a:spcBef>
            </a:pPr>
            <a:r>
              <a:rPr lang="en-US" altLang="zh-CN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▲  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寄存器符号比内存地址短，汇编后</a:t>
            </a:r>
            <a:r>
              <a:rPr lang="zh-CN" altLang="en-US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机器码长度最短</a:t>
            </a:r>
            <a:r>
              <a:rPr lang="zh-CN" altLang="en-US" b="0" dirty="0">
                <a:solidFill>
                  <a:srgbClr val="0066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ts val="2100"/>
              </a:lnSpc>
              <a:spcBef>
                <a:spcPts val="600"/>
              </a:spcBef>
            </a:pPr>
            <a:r>
              <a:rPr lang="en-US" altLang="zh-CN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▲  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寄存器寻址方式既可用于</a:t>
            </a:r>
            <a:r>
              <a:rPr lang="en-US" altLang="zh-CN" sz="15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，也可用于</a:t>
            </a:r>
            <a:r>
              <a:rPr lang="en-US" altLang="zh-CN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，还可以两者都用寄存器寻址。</a:t>
            </a:r>
            <a:endParaRPr lang="en-US" altLang="zh-CN" b="0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2100"/>
              </a:lnSpc>
              <a:spcBef>
                <a:spcPts val="600"/>
              </a:spcBef>
            </a:pPr>
            <a:r>
              <a:rPr lang="en-US" altLang="zh-CN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★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当指令中的 </a:t>
            </a:r>
            <a:r>
              <a:rPr lang="en-US" altLang="zh-CN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均为寄存器时， 必须采用同样长度的寄存器；</a:t>
            </a:r>
          </a:p>
          <a:p>
            <a:pPr algn="just" eaLnBrk="1" hangingPunct="1">
              <a:lnSpc>
                <a:spcPts val="2100"/>
              </a:lnSpc>
              <a:spcBef>
                <a:spcPts val="600"/>
              </a:spcBef>
            </a:pPr>
            <a:r>
              <a:rPr lang="en-US" altLang="zh-CN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★  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两个操作数不能同时为段寄存器；</a:t>
            </a:r>
          </a:p>
          <a:p>
            <a:pPr algn="just" eaLnBrk="1" hangingPunct="1">
              <a:lnSpc>
                <a:spcPts val="2100"/>
              </a:lnSpc>
              <a:spcBef>
                <a:spcPts val="600"/>
              </a:spcBef>
            </a:pPr>
            <a:r>
              <a:rPr lang="en-US" altLang="zh-CN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★  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目的操作数不能是代码段寄存器。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46603" y="1893748"/>
            <a:ext cx="733378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】 MOV   CL</a:t>
            </a:r>
            <a:r>
              <a:rPr lang="zh-CN" altLang="en-US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DL</a:t>
            </a:r>
            <a:r>
              <a:rPr lang="zh-CN" altLang="en-US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    （</a:t>
            </a:r>
            <a:r>
              <a:rPr lang="en-US" altLang="zh-CN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DL</a:t>
            </a:r>
            <a:r>
              <a:rPr lang="zh-CN" altLang="en-US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=50H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MOV   AX</a:t>
            </a:r>
            <a:r>
              <a:rPr lang="zh-CN" altLang="en-US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en-US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    （</a:t>
            </a:r>
            <a:r>
              <a:rPr lang="en-US" altLang="zh-CN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BX=1234H</a:t>
            </a:r>
            <a:r>
              <a:rPr lang="zh-CN" altLang="en-US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）目的、源操作数采用寄存器寻址</a:t>
            </a:r>
          </a:p>
        </p:txBody>
      </p:sp>
      <p:grpSp>
        <p:nvGrpSpPr>
          <p:cNvPr id="7" name="Group 38"/>
          <p:cNvGrpSpPr/>
          <p:nvPr/>
        </p:nvGrpSpPr>
        <p:grpSpPr bwMode="auto">
          <a:xfrm>
            <a:off x="1995493" y="2429556"/>
            <a:ext cx="573881" cy="348853"/>
            <a:chOff x="1411" y="2239"/>
            <a:chExt cx="482" cy="293"/>
          </a:xfrm>
        </p:grpSpPr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1411" y="2350"/>
              <a:ext cx="482" cy="18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0"/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1578" y="2390"/>
              <a:ext cx="20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050" b="0">
                  <a:solidFill>
                    <a:srgbClr val="000000"/>
                  </a:solidFill>
                </a:rPr>
                <a:t>50H</a:t>
              </a:r>
              <a:endParaRPr lang="en-US" altLang="zh-CN" sz="24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1595" y="2239"/>
              <a:ext cx="15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050" b="0">
                  <a:solidFill>
                    <a:srgbClr val="000000"/>
                  </a:solidFill>
                </a:rPr>
                <a:t>DL</a:t>
              </a:r>
              <a:endParaRPr lang="en-US" altLang="zh-CN" sz="24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1" name="Group 39"/>
          <p:cNvGrpSpPr/>
          <p:nvPr/>
        </p:nvGrpSpPr>
        <p:grpSpPr bwMode="auto">
          <a:xfrm>
            <a:off x="1204916" y="2429555"/>
            <a:ext cx="575072" cy="348853"/>
            <a:chOff x="747" y="2239"/>
            <a:chExt cx="483" cy="293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47" y="2350"/>
              <a:ext cx="483" cy="18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0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934" y="2239"/>
              <a:ext cx="1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050" b="0">
                  <a:solidFill>
                    <a:srgbClr val="000000"/>
                  </a:solidFill>
                </a:rPr>
                <a:t>CL</a:t>
              </a:r>
              <a:endParaRPr lang="en-US" altLang="zh-CN" sz="24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4" name="Group 47"/>
          <p:cNvGrpSpPr/>
          <p:nvPr/>
        </p:nvGrpSpPr>
        <p:grpSpPr bwMode="auto">
          <a:xfrm>
            <a:off x="1475190" y="2741499"/>
            <a:ext cx="808435" cy="253603"/>
            <a:chOff x="974" y="2501"/>
            <a:chExt cx="679" cy="213"/>
          </a:xfrm>
        </p:grpSpPr>
        <p:sp>
          <p:nvSpPr>
            <p:cNvPr id="15" name="Freeform 18"/>
            <p:cNvSpPr/>
            <p:nvPr/>
          </p:nvSpPr>
          <p:spPr bwMode="auto">
            <a:xfrm>
              <a:off x="974" y="2532"/>
              <a:ext cx="29" cy="78"/>
            </a:xfrm>
            <a:custGeom>
              <a:avLst/>
              <a:gdLst>
                <a:gd name="T0" fmla="*/ 0 w 115"/>
                <a:gd name="T1" fmla="*/ 314 h 314"/>
                <a:gd name="T2" fmla="*/ 58 w 115"/>
                <a:gd name="T3" fmla="*/ 258 h 314"/>
                <a:gd name="T4" fmla="*/ 115 w 115"/>
                <a:gd name="T5" fmla="*/ 314 h 314"/>
                <a:gd name="T6" fmla="*/ 58 w 115"/>
                <a:gd name="T7" fmla="*/ 0 h 314"/>
                <a:gd name="T8" fmla="*/ 0 w 115"/>
                <a:gd name="T9" fmla="*/ 314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314"/>
                <a:gd name="T17" fmla="*/ 115 w 115"/>
                <a:gd name="T18" fmla="*/ 314 h 3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314">
                  <a:moveTo>
                    <a:pt x="0" y="314"/>
                  </a:moveTo>
                  <a:lnTo>
                    <a:pt x="58" y="258"/>
                  </a:lnTo>
                  <a:lnTo>
                    <a:pt x="115" y="314"/>
                  </a:lnTo>
                  <a:lnTo>
                    <a:pt x="58" y="0"/>
                  </a:lnTo>
                  <a:lnTo>
                    <a:pt x="0" y="314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Group 46"/>
            <p:cNvGrpSpPr/>
            <p:nvPr/>
          </p:nvGrpSpPr>
          <p:grpSpPr bwMode="auto">
            <a:xfrm>
              <a:off x="989" y="2501"/>
              <a:ext cx="664" cy="213"/>
              <a:chOff x="989" y="2501"/>
              <a:chExt cx="664" cy="213"/>
            </a:xfrm>
          </p:grpSpPr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>
                <a:off x="1652" y="2501"/>
                <a:ext cx="1" cy="21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 flipV="1">
                <a:off x="989" y="2532"/>
                <a:ext cx="1" cy="18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 flipH="1">
                <a:off x="989" y="2713"/>
                <a:ext cx="663" cy="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" name="Group 37"/>
          <p:cNvGrpSpPr/>
          <p:nvPr/>
        </p:nvGrpSpPr>
        <p:grpSpPr bwMode="auto">
          <a:xfrm>
            <a:off x="2856312" y="2429555"/>
            <a:ext cx="1148954" cy="348853"/>
            <a:chOff x="2134" y="2239"/>
            <a:chExt cx="965" cy="293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134" y="2350"/>
              <a:ext cx="483" cy="18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0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617" y="2350"/>
              <a:ext cx="482" cy="18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0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555" y="2239"/>
              <a:ext cx="16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050" b="0">
                  <a:solidFill>
                    <a:srgbClr val="000000"/>
                  </a:solidFill>
                </a:rPr>
                <a:t>AX</a:t>
              </a:r>
              <a:endParaRPr lang="en-US" altLang="zh-CN" sz="24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4" name="Group 36"/>
          <p:cNvGrpSpPr/>
          <p:nvPr/>
        </p:nvGrpSpPr>
        <p:grpSpPr bwMode="auto">
          <a:xfrm>
            <a:off x="4220769" y="2429556"/>
            <a:ext cx="1148954" cy="348853"/>
            <a:chOff x="3280" y="2239"/>
            <a:chExt cx="965" cy="293"/>
          </a:xfrm>
        </p:grpSpPr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3280" y="2350"/>
              <a:ext cx="482" cy="18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0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447" y="2390"/>
              <a:ext cx="20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050" b="0">
                  <a:solidFill>
                    <a:srgbClr val="000000"/>
                  </a:solidFill>
                </a:rPr>
                <a:t>12H</a:t>
              </a:r>
              <a:endParaRPr lang="en-US" altLang="zh-CN" sz="24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3762" y="2350"/>
              <a:ext cx="483" cy="18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0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930" y="2390"/>
              <a:ext cx="20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050" b="0">
                  <a:solidFill>
                    <a:srgbClr val="000000"/>
                  </a:solidFill>
                </a:rPr>
                <a:t>34H</a:t>
              </a:r>
              <a:endParaRPr lang="en-US" altLang="zh-CN" sz="24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703" y="2239"/>
              <a:ext cx="1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050" b="0">
                  <a:solidFill>
                    <a:srgbClr val="000000"/>
                  </a:solidFill>
                </a:rPr>
                <a:t>BX</a:t>
              </a:r>
              <a:endParaRPr lang="en-US" altLang="zh-CN" sz="24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0" name="Group 41"/>
          <p:cNvGrpSpPr/>
          <p:nvPr/>
        </p:nvGrpSpPr>
        <p:grpSpPr bwMode="auto">
          <a:xfrm>
            <a:off x="3126587" y="2741499"/>
            <a:ext cx="1382315" cy="253603"/>
            <a:chOff x="2361" y="2501"/>
            <a:chExt cx="1161" cy="213"/>
          </a:xfrm>
        </p:grpSpPr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3521" y="2501"/>
              <a:ext cx="1" cy="21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V="1">
              <a:off x="2375" y="2532"/>
              <a:ext cx="1" cy="18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0"/>
            <p:cNvSpPr/>
            <p:nvPr/>
          </p:nvSpPr>
          <p:spPr bwMode="auto">
            <a:xfrm>
              <a:off x="2361" y="2532"/>
              <a:ext cx="29" cy="78"/>
            </a:xfrm>
            <a:custGeom>
              <a:avLst/>
              <a:gdLst>
                <a:gd name="T0" fmla="*/ 0 w 115"/>
                <a:gd name="T1" fmla="*/ 314 h 314"/>
                <a:gd name="T2" fmla="*/ 58 w 115"/>
                <a:gd name="T3" fmla="*/ 258 h 314"/>
                <a:gd name="T4" fmla="*/ 115 w 115"/>
                <a:gd name="T5" fmla="*/ 314 h 314"/>
                <a:gd name="T6" fmla="*/ 58 w 115"/>
                <a:gd name="T7" fmla="*/ 0 h 314"/>
                <a:gd name="T8" fmla="*/ 0 w 115"/>
                <a:gd name="T9" fmla="*/ 314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314"/>
                <a:gd name="T17" fmla="*/ 115 w 115"/>
                <a:gd name="T18" fmla="*/ 314 h 3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314">
                  <a:moveTo>
                    <a:pt x="0" y="314"/>
                  </a:moveTo>
                  <a:lnTo>
                    <a:pt x="58" y="258"/>
                  </a:lnTo>
                  <a:lnTo>
                    <a:pt x="115" y="314"/>
                  </a:lnTo>
                  <a:lnTo>
                    <a:pt x="58" y="0"/>
                  </a:lnTo>
                  <a:lnTo>
                    <a:pt x="0" y="314"/>
                  </a:lnTo>
                  <a:close/>
                </a:path>
              </a:pathLst>
            </a:custGeom>
            <a:solidFill>
              <a:srgbClr val="FF0000"/>
            </a:solidFill>
            <a:ln w="25400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 flipH="1">
              <a:off x="2375" y="2713"/>
              <a:ext cx="1146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" name="Group 40"/>
          <p:cNvGrpSpPr/>
          <p:nvPr/>
        </p:nvGrpSpPr>
        <p:grpSpPr bwMode="auto">
          <a:xfrm>
            <a:off x="3700468" y="2741499"/>
            <a:ext cx="1382315" cy="326231"/>
            <a:chOff x="2843" y="2501"/>
            <a:chExt cx="1161" cy="274"/>
          </a:xfrm>
        </p:grpSpPr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4003" y="2501"/>
              <a:ext cx="1" cy="27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 flipH="1">
              <a:off x="2858" y="2774"/>
              <a:ext cx="1145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 flipV="1">
              <a:off x="2858" y="2532"/>
              <a:ext cx="1" cy="24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5"/>
            <p:cNvSpPr/>
            <p:nvPr/>
          </p:nvSpPr>
          <p:spPr bwMode="auto">
            <a:xfrm>
              <a:off x="2843" y="2532"/>
              <a:ext cx="29" cy="78"/>
            </a:xfrm>
            <a:custGeom>
              <a:avLst/>
              <a:gdLst>
                <a:gd name="T0" fmla="*/ 0 w 114"/>
                <a:gd name="T1" fmla="*/ 314 h 314"/>
                <a:gd name="T2" fmla="*/ 57 w 114"/>
                <a:gd name="T3" fmla="*/ 258 h 314"/>
                <a:gd name="T4" fmla="*/ 114 w 114"/>
                <a:gd name="T5" fmla="*/ 314 h 314"/>
                <a:gd name="T6" fmla="*/ 57 w 114"/>
                <a:gd name="T7" fmla="*/ 0 h 314"/>
                <a:gd name="T8" fmla="*/ 0 w 114"/>
                <a:gd name="T9" fmla="*/ 314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314"/>
                <a:gd name="T17" fmla="*/ 114 w 114"/>
                <a:gd name="T18" fmla="*/ 314 h 3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314">
                  <a:moveTo>
                    <a:pt x="0" y="314"/>
                  </a:moveTo>
                  <a:lnTo>
                    <a:pt x="57" y="258"/>
                  </a:lnTo>
                  <a:lnTo>
                    <a:pt x="114" y="314"/>
                  </a:lnTo>
                  <a:lnTo>
                    <a:pt x="57" y="0"/>
                  </a:lnTo>
                  <a:lnTo>
                    <a:pt x="0" y="314"/>
                  </a:lnTo>
                  <a:close/>
                </a:path>
              </a:pathLst>
            </a:custGeom>
            <a:solidFill>
              <a:srgbClr val="FF0000"/>
            </a:solidFill>
            <a:ln w="25400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" name="Text Box 45"/>
          <p:cNvSpPr txBox="1">
            <a:spLocks noChangeArrowheads="1"/>
          </p:cNvSpPr>
          <p:nvPr/>
        </p:nvSpPr>
        <p:spPr bwMode="auto">
          <a:xfrm>
            <a:off x="538009" y="3480802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4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4.2 8086</a:t>
            </a:r>
            <a:r>
              <a:rPr lang="zh-CN" altLang="zh-CN" dirty="0"/>
              <a:t>寻址方式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6128" y="1690938"/>
            <a:ext cx="4123719" cy="32131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buClr>
                <a:schemeClr val="hlink"/>
              </a:buCl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存储器寻址（</a:t>
            </a:r>
            <a:r>
              <a:rPr lang="zh-CN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Memory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Addressing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87921" y="2188544"/>
            <a:ext cx="4692317" cy="239950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ct val="15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zh-CN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操作数存放在存储器中，</a:t>
            </a:r>
            <a:r>
              <a:rPr lang="zh-CN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取出指令后，为了获得操作数（对于源操作数）或操作数的存放地址（对于目的操作数）还要再次访问存储器。</a:t>
            </a:r>
          </a:p>
          <a:p>
            <a:pPr algn="just">
              <a:lnSpc>
                <a:spcPct val="115000"/>
              </a:lnSpc>
              <a:spcBef>
                <a:spcPct val="15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指令中以</a:t>
            </a: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逻辑地址（有效地址</a:t>
            </a:r>
            <a:r>
              <a:rPr lang="zh-CN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表示操作数存放的位置，可能存放在存储器的任意一个逻辑段中，</a:t>
            </a:r>
            <a:r>
              <a:rPr 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必须计算出操作数的</a:t>
            </a: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物理地址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才能完成存储单元的读、写。</a:t>
            </a:r>
          </a:p>
          <a:p>
            <a:pPr algn="just">
              <a:lnSpc>
                <a:spcPct val="115000"/>
              </a:lnSpc>
              <a:spcBef>
                <a:spcPct val="15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存储器寻址既可用于源操作数，也可用于目的操作数，但</a:t>
            </a: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两者不能同时使用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15000"/>
              </a:lnSpc>
              <a:spcBef>
                <a:spcPct val="15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用方括号对</a:t>
            </a: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［］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表示存储器寻址。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451872" y="2293445"/>
            <a:ext cx="3284015" cy="131369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ct val="15000"/>
              </a:spcBef>
              <a:buClr>
                <a:srgbClr val="7030A0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逻辑地址</a:t>
            </a:r>
            <a:r>
              <a:rPr lang="zh-CN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段地址</a:t>
            </a:r>
            <a:r>
              <a:rPr lang="zh-CN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偏移地址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ct val="15000"/>
              </a:spcBef>
              <a:buClr>
                <a:srgbClr val="7030A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物理地址</a:t>
            </a:r>
            <a:r>
              <a:rPr lang="zh-CN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：段地址</a:t>
            </a:r>
            <a:r>
              <a:rPr lang="zh-CN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×16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＋偏移地址</a:t>
            </a:r>
          </a:p>
          <a:p>
            <a:pPr algn="just">
              <a:lnSpc>
                <a:spcPct val="115000"/>
              </a:lnSpc>
              <a:spcBef>
                <a:spcPct val="15000"/>
              </a:spcBef>
              <a:buClr>
                <a:srgbClr val="7030A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有效地址</a:t>
            </a:r>
            <a:r>
              <a:rPr lang="zh-CN" altLang="zh-CN" sz="16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：偏移地址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5693843" y="3677818"/>
          <a:ext cx="21812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77035" imgH="457200" progId="Equation.3">
                  <p:embed/>
                </p:oleObj>
              </mc:Choice>
              <mc:Fallback>
                <p:oleObj r:id="rId2" imgW="1677035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3843" y="3677818"/>
                        <a:ext cx="218122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32841" y="4770478"/>
            <a:ext cx="6515423" cy="131369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ct val="15000"/>
              </a:spcBef>
              <a:buClr>
                <a:schemeClr val="tx1"/>
              </a:buClr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存储器操作数具有三个属性：</a:t>
            </a:r>
          </a:p>
          <a:p>
            <a:pPr>
              <a:lnSpc>
                <a:spcPct val="115000"/>
              </a:lnSpc>
              <a:spcBef>
                <a:spcPct val="15000"/>
              </a:spcBef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段  地  址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操作数所在的逻辑段的段地址。</a:t>
            </a:r>
          </a:p>
          <a:p>
            <a:pPr>
              <a:lnSpc>
                <a:spcPct val="115000"/>
              </a:lnSpc>
              <a:spcBef>
                <a:spcPct val="15000"/>
              </a:spcBef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偏移地址：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相对段地址的偏移量。</a:t>
            </a:r>
          </a:p>
          <a:p>
            <a:pPr>
              <a:lnSpc>
                <a:spcPct val="115000"/>
              </a:lnSpc>
              <a:spcBef>
                <a:spcPct val="15000"/>
              </a:spcBef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srgbClr val="66003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数据类型：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操作数是一个字节</a:t>
            </a:r>
            <a:r>
              <a:rPr lang="zh-CN" altLang="zh-CN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字，用</a:t>
            </a:r>
            <a:r>
              <a:rPr lang="zh-CN" altLang="zh-CN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BYTE PTR/WORD PTR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区分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306890" y="4498056"/>
            <a:ext cx="2484834" cy="700088"/>
          </a:xfrm>
          <a:prstGeom prst="wedgeRoundRectCallout">
            <a:avLst>
              <a:gd name="adj1" fmla="val -7833"/>
              <a:gd name="adj2" fmla="val -89389"/>
              <a:gd name="adj3" fmla="val 16667"/>
            </a:avLst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存放在基址寄存器中的内容，常用来指向数据段中数组或字符串的首地址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909346" y="4496865"/>
            <a:ext cx="2484834" cy="701279"/>
          </a:xfrm>
          <a:prstGeom prst="wedgeRoundRectCallout">
            <a:avLst>
              <a:gd name="adj1" fmla="val -7833"/>
              <a:gd name="adj2" fmla="val -89389"/>
              <a:gd name="adj3" fmla="val 16667"/>
            </a:avLst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存放在变址寄存器中的内容，常用来访问数组中的某个元素或字符串中的某个字符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6503470" y="4429002"/>
            <a:ext cx="2484835" cy="701278"/>
          </a:xfrm>
          <a:prstGeom prst="wedgeRoundRectCallout">
            <a:avLst>
              <a:gd name="adj1" fmla="val -7833"/>
              <a:gd name="adj2" fmla="val -89389"/>
              <a:gd name="adj3" fmla="val 16667"/>
            </a:avLst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存放在指令中的一个</a:t>
            </a:r>
            <a:r>
              <a:rPr lang="en-US" altLang="zh-CN" sz="14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14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位、</a:t>
            </a:r>
            <a:r>
              <a:rPr lang="en-US" altLang="zh-CN" sz="14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sz="14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14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32</a:t>
            </a:r>
            <a:r>
              <a:rPr lang="zh-CN" altLang="en-US" sz="14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位的数，但它不是立即数，而是一个地址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300676" y="3246097"/>
            <a:ext cx="3435211" cy="584775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指令中，不允许使用</a:t>
            </a:r>
            <a:r>
              <a:rPr kumimoji="1"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AX</a:t>
            </a:r>
            <a:r>
              <a:rPr kumimoji="1"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kumimoji="1"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CX</a:t>
            </a:r>
            <a:r>
              <a:rPr kumimoji="1"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kumimoji="1"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DX </a:t>
            </a:r>
            <a:r>
              <a:rPr kumimoji="1"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等作偏移地址 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11"/>
                                        </p:tgtEl>
                                      </p:cBhvr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0" dur="1" fill="hold"/>
                                        <p:tgtEl>
                                          <p:spTgt spid="1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 autoUpdateAnimBg="0"/>
      <p:bldP spid="7" grpId="0" bldLvl="0" autoUpdateAnimBg="0"/>
      <p:bldP spid="9" grpId="0" bldLvl="0" autoUpdateAnimBg="0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寻址方式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98450" y="2714368"/>
          <a:ext cx="2346722" cy="1206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04035" imgH="927100" progId="Equation.3">
                  <p:embed/>
                </p:oleObj>
              </mc:Choice>
              <mc:Fallback>
                <p:oleObj r:id="rId2" imgW="1804035" imgH="927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2714368"/>
                        <a:ext cx="2346722" cy="1206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3131840" y="1706623"/>
          <a:ext cx="5347098" cy="4869180"/>
        </p:xfrm>
        <a:graphic>
          <a:graphicData uri="http://schemas.openxmlformats.org/drawingml/2006/table">
            <a:tbl>
              <a:tblPr/>
              <a:tblGrid>
                <a:gridCol w="142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0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寻址方式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有效地址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EA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默认的段寄存器</a:t>
                      </a:r>
                    </a:p>
                  </a:txBody>
                  <a:tcPr marL="68580" marR="68580" marT="34290" marB="3429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直接寻址（③）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[DISP]</a:t>
                      </a:r>
                    </a:p>
                  </a:txBody>
                  <a:tcPr marL="68580" marR="68580" marT="34290" marB="3429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DS</a:t>
                      </a:r>
                    </a:p>
                  </a:txBody>
                  <a:tcPr marL="68580" marR="68580" marT="34290" marB="3429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寄存器间接寻址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（①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/②</a:t>
                      </a:r>
                      <a:r>
                        <a:rPr kumimoji="0" 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[BX]</a:t>
                      </a:r>
                    </a:p>
                  </a:txBody>
                  <a:tcPr marL="68580" marR="68580" marT="34290" marB="3429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DS</a:t>
                      </a:r>
                    </a:p>
                  </a:txBody>
                  <a:tcPr marL="68580" marR="68580" marT="34290" marB="3429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[BP]</a:t>
                      </a:r>
                    </a:p>
                  </a:txBody>
                  <a:tcPr marL="68580" marR="68580" marT="34290" marB="3429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SS</a:t>
                      </a:r>
                    </a:p>
                  </a:txBody>
                  <a:tcPr marL="68580" marR="68580" marT="34290" marB="3429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[SI]</a:t>
                      </a:r>
                    </a:p>
                  </a:txBody>
                  <a:tcPr marL="68580" marR="68580" marT="34290" marB="3429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DS</a:t>
                      </a:r>
                    </a:p>
                  </a:txBody>
                  <a:tcPr marL="68580" marR="68580" marT="34290" marB="3429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[DI]</a:t>
                      </a:r>
                    </a:p>
                  </a:txBody>
                  <a:tcPr marL="68580" marR="68580" marT="34290" marB="3429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DS</a:t>
                      </a:r>
                    </a:p>
                  </a:txBody>
                  <a:tcPr marL="68580" marR="68580" marT="34290" marB="3429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基址寻址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（①＋③）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[BX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＋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DISP]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DS</a:t>
                      </a:r>
                    </a:p>
                  </a:txBody>
                  <a:tcPr marL="68580" marR="68580" marT="34290" marB="3429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[BP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＋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DISP]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SS</a:t>
                      </a:r>
                    </a:p>
                  </a:txBody>
                  <a:tcPr marL="68580" marR="68580" marT="34290" marB="3429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75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变址寻址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（②＋③）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[SI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＋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DISP]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DS</a:t>
                      </a:r>
                    </a:p>
                  </a:txBody>
                  <a:tcPr marL="68580" marR="68580" marT="34290" marB="3429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[DI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＋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DISP]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DS</a:t>
                      </a:r>
                    </a:p>
                  </a:txBody>
                  <a:tcPr marL="68580" marR="68580" marT="34290" marB="3429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2920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基址加变址寻址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（①＋②＋③）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[BX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＋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SI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＋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DISP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（或无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DISP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）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]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DS</a:t>
                      </a:r>
                    </a:p>
                  </a:txBody>
                  <a:tcPr marL="68580" marR="68580" marT="34290" marB="3429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29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[BX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＋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DI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＋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DISP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（或无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DISP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）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]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DS</a:t>
                      </a:r>
                    </a:p>
                  </a:txBody>
                  <a:tcPr marL="68580" marR="68580" marT="34290" marB="3429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029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[BP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＋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SI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＋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DISP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（或无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DISP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）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]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SS</a:t>
                      </a:r>
                    </a:p>
                  </a:txBody>
                  <a:tcPr marL="68580" marR="68580" marT="34290" marB="3429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029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[BP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＋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DI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＋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DISP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（或无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DISP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）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]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SS</a:t>
                      </a:r>
                    </a:p>
                  </a:txBody>
                  <a:tcPr marL="68580" marR="68580" marT="34290" marB="3429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1260" y="1904092"/>
            <a:ext cx="8229600" cy="1478200"/>
          </a:xfrm>
        </p:spPr>
        <p:txBody>
          <a:bodyPr/>
          <a:lstStyle/>
          <a:p>
            <a:r>
              <a:rPr lang="zh-CN" altLang="en-US" b="1" dirty="0"/>
              <a:t>①直接寻址</a:t>
            </a:r>
            <a:endParaRPr lang="en-US" altLang="zh-CN" b="1" dirty="0"/>
          </a:p>
          <a:p>
            <a:pPr>
              <a:lnSpc>
                <a:spcPct val="125000"/>
              </a:lnSpc>
              <a:defRPr/>
            </a:pP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有效地址EA在指令中</a:t>
            </a:r>
            <a:r>
              <a:rPr lang="zh-CN" altLang="zh-CN" sz="2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直接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给出，默认段是</a:t>
            </a:r>
            <a:r>
              <a:rPr lang="zh-CN" altLang="zh-CN" sz="2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DS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。</a:t>
            </a:r>
          </a:p>
          <a:p>
            <a:pPr>
              <a:lnSpc>
                <a:spcPct val="125000"/>
              </a:lnSpc>
              <a:defRPr/>
            </a:pPr>
            <a:r>
              <a:rPr lang="zh-CN" altLang="zh-CN" sz="2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EA</a:t>
            </a:r>
            <a:r>
              <a:rPr lang="zh-CN" altLang="zh-CN" sz="20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操作数的偏移地址</a:t>
            </a:r>
          </a:p>
          <a:p>
            <a:pPr>
              <a:lnSpc>
                <a:spcPct val="125000"/>
              </a:lnSpc>
              <a:defRPr/>
            </a:pPr>
            <a:r>
              <a:rPr lang="zh-CN" altLang="zh-CN" sz="2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PA：</a:t>
            </a:r>
            <a:r>
              <a:rPr lang="zh-CN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（DS）×16＋EA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4.2 8086</a:t>
            </a:r>
            <a:r>
              <a:rPr lang="zh-CN" altLang="zh-CN" dirty="0"/>
              <a:t>寻址方式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066925" y="3698410"/>
            <a:ext cx="5010150" cy="1322368"/>
            <a:chOff x="1599648" y="3724365"/>
            <a:chExt cx="6680200" cy="176315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104723" y="4070440"/>
              <a:ext cx="1670050" cy="417512"/>
            </a:xfrm>
            <a:prstGeom prst="rect">
              <a:avLst/>
            </a:prstGeom>
            <a:solidFill>
              <a:srgbClr val="FFFFFF"/>
            </a:solidFill>
            <a:ln w="2540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482548" y="4141877"/>
              <a:ext cx="9233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zh-CN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段地址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599648" y="5046752"/>
              <a:ext cx="1670050" cy="419100"/>
            </a:xfrm>
            <a:prstGeom prst="rect">
              <a:avLst/>
            </a:prstGeom>
            <a:solidFill>
              <a:srgbClr val="FFFFFF"/>
            </a:solidFill>
            <a:ln w="2540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91748" y="5118191"/>
              <a:ext cx="12311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zh-CN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偏移地址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609798" y="5046752"/>
              <a:ext cx="1670050" cy="419100"/>
            </a:xfrm>
            <a:prstGeom prst="rect">
              <a:avLst/>
            </a:prstGeom>
            <a:solidFill>
              <a:srgbClr val="FFFFFF"/>
            </a:solidFill>
            <a:ln w="2540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7149548" y="5118191"/>
              <a:ext cx="9233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zh-CN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操作数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7149548" y="4700677"/>
              <a:ext cx="9233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zh-CN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存储器</a:t>
              </a: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3269698" y="5256302"/>
              <a:ext cx="3340100" cy="1588"/>
            </a:xfrm>
            <a:prstGeom prst="line">
              <a:avLst/>
            </a:prstGeom>
            <a:noFill/>
            <a:ln w="20638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4939748" y="4487952"/>
              <a:ext cx="1588" cy="768350"/>
            </a:xfrm>
            <a:prstGeom prst="line">
              <a:avLst/>
            </a:prstGeom>
            <a:noFill/>
            <a:ln w="20638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未知"/>
            <p:cNvSpPr/>
            <p:nvPr/>
          </p:nvSpPr>
          <p:spPr bwMode="auto">
            <a:xfrm>
              <a:off x="4688923" y="5048340"/>
              <a:ext cx="501650" cy="417512"/>
            </a:xfrm>
            <a:custGeom>
              <a:avLst/>
              <a:gdLst>
                <a:gd name="T0" fmla="*/ 0 w 630"/>
                <a:gd name="T1" fmla="*/ 316 h 631"/>
                <a:gd name="T2" fmla="*/ 2 w 630"/>
                <a:gd name="T3" fmla="*/ 275 h 631"/>
                <a:gd name="T4" fmla="*/ 10 w 630"/>
                <a:gd name="T5" fmla="*/ 236 h 631"/>
                <a:gd name="T6" fmla="*/ 22 w 630"/>
                <a:gd name="T7" fmla="*/ 199 h 631"/>
                <a:gd name="T8" fmla="*/ 38 w 630"/>
                <a:gd name="T9" fmla="*/ 162 h 631"/>
                <a:gd name="T10" fmla="*/ 59 w 630"/>
                <a:gd name="T11" fmla="*/ 130 h 631"/>
                <a:gd name="T12" fmla="*/ 85 w 630"/>
                <a:gd name="T13" fmla="*/ 99 h 631"/>
                <a:gd name="T14" fmla="*/ 114 w 630"/>
                <a:gd name="T15" fmla="*/ 71 h 631"/>
                <a:gd name="T16" fmla="*/ 146 w 630"/>
                <a:gd name="T17" fmla="*/ 48 h 631"/>
                <a:gd name="T18" fmla="*/ 181 w 630"/>
                <a:gd name="T19" fmla="*/ 28 h 631"/>
                <a:gd name="T20" fmla="*/ 217 w 630"/>
                <a:gd name="T21" fmla="*/ 14 h 631"/>
                <a:gd name="T22" fmla="*/ 256 w 630"/>
                <a:gd name="T23" fmla="*/ 5 h 631"/>
                <a:gd name="T24" fmla="*/ 295 w 630"/>
                <a:gd name="T25" fmla="*/ 0 h 631"/>
                <a:gd name="T26" fmla="*/ 335 w 630"/>
                <a:gd name="T27" fmla="*/ 0 h 631"/>
                <a:gd name="T28" fmla="*/ 374 w 630"/>
                <a:gd name="T29" fmla="*/ 5 h 631"/>
                <a:gd name="T30" fmla="*/ 413 w 630"/>
                <a:gd name="T31" fmla="*/ 14 h 631"/>
                <a:gd name="T32" fmla="*/ 449 w 630"/>
                <a:gd name="T33" fmla="*/ 28 h 631"/>
                <a:gd name="T34" fmla="*/ 484 w 630"/>
                <a:gd name="T35" fmla="*/ 48 h 631"/>
                <a:gd name="T36" fmla="*/ 516 w 630"/>
                <a:gd name="T37" fmla="*/ 71 h 631"/>
                <a:gd name="T38" fmla="*/ 545 w 630"/>
                <a:gd name="T39" fmla="*/ 99 h 631"/>
                <a:gd name="T40" fmla="*/ 571 w 630"/>
                <a:gd name="T41" fmla="*/ 130 h 631"/>
                <a:gd name="T42" fmla="*/ 592 w 630"/>
                <a:gd name="T43" fmla="*/ 162 h 631"/>
                <a:gd name="T44" fmla="*/ 608 w 630"/>
                <a:gd name="T45" fmla="*/ 199 h 631"/>
                <a:gd name="T46" fmla="*/ 621 w 630"/>
                <a:gd name="T47" fmla="*/ 236 h 631"/>
                <a:gd name="T48" fmla="*/ 628 w 630"/>
                <a:gd name="T49" fmla="*/ 275 h 631"/>
                <a:gd name="T50" fmla="*/ 630 w 630"/>
                <a:gd name="T51" fmla="*/ 316 h 631"/>
                <a:gd name="T52" fmla="*/ 628 w 630"/>
                <a:gd name="T53" fmla="*/ 355 h 631"/>
                <a:gd name="T54" fmla="*/ 621 w 630"/>
                <a:gd name="T55" fmla="*/ 393 h 631"/>
                <a:gd name="T56" fmla="*/ 608 w 630"/>
                <a:gd name="T57" fmla="*/ 432 h 631"/>
                <a:gd name="T58" fmla="*/ 592 w 630"/>
                <a:gd name="T59" fmla="*/ 468 h 631"/>
                <a:gd name="T60" fmla="*/ 571 w 630"/>
                <a:gd name="T61" fmla="*/ 501 h 631"/>
                <a:gd name="T62" fmla="*/ 545 w 630"/>
                <a:gd name="T63" fmla="*/ 532 h 631"/>
                <a:gd name="T64" fmla="*/ 516 w 630"/>
                <a:gd name="T65" fmla="*/ 560 h 631"/>
                <a:gd name="T66" fmla="*/ 484 w 630"/>
                <a:gd name="T67" fmla="*/ 583 h 631"/>
                <a:gd name="T68" fmla="*/ 449 w 630"/>
                <a:gd name="T69" fmla="*/ 601 h 631"/>
                <a:gd name="T70" fmla="*/ 413 w 630"/>
                <a:gd name="T71" fmla="*/ 617 h 631"/>
                <a:gd name="T72" fmla="*/ 374 w 630"/>
                <a:gd name="T73" fmla="*/ 626 h 631"/>
                <a:gd name="T74" fmla="*/ 335 w 630"/>
                <a:gd name="T75" fmla="*/ 631 h 631"/>
                <a:gd name="T76" fmla="*/ 295 w 630"/>
                <a:gd name="T77" fmla="*/ 631 h 631"/>
                <a:gd name="T78" fmla="*/ 256 w 630"/>
                <a:gd name="T79" fmla="*/ 626 h 631"/>
                <a:gd name="T80" fmla="*/ 217 w 630"/>
                <a:gd name="T81" fmla="*/ 617 h 631"/>
                <a:gd name="T82" fmla="*/ 181 w 630"/>
                <a:gd name="T83" fmla="*/ 601 h 631"/>
                <a:gd name="T84" fmla="*/ 146 w 630"/>
                <a:gd name="T85" fmla="*/ 583 h 631"/>
                <a:gd name="T86" fmla="*/ 114 w 630"/>
                <a:gd name="T87" fmla="*/ 560 h 631"/>
                <a:gd name="T88" fmla="*/ 85 w 630"/>
                <a:gd name="T89" fmla="*/ 532 h 631"/>
                <a:gd name="T90" fmla="*/ 59 w 630"/>
                <a:gd name="T91" fmla="*/ 501 h 631"/>
                <a:gd name="T92" fmla="*/ 38 w 630"/>
                <a:gd name="T93" fmla="*/ 468 h 631"/>
                <a:gd name="T94" fmla="*/ 22 w 630"/>
                <a:gd name="T95" fmla="*/ 432 h 631"/>
                <a:gd name="T96" fmla="*/ 10 w 630"/>
                <a:gd name="T97" fmla="*/ 393 h 631"/>
                <a:gd name="T98" fmla="*/ 2 w 630"/>
                <a:gd name="T99" fmla="*/ 355 h 631"/>
                <a:gd name="T100" fmla="*/ 0 w 630"/>
                <a:gd name="T101" fmla="*/ 316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30" h="631">
                  <a:moveTo>
                    <a:pt x="0" y="316"/>
                  </a:moveTo>
                  <a:lnTo>
                    <a:pt x="2" y="275"/>
                  </a:lnTo>
                  <a:lnTo>
                    <a:pt x="10" y="236"/>
                  </a:lnTo>
                  <a:lnTo>
                    <a:pt x="22" y="199"/>
                  </a:lnTo>
                  <a:lnTo>
                    <a:pt x="38" y="162"/>
                  </a:lnTo>
                  <a:lnTo>
                    <a:pt x="59" y="130"/>
                  </a:lnTo>
                  <a:lnTo>
                    <a:pt x="85" y="99"/>
                  </a:lnTo>
                  <a:lnTo>
                    <a:pt x="114" y="71"/>
                  </a:lnTo>
                  <a:lnTo>
                    <a:pt x="146" y="48"/>
                  </a:lnTo>
                  <a:lnTo>
                    <a:pt x="181" y="28"/>
                  </a:lnTo>
                  <a:lnTo>
                    <a:pt x="217" y="14"/>
                  </a:lnTo>
                  <a:lnTo>
                    <a:pt x="256" y="5"/>
                  </a:lnTo>
                  <a:lnTo>
                    <a:pt x="295" y="0"/>
                  </a:lnTo>
                  <a:lnTo>
                    <a:pt x="335" y="0"/>
                  </a:lnTo>
                  <a:lnTo>
                    <a:pt x="374" y="5"/>
                  </a:lnTo>
                  <a:lnTo>
                    <a:pt x="413" y="14"/>
                  </a:lnTo>
                  <a:lnTo>
                    <a:pt x="449" y="28"/>
                  </a:lnTo>
                  <a:lnTo>
                    <a:pt x="484" y="48"/>
                  </a:lnTo>
                  <a:lnTo>
                    <a:pt x="516" y="71"/>
                  </a:lnTo>
                  <a:lnTo>
                    <a:pt x="545" y="99"/>
                  </a:lnTo>
                  <a:lnTo>
                    <a:pt x="571" y="130"/>
                  </a:lnTo>
                  <a:lnTo>
                    <a:pt x="592" y="162"/>
                  </a:lnTo>
                  <a:lnTo>
                    <a:pt x="608" y="199"/>
                  </a:lnTo>
                  <a:lnTo>
                    <a:pt x="621" y="236"/>
                  </a:lnTo>
                  <a:lnTo>
                    <a:pt x="628" y="275"/>
                  </a:lnTo>
                  <a:lnTo>
                    <a:pt x="630" y="316"/>
                  </a:lnTo>
                  <a:lnTo>
                    <a:pt x="628" y="355"/>
                  </a:lnTo>
                  <a:lnTo>
                    <a:pt x="621" y="393"/>
                  </a:lnTo>
                  <a:lnTo>
                    <a:pt x="608" y="432"/>
                  </a:lnTo>
                  <a:lnTo>
                    <a:pt x="592" y="468"/>
                  </a:lnTo>
                  <a:lnTo>
                    <a:pt x="571" y="501"/>
                  </a:lnTo>
                  <a:lnTo>
                    <a:pt x="545" y="532"/>
                  </a:lnTo>
                  <a:lnTo>
                    <a:pt x="516" y="560"/>
                  </a:lnTo>
                  <a:lnTo>
                    <a:pt x="484" y="583"/>
                  </a:lnTo>
                  <a:lnTo>
                    <a:pt x="449" y="601"/>
                  </a:lnTo>
                  <a:lnTo>
                    <a:pt x="413" y="617"/>
                  </a:lnTo>
                  <a:lnTo>
                    <a:pt x="374" y="626"/>
                  </a:lnTo>
                  <a:lnTo>
                    <a:pt x="335" y="631"/>
                  </a:lnTo>
                  <a:lnTo>
                    <a:pt x="295" y="631"/>
                  </a:lnTo>
                  <a:lnTo>
                    <a:pt x="256" y="626"/>
                  </a:lnTo>
                  <a:lnTo>
                    <a:pt x="217" y="617"/>
                  </a:lnTo>
                  <a:lnTo>
                    <a:pt x="181" y="601"/>
                  </a:lnTo>
                  <a:lnTo>
                    <a:pt x="146" y="583"/>
                  </a:lnTo>
                  <a:lnTo>
                    <a:pt x="114" y="560"/>
                  </a:lnTo>
                  <a:lnTo>
                    <a:pt x="85" y="532"/>
                  </a:lnTo>
                  <a:lnTo>
                    <a:pt x="59" y="501"/>
                  </a:lnTo>
                  <a:lnTo>
                    <a:pt x="38" y="468"/>
                  </a:lnTo>
                  <a:lnTo>
                    <a:pt x="22" y="432"/>
                  </a:lnTo>
                  <a:lnTo>
                    <a:pt x="10" y="393"/>
                  </a:lnTo>
                  <a:lnTo>
                    <a:pt x="2" y="355"/>
                  </a:lnTo>
                  <a:lnTo>
                    <a:pt x="0" y="316"/>
                  </a:lnTo>
                  <a:close/>
                </a:path>
              </a:pathLst>
            </a:custGeom>
            <a:solidFill>
              <a:srgbClr val="FFFFFF"/>
            </a:solidFill>
            <a:ln w="20638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814336" y="5256302"/>
              <a:ext cx="250825" cy="1588"/>
            </a:xfrm>
            <a:prstGeom prst="line">
              <a:avLst/>
            </a:prstGeom>
            <a:noFill/>
            <a:ln w="14288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939748" y="5153115"/>
              <a:ext cx="1588" cy="207962"/>
            </a:xfrm>
            <a:prstGeom prst="line">
              <a:avLst/>
            </a:prstGeom>
            <a:noFill/>
            <a:ln w="14288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814336" y="5256302"/>
              <a:ext cx="250825" cy="1588"/>
            </a:xfrm>
            <a:prstGeom prst="line">
              <a:avLst/>
            </a:prstGeom>
            <a:noFill/>
            <a:ln w="14288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939748" y="5153115"/>
              <a:ext cx="1588" cy="207962"/>
            </a:xfrm>
            <a:prstGeom prst="line">
              <a:avLst/>
            </a:prstGeom>
            <a:noFill/>
            <a:ln w="14288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未知"/>
            <p:cNvSpPr/>
            <p:nvPr/>
          </p:nvSpPr>
          <p:spPr bwMode="auto">
            <a:xfrm>
              <a:off x="4893711" y="4822915"/>
              <a:ext cx="92075" cy="212725"/>
            </a:xfrm>
            <a:custGeom>
              <a:avLst/>
              <a:gdLst>
                <a:gd name="T0" fmla="*/ 118 w 118"/>
                <a:gd name="T1" fmla="*/ 0 h 323"/>
                <a:gd name="T2" fmla="*/ 60 w 118"/>
                <a:gd name="T3" fmla="*/ 58 h 323"/>
                <a:gd name="T4" fmla="*/ 0 w 118"/>
                <a:gd name="T5" fmla="*/ 0 h 323"/>
                <a:gd name="T6" fmla="*/ 60 w 118"/>
                <a:gd name="T7" fmla="*/ 323 h 323"/>
                <a:gd name="T8" fmla="*/ 118 w 118"/>
                <a:gd name="T9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323">
                  <a:moveTo>
                    <a:pt x="118" y="0"/>
                  </a:moveTo>
                  <a:lnTo>
                    <a:pt x="60" y="58"/>
                  </a:lnTo>
                  <a:lnTo>
                    <a:pt x="0" y="0"/>
                  </a:lnTo>
                  <a:lnTo>
                    <a:pt x="60" y="323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0000"/>
            </a:solidFill>
            <a:ln w="7938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未知"/>
            <p:cNvSpPr/>
            <p:nvPr/>
          </p:nvSpPr>
          <p:spPr bwMode="auto">
            <a:xfrm>
              <a:off x="6336748" y="5216615"/>
              <a:ext cx="257175" cy="79375"/>
            </a:xfrm>
            <a:custGeom>
              <a:avLst/>
              <a:gdLst>
                <a:gd name="T0" fmla="*/ 0 w 324"/>
                <a:gd name="T1" fmla="*/ 0 h 118"/>
                <a:gd name="T2" fmla="*/ 59 w 324"/>
                <a:gd name="T3" fmla="*/ 60 h 118"/>
                <a:gd name="T4" fmla="*/ 0 w 324"/>
                <a:gd name="T5" fmla="*/ 118 h 118"/>
                <a:gd name="T6" fmla="*/ 324 w 324"/>
                <a:gd name="T7" fmla="*/ 60 h 118"/>
                <a:gd name="T8" fmla="*/ 0 w 324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118">
                  <a:moveTo>
                    <a:pt x="0" y="0"/>
                  </a:moveTo>
                  <a:lnTo>
                    <a:pt x="59" y="60"/>
                  </a:lnTo>
                  <a:lnTo>
                    <a:pt x="0" y="118"/>
                  </a:lnTo>
                  <a:lnTo>
                    <a:pt x="324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38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未知"/>
            <p:cNvSpPr/>
            <p:nvPr/>
          </p:nvSpPr>
          <p:spPr bwMode="auto">
            <a:xfrm>
              <a:off x="4431748" y="5216615"/>
              <a:ext cx="257175" cy="79375"/>
            </a:xfrm>
            <a:custGeom>
              <a:avLst/>
              <a:gdLst>
                <a:gd name="T0" fmla="*/ 0 w 322"/>
                <a:gd name="T1" fmla="*/ 0 h 118"/>
                <a:gd name="T2" fmla="*/ 58 w 322"/>
                <a:gd name="T3" fmla="*/ 60 h 118"/>
                <a:gd name="T4" fmla="*/ 0 w 322"/>
                <a:gd name="T5" fmla="*/ 118 h 118"/>
                <a:gd name="T6" fmla="*/ 322 w 322"/>
                <a:gd name="T7" fmla="*/ 60 h 118"/>
                <a:gd name="T8" fmla="*/ 0 w 322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18">
                  <a:moveTo>
                    <a:pt x="0" y="0"/>
                  </a:moveTo>
                  <a:lnTo>
                    <a:pt x="58" y="60"/>
                  </a:lnTo>
                  <a:lnTo>
                    <a:pt x="0" y="118"/>
                  </a:lnTo>
                  <a:lnTo>
                    <a:pt x="322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38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196548" y="4700677"/>
              <a:ext cx="6155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zh-CN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指令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332248" y="3724365"/>
              <a:ext cx="131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zh-CN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DS寄存器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4.2 8086</a:t>
            </a:r>
            <a:r>
              <a:rPr lang="zh-CN" altLang="zh-CN" dirty="0"/>
              <a:t>寻址方式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5"/>
          <p:cNvSpPr txBox="1"/>
          <p:nvPr/>
        </p:nvSpPr>
        <p:spPr bwMode="auto">
          <a:xfrm>
            <a:off x="5272709" y="5449540"/>
            <a:ext cx="1600200" cy="29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6E0FA450-2AC0-4FC5-9CBB-341DA17195CB}" type="slidenum">
              <a:rPr lang="zh-CN" altLang="zh-CN" sz="105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fld>
            <a:endParaRPr lang="zh-CN" altLang="zh-CN" sz="105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6" name="Group 32"/>
          <p:cNvGrpSpPr/>
          <p:nvPr/>
        </p:nvGrpSpPr>
        <p:grpSpPr bwMode="auto">
          <a:xfrm>
            <a:off x="1372666" y="3223862"/>
            <a:ext cx="4039347" cy="2476501"/>
            <a:chOff x="0" y="0"/>
            <a:chExt cx="3696" cy="2352"/>
          </a:xfrm>
        </p:grpSpPr>
        <p:sp>
          <p:nvSpPr>
            <p:cNvPr id="37" name="Line 33"/>
            <p:cNvSpPr>
              <a:spLocks noChangeShapeType="1"/>
            </p:cNvSpPr>
            <p:nvPr/>
          </p:nvSpPr>
          <p:spPr bwMode="auto">
            <a:xfrm>
              <a:off x="0" y="1824"/>
              <a:ext cx="0" cy="528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>
              <a:off x="0" y="2352"/>
              <a:ext cx="369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 flipV="1">
              <a:off x="3696" y="0"/>
              <a:ext cx="0" cy="235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 flipH="1">
              <a:off x="3168" y="0"/>
              <a:ext cx="528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Group 37"/>
          <p:cNvGrpSpPr/>
          <p:nvPr/>
        </p:nvGrpSpPr>
        <p:grpSpPr bwMode="auto">
          <a:xfrm>
            <a:off x="458265" y="3652486"/>
            <a:ext cx="1575804" cy="1431727"/>
            <a:chOff x="0" y="0"/>
            <a:chExt cx="1344" cy="1443"/>
          </a:xfrm>
        </p:grpSpPr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384" y="0"/>
              <a:ext cx="76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3000</a:t>
              </a:r>
              <a:r>
                <a:rPr lang="zh-CN" altLang="zh-CN" sz="15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0" y="0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zh-CN" altLang="zh-CN" sz="15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DS：</a:t>
              </a:r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96" y="672"/>
              <a:ext cx="1056" cy="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3000</a:t>
              </a:r>
              <a:r>
                <a:rPr lang="zh-CN" altLang="zh-CN" sz="15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0H</a:t>
              </a:r>
            </a:p>
            <a:p>
              <a:pPr algn="r" fontAlgn="base">
                <a:lnSpc>
                  <a:spcPct val="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zh-CN" altLang="zh-CN" sz="15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+ </a:t>
              </a:r>
              <a:r>
                <a:rPr lang="en-US" altLang="zh-CN" sz="15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1000</a:t>
              </a:r>
              <a:r>
                <a:rPr lang="zh-CN" altLang="zh-CN" sz="15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</a:p>
            <a:p>
              <a:pPr algn="r" fontAlgn="base">
                <a:lnSpc>
                  <a:spcPct val="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zh-CN" altLang="zh-CN" sz="15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────</a:t>
              </a:r>
            </a:p>
            <a:p>
              <a:pPr algn="r" fontAlgn="base">
                <a:lnSpc>
                  <a:spcPct val="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31000</a:t>
              </a:r>
              <a:r>
                <a:rPr lang="zh-CN" altLang="zh-CN" sz="15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768" y="384"/>
              <a:ext cx="0" cy="33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42"/>
            <p:cNvSpPr txBox="1">
              <a:spLocks noChangeArrowheads="1"/>
            </p:cNvSpPr>
            <p:nvPr/>
          </p:nvSpPr>
          <p:spPr bwMode="auto">
            <a:xfrm>
              <a:off x="816" y="432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zh-CN" altLang="zh-CN" sz="15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×16</a:t>
              </a:r>
            </a:p>
          </p:txBody>
        </p:sp>
      </p:grpSp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6096044" y="2351048"/>
            <a:ext cx="1485900" cy="64504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执行结果</a:t>
            </a:r>
          </a:p>
          <a:p>
            <a:pPr algn="ctr" fontAlgn="base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3412</a:t>
            </a:r>
            <a:r>
              <a:rPr lang="zh-CN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99824" y="2011105"/>
            <a:ext cx="4953755" cy="3599617"/>
            <a:chOff x="761094" y="1464316"/>
            <a:chExt cx="6605007" cy="4799489"/>
          </a:xfrm>
        </p:grpSpPr>
        <p:sp>
          <p:nvSpPr>
            <p:cNvPr id="6" name="Line 2"/>
            <p:cNvSpPr>
              <a:spLocks noChangeShapeType="1"/>
            </p:cNvSpPr>
            <p:nvPr/>
          </p:nvSpPr>
          <p:spPr bwMode="auto">
            <a:xfrm>
              <a:off x="4116220" y="2456980"/>
              <a:ext cx="1275651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4116220" y="2583980"/>
              <a:ext cx="1275651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4116220" y="3663480"/>
              <a:ext cx="1275651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4116220" y="3853980"/>
              <a:ext cx="1350689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5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4116220" y="4552480"/>
              <a:ext cx="1275651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4116220" y="6076480"/>
              <a:ext cx="1275651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116220" y="4744568"/>
              <a:ext cx="1275651" cy="379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479425" indent="4953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65225" indent="5143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870075" indent="4762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536825" indent="43815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994025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3451225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908425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4365625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Aft>
                  <a:spcPct val="0"/>
                </a:spcAft>
                <a:buFontTx/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zh-CN" altLang="zh-CN" sz="15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4116220" y="5123980"/>
              <a:ext cx="1275651" cy="379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571500" indent="4953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257300" indent="5143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962150" indent="4762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628900" indent="43815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3086100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3543300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4000500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4457700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Aft>
                  <a:spcPct val="0"/>
                </a:spcAft>
                <a:buFontTx/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r>
                <a:rPr lang="zh-CN" altLang="zh-CN" sz="15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116220" y="5503393"/>
              <a:ext cx="1275651" cy="379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663575" indent="4953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349375" indent="5143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2054225" indent="4762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720975" indent="43815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3178175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3635375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4092575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4549775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Aft>
                  <a:spcPct val="0"/>
                </a:spcAft>
                <a:buFontTx/>
                <a:buNone/>
              </a:pPr>
              <a:r>
                <a:rPr lang="zh-CN" altLang="zh-CN" sz="15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A1H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116220" y="5882805"/>
              <a:ext cx="1275651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Aft>
                  <a:spcPct val="0"/>
                </a:spcAft>
                <a:buFontTx/>
                <a:buNone/>
              </a:pPr>
              <a:endParaRPr lang="zh-CN" altLang="zh-CN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116220" y="3471393"/>
              <a:ext cx="1275651" cy="1273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Aft>
                  <a:spcPct val="0"/>
                </a:spcAft>
                <a:buFontTx/>
                <a:buNone/>
              </a:pPr>
              <a:r>
                <a:rPr lang="zh-CN" altLang="zh-CN" sz="15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ctr" fontAlgn="base">
                <a:spcAft>
                  <a:spcPct val="0"/>
                </a:spcAft>
                <a:buFontTx/>
                <a:buNone/>
              </a:pPr>
              <a:r>
                <a:rPr lang="zh-CN" altLang="zh-CN" sz="15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ctr" fontAlgn="base">
                <a:spcAft>
                  <a:spcPct val="0"/>
                </a:spcAft>
                <a:buFontTx/>
                <a:buNone/>
              </a:pPr>
              <a:r>
                <a:rPr lang="zh-CN" altLang="zh-CN" sz="15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116220" y="3091980"/>
              <a:ext cx="1275651" cy="379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663575" indent="4953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349375" indent="5143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2054225" indent="4762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720975" indent="43815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3178175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3635375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4092575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4549775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Aft>
                  <a:spcPct val="0"/>
                </a:spcAft>
                <a:buFontTx/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r>
                <a:rPr lang="zh-CN" altLang="zh-CN" sz="15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4116220" y="2710980"/>
              <a:ext cx="1275651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860425" indent="4953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546225" indent="5143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2251075" indent="4762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917825" indent="43815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3375025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3832225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4289425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4746625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Aft>
                  <a:spcPct val="0"/>
                </a:spcAft>
                <a:buFontTx/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34</a:t>
              </a:r>
              <a:r>
                <a:rPr lang="zh-CN" altLang="zh-CN" sz="15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4116220" y="2329980"/>
              <a:ext cx="1275651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Aft>
                  <a:spcPct val="0"/>
                </a:spcAft>
                <a:buFontTx/>
                <a:buNone/>
              </a:pPr>
              <a:endParaRPr lang="zh-CN" altLang="zh-CN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4116220" y="2329980"/>
              <a:ext cx="1275651" cy="0"/>
            </a:xfrm>
            <a:prstGeom prst="line">
              <a:avLst/>
            </a:prstGeom>
            <a:noFill/>
            <a:ln w="12700" cap="sq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4116220" y="6263805"/>
              <a:ext cx="1275651" cy="0"/>
            </a:xfrm>
            <a:prstGeom prst="line">
              <a:avLst/>
            </a:prstGeom>
            <a:noFill/>
            <a:ln w="12700" cap="sq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4116220" y="2329980"/>
              <a:ext cx="0" cy="3933825"/>
            </a:xfrm>
            <a:prstGeom prst="line">
              <a:avLst/>
            </a:prstGeom>
            <a:noFill/>
            <a:ln w="12700" cap="sq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411620" y="2329980"/>
              <a:ext cx="0" cy="3933825"/>
            </a:xfrm>
            <a:prstGeom prst="line">
              <a:avLst/>
            </a:prstGeom>
            <a:noFill/>
            <a:ln w="12700" cap="sq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4116220" y="2710980"/>
              <a:ext cx="1275651" cy="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4116220" y="3091980"/>
              <a:ext cx="1275651" cy="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4116220" y="3471393"/>
              <a:ext cx="1275651" cy="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4116220" y="5882805"/>
              <a:ext cx="1275651" cy="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4116220" y="5503393"/>
              <a:ext cx="1275651" cy="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4116220" y="5123980"/>
              <a:ext cx="1275651" cy="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4116220" y="4744568"/>
              <a:ext cx="1275651" cy="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3409827" y="4869980"/>
              <a:ext cx="553997" cy="10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150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代码段</a:t>
              </a:r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5626448" y="2641509"/>
              <a:ext cx="1169551" cy="3936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1500" dirty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数据段</a:t>
              </a: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5640220" y="5441480"/>
              <a:ext cx="1575804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15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操作码</a:t>
              </a: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5640220" y="4869980"/>
              <a:ext cx="1725881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15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偏移地址</a:t>
              </a: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5487820" y="3028480"/>
              <a:ext cx="1350689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15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31000</a:t>
              </a:r>
              <a:r>
                <a:rPr lang="zh-CN" altLang="zh-CN" sz="15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761094" y="1464316"/>
              <a:ext cx="4789003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b="1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指令MOV  AX，[</a:t>
              </a:r>
              <a:r>
                <a:rPr lang="en-US" altLang="zh-CN" b="1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1000</a:t>
              </a:r>
              <a:r>
                <a:rPr lang="zh-CN" altLang="zh-CN" b="1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H]的示意图</a:t>
              </a:r>
            </a:p>
          </p:txBody>
        </p:sp>
        <p:sp>
          <p:nvSpPr>
            <p:cNvPr id="49" name="AutoShape 45"/>
            <p:cNvSpPr/>
            <p:nvPr/>
          </p:nvSpPr>
          <p:spPr bwMode="auto">
            <a:xfrm>
              <a:off x="5487820" y="4869980"/>
              <a:ext cx="75038" cy="508000"/>
            </a:xfrm>
            <a:prstGeom prst="rightBrace">
              <a:avLst>
                <a:gd name="adj1" fmla="val 55556"/>
                <a:gd name="adj2" fmla="val 50000"/>
              </a:avLst>
            </a:prstGeom>
            <a:noFill/>
            <a:ln w="9525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5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AutoShape 46"/>
            <p:cNvSpPr/>
            <p:nvPr/>
          </p:nvSpPr>
          <p:spPr bwMode="auto">
            <a:xfrm>
              <a:off x="5487820" y="5568480"/>
              <a:ext cx="75038" cy="254000"/>
            </a:xfrm>
            <a:prstGeom prst="rightBrace">
              <a:avLst>
                <a:gd name="adj1" fmla="val 27778"/>
                <a:gd name="adj2" fmla="val 50000"/>
              </a:avLst>
            </a:prstGeom>
            <a:noFill/>
            <a:ln w="9525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5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Group 47"/>
          <p:cNvGrpSpPr/>
          <p:nvPr/>
        </p:nvGrpSpPr>
        <p:grpSpPr bwMode="auto">
          <a:xfrm>
            <a:off x="515416" y="2509485"/>
            <a:ext cx="2532542" cy="809625"/>
            <a:chOff x="0" y="0"/>
            <a:chExt cx="2160" cy="816"/>
          </a:xfrm>
        </p:grpSpPr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528" y="192"/>
              <a:ext cx="0" cy="33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 flipV="1">
              <a:off x="1584" y="0"/>
              <a:ext cx="0" cy="528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Line 50"/>
            <p:cNvSpPr>
              <a:spLocks noChangeShapeType="1"/>
            </p:cNvSpPr>
            <p:nvPr/>
          </p:nvSpPr>
          <p:spPr bwMode="auto">
            <a:xfrm>
              <a:off x="768" y="0"/>
              <a:ext cx="0" cy="19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0" y="197"/>
              <a:ext cx="1056" cy="326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defRPr/>
              </a:pPr>
              <a:endParaRPr lang="zh-CN" altLang="zh-CN" sz="15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Text Box 52"/>
            <p:cNvSpPr txBox="1">
              <a:spLocks noChangeArrowheads="1"/>
            </p:cNvSpPr>
            <p:nvPr/>
          </p:nvSpPr>
          <p:spPr bwMode="auto">
            <a:xfrm>
              <a:off x="480" y="192"/>
              <a:ext cx="48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zh-CN" altLang="zh-CN" sz="15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AL</a:t>
              </a:r>
            </a:p>
          </p:txBody>
        </p:sp>
        <p:sp>
          <p:nvSpPr>
            <p:cNvPr id="57" name="Line 53"/>
            <p:cNvSpPr>
              <a:spLocks noChangeShapeType="1"/>
            </p:cNvSpPr>
            <p:nvPr/>
          </p:nvSpPr>
          <p:spPr bwMode="auto">
            <a:xfrm flipH="1">
              <a:off x="240" y="816"/>
              <a:ext cx="19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Line 54"/>
            <p:cNvSpPr>
              <a:spLocks noChangeShapeType="1"/>
            </p:cNvSpPr>
            <p:nvPr/>
          </p:nvSpPr>
          <p:spPr bwMode="auto">
            <a:xfrm flipV="1">
              <a:off x="240" y="528"/>
              <a:ext cx="0" cy="288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Line 55"/>
            <p:cNvSpPr>
              <a:spLocks noChangeShapeType="1"/>
            </p:cNvSpPr>
            <p:nvPr/>
          </p:nvSpPr>
          <p:spPr bwMode="auto">
            <a:xfrm flipH="1">
              <a:off x="1584" y="528"/>
              <a:ext cx="57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Line 56"/>
            <p:cNvSpPr>
              <a:spLocks noChangeShapeType="1"/>
            </p:cNvSpPr>
            <p:nvPr/>
          </p:nvSpPr>
          <p:spPr bwMode="auto">
            <a:xfrm flipH="1">
              <a:off x="768" y="0"/>
              <a:ext cx="81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Text Box 57"/>
            <p:cNvSpPr txBox="1">
              <a:spLocks noChangeArrowheads="1"/>
            </p:cNvSpPr>
            <p:nvPr/>
          </p:nvSpPr>
          <p:spPr bwMode="auto">
            <a:xfrm>
              <a:off x="0" y="192"/>
              <a:ext cx="48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zh-CN" altLang="zh-CN" sz="15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AH</a:t>
              </a:r>
            </a:p>
          </p:txBody>
        </p:sp>
      </p:grpSp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5695146" y="3354052"/>
            <a:ext cx="3329320" cy="30008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33"/>
            </a:solidFill>
          </a:ln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13995" indent="-213995" algn="just" eaLnBrk="1" hangingPunct="1">
              <a:spcBef>
                <a:spcPct val="500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b="0" kern="0" dirty="0">
                <a:solidFill>
                  <a:schemeClr val="tx2">
                    <a:lumMod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根据指令中给出的有效地址，得到存储单元的物理地址：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lang="zh-CN" altLang="en-US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DS×16</a:t>
            </a:r>
            <a:r>
              <a:rPr lang="zh-CN" altLang="en-US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1000H</a:t>
            </a:r>
            <a:r>
              <a:rPr lang="zh-CN" altLang="en-US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31000H</a:t>
            </a:r>
            <a:endParaRPr lang="zh-CN" altLang="en-US" b="0" kern="0" dirty="0">
              <a:solidFill>
                <a:schemeClr val="accent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3995" indent="-213995" algn="just"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b="0" kern="0" dirty="0">
                <a:solidFill>
                  <a:schemeClr val="tx2">
                    <a:lumMod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把该内存单元中的内容送到</a:t>
            </a:r>
            <a:r>
              <a:rPr lang="en-US" altLang="zh-CN" b="0" kern="0" dirty="0">
                <a:solidFill>
                  <a:schemeClr val="tx2">
                    <a:lumMod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zh-CN" altLang="en-US" b="0" kern="0" dirty="0">
                <a:solidFill>
                  <a:schemeClr val="tx2">
                    <a:lumMod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中；</a:t>
            </a:r>
            <a:endParaRPr lang="en-US" altLang="zh-CN" b="0" kern="0" dirty="0">
              <a:solidFill>
                <a:schemeClr val="tx2">
                  <a:lumMod val="50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3995" indent="-213995" algn="just"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字在内存中占两个内存单元，低字节在前</a:t>
            </a:r>
            <a:r>
              <a:rPr lang="zh-CN" altLang="en-US" kern="0" dirty="0">
                <a:solidFill>
                  <a:srgbClr val="74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（低地址），</a:t>
            </a:r>
            <a:r>
              <a:rPr lang="zh-CN" altLang="en-US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高字节在后</a:t>
            </a:r>
            <a:r>
              <a:rPr lang="zh-CN" altLang="en-US" kern="0" dirty="0">
                <a:solidFill>
                  <a:srgbClr val="74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（高地址</a:t>
            </a:r>
            <a:r>
              <a:rPr lang="zh-CN" altLang="en-US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）；</a:t>
            </a:r>
            <a:r>
              <a:rPr lang="zh-CN" altLang="en-US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并以低字节的地址作为字的地址。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 autoUpdateAnimBg="0"/>
      <p:bldP spid="62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4.2 8086</a:t>
            </a:r>
            <a:r>
              <a:rPr lang="zh-CN" altLang="zh-CN" dirty="0"/>
              <a:t>寻址方式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61859" y="3212881"/>
            <a:ext cx="7148056" cy="305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b="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★  </a:t>
            </a:r>
            <a:r>
              <a:rPr lang="zh-CN" altLang="en-US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在汇编语言指令中，可以用</a:t>
            </a:r>
            <a:r>
              <a:rPr lang="zh-CN" altLang="en-US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符号地址代替数值地址</a:t>
            </a:r>
          </a:p>
          <a:p>
            <a:pPr algn="just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b="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b="0" kern="0" dirty="0">
                <a:solidFill>
                  <a:schemeClr val="tx2">
                    <a:lumMod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0" kern="0" dirty="0">
                <a:solidFill>
                  <a:schemeClr val="tx2">
                    <a:lumMod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b="0" kern="0" dirty="0">
                <a:solidFill>
                  <a:schemeClr val="tx2">
                    <a:lumMod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b="0" kern="0" dirty="0">
                <a:solidFill>
                  <a:schemeClr val="tx2">
                    <a:lumMod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】    </a:t>
            </a:r>
            <a:r>
              <a:rPr lang="en-US" altLang="zh-CN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VALUE </a:t>
            </a:r>
            <a:r>
              <a:rPr lang="en-US" altLang="zh-CN" b="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b="0" kern="0" dirty="0">
                <a:solidFill>
                  <a:srgbClr val="66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DB</a:t>
            </a:r>
            <a:r>
              <a:rPr lang="en-US" altLang="zh-CN" b="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12H</a:t>
            </a:r>
            <a:r>
              <a:rPr lang="zh-CN" altLang="en-US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34H</a:t>
            </a:r>
            <a:r>
              <a:rPr lang="zh-CN" altLang="en-US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56H</a:t>
            </a:r>
            <a:r>
              <a:rPr lang="zh-CN" altLang="en-US" b="0" kern="0" dirty="0">
                <a:solidFill>
                  <a:srgbClr val="66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；数据定义</a:t>
            </a:r>
          </a:p>
          <a:p>
            <a:pPr algn="just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b="0" kern="0" dirty="0">
                <a:solidFill>
                  <a:srgbClr val="0066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b="0" kern="0" dirty="0">
                <a:solidFill>
                  <a:srgbClr val="66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   AL</a:t>
            </a:r>
            <a:r>
              <a:rPr lang="zh-CN" altLang="en-US" b="0" kern="0" dirty="0">
                <a:solidFill>
                  <a:srgbClr val="66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0" kern="0" dirty="0">
                <a:solidFill>
                  <a:srgbClr val="66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VALUE</a:t>
            </a:r>
          </a:p>
          <a:p>
            <a:pPr algn="just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b="0" kern="0" dirty="0">
                <a:solidFill>
                  <a:srgbClr val="66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MOV   AL</a:t>
            </a:r>
            <a:r>
              <a:rPr lang="zh-CN" altLang="en-US" b="0" kern="0" dirty="0">
                <a:solidFill>
                  <a:srgbClr val="66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0" kern="0" dirty="0">
                <a:solidFill>
                  <a:srgbClr val="66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 VALUE ]</a:t>
            </a:r>
            <a:r>
              <a:rPr lang="en-US" altLang="zh-CN" b="0" kern="0" dirty="0">
                <a:solidFill>
                  <a:srgbClr val="0066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0" algn="just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0" kern="0" dirty="0">
                <a:solidFill>
                  <a:srgbClr val="660033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但要注意变量的属性</a:t>
            </a:r>
          </a:p>
          <a:p>
            <a:pPr lvl="0" algn="just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b="0" kern="0" dirty="0">
                <a:solidFill>
                  <a:schemeClr val="tx2">
                    <a:lumMod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MOV    AH, VALUE   </a:t>
            </a:r>
            <a:r>
              <a:rPr lang="zh-CN" altLang="en-US" b="0" kern="0" dirty="0">
                <a:solidFill>
                  <a:schemeClr val="tx2">
                    <a:lumMod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zh-CN" altLang="en-US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与  </a:t>
            </a:r>
            <a:r>
              <a:rPr lang="en-US" altLang="zh-CN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 AH,[VALUE] </a:t>
            </a:r>
            <a:r>
              <a:rPr lang="zh-CN" altLang="en-US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等效                  </a:t>
            </a:r>
          </a:p>
          <a:p>
            <a:pPr lvl="0" algn="just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0" kern="0" dirty="0">
                <a:solidFill>
                  <a:schemeClr val="tx2">
                    <a:lumMod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</a:t>
            </a:r>
            <a:r>
              <a:rPr lang="en-US" altLang="zh-CN" b="0" kern="0" dirty="0">
                <a:solidFill>
                  <a:schemeClr val="tx2">
                    <a:lumMod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   AX, VALUE  </a:t>
            </a:r>
            <a:r>
              <a:rPr lang="en-US" altLang="zh-CN" b="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</a:p>
          <a:p>
            <a:pPr lvl="0" algn="just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b="0" kern="0" dirty="0">
                <a:solidFill>
                  <a:schemeClr val="tx2">
                    <a:lumMod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MOV    AX,  WORD PTR  VALUE </a:t>
            </a:r>
            <a:r>
              <a:rPr lang="en-US" altLang="zh-CN" b="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48280" y="1938273"/>
            <a:ext cx="8595142" cy="111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b="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★  </a:t>
            </a:r>
            <a:r>
              <a:rPr lang="zh-CN" altLang="en-US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直接寻址允许数据存于</a:t>
            </a:r>
            <a:r>
              <a:rPr lang="zh-CN" altLang="en-US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附加段、堆栈段、代码段</a:t>
            </a:r>
            <a:r>
              <a:rPr lang="zh-CN" altLang="en-US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，这称为“</a:t>
            </a:r>
            <a:r>
              <a:rPr lang="zh-CN" altLang="en-US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段跨越</a:t>
            </a:r>
            <a:r>
              <a:rPr lang="zh-CN" altLang="en-US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”。</a:t>
            </a:r>
          </a:p>
          <a:p>
            <a:pPr lv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0" kern="0" dirty="0">
                <a:solidFill>
                  <a:srgbClr val="0066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但需要使用段跨越前缀，例如 </a:t>
            </a:r>
            <a:r>
              <a:rPr lang="en-US" altLang="zh-CN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  AX, ES: [2000H]</a:t>
            </a:r>
            <a:r>
              <a:rPr lang="zh-CN" altLang="en-US" b="0" kern="0" dirty="0">
                <a:solidFill>
                  <a:srgbClr val="66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中，</a:t>
            </a:r>
            <a:r>
              <a:rPr lang="zh-CN" altLang="en-US" kern="0" dirty="0">
                <a:solidFill>
                  <a:srgbClr val="66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数据存于附加段</a:t>
            </a:r>
            <a:r>
              <a:rPr lang="zh-CN" altLang="en-US" b="0" kern="0" dirty="0">
                <a:solidFill>
                  <a:srgbClr val="66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中，</a:t>
            </a:r>
          </a:p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</a:t>
            </a:r>
            <a:r>
              <a:rPr lang="zh-CN" altLang="en-US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操作数物理地址</a:t>
            </a:r>
            <a:r>
              <a:rPr lang="en-US" altLang="zh-CN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lang="zh-CN" altLang="en-US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为：</a:t>
            </a:r>
            <a:r>
              <a:rPr lang="en-US" altLang="zh-CN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ES </a:t>
            </a:r>
            <a:r>
              <a:rPr lang="zh-CN" altLang="en-US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ｘ</a:t>
            </a:r>
            <a:r>
              <a:rPr lang="en-US" altLang="zh-CN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0100H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3050" y="1566893"/>
            <a:ext cx="8229600" cy="422672"/>
          </a:xfrm>
        </p:spPr>
        <p:txBody>
          <a:bodyPr/>
          <a:lstStyle/>
          <a:p>
            <a:r>
              <a:rPr lang="zh-CN" altLang="en-US" dirty="0"/>
              <a:t>②</a:t>
            </a:r>
            <a:r>
              <a:rPr lang="zh-CN" altLang="en-US" b="1" dirty="0">
                <a:solidFill>
                  <a:schemeClr val="accent1"/>
                </a:solidFill>
              </a:rPr>
              <a:t>寄存器间接寻址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4.2 8086</a:t>
            </a:r>
            <a:r>
              <a:rPr lang="zh-CN" altLang="zh-CN" dirty="0"/>
              <a:t>寻址方式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23794" y="2310597"/>
            <a:ext cx="8098856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00"/>
              </a:lnSpc>
              <a:spcBef>
                <a:spcPts val="600"/>
              </a:spcBef>
            </a:pPr>
            <a:r>
              <a:rPr lang="en-US" altLang="zh-CN" b="0" dirty="0">
                <a:solidFill>
                  <a:srgbClr val="FF0000"/>
                </a:solidFill>
              </a:rPr>
              <a:t>▲  </a:t>
            </a:r>
            <a:r>
              <a:rPr lang="zh-CN" altLang="en-US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把内存操作数的有效地址存储于寄存器中，指令中给出存放地址的寄存器名；</a:t>
            </a:r>
          </a:p>
          <a:p>
            <a:pPr eaLnBrk="1" hangingPunct="1">
              <a:lnSpc>
                <a:spcPts val="2100"/>
              </a:lnSpc>
              <a:spcBef>
                <a:spcPts val="600"/>
              </a:spcBef>
            </a:pPr>
            <a:r>
              <a:rPr lang="zh-CN" altLang="en-US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▲  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因为</a:t>
            </a:r>
            <a:r>
              <a:rPr lang="zh-CN" altLang="en-US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有效地址是</a:t>
            </a:r>
            <a:r>
              <a:rPr lang="en-US" altLang="zh-CN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，存放地址所使用的</a:t>
            </a:r>
            <a:r>
              <a:rPr lang="zh-CN" altLang="en-US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寄存器必须是</a:t>
            </a:r>
            <a:r>
              <a:rPr lang="en-US" altLang="zh-CN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位的</a:t>
            </a:r>
            <a:r>
              <a:rPr lang="zh-CN" altLang="en-US" b="0" dirty="0">
                <a:solidFill>
                  <a:srgbClr val="0066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eaLnBrk="1" hangingPunct="1">
              <a:lnSpc>
                <a:spcPts val="2100"/>
              </a:lnSpc>
              <a:spcBef>
                <a:spcPts val="600"/>
              </a:spcBef>
            </a:pPr>
            <a:r>
              <a:rPr lang="zh-CN" altLang="en-US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▲  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可以用于间接寻址的寄存器有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基址寄存器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en-US" dirty="0">
                <a:solidFill>
                  <a:srgbClr val="0066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BP</a:t>
            </a:r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变址寄存器</a:t>
            </a:r>
            <a:r>
              <a:rPr lang="zh-CN" altLang="en-US" dirty="0">
                <a:solidFill>
                  <a:srgbClr val="0066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DI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ts val="2100"/>
              </a:lnSpc>
              <a:spcBef>
                <a:spcPts val="600"/>
              </a:spcBef>
            </a:pPr>
            <a:r>
              <a:rPr lang="zh-CN" altLang="en-US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▲  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为了区别于寄存器寻址，寄存器名用“</a:t>
            </a:r>
            <a:r>
              <a:rPr lang="zh-CN" altLang="en-US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［  ］</a:t>
            </a:r>
            <a:r>
              <a:rPr lang="zh-CN" altLang="en-US" b="0" dirty="0">
                <a:solidFill>
                  <a:srgbClr val="0066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”括起。 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874098" y="3953488"/>
            <a:ext cx="5290190" cy="2074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50"/>
              </a:spcBef>
            </a:pPr>
            <a:r>
              <a:rPr lang="en-US" altLang="zh-CN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☆  </a:t>
            </a:r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不同的寄存器所隐含对应的段不同。</a:t>
            </a:r>
          </a:p>
          <a:p>
            <a:pPr eaLnBrk="1" hangingPunct="1">
              <a:spcBef>
                <a:spcPts val="450"/>
              </a:spcBef>
            </a:pPr>
            <a:r>
              <a:rPr lang="zh-CN" altLang="en-US" b="0" dirty="0">
                <a:solidFill>
                  <a:srgbClr val="0066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采用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DI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BX 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寄存器，数据存于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数据段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中；</a:t>
            </a:r>
          </a:p>
          <a:p>
            <a:pPr eaLnBrk="1" hangingPunct="1">
              <a:spcBef>
                <a:spcPts val="450"/>
              </a:spcBef>
            </a:pPr>
            <a:r>
              <a:rPr lang="zh-CN" altLang="en-US" b="0" dirty="0">
                <a:solidFill>
                  <a:srgbClr val="0066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采用 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BP 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寄存器，数据存于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堆栈段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中；</a:t>
            </a:r>
          </a:p>
          <a:p>
            <a:pPr eaLnBrk="1" hangingPunct="1">
              <a:spcBef>
                <a:spcPts val="450"/>
              </a:spcBef>
            </a:pP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操作数的物理地址计算式为：</a:t>
            </a:r>
          </a:p>
          <a:p>
            <a:pPr eaLnBrk="1" hangingPunct="1">
              <a:spcBef>
                <a:spcPts val="450"/>
              </a:spcBef>
            </a:pP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DS 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Ｘ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SI / DI / BX</a:t>
            </a:r>
          </a:p>
          <a:p>
            <a:pPr eaLnBrk="1" hangingPunct="1">
              <a:spcBef>
                <a:spcPts val="450"/>
              </a:spcBef>
            </a:pP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     PA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SS 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ｘ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10H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BP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utoUpdateAnimBg="0"/>
      <p:bldP spid="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4.2 8086</a:t>
            </a:r>
            <a:r>
              <a:rPr lang="zh-CN" altLang="zh-CN" dirty="0"/>
              <a:t>寻址方式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52331" y="3052586"/>
            <a:ext cx="6172200" cy="267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  AX, [BX]		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；源操作数在数据段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DS×16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  AX, [DI]		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；源操作数在数据段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DS×16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  [SI]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		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；目的操作数在数据段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DS×16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  [BP]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		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；目的操作数在堆栈段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BP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33CC3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×16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1560" y="1852647"/>
            <a:ext cx="6283959" cy="10992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有效地址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EA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由寄存器（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BX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BP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SI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DI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）间接给出。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当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）时：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×16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BP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）时：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×16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81938" y="4389939"/>
            <a:ext cx="6580123" cy="1615827"/>
          </a:xfrm>
          <a:prstGeom prst="rect">
            <a:avLst/>
          </a:prstGeom>
          <a:solidFill>
            <a:schemeClr val="bg2"/>
          </a:solidFill>
          <a:ln w="9525">
            <a:solidFill>
              <a:srgbClr val="009999"/>
            </a:solidFill>
            <a:miter lim="800000"/>
          </a:ln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defRPr/>
            </a:pPr>
            <a:r>
              <a:rPr lang="zh-CN" altLang="en-US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不允许使用</a:t>
            </a:r>
            <a:r>
              <a:rPr lang="en-US" altLang="zh-CN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AX、CX、DX</a:t>
            </a:r>
            <a:r>
              <a:rPr lang="zh-CN" altLang="en-US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en-US" altLang="zh-CN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SP</a:t>
            </a:r>
            <a:r>
              <a:rPr lang="zh-CN" altLang="en-US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存放</a:t>
            </a:r>
            <a:r>
              <a:rPr lang="en-US" altLang="zh-CN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EA</a:t>
            </a:r>
            <a:r>
              <a:rPr lang="zh-CN" altLang="en-US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：</a:t>
            </a:r>
            <a:r>
              <a:rPr lang="zh-CN" altLang="en-US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（</a:t>
            </a:r>
            <a:r>
              <a:rPr lang="en-US" altLang="zh-CN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×</a:t>
            </a:r>
            <a:r>
              <a:rPr lang="zh-CN" altLang="en-US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MOV  AX, [CX]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defRPr/>
            </a:pPr>
            <a:r>
              <a:rPr lang="zh-CN" altLang="en-US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源、目的操作数不能同时带方括号：</a:t>
            </a:r>
            <a:r>
              <a:rPr lang="zh-CN" altLang="en-US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（</a:t>
            </a:r>
            <a:r>
              <a:rPr lang="en-US" altLang="zh-CN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×</a:t>
            </a:r>
            <a:r>
              <a:rPr lang="zh-CN" altLang="en-US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MOV  [BX], [SI]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defRPr/>
            </a:pP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立即数和存储器寻址方式同时使用时应明示数据类型</a:t>
            </a:r>
            <a:r>
              <a:rPr lang="zh-CN" altLang="en-US" kern="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：</a:t>
            </a:r>
            <a:endParaRPr lang="en-US" altLang="zh-CN" kern="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defRPr/>
            </a:pPr>
            <a:r>
              <a:rPr lang="en-US" altLang="zh-CN" b="1" kern="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                                                                </a:t>
            </a:r>
            <a:r>
              <a:rPr lang="zh-CN" altLang="en-US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（</a:t>
            </a:r>
            <a:r>
              <a:rPr lang="en-US" altLang="zh-CN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×</a:t>
            </a:r>
            <a:r>
              <a:rPr lang="zh-CN" altLang="en-US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MOV  [BX]</a:t>
            </a:r>
            <a:r>
              <a:rPr lang="zh-CN" altLang="en-US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，</a:t>
            </a:r>
            <a:r>
              <a:rPr lang="en-US" altLang="zh-CN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20H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66893"/>
            <a:ext cx="8229600" cy="432197"/>
          </a:xfrm>
        </p:spPr>
        <p:txBody>
          <a:bodyPr/>
          <a:lstStyle/>
          <a:p>
            <a:r>
              <a:rPr lang="zh-CN" altLang="en-US" b="1" dirty="0"/>
              <a:t>③ </a:t>
            </a:r>
            <a:r>
              <a:rPr lang="zh-CN" altLang="zh-CN" b="1" dirty="0"/>
              <a:t>寄存器相对寻址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4.2 8086</a:t>
            </a:r>
            <a:r>
              <a:rPr lang="zh-CN" altLang="zh-CN" dirty="0"/>
              <a:t>寻址方式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1767" y="2258788"/>
            <a:ext cx="7668253" cy="1211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3000"/>
              </a:lnSpc>
            </a:pP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☆   </a:t>
            </a:r>
            <a:r>
              <a:rPr lang="zh-CN" altLang="en-US" sz="2000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寄存器相对寻址时，操作数的有效地址分为两部分：</a:t>
            </a:r>
          </a:p>
          <a:p>
            <a:pPr algn="just" eaLnBrk="1" hangingPunct="1">
              <a:lnSpc>
                <a:spcPts val="3000"/>
              </a:lnSpc>
            </a:pP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▲ 一部分存于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寄存器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中，指令中给出该寄存器名；</a:t>
            </a:r>
          </a:p>
          <a:p>
            <a:pPr algn="just" eaLnBrk="1" hangingPunct="1">
              <a:lnSpc>
                <a:spcPts val="3000"/>
              </a:lnSpc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▲ 另一部分以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偏移量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的方式直接在指令中给出。</a:t>
            </a:r>
          </a:p>
        </p:txBody>
      </p:sp>
      <p:sp>
        <p:nvSpPr>
          <p:cNvPr id="6" name="矩形 5"/>
          <p:cNvSpPr/>
          <p:nvPr/>
        </p:nvSpPr>
        <p:spPr>
          <a:xfrm>
            <a:off x="535781" y="3660630"/>
            <a:ext cx="4572000" cy="213802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有效地址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EA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为基址寄存器（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BX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，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BP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）的内容加偏移量。</a:t>
            </a:r>
          </a:p>
          <a:p>
            <a:pPr lv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当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＝（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）＋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DISP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＝（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×16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</a:p>
          <a:p>
            <a:pPr lv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＝（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BP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）＋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DISP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＝（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×16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</a:p>
        </p:txBody>
      </p:sp>
      <p:sp>
        <p:nvSpPr>
          <p:cNvPr id="7" name="流程图: 资料带 2"/>
          <p:cNvSpPr/>
          <p:nvPr/>
        </p:nvSpPr>
        <p:spPr bwMode="auto">
          <a:xfrm>
            <a:off x="7146132" y="3429001"/>
            <a:ext cx="757238" cy="2399109"/>
          </a:xfrm>
          <a:custGeom>
            <a:avLst/>
            <a:gdLst>
              <a:gd name="T0" fmla="*/ 0 w 10000"/>
              <a:gd name="T1" fmla="*/ 35289930 h 10000"/>
              <a:gd name="T2" fmla="*/ 27194824 w 10000"/>
              <a:gd name="T3" fmla="*/ 102494735 h 10000"/>
              <a:gd name="T4" fmla="*/ 54399946 w 10000"/>
              <a:gd name="T5" fmla="*/ 62703748 h 10000"/>
              <a:gd name="T6" fmla="*/ 73155702 w 10000"/>
              <a:gd name="T7" fmla="*/ 18309998 h 10000"/>
              <a:gd name="T8" fmla="*/ 102044503 w 10000"/>
              <a:gd name="T9" fmla="*/ 35289930 h 10000"/>
              <a:gd name="T10" fmla="*/ 102044503 w 10000"/>
              <a:gd name="T11" fmla="*/ 975539715 h 10000"/>
              <a:gd name="T12" fmla="*/ 76533384 w 10000"/>
              <a:gd name="T13" fmla="*/ 949353611 h 10000"/>
              <a:gd name="T14" fmla="*/ 51022252 w 10000"/>
              <a:gd name="T15" fmla="*/ 975539715 h 10000"/>
              <a:gd name="T16" fmla="*/ 28888814 w 10000"/>
              <a:gd name="T17" fmla="*/ 1019831728 h 10000"/>
              <a:gd name="T18" fmla="*/ 0 w 10000"/>
              <a:gd name="T19" fmla="*/ 975539715 h 10000"/>
              <a:gd name="T20" fmla="*/ 0 w 10000"/>
              <a:gd name="T21" fmla="*/ 35289930 h 10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000"/>
              <a:gd name="T34" fmla="*/ 0 h 10000"/>
              <a:gd name="T35" fmla="*/ 10000 w 10000"/>
              <a:gd name="T36" fmla="*/ 10000 h 100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000" h="10000">
                <a:moveTo>
                  <a:pt x="0" y="345"/>
                </a:moveTo>
                <a:cubicBezTo>
                  <a:pt x="0" y="979"/>
                  <a:pt x="1777" y="957"/>
                  <a:pt x="2665" y="1002"/>
                </a:cubicBezTo>
                <a:cubicBezTo>
                  <a:pt x="3553" y="1047"/>
                  <a:pt x="4580" y="749"/>
                  <a:pt x="5331" y="613"/>
                </a:cubicBezTo>
                <a:cubicBezTo>
                  <a:pt x="6082" y="476"/>
                  <a:pt x="6391" y="224"/>
                  <a:pt x="7169" y="179"/>
                </a:cubicBezTo>
                <a:cubicBezTo>
                  <a:pt x="7947" y="134"/>
                  <a:pt x="10000" y="-289"/>
                  <a:pt x="10000" y="345"/>
                </a:cubicBezTo>
                <a:lnTo>
                  <a:pt x="10000" y="9537"/>
                </a:lnTo>
                <a:cubicBezTo>
                  <a:pt x="10000" y="8902"/>
                  <a:pt x="8881" y="9281"/>
                  <a:pt x="7500" y="9281"/>
                </a:cubicBezTo>
                <a:cubicBezTo>
                  <a:pt x="6119" y="9281"/>
                  <a:pt x="5778" y="9422"/>
                  <a:pt x="5000" y="9537"/>
                </a:cubicBezTo>
                <a:cubicBezTo>
                  <a:pt x="4222" y="9652"/>
                  <a:pt x="4212" y="9970"/>
                  <a:pt x="2831" y="9970"/>
                </a:cubicBezTo>
                <a:cubicBezTo>
                  <a:pt x="1450" y="9970"/>
                  <a:pt x="0" y="10171"/>
                  <a:pt x="0" y="9537"/>
                </a:cubicBezTo>
                <a:lnTo>
                  <a:pt x="0" y="345"/>
                </a:lnTo>
                <a:close/>
              </a:path>
            </a:pathLst>
          </a:custGeom>
          <a:solidFill>
            <a:srgbClr val="BBE0E3"/>
          </a:solidFill>
          <a:ln w="9525" algn="ctr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zh-CN" altLang="en-US" b="1" ker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4"/>
          <p:cNvCxnSpPr>
            <a:cxnSpLocks noChangeShapeType="1"/>
          </p:cNvCxnSpPr>
          <p:nvPr/>
        </p:nvCxnSpPr>
        <p:spPr bwMode="auto">
          <a:xfrm>
            <a:off x="6659168" y="3937399"/>
            <a:ext cx="1675210" cy="11906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5823347" y="3721895"/>
            <a:ext cx="9441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DS×10H</a:t>
            </a:r>
            <a:endParaRPr lang="zh-CN" altLang="en-US" sz="14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7"/>
          <p:cNvCxnSpPr>
            <a:cxnSpLocks noChangeShapeType="1"/>
          </p:cNvCxnSpPr>
          <p:nvPr/>
        </p:nvCxnSpPr>
        <p:spPr bwMode="auto">
          <a:xfrm>
            <a:off x="6875859" y="3937399"/>
            <a:ext cx="0" cy="917972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13"/>
          <p:cNvCxnSpPr>
            <a:cxnSpLocks noChangeShapeType="1"/>
          </p:cNvCxnSpPr>
          <p:nvPr/>
        </p:nvCxnSpPr>
        <p:spPr bwMode="auto">
          <a:xfrm>
            <a:off x="6652021" y="4855369"/>
            <a:ext cx="1682354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连接符 14"/>
          <p:cNvCxnSpPr>
            <a:cxnSpLocks noChangeShapeType="1"/>
          </p:cNvCxnSpPr>
          <p:nvPr/>
        </p:nvCxnSpPr>
        <p:spPr bwMode="auto">
          <a:xfrm>
            <a:off x="7146132" y="5017294"/>
            <a:ext cx="757238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矩形 10"/>
          <p:cNvSpPr>
            <a:spLocks noChangeArrowheads="1"/>
          </p:cNvSpPr>
          <p:nvPr/>
        </p:nvSpPr>
        <p:spPr bwMode="auto">
          <a:xfrm>
            <a:off x="4445794" y="4742262"/>
            <a:ext cx="998934" cy="227410"/>
          </a:xfrm>
          <a:prstGeom prst="rect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zh-CN" altLang="en-US" b="1" ker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4714878" y="4417220"/>
            <a:ext cx="4250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zh-CN" sz="1200" b="1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endParaRPr lang="zh-CN" altLang="en-US" sz="1200" b="1" ker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连接符 12"/>
          <p:cNvCxnSpPr>
            <a:cxnSpLocks noChangeShapeType="1"/>
            <a:stCxn id="13" idx="0"/>
            <a:endCxn id="13" idx="2"/>
          </p:cNvCxnSpPr>
          <p:nvPr/>
        </p:nvCxnSpPr>
        <p:spPr bwMode="auto">
          <a:xfrm>
            <a:off x="4944665" y="4742262"/>
            <a:ext cx="0" cy="22741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20"/>
          <p:cNvCxnSpPr>
            <a:cxnSpLocks noChangeShapeType="1"/>
          </p:cNvCxnSpPr>
          <p:nvPr/>
        </p:nvCxnSpPr>
        <p:spPr bwMode="auto">
          <a:xfrm>
            <a:off x="7146132" y="5179219"/>
            <a:ext cx="757238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21"/>
          <p:cNvSpPr txBox="1">
            <a:spLocks noChangeArrowheads="1"/>
          </p:cNvSpPr>
          <p:nvPr/>
        </p:nvSpPr>
        <p:spPr bwMode="auto">
          <a:xfrm>
            <a:off x="5829303" y="4257677"/>
            <a:ext cx="9441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BX+DISP</a:t>
            </a:r>
            <a:endParaRPr lang="zh-CN" altLang="en-US" sz="14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8453"/>
          <p:cNvCxnSpPr>
            <a:cxnSpLocks noChangeShapeType="1"/>
          </p:cNvCxnSpPr>
          <p:nvPr/>
        </p:nvCxnSpPr>
        <p:spPr bwMode="auto">
          <a:xfrm flipH="1" flipV="1">
            <a:off x="5255421" y="4855369"/>
            <a:ext cx="2159794" cy="1143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箭头连接符 18456"/>
          <p:cNvCxnSpPr>
            <a:cxnSpLocks noChangeShapeType="1"/>
          </p:cNvCxnSpPr>
          <p:nvPr/>
        </p:nvCxnSpPr>
        <p:spPr bwMode="auto">
          <a:xfrm flipH="1" flipV="1">
            <a:off x="4714876" y="4912519"/>
            <a:ext cx="2566988" cy="213122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59"/>
          <p:cNvSpPr txBox="1">
            <a:spLocks noChangeArrowheads="1"/>
          </p:cNvSpPr>
          <p:nvPr/>
        </p:nvSpPr>
        <p:spPr bwMode="auto">
          <a:xfrm>
            <a:off x="8198644" y="3671888"/>
            <a:ext cx="9453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SS×10H</a:t>
            </a:r>
            <a:endParaRPr lang="zh-CN" altLang="en-US" sz="14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TextBox 60"/>
          <p:cNvSpPr txBox="1">
            <a:spLocks noChangeArrowheads="1"/>
          </p:cNvSpPr>
          <p:nvPr/>
        </p:nvSpPr>
        <p:spPr bwMode="auto">
          <a:xfrm>
            <a:off x="8198644" y="4351735"/>
            <a:ext cx="9453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zh-CN" sz="1400" b="1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BP+DISP</a:t>
            </a:r>
            <a:endParaRPr lang="zh-CN" altLang="en-US" sz="1400" b="1" ker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63"/>
          <p:cNvCxnSpPr>
            <a:cxnSpLocks noChangeShapeType="1"/>
          </p:cNvCxnSpPr>
          <p:nvPr/>
        </p:nvCxnSpPr>
        <p:spPr bwMode="auto">
          <a:xfrm>
            <a:off x="8117681" y="3956448"/>
            <a:ext cx="0" cy="917972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utoUpdateAnimBg="0"/>
      <p:bldP spid="6" grpId="0"/>
      <p:bldP spid="7" grpId="0" animBg="1"/>
      <p:bldP spid="9" grpId="0"/>
      <p:bldP spid="13" grpId="0" animBg="1"/>
      <p:bldP spid="14" grpId="0"/>
      <p:bldP spid="17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/>
              <a:t>微机原理与接口技术（第</a:t>
            </a:r>
            <a:r>
              <a:rPr lang="en-US" altLang="zh-CN" sz="2400" b="0" dirty="0"/>
              <a:t>3</a:t>
            </a:r>
            <a:r>
              <a:rPr lang="zh-CN" altLang="en-US" sz="2400" b="0" dirty="0"/>
              <a:t>版）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05" y="2908300"/>
            <a:ext cx="2236470" cy="16643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Rectangle 3"/>
          <p:cNvSpPr>
            <a:spLocks noChangeArrowheads="1"/>
          </p:cNvSpPr>
          <p:nvPr/>
        </p:nvSpPr>
        <p:spPr bwMode="black">
          <a:xfrm>
            <a:off x="4728690" y="2448879"/>
            <a:ext cx="2631281" cy="37580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b="1" dirty="0">
                <a:solidFill>
                  <a:srgbClr val="B103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b="1" dirty="0">
                <a:solidFill>
                  <a:srgbClr val="B103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寻址方式与指令系统</a:t>
            </a:r>
            <a:endParaRPr lang="en-US" altLang="zh-CN" sz="1200" dirty="0">
              <a:solidFill>
                <a:srgbClr val="00000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" name="Line 4"/>
          <p:cNvSpPr>
            <a:spLocks noChangeShapeType="1"/>
          </p:cNvSpPr>
          <p:nvPr/>
        </p:nvSpPr>
        <p:spPr bwMode="auto">
          <a:xfrm flipH="1">
            <a:off x="4610104" y="2448643"/>
            <a:ext cx="3572" cy="232171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4922996" y="3186583"/>
            <a:ext cx="2386965" cy="369569"/>
            <a:chOff x="7937" y="5230"/>
            <a:chExt cx="5012" cy="776"/>
          </a:xfrm>
        </p:grpSpPr>
        <p:sp>
          <p:nvSpPr>
            <p:cNvPr id="22" name="AutoShape 16"/>
            <p:cNvSpPr>
              <a:spLocks noChangeArrowheads="1"/>
            </p:cNvSpPr>
            <p:nvPr/>
          </p:nvSpPr>
          <p:spPr bwMode="gray">
            <a:xfrm>
              <a:off x="7937" y="5325"/>
              <a:ext cx="390" cy="39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 algn="ctr">
              <a:noFill/>
              <a:round/>
            </a:ln>
            <a:effectLst>
              <a:outerShdw dist="28398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gray">
            <a:xfrm>
              <a:off x="8337" y="5230"/>
              <a:ext cx="4612" cy="77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dirty="0">
                  <a:solidFill>
                    <a:srgbClr val="1C1C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指令系统概述</a:t>
              </a:r>
              <a:endParaRPr lang="en-US" altLang="zh-CN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922998" y="3525669"/>
            <a:ext cx="1916906" cy="369569"/>
            <a:chOff x="7937" y="5942"/>
            <a:chExt cx="4025" cy="776"/>
          </a:xfrm>
        </p:grpSpPr>
        <p:sp>
          <p:nvSpPr>
            <p:cNvPr id="25" name="AutoShape 17"/>
            <p:cNvSpPr>
              <a:spLocks noChangeArrowheads="1"/>
            </p:cNvSpPr>
            <p:nvPr/>
          </p:nvSpPr>
          <p:spPr bwMode="gray">
            <a:xfrm>
              <a:off x="7937" y="6037"/>
              <a:ext cx="390" cy="39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folHlink"/>
            </a:solidFill>
            <a:ln w="9525" algn="ctr">
              <a:noFill/>
              <a:round/>
            </a:ln>
            <a:effectLst>
              <a:outerShdw dist="28398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gray">
            <a:xfrm>
              <a:off x="8337" y="5942"/>
              <a:ext cx="3625" cy="77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dirty="0">
                  <a:solidFill>
                    <a:srgbClr val="1C1C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8086</a:t>
              </a:r>
              <a:r>
                <a:rPr lang="zh-CN" altLang="en-US" dirty="0">
                  <a:solidFill>
                    <a:srgbClr val="1C1C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寻址方式</a:t>
              </a:r>
              <a:endParaRPr lang="en-US" altLang="zh-CN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922999" y="3864759"/>
            <a:ext cx="1916430" cy="369569"/>
            <a:chOff x="7937" y="6654"/>
            <a:chExt cx="4024" cy="776"/>
          </a:xfrm>
        </p:grpSpPr>
        <p:sp>
          <p:nvSpPr>
            <p:cNvPr id="28" name="AutoShape 18"/>
            <p:cNvSpPr>
              <a:spLocks noChangeArrowheads="1"/>
            </p:cNvSpPr>
            <p:nvPr/>
          </p:nvSpPr>
          <p:spPr bwMode="gray">
            <a:xfrm>
              <a:off x="7937" y="6749"/>
              <a:ext cx="390" cy="39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hlink"/>
            </a:solidFill>
            <a:ln w="9525" algn="ctr">
              <a:noFill/>
              <a:round/>
            </a:ln>
            <a:effectLst>
              <a:outerShdw dist="28398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gray">
            <a:xfrm>
              <a:off x="8336" y="6654"/>
              <a:ext cx="3625" cy="77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dirty="0">
                  <a:solidFill>
                    <a:srgbClr val="1C1C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8086</a:t>
              </a:r>
              <a:r>
                <a:rPr lang="zh-CN" altLang="en-US" dirty="0">
                  <a:solidFill>
                    <a:srgbClr val="1C1C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指令系统</a:t>
              </a:r>
              <a:endParaRPr lang="en-US" altLang="zh-CN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922998" y="4203849"/>
            <a:ext cx="1916906" cy="369569"/>
            <a:chOff x="7937" y="7366"/>
            <a:chExt cx="4025" cy="776"/>
          </a:xfrm>
        </p:grpSpPr>
        <p:sp>
          <p:nvSpPr>
            <p:cNvPr id="31" name="AutoShape 19"/>
            <p:cNvSpPr>
              <a:spLocks noChangeArrowheads="1"/>
            </p:cNvSpPr>
            <p:nvPr/>
          </p:nvSpPr>
          <p:spPr bwMode="gray">
            <a:xfrm>
              <a:off x="7937" y="7461"/>
              <a:ext cx="390" cy="39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 algn="ctr">
              <a:noFill/>
              <a:round/>
            </a:ln>
            <a:effectLst>
              <a:outerShdw dist="28398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gray">
            <a:xfrm>
              <a:off x="8337" y="7366"/>
              <a:ext cx="3625" cy="77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dirty="0" err="1">
                  <a:solidFill>
                    <a:srgbClr val="1C1C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例题解析</a:t>
              </a:r>
              <a:endParaRPr lang="en-US" altLang="zh-CN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3" name="Line 24"/>
          <p:cNvSpPr>
            <a:spLocks noChangeShapeType="1"/>
          </p:cNvSpPr>
          <p:nvPr/>
        </p:nvSpPr>
        <p:spPr bwMode="auto">
          <a:xfrm rot="16200000" flipH="1">
            <a:off x="5973962" y="1634851"/>
            <a:ext cx="4763" cy="266819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4.2 8086</a:t>
            </a:r>
            <a:r>
              <a:rPr lang="zh-CN" altLang="zh-CN" dirty="0"/>
              <a:t>寻址方式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69736" y="1880758"/>
            <a:ext cx="7126599" cy="147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57175" indent="-257175" algn="just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2000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偏移量是符号数，</a:t>
            </a:r>
          </a:p>
          <a:p>
            <a:pPr algn="just"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0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８位偏移量的取值范围为：</a:t>
            </a:r>
            <a:r>
              <a:rPr lang="en-US" altLang="zh-CN" sz="200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－</a:t>
            </a:r>
            <a:r>
              <a:rPr lang="en-US" altLang="zh-CN" sz="200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0FFH</a:t>
            </a:r>
            <a:r>
              <a:rPr lang="zh-CN" altLang="en-US" sz="20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（即</a:t>
            </a:r>
            <a:r>
              <a:rPr lang="zh-CN" altLang="en-US" sz="2000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sz="2000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127 </a:t>
            </a:r>
            <a:r>
              <a:rPr lang="zh-CN" altLang="en-US" sz="2000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～ －</a:t>
            </a:r>
            <a:r>
              <a:rPr lang="en-US" altLang="zh-CN" sz="2000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128</a:t>
            </a:r>
            <a:r>
              <a:rPr lang="zh-CN" altLang="en-US" sz="20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algn="just"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0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 </a:t>
            </a:r>
            <a:r>
              <a:rPr lang="zh-CN" altLang="en-US" sz="20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位偏移量的范围：</a:t>
            </a:r>
            <a:r>
              <a:rPr lang="en-US" altLang="zh-CN" sz="200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00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～ </a:t>
            </a:r>
            <a:r>
              <a:rPr lang="en-US" altLang="zh-CN" sz="200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0FFFFH</a:t>
            </a:r>
            <a:r>
              <a:rPr lang="zh-CN" altLang="en-US" sz="20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（即</a:t>
            </a:r>
            <a:r>
              <a:rPr lang="zh-CN" altLang="en-US" sz="2000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sz="2000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32767 </a:t>
            </a:r>
            <a:r>
              <a:rPr lang="zh-CN" altLang="en-US" sz="2000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～ －</a:t>
            </a:r>
            <a:r>
              <a:rPr lang="en-US" altLang="zh-CN" sz="2000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32768</a:t>
            </a:r>
            <a:r>
              <a:rPr lang="zh-CN" altLang="en-US" sz="20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3568" y="3671246"/>
            <a:ext cx="6000750" cy="242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57175" indent="-257175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u"/>
              <a:defRPr/>
            </a:pPr>
            <a:r>
              <a:rPr lang="en-US" altLang="zh-CN" sz="2000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IBM</a:t>
            </a:r>
            <a:r>
              <a:rPr lang="zh-CN" altLang="en-US" sz="2000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汇编允许用三种形式表示相对寻址，</a:t>
            </a:r>
          </a:p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000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它们的效果是一样的，如：</a:t>
            </a:r>
          </a:p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0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en-US" altLang="zh-CN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  AX</a:t>
            </a:r>
            <a:r>
              <a:rPr lang="zh-CN" altLang="en-US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 BX ]</a:t>
            </a:r>
            <a:r>
              <a:rPr lang="zh-CN" altLang="en-US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6      </a:t>
            </a:r>
            <a:r>
              <a:rPr lang="zh-CN" altLang="en-US" b="0" kern="0" dirty="0">
                <a:solidFill>
                  <a:srgbClr val="66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zh-CN" altLang="en-US" kern="0" dirty="0">
                <a:solidFill>
                  <a:srgbClr val="66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标准格式</a:t>
            </a:r>
          </a:p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  AX</a:t>
            </a:r>
            <a:r>
              <a:rPr lang="zh-CN" altLang="en-US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6  [ BX ]       </a:t>
            </a:r>
            <a:r>
              <a:rPr lang="zh-CN" altLang="en-US" b="0" kern="0" dirty="0">
                <a:solidFill>
                  <a:srgbClr val="66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zh-CN" altLang="en-US" kern="0" dirty="0">
                <a:solidFill>
                  <a:srgbClr val="66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先写偏移值</a:t>
            </a:r>
          </a:p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b="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</a:t>
            </a:r>
            <a:r>
              <a:rPr lang="en-US" altLang="zh-CN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  AX</a:t>
            </a:r>
            <a:r>
              <a:rPr lang="zh-CN" altLang="en-US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 BX</a:t>
            </a:r>
            <a:r>
              <a:rPr lang="zh-CN" altLang="en-US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6 ]      </a:t>
            </a:r>
            <a:r>
              <a:rPr lang="zh-CN" altLang="en-US" b="0" kern="0" dirty="0">
                <a:solidFill>
                  <a:srgbClr val="66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zh-CN" altLang="en-US" kern="0" dirty="0">
                <a:solidFill>
                  <a:srgbClr val="66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偏移值写在括号内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2615" y="1623754"/>
            <a:ext cx="8229600" cy="524043"/>
          </a:xfrm>
        </p:spPr>
        <p:txBody>
          <a:bodyPr/>
          <a:lstStyle/>
          <a:p>
            <a:r>
              <a:rPr lang="zh-CN" altLang="en-US" b="1" dirty="0"/>
              <a:t>④ </a:t>
            </a:r>
            <a:r>
              <a:rPr lang="zh-CN" altLang="zh-CN" b="1" dirty="0"/>
              <a:t>基址加变址寻址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4.2 8086</a:t>
            </a:r>
            <a:r>
              <a:rPr lang="zh-CN" altLang="zh-CN" dirty="0"/>
              <a:t>寻址方式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79422" y="2202725"/>
            <a:ext cx="7176827" cy="18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800"/>
              </a:lnSpc>
              <a:defRPr/>
            </a:pPr>
            <a:r>
              <a:rPr lang="en-US" altLang="zh-CN" b="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☆  </a:t>
            </a:r>
            <a:r>
              <a:rPr lang="zh-CN" altLang="en-US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基址变址寻址时操作数的 </a:t>
            </a:r>
            <a:r>
              <a:rPr lang="en-US" altLang="zh-CN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EA </a:t>
            </a:r>
            <a:r>
              <a:rPr lang="zh-CN" altLang="en-US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分为两部分，分别存于两个寄存器中：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zh-CN" altLang="en-US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▲  </a:t>
            </a:r>
            <a:r>
              <a:rPr lang="zh-CN" altLang="en-US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一部分存于</a:t>
            </a:r>
            <a:r>
              <a:rPr lang="zh-CN" altLang="en-US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基址寄存器</a:t>
            </a:r>
            <a:r>
              <a:rPr lang="en-US" altLang="zh-CN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(BX</a:t>
            </a:r>
            <a:r>
              <a:rPr lang="zh-CN" altLang="en-US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BP)</a:t>
            </a:r>
            <a:r>
              <a:rPr lang="zh-CN" altLang="en-US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中；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zh-CN" altLang="en-US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▲  </a:t>
            </a:r>
            <a:r>
              <a:rPr lang="zh-CN" altLang="en-US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另一部分存于</a:t>
            </a:r>
            <a:r>
              <a:rPr lang="zh-CN" altLang="en-US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变址寄存器</a:t>
            </a:r>
            <a:r>
              <a:rPr lang="en-US" altLang="zh-CN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(SI</a:t>
            </a:r>
            <a:r>
              <a:rPr lang="zh-CN" altLang="en-US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DI)</a:t>
            </a:r>
            <a:r>
              <a:rPr lang="zh-CN" altLang="en-US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中；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zh-CN" altLang="en-US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▲  指令中分别给出两个寄存器名。操作数的有效地址为：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zh-CN" altLang="en-US" b="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</a:t>
            </a:r>
            <a:r>
              <a:rPr lang="en-US" altLang="zh-CN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EA1</a:t>
            </a:r>
            <a:r>
              <a:rPr lang="zh-CN" altLang="en-US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BX+SI /  DI</a:t>
            </a:r>
            <a:r>
              <a:rPr lang="en-US" altLang="zh-CN" b="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zh-CN" altLang="en-US" b="0" kern="0" dirty="0">
                <a:solidFill>
                  <a:srgbClr val="66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b="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en-US" altLang="zh-CN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EA2</a:t>
            </a:r>
            <a:r>
              <a:rPr lang="zh-CN" altLang="en-US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BP</a:t>
            </a:r>
            <a:r>
              <a:rPr lang="zh-CN" altLang="en-US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SI / DI</a:t>
            </a:r>
          </a:p>
        </p:txBody>
      </p:sp>
      <p:grpSp>
        <p:nvGrpSpPr>
          <p:cNvPr id="8" name="Group 3"/>
          <p:cNvGrpSpPr/>
          <p:nvPr/>
        </p:nvGrpSpPr>
        <p:grpSpPr bwMode="auto">
          <a:xfrm>
            <a:off x="932908" y="4307786"/>
            <a:ext cx="6184106" cy="1200151"/>
            <a:chOff x="0" y="0"/>
            <a:chExt cx="5194" cy="1210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0" y="195"/>
              <a:ext cx="939" cy="234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53" y="234"/>
              <a:ext cx="64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基址寄存器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939" y="195"/>
              <a:ext cx="855" cy="234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050" y="234"/>
              <a:ext cx="64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变址寄存器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56" y="976"/>
              <a:ext cx="627" cy="234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84" y="1015"/>
              <a:ext cx="38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基地址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470" y="429"/>
              <a:ext cx="1" cy="547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V="1">
              <a:off x="2658" y="312"/>
              <a:ext cx="1" cy="742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H="1">
              <a:off x="1794" y="312"/>
              <a:ext cx="581" cy="1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783" y="1093"/>
              <a:ext cx="3628" cy="1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3372" y="195"/>
              <a:ext cx="783" cy="234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3578" y="234"/>
              <a:ext cx="38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段地址</a:t>
              </a: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3764" y="429"/>
              <a:ext cx="1" cy="625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411" y="976"/>
              <a:ext cx="783" cy="234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4617" y="1015"/>
              <a:ext cx="38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操作数</a:t>
              </a: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4400" y="781"/>
              <a:ext cx="38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存储器</a:t>
              </a: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3294" y="0"/>
              <a:ext cx="517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段寄存器</a:t>
              </a: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783" y="732"/>
              <a:ext cx="517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偏移地址</a:t>
              </a:r>
            </a:p>
          </p:txBody>
        </p:sp>
        <p:sp>
          <p:nvSpPr>
            <p:cNvPr id="27" name="未知"/>
            <p:cNvSpPr/>
            <p:nvPr/>
          </p:nvSpPr>
          <p:spPr bwMode="auto">
            <a:xfrm>
              <a:off x="3646" y="976"/>
              <a:ext cx="235" cy="234"/>
            </a:xfrm>
            <a:custGeom>
              <a:avLst/>
              <a:gdLst>
                <a:gd name="T0" fmla="*/ 0 w 704"/>
                <a:gd name="T1" fmla="*/ 350 h 701"/>
                <a:gd name="T2" fmla="*/ 3 w 704"/>
                <a:gd name="T3" fmla="*/ 306 h 701"/>
                <a:gd name="T4" fmla="*/ 11 w 704"/>
                <a:gd name="T5" fmla="*/ 262 h 701"/>
                <a:gd name="T6" fmla="*/ 25 w 704"/>
                <a:gd name="T7" fmla="*/ 221 h 701"/>
                <a:gd name="T8" fmla="*/ 43 w 704"/>
                <a:gd name="T9" fmla="*/ 181 h 701"/>
                <a:gd name="T10" fmla="*/ 67 w 704"/>
                <a:gd name="T11" fmla="*/ 144 h 701"/>
                <a:gd name="T12" fmla="*/ 96 w 704"/>
                <a:gd name="T13" fmla="*/ 109 h 701"/>
                <a:gd name="T14" fmla="*/ 127 w 704"/>
                <a:gd name="T15" fmla="*/ 80 h 701"/>
                <a:gd name="T16" fmla="*/ 164 w 704"/>
                <a:gd name="T17" fmla="*/ 53 h 701"/>
                <a:gd name="T18" fmla="*/ 202 w 704"/>
                <a:gd name="T19" fmla="*/ 32 h 701"/>
                <a:gd name="T20" fmla="*/ 244 w 704"/>
                <a:gd name="T21" fmla="*/ 16 h 701"/>
                <a:gd name="T22" fmla="*/ 287 w 704"/>
                <a:gd name="T23" fmla="*/ 4 h 701"/>
                <a:gd name="T24" fmla="*/ 331 w 704"/>
                <a:gd name="T25" fmla="*/ 0 h 701"/>
                <a:gd name="T26" fmla="*/ 375 w 704"/>
                <a:gd name="T27" fmla="*/ 0 h 701"/>
                <a:gd name="T28" fmla="*/ 418 w 704"/>
                <a:gd name="T29" fmla="*/ 4 h 701"/>
                <a:gd name="T30" fmla="*/ 461 w 704"/>
                <a:gd name="T31" fmla="*/ 16 h 701"/>
                <a:gd name="T32" fmla="*/ 502 w 704"/>
                <a:gd name="T33" fmla="*/ 32 h 701"/>
                <a:gd name="T34" fmla="*/ 542 w 704"/>
                <a:gd name="T35" fmla="*/ 53 h 701"/>
                <a:gd name="T36" fmla="*/ 577 w 704"/>
                <a:gd name="T37" fmla="*/ 80 h 701"/>
                <a:gd name="T38" fmla="*/ 610 w 704"/>
                <a:gd name="T39" fmla="*/ 109 h 701"/>
                <a:gd name="T40" fmla="*/ 638 w 704"/>
                <a:gd name="T41" fmla="*/ 144 h 701"/>
                <a:gd name="T42" fmla="*/ 661 w 704"/>
                <a:gd name="T43" fmla="*/ 181 h 701"/>
                <a:gd name="T44" fmla="*/ 681 w 704"/>
                <a:gd name="T45" fmla="*/ 221 h 701"/>
                <a:gd name="T46" fmla="*/ 694 w 704"/>
                <a:gd name="T47" fmla="*/ 262 h 701"/>
                <a:gd name="T48" fmla="*/ 701 w 704"/>
                <a:gd name="T49" fmla="*/ 306 h 701"/>
                <a:gd name="T50" fmla="*/ 704 w 704"/>
                <a:gd name="T51" fmla="*/ 350 h 701"/>
                <a:gd name="T52" fmla="*/ 701 w 704"/>
                <a:gd name="T53" fmla="*/ 395 h 701"/>
                <a:gd name="T54" fmla="*/ 694 w 704"/>
                <a:gd name="T55" fmla="*/ 437 h 701"/>
                <a:gd name="T56" fmla="*/ 681 w 704"/>
                <a:gd name="T57" fmla="*/ 480 h 701"/>
                <a:gd name="T58" fmla="*/ 661 w 704"/>
                <a:gd name="T59" fmla="*/ 520 h 701"/>
                <a:gd name="T60" fmla="*/ 638 w 704"/>
                <a:gd name="T61" fmla="*/ 556 h 701"/>
                <a:gd name="T62" fmla="*/ 610 w 704"/>
                <a:gd name="T63" fmla="*/ 590 h 701"/>
                <a:gd name="T64" fmla="*/ 577 w 704"/>
                <a:gd name="T65" fmla="*/ 621 h 701"/>
                <a:gd name="T66" fmla="*/ 542 w 704"/>
                <a:gd name="T67" fmla="*/ 646 h 701"/>
                <a:gd name="T68" fmla="*/ 502 w 704"/>
                <a:gd name="T69" fmla="*/ 668 h 701"/>
                <a:gd name="T70" fmla="*/ 461 w 704"/>
                <a:gd name="T71" fmla="*/ 685 h 701"/>
                <a:gd name="T72" fmla="*/ 418 w 704"/>
                <a:gd name="T73" fmla="*/ 695 h 701"/>
                <a:gd name="T74" fmla="*/ 375 w 704"/>
                <a:gd name="T75" fmla="*/ 701 h 701"/>
                <a:gd name="T76" fmla="*/ 331 w 704"/>
                <a:gd name="T77" fmla="*/ 701 h 701"/>
                <a:gd name="T78" fmla="*/ 287 w 704"/>
                <a:gd name="T79" fmla="*/ 695 h 701"/>
                <a:gd name="T80" fmla="*/ 244 w 704"/>
                <a:gd name="T81" fmla="*/ 685 h 701"/>
                <a:gd name="T82" fmla="*/ 202 w 704"/>
                <a:gd name="T83" fmla="*/ 668 h 701"/>
                <a:gd name="T84" fmla="*/ 164 w 704"/>
                <a:gd name="T85" fmla="*/ 646 h 701"/>
                <a:gd name="T86" fmla="*/ 127 w 704"/>
                <a:gd name="T87" fmla="*/ 621 h 701"/>
                <a:gd name="T88" fmla="*/ 96 w 704"/>
                <a:gd name="T89" fmla="*/ 590 h 701"/>
                <a:gd name="T90" fmla="*/ 67 w 704"/>
                <a:gd name="T91" fmla="*/ 556 h 701"/>
                <a:gd name="T92" fmla="*/ 43 w 704"/>
                <a:gd name="T93" fmla="*/ 520 h 701"/>
                <a:gd name="T94" fmla="*/ 25 w 704"/>
                <a:gd name="T95" fmla="*/ 480 h 701"/>
                <a:gd name="T96" fmla="*/ 11 w 704"/>
                <a:gd name="T97" fmla="*/ 437 h 701"/>
                <a:gd name="T98" fmla="*/ 3 w 704"/>
                <a:gd name="T99" fmla="*/ 395 h 701"/>
                <a:gd name="T100" fmla="*/ 0 w 704"/>
                <a:gd name="T101" fmla="*/ 35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4" h="701">
                  <a:moveTo>
                    <a:pt x="0" y="350"/>
                  </a:moveTo>
                  <a:lnTo>
                    <a:pt x="3" y="306"/>
                  </a:lnTo>
                  <a:lnTo>
                    <a:pt x="11" y="262"/>
                  </a:lnTo>
                  <a:lnTo>
                    <a:pt x="25" y="221"/>
                  </a:lnTo>
                  <a:lnTo>
                    <a:pt x="43" y="181"/>
                  </a:lnTo>
                  <a:lnTo>
                    <a:pt x="67" y="144"/>
                  </a:lnTo>
                  <a:lnTo>
                    <a:pt x="96" y="109"/>
                  </a:lnTo>
                  <a:lnTo>
                    <a:pt x="127" y="80"/>
                  </a:lnTo>
                  <a:lnTo>
                    <a:pt x="164" y="53"/>
                  </a:lnTo>
                  <a:lnTo>
                    <a:pt x="202" y="32"/>
                  </a:lnTo>
                  <a:lnTo>
                    <a:pt x="244" y="16"/>
                  </a:lnTo>
                  <a:lnTo>
                    <a:pt x="287" y="4"/>
                  </a:lnTo>
                  <a:lnTo>
                    <a:pt x="331" y="0"/>
                  </a:lnTo>
                  <a:lnTo>
                    <a:pt x="375" y="0"/>
                  </a:lnTo>
                  <a:lnTo>
                    <a:pt x="418" y="4"/>
                  </a:lnTo>
                  <a:lnTo>
                    <a:pt x="461" y="16"/>
                  </a:lnTo>
                  <a:lnTo>
                    <a:pt x="502" y="32"/>
                  </a:lnTo>
                  <a:lnTo>
                    <a:pt x="542" y="53"/>
                  </a:lnTo>
                  <a:lnTo>
                    <a:pt x="577" y="80"/>
                  </a:lnTo>
                  <a:lnTo>
                    <a:pt x="610" y="109"/>
                  </a:lnTo>
                  <a:lnTo>
                    <a:pt x="638" y="144"/>
                  </a:lnTo>
                  <a:lnTo>
                    <a:pt x="661" y="181"/>
                  </a:lnTo>
                  <a:lnTo>
                    <a:pt x="681" y="221"/>
                  </a:lnTo>
                  <a:lnTo>
                    <a:pt x="694" y="262"/>
                  </a:lnTo>
                  <a:lnTo>
                    <a:pt x="701" y="306"/>
                  </a:lnTo>
                  <a:lnTo>
                    <a:pt x="704" y="350"/>
                  </a:lnTo>
                  <a:lnTo>
                    <a:pt x="701" y="395"/>
                  </a:lnTo>
                  <a:lnTo>
                    <a:pt x="694" y="437"/>
                  </a:lnTo>
                  <a:lnTo>
                    <a:pt x="681" y="480"/>
                  </a:lnTo>
                  <a:lnTo>
                    <a:pt x="661" y="520"/>
                  </a:lnTo>
                  <a:lnTo>
                    <a:pt x="638" y="556"/>
                  </a:lnTo>
                  <a:lnTo>
                    <a:pt x="610" y="590"/>
                  </a:lnTo>
                  <a:lnTo>
                    <a:pt x="577" y="621"/>
                  </a:lnTo>
                  <a:lnTo>
                    <a:pt x="542" y="646"/>
                  </a:lnTo>
                  <a:lnTo>
                    <a:pt x="502" y="668"/>
                  </a:lnTo>
                  <a:lnTo>
                    <a:pt x="461" y="685"/>
                  </a:lnTo>
                  <a:lnTo>
                    <a:pt x="418" y="695"/>
                  </a:lnTo>
                  <a:lnTo>
                    <a:pt x="375" y="701"/>
                  </a:lnTo>
                  <a:lnTo>
                    <a:pt x="331" y="701"/>
                  </a:lnTo>
                  <a:lnTo>
                    <a:pt x="287" y="695"/>
                  </a:lnTo>
                  <a:lnTo>
                    <a:pt x="244" y="685"/>
                  </a:lnTo>
                  <a:lnTo>
                    <a:pt x="202" y="668"/>
                  </a:lnTo>
                  <a:lnTo>
                    <a:pt x="164" y="646"/>
                  </a:lnTo>
                  <a:lnTo>
                    <a:pt x="127" y="621"/>
                  </a:lnTo>
                  <a:lnTo>
                    <a:pt x="96" y="590"/>
                  </a:lnTo>
                  <a:lnTo>
                    <a:pt x="67" y="556"/>
                  </a:lnTo>
                  <a:lnTo>
                    <a:pt x="43" y="520"/>
                  </a:lnTo>
                  <a:lnTo>
                    <a:pt x="25" y="480"/>
                  </a:lnTo>
                  <a:lnTo>
                    <a:pt x="11" y="437"/>
                  </a:lnTo>
                  <a:lnTo>
                    <a:pt x="3" y="395"/>
                  </a:lnTo>
                  <a:lnTo>
                    <a:pt x="0" y="350"/>
                  </a:lnTo>
                  <a:close/>
                </a:path>
              </a:pathLst>
            </a:custGeom>
            <a:solidFill>
              <a:srgbClr val="FFFFFF"/>
            </a:solidFill>
            <a:ln w="15875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3705" y="1093"/>
              <a:ext cx="118" cy="1"/>
            </a:xfrm>
            <a:prstGeom prst="line">
              <a:avLst/>
            </a:prstGeom>
            <a:noFill/>
            <a:ln w="11113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3764" y="1034"/>
              <a:ext cx="1" cy="118"/>
            </a:xfrm>
            <a:prstGeom prst="line">
              <a:avLst/>
            </a:prstGeom>
            <a:noFill/>
            <a:ln w="11113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3705" y="1093"/>
              <a:ext cx="118" cy="1"/>
            </a:xfrm>
            <a:prstGeom prst="line">
              <a:avLst/>
            </a:prstGeom>
            <a:noFill/>
            <a:ln w="11113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3764" y="1034"/>
              <a:ext cx="1" cy="118"/>
            </a:xfrm>
            <a:prstGeom prst="line">
              <a:avLst/>
            </a:prstGeom>
            <a:noFill/>
            <a:ln w="11113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未知"/>
            <p:cNvSpPr/>
            <p:nvPr/>
          </p:nvSpPr>
          <p:spPr bwMode="auto">
            <a:xfrm>
              <a:off x="2541" y="976"/>
              <a:ext cx="235" cy="234"/>
            </a:xfrm>
            <a:custGeom>
              <a:avLst/>
              <a:gdLst>
                <a:gd name="T0" fmla="*/ 0 w 705"/>
                <a:gd name="T1" fmla="*/ 350 h 701"/>
                <a:gd name="T2" fmla="*/ 3 w 705"/>
                <a:gd name="T3" fmla="*/ 306 h 701"/>
                <a:gd name="T4" fmla="*/ 12 w 705"/>
                <a:gd name="T5" fmla="*/ 262 h 701"/>
                <a:gd name="T6" fmla="*/ 25 w 705"/>
                <a:gd name="T7" fmla="*/ 221 h 701"/>
                <a:gd name="T8" fmla="*/ 44 w 705"/>
                <a:gd name="T9" fmla="*/ 181 h 701"/>
                <a:gd name="T10" fmla="*/ 68 w 705"/>
                <a:gd name="T11" fmla="*/ 144 h 701"/>
                <a:gd name="T12" fmla="*/ 96 w 705"/>
                <a:gd name="T13" fmla="*/ 109 h 701"/>
                <a:gd name="T14" fmla="*/ 128 w 705"/>
                <a:gd name="T15" fmla="*/ 80 h 701"/>
                <a:gd name="T16" fmla="*/ 164 w 705"/>
                <a:gd name="T17" fmla="*/ 53 h 701"/>
                <a:gd name="T18" fmla="*/ 202 w 705"/>
                <a:gd name="T19" fmla="*/ 32 h 701"/>
                <a:gd name="T20" fmla="*/ 243 w 705"/>
                <a:gd name="T21" fmla="*/ 16 h 701"/>
                <a:gd name="T22" fmla="*/ 286 w 705"/>
                <a:gd name="T23" fmla="*/ 4 h 701"/>
                <a:gd name="T24" fmla="*/ 330 w 705"/>
                <a:gd name="T25" fmla="*/ 0 h 701"/>
                <a:gd name="T26" fmla="*/ 375 w 705"/>
                <a:gd name="T27" fmla="*/ 0 h 701"/>
                <a:gd name="T28" fmla="*/ 419 w 705"/>
                <a:gd name="T29" fmla="*/ 4 h 701"/>
                <a:gd name="T30" fmla="*/ 462 w 705"/>
                <a:gd name="T31" fmla="*/ 16 h 701"/>
                <a:gd name="T32" fmla="*/ 502 w 705"/>
                <a:gd name="T33" fmla="*/ 32 h 701"/>
                <a:gd name="T34" fmla="*/ 541 w 705"/>
                <a:gd name="T35" fmla="*/ 53 h 701"/>
                <a:gd name="T36" fmla="*/ 577 w 705"/>
                <a:gd name="T37" fmla="*/ 80 h 701"/>
                <a:gd name="T38" fmla="*/ 609 w 705"/>
                <a:gd name="T39" fmla="*/ 109 h 701"/>
                <a:gd name="T40" fmla="*/ 637 w 705"/>
                <a:gd name="T41" fmla="*/ 144 h 701"/>
                <a:gd name="T42" fmla="*/ 661 w 705"/>
                <a:gd name="T43" fmla="*/ 181 h 701"/>
                <a:gd name="T44" fmla="*/ 680 w 705"/>
                <a:gd name="T45" fmla="*/ 221 h 701"/>
                <a:gd name="T46" fmla="*/ 693 w 705"/>
                <a:gd name="T47" fmla="*/ 262 h 701"/>
                <a:gd name="T48" fmla="*/ 702 w 705"/>
                <a:gd name="T49" fmla="*/ 306 h 701"/>
                <a:gd name="T50" fmla="*/ 705 w 705"/>
                <a:gd name="T51" fmla="*/ 350 h 701"/>
                <a:gd name="T52" fmla="*/ 702 w 705"/>
                <a:gd name="T53" fmla="*/ 395 h 701"/>
                <a:gd name="T54" fmla="*/ 693 w 705"/>
                <a:gd name="T55" fmla="*/ 437 h 701"/>
                <a:gd name="T56" fmla="*/ 680 w 705"/>
                <a:gd name="T57" fmla="*/ 480 h 701"/>
                <a:gd name="T58" fmla="*/ 661 w 705"/>
                <a:gd name="T59" fmla="*/ 520 h 701"/>
                <a:gd name="T60" fmla="*/ 637 w 705"/>
                <a:gd name="T61" fmla="*/ 556 h 701"/>
                <a:gd name="T62" fmla="*/ 609 w 705"/>
                <a:gd name="T63" fmla="*/ 590 h 701"/>
                <a:gd name="T64" fmla="*/ 577 w 705"/>
                <a:gd name="T65" fmla="*/ 621 h 701"/>
                <a:gd name="T66" fmla="*/ 541 w 705"/>
                <a:gd name="T67" fmla="*/ 646 h 701"/>
                <a:gd name="T68" fmla="*/ 502 w 705"/>
                <a:gd name="T69" fmla="*/ 668 h 701"/>
                <a:gd name="T70" fmla="*/ 462 w 705"/>
                <a:gd name="T71" fmla="*/ 685 h 701"/>
                <a:gd name="T72" fmla="*/ 419 w 705"/>
                <a:gd name="T73" fmla="*/ 695 h 701"/>
                <a:gd name="T74" fmla="*/ 375 w 705"/>
                <a:gd name="T75" fmla="*/ 701 h 701"/>
                <a:gd name="T76" fmla="*/ 330 w 705"/>
                <a:gd name="T77" fmla="*/ 701 h 701"/>
                <a:gd name="T78" fmla="*/ 286 w 705"/>
                <a:gd name="T79" fmla="*/ 695 h 701"/>
                <a:gd name="T80" fmla="*/ 243 w 705"/>
                <a:gd name="T81" fmla="*/ 685 h 701"/>
                <a:gd name="T82" fmla="*/ 202 w 705"/>
                <a:gd name="T83" fmla="*/ 668 h 701"/>
                <a:gd name="T84" fmla="*/ 164 w 705"/>
                <a:gd name="T85" fmla="*/ 646 h 701"/>
                <a:gd name="T86" fmla="*/ 128 w 705"/>
                <a:gd name="T87" fmla="*/ 621 h 701"/>
                <a:gd name="T88" fmla="*/ 96 w 705"/>
                <a:gd name="T89" fmla="*/ 590 h 701"/>
                <a:gd name="T90" fmla="*/ 68 w 705"/>
                <a:gd name="T91" fmla="*/ 556 h 701"/>
                <a:gd name="T92" fmla="*/ 44 w 705"/>
                <a:gd name="T93" fmla="*/ 520 h 701"/>
                <a:gd name="T94" fmla="*/ 25 w 705"/>
                <a:gd name="T95" fmla="*/ 480 h 701"/>
                <a:gd name="T96" fmla="*/ 12 w 705"/>
                <a:gd name="T97" fmla="*/ 437 h 701"/>
                <a:gd name="T98" fmla="*/ 3 w 705"/>
                <a:gd name="T99" fmla="*/ 395 h 701"/>
                <a:gd name="T100" fmla="*/ 0 w 705"/>
                <a:gd name="T101" fmla="*/ 35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5" h="701">
                  <a:moveTo>
                    <a:pt x="0" y="350"/>
                  </a:moveTo>
                  <a:lnTo>
                    <a:pt x="3" y="306"/>
                  </a:lnTo>
                  <a:lnTo>
                    <a:pt x="12" y="262"/>
                  </a:lnTo>
                  <a:lnTo>
                    <a:pt x="25" y="221"/>
                  </a:lnTo>
                  <a:lnTo>
                    <a:pt x="44" y="181"/>
                  </a:lnTo>
                  <a:lnTo>
                    <a:pt x="68" y="144"/>
                  </a:lnTo>
                  <a:lnTo>
                    <a:pt x="96" y="109"/>
                  </a:lnTo>
                  <a:lnTo>
                    <a:pt x="128" y="80"/>
                  </a:lnTo>
                  <a:lnTo>
                    <a:pt x="164" y="53"/>
                  </a:lnTo>
                  <a:lnTo>
                    <a:pt x="202" y="32"/>
                  </a:lnTo>
                  <a:lnTo>
                    <a:pt x="243" y="16"/>
                  </a:lnTo>
                  <a:lnTo>
                    <a:pt x="286" y="4"/>
                  </a:lnTo>
                  <a:lnTo>
                    <a:pt x="330" y="0"/>
                  </a:lnTo>
                  <a:lnTo>
                    <a:pt x="375" y="0"/>
                  </a:lnTo>
                  <a:lnTo>
                    <a:pt x="419" y="4"/>
                  </a:lnTo>
                  <a:lnTo>
                    <a:pt x="462" y="16"/>
                  </a:lnTo>
                  <a:lnTo>
                    <a:pt x="502" y="32"/>
                  </a:lnTo>
                  <a:lnTo>
                    <a:pt x="541" y="53"/>
                  </a:lnTo>
                  <a:lnTo>
                    <a:pt x="577" y="80"/>
                  </a:lnTo>
                  <a:lnTo>
                    <a:pt x="609" y="109"/>
                  </a:lnTo>
                  <a:lnTo>
                    <a:pt x="637" y="144"/>
                  </a:lnTo>
                  <a:lnTo>
                    <a:pt x="661" y="181"/>
                  </a:lnTo>
                  <a:lnTo>
                    <a:pt x="680" y="221"/>
                  </a:lnTo>
                  <a:lnTo>
                    <a:pt x="693" y="262"/>
                  </a:lnTo>
                  <a:lnTo>
                    <a:pt x="702" y="306"/>
                  </a:lnTo>
                  <a:lnTo>
                    <a:pt x="705" y="350"/>
                  </a:lnTo>
                  <a:lnTo>
                    <a:pt x="702" y="395"/>
                  </a:lnTo>
                  <a:lnTo>
                    <a:pt x="693" y="437"/>
                  </a:lnTo>
                  <a:lnTo>
                    <a:pt x="680" y="480"/>
                  </a:lnTo>
                  <a:lnTo>
                    <a:pt x="661" y="520"/>
                  </a:lnTo>
                  <a:lnTo>
                    <a:pt x="637" y="556"/>
                  </a:lnTo>
                  <a:lnTo>
                    <a:pt x="609" y="590"/>
                  </a:lnTo>
                  <a:lnTo>
                    <a:pt x="577" y="621"/>
                  </a:lnTo>
                  <a:lnTo>
                    <a:pt x="541" y="646"/>
                  </a:lnTo>
                  <a:lnTo>
                    <a:pt x="502" y="668"/>
                  </a:lnTo>
                  <a:lnTo>
                    <a:pt x="462" y="685"/>
                  </a:lnTo>
                  <a:lnTo>
                    <a:pt x="419" y="695"/>
                  </a:lnTo>
                  <a:lnTo>
                    <a:pt x="375" y="701"/>
                  </a:lnTo>
                  <a:lnTo>
                    <a:pt x="330" y="701"/>
                  </a:lnTo>
                  <a:lnTo>
                    <a:pt x="286" y="695"/>
                  </a:lnTo>
                  <a:lnTo>
                    <a:pt x="243" y="685"/>
                  </a:lnTo>
                  <a:lnTo>
                    <a:pt x="202" y="668"/>
                  </a:lnTo>
                  <a:lnTo>
                    <a:pt x="164" y="646"/>
                  </a:lnTo>
                  <a:lnTo>
                    <a:pt x="128" y="621"/>
                  </a:lnTo>
                  <a:lnTo>
                    <a:pt x="96" y="590"/>
                  </a:lnTo>
                  <a:lnTo>
                    <a:pt x="68" y="556"/>
                  </a:lnTo>
                  <a:lnTo>
                    <a:pt x="44" y="520"/>
                  </a:lnTo>
                  <a:lnTo>
                    <a:pt x="25" y="480"/>
                  </a:lnTo>
                  <a:lnTo>
                    <a:pt x="12" y="437"/>
                  </a:lnTo>
                  <a:lnTo>
                    <a:pt x="3" y="395"/>
                  </a:lnTo>
                  <a:lnTo>
                    <a:pt x="0" y="350"/>
                  </a:lnTo>
                  <a:close/>
                </a:path>
              </a:pathLst>
            </a:custGeom>
            <a:solidFill>
              <a:srgbClr val="FFFFFF"/>
            </a:solidFill>
            <a:ln w="15875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2599" y="1093"/>
              <a:ext cx="118" cy="1"/>
            </a:xfrm>
            <a:prstGeom prst="line">
              <a:avLst/>
            </a:prstGeom>
            <a:noFill/>
            <a:ln w="11113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2658" y="1034"/>
              <a:ext cx="1" cy="118"/>
            </a:xfrm>
            <a:prstGeom prst="line">
              <a:avLst/>
            </a:prstGeom>
            <a:noFill/>
            <a:ln w="11113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2599" y="1093"/>
              <a:ext cx="118" cy="1"/>
            </a:xfrm>
            <a:prstGeom prst="line">
              <a:avLst/>
            </a:prstGeom>
            <a:noFill/>
            <a:ln w="11113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>
              <a:off x="2658" y="1034"/>
              <a:ext cx="1" cy="118"/>
            </a:xfrm>
            <a:prstGeom prst="line">
              <a:avLst/>
            </a:prstGeom>
            <a:noFill/>
            <a:ln w="11113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未知"/>
            <p:cNvSpPr/>
            <p:nvPr/>
          </p:nvSpPr>
          <p:spPr bwMode="auto">
            <a:xfrm>
              <a:off x="4294" y="1072"/>
              <a:ext cx="117" cy="42"/>
            </a:xfrm>
            <a:custGeom>
              <a:avLst/>
              <a:gdLst>
                <a:gd name="T0" fmla="*/ 0 w 351"/>
                <a:gd name="T1" fmla="*/ 0 h 128"/>
                <a:gd name="T2" fmla="*/ 63 w 351"/>
                <a:gd name="T3" fmla="*/ 64 h 128"/>
                <a:gd name="T4" fmla="*/ 0 w 351"/>
                <a:gd name="T5" fmla="*/ 128 h 128"/>
                <a:gd name="T6" fmla="*/ 351 w 351"/>
                <a:gd name="T7" fmla="*/ 64 h 128"/>
                <a:gd name="T8" fmla="*/ 0 w 351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128">
                  <a:moveTo>
                    <a:pt x="0" y="0"/>
                  </a:moveTo>
                  <a:lnTo>
                    <a:pt x="63" y="64"/>
                  </a:lnTo>
                  <a:lnTo>
                    <a:pt x="0" y="128"/>
                  </a:lnTo>
                  <a:lnTo>
                    <a:pt x="351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350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未知"/>
            <p:cNvSpPr/>
            <p:nvPr/>
          </p:nvSpPr>
          <p:spPr bwMode="auto">
            <a:xfrm>
              <a:off x="3529" y="1072"/>
              <a:ext cx="117" cy="42"/>
            </a:xfrm>
            <a:custGeom>
              <a:avLst/>
              <a:gdLst>
                <a:gd name="T0" fmla="*/ 0 w 353"/>
                <a:gd name="T1" fmla="*/ 0 h 128"/>
                <a:gd name="T2" fmla="*/ 64 w 353"/>
                <a:gd name="T3" fmla="*/ 64 h 128"/>
                <a:gd name="T4" fmla="*/ 0 w 353"/>
                <a:gd name="T5" fmla="*/ 128 h 128"/>
                <a:gd name="T6" fmla="*/ 353 w 353"/>
                <a:gd name="T7" fmla="*/ 64 h 128"/>
                <a:gd name="T8" fmla="*/ 0 w 353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128">
                  <a:moveTo>
                    <a:pt x="0" y="0"/>
                  </a:moveTo>
                  <a:lnTo>
                    <a:pt x="64" y="64"/>
                  </a:lnTo>
                  <a:lnTo>
                    <a:pt x="0" y="128"/>
                  </a:lnTo>
                  <a:lnTo>
                    <a:pt x="353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350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未知"/>
            <p:cNvSpPr/>
            <p:nvPr/>
          </p:nvSpPr>
          <p:spPr bwMode="auto">
            <a:xfrm>
              <a:off x="2423" y="1072"/>
              <a:ext cx="118" cy="42"/>
            </a:xfrm>
            <a:custGeom>
              <a:avLst/>
              <a:gdLst>
                <a:gd name="T0" fmla="*/ 0 w 353"/>
                <a:gd name="T1" fmla="*/ 0 h 128"/>
                <a:gd name="T2" fmla="*/ 65 w 353"/>
                <a:gd name="T3" fmla="*/ 64 h 128"/>
                <a:gd name="T4" fmla="*/ 0 w 353"/>
                <a:gd name="T5" fmla="*/ 128 h 128"/>
                <a:gd name="T6" fmla="*/ 353 w 353"/>
                <a:gd name="T7" fmla="*/ 64 h 128"/>
                <a:gd name="T8" fmla="*/ 0 w 353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128">
                  <a:moveTo>
                    <a:pt x="0" y="0"/>
                  </a:moveTo>
                  <a:lnTo>
                    <a:pt x="65" y="64"/>
                  </a:lnTo>
                  <a:lnTo>
                    <a:pt x="0" y="128"/>
                  </a:lnTo>
                  <a:lnTo>
                    <a:pt x="353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350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未知"/>
            <p:cNvSpPr/>
            <p:nvPr/>
          </p:nvSpPr>
          <p:spPr bwMode="auto">
            <a:xfrm>
              <a:off x="2637" y="859"/>
              <a:ext cx="43" cy="117"/>
            </a:xfrm>
            <a:custGeom>
              <a:avLst/>
              <a:gdLst>
                <a:gd name="T0" fmla="*/ 128 w 128"/>
                <a:gd name="T1" fmla="*/ 0 h 352"/>
                <a:gd name="T2" fmla="*/ 64 w 128"/>
                <a:gd name="T3" fmla="*/ 65 h 352"/>
                <a:gd name="T4" fmla="*/ 0 w 128"/>
                <a:gd name="T5" fmla="*/ 0 h 352"/>
                <a:gd name="T6" fmla="*/ 64 w 128"/>
                <a:gd name="T7" fmla="*/ 352 h 352"/>
                <a:gd name="T8" fmla="*/ 128 w 128"/>
                <a:gd name="T9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352">
                  <a:moveTo>
                    <a:pt x="128" y="0"/>
                  </a:moveTo>
                  <a:lnTo>
                    <a:pt x="64" y="65"/>
                  </a:lnTo>
                  <a:lnTo>
                    <a:pt x="0" y="0"/>
                  </a:lnTo>
                  <a:lnTo>
                    <a:pt x="64" y="35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00000"/>
            </a:solidFill>
            <a:ln w="6350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未知"/>
            <p:cNvSpPr/>
            <p:nvPr/>
          </p:nvSpPr>
          <p:spPr bwMode="auto">
            <a:xfrm>
              <a:off x="3742" y="859"/>
              <a:ext cx="43" cy="117"/>
            </a:xfrm>
            <a:custGeom>
              <a:avLst/>
              <a:gdLst>
                <a:gd name="T0" fmla="*/ 128 w 128"/>
                <a:gd name="T1" fmla="*/ 0 h 352"/>
                <a:gd name="T2" fmla="*/ 65 w 128"/>
                <a:gd name="T3" fmla="*/ 65 h 352"/>
                <a:gd name="T4" fmla="*/ 0 w 128"/>
                <a:gd name="T5" fmla="*/ 0 h 352"/>
                <a:gd name="T6" fmla="*/ 65 w 128"/>
                <a:gd name="T7" fmla="*/ 352 h 352"/>
                <a:gd name="T8" fmla="*/ 128 w 128"/>
                <a:gd name="T9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352">
                  <a:moveTo>
                    <a:pt x="128" y="0"/>
                  </a:moveTo>
                  <a:lnTo>
                    <a:pt x="65" y="65"/>
                  </a:lnTo>
                  <a:lnTo>
                    <a:pt x="0" y="0"/>
                  </a:lnTo>
                  <a:lnTo>
                    <a:pt x="65" y="35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00000"/>
            </a:solidFill>
            <a:ln w="6350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未知"/>
            <p:cNvSpPr/>
            <p:nvPr/>
          </p:nvSpPr>
          <p:spPr bwMode="auto">
            <a:xfrm>
              <a:off x="448" y="859"/>
              <a:ext cx="43" cy="117"/>
            </a:xfrm>
            <a:custGeom>
              <a:avLst/>
              <a:gdLst>
                <a:gd name="T0" fmla="*/ 130 w 130"/>
                <a:gd name="T1" fmla="*/ 0 h 352"/>
                <a:gd name="T2" fmla="*/ 65 w 130"/>
                <a:gd name="T3" fmla="*/ 65 h 352"/>
                <a:gd name="T4" fmla="*/ 0 w 130"/>
                <a:gd name="T5" fmla="*/ 0 h 352"/>
                <a:gd name="T6" fmla="*/ 65 w 130"/>
                <a:gd name="T7" fmla="*/ 352 h 352"/>
                <a:gd name="T8" fmla="*/ 130 w 130"/>
                <a:gd name="T9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352">
                  <a:moveTo>
                    <a:pt x="130" y="0"/>
                  </a:moveTo>
                  <a:lnTo>
                    <a:pt x="65" y="65"/>
                  </a:lnTo>
                  <a:lnTo>
                    <a:pt x="0" y="0"/>
                  </a:lnTo>
                  <a:lnTo>
                    <a:pt x="65" y="35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000000"/>
            </a:solidFill>
            <a:ln w="6350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362" y="781"/>
              <a:ext cx="64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基址寄存器</a:t>
              </a:r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537" y="0"/>
              <a:ext cx="38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指令中</a:t>
              </a:r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2281" y="195"/>
              <a:ext cx="755" cy="234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2473" y="234"/>
              <a:ext cx="38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变地址</a:t>
              </a:r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2124" y="0"/>
              <a:ext cx="64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变址寄存器</a:t>
              </a:r>
            </a:p>
          </p:txBody>
        </p:sp>
        <p:sp>
          <p:nvSpPr>
            <p:cNvPr id="48" name="未知"/>
            <p:cNvSpPr/>
            <p:nvPr/>
          </p:nvSpPr>
          <p:spPr bwMode="auto">
            <a:xfrm>
              <a:off x="2158" y="290"/>
              <a:ext cx="123" cy="45"/>
            </a:xfrm>
            <a:custGeom>
              <a:avLst/>
              <a:gdLst>
                <a:gd name="T0" fmla="*/ 0 w 369"/>
                <a:gd name="T1" fmla="*/ 0 h 134"/>
                <a:gd name="T2" fmla="*/ 68 w 369"/>
                <a:gd name="T3" fmla="*/ 66 h 134"/>
                <a:gd name="T4" fmla="*/ 0 w 369"/>
                <a:gd name="T5" fmla="*/ 134 h 134"/>
                <a:gd name="T6" fmla="*/ 369 w 369"/>
                <a:gd name="T7" fmla="*/ 66 h 134"/>
                <a:gd name="T8" fmla="*/ 0 w 369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134">
                  <a:moveTo>
                    <a:pt x="0" y="0"/>
                  </a:moveTo>
                  <a:lnTo>
                    <a:pt x="68" y="66"/>
                  </a:lnTo>
                  <a:lnTo>
                    <a:pt x="0" y="134"/>
                  </a:lnTo>
                  <a:lnTo>
                    <a:pt x="369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350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4.2 8086</a:t>
            </a:r>
            <a:r>
              <a:rPr lang="zh-CN" altLang="zh-CN" dirty="0"/>
              <a:t>寻址方式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41085" y="2827670"/>
            <a:ext cx="5539730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zh-CN" sz="16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①</a:t>
            </a:r>
            <a:r>
              <a:rPr lang="en-US" altLang="zh-CN" sz="1600" dirty="0">
                <a:solidFill>
                  <a:srgbClr val="0066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1600" dirty="0">
                <a:ea typeface="微软雅黑" panose="020B0503020204020204" pitchFamily="34" charset="-122"/>
                <a:cs typeface="Times New Roman" panose="02020603050405020304" pitchFamily="18" charset="0"/>
              </a:rPr>
              <a:t>根据指令中给出的寄存器名及寄存器内容，得到存储单元的</a:t>
            </a:r>
            <a:r>
              <a:rPr lang="en-US" altLang="zh-CN" sz="1600" dirty="0">
                <a:solidFill>
                  <a:srgbClr val="74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lang="zh-CN" altLang="en-US" sz="1600" dirty="0"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1600" dirty="0"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1600" dirty="0">
                <a:solidFill>
                  <a:srgbClr val="0066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dirty="0">
                <a:solidFill>
                  <a:srgbClr val="74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SS ×16</a:t>
            </a:r>
            <a:r>
              <a:rPr lang="zh-CN" altLang="en-US" sz="1600" dirty="0">
                <a:solidFill>
                  <a:srgbClr val="74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sz="1600" dirty="0">
                <a:solidFill>
                  <a:srgbClr val="74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BP </a:t>
            </a:r>
            <a:r>
              <a:rPr lang="zh-CN" altLang="en-US" sz="1600" dirty="0">
                <a:solidFill>
                  <a:srgbClr val="74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sz="1600" dirty="0">
                <a:solidFill>
                  <a:srgbClr val="74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SI </a:t>
            </a:r>
            <a:r>
              <a:rPr lang="zh-CN" altLang="en-US" sz="1600" dirty="0">
                <a:solidFill>
                  <a:srgbClr val="74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1600" dirty="0">
                <a:solidFill>
                  <a:srgbClr val="74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43200H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99475" y="1522253"/>
            <a:ext cx="3553470" cy="41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15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15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1500" b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en-US" altLang="zh-CN" b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MOV   AL</a:t>
            </a:r>
            <a:r>
              <a:rPr lang="zh-CN" altLang="en-US" b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 BP ]  [ SI ] 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3604" y="1897613"/>
            <a:ext cx="4871553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设：</a:t>
            </a:r>
            <a:r>
              <a:rPr lang="en-US" altLang="zh-CN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SS 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4000H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BP 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2000H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SI 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1200H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14641" y="2398726"/>
            <a:ext cx="3185487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源操作数的寻址过程如图所示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54013" y="3603306"/>
            <a:ext cx="35461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600" dirty="0">
                <a:solidFill>
                  <a:srgbClr val="0066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en-US" altLang="zh-CN" sz="1600" dirty="0">
                <a:solidFill>
                  <a:srgbClr val="0066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1600" dirty="0">
                <a:ea typeface="微软雅黑" panose="020B0503020204020204" pitchFamily="34" charset="-122"/>
                <a:cs typeface="Times New Roman" panose="02020603050405020304" pitchFamily="18" charset="0"/>
              </a:rPr>
              <a:t>把该内存单元中的内容送到</a:t>
            </a:r>
            <a:r>
              <a:rPr lang="en-US" altLang="zh-CN" sz="1600" dirty="0">
                <a:ea typeface="微软雅黑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lang="zh-CN" altLang="en-US" sz="1600" dirty="0"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1600" dirty="0">
                <a:solidFill>
                  <a:srgbClr val="0066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1" name="Group 101"/>
          <p:cNvGrpSpPr/>
          <p:nvPr/>
        </p:nvGrpSpPr>
        <p:grpSpPr bwMode="auto">
          <a:xfrm>
            <a:off x="7501131" y="4335348"/>
            <a:ext cx="1014413" cy="1822847"/>
            <a:chOff x="4764" y="2743"/>
            <a:chExt cx="852" cy="1531"/>
          </a:xfrm>
        </p:grpSpPr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5141" y="2888"/>
              <a:ext cx="474" cy="23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5141" y="2769"/>
              <a:ext cx="1" cy="150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5615" y="2769"/>
              <a:ext cx="1" cy="150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208" y="2743"/>
              <a:ext cx="33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05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存储器</a:t>
              </a:r>
              <a:endParaRPr lang="zh-CN" altLang="en-US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141" y="3126"/>
              <a:ext cx="474" cy="23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141" y="3363"/>
              <a:ext cx="474" cy="31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5322" y="3456"/>
              <a:ext cx="1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05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  <a:endParaRPr lang="en-US" altLang="zh-CN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5141" y="3680"/>
              <a:ext cx="474" cy="23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5141" y="3918"/>
              <a:ext cx="474" cy="23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4764" y="3179"/>
              <a:ext cx="3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05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30000H</a:t>
              </a:r>
              <a:endParaRPr lang="en-US" altLang="zh-CN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4764" y="3615"/>
              <a:ext cx="3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05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32100H</a:t>
              </a:r>
              <a:endParaRPr lang="en-US" altLang="zh-CN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108"/>
          <p:cNvGrpSpPr/>
          <p:nvPr/>
        </p:nvGrpSpPr>
        <p:grpSpPr bwMode="auto">
          <a:xfrm>
            <a:off x="6069996" y="4948522"/>
            <a:ext cx="1128713" cy="454819"/>
            <a:chOff x="3562" y="3258"/>
            <a:chExt cx="948" cy="382"/>
          </a:xfrm>
        </p:grpSpPr>
        <p:sp>
          <p:nvSpPr>
            <p:cNvPr id="24" name="Rectangle 30"/>
            <p:cNvSpPr>
              <a:spLocks noChangeArrowheads="1"/>
            </p:cNvSpPr>
            <p:nvPr/>
          </p:nvSpPr>
          <p:spPr bwMode="auto">
            <a:xfrm>
              <a:off x="3955" y="3258"/>
              <a:ext cx="16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05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AX</a:t>
              </a:r>
              <a:endParaRPr lang="en-US" altLang="zh-CN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5" name="Group 107"/>
            <p:cNvGrpSpPr/>
            <p:nvPr/>
          </p:nvGrpSpPr>
          <p:grpSpPr bwMode="auto">
            <a:xfrm>
              <a:off x="3562" y="3403"/>
              <a:ext cx="948" cy="237"/>
              <a:chOff x="3562" y="3403"/>
              <a:chExt cx="948" cy="237"/>
            </a:xfrm>
          </p:grpSpPr>
          <p:sp>
            <p:nvSpPr>
              <p:cNvPr id="26" name="Rectangle 28"/>
              <p:cNvSpPr>
                <a:spLocks noChangeArrowheads="1"/>
              </p:cNvSpPr>
              <p:nvPr/>
            </p:nvSpPr>
            <p:spPr bwMode="auto">
              <a:xfrm>
                <a:off x="3562" y="3403"/>
                <a:ext cx="474" cy="237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9"/>
              <p:cNvSpPr>
                <a:spLocks noChangeArrowheads="1"/>
              </p:cNvSpPr>
              <p:nvPr/>
            </p:nvSpPr>
            <p:spPr bwMode="auto">
              <a:xfrm>
                <a:off x="3702" y="3456"/>
                <a:ext cx="20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05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00H</a:t>
                </a:r>
                <a:endParaRPr lang="en-US" altLang="zh-CN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31"/>
              <p:cNvSpPr>
                <a:spLocks noChangeArrowheads="1"/>
              </p:cNvSpPr>
              <p:nvPr/>
            </p:nvSpPr>
            <p:spPr bwMode="auto">
              <a:xfrm>
                <a:off x="4036" y="3403"/>
                <a:ext cx="474" cy="237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32"/>
              <p:cNvSpPr>
                <a:spLocks noChangeArrowheads="1"/>
              </p:cNvSpPr>
              <p:nvPr/>
            </p:nvSpPr>
            <p:spPr bwMode="auto">
              <a:xfrm>
                <a:off x="4176" y="3456"/>
                <a:ext cx="20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05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50H</a:t>
                </a:r>
                <a:endParaRPr lang="en-US" altLang="zh-CN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" name="Group 110"/>
          <p:cNvGrpSpPr/>
          <p:nvPr/>
        </p:nvGrpSpPr>
        <p:grpSpPr bwMode="auto">
          <a:xfrm>
            <a:off x="7104650" y="4837794"/>
            <a:ext cx="376238" cy="635794"/>
            <a:chOff x="4431" y="3165"/>
            <a:chExt cx="316" cy="534"/>
          </a:xfrm>
        </p:grpSpPr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4589" y="3680"/>
              <a:ext cx="15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Freeform 26"/>
            <p:cNvSpPr/>
            <p:nvPr/>
          </p:nvSpPr>
          <p:spPr bwMode="auto">
            <a:xfrm>
              <a:off x="4644" y="3661"/>
              <a:ext cx="103" cy="38"/>
            </a:xfrm>
            <a:custGeom>
              <a:avLst/>
              <a:gdLst>
                <a:gd name="T0" fmla="*/ 0 w 308"/>
                <a:gd name="T1" fmla="*/ 0 h 113"/>
                <a:gd name="T2" fmla="*/ 55 w 308"/>
                <a:gd name="T3" fmla="*/ 56 h 113"/>
                <a:gd name="T4" fmla="*/ 0 w 308"/>
                <a:gd name="T5" fmla="*/ 113 h 113"/>
                <a:gd name="T6" fmla="*/ 308 w 308"/>
                <a:gd name="T7" fmla="*/ 56 h 113"/>
                <a:gd name="T8" fmla="*/ 0 w 308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113"/>
                <a:gd name="T17" fmla="*/ 308 w 308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113">
                  <a:moveTo>
                    <a:pt x="0" y="0"/>
                  </a:moveTo>
                  <a:lnTo>
                    <a:pt x="55" y="56"/>
                  </a:lnTo>
                  <a:lnTo>
                    <a:pt x="0" y="113"/>
                  </a:lnTo>
                  <a:lnTo>
                    <a:pt x="308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 flipV="1">
              <a:off x="4589" y="3165"/>
              <a:ext cx="1" cy="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4431" y="3165"/>
              <a:ext cx="15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868783" y="4269864"/>
            <a:ext cx="117179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05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(ES)×10H</a:t>
            </a:r>
            <a:r>
              <a:rPr lang="zh-CN" altLang="en-US" sz="105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105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30000H</a:t>
            </a:r>
            <a:endParaRPr lang="en-US" altLang="zh-CN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6220014" y="4429408"/>
            <a:ext cx="852798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05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(BX)</a:t>
            </a:r>
            <a:r>
              <a:rPr lang="zh-CN" altLang="en-US" sz="105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  </a:t>
            </a:r>
            <a:r>
              <a:rPr lang="en-US" altLang="zh-CN" sz="105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1000H</a:t>
            </a:r>
            <a:endParaRPr lang="en-US" altLang="zh-CN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6264071" y="4590142"/>
            <a:ext cx="815929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05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(DI)</a:t>
            </a:r>
            <a:r>
              <a:rPr lang="zh-CN" altLang="en-US" sz="105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  </a:t>
            </a:r>
            <a:r>
              <a:rPr lang="en-US" altLang="zh-CN" sz="105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1100H</a:t>
            </a:r>
            <a:endParaRPr lang="en-US" altLang="zh-CN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6628400" y="4760401"/>
            <a:ext cx="4408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05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32100H</a:t>
            </a:r>
            <a:endParaRPr lang="en-US" altLang="zh-CN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9" name="Group 109"/>
          <p:cNvGrpSpPr/>
          <p:nvPr/>
        </p:nvGrpSpPr>
        <p:grpSpPr bwMode="auto">
          <a:xfrm>
            <a:off x="5599699" y="4571104"/>
            <a:ext cx="1504950" cy="173831"/>
            <a:chOff x="3167" y="2941"/>
            <a:chExt cx="1264" cy="146"/>
          </a:xfrm>
        </p:grpSpPr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3167" y="3086"/>
              <a:ext cx="126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3228" y="2941"/>
              <a:ext cx="1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05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endParaRPr lang="zh-CN" altLang="en-US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100"/>
          <p:cNvGrpSpPr/>
          <p:nvPr/>
        </p:nvGrpSpPr>
        <p:grpSpPr bwMode="auto">
          <a:xfrm>
            <a:off x="6352177" y="5356905"/>
            <a:ext cx="1597819" cy="540544"/>
            <a:chOff x="3799" y="3601"/>
            <a:chExt cx="1342" cy="454"/>
          </a:xfrm>
        </p:grpSpPr>
        <p:sp>
          <p:nvSpPr>
            <p:cNvPr id="43" name="Line 24"/>
            <p:cNvSpPr>
              <a:spLocks noChangeShapeType="1"/>
            </p:cNvSpPr>
            <p:nvPr/>
          </p:nvSpPr>
          <p:spPr bwMode="auto">
            <a:xfrm flipH="1">
              <a:off x="3799" y="4036"/>
              <a:ext cx="126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Line 33"/>
            <p:cNvSpPr>
              <a:spLocks noChangeShapeType="1"/>
            </p:cNvSpPr>
            <p:nvPr/>
          </p:nvSpPr>
          <p:spPr bwMode="auto">
            <a:xfrm flipV="1">
              <a:off x="3799" y="3601"/>
              <a:ext cx="1" cy="4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5039" y="4018"/>
              <a:ext cx="102" cy="37"/>
            </a:xfrm>
            <a:custGeom>
              <a:avLst/>
              <a:gdLst>
                <a:gd name="T0" fmla="*/ 0 w 307"/>
                <a:gd name="T1" fmla="*/ 0 h 112"/>
                <a:gd name="T2" fmla="*/ 55 w 307"/>
                <a:gd name="T3" fmla="*/ 55 h 112"/>
                <a:gd name="T4" fmla="*/ 0 w 307"/>
                <a:gd name="T5" fmla="*/ 112 h 112"/>
                <a:gd name="T6" fmla="*/ 307 w 307"/>
                <a:gd name="T7" fmla="*/ 55 h 112"/>
                <a:gd name="T8" fmla="*/ 0 w 307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112"/>
                <a:gd name="T17" fmla="*/ 307 w 307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112">
                  <a:moveTo>
                    <a:pt x="0" y="0"/>
                  </a:moveTo>
                  <a:lnTo>
                    <a:pt x="55" y="55"/>
                  </a:lnTo>
                  <a:lnTo>
                    <a:pt x="0" y="112"/>
                  </a:lnTo>
                  <a:lnTo>
                    <a:pt x="307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Group 99"/>
          <p:cNvGrpSpPr/>
          <p:nvPr/>
        </p:nvGrpSpPr>
        <p:grpSpPr bwMode="auto">
          <a:xfrm>
            <a:off x="6916531" y="5356907"/>
            <a:ext cx="1033463" cy="258365"/>
            <a:chOff x="4273" y="3601"/>
            <a:chExt cx="868" cy="217"/>
          </a:xfrm>
        </p:grpSpPr>
        <p:sp>
          <p:nvSpPr>
            <p:cNvPr id="47" name="Line 23"/>
            <p:cNvSpPr>
              <a:spLocks noChangeShapeType="1"/>
            </p:cNvSpPr>
            <p:nvPr/>
          </p:nvSpPr>
          <p:spPr bwMode="auto">
            <a:xfrm flipH="1">
              <a:off x="4273" y="3799"/>
              <a:ext cx="7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Freeform 41"/>
            <p:cNvSpPr/>
            <p:nvPr/>
          </p:nvSpPr>
          <p:spPr bwMode="auto">
            <a:xfrm>
              <a:off x="5039" y="3780"/>
              <a:ext cx="102" cy="38"/>
            </a:xfrm>
            <a:custGeom>
              <a:avLst/>
              <a:gdLst>
                <a:gd name="T0" fmla="*/ 0 w 307"/>
                <a:gd name="T1" fmla="*/ 0 h 112"/>
                <a:gd name="T2" fmla="*/ 55 w 307"/>
                <a:gd name="T3" fmla="*/ 55 h 112"/>
                <a:gd name="T4" fmla="*/ 0 w 307"/>
                <a:gd name="T5" fmla="*/ 112 h 112"/>
                <a:gd name="T6" fmla="*/ 307 w 307"/>
                <a:gd name="T7" fmla="*/ 55 h 112"/>
                <a:gd name="T8" fmla="*/ 0 w 307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112"/>
                <a:gd name="T17" fmla="*/ 307 w 307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112">
                  <a:moveTo>
                    <a:pt x="0" y="0"/>
                  </a:moveTo>
                  <a:lnTo>
                    <a:pt x="55" y="55"/>
                  </a:lnTo>
                  <a:lnTo>
                    <a:pt x="0" y="112"/>
                  </a:lnTo>
                  <a:lnTo>
                    <a:pt x="307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Line 43"/>
            <p:cNvSpPr>
              <a:spLocks noChangeShapeType="1"/>
            </p:cNvSpPr>
            <p:nvPr/>
          </p:nvSpPr>
          <p:spPr bwMode="auto">
            <a:xfrm flipV="1">
              <a:off x="4273" y="3601"/>
              <a:ext cx="1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Group 98"/>
          <p:cNvGrpSpPr/>
          <p:nvPr/>
        </p:nvGrpSpPr>
        <p:grpSpPr bwMode="auto">
          <a:xfrm>
            <a:off x="2857308" y="4304392"/>
            <a:ext cx="1015604" cy="1822847"/>
            <a:chOff x="4763" y="864"/>
            <a:chExt cx="853" cy="1531"/>
          </a:xfrm>
        </p:grpSpPr>
        <p:sp>
          <p:nvSpPr>
            <p:cNvPr id="51" name="Rectangle 71"/>
            <p:cNvSpPr>
              <a:spLocks noChangeArrowheads="1"/>
            </p:cNvSpPr>
            <p:nvPr/>
          </p:nvSpPr>
          <p:spPr bwMode="auto">
            <a:xfrm>
              <a:off x="5141" y="1009"/>
              <a:ext cx="474" cy="23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Line 72"/>
            <p:cNvSpPr>
              <a:spLocks noChangeShapeType="1"/>
            </p:cNvSpPr>
            <p:nvPr/>
          </p:nvSpPr>
          <p:spPr bwMode="auto">
            <a:xfrm>
              <a:off x="5141" y="890"/>
              <a:ext cx="1" cy="150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Line 73"/>
            <p:cNvSpPr>
              <a:spLocks noChangeShapeType="1"/>
            </p:cNvSpPr>
            <p:nvPr/>
          </p:nvSpPr>
          <p:spPr bwMode="auto">
            <a:xfrm>
              <a:off x="5615" y="890"/>
              <a:ext cx="1" cy="150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74"/>
            <p:cNvSpPr>
              <a:spLocks noChangeArrowheads="1"/>
            </p:cNvSpPr>
            <p:nvPr/>
          </p:nvSpPr>
          <p:spPr bwMode="auto">
            <a:xfrm>
              <a:off x="5207" y="864"/>
              <a:ext cx="33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05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存储器</a:t>
              </a:r>
              <a:endParaRPr lang="zh-CN" altLang="en-US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75"/>
            <p:cNvSpPr>
              <a:spLocks noChangeArrowheads="1"/>
            </p:cNvSpPr>
            <p:nvPr/>
          </p:nvSpPr>
          <p:spPr bwMode="auto">
            <a:xfrm>
              <a:off x="5141" y="1247"/>
              <a:ext cx="474" cy="23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76"/>
            <p:cNvSpPr>
              <a:spLocks noChangeArrowheads="1"/>
            </p:cNvSpPr>
            <p:nvPr/>
          </p:nvSpPr>
          <p:spPr bwMode="auto">
            <a:xfrm>
              <a:off x="5141" y="1484"/>
              <a:ext cx="474" cy="31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77"/>
            <p:cNvSpPr>
              <a:spLocks noChangeArrowheads="1"/>
            </p:cNvSpPr>
            <p:nvPr/>
          </p:nvSpPr>
          <p:spPr bwMode="auto">
            <a:xfrm>
              <a:off x="5321" y="1577"/>
              <a:ext cx="1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05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  <a:endParaRPr lang="en-US" altLang="zh-CN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78"/>
            <p:cNvSpPr>
              <a:spLocks noChangeArrowheads="1"/>
            </p:cNvSpPr>
            <p:nvPr/>
          </p:nvSpPr>
          <p:spPr bwMode="auto">
            <a:xfrm>
              <a:off x="5141" y="1801"/>
              <a:ext cx="474" cy="23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79"/>
            <p:cNvSpPr>
              <a:spLocks noChangeArrowheads="1"/>
            </p:cNvSpPr>
            <p:nvPr/>
          </p:nvSpPr>
          <p:spPr bwMode="auto">
            <a:xfrm>
              <a:off x="5141" y="2039"/>
              <a:ext cx="474" cy="23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80"/>
            <p:cNvSpPr>
              <a:spLocks noChangeArrowheads="1"/>
            </p:cNvSpPr>
            <p:nvPr/>
          </p:nvSpPr>
          <p:spPr bwMode="auto">
            <a:xfrm>
              <a:off x="5282" y="2092"/>
              <a:ext cx="20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05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56H</a:t>
              </a:r>
              <a:endParaRPr lang="en-US" altLang="zh-CN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81"/>
            <p:cNvSpPr>
              <a:spLocks noChangeArrowheads="1"/>
            </p:cNvSpPr>
            <p:nvPr/>
          </p:nvSpPr>
          <p:spPr bwMode="auto">
            <a:xfrm>
              <a:off x="4763" y="1300"/>
              <a:ext cx="3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05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40000H</a:t>
              </a:r>
              <a:endParaRPr lang="en-US" altLang="zh-CN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82"/>
            <p:cNvSpPr>
              <a:spLocks noChangeArrowheads="1"/>
            </p:cNvSpPr>
            <p:nvPr/>
          </p:nvSpPr>
          <p:spPr bwMode="auto">
            <a:xfrm>
              <a:off x="4763" y="1973"/>
              <a:ext cx="3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05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43200H</a:t>
              </a:r>
              <a:endParaRPr lang="en-US" altLang="zh-CN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Group 106"/>
          <p:cNvGrpSpPr/>
          <p:nvPr/>
        </p:nvGrpSpPr>
        <p:grpSpPr bwMode="auto">
          <a:xfrm>
            <a:off x="1990531" y="5106873"/>
            <a:ext cx="564356" cy="454819"/>
            <a:chOff x="4035" y="1538"/>
            <a:chExt cx="474" cy="382"/>
          </a:xfrm>
        </p:grpSpPr>
        <p:sp>
          <p:nvSpPr>
            <p:cNvPr id="64" name="Rectangle 87"/>
            <p:cNvSpPr>
              <a:spLocks noChangeArrowheads="1"/>
            </p:cNvSpPr>
            <p:nvPr/>
          </p:nvSpPr>
          <p:spPr bwMode="auto">
            <a:xfrm>
              <a:off x="4192" y="1538"/>
              <a:ext cx="1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05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AL</a:t>
              </a:r>
              <a:endParaRPr lang="en-US" altLang="zh-CN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88"/>
            <p:cNvSpPr>
              <a:spLocks noChangeArrowheads="1"/>
            </p:cNvSpPr>
            <p:nvPr/>
          </p:nvSpPr>
          <p:spPr bwMode="auto">
            <a:xfrm>
              <a:off x="4035" y="1682"/>
              <a:ext cx="474" cy="23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Group 104"/>
          <p:cNvGrpSpPr/>
          <p:nvPr/>
        </p:nvGrpSpPr>
        <p:grpSpPr bwMode="auto">
          <a:xfrm>
            <a:off x="2460824" y="4902084"/>
            <a:ext cx="376238" cy="823913"/>
            <a:chOff x="4430" y="1366"/>
            <a:chExt cx="316" cy="692"/>
          </a:xfrm>
        </p:grpSpPr>
        <p:sp>
          <p:nvSpPr>
            <p:cNvPr id="67" name="Line 84"/>
            <p:cNvSpPr>
              <a:spLocks noChangeShapeType="1"/>
            </p:cNvSpPr>
            <p:nvPr/>
          </p:nvSpPr>
          <p:spPr bwMode="auto">
            <a:xfrm>
              <a:off x="4588" y="2039"/>
              <a:ext cx="15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8" name="Group 103"/>
            <p:cNvGrpSpPr/>
            <p:nvPr/>
          </p:nvGrpSpPr>
          <p:grpSpPr bwMode="auto">
            <a:xfrm>
              <a:off x="4430" y="1366"/>
              <a:ext cx="316" cy="692"/>
              <a:chOff x="4430" y="1366"/>
              <a:chExt cx="316" cy="692"/>
            </a:xfrm>
          </p:grpSpPr>
          <p:sp>
            <p:nvSpPr>
              <p:cNvPr id="69" name="Freeform 85"/>
              <p:cNvSpPr/>
              <p:nvPr/>
            </p:nvSpPr>
            <p:spPr bwMode="auto">
              <a:xfrm>
                <a:off x="4643" y="2020"/>
                <a:ext cx="103" cy="38"/>
              </a:xfrm>
              <a:custGeom>
                <a:avLst/>
                <a:gdLst>
                  <a:gd name="T0" fmla="*/ 0 w 309"/>
                  <a:gd name="T1" fmla="*/ 0 h 113"/>
                  <a:gd name="T2" fmla="*/ 56 w 309"/>
                  <a:gd name="T3" fmla="*/ 56 h 113"/>
                  <a:gd name="T4" fmla="*/ 0 w 309"/>
                  <a:gd name="T5" fmla="*/ 113 h 113"/>
                  <a:gd name="T6" fmla="*/ 309 w 309"/>
                  <a:gd name="T7" fmla="*/ 56 h 113"/>
                  <a:gd name="T8" fmla="*/ 0 w 309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113"/>
                  <a:gd name="T17" fmla="*/ 309 w 309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113">
                    <a:moveTo>
                      <a:pt x="0" y="0"/>
                    </a:moveTo>
                    <a:lnTo>
                      <a:pt x="56" y="56"/>
                    </a:lnTo>
                    <a:lnTo>
                      <a:pt x="0" y="113"/>
                    </a:lnTo>
                    <a:lnTo>
                      <a:pt x="309" y="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Line 86"/>
              <p:cNvSpPr>
                <a:spLocks noChangeShapeType="1"/>
              </p:cNvSpPr>
              <p:nvPr/>
            </p:nvSpPr>
            <p:spPr bwMode="auto">
              <a:xfrm flipV="1">
                <a:off x="4588" y="1366"/>
                <a:ext cx="1" cy="6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Line 89"/>
              <p:cNvSpPr>
                <a:spLocks noChangeShapeType="1"/>
              </p:cNvSpPr>
              <p:nvPr/>
            </p:nvSpPr>
            <p:spPr bwMode="auto">
              <a:xfrm flipH="1">
                <a:off x="4430" y="1366"/>
                <a:ext cx="1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72" name="Rectangle 90"/>
          <p:cNvSpPr>
            <a:spLocks noChangeArrowheads="1"/>
          </p:cNvSpPr>
          <p:nvPr/>
        </p:nvSpPr>
        <p:spPr bwMode="auto">
          <a:xfrm>
            <a:off x="1248768" y="4310344"/>
            <a:ext cx="1157368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05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(SS)×10H</a:t>
            </a:r>
            <a:r>
              <a:rPr lang="zh-CN" altLang="en-US" sz="105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105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40000H</a:t>
            </a:r>
            <a:endParaRPr lang="en-US" altLang="zh-CN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3" name="Rectangle 91"/>
          <p:cNvSpPr>
            <a:spLocks noChangeArrowheads="1"/>
          </p:cNvSpPr>
          <p:nvPr/>
        </p:nvSpPr>
        <p:spPr bwMode="auto">
          <a:xfrm>
            <a:off x="1598812" y="4469888"/>
            <a:ext cx="836768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05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(BP)</a:t>
            </a:r>
            <a:r>
              <a:rPr lang="zh-CN" altLang="en-US" sz="105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  </a:t>
            </a:r>
            <a:r>
              <a:rPr lang="en-US" altLang="zh-CN" sz="105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2000H</a:t>
            </a:r>
            <a:endParaRPr lang="en-US" altLang="zh-CN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4" name="Rectangle 92"/>
          <p:cNvSpPr>
            <a:spLocks noChangeArrowheads="1"/>
          </p:cNvSpPr>
          <p:nvPr/>
        </p:nvSpPr>
        <p:spPr bwMode="auto">
          <a:xfrm>
            <a:off x="1642869" y="4629431"/>
            <a:ext cx="793487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05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(SI)</a:t>
            </a:r>
            <a:r>
              <a:rPr lang="zh-CN" altLang="en-US" sz="105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  </a:t>
            </a:r>
            <a:r>
              <a:rPr lang="en-US" altLang="zh-CN" sz="105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1200H</a:t>
            </a:r>
            <a:endParaRPr lang="en-US" altLang="zh-CN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5" name="Rectangle 94"/>
          <p:cNvSpPr>
            <a:spLocks noChangeArrowheads="1"/>
          </p:cNvSpPr>
          <p:nvPr/>
        </p:nvSpPr>
        <p:spPr bwMode="auto">
          <a:xfrm>
            <a:off x="1984577" y="4823503"/>
            <a:ext cx="4408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05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43200H</a:t>
            </a:r>
            <a:endParaRPr lang="en-US" altLang="zh-CN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6" name="Group 102"/>
          <p:cNvGrpSpPr/>
          <p:nvPr/>
        </p:nvGrpSpPr>
        <p:grpSpPr bwMode="auto">
          <a:xfrm>
            <a:off x="955875" y="4635388"/>
            <a:ext cx="1504950" cy="172642"/>
            <a:chOff x="3166" y="1142"/>
            <a:chExt cx="1264" cy="145"/>
          </a:xfrm>
        </p:grpSpPr>
        <p:sp>
          <p:nvSpPr>
            <p:cNvPr id="77" name="Line 93"/>
            <p:cNvSpPr>
              <a:spLocks noChangeShapeType="1"/>
            </p:cNvSpPr>
            <p:nvPr/>
          </p:nvSpPr>
          <p:spPr bwMode="auto">
            <a:xfrm>
              <a:off x="3166" y="1286"/>
              <a:ext cx="126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Rectangle 95"/>
            <p:cNvSpPr>
              <a:spLocks noChangeArrowheads="1"/>
            </p:cNvSpPr>
            <p:nvPr/>
          </p:nvSpPr>
          <p:spPr bwMode="auto">
            <a:xfrm>
              <a:off x="3228" y="1142"/>
              <a:ext cx="1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05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endParaRPr lang="zh-CN" altLang="en-US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Group 105"/>
          <p:cNvGrpSpPr/>
          <p:nvPr/>
        </p:nvGrpSpPr>
        <p:grpSpPr bwMode="auto">
          <a:xfrm>
            <a:off x="2250084" y="5561692"/>
            <a:ext cx="1057275" cy="283369"/>
            <a:chOff x="4253" y="1920"/>
            <a:chExt cx="888" cy="238"/>
          </a:xfrm>
        </p:grpSpPr>
        <p:sp>
          <p:nvSpPr>
            <p:cNvPr id="80" name="Line 83"/>
            <p:cNvSpPr>
              <a:spLocks noChangeShapeType="1"/>
            </p:cNvSpPr>
            <p:nvPr/>
          </p:nvSpPr>
          <p:spPr bwMode="auto">
            <a:xfrm flipH="1">
              <a:off x="4272" y="2157"/>
              <a:ext cx="8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Line 96"/>
            <p:cNvSpPr>
              <a:spLocks noChangeShapeType="1"/>
            </p:cNvSpPr>
            <p:nvPr/>
          </p:nvSpPr>
          <p:spPr bwMode="auto">
            <a:xfrm flipV="1">
              <a:off x="4272" y="1920"/>
              <a:ext cx="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Freeform 97"/>
            <p:cNvSpPr/>
            <p:nvPr/>
          </p:nvSpPr>
          <p:spPr bwMode="auto">
            <a:xfrm>
              <a:off x="4253" y="1920"/>
              <a:ext cx="38" cy="103"/>
            </a:xfrm>
            <a:custGeom>
              <a:avLst/>
              <a:gdLst>
                <a:gd name="T0" fmla="*/ 0 w 112"/>
                <a:gd name="T1" fmla="*/ 310 h 310"/>
                <a:gd name="T2" fmla="*/ 57 w 112"/>
                <a:gd name="T3" fmla="*/ 254 h 310"/>
                <a:gd name="T4" fmla="*/ 112 w 112"/>
                <a:gd name="T5" fmla="*/ 310 h 310"/>
                <a:gd name="T6" fmla="*/ 57 w 112"/>
                <a:gd name="T7" fmla="*/ 0 h 310"/>
                <a:gd name="T8" fmla="*/ 0 w 112"/>
                <a:gd name="T9" fmla="*/ 310 h 3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310"/>
                <a:gd name="T17" fmla="*/ 112 w 112"/>
                <a:gd name="T18" fmla="*/ 310 h 3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310">
                  <a:moveTo>
                    <a:pt x="0" y="310"/>
                  </a:moveTo>
                  <a:lnTo>
                    <a:pt x="57" y="254"/>
                  </a:lnTo>
                  <a:lnTo>
                    <a:pt x="112" y="310"/>
                  </a:lnTo>
                  <a:lnTo>
                    <a:pt x="57" y="0"/>
                  </a:lnTo>
                  <a:lnTo>
                    <a:pt x="0" y="31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5484962" y="3463284"/>
            <a:ext cx="3110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   ES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 BX ]  [ DI ] ,AX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72" grpId="0" autoUpdateAnimBg="0"/>
      <p:bldP spid="73" grpId="0" autoUpdateAnimBg="0"/>
      <p:bldP spid="74" grpId="0" autoUpdateAnimBg="0"/>
      <p:bldP spid="75" grpId="0" autoUpdateAnimBg="0"/>
      <p:bldP spid="8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4.2 8086</a:t>
            </a:r>
            <a:r>
              <a:rPr lang="zh-CN" altLang="zh-CN" dirty="0"/>
              <a:t>寻址方式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48280" y="1755184"/>
            <a:ext cx="8298156" cy="4067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zh-CN" altLang="en-US" dirty="0">
                <a:solidFill>
                  <a:srgbClr val="66003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总结：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有效地址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EA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为基址寄存器（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BX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BP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）加变址寄存器（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SI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DI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）的内容。</a:t>
            </a:r>
            <a:endParaRPr lang="zh-CN" altLang="en-US" dirty="0">
              <a:solidFill>
                <a:srgbClr val="0099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/>
              <p:cNvSpPr txBox="1"/>
              <p:nvPr/>
            </p:nvSpPr>
            <p:spPr bwMode="auto">
              <a:xfrm>
                <a:off x="899592" y="2353706"/>
                <a:ext cx="2293313" cy="7199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EA</m:t>
                      </m:r>
                      <m:r>
                        <a:rPr lang="zh-CN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BX</m:t>
                              </m:r>
                            </m:e>
                            <m:e>
                              <m: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BP</m:t>
                              </m:r>
                            </m:e>
                          </m:eqArr>
                        </m:e>
                      </m:d>
                      <m:r>
                        <a:rPr lang="zh-CN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</m:t>
                              </m:r>
                            </m:e>
                            <m:e>
                              <m: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DI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2353706"/>
                <a:ext cx="2293313" cy="7199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413644" y="2281286"/>
            <a:ext cx="5332792" cy="75302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defRPr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＝（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×16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，当基址寄存器为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＝（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×16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，当基址寄存器为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BP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82898" y="3214397"/>
            <a:ext cx="8437301" cy="75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zh-CN" kern="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  [BX+DI],AX	 </a:t>
            </a:r>
            <a:r>
              <a:rPr lang="zh-CN" altLang="en-US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；目的操作数在数据段     </a:t>
            </a:r>
            <a:r>
              <a:rPr lang="en-US" altLang="zh-CN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＝（</a:t>
            </a:r>
            <a:r>
              <a:rPr lang="en-US" altLang="zh-CN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en-US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）＋（</a:t>
            </a:r>
            <a:r>
              <a:rPr lang="en-US" altLang="zh-CN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</a:t>
            </a:r>
            <a:r>
              <a:rPr lang="zh-CN" altLang="en-US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</a:t>
            </a:r>
            <a:endParaRPr lang="en-US" altLang="zh-CN" kern="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zh-CN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lang="zh-CN" altLang="en-US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＝（</a:t>
            </a:r>
            <a:r>
              <a:rPr lang="en-US" altLang="zh-CN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</a:t>
            </a:r>
            <a:r>
              <a:rPr lang="zh-CN" altLang="en-US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×16</a:t>
            </a:r>
            <a:r>
              <a:rPr lang="zh-CN" altLang="en-US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17247" y="3898201"/>
            <a:ext cx="7801198" cy="75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zh-CN" kern="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  DX,[BX][SI]	</a:t>
            </a:r>
            <a:r>
              <a:rPr lang="en-US" altLang="zh-CN" b="1" kern="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；源操作数在数据段</a:t>
            </a:r>
            <a:r>
              <a:rPr lang="zh-CN" altLang="en-US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＝（</a:t>
            </a:r>
            <a:r>
              <a:rPr lang="en-US" altLang="zh-CN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en-US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）＋（</a:t>
            </a:r>
            <a:r>
              <a:rPr lang="en-US" altLang="zh-CN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en-US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</a:t>
            </a:r>
            <a:r>
              <a:rPr lang="en-US" altLang="zh-CN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lang="zh-CN" altLang="en-US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＝（</a:t>
            </a:r>
            <a:r>
              <a:rPr lang="en-US" altLang="zh-CN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</a:t>
            </a:r>
            <a:r>
              <a:rPr lang="zh-CN" altLang="en-US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×16</a:t>
            </a:r>
            <a:r>
              <a:rPr lang="zh-CN" altLang="en-US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82898" y="4582005"/>
            <a:ext cx="8275233" cy="75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zh-CN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</a:t>
            </a:r>
            <a:r>
              <a:rPr lang="zh-CN" altLang="zh-CN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[B</a:t>
            </a:r>
            <a:r>
              <a:rPr lang="zh-CN" altLang="zh-CN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P][</a:t>
            </a:r>
            <a:r>
              <a:rPr lang="en-US" altLang="zh-CN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DI]</a:t>
            </a:r>
            <a:r>
              <a:rPr lang="zh-CN" altLang="zh-CN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,B</a:t>
            </a:r>
            <a:r>
              <a:rPr lang="en-US" altLang="zh-CN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	 </a:t>
            </a:r>
            <a:r>
              <a:rPr lang="zh-CN" altLang="en-US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；目的操作数在堆栈段 </a:t>
            </a:r>
            <a:r>
              <a:rPr lang="zh-CN" altLang="en-US" kern="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＝（</a:t>
            </a:r>
            <a:r>
              <a:rPr lang="zh-CN" altLang="zh-CN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BP</a:t>
            </a:r>
            <a:r>
              <a:rPr lang="zh-CN" altLang="en-US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）＋（</a:t>
            </a:r>
            <a:r>
              <a:rPr lang="zh-CN" altLang="zh-CN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</a:t>
            </a:r>
            <a:r>
              <a:rPr lang="zh-CN" altLang="en-US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</a:t>
            </a:r>
            <a:endParaRPr lang="en-US" altLang="zh-CN" kern="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zh-CN" altLang="zh-CN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lang="zh-CN" altLang="en-US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＝（</a:t>
            </a:r>
            <a:r>
              <a:rPr lang="zh-CN" altLang="zh-CN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</a:t>
            </a:r>
            <a:r>
              <a:rPr lang="zh-CN" altLang="en-US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×16</a:t>
            </a:r>
            <a:r>
              <a:rPr lang="zh-CN" altLang="en-US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zh-CN" altLang="zh-CN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17247" y="5257349"/>
            <a:ext cx="7909510" cy="75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zh-CN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</a:t>
            </a:r>
            <a:r>
              <a:rPr lang="zh-CN" altLang="zh-CN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C</a:t>
            </a:r>
            <a:r>
              <a:rPr lang="en-US" altLang="zh-CN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zh-CN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[B</a:t>
            </a:r>
            <a:r>
              <a:rPr lang="zh-CN" altLang="zh-CN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zh-CN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I]	 	</a:t>
            </a:r>
            <a:r>
              <a:rPr lang="zh-CN" altLang="en-US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；源操作数在堆栈段    </a:t>
            </a:r>
            <a:r>
              <a:rPr lang="zh-CN" altLang="zh-CN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＝（</a:t>
            </a:r>
            <a:r>
              <a:rPr lang="zh-CN" altLang="zh-CN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BP</a:t>
            </a:r>
            <a:r>
              <a:rPr lang="zh-CN" altLang="en-US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）＋（</a:t>
            </a:r>
            <a:r>
              <a:rPr lang="zh-CN" altLang="zh-CN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en-US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</a:t>
            </a:r>
            <a:endParaRPr lang="en-US" altLang="zh-CN" kern="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zh-CN" altLang="zh-CN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lang="zh-CN" altLang="en-US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＝（</a:t>
            </a:r>
            <a:r>
              <a:rPr lang="zh-CN" altLang="zh-CN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</a:t>
            </a:r>
            <a:r>
              <a:rPr lang="zh-CN" altLang="en-US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×16</a:t>
            </a:r>
            <a:r>
              <a:rPr lang="zh-CN" altLang="en-US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zh-CN" altLang="zh-CN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bldLvl="0" autoUpdateAnimBg="0"/>
      <p:bldP spid="9" grpId="0" bldLvl="0" autoUpdateAnimBg="0"/>
      <p:bldP spid="13" grpId="0" bldLvl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8280" y="1567982"/>
            <a:ext cx="8229600" cy="432197"/>
          </a:xfrm>
        </p:spPr>
        <p:txBody>
          <a:bodyPr/>
          <a:lstStyle/>
          <a:p>
            <a:r>
              <a:rPr lang="zh-CN" altLang="en-US" b="1" dirty="0"/>
              <a:t>⑤相对基址加变址寻址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4.2 8086</a:t>
            </a:r>
            <a:r>
              <a:rPr lang="zh-CN" altLang="zh-CN" dirty="0"/>
              <a:t>寻址方式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98450" y="2280918"/>
            <a:ext cx="8105984" cy="18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en-US" altLang="zh-CN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☆   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采用相对基址变址寻址时，操作数的有效地址分为三部分：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▲  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一部分存于</a:t>
            </a:r>
            <a:r>
              <a:rPr lang="zh-CN" altLang="en-US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变址寄存器 </a:t>
            </a:r>
            <a:r>
              <a:rPr lang="en-US" altLang="zh-CN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SI </a:t>
            </a:r>
            <a:r>
              <a:rPr lang="zh-CN" altLang="en-US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lang="en-US" altLang="zh-CN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DI</a:t>
            </a:r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中；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▲  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一部分存于</a:t>
            </a:r>
            <a:r>
              <a:rPr lang="zh-CN" altLang="en-US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基址寄存器 </a:t>
            </a:r>
            <a:r>
              <a:rPr lang="en-US" altLang="zh-CN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lang="en-US" altLang="zh-CN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BP 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中；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▲  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一部分为</a:t>
            </a:r>
            <a:r>
              <a:rPr lang="zh-CN" altLang="en-US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偏移量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▲  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指令中分别给出两个寄存器名及</a:t>
            </a:r>
            <a:r>
              <a:rPr lang="en-US" altLang="zh-CN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位或</a:t>
            </a:r>
            <a:r>
              <a:rPr lang="en-US" altLang="zh-CN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位的偏移量。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操作数的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有效地址</a:t>
            </a:r>
            <a:r>
              <a:rPr lang="en-US" altLang="zh-CN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为：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71898" y="4747382"/>
            <a:ext cx="4410075" cy="1594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☆   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当基址寄存器选用</a:t>
            </a:r>
            <a:r>
              <a:rPr lang="en-US" altLang="zh-CN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BP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时，数据隐含存于堆栈段中，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0" dirty="0">
                <a:solidFill>
                  <a:srgbClr val="0066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操作数的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物理地址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    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PA1 </a:t>
            </a:r>
            <a:r>
              <a:rPr lang="zh-CN" altLang="en-US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 ×10 H + EA1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PA2 </a:t>
            </a:r>
            <a:r>
              <a:rPr lang="zh-CN" altLang="en-US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SS × 10 H +EA1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1897" y="4465524"/>
            <a:ext cx="5774338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☆   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当基址寄存器选用</a:t>
            </a:r>
            <a:r>
              <a:rPr lang="en-US" altLang="zh-CN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时 ，数据隐含存于数据段中；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4"/>
              <p:cNvSpPr txBox="1"/>
              <p:nvPr/>
            </p:nvSpPr>
            <p:spPr bwMode="auto">
              <a:xfrm>
                <a:off x="3719512" y="3894534"/>
                <a:ext cx="3516783" cy="57098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500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EA</m:t>
                      </m:r>
                      <m:r>
                        <a:rPr lang="zh-CN" altLang="en-US" sz="15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1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15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15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zh-CN" altLang="en-US" sz="1500" b="1">
                                  <a:solidFill>
                                    <a:srgbClr val="C00000"/>
                                  </a:solidFill>
                                  <a:latin typeface="Times New Roman" panose="020206030504050203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BX</m:t>
                              </m:r>
                            </m:e>
                            <m:e>
                              <m:r>
                                <a:rPr lang="zh-CN" altLang="en-US" sz="15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zh-CN" altLang="en-US" sz="1500" b="1">
                                  <a:solidFill>
                                    <a:srgbClr val="C00000"/>
                                  </a:solidFill>
                                  <a:latin typeface="Times New Roman" panose="020206030504050203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BP</m:t>
                              </m:r>
                            </m:e>
                          </m:eqArr>
                        </m:e>
                      </m:d>
                      <m:r>
                        <a:rPr lang="zh-CN" altLang="en-US" sz="15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sz="1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15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15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zh-CN" altLang="en-US" sz="1500" b="1">
                                  <a:solidFill>
                                    <a:srgbClr val="C00000"/>
                                  </a:solidFill>
                                  <a:latin typeface="Times New Roman" panose="020206030504050203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SI</m:t>
                              </m:r>
                            </m:e>
                            <m:e>
                              <m:r>
                                <a:rPr lang="zh-CN" altLang="en-US" sz="15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zh-CN" altLang="en-US" sz="1500" b="1">
                                  <a:solidFill>
                                    <a:srgbClr val="C00000"/>
                                  </a:solidFill>
                                  <a:latin typeface="Times New Roman" panose="020206030504050203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DI</m:t>
                              </m:r>
                            </m:e>
                          </m:eqArr>
                        </m:e>
                      </m:d>
                      <m:r>
                        <a:rPr lang="zh-CN" altLang="en-US" sz="15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sz="1500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zh-CN" altLang="en-US" sz="15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位</m:t>
                      </m:r>
                      <m:r>
                        <a:rPr lang="en-US" altLang="zh-CN" sz="15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zh-CN" sz="1500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zh-CN" altLang="en-US" sz="15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位</m:t>
                      </m:r>
                      <m:r>
                        <m:rPr>
                          <m:nor/>
                        </m:rPr>
                        <a:rPr lang="zh-CN" altLang="en-US" sz="1500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DISP</m:t>
                      </m:r>
                    </m:oMath>
                  </m:oMathPara>
                </a14:m>
                <a:endParaRPr lang="zh-CN" altLang="en-US" sz="15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9512" y="3894534"/>
                <a:ext cx="3516783" cy="5709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utoUpdateAnimBg="0"/>
      <p:bldP spid="6" grpId="0" autoUpdateAnimBg="0"/>
      <p:bldP spid="7" grpId="0" autoUpdateAnimBg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4.2 8086</a:t>
            </a:r>
            <a:r>
              <a:rPr lang="zh-CN" altLang="zh-CN" dirty="0"/>
              <a:t>寻址方式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25308" y="3966224"/>
            <a:ext cx="4236991" cy="1857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zh-CN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①  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由指令中给出寄存器名、寄存器内容及偏移量，得到存储单元的物理地址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SS ×10H 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BP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10H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53060H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②  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把寄存器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CX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中的内容送到该地址内存单元中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b="0" dirty="0">
                <a:solidFill>
                  <a:srgbClr val="0066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36947" y="1786960"/>
            <a:ext cx="5316674" cy="68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en-US" altLang="zh-CN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】          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MOV  DATA  [ BP ] [ SI ], CX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        等同于    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MOV   10H  [ BP ] [ SI ], CX</a:t>
            </a:r>
            <a:r>
              <a:rPr lang="en-US" altLang="zh-CN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1557" y="2606341"/>
            <a:ext cx="4446462" cy="128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★</a:t>
            </a:r>
            <a:r>
              <a:rPr lang="en-US" altLang="zh-CN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相对基址变址寻址的寻址过程：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设： </a:t>
            </a:r>
            <a:r>
              <a:rPr lang="en-US" altLang="zh-CN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SS 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5000H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BP 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2000H 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 </a:t>
            </a:r>
            <a:r>
              <a:rPr lang="en-US" altLang="zh-CN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SI 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1050H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源操作数的寻址过程如图所示。</a:t>
            </a:r>
          </a:p>
        </p:txBody>
      </p:sp>
      <p:grpSp>
        <p:nvGrpSpPr>
          <p:cNvPr id="8" name="Group 45"/>
          <p:cNvGrpSpPr/>
          <p:nvPr/>
        </p:nvGrpSpPr>
        <p:grpSpPr bwMode="auto">
          <a:xfrm>
            <a:off x="5825071" y="3388048"/>
            <a:ext cx="2358628" cy="1745456"/>
            <a:chOff x="3635" y="1750"/>
            <a:chExt cx="1981" cy="1466"/>
          </a:xfrm>
        </p:grpSpPr>
        <p:grpSp>
          <p:nvGrpSpPr>
            <p:cNvPr id="9" name="Group 44"/>
            <p:cNvGrpSpPr/>
            <p:nvPr/>
          </p:nvGrpSpPr>
          <p:grpSpPr bwMode="auto">
            <a:xfrm>
              <a:off x="4794" y="1750"/>
              <a:ext cx="822" cy="1466"/>
              <a:chOff x="4794" y="1750"/>
              <a:chExt cx="822" cy="1466"/>
            </a:xfrm>
          </p:grpSpPr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>
                <a:off x="5158" y="1889"/>
                <a:ext cx="457" cy="228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Line 9"/>
              <p:cNvSpPr>
                <a:spLocks noChangeShapeType="1"/>
              </p:cNvSpPr>
              <p:nvPr/>
            </p:nvSpPr>
            <p:spPr bwMode="auto">
              <a:xfrm>
                <a:off x="5158" y="1775"/>
                <a:ext cx="1" cy="14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>
                <a:off x="5615" y="1775"/>
                <a:ext cx="1" cy="14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1"/>
              <p:cNvSpPr>
                <a:spLocks noChangeArrowheads="1"/>
              </p:cNvSpPr>
              <p:nvPr/>
            </p:nvSpPr>
            <p:spPr bwMode="auto">
              <a:xfrm>
                <a:off x="5222" y="1750"/>
                <a:ext cx="31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975" b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存储器</a:t>
                </a:r>
                <a:endParaRPr lang="zh-CN" altLang="en-US" b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2"/>
              <p:cNvSpPr>
                <a:spLocks noChangeArrowheads="1"/>
              </p:cNvSpPr>
              <p:nvPr/>
            </p:nvSpPr>
            <p:spPr bwMode="auto">
              <a:xfrm>
                <a:off x="5158" y="2117"/>
                <a:ext cx="457" cy="227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5158" y="2344"/>
                <a:ext cx="457" cy="303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14"/>
              <p:cNvSpPr>
                <a:spLocks noChangeArrowheads="1"/>
              </p:cNvSpPr>
              <p:nvPr/>
            </p:nvSpPr>
            <p:spPr bwMode="auto">
              <a:xfrm>
                <a:off x="5332" y="2433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975" b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…</a:t>
                </a:r>
                <a:endParaRPr lang="en-US" altLang="zh-CN" b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15"/>
              <p:cNvSpPr>
                <a:spLocks noChangeArrowheads="1"/>
              </p:cNvSpPr>
              <p:nvPr/>
            </p:nvSpPr>
            <p:spPr bwMode="auto">
              <a:xfrm>
                <a:off x="5158" y="2647"/>
                <a:ext cx="457" cy="227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16"/>
              <p:cNvSpPr>
                <a:spLocks noChangeArrowheads="1"/>
              </p:cNvSpPr>
              <p:nvPr/>
            </p:nvSpPr>
            <p:spPr bwMode="auto">
              <a:xfrm>
                <a:off x="5158" y="2874"/>
                <a:ext cx="457" cy="228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17"/>
              <p:cNvSpPr>
                <a:spLocks noChangeArrowheads="1"/>
              </p:cNvSpPr>
              <p:nvPr/>
            </p:nvSpPr>
            <p:spPr bwMode="auto">
              <a:xfrm>
                <a:off x="4794" y="2281"/>
                <a:ext cx="338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975" b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50000H</a:t>
                </a:r>
                <a:endParaRPr lang="en-US" altLang="zh-CN" b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18"/>
              <p:cNvSpPr>
                <a:spLocks noChangeArrowheads="1"/>
              </p:cNvSpPr>
              <p:nvPr/>
            </p:nvSpPr>
            <p:spPr bwMode="auto">
              <a:xfrm>
                <a:off x="4794" y="2584"/>
                <a:ext cx="338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975" b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53060H</a:t>
                </a:r>
                <a:endParaRPr lang="en-US" altLang="zh-CN" b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43"/>
            <p:cNvGrpSpPr/>
            <p:nvPr/>
          </p:nvGrpSpPr>
          <p:grpSpPr bwMode="auto">
            <a:xfrm>
              <a:off x="3635" y="2243"/>
              <a:ext cx="914" cy="366"/>
              <a:chOff x="3635" y="2243"/>
              <a:chExt cx="914" cy="366"/>
            </a:xfrm>
          </p:grpSpPr>
          <p:sp>
            <p:nvSpPr>
              <p:cNvPr id="11" name="Rectangle 24"/>
              <p:cNvSpPr>
                <a:spLocks noChangeArrowheads="1"/>
              </p:cNvSpPr>
              <p:nvPr/>
            </p:nvSpPr>
            <p:spPr bwMode="auto">
              <a:xfrm>
                <a:off x="3635" y="2382"/>
                <a:ext cx="457" cy="227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25"/>
              <p:cNvSpPr>
                <a:spLocks noChangeArrowheads="1"/>
              </p:cNvSpPr>
              <p:nvPr/>
            </p:nvSpPr>
            <p:spPr bwMode="auto">
              <a:xfrm>
                <a:off x="3771" y="2433"/>
                <a:ext cx="18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975" b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20H</a:t>
                </a:r>
                <a:endParaRPr lang="en-US" altLang="zh-CN" b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26"/>
              <p:cNvSpPr>
                <a:spLocks noChangeArrowheads="1"/>
              </p:cNvSpPr>
              <p:nvPr/>
            </p:nvSpPr>
            <p:spPr bwMode="auto">
              <a:xfrm>
                <a:off x="4017" y="2243"/>
                <a:ext cx="14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975" b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CX</a:t>
                </a:r>
                <a:endParaRPr lang="en-US" altLang="zh-CN" b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27"/>
              <p:cNvSpPr>
                <a:spLocks noChangeArrowheads="1"/>
              </p:cNvSpPr>
              <p:nvPr/>
            </p:nvSpPr>
            <p:spPr bwMode="auto">
              <a:xfrm>
                <a:off x="4092" y="2382"/>
                <a:ext cx="457" cy="227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28"/>
              <p:cNvSpPr>
                <a:spLocks noChangeArrowheads="1"/>
              </p:cNvSpPr>
              <p:nvPr/>
            </p:nvSpPr>
            <p:spPr bwMode="auto">
              <a:xfrm>
                <a:off x="4228" y="2433"/>
                <a:ext cx="18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975" b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50H</a:t>
                </a:r>
                <a:endParaRPr lang="en-US" altLang="zh-CN" b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" name="Group 47"/>
          <p:cNvGrpSpPr/>
          <p:nvPr/>
        </p:nvGrpSpPr>
        <p:grpSpPr bwMode="auto">
          <a:xfrm>
            <a:off x="6822815" y="3779764"/>
            <a:ext cx="363140" cy="697706"/>
            <a:chOff x="4473" y="2079"/>
            <a:chExt cx="305" cy="586"/>
          </a:xfrm>
        </p:grpSpPr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4625" y="2647"/>
              <a:ext cx="1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79" y="2629"/>
              <a:ext cx="99" cy="36"/>
            </a:xfrm>
            <a:custGeom>
              <a:avLst/>
              <a:gdLst>
                <a:gd name="T0" fmla="*/ 0 w 297"/>
                <a:gd name="T1" fmla="*/ 0 h 107"/>
                <a:gd name="T2" fmla="*/ 53 w 297"/>
                <a:gd name="T3" fmla="*/ 53 h 107"/>
                <a:gd name="T4" fmla="*/ 0 w 297"/>
                <a:gd name="T5" fmla="*/ 107 h 107"/>
                <a:gd name="T6" fmla="*/ 297 w 297"/>
                <a:gd name="T7" fmla="*/ 53 h 107"/>
                <a:gd name="T8" fmla="*/ 0 w 29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7"/>
                <a:gd name="T16" fmla="*/ 0 h 107"/>
                <a:gd name="T17" fmla="*/ 297 w 29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7" h="107">
                  <a:moveTo>
                    <a:pt x="0" y="0"/>
                  </a:moveTo>
                  <a:lnTo>
                    <a:pt x="53" y="53"/>
                  </a:lnTo>
                  <a:lnTo>
                    <a:pt x="0" y="107"/>
                  </a:lnTo>
                  <a:lnTo>
                    <a:pt x="297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 flipV="1">
              <a:off x="4625" y="2079"/>
              <a:ext cx="1" cy="5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H="1">
              <a:off x="4473" y="2079"/>
              <a:ext cx="1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653621" y="3068960"/>
            <a:ext cx="1056379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975" b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(SS)×10H</a:t>
            </a:r>
            <a:r>
              <a:rPr lang="zh-CN" altLang="en-US" sz="975" b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975" b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50000H</a:t>
            </a:r>
            <a:endParaRPr lang="en-US" altLang="zh-CN" b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990566" y="3221360"/>
            <a:ext cx="764633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975" b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(BP)</a:t>
            </a:r>
            <a:r>
              <a:rPr lang="zh-CN" altLang="en-US" sz="975" b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  </a:t>
            </a:r>
            <a:r>
              <a:rPr lang="en-US" altLang="zh-CN" sz="975" b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2000H</a:t>
            </a:r>
            <a:endParaRPr lang="en-US" altLang="zh-CN" b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033430" y="3374951"/>
            <a:ext cx="722955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975" b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(SI)</a:t>
            </a:r>
            <a:r>
              <a:rPr lang="zh-CN" altLang="en-US" sz="975" b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  </a:t>
            </a:r>
            <a:r>
              <a:rPr lang="en-US" altLang="zh-CN" sz="975" b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1050H</a:t>
            </a:r>
            <a:endParaRPr lang="en-US" altLang="zh-CN" b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876267" y="3527351"/>
            <a:ext cx="878446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975" b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DATA</a:t>
            </a:r>
            <a:r>
              <a:rPr lang="zh-CN" altLang="en-US" sz="975" b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      </a:t>
            </a:r>
            <a:r>
              <a:rPr lang="en-US" altLang="zh-CN" sz="975" b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10H</a:t>
            </a:r>
            <a:endParaRPr lang="en-US" altLang="zh-CN" b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6363232" y="3704754"/>
            <a:ext cx="402354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975" b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53060H</a:t>
            </a:r>
            <a:endParaRPr lang="en-US" altLang="zh-CN" b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7" name="Group 46"/>
          <p:cNvGrpSpPr/>
          <p:nvPr/>
        </p:nvGrpSpPr>
        <p:grpSpPr bwMode="auto">
          <a:xfrm>
            <a:off x="5371444" y="3523783"/>
            <a:ext cx="1451372" cy="166688"/>
            <a:chOff x="3254" y="1864"/>
            <a:chExt cx="1219" cy="140"/>
          </a:xfrm>
        </p:grpSpPr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3254" y="2003"/>
              <a:ext cx="121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3314" y="1864"/>
              <a:ext cx="10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975" b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endParaRPr lang="zh-CN" altLang="en-US" b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roup 42"/>
          <p:cNvGrpSpPr/>
          <p:nvPr/>
        </p:nvGrpSpPr>
        <p:grpSpPr bwMode="auto">
          <a:xfrm>
            <a:off x="6097725" y="4410795"/>
            <a:ext cx="1540669" cy="472678"/>
            <a:chOff x="3864" y="2609"/>
            <a:chExt cx="1294" cy="397"/>
          </a:xfrm>
        </p:grpSpPr>
        <p:sp>
          <p:nvSpPr>
            <p:cNvPr id="41" name="Line 20"/>
            <p:cNvSpPr>
              <a:spLocks noChangeShapeType="1"/>
            </p:cNvSpPr>
            <p:nvPr/>
          </p:nvSpPr>
          <p:spPr bwMode="auto">
            <a:xfrm flipH="1">
              <a:off x="3864" y="2988"/>
              <a:ext cx="12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Line 29"/>
            <p:cNvSpPr>
              <a:spLocks noChangeShapeType="1"/>
            </p:cNvSpPr>
            <p:nvPr/>
          </p:nvSpPr>
          <p:spPr bwMode="auto">
            <a:xfrm flipV="1">
              <a:off x="3864" y="2609"/>
              <a:ext cx="1" cy="3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Freeform 39"/>
            <p:cNvSpPr/>
            <p:nvPr/>
          </p:nvSpPr>
          <p:spPr bwMode="auto">
            <a:xfrm>
              <a:off x="5059" y="2970"/>
              <a:ext cx="99" cy="36"/>
            </a:xfrm>
            <a:custGeom>
              <a:avLst/>
              <a:gdLst>
                <a:gd name="T0" fmla="*/ 0 w 297"/>
                <a:gd name="T1" fmla="*/ 0 h 108"/>
                <a:gd name="T2" fmla="*/ 54 w 297"/>
                <a:gd name="T3" fmla="*/ 54 h 108"/>
                <a:gd name="T4" fmla="*/ 0 w 297"/>
                <a:gd name="T5" fmla="*/ 108 h 108"/>
                <a:gd name="T6" fmla="*/ 297 w 297"/>
                <a:gd name="T7" fmla="*/ 54 h 108"/>
                <a:gd name="T8" fmla="*/ 0 w 297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7"/>
                <a:gd name="T16" fmla="*/ 0 h 108"/>
                <a:gd name="T17" fmla="*/ 297 w 297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7" h="108">
                  <a:moveTo>
                    <a:pt x="0" y="0"/>
                  </a:moveTo>
                  <a:lnTo>
                    <a:pt x="54" y="54"/>
                  </a:lnTo>
                  <a:lnTo>
                    <a:pt x="0" y="108"/>
                  </a:lnTo>
                  <a:lnTo>
                    <a:pt x="297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1"/>
          <p:cNvGrpSpPr/>
          <p:nvPr/>
        </p:nvGrpSpPr>
        <p:grpSpPr bwMode="auto">
          <a:xfrm>
            <a:off x="6641841" y="4410795"/>
            <a:ext cx="996553" cy="202406"/>
            <a:chOff x="4321" y="2609"/>
            <a:chExt cx="837" cy="170"/>
          </a:xfrm>
        </p:grpSpPr>
        <p:sp>
          <p:nvSpPr>
            <p:cNvPr id="45" name="Line 19"/>
            <p:cNvSpPr>
              <a:spLocks noChangeShapeType="1"/>
            </p:cNvSpPr>
            <p:nvPr/>
          </p:nvSpPr>
          <p:spPr bwMode="auto">
            <a:xfrm flipH="1">
              <a:off x="4321" y="2761"/>
              <a:ext cx="76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Freeform 38"/>
            <p:cNvSpPr/>
            <p:nvPr/>
          </p:nvSpPr>
          <p:spPr bwMode="auto">
            <a:xfrm>
              <a:off x="5059" y="2743"/>
              <a:ext cx="99" cy="36"/>
            </a:xfrm>
            <a:custGeom>
              <a:avLst/>
              <a:gdLst>
                <a:gd name="T0" fmla="*/ 0 w 297"/>
                <a:gd name="T1" fmla="*/ 0 h 108"/>
                <a:gd name="T2" fmla="*/ 54 w 297"/>
                <a:gd name="T3" fmla="*/ 53 h 108"/>
                <a:gd name="T4" fmla="*/ 0 w 297"/>
                <a:gd name="T5" fmla="*/ 108 h 108"/>
                <a:gd name="T6" fmla="*/ 297 w 297"/>
                <a:gd name="T7" fmla="*/ 53 h 108"/>
                <a:gd name="T8" fmla="*/ 0 w 297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7"/>
                <a:gd name="T16" fmla="*/ 0 h 108"/>
                <a:gd name="T17" fmla="*/ 297 w 297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7" h="108">
                  <a:moveTo>
                    <a:pt x="0" y="0"/>
                  </a:moveTo>
                  <a:lnTo>
                    <a:pt x="54" y="53"/>
                  </a:lnTo>
                  <a:lnTo>
                    <a:pt x="0" y="108"/>
                  </a:lnTo>
                  <a:lnTo>
                    <a:pt x="297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V="1">
              <a:off x="4321" y="2609"/>
              <a:ext cx="1" cy="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8280" y="1706623"/>
            <a:ext cx="8229600" cy="432197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I/O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端口寻址（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Port Addressing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4.2 8086</a:t>
            </a:r>
            <a:r>
              <a:rPr lang="zh-CN" altLang="zh-CN" dirty="0"/>
              <a:t>寻址方式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3568" y="2457005"/>
            <a:ext cx="7475934" cy="2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接口电路由接口寄存器组成，需要用编号区别各个寄存器：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20000"/>
              </a:spcBef>
              <a:buClr>
                <a:srgbClr val="7030A0"/>
              </a:buClr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编号＝地址</a:t>
            </a:r>
          </a:p>
          <a:p>
            <a:pPr>
              <a:spcBef>
                <a:spcPct val="200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是接口电路中寄存器的编号</a:t>
            </a:r>
          </a:p>
          <a:p>
            <a:pPr>
              <a:spcBef>
                <a:spcPct val="200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端口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地址的通俗说法</a:t>
            </a:r>
          </a:p>
          <a:p>
            <a:pPr>
              <a:spcBef>
                <a:spcPct val="200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系统通过这些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端口与外设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进行通信</a:t>
            </a:r>
          </a:p>
          <a:p>
            <a:pPr>
              <a:spcBef>
                <a:spcPct val="200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采用十六进制数来表达端口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660033"/>
              </a:buClr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Intel 8086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支持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64K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位端口</a:t>
            </a:r>
          </a:p>
          <a:p>
            <a:pPr lvl="1">
              <a:lnSpc>
                <a:spcPct val="150000"/>
              </a:lnSpc>
              <a:buClr>
                <a:srgbClr val="660033"/>
              </a:buClr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I/O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地址可以表示为：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0000H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～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FFFFH</a:t>
            </a:r>
          </a:p>
          <a:p>
            <a:pPr lvl="1">
              <a:lnSpc>
                <a:spcPct val="150000"/>
              </a:lnSpc>
              <a:buClr>
                <a:srgbClr val="660033"/>
              </a:buClr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PC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机支持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1K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位端口</a:t>
            </a:r>
          </a:p>
          <a:p>
            <a:pPr lvl="1">
              <a:lnSpc>
                <a:spcPct val="150000"/>
              </a:lnSpc>
              <a:buClr>
                <a:srgbClr val="660033"/>
              </a:buClr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I/O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地址可以表示为：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000H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～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3FFH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4.2 8086</a:t>
            </a:r>
            <a:r>
              <a:rPr lang="zh-CN" altLang="zh-CN" dirty="0"/>
              <a:t>寻址方式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81208" y="1951266"/>
            <a:ext cx="2877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zh-CN" altLang="en-US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）端口直接寻址方式 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49362" y="2562334"/>
            <a:ext cx="330882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端口地址用</a:t>
            </a:r>
            <a:r>
              <a:rPr kumimoji="0" lang="en-US" altLang="zh-CN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位立即数</a:t>
            </a:r>
            <a:r>
              <a:rPr kumimoji="0" lang="en-US" altLang="zh-CN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(0</a:t>
            </a:r>
            <a:r>
              <a:rPr kumimoji="0"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～</a:t>
            </a:r>
            <a:r>
              <a:rPr kumimoji="0" lang="en-US" altLang="zh-CN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255)</a:t>
            </a:r>
            <a:r>
              <a:rPr kumimoji="0"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表示。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例如：         </a:t>
            </a:r>
            <a:r>
              <a:rPr kumimoji="0" lang="en-US" altLang="zh-CN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IN  AL</a:t>
            </a:r>
            <a:r>
              <a:rPr kumimoji="0"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21H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</a:p>
        </p:txBody>
      </p:sp>
      <p:grpSp>
        <p:nvGrpSpPr>
          <p:cNvPr id="7" name="Group 34"/>
          <p:cNvGrpSpPr/>
          <p:nvPr/>
        </p:nvGrpSpPr>
        <p:grpSpPr bwMode="auto">
          <a:xfrm>
            <a:off x="1595412" y="3370349"/>
            <a:ext cx="1439466" cy="2096691"/>
            <a:chOff x="2210" y="2306"/>
            <a:chExt cx="1209" cy="1761"/>
          </a:xfrm>
        </p:grpSpPr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2439" y="2454"/>
              <a:ext cx="980" cy="161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kern="0"/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2439" y="2535"/>
              <a:ext cx="408" cy="242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kern="0"/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2439" y="2857"/>
              <a:ext cx="408" cy="24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kern="0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 rot="16200000">
              <a:off x="2596" y="3066"/>
              <a:ext cx="1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50" b="0" kern="0">
                  <a:solidFill>
                    <a:srgbClr val="000000"/>
                  </a:solidFill>
                </a:rPr>
                <a:t>…</a:t>
              </a:r>
              <a:endParaRPr lang="en-US" altLang="zh-CN" b="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2439" y="3260"/>
              <a:ext cx="408" cy="24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kern="0"/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2540" y="3315"/>
              <a:ext cx="20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50" b="0" kern="0">
                  <a:solidFill>
                    <a:srgbClr val="000000"/>
                  </a:solidFill>
                </a:rPr>
                <a:t>7FH</a:t>
              </a:r>
              <a:endParaRPr lang="en-US" altLang="zh-CN" b="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 rot="16200000">
              <a:off x="2596" y="3510"/>
              <a:ext cx="1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50" b="0" kern="0">
                  <a:solidFill>
                    <a:srgbClr val="000000"/>
                  </a:solidFill>
                </a:rPr>
                <a:t>…</a:t>
              </a:r>
              <a:endParaRPr lang="en-US" altLang="zh-CN" b="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2439" y="3745"/>
              <a:ext cx="408" cy="242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kern="0"/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2811" y="2306"/>
              <a:ext cx="22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50" b="0" kern="0">
                  <a:solidFill>
                    <a:srgbClr val="000000"/>
                  </a:solidFill>
                </a:rPr>
                <a:t>接口</a:t>
              </a:r>
              <a:endParaRPr lang="zh-CN" altLang="en-US" b="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2884" y="2589"/>
              <a:ext cx="28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50" b="0" kern="0">
                  <a:solidFill>
                    <a:srgbClr val="000000"/>
                  </a:solidFill>
                </a:rPr>
                <a:t>端口</a:t>
              </a:r>
              <a:r>
                <a:rPr lang="en-US" altLang="zh-CN" sz="1050" b="0" kern="0">
                  <a:solidFill>
                    <a:srgbClr val="000000"/>
                  </a:solidFill>
                </a:rPr>
                <a:t>0</a:t>
              </a:r>
              <a:endParaRPr lang="en-US" altLang="zh-CN" b="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2884" y="2912"/>
              <a:ext cx="28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50" b="0" kern="0">
                  <a:solidFill>
                    <a:srgbClr val="000000"/>
                  </a:solidFill>
                </a:rPr>
                <a:t>端口</a:t>
              </a:r>
              <a:r>
                <a:rPr lang="en-US" altLang="zh-CN" sz="1050" b="0" kern="0">
                  <a:solidFill>
                    <a:srgbClr val="000000"/>
                  </a:solidFill>
                </a:rPr>
                <a:t>1</a:t>
              </a:r>
              <a:endParaRPr lang="en-US" altLang="zh-CN" b="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2876" y="3315"/>
              <a:ext cx="33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50" b="0" kern="0">
                  <a:solidFill>
                    <a:srgbClr val="000000"/>
                  </a:solidFill>
                </a:rPr>
                <a:t>端口</a:t>
              </a:r>
              <a:r>
                <a:rPr lang="en-US" altLang="zh-CN" sz="1050" b="0" kern="0">
                  <a:solidFill>
                    <a:srgbClr val="000000"/>
                  </a:solidFill>
                </a:rPr>
                <a:t>33</a:t>
              </a:r>
              <a:endParaRPr lang="en-US" altLang="zh-CN" b="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2867" y="3799"/>
              <a:ext cx="39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50" b="0" kern="0">
                  <a:solidFill>
                    <a:srgbClr val="000000"/>
                  </a:solidFill>
                </a:rPr>
                <a:t>端口</a:t>
              </a:r>
              <a:r>
                <a:rPr lang="en-US" altLang="zh-CN" sz="1050" b="0" kern="0">
                  <a:solidFill>
                    <a:srgbClr val="000000"/>
                  </a:solidFill>
                </a:rPr>
                <a:t>255</a:t>
              </a:r>
              <a:endParaRPr lang="en-US" altLang="zh-CN" b="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2217" y="2640"/>
              <a:ext cx="19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50" b="0" kern="0">
                  <a:solidFill>
                    <a:srgbClr val="000000"/>
                  </a:solidFill>
                </a:rPr>
                <a:t>00H</a:t>
              </a:r>
              <a:endParaRPr lang="en-US" altLang="zh-CN" b="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2217" y="2962"/>
              <a:ext cx="19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50" b="0" kern="0">
                  <a:solidFill>
                    <a:srgbClr val="000000"/>
                  </a:solidFill>
                </a:rPr>
                <a:t>01H</a:t>
              </a:r>
              <a:endParaRPr lang="en-US" altLang="zh-CN" b="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2217" y="3366"/>
              <a:ext cx="19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50" b="0" kern="0">
                  <a:solidFill>
                    <a:srgbClr val="000000"/>
                  </a:solidFill>
                </a:rPr>
                <a:t>21H</a:t>
              </a:r>
              <a:endParaRPr lang="en-US" altLang="zh-CN" b="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2210" y="3850"/>
              <a:ext cx="20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50" b="0" kern="0">
                  <a:solidFill>
                    <a:srgbClr val="000000"/>
                  </a:solidFill>
                </a:rPr>
                <a:t>FFH</a:t>
              </a:r>
              <a:endParaRPr lang="en-US" altLang="zh-CN" b="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5" name="Group 36"/>
          <p:cNvGrpSpPr/>
          <p:nvPr/>
        </p:nvGrpSpPr>
        <p:grpSpPr bwMode="auto">
          <a:xfrm>
            <a:off x="1017961" y="4315707"/>
            <a:ext cx="850106" cy="336947"/>
            <a:chOff x="1725" y="3100"/>
            <a:chExt cx="714" cy="283"/>
          </a:xfrm>
        </p:grpSpPr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H="1">
              <a:off x="1744" y="3382"/>
              <a:ext cx="695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 flipV="1">
              <a:off x="1744" y="3180"/>
              <a:ext cx="1" cy="20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31"/>
            <p:cNvSpPr/>
            <p:nvPr/>
          </p:nvSpPr>
          <p:spPr bwMode="auto">
            <a:xfrm>
              <a:off x="1725" y="3100"/>
              <a:ext cx="39" cy="104"/>
            </a:xfrm>
            <a:custGeom>
              <a:avLst/>
              <a:gdLst>
                <a:gd name="T0" fmla="*/ 116 w 116"/>
                <a:gd name="T1" fmla="*/ 313 h 313"/>
                <a:gd name="T2" fmla="*/ 58 w 116"/>
                <a:gd name="T3" fmla="*/ 257 h 313"/>
                <a:gd name="T4" fmla="*/ 0 w 116"/>
                <a:gd name="T5" fmla="*/ 313 h 313"/>
                <a:gd name="T6" fmla="*/ 58 w 116"/>
                <a:gd name="T7" fmla="*/ 0 h 313"/>
                <a:gd name="T8" fmla="*/ 116 w 116"/>
                <a:gd name="T9" fmla="*/ 313 h 3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313"/>
                <a:gd name="T17" fmla="*/ 116 w 116"/>
                <a:gd name="T18" fmla="*/ 313 h 3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313">
                  <a:moveTo>
                    <a:pt x="116" y="313"/>
                  </a:moveTo>
                  <a:lnTo>
                    <a:pt x="58" y="257"/>
                  </a:lnTo>
                  <a:lnTo>
                    <a:pt x="0" y="313"/>
                  </a:lnTo>
                  <a:lnTo>
                    <a:pt x="58" y="0"/>
                  </a:lnTo>
                  <a:lnTo>
                    <a:pt x="116" y="313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Group 35"/>
          <p:cNvGrpSpPr/>
          <p:nvPr/>
        </p:nvGrpSpPr>
        <p:grpSpPr bwMode="auto">
          <a:xfrm>
            <a:off x="797693" y="3851363"/>
            <a:ext cx="485775" cy="464344"/>
            <a:chOff x="1540" y="2710"/>
            <a:chExt cx="408" cy="390"/>
          </a:xfrm>
        </p:grpSpPr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1540" y="2857"/>
              <a:ext cx="408" cy="24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kern="0"/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1667" y="2710"/>
              <a:ext cx="15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50" b="0" kern="0">
                  <a:solidFill>
                    <a:srgbClr val="000000"/>
                  </a:solidFill>
                </a:rPr>
                <a:t>AL</a:t>
              </a:r>
              <a:endParaRPr lang="en-US" altLang="zh-CN" b="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4143051" y="1968366"/>
            <a:ext cx="2877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zh-CN" altLang="en-US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）端口间接寻址方式 </a:t>
            </a: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4336670" y="2542246"/>
            <a:ext cx="4219695" cy="134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950"/>
              </a:lnSpc>
            </a:pPr>
            <a:r>
              <a:rPr kumimoji="0"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kumimoji="0" lang="en-US" altLang="zh-CN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I/O</a:t>
            </a:r>
            <a:r>
              <a:rPr kumimoji="0"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端口地址大于</a:t>
            </a:r>
            <a:r>
              <a:rPr kumimoji="0" lang="en-US" altLang="zh-CN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FFH</a:t>
            </a:r>
            <a:r>
              <a:rPr kumimoji="0"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时，必须事先将端口地址存放在</a:t>
            </a:r>
            <a:r>
              <a:rPr kumimoji="0" lang="en-US" altLang="zh-CN" sz="15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DX</a:t>
            </a:r>
            <a:r>
              <a:rPr kumimoji="0"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寄存器中。</a:t>
            </a:r>
          </a:p>
          <a:p>
            <a:pPr algn="just">
              <a:lnSpc>
                <a:spcPts val="1950"/>
              </a:lnSpc>
            </a:pPr>
            <a:r>
              <a:rPr kumimoji="0"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例如：   </a:t>
            </a:r>
            <a:r>
              <a:rPr kumimoji="0" lang="en-US" altLang="zh-CN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MOV  DX</a:t>
            </a:r>
            <a:r>
              <a:rPr kumimoji="0"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120H</a:t>
            </a:r>
          </a:p>
          <a:p>
            <a:pPr algn="just">
              <a:lnSpc>
                <a:spcPts val="1950"/>
              </a:lnSpc>
            </a:pPr>
            <a:r>
              <a:rPr kumimoji="0" lang="en-US" altLang="zh-CN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         OUT  DX</a:t>
            </a:r>
            <a:r>
              <a:rPr kumimoji="0"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en-US" altLang="zh-CN" sz="1500" b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4" name="Group 41"/>
          <p:cNvGrpSpPr/>
          <p:nvPr/>
        </p:nvGrpSpPr>
        <p:grpSpPr bwMode="auto">
          <a:xfrm>
            <a:off x="6410351" y="3707297"/>
            <a:ext cx="1557338" cy="2066925"/>
            <a:chOff x="2112" y="2049"/>
            <a:chExt cx="1308" cy="1736"/>
          </a:xfrm>
        </p:grpSpPr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2459" y="2195"/>
              <a:ext cx="961" cy="1590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kern="0"/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2459" y="2274"/>
              <a:ext cx="401" cy="23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kern="0"/>
            </a:p>
          </p:txBody>
        </p:sp>
        <p:sp>
          <p:nvSpPr>
            <p:cNvPr id="37" name="Rectangle 10"/>
            <p:cNvSpPr>
              <a:spLocks noChangeArrowheads="1"/>
            </p:cNvSpPr>
            <p:nvPr/>
          </p:nvSpPr>
          <p:spPr bwMode="auto">
            <a:xfrm>
              <a:off x="2459" y="2592"/>
              <a:ext cx="401" cy="23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kern="0"/>
            </a:p>
          </p:txBody>
        </p:sp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 rot="16200000">
              <a:off x="2607" y="2798"/>
              <a:ext cx="1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50" b="0" kern="0">
                  <a:solidFill>
                    <a:srgbClr val="000000"/>
                  </a:solidFill>
                </a:rPr>
                <a:t>…</a:t>
              </a:r>
              <a:endParaRPr lang="en-US" altLang="zh-CN" b="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" name="Rectangle 12"/>
            <p:cNvSpPr>
              <a:spLocks noChangeArrowheads="1"/>
            </p:cNvSpPr>
            <p:nvPr/>
          </p:nvSpPr>
          <p:spPr bwMode="auto">
            <a:xfrm>
              <a:off x="2459" y="2990"/>
              <a:ext cx="401" cy="23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kern="0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auto">
            <a:xfrm rot="16200000">
              <a:off x="2607" y="3235"/>
              <a:ext cx="1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50" b="0" kern="0">
                  <a:solidFill>
                    <a:srgbClr val="000000"/>
                  </a:solidFill>
                </a:rPr>
                <a:t>…</a:t>
              </a:r>
              <a:endParaRPr lang="en-US" altLang="zh-CN" b="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auto">
            <a:xfrm>
              <a:off x="2459" y="3467"/>
              <a:ext cx="401" cy="23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kern="0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auto">
            <a:xfrm>
              <a:off x="2824" y="2049"/>
              <a:ext cx="22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50" b="0" kern="0">
                  <a:solidFill>
                    <a:srgbClr val="000000"/>
                  </a:solidFill>
                </a:rPr>
                <a:t>接口</a:t>
              </a:r>
              <a:endParaRPr lang="zh-CN" altLang="en-US" b="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3" name="Rectangle 16"/>
            <p:cNvSpPr>
              <a:spLocks noChangeArrowheads="1"/>
            </p:cNvSpPr>
            <p:nvPr/>
          </p:nvSpPr>
          <p:spPr bwMode="auto">
            <a:xfrm>
              <a:off x="2896" y="2327"/>
              <a:ext cx="28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50" b="0" kern="0">
                  <a:solidFill>
                    <a:srgbClr val="000000"/>
                  </a:solidFill>
                </a:rPr>
                <a:t>端口</a:t>
              </a:r>
              <a:r>
                <a:rPr lang="en-US" altLang="zh-CN" sz="1050" b="0" kern="0">
                  <a:solidFill>
                    <a:srgbClr val="000000"/>
                  </a:solidFill>
                </a:rPr>
                <a:t>0</a:t>
              </a:r>
              <a:endParaRPr lang="en-US" altLang="zh-CN" b="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4" name="Rectangle 17"/>
            <p:cNvSpPr>
              <a:spLocks noChangeArrowheads="1"/>
            </p:cNvSpPr>
            <p:nvPr/>
          </p:nvSpPr>
          <p:spPr bwMode="auto">
            <a:xfrm>
              <a:off x="2896" y="2645"/>
              <a:ext cx="28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50" b="0" kern="0">
                  <a:solidFill>
                    <a:srgbClr val="000000"/>
                  </a:solidFill>
                </a:rPr>
                <a:t>端口</a:t>
              </a:r>
              <a:r>
                <a:rPr lang="en-US" altLang="zh-CN" sz="1050" b="0" kern="0">
                  <a:solidFill>
                    <a:srgbClr val="000000"/>
                  </a:solidFill>
                </a:rPr>
                <a:t>1</a:t>
              </a:r>
              <a:endParaRPr lang="en-US" altLang="zh-CN" b="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5" name="Rectangle 18"/>
            <p:cNvSpPr>
              <a:spLocks noChangeArrowheads="1"/>
            </p:cNvSpPr>
            <p:nvPr/>
          </p:nvSpPr>
          <p:spPr bwMode="auto">
            <a:xfrm>
              <a:off x="2879" y="3043"/>
              <a:ext cx="39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50" b="0" kern="0">
                  <a:solidFill>
                    <a:srgbClr val="000000"/>
                  </a:solidFill>
                </a:rPr>
                <a:t>端口</a:t>
              </a:r>
              <a:r>
                <a:rPr lang="en-US" altLang="zh-CN" sz="1050" b="0" kern="0">
                  <a:solidFill>
                    <a:srgbClr val="000000"/>
                  </a:solidFill>
                </a:rPr>
                <a:t>288</a:t>
              </a:r>
              <a:endParaRPr lang="en-US" altLang="zh-CN" b="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6" name="Rectangle 19"/>
            <p:cNvSpPr>
              <a:spLocks noChangeArrowheads="1"/>
            </p:cNvSpPr>
            <p:nvPr/>
          </p:nvSpPr>
          <p:spPr bwMode="auto">
            <a:xfrm>
              <a:off x="2883" y="3520"/>
              <a:ext cx="50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50" b="0" kern="0">
                  <a:solidFill>
                    <a:srgbClr val="000000"/>
                  </a:solidFill>
                </a:rPr>
                <a:t>端口</a:t>
              </a:r>
              <a:r>
                <a:rPr lang="en-US" altLang="zh-CN" sz="1050" b="0" kern="0">
                  <a:solidFill>
                    <a:srgbClr val="000000"/>
                  </a:solidFill>
                </a:rPr>
                <a:t>65535</a:t>
              </a:r>
              <a:endParaRPr lang="en-US" altLang="zh-CN" b="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7" name="Rectangle 20"/>
            <p:cNvSpPr>
              <a:spLocks noChangeArrowheads="1"/>
            </p:cNvSpPr>
            <p:nvPr/>
          </p:nvSpPr>
          <p:spPr bwMode="auto">
            <a:xfrm>
              <a:off x="2125" y="2352"/>
              <a:ext cx="30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50" b="0" kern="0">
                  <a:solidFill>
                    <a:srgbClr val="000000"/>
                  </a:solidFill>
                </a:rPr>
                <a:t>0000H</a:t>
              </a:r>
              <a:endParaRPr lang="en-US" altLang="zh-CN" b="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8" name="Rectangle 21"/>
            <p:cNvSpPr>
              <a:spLocks noChangeArrowheads="1"/>
            </p:cNvSpPr>
            <p:nvPr/>
          </p:nvSpPr>
          <p:spPr bwMode="auto">
            <a:xfrm>
              <a:off x="2125" y="2670"/>
              <a:ext cx="30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50" b="0" kern="0">
                  <a:solidFill>
                    <a:srgbClr val="000000"/>
                  </a:solidFill>
                </a:rPr>
                <a:t>0001H</a:t>
              </a:r>
              <a:endParaRPr lang="en-US" altLang="zh-CN" b="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9" name="Rectangle 22"/>
            <p:cNvSpPr>
              <a:spLocks noChangeArrowheads="1"/>
            </p:cNvSpPr>
            <p:nvPr/>
          </p:nvSpPr>
          <p:spPr bwMode="auto">
            <a:xfrm>
              <a:off x="2125" y="3068"/>
              <a:ext cx="30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50" b="0" kern="0">
                  <a:solidFill>
                    <a:srgbClr val="000000"/>
                  </a:solidFill>
                </a:rPr>
                <a:t>0120H</a:t>
              </a:r>
              <a:endParaRPr lang="en-US" altLang="zh-CN" b="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0" name="Rectangle 24"/>
            <p:cNvSpPr>
              <a:spLocks noChangeArrowheads="1"/>
            </p:cNvSpPr>
            <p:nvPr/>
          </p:nvSpPr>
          <p:spPr bwMode="auto">
            <a:xfrm>
              <a:off x="2112" y="3545"/>
              <a:ext cx="3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50" b="0" kern="0">
                  <a:solidFill>
                    <a:srgbClr val="000000"/>
                  </a:solidFill>
                </a:rPr>
                <a:t>FFFFH</a:t>
              </a:r>
              <a:endParaRPr lang="en-US" altLang="zh-CN" b="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1" name="Group 42"/>
          <p:cNvGrpSpPr/>
          <p:nvPr/>
        </p:nvGrpSpPr>
        <p:grpSpPr bwMode="auto">
          <a:xfrm>
            <a:off x="5438800" y="4125206"/>
            <a:ext cx="571500" cy="458391"/>
            <a:chOff x="1296" y="2400"/>
            <a:chExt cx="480" cy="385"/>
          </a:xfrm>
        </p:grpSpPr>
        <p:grpSp>
          <p:nvGrpSpPr>
            <p:cNvPr id="52" name="Group 38"/>
            <p:cNvGrpSpPr/>
            <p:nvPr/>
          </p:nvGrpSpPr>
          <p:grpSpPr bwMode="auto">
            <a:xfrm>
              <a:off x="1296" y="2400"/>
              <a:ext cx="480" cy="385"/>
              <a:chOff x="1258" y="2446"/>
              <a:chExt cx="480" cy="385"/>
            </a:xfrm>
          </p:grpSpPr>
          <p:sp>
            <p:nvSpPr>
              <p:cNvPr id="54" name="Rectangle 26"/>
              <p:cNvSpPr>
                <a:spLocks noChangeArrowheads="1"/>
              </p:cNvSpPr>
              <p:nvPr/>
            </p:nvSpPr>
            <p:spPr bwMode="auto">
              <a:xfrm>
                <a:off x="1258" y="2592"/>
                <a:ext cx="480" cy="239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 kern="0"/>
              </a:p>
            </p:txBody>
          </p:sp>
          <p:sp>
            <p:nvSpPr>
              <p:cNvPr id="55" name="Rectangle 28"/>
              <p:cNvSpPr>
                <a:spLocks noChangeArrowheads="1"/>
              </p:cNvSpPr>
              <p:nvPr/>
            </p:nvSpPr>
            <p:spPr bwMode="auto">
              <a:xfrm>
                <a:off x="1416" y="2446"/>
                <a:ext cx="164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050" b="0" kern="0">
                    <a:solidFill>
                      <a:srgbClr val="000000"/>
                    </a:solidFill>
                  </a:rPr>
                  <a:t>AX</a:t>
                </a:r>
                <a:endParaRPr lang="en-US" altLang="zh-CN" b="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3" name="Rectangle 27"/>
            <p:cNvSpPr>
              <a:spLocks noChangeArrowheads="1"/>
            </p:cNvSpPr>
            <p:nvPr/>
          </p:nvSpPr>
          <p:spPr bwMode="auto">
            <a:xfrm>
              <a:off x="1344" y="2592"/>
              <a:ext cx="31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50" b="0" kern="0">
                  <a:solidFill>
                    <a:srgbClr val="000000"/>
                  </a:solidFill>
                </a:rPr>
                <a:t>10F0H</a:t>
              </a:r>
              <a:endParaRPr lang="en-US" altLang="zh-CN" b="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6" name="Group 37"/>
          <p:cNvGrpSpPr/>
          <p:nvPr/>
        </p:nvGrpSpPr>
        <p:grpSpPr bwMode="auto">
          <a:xfrm>
            <a:off x="5679307" y="4582407"/>
            <a:ext cx="1144191" cy="360760"/>
            <a:chOff x="1498" y="2831"/>
            <a:chExt cx="961" cy="303"/>
          </a:xfrm>
        </p:grpSpPr>
        <p:sp>
          <p:nvSpPr>
            <p:cNvPr id="57" name="Line 23"/>
            <p:cNvSpPr>
              <a:spLocks noChangeShapeType="1"/>
            </p:cNvSpPr>
            <p:nvPr/>
          </p:nvSpPr>
          <p:spPr bwMode="auto">
            <a:xfrm flipH="1">
              <a:off x="1498" y="3109"/>
              <a:ext cx="881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" name="Line 25"/>
            <p:cNvSpPr>
              <a:spLocks noChangeShapeType="1"/>
            </p:cNvSpPr>
            <p:nvPr/>
          </p:nvSpPr>
          <p:spPr bwMode="auto">
            <a:xfrm flipV="1">
              <a:off x="1498" y="2831"/>
              <a:ext cx="1" cy="27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" name="Freeform 29"/>
            <p:cNvSpPr/>
            <p:nvPr/>
          </p:nvSpPr>
          <p:spPr bwMode="auto">
            <a:xfrm>
              <a:off x="2355" y="3096"/>
              <a:ext cx="104" cy="38"/>
            </a:xfrm>
            <a:custGeom>
              <a:avLst/>
              <a:gdLst>
                <a:gd name="T0" fmla="*/ 0 w 313"/>
                <a:gd name="T1" fmla="*/ 0 h 113"/>
                <a:gd name="T2" fmla="*/ 57 w 313"/>
                <a:gd name="T3" fmla="*/ 56 h 113"/>
                <a:gd name="T4" fmla="*/ 0 w 313"/>
                <a:gd name="T5" fmla="*/ 113 h 113"/>
                <a:gd name="T6" fmla="*/ 313 w 313"/>
                <a:gd name="T7" fmla="*/ 56 h 113"/>
                <a:gd name="T8" fmla="*/ 0 w 313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3"/>
                <a:gd name="T16" fmla="*/ 0 h 113"/>
                <a:gd name="T17" fmla="*/ 313 w 313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3" h="113">
                  <a:moveTo>
                    <a:pt x="0" y="0"/>
                  </a:moveTo>
                  <a:lnTo>
                    <a:pt x="57" y="56"/>
                  </a:lnTo>
                  <a:lnTo>
                    <a:pt x="0" y="113"/>
                  </a:lnTo>
                  <a:lnTo>
                    <a:pt x="313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0" name="Group 40"/>
          <p:cNvGrpSpPr/>
          <p:nvPr/>
        </p:nvGrpSpPr>
        <p:grpSpPr bwMode="auto">
          <a:xfrm>
            <a:off x="5393556" y="3612049"/>
            <a:ext cx="571500" cy="458390"/>
            <a:chOff x="1258" y="1969"/>
            <a:chExt cx="480" cy="385"/>
          </a:xfrm>
        </p:grpSpPr>
        <p:sp>
          <p:nvSpPr>
            <p:cNvPr id="61" name="Rectangle 33"/>
            <p:cNvSpPr>
              <a:spLocks noChangeArrowheads="1"/>
            </p:cNvSpPr>
            <p:nvPr/>
          </p:nvSpPr>
          <p:spPr bwMode="auto">
            <a:xfrm>
              <a:off x="1258" y="2115"/>
              <a:ext cx="480" cy="23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kern="0"/>
            </a:p>
          </p:txBody>
        </p:sp>
        <p:sp>
          <p:nvSpPr>
            <p:cNvPr id="62" name="Rectangle 34"/>
            <p:cNvSpPr>
              <a:spLocks noChangeArrowheads="1"/>
            </p:cNvSpPr>
            <p:nvPr/>
          </p:nvSpPr>
          <p:spPr bwMode="auto">
            <a:xfrm>
              <a:off x="1344" y="2168"/>
              <a:ext cx="30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50" b="0" kern="0">
                  <a:solidFill>
                    <a:srgbClr val="000000"/>
                  </a:solidFill>
                </a:rPr>
                <a:t>0120H</a:t>
              </a:r>
              <a:endParaRPr lang="en-US" altLang="zh-CN" b="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3" name="Rectangle 35"/>
            <p:cNvSpPr>
              <a:spLocks noChangeArrowheads="1"/>
            </p:cNvSpPr>
            <p:nvPr/>
          </p:nvSpPr>
          <p:spPr bwMode="auto">
            <a:xfrm>
              <a:off x="1416" y="1969"/>
              <a:ext cx="16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50" b="0" kern="0">
                  <a:solidFill>
                    <a:srgbClr val="000000"/>
                  </a:solidFill>
                </a:rPr>
                <a:t>DX</a:t>
              </a:r>
              <a:endParaRPr lang="en-US" altLang="zh-CN" b="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4" name="Group 39"/>
          <p:cNvGrpSpPr/>
          <p:nvPr/>
        </p:nvGrpSpPr>
        <p:grpSpPr bwMode="auto">
          <a:xfrm>
            <a:off x="5965057" y="3927565"/>
            <a:ext cx="382191" cy="922735"/>
            <a:chOff x="1738" y="2234"/>
            <a:chExt cx="321" cy="775"/>
          </a:xfrm>
        </p:grpSpPr>
        <p:sp>
          <p:nvSpPr>
            <p:cNvPr id="65" name="Line 30"/>
            <p:cNvSpPr>
              <a:spLocks noChangeShapeType="1"/>
            </p:cNvSpPr>
            <p:nvPr/>
          </p:nvSpPr>
          <p:spPr bwMode="auto">
            <a:xfrm>
              <a:off x="1899" y="2990"/>
              <a:ext cx="160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1955" y="2971"/>
              <a:ext cx="104" cy="38"/>
            </a:xfrm>
            <a:custGeom>
              <a:avLst/>
              <a:gdLst>
                <a:gd name="T0" fmla="*/ 0 w 311"/>
                <a:gd name="T1" fmla="*/ 0 h 113"/>
                <a:gd name="T2" fmla="*/ 56 w 311"/>
                <a:gd name="T3" fmla="*/ 56 h 113"/>
                <a:gd name="T4" fmla="*/ 0 w 311"/>
                <a:gd name="T5" fmla="*/ 113 h 113"/>
                <a:gd name="T6" fmla="*/ 311 w 311"/>
                <a:gd name="T7" fmla="*/ 56 h 113"/>
                <a:gd name="T8" fmla="*/ 0 w 311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1"/>
                <a:gd name="T16" fmla="*/ 0 h 113"/>
                <a:gd name="T17" fmla="*/ 311 w 311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1" h="113">
                  <a:moveTo>
                    <a:pt x="0" y="0"/>
                  </a:moveTo>
                  <a:lnTo>
                    <a:pt x="56" y="56"/>
                  </a:lnTo>
                  <a:lnTo>
                    <a:pt x="0" y="113"/>
                  </a:lnTo>
                  <a:lnTo>
                    <a:pt x="311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Line 32"/>
            <p:cNvSpPr>
              <a:spLocks noChangeShapeType="1"/>
            </p:cNvSpPr>
            <p:nvPr/>
          </p:nvSpPr>
          <p:spPr bwMode="auto">
            <a:xfrm flipV="1">
              <a:off x="1899" y="2234"/>
              <a:ext cx="1" cy="7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" name="Line 36"/>
            <p:cNvSpPr>
              <a:spLocks noChangeShapeType="1"/>
            </p:cNvSpPr>
            <p:nvPr/>
          </p:nvSpPr>
          <p:spPr bwMode="auto">
            <a:xfrm flipH="1">
              <a:off x="1738" y="2234"/>
              <a:ext cx="161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32" grpId="0" autoUpdateAnimBg="0"/>
      <p:bldP spid="3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3888" y="1563520"/>
            <a:ext cx="8229600" cy="315787"/>
          </a:xfrm>
        </p:spPr>
        <p:txBody>
          <a:bodyPr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4.2.2 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指令寻址方式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83888" y="1039911"/>
            <a:ext cx="5832475" cy="432197"/>
          </a:xfrm>
        </p:spPr>
        <p:txBody>
          <a:bodyPr/>
          <a:lstStyle/>
          <a:p>
            <a:r>
              <a:rPr lang="en-US" altLang="zh-CN" dirty="0"/>
              <a:t>4.2 8086</a:t>
            </a:r>
            <a:r>
              <a:rPr lang="zh-CN" altLang="zh-CN" dirty="0"/>
              <a:t>寻址方式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5"/>
          <p:cNvSpPr txBox="1"/>
          <p:nvPr/>
        </p:nvSpPr>
        <p:spPr bwMode="auto">
          <a:xfrm>
            <a:off x="4963131" y="7082027"/>
            <a:ext cx="142875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b" anchorCtr="0" compatLnSpc="1"/>
          <a:lstStyle>
            <a:defPPr>
              <a:defRPr lang="zh-CN"/>
            </a:defPPr>
            <a:lvl1pPr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 kern="1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 kern="1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 kern="1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 kern="1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 kern="1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 kern="1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 kern="1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 kern="1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115EF495-675C-43F9-AAD7-A615A8F7B639}" type="slidenum">
              <a:rPr kumimoji="0" lang="en-US" altLang="zh-CN" sz="1050" b="0">
                <a:solidFill>
                  <a:srgbClr val="40458C"/>
                </a:solidFill>
                <a:latin typeface="Tahoma" panose="020B0604030504040204" pitchFamily="34" charset="0"/>
              </a:rPr>
              <a:t>28</a:t>
            </a:fld>
            <a:r>
              <a:rPr kumimoji="0" lang="en-US" altLang="zh-CN" sz="1050" b="0">
                <a:solidFill>
                  <a:srgbClr val="40458C"/>
                </a:solidFill>
                <a:latin typeface="Tahoma" panose="020B0604030504040204" pitchFamily="34" charset="0"/>
              </a:rPr>
              <a:t>/95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83888" y="2130611"/>
            <a:ext cx="8229600" cy="14219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●</a:t>
            </a:r>
            <a:r>
              <a:rPr kumimoji="1"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程序的执行，一般是从存储器</a:t>
            </a:r>
            <a:r>
              <a:rPr kumimoji="1"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MEM</a:t>
            </a:r>
            <a:r>
              <a:rPr kumimoji="1"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中代码段 顺序取指令执行；指令地址是由指令指针寄存器</a:t>
            </a:r>
            <a:r>
              <a:rPr kumimoji="1"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kumimoji="1"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自动增量形成。</a:t>
            </a:r>
          </a:p>
          <a:p>
            <a:pPr fontAlgn="ctr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●  在某些条件下，程序的执行要跳转到另外一段程序开始顺序执行。</a:t>
            </a:r>
            <a:endParaRPr kumimoji="1"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ctr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这种运行方式称为</a:t>
            </a:r>
            <a:r>
              <a:rPr kumimoji="1"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：转移。</a:t>
            </a:r>
            <a:r>
              <a:rPr kumimoji="1"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转移指令中应给出转移地址操作数。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98451" y="3518717"/>
            <a:ext cx="8496937" cy="658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</a:t>
            </a:r>
            <a:r>
              <a:rPr lang="zh-CN" altLang="en-US" sz="16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它也可以分为：立即数、寄存器操作数、存储器操作数；即要转移的目标地址包含在指令中或存放在寄存器、内存储器中。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421023" y="4133549"/>
            <a:ext cx="5897768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 b="0" kern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 </a:t>
            </a:r>
            <a:r>
              <a:rPr lang="zh-CN" altLang="en-US" sz="1600" b="0" kern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根据跳转的距离远近，转移又分为：</a:t>
            </a:r>
            <a:r>
              <a:rPr lang="zh-CN" altLang="en-US" sz="1600" kern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段内转移 和 段间转移</a:t>
            </a:r>
            <a:r>
              <a:rPr lang="zh-CN" altLang="en-US" sz="1600" b="0" kern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298449" y="4521996"/>
            <a:ext cx="8318777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lnSpc>
                <a:spcPct val="110000"/>
              </a:lnSpc>
              <a:spcAft>
                <a:spcPct val="0"/>
              </a:spcAft>
              <a:defRPr/>
            </a:pPr>
            <a:r>
              <a:rPr lang="en-US" altLang="zh-CN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●  </a:t>
            </a:r>
            <a:r>
              <a:rPr lang="zh-CN" altLang="en-US" sz="160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段内转移：</a:t>
            </a:r>
            <a:r>
              <a:rPr lang="zh-CN" altLang="en-US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转移的目标地址在当前的代码段内。转移指令中要指出转到的目标地址</a:t>
            </a:r>
            <a:r>
              <a:rPr lang="en-US" altLang="zh-CN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                            CPU</a:t>
            </a:r>
            <a:r>
              <a:rPr lang="zh-CN" altLang="en-US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根据转移指令中指明的目标地址</a:t>
            </a:r>
            <a:r>
              <a:rPr lang="en-US" altLang="zh-CN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修改 </a:t>
            </a:r>
            <a:r>
              <a:rPr lang="en-US" altLang="zh-CN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IP </a:t>
            </a:r>
            <a:r>
              <a:rPr lang="zh-CN" altLang="en-US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的值，即修改指令指针，从新址开始执行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287883" y="5348215"/>
            <a:ext cx="822160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Aft>
                <a:spcPct val="0"/>
              </a:spcAft>
              <a:defRPr/>
            </a:pPr>
            <a:r>
              <a:rPr lang="en-US" altLang="zh-CN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●  </a:t>
            </a:r>
            <a:r>
              <a:rPr lang="zh-CN" altLang="en-US" sz="160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段间转移：</a:t>
            </a:r>
            <a:r>
              <a:rPr lang="zh-CN" altLang="en-US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转移的目标地址在另一个代码段内，转移指令中要指出 转到的代码段的段基址及在该段内的目标地址</a:t>
            </a:r>
            <a:r>
              <a:rPr lang="en-US" altLang="zh-CN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CPU</a:t>
            </a:r>
            <a:r>
              <a:rPr lang="zh-CN" altLang="en-US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据此修改 </a:t>
            </a:r>
            <a:r>
              <a:rPr lang="en-US" altLang="zh-CN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CS </a:t>
            </a:r>
            <a:r>
              <a:rPr lang="zh-CN" altLang="en-US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IP </a:t>
            </a:r>
            <a:r>
              <a:rPr lang="zh-CN" altLang="en-US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中的值，从而使 </a:t>
            </a:r>
            <a:r>
              <a:rPr lang="en-US" altLang="zh-CN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CPU </a:t>
            </a:r>
            <a:r>
              <a:rPr lang="zh-CN" altLang="en-US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转到另一个代码段中取指令并执行程序。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4.2 8086</a:t>
            </a:r>
            <a:r>
              <a:rPr lang="zh-CN" altLang="zh-CN" dirty="0"/>
              <a:t>寻址方式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5"/>
          <p:cNvSpPr txBox="1"/>
          <p:nvPr/>
        </p:nvSpPr>
        <p:spPr bwMode="auto">
          <a:xfrm>
            <a:off x="5020281" y="5918621"/>
            <a:ext cx="142875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b" anchorCtr="0" compatLnSpc="1"/>
          <a:lstStyle>
            <a:defPPr>
              <a:defRPr lang="zh-CN"/>
            </a:defPPr>
            <a:lvl1pPr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 kern="1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 kern="1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 kern="1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 kern="1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 kern="1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 kern="1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 kern="1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 kern="1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D99B28F9-8664-480C-8EC2-093E520216AC}" type="slidenum">
              <a:rPr kumimoji="0" lang="en-US" altLang="zh-CN" sz="1050" b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29</a:t>
            </a:fld>
            <a:r>
              <a:rPr kumimoji="0" lang="en-US" altLang="zh-CN" sz="1050" b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/95</a:t>
            </a:r>
          </a:p>
        </p:txBody>
      </p:sp>
      <p:sp>
        <p:nvSpPr>
          <p:cNvPr id="6" name="Text Box 1028"/>
          <p:cNvSpPr txBox="1">
            <a:spLocks noChangeArrowheads="1"/>
          </p:cNvSpPr>
          <p:nvPr/>
        </p:nvSpPr>
        <p:spPr bwMode="auto">
          <a:xfrm>
            <a:off x="513656" y="5404171"/>
            <a:ext cx="84665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50"/>
              </a:spcBef>
              <a:defRPr/>
            </a:pPr>
            <a:r>
              <a:rPr lang="en-US" altLang="zh-CN" sz="16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 </a:t>
            </a:r>
            <a:r>
              <a:rPr lang="zh-CN" altLang="en-US" sz="160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段间间接寻址</a:t>
            </a:r>
            <a:r>
              <a:rPr lang="zh-CN" altLang="en-US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：在转移指令中给出一个存储单元的地址，用该地址所指的两个相邻字单元的内容（</a:t>
            </a:r>
            <a:r>
              <a:rPr lang="en-US" altLang="zh-CN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32</a:t>
            </a:r>
            <a:r>
              <a:rPr lang="zh-CN" altLang="en-US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位）来取代（</a:t>
            </a:r>
            <a:r>
              <a:rPr lang="en-US" altLang="zh-CN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CS</a:t>
            </a:r>
            <a:r>
              <a:rPr lang="zh-CN" altLang="en-US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）和（</a:t>
            </a:r>
            <a:r>
              <a:rPr lang="en-US" altLang="zh-CN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）中的内容，从而达到段间转移的目的。                                       </a:t>
            </a:r>
          </a:p>
        </p:txBody>
      </p:sp>
      <p:sp>
        <p:nvSpPr>
          <p:cNvPr id="7" name="Rectangle 1029"/>
          <p:cNvSpPr>
            <a:spLocks noChangeArrowheads="1"/>
          </p:cNvSpPr>
          <p:nvPr/>
        </p:nvSpPr>
        <p:spPr bwMode="auto">
          <a:xfrm>
            <a:off x="391132" y="1655066"/>
            <a:ext cx="2800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kern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</a:t>
            </a:r>
            <a:r>
              <a:rPr lang="en-US" altLang="zh-CN" kern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kern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段内转移的寻址方式：</a:t>
            </a:r>
          </a:p>
        </p:txBody>
      </p:sp>
      <p:sp>
        <p:nvSpPr>
          <p:cNvPr id="8" name="Rectangle 1031"/>
          <p:cNvSpPr>
            <a:spLocks noChangeArrowheads="1"/>
          </p:cNvSpPr>
          <p:nvPr/>
        </p:nvSpPr>
        <p:spPr bwMode="auto">
          <a:xfrm>
            <a:off x="505431" y="3271050"/>
            <a:ext cx="79925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50"/>
              </a:spcBef>
              <a:defRPr/>
            </a:pPr>
            <a:r>
              <a:rPr lang="en-US" altLang="zh-CN" sz="16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en-US" altLang="zh-CN" sz="16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段内间接寻址</a:t>
            </a:r>
            <a:r>
              <a:rPr lang="zh-CN" altLang="en-US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6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由转移指令中指定一个</a:t>
            </a:r>
            <a:r>
              <a:rPr lang="en-US" altLang="zh-CN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位寄存器或存储器字单元</a:t>
            </a:r>
            <a:r>
              <a:rPr lang="zh-CN" altLang="en-US" sz="16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的内容做为转移的</a:t>
            </a:r>
            <a:r>
              <a:rPr lang="zh-CN" altLang="en-US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有效地址</a:t>
            </a:r>
            <a:r>
              <a:rPr lang="zh-CN" altLang="en-US" sz="16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zh-CN" altLang="en-US" sz="16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直接取代（</a:t>
            </a:r>
            <a:r>
              <a:rPr lang="en-US" altLang="zh-CN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16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）的内容。</a:t>
            </a:r>
          </a:p>
        </p:txBody>
      </p:sp>
      <p:sp>
        <p:nvSpPr>
          <p:cNvPr id="9" name="Rectangle 1032"/>
          <p:cNvSpPr>
            <a:spLocks noChangeArrowheads="1"/>
          </p:cNvSpPr>
          <p:nvPr/>
        </p:nvSpPr>
        <p:spPr bwMode="auto">
          <a:xfrm>
            <a:off x="391132" y="3921419"/>
            <a:ext cx="2919389" cy="37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   </a:t>
            </a:r>
            <a:r>
              <a:rPr lang="zh-CN" altLang="en-US" kern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段间转移的寻址方式：</a:t>
            </a:r>
          </a:p>
        </p:txBody>
      </p:sp>
      <p:sp>
        <p:nvSpPr>
          <p:cNvPr id="10" name="Rectangle 1033"/>
          <p:cNvSpPr>
            <a:spLocks noChangeArrowheads="1"/>
          </p:cNvSpPr>
          <p:nvPr/>
        </p:nvSpPr>
        <p:spPr bwMode="auto">
          <a:xfrm>
            <a:off x="504584" y="4357459"/>
            <a:ext cx="8466534" cy="9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50"/>
              </a:spcBef>
              <a:defRPr/>
            </a:pPr>
            <a:r>
              <a:rPr lang="en-US" altLang="zh-CN" sz="16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① </a:t>
            </a:r>
            <a:r>
              <a:rPr lang="zh-CN" altLang="en-US" sz="160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段间直接寻址</a:t>
            </a:r>
            <a:r>
              <a:rPr lang="zh-CN" altLang="en-US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：转移指令中直接给出了</a:t>
            </a:r>
            <a:r>
              <a:rPr lang="zh-CN" altLang="en-US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转向目标的段基址和段内偏移地址，</a:t>
            </a:r>
            <a:endParaRPr lang="en-US" altLang="zh-CN" sz="1600" b="0" kern="0" dirty="0">
              <a:solidFill>
                <a:schemeClr val="tx2"/>
              </a:solidFill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spcBef>
                <a:spcPts val="450"/>
              </a:spcBef>
              <a:defRPr/>
            </a:pPr>
            <a:r>
              <a:rPr lang="zh-CN" altLang="en-US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   用此地址分别取代（</a:t>
            </a:r>
            <a:r>
              <a:rPr lang="en-US" altLang="zh-CN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CS</a:t>
            </a:r>
            <a:r>
              <a:rPr lang="zh-CN" altLang="en-US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）和（</a:t>
            </a:r>
            <a:r>
              <a:rPr lang="en-US" altLang="zh-CN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IP</a:t>
            </a:r>
            <a:r>
              <a:rPr lang="zh-CN" altLang="en-US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）中的内容，</a:t>
            </a:r>
            <a:endParaRPr lang="en-US" altLang="zh-CN" sz="1600" b="0" kern="0" dirty="0">
              <a:solidFill>
                <a:schemeClr val="tx2"/>
              </a:solidFill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spcBef>
                <a:spcPts val="450"/>
              </a:spcBef>
              <a:defRPr/>
            </a:pPr>
            <a:r>
              <a:rPr lang="en-US" altLang="zh-CN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  </a:t>
            </a:r>
            <a:r>
              <a:rPr lang="zh-CN" altLang="en-US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完成从当前段向另一个段的转移</a:t>
            </a:r>
          </a:p>
        </p:txBody>
      </p:sp>
      <p:grpSp>
        <p:nvGrpSpPr>
          <p:cNvPr id="11" name="Group 1035"/>
          <p:cNvGrpSpPr/>
          <p:nvPr/>
        </p:nvGrpSpPr>
        <p:grpSpPr bwMode="auto">
          <a:xfrm>
            <a:off x="504583" y="2152362"/>
            <a:ext cx="8466535" cy="959646"/>
            <a:chOff x="288" y="912"/>
            <a:chExt cx="7111" cy="806"/>
          </a:xfrm>
        </p:grpSpPr>
        <p:sp>
          <p:nvSpPr>
            <p:cNvPr id="12" name="Rectangle 1030"/>
            <p:cNvSpPr>
              <a:spLocks noChangeArrowheads="1"/>
            </p:cNvSpPr>
            <p:nvPr/>
          </p:nvSpPr>
          <p:spPr bwMode="auto">
            <a:xfrm>
              <a:off x="288" y="912"/>
              <a:ext cx="7111" cy="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450"/>
                </a:spcBef>
                <a:defRPr/>
              </a:pPr>
              <a:r>
                <a:rPr lang="en-US" altLang="zh-CN" sz="1400" b="0" kern="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① </a:t>
              </a:r>
              <a:r>
                <a:rPr lang="zh-CN" altLang="en-US" sz="1600" kern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段内直接寻址</a:t>
              </a:r>
              <a:r>
                <a:rPr lang="zh-CN" altLang="en-US" sz="1600" b="0" kern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：在转移指令中直接给出 </a:t>
              </a:r>
              <a:r>
                <a:rPr lang="en-US" altLang="zh-CN" sz="1400" b="0" kern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8</a:t>
              </a:r>
              <a:r>
                <a:rPr lang="en-US" altLang="zh-CN" sz="1600" b="0" kern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600" b="0" kern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位或 </a:t>
              </a:r>
              <a:r>
                <a:rPr lang="en-US" altLang="zh-CN" sz="1400" b="0" kern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16</a:t>
              </a:r>
              <a:r>
                <a:rPr lang="en-US" altLang="zh-CN" sz="1600" b="0" kern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600" b="0" kern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位的相</a:t>
              </a:r>
              <a:r>
                <a:rPr lang="zh-CN" altLang="en-US" sz="1600" b="0" kern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对位移量，指令转向的有效地址为</a:t>
              </a:r>
              <a:r>
                <a:rPr lang="en-US" altLang="zh-CN" sz="1600" b="0" kern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:  </a:t>
              </a:r>
            </a:p>
            <a:p>
              <a:pPr eaLnBrk="1" hangingPunct="1">
                <a:spcBef>
                  <a:spcPts val="450"/>
                </a:spcBef>
                <a:defRPr/>
              </a:pPr>
              <a:r>
                <a:rPr lang="en-US" altLang="zh-CN" sz="1600" b="0" kern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                           (</a:t>
              </a:r>
              <a:r>
                <a:rPr lang="zh-CN" altLang="en-US" sz="1600" b="0" kern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当前 </a:t>
              </a:r>
              <a:r>
                <a:rPr lang="en-US" altLang="zh-CN" sz="1600" b="0" kern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IP </a:t>
              </a:r>
              <a:r>
                <a:rPr lang="zh-CN" altLang="en-US" sz="1600" b="0" kern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的内容 </a:t>
              </a:r>
              <a:r>
                <a:rPr lang="en-US" altLang="zh-CN" sz="1600" b="0" kern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+</a:t>
              </a:r>
              <a:r>
                <a:rPr lang="zh-CN" altLang="en-US" sz="1600" b="0" kern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相</a:t>
              </a:r>
              <a:r>
                <a:rPr lang="zh-CN" altLang="en-US" sz="1600" b="0" kern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对位移量 </a:t>
              </a:r>
              <a:r>
                <a:rPr lang="en-US" altLang="zh-CN" sz="1600" b="0" kern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)           ( IP )</a:t>
              </a:r>
            </a:p>
            <a:p>
              <a:pPr eaLnBrk="1" hangingPunct="1">
                <a:spcBef>
                  <a:spcPts val="450"/>
                </a:spcBef>
                <a:defRPr/>
              </a:pPr>
              <a:r>
                <a:rPr lang="en-US" altLang="zh-CN" sz="1600" b="0" kern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</a:t>
              </a:r>
              <a:r>
                <a:rPr lang="zh-CN" altLang="en-US" sz="1600" b="0" kern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位移量为 </a:t>
              </a:r>
              <a:r>
                <a:rPr lang="en-US" altLang="zh-CN" sz="1600" b="0" kern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8 </a:t>
              </a:r>
              <a:r>
                <a:rPr lang="zh-CN" altLang="en-US" sz="1600" b="0" kern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位时，称</a:t>
              </a:r>
              <a:r>
                <a:rPr lang="zh-CN" altLang="en-US" sz="1600" b="0" kern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段内</a:t>
              </a:r>
              <a:r>
                <a:rPr lang="zh-CN" altLang="en-US" sz="1600" kern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直接</a:t>
              </a:r>
              <a:r>
                <a:rPr lang="zh-CN" altLang="en-US" sz="1600" kern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短转移</a:t>
              </a:r>
              <a:r>
                <a:rPr lang="zh-CN" altLang="en-US" sz="1600" b="0" kern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；位移量为 </a:t>
              </a:r>
              <a:r>
                <a:rPr lang="en-US" altLang="zh-CN" sz="1600" b="0" kern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16 </a:t>
              </a:r>
              <a:r>
                <a:rPr lang="zh-CN" altLang="en-US" sz="1600" b="0" kern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位时，称</a:t>
              </a:r>
              <a:r>
                <a:rPr lang="zh-CN" altLang="en-US" sz="1600" b="0" kern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段内直接近</a:t>
              </a:r>
              <a:r>
                <a:rPr lang="zh-CN" altLang="en-US" sz="1600" b="0" kern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转移</a:t>
              </a:r>
            </a:p>
          </p:txBody>
        </p:sp>
        <p:sp>
          <p:nvSpPr>
            <p:cNvPr id="13" name="Line 1034"/>
            <p:cNvSpPr>
              <a:spLocks noChangeShapeType="1"/>
            </p:cNvSpPr>
            <p:nvPr/>
          </p:nvSpPr>
          <p:spPr bwMode="auto">
            <a:xfrm>
              <a:off x="4681" y="1315"/>
              <a:ext cx="2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sz="1600" ker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878083"/>
            <a:ext cx="8229600" cy="2402539"/>
          </a:xfrm>
        </p:spPr>
        <p:txBody>
          <a:bodyPr/>
          <a:lstStyle/>
          <a:p>
            <a:r>
              <a:rPr lang="en-US" altLang="zh-CN" b="1" dirty="0"/>
              <a:t>4.1.1</a:t>
            </a:r>
            <a:r>
              <a:rPr lang="zh-CN" altLang="zh-CN" b="1" dirty="0"/>
              <a:t>指令的基本概念</a:t>
            </a:r>
            <a:endParaRPr lang="en-US" altLang="zh-CN" b="1" dirty="0"/>
          </a:p>
          <a:p>
            <a:pPr marL="257175" indent="-257175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1600" b="1" dirty="0"/>
              <a:t>指令</a:t>
            </a:r>
            <a:r>
              <a:rPr lang="zh-CN" altLang="en-US" sz="1600" dirty="0"/>
              <a:t>是要求计算机执行特定操作的命令。</a:t>
            </a:r>
          </a:p>
          <a:p>
            <a:pPr marL="257175" indent="-257175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1600" dirty="0"/>
              <a:t> 计算机所能执行的全部指令的集合称为</a:t>
            </a:r>
            <a:r>
              <a:rPr lang="zh-CN" altLang="en-US" sz="1600" b="1" dirty="0"/>
              <a:t>指令系统</a:t>
            </a:r>
            <a:r>
              <a:rPr lang="zh-CN" altLang="en-US" sz="1600" dirty="0"/>
              <a:t>。</a:t>
            </a:r>
          </a:p>
          <a:p>
            <a:pPr marL="257175" indent="-257175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1600" dirty="0"/>
              <a:t>指令以二进制编码的形式存放在存储器中，用二进制编码形式表示的指令称为</a:t>
            </a:r>
            <a:r>
              <a:rPr lang="zh-CN" altLang="en-US" sz="1600" b="1" dirty="0"/>
              <a:t>机器指令</a:t>
            </a:r>
            <a:r>
              <a:rPr lang="zh-CN" altLang="en-US" sz="1600" dirty="0"/>
              <a:t>。</a:t>
            </a:r>
          </a:p>
          <a:p>
            <a:pPr marL="257175" indent="-257175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1600" dirty="0"/>
              <a:t>用符号表示的指令称为</a:t>
            </a:r>
            <a:r>
              <a:rPr lang="zh-CN" altLang="en-US" sz="1600" b="1" dirty="0"/>
              <a:t>符号指令</a:t>
            </a:r>
            <a:r>
              <a:rPr lang="zh-CN" altLang="en-US" sz="1600" dirty="0"/>
              <a:t>，汇编语言程序中的指令就是符号指令。具有直观、易理解和可帮助记忆的特点。</a:t>
            </a:r>
          </a:p>
          <a:p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指令系统概述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微软雅黑" panose="020B0503020204020204" pitchFamily="34" charset="-122"/>
              </a:rPr>
              <a:t>4</a:t>
            </a:r>
            <a:r>
              <a:rPr lang="zh-CN" altLang="en-US" dirty="0">
                <a:cs typeface="微软雅黑" panose="020B0503020204020204" pitchFamily="34" charset="-122"/>
              </a:rPr>
              <a:t>  寻址方式与指令系统</a:t>
            </a:r>
            <a:br>
              <a:rPr lang="en-US" altLang="zh-CN" sz="1350" dirty="0">
                <a:solidFill>
                  <a:srgbClr val="000000"/>
                </a:solidFill>
                <a:ea typeface="宋体" panose="02010600030101010101" pitchFamily="2" charset="-122"/>
                <a:cs typeface="Arial" panose="020B0604020202020204" pitchFamily="34" charset="0"/>
              </a:rPr>
            </a:b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84550" y="4681962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4.1 SUB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</a:t>
            </a:r>
            <a:endParaRPr lang="zh-CN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24440" y="5069068"/>
          <a:ext cx="7463984" cy="426720"/>
        </p:xfrm>
        <a:graphic>
          <a:graphicData uri="http://schemas.openxmlformats.org/drawingml/2006/table">
            <a:tbl>
              <a:tblPr/>
              <a:tblGrid>
                <a:gridCol w="1865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5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机器指令（二进制）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十六进制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汇编指令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功能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01001011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4BH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DEC BX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将寄存器</a:t>
                      </a: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BX</a:t>
                      </a:r>
                      <a:r>
                        <a:rPr lang="zh-CN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的内容减</a:t>
                      </a: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4.2 8086</a:t>
            </a:r>
            <a:r>
              <a:rPr lang="zh-CN" altLang="zh-CN" dirty="0"/>
              <a:t>寻址方式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9917" y="1701987"/>
            <a:ext cx="84241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60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SHORT</a:t>
            </a:r>
            <a:r>
              <a:rPr kumimoji="0" lang="zh-CN" altLang="en-US" sz="160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表示位移量在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-128~127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字节之间，称为短转移，位移量用一个 字节（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位）来表示。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5652" y="2747154"/>
            <a:ext cx="81987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60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NEAR</a:t>
            </a:r>
            <a:r>
              <a:rPr kumimoji="0" lang="zh-CN" altLang="en-US" sz="160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表示在同一段内转移，位移量在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-32768~32767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字节范围内，称为近转移，位移量用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位表示，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因为程序控制仍然在当前代码段，所以只修改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的值，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CS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的值不变。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6956" y="2140629"/>
            <a:ext cx="73154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60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FAR</a:t>
            </a:r>
            <a:r>
              <a:rPr kumimoji="0" lang="zh-CN" altLang="en-US" sz="160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表示转移距离超过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±32K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字节，或是在不同段之间转移，称为远转移，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因为程序控制超出了当前代码段，所以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CS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都必须修改为新的值。</a:t>
            </a:r>
          </a:p>
        </p:txBody>
      </p:sp>
      <p:sp>
        <p:nvSpPr>
          <p:cNvPr id="8" name="Rectangle 4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899592" y="3429000"/>
            <a:ext cx="6108095" cy="106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350" kern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例：段内直接寻址方式</a:t>
            </a:r>
            <a:br>
              <a:rPr kumimoji="0" lang="zh-CN" altLang="en-US" sz="1350" kern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kumimoji="0" lang="zh-CN" altLang="en-US" sz="1350" kern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　　　　　　　　　　  </a:t>
            </a:r>
            <a:r>
              <a:rPr kumimoji="0" lang="en-US" altLang="zh-CN" sz="1350" kern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1060:000D EB04 </a:t>
            </a:r>
            <a:r>
              <a:rPr kumimoji="0" lang="en-US" altLang="zh-CN" sz="1350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JMP SHORT NEXT </a:t>
            </a:r>
            <a:br>
              <a:rPr kumimoji="0" lang="en-US" altLang="zh-CN" sz="1350" kern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kumimoji="0" lang="zh-CN" altLang="en-US" sz="1350" kern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　　　　　</a:t>
            </a:r>
            <a:r>
              <a:rPr kumimoji="0" lang="en-US" altLang="zh-CN" sz="1350" kern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kumimoji="0" lang="zh-CN" altLang="en-US" sz="1350" kern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当前值→ </a:t>
            </a:r>
            <a:r>
              <a:rPr kumimoji="0" lang="en-US" altLang="zh-CN" sz="1350" kern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1060:000F … …</a:t>
            </a:r>
            <a:br>
              <a:rPr kumimoji="0" lang="en-US" altLang="zh-CN" sz="1350" kern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kumimoji="0" lang="zh-CN" altLang="en-US" sz="1350" kern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　　　　　　　　　　 </a:t>
            </a:r>
            <a:r>
              <a:rPr kumimoji="0" lang="en-US" altLang="zh-CN" sz="1350" kern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1060:0011 … …</a:t>
            </a:r>
            <a:br>
              <a:rPr kumimoji="0" lang="en-US" altLang="zh-CN" sz="1350" kern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kumimoji="0" lang="zh-CN" altLang="en-US" sz="1350" kern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　　　　　　　　　　 </a:t>
            </a:r>
            <a:r>
              <a:rPr kumimoji="0" lang="en-US" altLang="zh-CN" sz="1350" kern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1060:0013 0207 </a:t>
            </a:r>
            <a:r>
              <a:rPr kumimoji="0" lang="en-US" altLang="zh-CN" sz="1350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NEXT: ADD AL,[BX] </a:t>
            </a:r>
            <a:br>
              <a:rPr kumimoji="0" lang="en-US" altLang="zh-CN" sz="1350" kern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kumimoji="0" lang="en-US" altLang="zh-CN" sz="1350" kern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48281" y="4608916"/>
            <a:ext cx="833580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13995" indent="-213995" eaLnBrk="1" hangingPunct="1">
              <a:buFont typeface="Wingdings" panose="05000000000000000000" pitchFamily="2" charset="2"/>
              <a:buChar char="ü"/>
            </a:pP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在执行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JMP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指令时，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指向了下一条指令，其值为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000F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 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JMP SHORT NEXT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指令的机器语言为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EB04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EB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为操作码，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为位移量， 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所以转向的有效地址应为：</a:t>
            </a:r>
            <a:r>
              <a:rPr kumimoji="0" lang="en-US" altLang="zh-CN" sz="160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000F + 0004 = 0013 </a:t>
            </a:r>
          </a:p>
          <a:p>
            <a:pPr marL="213995" indent="-213995" eaLnBrk="1" hangingPunct="1">
              <a:buFont typeface="Wingdings" panose="05000000000000000000" pitchFamily="2" charset="2"/>
              <a:buChar char="ü"/>
            </a:pPr>
            <a:r>
              <a:rPr kumimoji="0" lang="en-US" altLang="zh-CN" sz="160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0013</a:t>
            </a:r>
            <a:r>
              <a:rPr kumimoji="0" lang="zh-CN" altLang="en-US" sz="160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正是标号</a:t>
            </a:r>
            <a:r>
              <a:rPr kumimoji="0" lang="en-US" altLang="zh-CN" sz="160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NEXT</a:t>
            </a:r>
            <a:r>
              <a:rPr kumimoji="0" lang="zh-CN" altLang="en-US" sz="160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的地址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JMP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指令执行后，将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寄存器修改为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0013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，代码段寄存器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CS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不变。</a:t>
            </a:r>
            <a:endParaRPr kumimoji="0" lang="en-US" altLang="zh-CN" sz="1600" b="0" dirty="0">
              <a:solidFill>
                <a:schemeClr val="tx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紧接着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根据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CS:IP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的指示，取出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1060:0013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ADD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指令开始执行，这样实现了程序的转移。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build="p" autoUpdateAnimBg="0"/>
      <p:bldP spid="1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4.2 8086</a:t>
            </a:r>
            <a:r>
              <a:rPr lang="zh-CN" altLang="zh-CN" dirty="0"/>
              <a:t>寻址方式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4550" y="1685948"/>
            <a:ext cx="83128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0" lang="zh-CN" altLang="en-US" sz="1600" b="0" dirty="0">
                <a:solidFill>
                  <a:srgbClr val="00206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kumimoji="0" lang="zh-CN" altLang="en-US" sz="1600" dirty="0">
                <a:solidFill>
                  <a:srgbClr val="00206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段内间接寻址方式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假设（</a:t>
            </a: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DS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= 2000H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，（</a:t>
            </a: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= 1256H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，（</a:t>
            </a: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= 528FH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，（</a:t>
            </a: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264E5H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= 2450H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3608" y="2378672"/>
            <a:ext cx="64805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JMP BX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；　　 　 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则执行该指令后（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 1256H</a:t>
            </a:r>
            <a:endParaRPr kumimoji="0" lang="en-US" altLang="zh-CN" sz="1600" b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40734" y="2718167"/>
            <a:ext cx="831280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600" b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JMP [BX][SI]</a:t>
            </a:r>
            <a:r>
              <a:rPr kumimoji="0" lang="zh-CN" altLang="en-US" sz="1600" b="0" dirty="0">
                <a:solidFill>
                  <a:srgbClr val="74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     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则指令执行后（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  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16d ×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））</a:t>
            </a:r>
            <a:endParaRPr kumimoji="0" lang="en-US" altLang="zh-CN" sz="1600" b="0" dirty="0">
              <a:solidFill>
                <a:schemeClr val="tx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	=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20000H + 1256H + 528FH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0" lang="en-US" altLang="zh-CN" sz="1600" b="0" dirty="0">
              <a:solidFill>
                <a:schemeClr val="tx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	=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264E5H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 2450H</a:t>
            </a:r>
            <a:endParaRPr kumimoji="0" lang="en-US" altLang="zh-CN" sz="1600" b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52529" y="3738805"/>
            <a:ext cx="3886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JMP </a:t>
            </a:r>
            <a:r>
              <a:rPr kumimoji="0" lang="en-US" altLang="zh-CN" sz="1600" dirty="0">
                <a:solidFill>
                  <a:srgbClr val="74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FAR</a:t>
            </a:r>
            <a:r>
              <a:rPr kumimoji="0" lang="en-US" altLang="zh-CN" sz="1600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PTR OUTSEG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8281" y="3381092"/>
            <a:ext cx="22365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0" lang="zh-CN" altLang="en-US" sz="1600" dirty="0">
                <a:solidFill>
                  <a:srgbClr val="00206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例：段间直接寻址方式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6878" y="4059751"/>
            <a:ext cx="80804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因为是段间转移，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CS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都要更新，这个新的段地址和偏移地址由</a:t>
            </a:r>
            <a:r>
              <a:rPr kumimoji="0" lang="en-US" altLang="zh-CN" sz="1600" dirty="0">
                <a:ea typeface="微软雅黑" panose="020B0503020204020204" pitchFamily="34" charset="-122"/>
                <a:cs typeface="Times New Roman" panose="02020603050405020304" pitchFamily="18" charset="0"/>
              </a:rPr>
              <a:t>OUTSEG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，只要将指令中</a:t>
            </a: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OUTSEG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1600" dirty="0">
                <a:solidFill>
                  <a:srgbClr val="74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低字装入</a:t>
            </a:r>
            <a:r>
              <a:rPr kumimoji="0" lang="en-US" altLang="zh-CN" sz="1600" dirty="0">
                <a:solidFill>
                  <a:srgbClr val="74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kumimoji="0" lang="zh-CN" altLang="en-US" sz="1600" dirty="0">
                <a:solidFill>
                  <a:srgbClr val="74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，高字装入</a:t>
            </a:r>
            <a:r>
              <a:rPr kumimoji="0" lang="en-US" altLang="zh-CN" sz="1600" dirty="0">
                <a:solidFill>
                  <a:srgbClr val="74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CS</a:t>
            </a:r>
            <a:r>
              <a:rPr kumimoji="0" lang="zh-CN" altLang="en-US" sz="1600" b="0" dirty="0">
                <a:solidFill>
                  <a:srgbClr val="74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就完成了从一个段到另一个段转移的工作。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48281" y="4663685"/>
            <a:ext cx="22365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0" lang="zh-CN" altLang="en-US" sz="1600" dirty="0">
                <a:solidFill>
                  <a:srgbClr val="00206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例：段间间接寻址方式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28860" y="5070975"/>
            <a:ext cx="67953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JMP     DWORD    PTR [SI]         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；（</a:t>
            </a: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16d ×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））</a:t>
            </a:r>
            <a:b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　　　　　　　　　　　　　    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；（</a:t>
            </a: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CS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16d ×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+2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　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28860" y="5694068"/>
            <a:ext cx="83128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JMP     DWORD    PTR [TABLE+BX] 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；（</a:t>
            </a: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16d ×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 TABLE 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b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　　　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　                                                  ；（</a:t>
            </a: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CS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16d ×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 TABLE +2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4.2 8086</a:t>
            </a:r>
            <a:r>
              <a:rPr lang="zh-CN" altLang="zh-CN" dirty="0"/>
              <a:t>寻址方式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Group 2"/>
          <p:cNvGrpSpPr/>
          <p:nvPr/>
        </p:nvGrpSpPr>
        <p:grpSpPr bwMode="auto">
          <a:xfrm>
            <a:off x="1171111" y="3285942"/>
            <a:ext cx="6929282" cy="2016406"/>
            <a:chOff x="1248" y="1824"/>
            <a:chExt cx="3984" cy="144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248" y="2364"/>
              <a:ext cx="3984" cy="264"/>
            </a:xfrm>
            <a:prstGeom prst="rect">
              <a:avLst/>
            </a:prstGeom>
            <a:noFill/>
            <a:ln w="25400" cap="sq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  <a:defRPr/>
              </a:pPr>
              <a:endParaRPr lang="zh-CN" altLang="en-US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248" y="1824"/>
              <a:ext cx="3984" cy="0"/>
            </a:xfrm>
            <a:prstGeom prst="line">
              <a:avLst/>
            </a:prstGeom>
            <a:noFill/>
            <a:ln w="1270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defRPr/>
              </a:pPr>
              <a:endParaRPr lang="zh-CN" altLang="en-US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248" y="2112"/>
              <a:ext cx="3984" cy="0"/>
            </a:xfrm>
            <a:prstGeom prst="line">
              <a:avLst/>
            </a:prstGeom>
            <a:noFill/>
            <a:ln w="1270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defRPr/>
              </a:pPr>
              <a:endParaRPr lang="zh-CN" altLang="en-US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248" y="2400"/>
              <a:ext cx="3984" cy="0"/>
            </a:xfrm>
            <a:prstGeom prst="line">
              <a:avLst/>
            </a:prstGeom>
            <a:noFill/>
            <a:ln w="12700" cap="sq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defRPr/>
              </a:pPr>
              <a:endPara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248" y="2688"/>
              <a:ext cx="3984" cy="0"/>
            </a:xfrm>
            <a:prstGeom prst="line">
              <a:avLst/>
            </a:prstGeom>
            <a:noFill/>
            <a:ln w="1270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defRPr/>
              </a:pPr>
              <a:endParaRPr lang="zh-CN" altLang="en-US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248" y="2976"/>
              <a:ext cx="3984" cy="0"/>
            </a:xfrm>
            <a:prstGeom prst="line">
              <a:avLst/>
            </a:prstGeom>
            <a:noFill/>
            <a:ln w="1270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defRPr/>
              </a:pPr>
              <a:endParaRPr lang="zh-CN" altLang="en-US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248" y="3264"/>
              <a:ext cx="3984" cy="0"/>
            </a:xfrm>
            <a:prstGeom prst="line">
              <a:avLst/>
            </a:prstGeom>
            <a:noFill/>
            <a:ln w="1270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defRPr/>
              </a:pPr>
              <a:endParaRPr lang="zh-CN" altLang="en-US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3439250" y="2686097"/>
            <a:ext cx="0" cy="2971800"/>
          </a:xfrm>
          <a:prstGeom prst="line">
            <a:avLst/>
          </a:prstGeom>
          <a:noFill/>
          <a:ln w="12700" cap="sq">
            <a:solidFill>
              <a:srgbClr val="80808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zh-CN" altLang="en-US" ker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343749" y="2818258"/>
            <a:ext cx="2089545" cy="35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65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访问存储器的方式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652497" y="2713481"/>
            <a:ext cx="0" cy="2971800"/>
          </a:xfrm>
          <a:prstGeom prst="line">
            <a:avLst/>
          </a:prstGeom>
          <a:noFill/>
          <a:ln w="12700" cap="sq">
            <a:solidFill>
              <a:srgbClr val="80808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zh-CN" altLang="en-US" ker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926466" y="2698003"/>
            <a:ext cx="0" cy="2971800"/>
          </a:xfrm>
          <a:prstGeom prst="line">
            <a:avLst/>
          </a:prstGeom>
          <a:noFill/>
          <a:ln w="12700" cap="sq">
            <a:solidFill>
              <a:srgbClr val="80808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zh-CN" altLang="en-US" ker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3490447" y="2658714"/>
            <a:ext cx="1104900" cy="631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65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5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默认的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65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段寄存器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897766" y="2680147"/>
            <a:ext cx="1028700" cy="631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65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可跨越的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65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段寄存器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6086009" y="2800399"/>
            <a:ext cx="1028700" cy="35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65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偏移地址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333034" y="3169492"/>
            <a:ext cx="6113859" cy="246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75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取指令                                   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CS                          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                       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</a:p>
          <a:p>
            <a:pPr eaLnBrk="1" fontAlgn="base" hangingPunct="1">
              <a:lnSpc>
                <a:spcPct val="175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堆栈操作                               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                          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                       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</a:p>
          <a:p>
            <a:pPr eaLnBrk="1" fontAlgn="base" hangingPunct="1">
              <a:lnSpc>
                <a:spcPct val="175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一般数据访问                       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                    CS  ES  SS             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有效地址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</a:p>
          <a:p>
            <a:pPr eaLnBrk="1" fontAlgn="base" hangingPunct="1">
              <a:lnSpc>
                <a:spcPct val="175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BP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作为基址的寻址              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                     CS  DS  ES              BP</a:t>
            </a:r>
          </a:p>
          <a:p>
            <a:pPr eaLnBrk="1" fontAlgn="base" hangingPunct="1">
              <a:lnSpc>
                <a:spcPct val="175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串操作的源操作数               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                    CS  ES  SS                SI</a:t>
            </a:r>
          </a:p>
          <a:p>
            <a:pPr eaLnBrk="1" fontAlgn="base" hangingPunct="1">
              <a:lnSpc>
                <a:spcPct val="175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串操作的目的操作数           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ES                          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                        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023722" y="2137219"/>
            <a:ext cx="31432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zh-CN" altLang="en-US" sz="2100" kern="0" dirty="0">
                <a:solidFill>
                  <a:srgbClr val="8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段 寄 存 器 的 使 用 规 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11051" y="2233819"/>
            <a:ext cx="526970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拥有</a:t>
            </a:r>
            <a:r>
              <a:rPr lang="en-US" altLang="zh-CN" sz="210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138</a:t>
            </a:r>
            <a:r>
              <a:rPr lang="zh-CN" altLang="en-US" sz="210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条基本指令，按功能分成六类：</a:t>
            </a:r>
            <a:r>
              <a:rPr lang="zh-CN" altLang="en-US" sz="21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485648" y="2763379"/>
            <a:ext cx="247375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100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100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100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）数据传送指令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427975" y="3226372"/>
            <a:ext cx="254108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100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100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100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）算术运算指令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508524" y="3664873"/>
            <a:ext cx="247375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100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100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100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）逻辑运算指令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443626" y="4129708"/>
            <a:ext cx="227177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2100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100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100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100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）串操作指令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518983" y="4594543"/>
            <a:ext cx="247375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100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100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）控制转移指令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525401" y="4986958"/>
            <a:ext cx="274305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100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100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）处理器控制指令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6120" y="1549183"/>
            <a:ext cx="8229600" cy="288887"/>
          </a:xfrm>
        </p:spPr>
        <p:txBody>
          <a:bodyPr/>
          <a:lstStyle/>
          <a:p>
            <a:r>
              <a:rPr lang="en-US" altLang="zh-CN" b="1" dirty="0"/>
              <a:t>4.3.1 </a:t>
            </a:r>
            <a:r>
              <a:rPr lang="zh-CN" altLang="zh-CN" b="1" dirty="0"/>
              <a:t>数据传送指令</a:t>
            </a:r>
            <a:endParaRPr lang="en-US" altLang="zh-CN" b="1" dirty="0"/>
          </a:p>
          <a:p>
            <a:r>
              <a:rPr lang="zh-CN" altLang="en-US" sz="1500" dirty="0"/>
              <a:t>          </a:t>
            </a:r>
            <a:r>
              <a:rPr lang="zh-CN" altLang="en-US" sz="1800" dirty="0"/>
              <a:t>数据传送：负责把</a:t>
            </a:r>
            <a:r>
              <a:rPr lang="zh-CN" altLang="en-US" sz="1800" dirty="0">
                <a:solidFill>
                  <a:schemeClr val="tx2"/>
                </a:solidFill>
              </a:rPr>
              <a:t>数据</a:t>
            </a:r>
            <a:r>
              <a:rPr lang="zh-CN" altLang="en-US" sz="1800" dirty="0"/>
              <a:t>、</a:t>
            </a:r>
            <a:r>
              <a:rPr lang="zh-CN" altLang="en-US" sz="1800" dirty="0">
                <a:solidFill>
                  <a:schemeClr val="tx2"/>
                </a:solidFill>
              </a:rPr>
              <a:t>地址</a:t>
            </a:r>
            <a:r>
              <a:rPr lang="zh-CN" altLang="en-US" sz="1800" dirty="0"/>
              <a:t>或</a:t>
            </a:r>
            <a:r>
              <a:rPr lang="zh-CN" altLang="en-US" sz="1800" dirty="0">
                <a:solidFill>
                  <a:schemeClr val="tx2"/>
                </a:solidFill>
              </a:rPr>
              <a:t>立即数</a:t>
            </a:r>
            <a:r>
              <a:rPr lang="zh-CN" altLang="en-US" sz="1800" dirty="0"/>
              <a:t>送到</a:t>
            </a:r>
            <a:r>
              <a:rPr lang="zh-CN" altLang="en-US" sz="1800" dirty="0">
                <a:solidFill>
                  <a:schemeClr val="tx2"/>
                </a:solidFill>
              </a:rPr>
              <a:t>寄存器</a:t>
            </a:r>
            <a:r>
              <a:rPr lang="zh-CN" altLang="en-US" sz="1800" dirty="0"/>
              <a:t>或</a:t>
            </a:r>
            <a:r>
              <a:rPr lang="zh-CN" altLang="en-US" sz="1800" dirty="0">
                <a:solidFill>
                  <a:schemeClr val="tx2"/>
                </a:solidFill>
              </a:rPr>
              <a:t>存储单元</a:t>
            </a:r>
            <a:r>
              <a:rPr lang="zh-CN" altLang="en-US" sz="1800" dirty="0"/>
              <a:t>中。</a:t>
            </a:r>
            <a:endParaRPr lang="zh-CN" altLang="zh-CN" sz="15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5472" y="2676619"/>
            <a:ext cx="6012080" cy="1396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0" kern="0" dirty="0">
                <a:solidFill>
                  <a:srgbClr val="4045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分为四个类型</a:t>
            </a:r>
            <a:r>
              <a:rPr lang="en-US" altLang="zh-CN" sz="2400" b="0" kern="0" dirty="0">
                <a:solidFill>
                  <a:srgbClr val="4045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     </a:t>
            </a:r>
            <a:r>
              <a:rPr lang="zh-CN" altLang="en-US" sz="1600" b="0" kern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① 通用</a:t>
            </a:r>
            <a:r>
              <a:rPr lang="zh-CN" altLang="en-US" sz="16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数据传送指令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② 地址传送指令                           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③ 标志位传送指令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④ 专用累加器传送指令（输入、输出指令）</a:t>
            </a:r>
          </a:p>
        </p:txBody>
      </p:sp>
      <p:grpSp>
        <p:nvGrpSpPr>
          <p:cNvPr id="6" name="Group 32"/>
          <p:cNvGrpSpPr/>
          <p:nvPr/>
        </p:nvGrpSpPr>
        <p:grpSpPr bwMode="auto">
          <a:xfrm>
            <a:off x="298450" y="4334410"/>
            <a:ext cx="3543300" cy="1157286"/>
            <a:chOff x="156" y="1457"/>
            <a:chExt cx="2976" cy="972"/>
          </a:xfrm>
        </p:grpSpPr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524" y="2313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sz="2000" ker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56" y="1457"/>
              <a:ext cx="2976" cy="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1.</a:t>
              </a:r>
              <a:r>
                <a:rPr lang="zh-CN" altLang="en-US" sz="16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传送字或字节</a:t>
              </a:r>
              <a:r>
                <a:rPr lang="zh-CN" altLang="en-US" sz="16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指令</a:t>
              </a:r>
              <a:r>
                <a:rPr lang="zh-CN" altLang="en-US" sz="1600" b="0" kern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</a:t>
              </a:r>
              <a:r>
                <a:rPr lang="en-US" altLang="zh-CN" sz="1600" b="0" kern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MOV</a:t>
              </a:r>
            </a:p>
            <a:p>
              <a:pPr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</a:t>
              </a:r>
              <a:r>
                <a:rPr lang="zh-CN" altLang="en-US" sz="16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</a:t>
              </a:r>
              <a:r>
                <a:rPr lang="en-US" altLang="zh-CN" sz="1600" b="0" kern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MOV  </a:t>
              </a:r>
              <a:r>
                <a:rPr lang="en-US" altLang="zh-CN" sz="1600" b="0" kern="0" dirty="0" err="1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dst</a:t>
              </a:r>
              <a:r>
                <a:rPr lang="en-US" altLang="zh-CN" sz="1600" b="0" kern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1600" b="0" kern="0" dirty="0" err="1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src</a:t>
              </a:r>
              <a:r>
                <a:rPr lang="en-US" altLang="zh-CN" sz="1600" b="0" kern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; </a:t>
              </a:r>
            </a:p>
            <a:p>
              <a:pPr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</a:t>
              </a:r>
              <a:r>
                <a:rPr lang="zh-CN" altLang="en-US" sz="16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功能</a:t>
              </a:r>
              <a:r>
                <a:rPr lang="en-US" altLang="zh-CN" sz="16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:       </a:t>
              </a:r>
              <a:r>
                <a:rPr lang="en-US" altLang="zh-CN" sz="1600" b="0" kern="0" dirty="0" err="1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src</a:t>
              </a:r>
              <a:r>
                <a:rPr lang="en-US" altLang="zh-CN" sz="16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</a:t>
              </a:r>
              <a:r>
                <a:rPr lang="en-US" altLang="zh-CN" sz="1600" b="0" kern="0" dirty="0" err="1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dst</a:t>
              </a:r>
              <a:endParaRPr lang="en-US" altLang="zh-CN" sz="16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820483" y="4138485"/>
            <a:ext cx="1403747" cy="540544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段寄存器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</a:t>
            </a:r>
            <a:r>
              <a:rPr lang="zh-CN" altLang="en-US" sz="12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2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</a:t>
            </a:r>
            <a:r>
              <a:rPr lang="zh-CN" altLang="en-US" sz="12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2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ES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007893" y="5475361"/>
            <a:ext cx="1005263" cy="298752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存储器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358284" y="4936203"/>
            <a:ext cx="811895" cy="265511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立即数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388699" y="4155156"/>
            <a:ext cx="1079927" cy="1618954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通用寄存器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zh-CN" alt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CX</a:t>
            </a:r>
            <a:r>
              <a:rPr lang="zh-CN" alt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DX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BP</a:t>
            </a:r>
            <a:r>
              <a:rPr lang="zh-CN" alt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6224231" y="4342083"/>
            <a:ext cx="1079933" cy="120254"/>
          </a:xfrm>
          <a:prstGeom prst="leftRightArrow">
            <a:avLst>
              <a:gd name="adj1" fmla="val 50000"/>
              <a:gd name="adj2" fmla="val 139824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kern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6007062" y="5553010"/>
            <a:ext cx="1404854" cy="154001"/>
          </a:xfrm>
          <a:prstGeom prst="leftRightArrow">
            <a:avLst>
              <a:gd name="adj1" fmla="val 50000"/>
              <a:gd name="adj2" fmla="val 169451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kern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5134642" y="4705223"/>
            <a:ext cx="233035" cy="728663"/>
          </a:xfrm>
          <a:prstGeom prst="upDownArrow">
            <a:avLst>
              <a:gd name="adj1" fmla="val 50000"/>
              <a:gd name="adj2" fmla="val 80074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</a:ln>
          <a:effectLst/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kern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5711666" y="5076946"/>
            <a:ext cx="646617" cy="119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5707461" y="5067792"/>
            <a:ext cx="4208" cy="377336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7196410" y="5056549"/>
            <a:ext cx="215504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7550652" y="3776539"/>
            <a:ext cx="0" cy="378619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 b="1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7550655" y="3803860"/>
            <a:ext cx="563098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 b="1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8113750" y="3776537"/>
            <a:ext cx="0" cy="378619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 b="1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utoUpdateAnimBg="0"/>
      <p:bldP spid="9" grpId="0" animBg="1"/>
      <p:bldP spid="10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1" y="4665103"/>
            <a:ext cx="31898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266700" algn="l"/>
                <a:tab pos="457200" algn="l"/>
              </a:tabLs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66700" algn="l"/>
                <a:tab pos="457200" algn="l"/>
              </a:tabLs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66700" algn="l"/>
                <a:tab pos="457200" algn="l"/>
              </a:tabLs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66700" algn="l"/>
                <a:tab pos="457200" algn="l"/>
              </a:tabLs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66700" algn="l"/>
                <a:tab pos="457200" algn="l"/>
              </a:tabLs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tabLst>
                <a:tab pos="266700" algn="l"/>
                <a:tab pos="457200" algn="l"/>
              </a:tabLs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tabLst>
                <a:tab pos="266700" algn="l"/>
                <a:tab pos="457200" algn="l"/>
              </a:tabLs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tabLst>
                <a:tab pos="266700" algn="l"/>
                <a:tab pos="457200" algn="l"/>
              </a:tabLs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tabLst>
                <a:tab pos="266700" algn="l"/>
                <a:tab pos="457200" algn="l"/>
              </a:tabLs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zh-CN" sz="1600" dirty="0" err="1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kumimoji="0" lang="zh-CN" altLang="en-US" sz="160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是立即数时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600" b="0" dirty="0" err="1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不能是段寄存器，必须通过通用寄存器作中介；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765" y="1899434"/>
            <a:ext cx="23644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</a:t>
            </a:r>
            <a:r>
              <a:rPr lang="zh-CN" altLang="en-US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指令的特点</a:t>
            </a:r>
            <a:endParaRPr kumimoji="0" lang="zh-CN" altLang="en-US" sz="1600" b="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0858" y="2306940"/>
            <a:ext cx="41045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这里的传送实际上是</a:t>
            </a:r>
            <a:r>
              <a:rPr kumimoji="0" lang="zh-CN" altLang="en-US" sz="160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复制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，把</a:t>
            </a:r>
            <a:r>
              <a:rPr kumimoji="0" lang="en-US" altLang="zh-CN" sz="1600" b="0" dirty="0" err="1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的内容复制带</a:t>
            </a:r>
            <a:r>
              <a:rPr kumimoji="0" lang="en-US" altLang="zh-CN" sz="1600" b="0" dirty="0" err="1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600" b="0" dirty="0" err="1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内容不变；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3141" y="3026221"/>
            <a:ext cx="487799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zh-CN" sz="1500" b="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kumimoji="0" lang="zh-CN" altLang="en-US" sz="1500" b="0" dirty="0">
                <a:solidFill>
                  <a:srgbClr val="66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1500" b="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kumimoji="0" lang="zh-CN" altLang="en-US" sz="1500" dirty="0">
                <a:solidFill>
                  <a:srgbClr val="66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必须类型一致</a:t>
            </a:r>
            <a:r>
              <a:rPr kumimoji="0" lang="zh-CN" altLang="en-US" sz="1500" b="0" dirty="0">
                <a:solidFill>
                  <a:srgbClr val="66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（都是</a:t>
            </a:r>
            <a:r>
              <a:rPr kumimoji="0" lang="en-US" altLang="zh-CN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kumimoji="0" lang="zh-CN" altLang="en-US" sz="1500" b="0" dirty="0">
                <a:solidFill>
                  <a:srgbClr val="66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或者是</a:t>
            </a:r>
            <a:r>
              <a:rPr kumimoji="0" lang="en-US" altLang="zh-CN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kumimoji="0" lang="zh-CN" altLang="en-US" sz="1500" b="0" dirty="0">
                <a:solidFill>
                  <a:srgbClr val="66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）；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3140" y="3424263"/>
            <a:ext cx="20473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zh-CN" sz="1600" b="0" dirty="0" err="1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kumimoji="0" lang="zh-CN" altLang="en-US" sz="160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不能是立即数；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3141" y="3831769"/>
            <a:ext cx="36311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两个操作数</a:t>
            </a:r>
            <a:r>
              <a:rPr kumimoji="0" lang="zh-CN" altLang="en-US" sz="160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不能都是存储器操作数；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1520" y="4264635"/>
            <a:ext cx="38658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两个操作数</a:t>
            </a:r>
            <a:r>
              <a:rPr kumimoji="0" lang="zh-CN" altLang="en-US" sz="160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不能都是段寄存器操作数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2" name="矩形 11"/>
          <p:cNvSpPr/>
          <p:nvPr/>
        </p:nvSpPr>
        <p:spPr>
          <a:xfrm>
            <a:off x="4738568" y="1448861"/>
            <a:ext cx="392302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⑴ 立即数传送给通用寄存器或存储器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 AL,12H		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8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位数据传送，将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12H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传送到寄存器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 AX,3456H	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16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位数据传送，将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3456H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传送到寄存器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</a:p>
        </p:txBody>
      </p:sp>
      <p:sp>
        <p:nvSpPr>
          <p:cNvPr id="13" name="矩形 12"/>
          <p:cNvSpPr/>
          <p:nvPr/>
        </p:nvSpPr>
        <p:spPr>
          <a:xfrm>
            <a:off x="4738568" y="2646578"/>
            <a:ext cx="45570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⑵ 通用寄存器之间相互传送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 AX,BX		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16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位数据传送，将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中的数据传送到寄存器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 CL,BH		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8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位数据传送，将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BH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中的数据传送到寄存器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</a:p>
        </p:txBody>
      </p:sp>
      <p:sp>
        <p:nvSpPr>
          <p:cNvPr id="14" name="矩形 13"/>
          <p:cNvSpPr/>
          <p:nvPr/>
        </p:nvSpPr>
        <p:spPr>
          <a:xfrm>
            <a:off x="4738568" y="3860676"/>
            <a:ext cx="392302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⑶ 通用寄存器和存储器之间相互传送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 AX,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［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］	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16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位数据传送，将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指定的连续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个字节中的数据传送到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［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］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,DH	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8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位数据传送，将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DH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中的数据传送到由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指定的内存单元中</a:t>
            </a:r>
          </a:p>
        </p:txBody>
      </p:sp>
      <p:sp>
        <p:nvSpPr>
          <p:cNvPr id="15" name="矩形 14"/>
          <p:cNvSpPr/>
          <p:nvPr/>
        </p:nvSpPr>
        <p:spPr>
          <a:xfrm>
            <a:off x="4738567" y="5427801"/>
            <a:ext cx="41539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⑷ 段寄存器与通用寄存器、存储器之间的相互传送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 DS,AX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 BX,ES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 ES,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［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］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［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］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32048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  <a:buClr>
                <a:srgbClr val="FF33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CS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IP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不能作为目的操作数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CS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可以作为源操作数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  <a:buClr>
                <a:srgbClr val="FF33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楷体_GB2312" pitchFamily="49" charset="-122"/>
              </a:rPr>
              <a:t>CS 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</a:rPr>
              <a:t>和 </a:t>
            </a:r>
            <a:r>
              <a:rPr lang="en-US" altLang="zh-CN" sz="1800" dirty="0">
                <a:latin typeface="Times New Roman" panose="02020603050405020304" pitchFamily="18" charset="0"/>
                <a:ea typeface="楷体_GB2312" pitchFamily="49" charset="-122"/>
              </a:rPr>
              <a:t>IP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</a:rPr>
              <a:t>的值只在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控制转移指令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</a:rPr>
              <a:t>中修改。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  <a:buClr>
                <a:srgbClr val="FF33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</a:rPr>
              <a:t> 对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</a:rPr>
              <a:t>非控制转移指令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</a:rPr>
              <a:t>，取完指令后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</a:rPr>
              <a:t>IP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</a:rPr>
              <a:t>值自动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</a:rPr>
              <a:t> 指向下条指令。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FF33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</a:rPr>
              <a:t> 段寄存器</a:t>
            </a:r>
            <a:r>
              <a:rPr lang="en-US" altLang="zh-CN" sz="1800" dirty="0">
                <a:latin typeface="Times New Roman" panose="02020603050405020304" pitchFamily="18" charset="0"/>
                <a:ea typeface="楷体_GB2312" pitchFamily="49" charset="-122"/>
              </a:rPr>
              <a:t>CS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</a:rPr>
              <a:t>的值，只在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</a:rPr>
              <a:t>MOV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</a:rPr>
              <a:t>PUSH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</a:rPr>
              <a:t>中可作操作数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--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源操作数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  <a:buClr>
                <a:schemeClr val="bg1"/>
              </a:buClr>
              <a:buFont typeface="Times New Roman" panose="02020603050405020304" pitchFamily="18" charset="0"/>
              <a:buChar char="w"/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</a:rPr>
              <a:t>   且这两条指令执行结果不改变</a:t>
            </a:r>
            <a:r>
              <a:rPr lang="en-US" altLang="zh-CN" sz="1800" dirty="0">
                <a:latin typeface="Times New Roman" panose="02020603050405020304" pitchFamily="18" charset="0"/>
                <a:ea typeface="楷体_GB2312" pitchFamily="49" charset="-122"/>
              </a:rPr>
              <a:t>CS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</a:rPr>
              <a:t>值。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  <a:buClr>
                <a:schemeClr val="bg1"/>
              </a:buClr>
              <a:buFont typeface="Times New Roman" panose="02020603050405020304" pitchFamily="18" charset="0"/>
              <a:buChar char="w"/>
              <a:defRPr/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MOV     AX, CS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  <a:buClr>
                <a:schemeClr val="bg1"/>
              </a:buClr>
              <a:buFont typeface="Times New Roman" panose="02020603050405020304" pitchFamily="18" charset="0"/>
              <a:buChar char="w"/>
              <a:defRPr/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PUSH     CS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  <a:buClr>
                <a:srgbClr val="FF3300"/>
              </a:buClr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楷体_GB2312" pitchFamily="49" charset="-122"/>
              </a:rPr>
              <a:t> IP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楷体_GB2312" pitchFamily="49" charset="-122"/>
              </a:rPr>
              <a:t>FLAGS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</a:rPr>
              <a:t>两个寄存器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不作为操作数在指令中出现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bg1"/>
              </a:buClr>
              <a:buFont typeface="Times New Roman" panose="02020603050405020304" pitchFamily="18" charset="0"/>
              <a:buChar char="w"/>
              <a:defRPr/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MOV   IP ,     1234H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  <a:buClr>
                <a:schemeClr val="bg1"/>
              </a:buClr>
              <a:buFont typeface="Times New Roman" panose="02020603050405020304" pitchFamily="18" charset="0"/>
              <a:buChar char="w"/>
              <a:defRPr/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MOV   FLAGS ,  0F0FH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FF33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楷体_GB2312" pitchFamily="49" charset="-122"/>
              </a:rPr>
              <a:t>  FLAGS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</a:rPr>
              <a:t>状态寄存器的状态位值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</a:rPr>
              <a:t>由指令执行后确定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Font typeface="Times New Roman" panose="02020603050405020304" pitchFamily="18" charset="0"/>
              <a:buChar char="w"/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</a:rPr>
              <a:t>     不同的指令对各标志的影响不同。</a:t>
            </a:r>
          </a:p>
          <a:p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76880" y="2965476"/>
            <a:ext cx="62865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出栈格式：</a:t>
            </a:r>
            <a:r>
              <a:rPr lang="en-US" altLang="zh-CN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POP    </a:t>
            </a:r>
            <a:r>
              <a:rPr lang="en-US" altLang="zh-CN" sz="1600" b="0" kern="0" dirty="0" err="1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;              </a:t>
            </a:r>
            <a:r>
              <a:rPr lang="en-US" altLang="zh-CN" sz="1600" b="0" kern="0" dirty="0" err="1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:  { MEM</a:t>
            </a:r>
            <a:r>
              <a:rPr lang="zh-CN" altLang="en-US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zh-CN" altLang="en-US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SEG }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zh-CN" altLang="en-US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功能：将当前栈顶的字弹出到 </a:t>
            </a:r>
            <a:r>
              <a:rPr lang="en-US" altLang="zh-CN" sz="1600" b="0" kern="0" dirty="0" err="1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中，</a:t>
            </a:r>
            <a:r>
              <a:rPr lang="en-US" altLang="zh-CN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CS</a:t>
            </a:r>
            <a:r>
              <a:rPr lang="zh-CN" altLang="en-US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除外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49456" y="1624995"/>
            <a:ext cx="1980029" cy="4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200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00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堆栈操作</a:t>
            </a:r>
            <a:r>
              <a:rPr lang="zh-CN" altLang="en-US" sz="200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指令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48280" y="2124560"/>
            <a:ext cx="53799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入栈格式：</a:t>
            </a:r>
            <a:r>
              <a:rPr lang="en-US" altLang="zh-CN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PUSH    </a:t>
            </a:r>
            <a:r>
              <a:rPr lang="en-US" altLang="zh-CN" sz="1600" b="0" kern="0" dirty="0" err="1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;          </a:t>
            </a:r>
            <a:r>
              <a:rPr lang="en-US" altLang="zh-CN" sz="1600" b="0" kern="0" dirty="0" err="1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: { MEM</a:t>
            </a:r>
            <a:r>
              <a:rPr lang="zh-CN" altLang="en-US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zh-CN" altLang="en-US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SEG }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功能：将</a:t>
            </a:r>
            <a:r>
              <a:rPr lang="en-US" altLang="zh-CN" sz="1600" b="0" kern="0" dirty="0" err="1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zh-CN" altLang="en-US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指示的字数据压入当前栈顶，</a:t>
            </a:r>
            <a:r>
              <a:rPr lang="en-US" altLang="zh-CN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1600" b="0" kern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除外</a:t>
            </a:r>
          </a:p>
        </p:txBody>
      </p:sp>
      <p:sp>
        <p:nvSpPr>
          <p:cNvPr id="8" name="矩形 7"/>
          <p:cNvSpPr/>
          <p:nvPr/>
        </p:nvSpPr>
        <p:spPr>
          <a:xfrm>
            <a:off x="5436096" y="2149868"/>
            <a:ext cx="3419836" cy="1631216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堆栈是一个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“先进后出”</a:t>
            </a: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的主存区域，位于堆栈段中，使用</a:t>
            </a: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</a:t>
            </a: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段寄存器记录其段地址。栈只有一个出口，即当前栈顶。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栈顶是地址较小的一端（低端），它用堆栈指针寄存器</a:t>
            </a: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指定。</a:t>
            </a:r>
          </a:p>
        </p:txBody>
      </p:sp>
      <p:sp>
        <p:nvSpPr>
          <p:cNvPr id="9" name="矩形 8"/>
          <p:cNvSpPr/>
          <p:nvPr/>
        </p:nvSpPr>
        <p:spPr>
          <a:xfrm>
            <a:off x="448281" y="3774001"/>
            <a:ext cx="80654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注意几点：</a:t>
            </a:r>
            <a:b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）因为堆栈指针</a:t>
            </a:r>
            <a:r>
              <a:rPr lang="en-US" altLang="zh-CN" sz="1600" b="1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总是指向已经存入数据的</a:t>
            </a:r>
            <a:r>
              <a:rPr lang="zh-CN" altLang="en-US" sz="1600" b="1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栈顶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（不是空单元），所以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PUSH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指令是先将（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）减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，后将内容压栈（即先修改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使之指向空单元，后压入数据），而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POP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是先从栈顶弹出一个字，后将堆栈指针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b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1600" b="1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PUSH CS</a:t>
            </a:r>
            <a:r>
              <a:rPr lang="zh-CN" altLang="en-US" sz="1600" b="1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是合法的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，但是</a:t>
            </a:r>
            <a:r>
              <a:rPr lang="en-US" altLang="zh-CN" sz="1600" b="1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POP CS</a:t>
            </a:r>
            <a:r>
              <a:rPr lang="zh-CN" altLang="en-US" sz="1600" b="1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是不合法的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b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）因为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总是指向栈顶，而用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PUSH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POP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指令存取数时都是在栈顶进行的，所以堆栈是“先进后出”或叫“后进先出”的。栈底在高地址，堆栈是从高地址向低地址延伸的，所以栈底就是最初的栈顶。</a:t>
            </a:r>
            <a:b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）用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PUSH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指令和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POP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指令时只能按字访问堆栈，不能按字节访问堆栈。</a:t>
            </a:r>
            <a:b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PUSH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POP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指令</a:t>
            </a:r>
            <a:r>
              <a:rPr lang="zh-CN" altLang="en-US" sz="1600" b="1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都不影响标志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45479" y="2259383"/>
            <a:ext cx="28575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1800"/>
              </a:spcBef>
              <a:buClr>
                <a:srgbClr val="6F89F7"/>
              </a:buClr>
              <a:buNone/>
              <a:defRPr/>
            </a:pPr>
            <a:r>
              <a:rPr lang="zh-CN" altLang="en-US" sz="1200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建栈</a:t>
            </a:r>
            <a:r>
              <a:rPr lang="zh-CN" altLang="en-US" sz="1050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050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  AX </a:t>
            </a:r>
            <a:r>
              <a:rPr lang="zh-CN" altLang="en-US" sz="1050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050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1050H</a:t>
            </a:r>
          </a:p>
          <a:p>
            <a:pPr eaLnBrk="1" hangingPunct="1">
              <a:buClr>
                <a:srgbClr val="6F89F7"/>
              </a:buClr>
              <a:buNone/>
              <a:defRPr/>
            </a:pPr>
            <a:r>
              <a:rPr lang="en-US" altLang="zh-CN" sz="1050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MOV   SS </a:t>
            </a:r>
            <a:r>
              <a:rPr lang="zh-CN" altLang="en-US" sz="1050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050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</a:p>
          <a:p>
            <a:pPr eaLnBrk="1" hangingPunct="1">
              <a:buClr>
                <a:srgbClr val="6F89F7"/>
              </a:buClr>
              <a:buNone/>
              <a:defRPr/>
            </a:pPr>
            <a:r>
              <a:rPr lang="en-US" altLang="zh-CN" sz="1050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MOV  SP </a:t>
            </a:r>
            <a:r>
              <a:rPr lang="zh-CN" altLang="en-US" sz="1050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050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000 EH </a:t>
            </a:r>
          </a:p>
          <a:p>
            <a:pPr eaLnBrk="1" hangingPunct="1">
              <a:buClr>
                <a:srgbClr val="6F89F7"/>
              </a:buClr>
              <a:buNone/>
              <a:defRPr/>
            </a:pPr>
            <a:r>
              <a:rPr lang="en-US" altLang="zh-CN" sz="1050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</a:t>
            </a:r>
          </a:p>
        </p:txBody>
      </p:sp>
      <p:sp>
        <p:nvSpPr>
          <p:cNvPr id="6" name="Rectangle 4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212009" y="2434172"/>
            <a:ext cx="28575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rgbClr val="6F89F7"/>
              </a:buClr>
              <a:buNone/>
              <a:defRPr/>
            </a:pPr>
            <a:r>
              <a:rPr lang="zh-CN" altLang="en-US" sz="1200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进栈</a:t>
            </a:r>
            <a:r>
              <a:rPr lang="zh-CN" altLang="en-US" sz="1050" kern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050" kern="0" dirty="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PUSH    AX    </a:t>
            </a:r>
            <a:r>
              <a:rPr lang="zh-CN" altLang="en-US" sz="1050" kern="0" dirty="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（设 </a:t>
            </a:r>
            <a:r>
              <a:rPr lang="en-US" altLang="zh-CN" sz="1050" kern="0" dirty="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AX=</a:t>
            </a:r>
            <a:r>
              <a:rPr lang="en-US" altLang="zh-CN" sz="1050" kern="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1234H</a:t>
            </a:r>
            <a:r>
              <a:rPr lang="zh-CN" altLang="en-US" sz="1050" kern="0" dirty="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buClr>
                <a:srgbClr val="6F89F7"/>
              </a:buClr>
              <a:buNone/>
              <a:defRPr/>
            </a:pPr>
            <a:r>
              <a:rPr lang="zh-CN" altLang="en-US" sz="1050" kern="0" dirty="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050" kern="0" dirty="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PUSH    BX   </a:t>
            </a:r>
            <a:r>
              <a:rPr lang="zh-CN" altLang="en-US" sz="1050" kern="0" dirty="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（设 </a:t>
            </a:r>
            <a:r>
              <a:rPr lang="en-US" altLang="zh-CN" sz="1050" kern="0" dirty="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BX=</a:t>
            </a:r>
            <a:r>
              <a:rPr lang="en-US" altLang="zh-CN" sz="105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5CF8H</a:t>
            </a:r>
            <a:r>
              <a:rPr lang="zh-CN" altLang="en-US" sz="1050" kern="0" dirty="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16337" y="2934914"/>
            <a:ext cx="800100" cy="2171700"/>
          </a:xfrm>
          <a:prstGeom prst="rect">
            <a:avLst/>
          </a:prstGeom>
          <a:noFill/>
          <a:ln w="9525">
            <a:solidFill>
              <a:srgbClr val="40458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b="0" kern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916337" y="4935164"/>
            <a:ext cx="8001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916337" y="3106364"/>
            <a:ext cx="8001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092425" y="2865472"/>
            <a:ext cx="775097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1050FH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152247" y="4910966"/>
            <a:ext cx="728084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10500H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716379" y="2853566"/>
            <a:ext cx="80022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初始栈顶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602140" y="3077402"/>
            <a:ext cx="945356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（栈底）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116237" y="2944589"/>
            <a:ext cx="73937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SP= 0EH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969999" y="5094321"/>
            <a:ext cx="909224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SS= 1050H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696585" y="4910966"/>
            <a:ext cx="954107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堆栈起地址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863707" y="3663250"/>
            <a:ext cx="369332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eaVert"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栈的范围</a:t>
            </a: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1001937" y="2934914"/>
            <a:ext cx="57150" cy="685800"/>
          </a:xfrm>
          <a:prstGeom prst="upArrow">
            <a:avLst>
              <a:gd name="adj1" fmla="val 50000"/>
              <a:gd name="adj2" fmla="val 300000"/>
            </a:avLst>
          </a:prstGeom>
          <a:solidFill>
            <a:srgbClr val="ECD882"/>
          </a:solidFill>
          <a:ln w="9525">
            <a:solidFill>
              <a:srgbClr val="40458C"/>
            </a:solidFill>
            <a:miter lim="800000"/>
          </a:ln>
        </p:spPr>
        <p:txBody>
          <a:bodyPr vert="eaVert" wrap="none" anchor="ctr"/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b="0" kern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1001937" y="4420814"/>
            <a:ext cx="57150" cy="685800"/>
          </a:xfrm>
          <a:prstGeom prst="downArrow">
            <a:avLst>
              <a:gd name="adj1" fmla="val 50000"/>
              <a:gd name="adj2" fmla="val 300000"/>
            </a:avLst>
          </a:prstGeom>
          <a:solidFill>
            <a:srgbClr val="ECD882"/>
          </a:solidFill>
          <a:ln w="9525">
            <a:solidFill>
              <a:srgbClr val="40458C"/>
            </a:solidFill>
            <a:miter lim="800000"/>
          </a:ln>
        </p:spPr>
        <p:txBody>
          <a:bodyPr vert="eaVert" wrap="none" anchor="ctr"/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b="0" kern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5440136" y="2979407"/>
            <a:ext cx="800100" cy="2171700"/>
          </a:xfrm>
          <a:prstGeom prst="rect">
            <a:avLst/>
          </a:prstGeom>
          <a:solidFill>
            <a:schemeClr val="accent6">
              <a:lumMod val="95000"/>
            </a:schemeClr>
          </a:solidFill>
          <a:ln w="9525">
            <a:solidFill>
              <a:srgbClr val="40458C"/>
            </a:solidFill>
            <a:miter lim="800000"/>
          </a:ln>
          <a:effectLst/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1200" kern="0">
              <a:solidFill>
                <a:srgbClr val="40458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440136" y="3150857"/>
            <a:ext cx="8001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5440136" y="3379457"/>
            <a:ext cx="800100" cy="0"/>
          </a:xfrm>
          <a:prstGeom prst="line">
            <a:avLst/>
          </a:prstGeom>
          <a:noFill/>
          <a:ln w="38100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5440136" y="3608057"/>
            <a:ext cx="800100" cy="0"/>
          </a:xfrm>
          <a:prstGeom prst="line">
            <a:avLst/>
          </a:prstGeom>
          <a:noFill/>
          <a:ln w="28575">
            <a:solidFill>
              <a:srgbClr val="33996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endParaRPr kumimoji="1" lang="zh-CN" altLang="en-US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5440136" y="4922507"/>
            <a:ext cx="8001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697186" y="3046230"/>
            <a:ext cx="742950" cy="461665"/>
          </a:xfrm>
          <a:prstGeom prst="rect">
            <a:avLst/>
          </a:prstGeom>
          <a:solidFill>
            <a:schemeClr val="accent6">
              <a:lumMod val="95000"/>
            </a:schemeClr>
          </a:solidFill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SP= 0EH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582223" y="3367163"/>
            <a:ext cx="45878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12H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582223" y="3595763"/>
            <a:ext cx="45878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34H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4714003" y="3652913"/>
            <a:ext cx="798617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SP= 0CH</a:t>
            </a: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5440136" y="3836657"/>
            <a:ext cx="800100" cy="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endParaRPr kumimoji="1" lang="zh-CN" altLang="en-US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5569559" y="3824363"/>
            <a:ext cx="492444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5CH</a:t>
            </a:r>
            <a:endParaRPr kumimoji="1" lang="en-US" altLang="zh-CN" sz="1200">
              <a:solidFill>
                <a:srgbClr val="40458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5595526" y="4052963"/>
            <a:ext cx="457176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F8H</a:t>
            </a:r>
            <a:endParaRPr kumimoji="1" lang="en-US" altLang="zh-CN" sz="1200">
              <a:solidFill>
                <a:srgbClr val="40458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5440136" y="4065257"/>
            <a:ext cx="8001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endParaRPr kumimoji="1" lang="zh-CN" altLang="en-US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5440136" y="4293857"/>
            <a:ext cx="8001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endParaRPr kumimoji="1" lang="zh-CN" altLang="en-US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4525419" y="4052963"/>
            <a:ext cx="936151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SP= 0AH</a:t>
            </a: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6181182" y="4898307"/>
            <a:ext cx="68961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10500H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6657964" y="4871943"/>
            <a:ext cx="80022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dirty="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（不变）</a:t>
            </a: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6240236" y="2860496"/>
            <a:ext cx="636984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1050FH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4453132" y="4898307"/>
            <a:ext cx="947695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 = 1050H</a:t>
            </a: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4525736" y="3322307"/>
            <a:ext cx="17145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4525736" y="3322307"/>
            <a:ext cx="0" cy="40005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4525736" y="3779507"/>
            <a:ext cx="17145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4525736" y="3722357"/>
            <a:ext cx="0" cy="45720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4525736" y="4179557"/>
            <a:ext cx="17145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4158954" y="3481463"/>
            <a:ext cx="351379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- 2</a:t>
            </a: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4158954" y="3824363"/>
            <a:ext cx="351379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 </a:t>
            </a:r>
            <a:r>
              <a:rPr kumimoji="1" lang="en-US" altLang="zh-CN" sz="1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kumimoji="1" lang="en-US" altLang="zh-CN" sz="1200">
              <a:solidFill>
                <a:srgbClr val="40458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4582887" y="4224413"/>
            <a:ext cx="823913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当前栈顶  </a:t>
            </a:r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4795814" y="5486166"/>
            <a:ext cx="232627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进栈后的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的值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SP=000AH  SS=1050H</a:t>
            </a:r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1269071" y="5540507"/>
            <a:ext cx="2095446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进栈前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的值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SP=000EH   SS=1050H</a:t>
            </a:r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4297139" y="4395863"/>
            <a:ext cx="1126331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z="120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（变化）</a:t>
            </a:r>
          </a:p>
        </p:txBody>
      </p:sp>
      <p:sp>
        <p:nvSpPr>
          <p:cNvPr id="50" name="AutoShape 48"/>
          <p:cNvSpPr>
            <a:spLocks noChangeArrowheads="1"/>
          </p:cNvSpPr>
          <p:nvPr/>
        </p:nvSpPr>
        <p:spPr bwMode="auto">
          <a:xfrm>
            <a:off x="6297386" y="3493757"/>
            <a:ext cx="400050" cy="171450"/>
          </a:xfrm>
          <a:prstGeom prst="leftArrow">
            <a:avLst>
              <a:gd name="adj1" fmla="val 50000"/>
              <a:gd name="adj2" fmla="val 58333"/>
            </a:avLst>
          </a:prstGeom>
          <a:solidFill>
            <a:srgbClr val="ECD882"/>
          </a:solidFill>
          <a:ln w="9525">
            <a:solidFill>
              <a:srgbClr val="40458C"/>
            </a:solidFill>
            <a:miter lim="800000"/>
          </a:ln>
        </p:spPr>
        <p:txBody>
          <a:bodyPr vert="eaVert" wrap="none" anchor="ctr"/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b="0" kern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AutoShape 49"/>
          <p:cNvSpPr>
            <a:spLocks noChangeArrowheads="1"/>
          </p:cNvSpPr>
          <p:nvPr/>
        </p:nvSpPr>
        <p:spPr bwMode="auto">
          <a:xfrm>
            <a:off x="6297386" y="3950957"/>
            <a:ext cx="342900" cy="17145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CD882"/>
          </a:solidFill>
          <a:ln w="9525">
            <a:solidFill>
              <a:srgbClr val="40458C"/>
            </a:solidFill>
            <a:miter lim="800000"/>
          </a:ln>
        </p:spPr>
        <p:txBody>
          <a:bodyPr vert="eaVert" wrap="none" anchor="ctr"/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b="0" kern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6508315" y="3424313"/>
            <a:ext cx="585417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(AX)</a:t>
            </a:r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6621634" y="3914852"/>
            <a:ext cx="500458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(BX)</a:t>
            </a:r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316138" y="1814328"/>
            <a:ext cx="28575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8086</a:t>
            </a:r>
            <a:r>
              <a:rPr kumimoji="1"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通过赋值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</a:t>
            </a:r>
            <a:r>
              <a:rPr kumimoji="1"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  <a:r>
              <a:rPr kumimoji="1"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建栈</a:t>
            </a:r>
          </a:p>
        </p:txBody>
      </p:sp>
      <p:sp>
        <p:nvSpPr>
          <p:cNvPr id="55" name="Text Box 53"/>
          <p:cNvSpPr txBox="1">
            <a:spLocks noChangeArrowheads="1"/>
          </p:cNvSpPr>
          <p:nvPr/>
        </p:nvSpPr>
        <p:spPr bwMode="auto">
          <a:xfrm>
            <a:off x="4066423" y="1994387"/>
            <a:ext cx="3031599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进栈操作：先</a:t>
            </a:r>
            <a:r>
              <a:rPr kumimoji="1" lang="en-US" altLang="zh-CN" sz="1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  <a:r>
              <a:rPr kumimoji="1" lang="zh-CN" altLang="en-US" sz="1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减 </a:t>
            </a:r>
            <a:r>
              <a:rPr kumimoji="1" lang="en-US" altLang="zh-CN" sz="1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1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，再内容进栈。</a:t>
            </a:r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>
            <a:off x="1916337" y="3277814"/>
            <a:ext cx="800100" cy="0"/>
          </a:xfrm>
          <a:prstGeom prst="line">
            <a:avLst/>
          </a:prstGeom>
          <a:noFill/>
          <a:ln w="2857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3576457" y="2567816"/>
            <a:ext cx="338554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</a:t>
            </a:r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3745137" y="2820614"/>
            <a:ext cx="0" cy="1828800"/>
          </a:xfrm>
          <a:prstGeom prst="line">
            <a:avLst/>
          </a:prstGeom>
          <a:noFill/>
          <a:ln w="28575">
            <a:solidFill>
              <a:srgbClr val="40458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3576457" y="4625216"/>
            <a:ext cx="338554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低</a:t>
            </a:r>
          </a:p>
        </p:txBody>
      </p: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5620320" y="2979409"/>
            <a:ext cx="439735" cy="70950"/>
          </a:xfrm>
          <a:prstGeom prst="rect">
            <a:avLst/>
          </a:prstGeom>
          <a:solidFill>
            <a:srgbClr val="66FFCC">
              <a:alpha val="50195"/>
            </a:srgbClr>
          </a:solidFill>
          <a:ln w="19050" cap="sq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vert="eaVert" wrap="none" lIns="67500" tIns="35100" rIns="67500" bIns="35100" anchor="ctr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b="0" kern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  <p:bldP spid="14" grpId="0" build="p" autoUpdateAnimBg="0"/>
      <p:bldP spid="26" grpId="0" build="p" autoUpdateAnimBg="0"/>
      <p:bldP spid="27" grpId="0" build="p" autoUpdateAnimBg="0"/>
      <p:bldP spid="28" grpId="0" build="p" autoUpdateAnimBg="0"/>
      <p:bldP spid="30" grpId="0" build="p" autoUpdateAnimBg="0"/>
      <p:bldP spid="31" grpId="0" build="p" autoUpdateAnimBg="0"/>
      <p:bldP spid="34" grpId="0" build="p" autoUpdateAnimBg="0"/>
      <p:bldP spid="44" grpId="0" build="p" autoUpdateAnimBg="0"/>
      <p:bldP spid="45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55715" y="1894154"/>
            <a:ext cx="6723459" cy="40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出栈操作：先栈顶内容出栈，再修改</a:t>
            </a:r>
            <a:r>
              <a:rPr lang="en-US" altLang="zh-CN" sz="18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  <a:r>
              <a:rPr lang="zh-CN" altLang="en-US" sz="18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，使</a:t>
            </a:r>
            <a:r>
              <a:rPr lang="en-US" altLang="zh-CN" sz="18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  <a:r>
              <a:rPr lang="zh-CN" altLang="en-US" sz="18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</a:t>
            </a:r>
            <a:r>
              <a:rPr lang="en-US" altLang="zh-CN" sz="18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。－（字操作）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966165" y="2690926"/>
            <a:ext cx="28575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rgbClr val="6F89F7"/>
              </a:buClr>
              <a:buNone/>
              <a:defRPr/>
            </a:pPr>
            <a:r>
              <a:rPr lang="zh-CN" altLang="en-US" sz="1200" kern="0" dirty="0">
                <a:solidFill>
                  <a:srgbClr val="FF99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出栈   </a:t>
            </a:r>
            <a:r>
              <a:rPr lang="en-US" altLang="zh-CN" sz="1200" kern="0" dirty="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POP    CX</a:t>
            </a:r>
          </a:p>
          <a:p>
            <a:pPr eaLnBrk="1" hangingPunct="1">
              <a:buClr>
                <a:srgbClr val="6F89F7"/>
              </a:buClr>
              <a:buNone/>
              <a:defRPr/>
            </a:pPr>
            <a:r>
              <a:rPr lang="en-US" altLang="zh-CN" sz="1200" kern="0" dirty="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POP    DS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480515" y="3262426"/>
            <a:ext cx="97155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40458C"/>
            </a:solidFill>
            <a:miter lim="800000"/>
          </a:ln>
          <a:effectLst/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1200" kern="0">
              <a:solidFill>
                <a:srgbClr val="339933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53832" y="2650378"/>
            <a:ext cx="28575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975" b="0" kern="0">
              <a:solidFill>
                <a:srgbClr val="40458C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453982" y="2936128"/>
            <a:ext cx="800100" cy="21717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40458C"/>
            </a:solidFill>
            <a:miter lim="800000"/>
          </a:ln>
          <a:effectLst/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1200" kern="0">
              <a:solidFill>
                <a:srgbClr val="40458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453982" y="3107578"/>
            <a:ext cx="8001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453982" y="3336178"/>
            <a:ext cx="8001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endParaRPr kumimoji="1" lang="zh-CN" altLang="en-US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453982" y="3564778"/>
            <a:ext cx="8001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2453982" y="4879228"/>
            <a:ext cx="8001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711032" y="3002952"/>
            <a:ext cx="742950" cy="46166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SP= 0EH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596069" y="3323885"/>
            <a:ext cx="45878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12H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596069" y="3552485"/>
            <a:ext cx="45878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34H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670700" y="3552485"/>
            <a:ext cx="798617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SP= 0CH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453982" y="3793378"/>
            <a:ext cx="8001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583404" y="3781085"/>
            <a:ext cx="492444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5CH</a:t>
            </a:r>
            <a:endParaRPr kumimoji="1" lang="en-US" altLang="zh-CN" sz="1200">
              <a:solidFill>
                <a:srgbClr val="40458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609371" y="4009685"/>
            <a:ext cx="457176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F8H</a:t>
            </a:r>
            <a:endParaRPr kumimoji="1" lang="en-US" altLang="zh-CN" sz="1200">
              <a:solidFill>
                <a:srgbClr val="40458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2453982" y="4021978"/>
            <a:ext cx="8001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2453982" y="4250578"/>
            <a:ext cx="8001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1674867" y="4009685"/>
            <a:ext cx="798617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SP= 0AH</a:t>
            </a:r>
            <a:endParaRPr kumimoji="1" lang="en-US" altLang="zh-CN" sz="1200">
              <a:solidFill>
                <a:srgbClr val="40458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195030" y="4855028"/>
            <a:ext cx="68961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10500H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3132583" y="5038385"/>
            <a:ext cx="80022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（不变）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3186809" y="2854778"/>
            <a:ext cx="707245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1050FH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1466977" y="4855028"/>
            <a:ext cx="947695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 = 1050H</a:t>
            </a: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1539582" y="3279028"/>
            <a:ext cx="17145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1539582" y="3279028"/>
            <a:ext cx="0" cy="40005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1539582" y="3679078"/>
            <a:ext cx="17145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1539582" y="3679078"/>
            <a:ext cx="0" cy="45720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1539582" y="4136278"/>
            <a:ext cx="17145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1172799" y="3323885"/>
            <a:ext cx="351379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- 2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1172799" y="3838235"/>
            <a:ext cx="351379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120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kumimoji="1" lang="en-US" altLang="zh-CN" sz="1200">
              <a:solidFill>
                <a:srgbClr val="40458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215554" y="3769178"/>
            <a:ext cx="877163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当前栈顶  </a:t>
            </a: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1505345" y="5551895"/>
            <a:ext cx="232627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出栈前的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</a:t>
            </a:r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的值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SP=000AH SS=1050H</a:t>
            </a: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2947920" y="3997778"/>
            <a:ext cx="1069525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z="120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（变化）</a:t>
            </a: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5480515" y="3433876"/>
            <a:ext cx="97155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5480515" y="3605326"/>
            <a:ext cx="971550" cy="0"/>
          </a:xfrm>
          <a:prstGeom prst="line">
            <a:avLst/>
          </a:prstGeom>
          <a:noFill/>
          <a:ln w="38100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4052385" y="3355916"/>
            <a:ext cx="1521571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SP= 0EH</a:t>
            </a: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6560412" y="4146674"/>
            <a:ext cx="138113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1200">
              <a:solidFill>
                <a:srgbClr val="40458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6345837" y="4050233"/>
            <a:ext cx="1704314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CX=5CF8H</a:t>
            </a: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6858068" y="3387593"/>
            <a:ext cx="142875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DS=1234H</a:t>
            </a:r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5480515" y="5091226"/>
            <a:ext cx="97155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4061090" y="5089272"/>
            <a:ext cx="144783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SS=1050H</a:t>
            </a:r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5054218" y="5546631"/>
            <a:ext cx="2111475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出栈后</a:t>
            </a:r>
            <a:r>
              <a:rPr kumimoji="1" lang="en-US" altLang="zh-CN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  <a:r>
              <a:rPr kumimoji="1" lang="zh-CN" alt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</a:t>
            </a:r>
            <a:r>
              <a:rPr kumimoji="1" lang="zh-CN" alt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的值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SP=000EH SS=1050H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Rectangle 44"/>
          <p:cNvSpPr>
            <a:spLocks noChangeArrowheads="1"/>
          </p:cNvSpPr>
          <p:nvPr/>
        </p:nvSpPr>
        <p:spPr bwMode="auto">
          <a:xfrm>
            <a:off x="5472658" y="4005376"/>
            <a:ext cx="971550" cy="400050"/>
          </a:xfrm>
          <a:prstGeom prst="rect">
            <a:avLst/>
          </a:prstGeom>
          <a:solidFill>
            <a:schemeClr val="accent6">
              <a:lumMod val="95000"/>
            </a:schemeClr>
          </a:solidFill>
          <a:ln w="9525">
            <a:solidFill>
              <a:srgbClr val="40458C"/>
            </a:solidFill>
            <a:miter lim="800000"/>
          </a:ln>
          <a:effectLst/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1200" ker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5480515" y="4176826"/>
            <a:ext cx="97155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5480515" y="3833926"/>
            <a:ext cx="97155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47"/>
          <p:cNvSpPr>
            <a:spLocks noChangeArrowheads="1"/>
          </p:cNvSpPr>
          <p:nvPr/>
        </p:nvSpPr>
        <p:spPr bwMode="auto">
          <a:xfrm>
            <a:off x="6680665" y="4119676"/>
            <a:ext cx="457200" cy="17145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ECD882"/>
          </a:solidFill>
          <a:ln w="9525">
            <a:solidFill>
              <a:srgbClr val="40458C"/>
            </a:solidFill>
            <a:miter lim="800000"/>
          </a:ln>
        </p:spPr>
        <p:txBody>
          <a:bodyPr vert="eaVert" wrap="none" anchor="ctr"/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b="0" kern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AutoShape 48"/>
          <p:cNvSpPr>
            <a:spLocks noChangeArrowheads="1"/>
          </p:cNvSpPr>
          <p:nvPr/>
        </p:nvSpPr>
        <p:spPr bwMode="auto">
          <a:xfrm>
            <a:off x="6680665" y="3605326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D882"/>
          </a:solidFill>
          <a:ln w="9525">
            <a:solidFill>
              <a:srgbClr val="40458C"/>
            </a:solidFill>
            <a:miter lim="800000"/>
          </a:ln>
        </p:spPr>
        <p:txBody>
          <a:bodyPr vert="eaVert" wrap="none" anchor="ctr"/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b="0" kern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49"/>
          <p:cNvSpPr/>
          <p:nvPr/>
        </p:nvSpPr>
        <p:spPr bwMode="auto">
          <a:xfrm>
            <a:off x="6452065" y="3605326"/>
            <a:ext cx="114300" cy="400050"/>
          </a:xfrm>
          <a:prstGeom prst="rightBrace">
            <a:avLst>
              <a:gd name="adj1" fmla="val 29167"/>
              <a:gd name="adj2" fmla="val 34898"/>
            </a:avLst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b="0" kern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AutoShape 50"/>
          <p:cNvSpPr/>
          <p:nvPr/>
        </p:nvSpPr>
        <p:spPr bwMode="auto">
          <a:xfrm>
            <a:off x="6452065" y="4062526"/>
            <a:ext cx="114300" cy="3429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rgbClr val="40458C"/>
            </a:solidFill>
            <a:round/>
          </a:ln>
          <a:effectLst/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1200" kern="0">
              <a:solidFill>
                <a:srgbClr val="FF006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Text Box 51"/>
          <p:cNvSpPr txBox="1">
            <a:spLocks noChangeArrowheads="1"/>
          </p:cNvSpPr>
          <p:nvPr/>
        </p:nvSpPr>
        <p:spPr bwMode="auto">
          <a:xfrm flipV="1">
            <a:off x="4920921" y="4052615"/>
            <a:ext cx="28575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4573856" y="3963792"/>
            <a:ext cx="118348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SP=0AH</a:t>
            </a:r>
          </a:p>
        </p:txBody>
      </p:sp>
      <p:sp>
        <p:nvSpPr>
          <p:cNvPr id="56" name="Text Box 53"/>
          <p:cNvSpPr txBox="1">
            <a:spLocks noChangeArrowheads="1"/>
          </p:cNvSpPr>
          <p:nvPr/>
        </p:nvSpPr>
        <p:spPr bwMode="auto">
          <a:xfrm>
            <a:off x="4794716" y="3725375"/>
            <a:ext cx="741759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SP=0CH</a:t>
            </a:r>
          </a:p>
        </p:txBody>
      </p:sp>
      <p:sp>
        <p:nvSpPr>
          <p:cNvPr id="57" name="Line 54"/>
          <p:cNvSpPr>
            <a:spLocks noChangeShapeType="1"/>
          </p:cNvSpPr>
          <p:nvPr/>
        </p:nvSpPr>
        <p:spPr bwMode="auto">
          <a:xfrm flipH="1">
            <a:off x="4737565" y="4291126"/>
            <a:ext cx="1143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Line 55"/>
          <p:cNvSpPr>
            <a:spLocks noChangeShapeType="1"/>
          </p:cNvSpPr>
          <p:nvPr/>
        </p:nvSpPr>
        <p:spPr bwMode="auto">
          <a:xfrm flipV="1">
            <a:off x="4737565" y="3491026"/>
            <a:ext cx="0" cy="80010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" name="Line 56"/>
          <p:cNvSpPr>
            <a:spLocks noChangeShapeType="1"/>
          </p:cNvSpPr>
          <p:nvPr/>
        </p:nvSpPr>
        <p:spPr bwMode="auto">
          <a:xfrm>
            <a:off x="4737565" y="3891076"/>
            <a:ext cx="1143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" name="Line 57"/>
          <p:cNvSpPr>
            <a:spLocks noChangeShapeType="1"/>
          </p:cNvSpPr>
          <p:nvPr/>
        </p:nvSpPr>
        <p:spPr bwMode="auto">
          <a:xfrm>
            <a:off x="4737565" y="3491026"/>
            <a:ext cx="1143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4426946" y="3993083"/>
            <a:ext cx="349776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+2</a:t>
            </a:r>
          </a:p>
        </p:txBody>
      </p:sp>
      <p:sp>
        <p:nvSpPr>
          <p:cNvPr id="62" name="Text Box 59"/>
          <p:cNvSpPr txBox="1">
            <a:spLocks noChangeArrowheads="1"/>
          </p:cNvSpPr>
          <p:nvPr/>
        </p:nvSpPr>
        <p:spPr bwMode="auto">
          <a:xfrm>
            <a:off x="4394668" y="3443550"/>
            <a:ext cx="321469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+2</a:t>
            </a:r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5759134" y="4164533"/>
            <a:ext cx="457176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F8H</a:t>
            </a:r>
          </a:p>
        </p:txBody>
      </p:sp>
      <p:sp>
        <p:nvSpPr>
          <p:cNvPr id="64" name="Text Box 61"/>
          <p:cNvSpPr txBox="1">
            <a:spLocks noChangeArrowheads="1"/>
          </p:cNvSpPr>
          <p:nvPr/>
        </p:nvSpPr>
        <p:spPr bwMode="auto">
          <a:xfrm>
            <a:off x="5442545" y="3981176"/>
            <a:ext cx="761747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FF99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1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5CH</a:t>
            </a:r>
            <a:endParaRPr kumimoji="1" lang="en-US" altLang="zh-CN" sz="1200">
              <a:solidFill>
                <a:srgbClr val="FF99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5708326" y="3800073"/>
            <a:ext cx="45878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34H</a:t>
            </a:r>
          </a:p>
        </p:txBody>
      </p:sp>
      <p:sp>
        <p:nvSpPr>
          <p:cNvPr id="66" name="Text Box 63"/>
          <p:cNvSpPr txBox="1">
            <a:spLocks noChangeArrowheads="1"/>
          </p:cNvSpPr>
          <p:nvPr/>
        </p:nvSpPr>
        <p:spPr bwMode="auto">
          <a:xfrm>
            <a:off x="5651176" y="3581126"/>
            <a:ext cx="45878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12H</a:t>
            </a:r>
          </a:p>
        </p:txBody>
      </p:sp>
      <p:sp>
        <p:nvSpPr>
          <p:cNvPr id="67" name="Text Box 64"/>
          <p:cNvSpPr txBox="1">
            <a:spLocks noChangeArrowheads="1"/>
          </p:cNvSpPr>
          <p:nvPr/>
        </p:nvSpPr>
        <p:spPr bwMode="auto">
          <a:xfrm>
            <a:off x="6384196" y="3238226"/>
            <a:ext cx="707245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1050FH</a:t>
            </a:r>
          </a:p>
        </p:txBody>
      </p:sp>
      <p:sp>
        <p:nvSpPr>
          <p:cNvPr id="68" name="Text Box 65"/>
          <p:cNvSpPr txBox="1">
            <a:spLocks noChangeArrowheads="1"/>
          </p:cNvSpPr>
          <p:nvPr/>
        </p:nvSpPr>
        <p:spPr bwMode="auto">
          <a:xfrm>
            <a:off x="742251" y="2854778"/>
            <a:ext cx="338554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</a:t>
            </a:r>
          </a:p>
        </p:txBody>
      </p:sp>
      <p:sp>
        <p:nvSpPr>
          <p:cNvPr id="69" name="Line 66"/>
          <p:cNvSpPr>
            <a:spLocks noChangeShapeType="1"/>
          </p:cNvSpPr>
          <p:nvPr/>
        </p:nvSpPr>
        <p:spPr bwMode="auto">
          <a:xfrm>
            <a:off x="910932" y="3164728"/>
            <a:ext cx="0" cy="1485900"/>
          </a:xfrm>
          <a:prstGeom prst="line">
            <a:avLst/>
          </a:prstGeom>
          <a:noFill/>
          <a:ln w="38100">
            <a:solidFill>
              <a:srgbClr val="40458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Text Box 67"/>
          <p:cNvSpPr txBox="1">
            <a:spLocks noChangeArrowheads="1"/>
          </p:cNvSpPr>
          <p:nvPr/>
        </p:nvSpPr>
        <p:spPr bwMode="auto">
          <a:xfrm>
            <a:off x="742251" y="4797878"/>
            <a:ext cx="338554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低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5746422" y="3262429"/>
            <a:ext cx="439735" cy="70950"/>
          </a:xfrm>
          <a:prstGeom prst="rect">
            <a:avLst/>
          </a:prstGeom>
          <a:solidFill>
            <a:srgbClr val="66FFCC">
              <a:alpha val="50195"/>
            </a:srgbClr>
          </a:solidFill>
          <a:ln w="19050" cap="sq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vert="eaVert" wrap="none" lIns="67500" tIns="35100" rIns="67500" bIns="35100" anchor="ctr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b="0" kern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2" name="Rectangle 69"/>
          <p:cNvSpPr>
            <a:spLocks noChangeArrowheads="1"/>
          </p:cNvSpPr>
          <p:nvPr/>
        </p:nvSpPr>
        <p:spPr bwMode="auto">
          <a:xfrm>
            <a:off x="2634165" y="2936131"/>
            <a:ext cx="439735" cy="70950"/>
          </a:xfrm>
          <a:prstGeom prst="rect">
            <a:avLst/>
          </a:prstGeom>
          <a:solidFill>
            <a:srgbClr val="66FFCC">
              <a:alpha val="50195"/>
            </a:srgbClr>
          </a:solidFill>
          <a:ln w="19050" cap="sq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vert="eaVert" wrap="none" lIns="67500" tIns="35100" rIns="67500" bIns="35100" anchor="ctr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b="0" kern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IVEBY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IVEBY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IVEBY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IVEBY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 autoUpdateAnimBg="0"/>
      <p:bldP spid="42" grpId="0" autoUpdateAnimBg="0"/>
      <p:bldP spid="43" grpId="0" autoUpdateAnimBg="0"/>
      <p:bldP spid="56" grpId="0" build="p" autoUpdateAnimBg="0"/>
      <p:bldP spid="61" grpId="0" build="p" autoUpdateAnimBg="0"/>
      <p:bldP spid="62" grpId="0" build="p" autoUpdateAnimBg="0"/>
      <p:bldP spid="63" grpId="0" build="p" autoUpdateAnimBg="0"/>
      <p:bldP spid="64" grpId="0" autoUpdateAnimBg="0"/>
      <p:bldP spid="64" grpId="1"/>
      <p:bldP spid="64" grpId="2"/>
      <p:bldP spid="65" grpId="0" autoUpdateAnimBg="0"/>
      <p:bldP spid="6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指令系统概述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1560" y="1613452"/>
            <a:ext cx="6988900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zh-CN" b="1" kern="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4.1.2 </a:t>
            </a:r>
            <a:r>
              <a:rPr lang="zh-CN" altLang="en-US" b="1" kern="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指令格式</a:t>
            </a:r>
            <a:r>
              <a:rPr lang="zh-CN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r>
              <a:rPr lang="zh-CN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汇编指令由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操作码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字段和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操作数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字段构成。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4"/>
          <p:cNvGrpSpPr/>
          <p:nvPr/>
        </p:nvGrpSpPr>
        <p:grpSpPr bwMode="auto">
          <a:xfrm>
            <a:off x="2339752" y="2970746"/>
            <a:ext cx="3251561" cy="360575"/>
            <a:chOff x="3600" y="10644"/>
            <a:chExt cx="2880" cy="468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600" y="10644"/>
              <a:ext cx="2880" cy="46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操作码字段         操作数字段</a:t>
              </a: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5040" y="10644"/>
              <a:ext cx="0" cy="468"/>
            </a:xfrm>
            <a:prstGeom prst="line">
              <a:avLst/>
            </a:prstGeom>
            <a:noFill/>
            <a:ln w="57150" cmpd="thickThin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772910" y="3620601"/>
            <a:ext cx="7598185" cy="2612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指令字长度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：一个指令字中包含二进制代码的位数。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机器字长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：指计算机能直接处理的二进制数据的位数，它决定了计算机的运算精度。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单字长指令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：指令字长度等于机器字长的指令。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半字长指令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：指令字长度等于半个机器字长度的指令。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双字长指令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：指令字长度等于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个机器字长度的指令。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  <a:spcBef>
                <a:spcPts val="600"/>
              </a:spcBef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在一个指令系统中，如果各种指令字长度是相等的，称为等长指令字结构；如果各种指令字长度随指令功能而异，比如有的指令是单字长指令，有的指令是双字长指令，就称为变字长指令字结构。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utoUpdateAnimBg="0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N" b="1" dirty="0"/>
              <a:t>3. 地址传送指令</a:t>
            </a:r>
            <a:endParaRPr lang="zh-CN" altLang="zh-CN" b="1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692" y="3560498"/>
            <a:ext cx="6115050" cy="81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b="0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例子：</a:t>
            </a:r>
            <a:r>
              <a:rPr lang="en-US" altLang="zh-CN" b="0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LEA BX</a:t>
            </a:r>
            <a:r>
              <a:rPr lang="zh-CN" altLang="en-US" b="0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[BX+DI+2000H]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指令执行前：</a:t>
            </a:r>
            <a:r>
              <a:rPr lang="en-US" altLang="zh-CN" b="0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BX=4000H</a:t>
            </a:r>
            <a:r>
              <a:rPr lang="zh-CN" altLang="en-US" b="0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DI=0100H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指令执行后：</a:t>
            </a:r>
            <a:r>
              <a:rPr lang="en-US" altLang="zh-CN" b="0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BX=4000+0100+2000H=6100H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487" y="2301070"/>
            <a:ext cx="67234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srgbClr val="4045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①  </a:t>
            </a:r>
            <a:r>
              <a:rPr lang="zh-CN" altLang="en-US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有效地址</a:t>
            </a:r>
            <a:r>
              <a:rPr lang="en-US" altLang="zh-CN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EA</a:t>
            </a:r>
            <a:r>
              <a:rPr lang="zh-CN" altLang="en-US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传送指令</a:t>
            </a:r>
            <a:r>
              <a:rPr lang="zh-CN" altLang="en-US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kern="0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LEA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kern="0" dirty="0"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</a:t>
            </a:r>
            <a:r>
              <a:rPr lang="zh-CN" altLang="en-US" b="0" kern="0" dirty="0"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格式</a:t>
            </a:r>
            <a:r>
              <a:rPr lang="zh-CN" altLang="en-US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en-US" altLang="zh-CN" b="0" kern="0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LEA   REG</a:t>
            </a:r>
            <a:r>
              <a:rPr lang="zh-CN" altLang="en-US" b="0" kern="0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b="0" kern="0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MEM  ;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b="0" kern="0" dirty="0"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</a:t>
            </a:r>
            <a:r>
              <a:rPr lang="zh-CN" altLang="en-US" b="0" kern="0" dirty="0"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功能</a:t>
            </a:r>
            <a:r>
              <a:rPr lang="zh-CN" altLang="en-US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：将</a:t>
            </a:r>
            <a:r>
              <a:rPr lang="en-US" altLang="zh-CN" kern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MEM</a:t>
            </a:r>
            <a:r>
              <a:rPr lang="zh-CN" altLang="en-US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操作数的有效地址</a:t>
            </a:r>
            <a:r>
              <a:rPr lang="en-US" altLang="zh-CN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EA</a:t>
            </a:r>
            <a:r>
              <a:rPr lang="zh-CN" altLang="en-US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送到寄存器</a:t>
            </a:r>
            <a:r>
              <a:rPr lang="en-US" altLang="zh-CN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REG</a:t>
            </a:r>
            <a:r>
              <a:rPr lang="zh-CN" altLang="en-US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中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692" y="4730656"/>
            <a:ext cx="6115050" cy="81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注意：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源操作数必须是存储器操作数，而目的操作数必须是</a:t>
            </a:r>
            <a:r>
              <a:rPr lang="en-US" altLang="zh-CN" b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b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位通用寄存器。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不影响标志位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utoUpdateAnimBg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68312" y="1001307"/>
            <a:ext cx="5832475" cy="432197"/>
          </a:xfrm>
        </p:spPr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68312" y="1741206"/>
            <a:ext cx="8280152" cy="2397708"/>
            <a:chOff x="468312" y="1741206"/>
            <a:chExt cx="8280152" cy="2397708"/>
          </a:xfrm>
        </p:grpSpPr>
        <p:sp>
          <p:nvSpPr>
            <p:cNvPr id="6" name="AutoShape 5"/>
            <p:cNvSpPr/>
            <p:nvPr/>
          </p:nvSpPr>
          <p:spPr bwMode="auto">
            <a:xfrm>
              <a:off x="3923928" y="2208193"/>
              <a:ext cx="137517" cy="572735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 b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5148064" y="2294909"/>
              <a:ext cx="37066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5375796" y="2708920"/>
              <a:ext cx="37066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68312" y="1741206"/>
              <a:ext cx="8280152" cy="2397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② </a:t>
              </a:r>
              <a:r>
                <a:rPr lang="zh-CN" altLang="en-US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数据段寄存器传送指令 </a:t>
              </a:r>
              <a:r>
                <a:rPr lang="en-US" altLang="zh-CN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LDS 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</a:t>
              </a:r>
              <a:r>
                <a:rPr lang="zh-CN" altLang="en-US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格式：</a:t>
              </a:r>
              <a:r>
                <a:rPr lang="en-US" altLang="zh-CN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LDS   REG</a:t>
              </a:r>
              <a:r>
                <a:rPr lang="zh-CN" altLang="en-US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，</a:t>
              </a:r>
              <a:r>
                <a:rPr lang="en-US" altLang="zh-CN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MEM  ;       [ MEM ]             REG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                                              [ MEM</a:t>
              </a:r>
              <a:r>
                <a:rPr lang="zh-CN" altLang="en-US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2 ]        DS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</a:t>
              </a:r>
              <a:r>
                <a:rPr lang="zh-CN" altLang="en-US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功能：</a:t>
              </a:r>
              <a:r>
                <a:rPr kumimoji="0" lang="zh-CN" altLang="en-US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从源操作数所指定的存储器单元中取出</a:t>
              </a:r>
              <a:r>
                <a:rPr kumimoji="0" lang="en-US" altLang="zh-CN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r>
                <a:rPr kumimoji="0" lang="zh-CN" altLang="en-US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个字节的变量地址指　针，把前两个字节（变量的偏移地址）传送到目标操作数，后两个字节（变量的段基址）传送到</a:t>
              </a:r>
              <a:r>
                <a:rPr kumimoji="0" lang="en-US" altLang="zh-CN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DS</a:t>
              </a:r>
              <a:r>
                <a:rPr kumimoji="0" lang="zh-CN" altLang="en-US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段寄存器中。</a:t>
              </a:r>
            </a:p>
          </p:txBody>
        </p:sp>
      </p:grpSp>
      <p:sp>
        <p:nvSpPr>
          <p:cNvPr id="10" name="Rectangle 9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754978" y="4285851"/>
            <a:ext cx="7134760" cy="1241822"/>
          </a:xfrm>
          <a:prstGeom prst="rect">
            <a:avLst/>
          </a:prstGeom>
          <a:noFill/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例子：</a:t>
            </a:r>
            <a:r>
              <a:rPr lang="en-US" altLang="zh-CN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LDS SI</a:t>
            </a: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[1000H]</a:t>
            </a:r>
          </a:p>
          <a:p>
            <a:pPr lvl="1">
              <a:lnSpc>
                <a:spcPct val="90000"/>
              </a:lnSpc>
            </a:pPr>
            <a:r>
              <a:rPr lang="zh-CN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指令执行前：</a:t>
            </a:r>
            <a:r>
              <a:rPr lang="en-US" altLang="zh-CN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DS=6000H</a:t>
            </a:r>
            <a:r>
              <a:rPr lang="zh-CN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，（</a:t>
            </a:r>
            <a:r>
              <a:rPr lang="en-US" altLang="zh-CN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61000H</a:t>
            </a:r>
            <a:r>
              <a:rPr lang="zh-CN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=0600H</a:t>
            </a:r>
            <a:r>
              <a:rPr lang="zh-CN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，（</a:t>
            </a:r>
            <a:r>
              <a:rPr lang="en-US" altLang="zh-CN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61002H</a:t>
            </a:r>
            <a:r>
              <a:rPr lang="zh-CN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=2000H</a:t>
            </a:r>
          </a:p>
          <a:p>
            <a:pPr lvl="1">
              <a:lnSpc>
                <a:spcPct val="90000"/>
              </a:lnSpc>
            </a:pPr>
            <a:r>
              <a:rPr lang="zh-CN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指令执行后：</a:t>
            </a:r>
            <a:r>
              <a:rPr lang="en-US" altLang="zh-CN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SI=0600H</a:t>
            </a:r>
            <a:r>
              <a:rPr lang="zh-CN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DS=2000H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5796" y="5235782"/>
            <a:ext cx="6426994" cy="1241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注意</a:t>
            </a:r>
            <a:r>
              <a:rPr lang="zh-CN" altLang="en-US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变量的</a:t>
            </a:r>
            <a:r>
              <a:rPr lang="en-US" altLang="zh-CN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位地址偏移量必须传送至一个</a:t>
            </a:r>
            <a:r>
              <a:rPr lang="en-US" altLang="zh-CN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位的通用寄存器，典型为</a:t>
            </a:r>
            <a:r>
              <a:rPr lang="en-US" altLang="zh-CN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不影响标志位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93243" y="1913064"/>
            <a:ext cx="8357513" cy="1754326"/>
            <a:chOff x="597708" y="1706625"/>
            <a:chExt cx="11143350" cy="233910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97708" y="1706625"/>
              <a:ext cx="11143350" cy="2339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③ </a:t>
              </a:r>
              <a:r>
                <a:rPr lang="zh-CN" altLang="en-US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附加段寄存器传送指令 </a:t>
              </a:r>
              <a:r>
                <a:rPr lang="en-US" altLang="zh-CN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LES</a:t>
              </a:r>
            </a:p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6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</a:t>
              </a:r>
              <a:r>
                <a:rPr lang="zh-CN" altLang="en-US" sz="16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格式：</a:t>
              </a:r>
              <a:r>
                <a:rPr lang="en-US" altLang="zh-CN" sz="16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LES   REG</a:t>
              </a:r>
              <a:r>
                <a:rPr lang="zh-CN" altLang="en-US" sz="16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，</a:t>
              </a:r>
              <a:r>
                <a:rPr lang="en-US" altLang="zh-CN" sz="16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MEM  ;       [ MEM ]          REG</a:t>
              </a:r>
            </a:p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6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                                              [ MEM</a:t>
              </a:r>
              <a:r>
                <a:rPr lang="zh-CN" altLang="en-US" sz="16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16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2 ]         ES</a:t>
              </a:r>
            </a:p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6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</a:t>
              </a:r>
              <a:r>
                <a:rPr lang="zh-CN" altLang="en-US" sz="16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功能：</a:t>
              </a:r>
              <a:r>
                <a:rPr kumimoji="0" lang="zh-CN" altLang="en-US" sz="16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从源操作数所指定的存储器单元中取出</a:t>
              </a:r>
              <a:r>
                <a:rPr kumimoji="0" lang="en-US" altLang="zh-CN" sz="16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r>
                <a:rPr kumimoji="0" lang="zh-CN" altLang="en-US" sz="16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个字节的变量地址指针，把前两个字节（变量的偏移地址）传送到目的操作数，后两个字节（变量的段基址）传送到</a:t>
              </a:r>
              <a:r>
                <a:rPr kumimoji="0" lang="en-US" altLang="zh-CN" sz="16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ES</a:t>
              </a:r>
              <a:r>
                <a:rPr kumimoji="0" lang="zh-CN" altLang="en-US" sz="16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段寄存器中。</a:t>
              </a:r>
            </a:p>
          </p:txBody>
        </p:sp>
        <p:sp>
          <p:nvSpPr>
            <p:cNvPr id="7" name="AutoShape 6"/>
            <p:cNvSpPr/>
            <p:nvPr/>
          </p:nvSpPr>
          <p:spPr bwMode="auto">
            <a:xfrm>
              <a:off x="4606374" y="2383724"/>
              <a:ext cx="202607" cy="685800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9525">
              <a:solidFill>
                <a:srgbClr val="40458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000" b="0" kern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5997608" y="2383724"/>
              <a:ext cx="5065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sz="2000" ker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6504124" y="2922167"/>
              <a:ext cx="5065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sz="2000" ker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5504" y="3952006"/>
            <a:ext cx="634365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例：设某双字存储单元偏移地址为</a:t>
            </a:r>
            <a:r>
              <a:rPr kumimoji="0" lang="en-US" altLang="zh-CN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3000H</a:t>
            </a:r>
            <a:r>
              <a:rPr kumimoji="0" lang="zh-CN" altLang="en-US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，双字数据为</a:t>
            </a:r>
            <a:r>
              <a:rPr kumimoji="0" lang="en-US" altLang="zh-CN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12345678H</a:t>
            </a:r>
            <a:r>
              <a:rPr kumimoji="0" lang="zh-CN" altLang="en-US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，则 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endParaRPr kumimoji="0" lang="zh-CN" altLang="en-US" sz="1500" b="0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LDS  SI</a:t>
            </a:r>
            <a:r>
              <a:rPr kumimoji="0" lang="zh-CN" altLang="en-US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[3000H]    </a:t>
            </a:r>
            <a:r>
              <a:rPr kumimoji="0" lang="zh-CN" altLang="en-US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kumimoji="0" lang="en-US" altLang="zh-CN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DS=1234H</a:t>
            </a:r>
            <a:r>
              <a:rPr kumimoji="0" lang="zh-CN" altLang="en-US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SI=5678H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kumimoji="0" lang="en-US" altLang="zh-CN" sz="1500" b="0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LES  DI</a:t>
            </a:r>
            <a:r>
              <a:rPr kumimoji="0" lang="zh-CN" altLang="en-US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[3000H]    </a:t>
            </a:r>
            <a:r>
              <a:rPr kumimoji="0" lang="zh-CN" altLang="en-US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kumimoji="0" lang="en-US" altLang="zh-CN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ES=1234H</a:t>
            </a:r>
            <a:r>
              <a:rPr kumimoji="0" lang="zh-CN" altLang="en-US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DI=5678H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5128" y="1750677"/>
            <a:ext cx="8229600" cy="432197"/>
          </a:xfrm>
        </p:spPr>
        <p:txBody>
          <a:bodyPr/>
          <a:lstStyle/>
          <a:p>
            <a:r>
              <a:rPr lang="x-none" altLang="zh-CN" b="1" dirty="0"/>
              <a:t>4. 标志寄存器传送指令</a:t>
            </a:r>
            <a:endParaRPr lang="zh-CN" altLang="zh-CN" b="1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Group 135"/>
          <p:cNvGrpSpPr/>
          <p:nvPr/>
        </p:nvGrpSpPr>
        <p:grpSpPr bwMode="auto">
          <a:xfrm>
            <a:off x="4723210" y="4649972"/>
            <a:ext cx="4420791" cy="1113235"/>
            <a:chOff x="0" y="3331"/>
            <a:chExt cx="3713" cy="935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0" y="3331"/>
              <a:ext cx="3713" cy="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lnSpc>
                  <a:spcPct val="4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</a:p>
            <a:p>
              <a:pPr eaLnBrk="1" fontAlgn="base" hangingPunct="1">
                <a:lnSpc>
                  <a:spcPct val="4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500" b="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④ </a:t>
              </a:r>
              <a:r>
                <a:rPr lang="en-US" altLang="zh-CN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FR</a:t>
              </a:r>
              <a:r>
                <a:rPr lang="zh-CN" altLang="en-US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寄存器 出栈指令 </a:t>
              </a:r>
              <a:r>
                <a:rPr lang="en-US" altLang="zh-CN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POPF</a:t>
              </a:r>
            </a:p>
            <a:p>
              <a:pPr eaLnBrk="1" fontAlgn="base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</a:t>
              </a:r>
              <a:r>
                <a:rPr lang="zh-CN" altLang="en-US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格式： </a:t>
              </a:r>
              <a:r>
                <a:rPr lang="en-US" altLang="zh-CN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POPF ;           FR        [ SS×16</a:t>
              </a:r>
              <a:r>
                <a:rPr lang="zh-CN" altLang="en-US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SP ]</a:t>
              </a:r>
            </a:p>
            <a:p>
              <a:pPr eaLnBrk="1" fontAlgn="base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                                  SP</a:t>
              </a:r>
              <a:r>
                <a:rPr lang="zh-CN" altLang="en-US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＋</a:t>
              </a:r>
              <a:r>
                <a:rPr lang="en-US" altLang="zh-CN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2         SP      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320" y="3840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ker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608" y="4128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ker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128"/>
          <p:cNvGrpSpPr/>
          <p:nvPr/>
        </p:nvGrpSpPr>
        <p:grpSpPr bwMode="auto">
          <a:xfrm>
            <a:off x="448281" y="2639369"/>
            <a:ext cx="4114800" cy="1165623"/>
            <a:chOff x="0" y="912"/>
            <a:chExt cx="3456" cy="979"/>
          </a:xfrm>
        </p:grpSpPr>
        <p:sp>
          <p:nvSpPr>
            <p:cNvPr id="10" name="Line 3"/>
            <p:cNvSpPr>
              <a:spLocks noChangeShapeType="1"/>
            </p:cNvSpPr>
            <p:nvPr/>
          </p:nvSpPr>
          <p:spPr bwMode="auto">
            <a:xfrm>
              <a:off x="1520" y="1648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ker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0" y="912"/>
              <a:ext cx="3456" cy="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500" b="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①</a:t>
              </a:r>
              <a:r>
                <a:rPr lang="en-US" altLang="zh-CN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FR </a:t>
              </a:r>
              <a:r>
                <a:rPr lang="zh-CN" altLang="en-US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寄存器低八位传送至</a:t>
              </a:r>
              <a:r>
                <a:rPr lang="en-US" altLang="zh-CN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AH</a:t>
              </a:r>
              <a:r>
                <a:rPr lang="zh-CN" altLang="en-US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指令 </a:t>
              </a:r>
              <a:r>
                <a:rPr lang="en-US" altLang="zh-CN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LAHF </a:t>
              </a:r>
            </a:p>
            <a:p>
              <a:pPr eaLnBrk="1" fontAlgn="base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</a:t>
              </a:r>
              <a:r>
                <a:rPr lang="zh-CN" altLang="en-US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格式：</a:t>
              </a:r>
              <a:r>
                <a:rPr lang="en-US" altLang="zh-CN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LAHF  ;       </a:t>
              </a:r>
            </a:p>
            <a:p>
              <a:pPr eaLnBrk="1" fontAlgn="base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         FR-L        AH</a:t>
              </a:r>
              <a:endParaRPr lang="en-US" altLang="zh-CN" sz="9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eaLnBrk="1" fontAlgn="base" hangingPunct="1">
                <a:lnSpc>
                  <a:spcPct val="4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altLang="zh-CN" sz="675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</p:grpSp>
      <p:grpSp>
        <p:nvGrpSpPr>
          <p:cNvPr id="12" name="Group 133"/>
          <p:cNvGrpSpPr/>
          <p:nvPr/>
        </p:nvGrpSpPr>
        <p:grpSpPr bwMode="auto">
          <a:xfrm>
            <a:off x="4465045" y="2545342"/>
            <a:ext cx="4011215" cy="744439"/>
            <a:chOff x="39" y="1776"/>
            <a:chExt cx="3369" cy="610"/>
          </a:xfrm>
        </p:grpSpPr>
        <p:sp>
          <p:nvSpPr>
            <p:cNvPr id="13" name="Line 4"/>
            <p:cNvSpPr>
              <a:spLocks noChangeShapeType="1"/>
            </p:cNvSpPr>
            <p:nvPr/>
          </p:nvSpPr>
          <p:spPr bwMode="auto">
            <a:xfrm>
              <a:off x="2320" y="2262"/>
              <a:ext cx="259" cy="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ker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9" y="1776"/>
              <a:ext cx="336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lnSpc>
                  <a:spcPct val="4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altLang="zh-CN" sz="15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eaLnBrk="1" fontAlgn="base" hangingPunct="1">
                <a:lnSpc>
                  <a:spcPct val="4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500" b="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② </a:t>
              </a:r>
              <a:r>
                <a:rPr lang="en-US" altLang="zh-CN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AH</a:t>
              </a:r>
              <a:r>
                <a:rPr lang="zh-CN" altLang="en-US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内容送</a:t>
              </a:r>
              <a:r>
                <a:rPr lang="en-US" altLang="zh-CN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FR </a:t>
              </a:r>
              <a:r>
                <a:rPr lang="zh-CN" altLang="en-US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寄存器低八位指令 </a:t>
              </a:r>
              <a:r>
                <a:rPr lang="en-US" altLang="zh-CN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SAHF </a:t>
              </a:r>
            </a:p>
            <a:p>
              <a:pPr eaLnBrk="1" fontAlgn="base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</a:t>
              </a:r>
              <a:r>
                <a:rPr lang="zh-CN" altLang="en-US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格式：</a:t>
              </a:r>
              <a:r>
                <a:rPr lang="en-US" altLang="zh-CN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SAHF ;           AH         FR-L</a:t>
              </a:r>
            </a:p>
          </p:txBody>
        </p:sp>
      </p:grpSp>
      <p:grpSp>
        <p:nvGrpSpPr>
          <p:cNvPr id="15" name="Group 134"/>
          <p:cNvGrpSpPr/>
          <p:nvPr/>
        </p:nvGrpSpPr>
        <p:grpSpPr bwMode="auto">
          <a:xfrm>
            <a:off x="266711" y="4714065"/>
            <a:ext cx="4554141" cy="744139"/>
            <a:chOff x="22" y="2563"/>
            <a:chExt cx="3825" cy="625"/>
          </a:xfrm>
        </p:grpSpPr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2264" y="3014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sz="1500" ker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2" y="2563"/>
              <a:ext cx="3825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lnSpc>
                  <a:spcPct val="4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</a:p>
            <a:p>
              <a:pPr eaLnBrk="1" fontAlgn="base" hangingPunct="1">
                <a:lnSpc>
                  <a:spcPct val="4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500" b="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③ </a:t>
              </a:r>
              <a:r>
                <a:rPr lang="en-US" altLang="zh-CN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FR</a:t>
              </a:r>
              <a:r>
                <a:rPr lang="zh-CN" altLang="en-US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寄存器 压栈指令 </a:t>
              </a:r>
              <a:r>
                <a:rPr lang="en-US" altLang="zh-CN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PUSHF</a:t>
              </a:r>
            </a:p>
            <a:p>
              <a:pPr eaLnBrk="1" fontAlgn="base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</a:t>
              </a:r>
              <a:r>
                <a:rPr lang="zh-CN" altLang="en-US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格式：</a:t>
              </a:r>
              <a:r>
                <a:rPr lang="en-US" altLang="zh-CN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PUSHF ;        FR        [ SS×16</a:t>
              </a:r>
              <a:r>
                <a:rPr lang="zh-CN" altLang="en-US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SP </a:t>
              </a:r>
              <a:r>
                <a:rPr lang="en-US" altLang="zh-CN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  <a:r>
                <a:rPr lang="en-US" altLang="zh-CN" sz="15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2 ]</a:t>
              </a:r>
            </a:p>
          </p:txBody>
        </p:sp>
      </p:grpSp>
      <p:grpSp>
        <p:nvGrpSpPr>
          <p:cNvPr id="18" name="Group 61"/>
          <p:cNvGrpSpPr/>
          <p:nvPr/>
        </p:nvGrpSpPr>
        <p:grpSpPr bwMode="auto">
          <a:xfrm>
            <a:off x="298450" y="3692615"/>
            <a:ext cx="4114800" cy="1108838"/>
            <a:chOff x="0" y="2419"/>
            <a:chExt cx="5554" cy="1786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705" y="3476"/>
              <a:ext cx="4834" cy="3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3126" y="3478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1900" y="3485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4342" y="3493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1292" y="3500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2509" y="3484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>
              <a:off x="3751" y="3481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>
              <a:off x="4936" y="3488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998" y="3484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>
              <a:off x="1594" y="3490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>
              <a:off x="2201" y="3487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2797" y="3494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31" name="Line 17"/>
            <p:cNvSpPr>
              <a:spLocks noChangeShapeType="1"/>
            </p:cNvSpPr>
            <p:nvPr/>
          </p:nvSpPr>
          <p:spPr bwMode="auto">
            <a:xfrm>
              <a:off x="3442" y="3475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4052" y="3492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4637" y="3488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34" name="Line 20"/>
            <p:cNvSpPr>
              <a:spLocks noChangeShapeType="1"/>
            </p:cNvSpPr>
            <p:nvPr/>
          </p:nvSpPr>
          <p:spPr bwMode="auto">
            <a:xfrm>
              <a:off x="5233" y="3485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graphicFrame>
          <p:nvGraphicFramePr>
            <p:cNvPr id="35" name="Object 21"/>
            <p:cNvGraphicFramePr>
              <a:graphicFrameLocks noChangeAspect="1"/>
            </p:cNvGraphicFramePr>
            <p:nvPr/>
          </p:nvGraphicFramePr>
          <p:xfrm>
            <a:off x="4967" y="2419"/>
            <a:ext cx="28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46050" imgH="168275" progId="Equation.3">
                    <p:embed/>
                  </p:oleObj>
                </mc:Choice>
                <mc:Fallback>
                  <p:oleObj name="公式" r:id="rId2" imgW="146050" imgH="168275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2419"/>
                          <a:ext cx="286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22"/>
            <p:cNvGraphicFramePr>
              <a:graphicFrameLocks noChangeAspect="1"/>
            </p:cNvGraphicFramePr>
            <p:nvPr/>
          </p:nvGraphicFramePr>
          <p:xfrm>
            <a:off x="4343" y="2419"/>
            <a:ext cx="30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53670" imgH="175260" progId="Equation.3">
                    <p:embed/>
                  </p:oleObj>
                </mc:Choice>
                <mc:Fallback>
                  <p:oleObj name="公式" r:id="rId4" imgW="153670" imgH="17526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" y="2419"/>
                          <a:ext cx="302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23"/>
            <p:cNvGraphicFramePr>
              <a:graphicFrameLocks noChangeAspect="1"/>
            </p:cNvGraphicFramePr>
            <p:nvPr/>
          </p:nvGraphicFramePr>
          <p:xfrm>
            <a:off x="3747" y="2419"/>
            <a:ext cx="30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53670" imgH="175260" progId="Equation.3">
                    <p:embed/>
                  </p:oleObj>
                </mc:Choice>
                <mc:Fallback>
                  <p:oleObj name="公式" r:id="rId6" imgW="153670" imgH="17526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7" y="2419"/>
                          <a:ext cx="302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24"/>
            <p:cNvGraphicFramePr>
              <a:graphicFrameLocks noChangeAspect="1"/>
            </p:cNvGraphicFramePr>
            <p:nvPr/>
          </p:nvGraphicFramePr>
          <p:xfrm>
            <a:off x="3129" y="2419"/>
            <a:ext cx="302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53670" imgH="175260" progId="Equation.3">
                    <p:embed/>
                  </p:oleObj>
                </mc:Choice>
                <mc:Fallback>
                  <p:oleObj name="公式" r:id="rId8" imgW="153670" imgH="17526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9" y="2419"/>
                          <a:ext cx="302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25"/>
            <p:cNvGraphicFramePr>
              <a:graphicFrameLocks noChangeAspect="1"/>
            </p:cNvGraphicFramePr>
            <p:nvPr/>
          </p:nvGraphicFramePr>
          <p:xfrm>
            <a:off x="3431" y="2419"/>
            <a:ext cx="302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53670" imgH="175260" progId="Equation.3">
                    <p:embed/>
                  </p:oleObj>
                </mc:Choice>
                <mc:Fallback>
                  <p:oleObj name="公式" r:id="rId10" imgW="153670" imgH="17526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1" y="2419"/>
                          <a:ext cx="302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26"/>
            <p:cNvGraphicFramePr>
              <a:graphicFrameLocks noChangeAspect="1"/>
            </p:cNvGraphicFramePr>
            <p:nvPr/>
          </p:nvGraphicFramePr>
          <p:xfrm>
            <a:off x="4038" y="2435"/>
            <a:ext cx="30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53670" imgH="168275" progId="Equation.3">
                    <p:embed/>
                  </p:oleObj>
                </mc:Choice>
                <mc:Fallback>
                  <p:oleObj name="公式" r:id="rId12" imgW="153670" imgH="168275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" y="2435"/>
                          <a:ext cx="302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27"/>
            <p:cNvGraphicFramePr>
              <a:graphicFrameLocks noChangeAspect="1"/>
            </p:cNvGraphicFramePr>
            <p:nvPr/>
          </p:nvGraphicFramePr>
          <p:xfrm>
            <a:off x="4631" y="2419"/>
            <a:ext cx="30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53670" imgH="168275" progId="Equation.3">
                    <p:embed/>
                  </p:oleObj>
                </mc:Choice>
                <mc:Fallback>
                  <p:oleObj name="公式" r:id="rId14" imgW="153670" imgH="168275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1" y="2419"/>
                          <a:ext cx="302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28"/>
            <p:cNvGraphicFramePr>
              <a:graphicFrameLocks noChangeAspect="1"/>
            </p:cNvGraphicFramePr>
            <p:nvPr/>
          </p:nvGraphicFramePr>
          <p:xfrm>
            <a:off x="5252" y="2419"/>
            <a:ext cx="30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53670" imgH="175260" progId="Equation.3">
                    <p:embed/>
                  </p:oleObj>
                </mc:Choice>
                <mc:Fallback>
                  <p:oleObj name="公式" r:id="rId16" imgW="153670" imgH="17526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2" y="2419"/>
                          <a:ext cx="302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Text Box 29"/>
            <p:cNvSpPr txBox="1">
              <a:spLocks noChangeArrowheads="1"/>
            </p:cNvSpPr>
            <p:nvPr/>
          </p:nvSpPr>
          <p:spPr bwMode="auto">
            <a:xfrm>
              <a:off x="1871" y="3536"/>
              <a:ext cx="455" cy="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OF</a:t>
              </a:r>
            </a:p>
          </p:txBody>
        </p:sp>
        <p:sp>
          <p:nvSpPr>
            <p:cNvPr id="44" name="Text Box 30"/>
            <p:cNvSpPr txBox="1">
              <a:spLocks noChangeArrowheads="1"/>
            </p:cNvSpPr>
            <p:nvPr/>
          </p:nvSpPr>
          <p:spPr bwMode="auto">
            <a:xfrm>
              <a:off x="2170" y="3535"/>
              <a:ext cx="455" cy="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050" kern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DF</a:t>
              </a:r>
            </a:p>
          </p:txBody>
        </p:sp>
        <p:sp>
          <p:nvSpPr>
            <p:cNvPr id="45" name="Text Box 31"/>
            <p:cNvSpPr txBox="1">
              <a:spLocks noChangeArrowheads="1"/>
            </p:cNvSpPr>
            <p:nvPr/>
          </p:nvSpPr>
          <p:spPr bwMode="auto">
            <a:xfrm>
              <a:off x="2521" y="3531"/>
              <a:ext cx="455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IF</a:t>
              </a:r>
            </a:p>
          </p:txBody>
        </p:sp>
        <p:sp>
          <p:nvSpPr>
            <p:cNvPr id="46" name="Text Box 32"/>
            <p:cNvSpPr txBox="1">
              <a:spLocks noChangeArrowheads="1"/>
            </p:cNvSpPr>
            <p:nvPr/>
          </p:nvSpPr>
          <p:spPr bwMode="auto">
            <a:xfrm>
              <a:off x="2806" y="3527"/>
              <a:ext cx="455" cy="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TF</a:t>
              </a:r>
            </a:p>
          </p:txBody>
        </p:sp>
        <p:sp>
          <p:nvSpPr>
            <p:cNvPr id="47" name="Text Box 33"/>
            <p:cNvSpPr txBox="1">
              <a:spLocks noChangeArrowheads="1"/>
            </p:cNvSpPr>
            <p:nvPr/>
          </p:nvSpPr>
          <p:spPr bwMode="auto">
            <a:xfrm>
              <a:off x="3181" y="3518"/>
              <a:ext cx="227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SF</a:t>
              </a:r>
            </a:p>
          </p:txBody>
        </p: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3496" y="3523"/>
              <a:ext cx="240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ZF</a:t>
              </a:r>
            </a:p>
          </p:txBody>
        </p:sp>
        <p:sp>
          <p:nvSpPr>
            <p:cNvPr id="49" name="Text Box 35"/>
            <p:cNvSpPr txBox="1">
              <a:spLocks noChangeArrowheads="1"/>
            </p:cNvSpPr>
            <p:nvPr/>
          </p:nvSpPr>
          <p:spPr bwMode="auto">
            <a:xfrm>
              <a:off x="4082" y="3526"/>
              <a:ext cx="254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AF</a:t>
              </a:r>
            </a:p>
          </p:txBody>
        </p:sp>
        <p:sp>
          <p:nvSpPr>
            <p:cNvPr id="50" name="Text Box 36"/>
            <p:cNvSpPr txBox="1">
              <a:spLocks noChangeArrowheads="1"/>
            </p:cNvSpPr>
            <p:nvPr/>
          </p:nvSpPr>
          <p:spPr bwMode="auto">
            <a:xfrm>
              <a:off x="4696" y="3511"/>
              <a:ext cx="224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PF</a:t>
              </a:r>
            </a:p>
          </p:txBody>
        </p:sp>
        <p:sp>
          <p:nvSpPr>
            <p:cNvPr id="51" name="Text Box 37"/>
            <p:cNvSpPr txBox="1">
              <a:spLocks noChangeArrowheads="1"/>
            </p:cNvSpPr>
            <p:nvPr/>
          </p:nvSpPr>
          <p:spPr bwMode="auto">
            <a:xfrm>
              <a:off x="5281" y="3507"/>
              <a:ext cx="263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CF</a:t>
              </a:r>
            </a:p>
          </p:txBody>
        </p:sp>
        <p:sp>
          <p:nvSpPr>
            <p:cNvPr id="52" name="Rectangle 38"/>
            <p:cNvSpPr>
              <a:spLocks noChangeArrowheads="1"/>
            </p:cNvSpPr>
            <p:nvPr/>
          </p:nvSpPr>
          <p:spPr bwMode="auto">
            <a:xfrm>
              <a:off x="3118" y="2760"/>
              <a:ext cx="2406" cy="3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53" name="Line 39"/>
            <p:cNvSpPr>
              <a:spLocks noChangeShapeType="1"/>
            </p:cNvSpPr>
            <p:nvPr/>
          </p:nvSpPr>
          <p:spPr bwMode="auto">
            <a:xfrm>
              <a:off x="3111" y="2762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54" name="Line 40"/>
            <p:cNvSpPr>
              <a:spLocks noChangeShapeType="1"/>
            </p:cNvSpPr>
            <p:nvPr/>
          </p:nvSpPr>
          <p:spPr bwMode="auto">
            <a:xfrm>
              <a:off x="4327" y="2777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55" name="Line 41"/>
            <p:cNvSpPr>
              <a:spLocks noChangeShapeType="1"/>
            </p:cNvSpPr>
            <p:nvPr/>
          </p:nvSpPr>
          <p:spPr bwMode="auto">
            <a:xfrm>
              <a:off x="3736" y="2765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56" name="Line 42"/>
            <p:cNvSpPr>
              <a:spLocks noChangeShapeType="1"/>
            </p:cNvSpPr>
            <p:nvPr/>
          </p:nvSpPr>
          <p:spPr bwMode="auto">
            <a:xfrm>
              <a:off x="4921" y="2772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57" name="Line 43"/>
            <p:cNvSpPr>
              <a:spLocks noChangeShapeType="1"/>
            </p:cNvSpPr>
            <p:nvPr/>
          </p:nvSpPr>
          <p:spPr bwMode="auto">
            <a:xfrm>
              <a:off x="3427" y="2759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58" name="Line 44"/>
            <p:cNvSpPr>
              <a:spLocks noChangeShapeType="1"/>
            </p:cNvSpPr>
            <p:nvPr/>
          </p:nvSpPr>
          <p:spPr bwMode="auto">
            <a:xfrm>
              <a:off x="4037" y="2776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59" name="Line 45"/>
            <p:cNvSpPr>
              <a:spLocks noChangeShapeType="1"/>
            </p:cNvSpPr>
            <p:nvPr/>
          </p:nvSpPr>
          <p:spPr bwMode="auto">
            <a:xfrm>
              <a:off x="4622" y="2772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60" name="Line 46"/>
            <p:cNvSpPr>
              <a:spLocks noChangeShapeType="1"/>
            </p:cNvSpPr>
            <p:nvPr/>
          </p:nvSpPr>
          <p:spPr bwMode="auto">
            <a:xfrm>
              <a:off x="5218" y="2769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61" name="Text Box 47"/>
            <p:cNvSpPr txBox="1">
              <a:spLocks noChangeArrowheads="1"/>
            </p:cNvSpPr>
            <p:nvPr/>
          </p:nvSpPr>
          <p:spPr bwMode="auto">
            <a:xfrm>
              <a:off x="2509" y="2809"/>
              <a:ext cx="609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050" kern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AH</a:t>
              </a:r>
            </a:p>
          </p:txBody>
        </p:sp>
        <p:sp>
          <p:nvSpPr>
            <p:cNvPr id="62" name="Line 48"/>
            <p:cNvSpPr>
              <a:spLocks noChangeShapeType="1"/>
            </p:cNvSpPr>
            <p:nvPr/>
          </p:nvSpPr>
          <p:spPr bwMode="auto">
            <a:xfrm flipV="1">
              <a:off x="3575" y="3187"/>
              <a:ext cx="0" cy="240"/>
            </a:xfrm>
            <a:prstGeom prst="line">
              <a:avLst/>
            </a:prstGeom>
            <a:noFill/>
            <a:ln w="25400" cap="sq">
              <a:solidFill>
                <a:srgbClr val="C0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63" name="Line 49"/>
            <p:cNvSpPr>
              <a:spLocks noChangeShapeType="1"/>
            </p:cNvSpPr>
            <p:nvPr/>
          </p:nvSpPr>
          <p:spPr bwMode="auto">
            <a:xfrm flipV="1">
              <a:off x="3287" y="3187"/>
              <a:ext cx="0" cy="240"/>
            </a:xfrm>
            <a:prstGeom prst="line">
              <a:avLst/>
            </a:prstGeom>
            <a:noFill/>
            <a:ln w="25400" cap="sq">
              <a:solidFill>
                <a:srgbClr val="C0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64" name="Line 50"/>
            <p:cNvSpPr>
              <a:spLocks noChangeShapeType="1"/>
            </p:cNvSpPr>
            <p:nvPr/>
          </p:nvSpPr>
          <p:spPr bwMode="auto">
            <a:xfrm flipV="1">
              <a:off x="4199" y="3187"/>
              <a:ext cx="0" cy="240"/>
            </a:xfrm>
            <a:prstGeom prst="line">
              <a:avLst/>
            </a:prstGeom>
            <a:noFill/>
            <a:ln w="25400" cap="sq">
              <a:solidFill>
                <a:srgbClr val="C0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65" name="Line 51"/>
            <p:cNvSpPr>
              <a:spLocks noChangeShapeType="1"/>
            </p:cNvSpPr>
            <p:nvPr/>
          </p:nvSpPr>
          <p:spPr bwMode="auto">
            <a:xfrm flipV="1">
              <a:off x="4775" y="3187"/>
              <a:ext cx="0" cy="240"/>
            </a:xfrm>
            <a:prstGeom prst="line">
              <a:avLst/>
            </a:prstGeom>
            <a:noFill/>
            <a:ln w="25400" cap="sq">
              <a:solidFill>
                <a:srgbClr val="C0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66" name="Line 52"/>
            <p:cNvSpPr>
              <a:spLocks noChangeShapeType="1"/>
            </p:cNvSpPr>
            <p:nvPr/>
          </p:nvSpPr>
          <p:spPr bwMode="auto">
            <a:xfrm flipV="1">
              <a:off x="5351" y="3187"/>
              <a:ext cx="0" cy="240"/>
            </a:xfrm>
            <a:prstGeom prst="line">
              <a:avLst/>
            </a:prstGeom>
            <a:noFill/>
            <a:ln w="25400" cap="sq">
              <a:solidFill>
                <a:srgbClr val="C0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67" name="Line 53"/>
            <p:cNvSpPr>
              <a:spLocks noChangeShapeType="1"/>
            </p:cNvSpPr>
            <p:nvPr/>
          </p:nvSpPr>
          <p:spPr bwMode="auto">
            <a:xfrm flipH="1">
              <a:off x="3767" y="2755"/>
              <a:ext cx="288" cy="336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68" name="Line 54"/>
            <p:cNvSpPr>
              <a:spLocks noChangeShapeType="1"/>
            </p:cNvSpPr>
            <p:nvPr/>
          </p:nvSpPr>
          <p:spPr bwMode="auto">
            <a:xfrm>
              <a:off x="3719" y="2755"/>
              <a:ext cx="336" cy="336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69" name="Line 55"/>
            <p:cNvSpPr>
              <a:spLocks noChangeShapeType="1"/>
            </p:cNvSpPr>
            <p:nvPr/>
          </p:nvSpPr>
          <p:spPr bwMode="auto">
            <a:xfrm flipH="1">
              <a:off x="4919" y="2755"/>
              <a:ext cx="288" cy="336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70" name="Line 56"/>
            <p:cNvSpPr>
              <a:spLocks noChangeShapeType="1"/>
            </p:cNvSpPr>
            <p:nvPr/>
          </p:nvSpPr>
          <p:spPr bwMode="auto">
            <a:xfrm>
              <a:off x="4919" y="2755"/>
              <a:ext cx="288" cy="336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71" name="Line 57"/>
            <p:cNvSpPr>
              <a:spLocks noChangeShapeType="1"/>
            </p:cNvSpPr>
            <p:nvPr/>
          </p:nvSpPr>
          <p:spPr bwMode="auto">
            <a:xfrm flipH="1">
              <a:off x="4343" y="2755"/>
              <a:ext cx="288" cy="336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72" name="Line 58"/>
            <p:cNvSpPr>
              <a:spLocks noChangeShapeType="1"/>
            </p:cNvSpPr>
            <p:nvPr/>
          </p:nvSpPr>
          <p:spPr bwMode="auto">
            <a:xfrm>
              <a:off x="4343" y="2755"/>
              <a:ext cx="288" cy="336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73" name="Text Box 60"/>
            <p:cNvSpPr txBox="1">
              <a:spLocks noChangeArrowheads="1"/>
            </p:cNvSpPr>
            <p:nvPr/>
          </p:nvSpPr>
          <p:spPr bwMode="auto">
            <a:xfrm>
              <a:off x="0" y="3523"/>
              <a:ext cx="768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FLAG</a:t>
              </a:r>
            </a:p>
          </p:txBody>
        </p:sp>
      </p:grpSp>
      <p:grpSp>
        <p:nvGrpSpPr>
          <p:cNvPr id="74" name="Group 4"/>
          <p:cNvGrpSpPr/>
          <p:nvPr/>
        </p:nvGrpSpPr>
        <p:grpSpPr bwMode="auto">
          <a:xfrm>
            <a:off x="4498698" y="3625857"/>
            <a:ext cx="4127143" cy="1196354"/>
            <a:chOff x="136" y="1967"/>
            <a:chExt cx="5458" cy="1712"/>
          </a:xfrm>
        </p:grpSpPr>
        <p:sp>
          <p:nvSpPr>
            <p:cNvPr id="75" name="Rectangle 5"/>
            <p:cNvSpPr>
              <a:spLocks noChangeArrowheads="1"/>
            </p:cNvSpPr>
            <p:nvPr/>
          </p:nvSpPr>
          <p:spPr bwMode="auto">
            <a:xfrm>
              <a:off x="745" y="3024"/>
              <a:ext cx="4834" cy="3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76" name="Line 6"/>
            <p:cNvSpPr>
              <a:spLocks noChangeShapeType="1"/>
            </p:cNvSpPr>
            <p:nvPr/>
          </p:nvSpPr>
          <p:spPr bwMode="auto">
            <a:xfrm>
              <a:off x="3166" y="3026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77" name="Line 7"/>
            <p:cNvSpPr>
              <a:spLocks noChangeShapeType="1"/>
            </p:cNvSpPr>
            <p:nvPr/>
          </p:nvSpPr>
          <p:spPr bwMode="auto">
            <a:xfrm>
              <a:off x="1940" y="3033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78" name="Line 8"/>
            <p:cNvSpPr>
              <a:spLocks noChangeShapeType="1"/>
            </p:cNvSpPr>
            <p:nvPr/>
          </p:nvSpPr>
          <p:spPr bwMode="auto">
            <a:xfrm>
              <a:off x="4382" y="3041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79" name="Line 9"/>
            <p:cNvSpPr>
              <a:spLocks noChangeShapeType="1"/>
            </p:cNvSpPr>
            <p:nvPr/>
          </p:nvSpPr>
          <p:spPr bwMode="auto">
            <a:xfrm>
              <a:off x="1332" y="3048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80" name="Line 10"/>
            <p:cNvSpPr>
              <a:spLocks noChangeShapeType="1"/>
            </p:cNvSpPr>
            <p:nvPr/>
          </p:nvSpPr>
          <p:spPr bwMode="auto">
            <a:xfrm>
              <a:off x="2549" y="3032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>
              <a:off x="3791" y="3029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82" name="Line 12"/>
            <p:cNvSpPr>
              <a:spLocks noChangeShapeType="1"/>
            </p:cNvSpPr>
            <p:nvPr/>
          </p:nvSpPr>
          <p:spPr bwMode="auto">
            <a:xfrm>
              <a:off x="4976" y="3036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>
              <a:off x="1038" y="3032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84" name="Line 14"/>
            <p:cNvSpPr>
              <a:spLocks noChangeShapeType="1"/>
            </p:cNvSpPr>
            <p:nvPr/>
          </p:nvSpPr>
          <p:spPr bwMode="auto">
            <a:xfrm>
              <a:off x="1634" y="3038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85" name="Line 15"/>
            <p:cNvSpPr>
              <a:spLocks noChangeShapeType="1"/>
            </p:cNvSpPr>
            <p:nvPr/>
          </p:nvSpPr>
          <p:spPr bwMode="auto">
            <a:xfrm>
              <a:off x="2241" y="3035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86" name="Line 16"/>
            <p:cNvSpPr>
              <a:spLocks noChangeShapeType="1"/>
            </p:cNvSpPr>
            <p:nvPr/>
          </p:nvSpPr>
          <p:spPr bwMode="auto">
            <a:xfrm>
              <a:off x="2837" y="3042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87" name="Line 17"/>
            <p:cNvSpPr>
              <a:spLocks noChangeShapeType="1"/>
            </p:cNvSpPr>
            <p:nvPr/>
          </p:nvSpPr>
          <p:spPr bwMode="auto">
            <a:xfrm>
              <a:off x="3482" y="3023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88" name="Line 18"/>
            <p:cNvSpPr>
              <a:spLocks noChangeShapeType="1"/>
            </p:cNvSpPr>
            <p:nvPr/>
          </p:nvSpPr>
          <p:spPr bwMode="auto">
            <a:xfrm>
              <a:off x="4092" y="3040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>
              <a:off x="4677" y="3036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90" name="Line 20"/>
            <p:cNvSpPr>
              <a:spLocks noChangeShapeType="1"/>
            </p:cNvSpPr>
            <p:nvPr/>
          </p:nvSpPr>
          <p:spPr bwMode="auto">
            <a:xfrm>
              <a:off x="5273" y="3033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graphicFrame>
          <p:nvGraphicFramePr>
            <p:cNvPr id="91" name="Object 21"/>
            <p:cNvGraphicFramePr>
              <a:graphicFrameLocks noChangeAspect="1"/>
            </p:cNvGraphicFramePr>
            <p:nvPr/>
          </p:nvGraphicFramePr>
          <p:xfrm>
            <a:off x="5007" y="1967"/>
            <a:ext cx="28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146050" imgH="168275" progId="Equation.3">
                    <p:embed/>
                  </p:oleObj>
                </mc:Choice>
                <mc:Fallback>
                  <p:oleObj name="公式" r:id="rId18" imgW="146050" imgH="168275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7" y="1967"/>
                          <a:ext cx="286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Object 22"/>
            <p:cNvGraphicFramePr>
              <a:graphicFrameLocks noChangeAspect="1"/>
            </p:cNvGraphicFramePr>
            <p:nvPr/>
          </p:nvGraphicFramePr>
          <p:xfrm>
            <a:off x="4383" y="1967"/>
            <a:ext cx="30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153670" imgH="175260" progId="Equation.3">
                    <p:embed/>
                  </p:oleObj>
                </mc:Choice>
                <mc:Fallback>
                  <p:oleObj name="公式" r:id="rId20" imgW="153670" imgH="17526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3" y="1967"/>
                          <a:ext cx="302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Object 23"/>
            <p:cNvGraphicFramePr>
              <a:graphicFrameLocks noChangeAspect="1"/>
            </p:cNvGraphicFramePr>
            <p:nvPr/>
          </p:nvGraphicFramePr>
          <p:xfrm>
            <a:off x="3787" y="1967"/>
            <a:ext cx="30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153670" imgH="175260" progId="Equation.3">
                    <p:embed/>
                  </p:oleObj>
                </mc:Choice>
                <mc:Fallback>
                  <p:oleObj name="公式" r:id="rId22" imgW="153670" imgH="17526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1967"/>
                          <a:ext cx="302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Object 24"/>
            <p:cNvGraphicFramePr>
              <a:graphicFrameLocks noChangeAspect="1"/>
            </p:cNvGraphicFramePr>
            <p:nvPr/>
          </p:nvGraphicFramePr>
          <p:xfrm>
            <a:off x="3169" y="1967"/>
            <a:ext cx="302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153670" imgH="175260" progId="Equation.3">
                    <p:embed/>
                  </p:oleObj>
                </mc:Choice>
                <mc:Fallback>
                  <p:oleObj name="公式" r:id="rId24" imgW="153670" imgH="17526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9" y="1967"/>
                          <a:ext cx="302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Object 25"/>
            <p:cNvGraphicFramePr>
              <a:graphicFrameLocks noChangeAspect="1"/>
            </p:cNvGraphicFramePr>
            <p:nvPr/>
          </p:nvGraphicFramePr>
          <p:xfrm>
            <a:off x="3471" y="1967"/>
            <a:ext cx="302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153670" imgH="175260" progId="Equation.3">
                    <p:embed/>
                  </p:oleObj>
                </mc:Choice>
                <mc:Fallback>
                  <p:oleObj name="公式" r:id="rId26" imgW="153670" imgH="17526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1" y="1967"/>
                          <a:ext cx="302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Object 26"/>
            <p:cNvGraphicFramePr>
              <a:graphicFrameLocks noChangeAspect="1"/>
            </p:cNvGraphicFramePr>
            <p:nvPr/>
          </p:nvGraphicFramePr>
          <p:xfrm>
            <a:off x="4078" y="1983"/>
            <a:ext cx="30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153670" imgH="168275" progId="Equation.3">
                    <p:embed/>
                  </p:oleObj>
                </mc:Choice>
                <mc:Fallback>
                  <p:oleObj name="公式" r:id="rId28" imgW="153670" imgH="168275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8" y="1983"/>
                          <a:ext cx="302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" name="Object 27"/>
            <p:cNvGraphicFramePr>
              <a:graphicFrameLocks noChangeAspect="1"/>
            </p:cNvGraphicFramePr>
            <p:nvPr/>
          </p:nvGraphicFramePr>
          <p:xfrm>
            <a:off x="4671" y="1967"/>
            <a:ext cx="30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0" imgW="153670" imgH="168275" progId="Equation.3">
                    <p:embed/>
                  </p:oleObj>
                </mc:Choice>
                <mc:Fallback>
                  <p:oleObj name="公式" r:id="rId30" imgW="153670" imgH="168275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1" y="1967"/>
                          <a:ext cx="302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28"/>
            <p:cNvGraphicFramePr>
              <a:graphicFrameLocks noChangeAspect="1"/>
            </p:cNvGraphicFramePr>
            <p:nvPr/>
          </p:nvGraphicFramePr>
          <p:xfrm>
            <a:off x="5292" y="1967"/>
            <a:ext cx="30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2" imgW="153670" imgH="175260" progId="Equation.3">
                    <p:embed/>
                  </p:oleObj>
                </mc:Choice>
                <mc:Fallback>
                  <p:oleObj name="公式" r:id="rId32" imgW="153670" imgH="17526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2" y="1967"/>
                          <a:ext cx="302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" name="Text Box 29"/>
            <p:cNvSpPr txBox="1">
              <a:spLocks noChangeArrowheads="1"/>
            </p:cNvSpPr>
            <p:nvPr/>
          </p:nvSpPr>
          <p:spPr bwMode="auto">
            <a:xfrm>
              <a:off x="1911" y="3084"/>
              <a:ext cx="455" cy="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OF</a:t>
              </a:r>
            </a:p>
          </p:txBody>
        </p:sp>
        <p:sp>
          <p:nvSpPr>
            <p:cNvPr id="100" name="Text Box 30"/>
            <p:cNvSpPr txBox="1">
              <a:spLocks noChangeArrowheads="1"/>
            </p:cNvSpPr>
            <p:nvPr/>
          </p:nvSpPr>
          <p:spPr bwMode="auto">
            <a:xfrm>
              <a:off x="2210" y="3083"/>
              <a:ext cx="455" cy="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DF</a:t>
              </a:r>
            </a:p>
          </p:txBody>
        </p:sp>
        <p:sp>
          <p:nvSpPr>
            <p:cNvPr id="101" name="Text Box 31"/>
            <p:cNvSpPr txBox="1">
              <a:spLocks noChangeArrowheads="1"/>
            </p:cNvSpPr>
            <p:nvPr/>
          </p:nvSpPr>
          <p:spPr bwMode="auto">
            <a:xfrm>
              <a:off x="2561" y="3088"/>
              <a:ext cx="45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IF</a:t>
              </a:r>
            </a:p>
          </p:txBody>
        </p:sp>
        <p:sp>
          <p:nvSpPr>
            <p:cNvPr id="102" name="Text Box 32"/>
            <p:cNvSpPr txBox="1">
              <a:spLocks noChangeArrowheads="1"/>
            </p:cNvSpPr>
            <p:nvPr/>
          </p:nvSpPr>
          <p:spPr bwMode="auto">
            <a:xfrm>
              <a:off x="2846" y="3084"/>
              <a:ext cx="45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TF</a:t>
              </a:r>
            </a:p>
          </p:txBody>
        </p:sp>
        <p:sp>
          <p:nvSpPr>
            <p:cNvPr id="103" name="Text Box 33"/>
            <p:cNvSpPr txBox="1">
              <a:spLocks noChangeArrowheads="1"/>
            </p:cNvSpPr>
            <p:nvPr/>
          </p:nvSpPr>
          <p:spPr bwMode="auto">
            <a:xfrm>
              <a:off x="3165" y="3082"/>
              <a:ext cx="47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050" kern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SF</a:t>
              </a:r>
            </a:p>
          </p:txBody>
        </p:sp>
        <p:sp>
          <p:nvSpPr>
            <p:cNvPr id="104" name="Text Box 34"/>
            <p:cNvSpPr txBox="1">
              <a:spLocks noChangeArrowheads="1"/>
            </p:cNvSpPr>
            <p:nvPr/>
          </p:nvSpPr>
          <p:spPr bwMode="auto">
            <a:xfrm>
              <a:off x="3520" y="3087"/>
              <a:ext cx="25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ZF</a:t>
              </a:r>
            </a:p>
          </p:txBody>
        </p:sp>
        <p:sp>
          <p:nvSpPr>
            <p:cNvPr id="105" name="Text Box 35"/>
            <p:cNvSpPr txBox="1">
              <a:spLocks noChangeArrowheads="1"/>
            </p:cNvSpPr>
            <p:nvPr/>
          </p:nvSpPr>
          <p:spPr bwMode="auto">
            <a:xfrm>
              <a:off x="4058" y="3083"/>
              <a:ext cx="455" cy="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AF</a:t>
              </a:r>
            </a:p>
          </p:txBody>
        </p:sp>
        <p:sp>
          <p:nvSpPr>
            <p:cNvPr id="106" name="Text Box 36"/>
            <p:cNvSpPr txBox="1">
              <a:spLocks noChangeArrowheads="1"/>
            </p:cNvSpPr>
            <p:nvPr/>
          </p:nvSpPr>
          <p:spPr bwMode="auto">
            <a:xfrm>
              <a:off x="4720" y="3086"/>
              <a:ext cx="22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PF</a:t>
              </a:r>
            </a:p>
          </p:txBody>
        </p:sp>
        <p:sp>
          <p:nvSpPr>
            <p:cNvPr id="107" name="Text Box 37"/>
            <p:cNvSpPr txBox="1">
              <a:spLocks noChangeArrowheads="1"/>
            </p:cNvSpPr>
            <p:nvPr/>
          </p:nvSpPr>
          <p:spPr bwMode="auto">
            <a:xfrm>
              <a:off x="5302" y="3086"/>
              <a:ext cx="25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CF</a:t>
              </a:r>
            </a:p>
          </p:txBody>
        </p:sp>
        <p:sp>
          <p:nvSpPr>
            <p:cNvPr id="108" name="Rectangle 38"/>
            <p:cNvSpPr>
              <a:spLocks noChangeArrowheads="1"/>
            </p:cNvSpPr>
            <p:nvPr/>
          </p:nvSpPr>
          <p:spPr bwMode="auto">
            <a:xfrm>
              <a:off x="3158" y="2308"/>
              <a:ext cx="2406" cy="3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109" name="Line 39"/>
            <p:cNvSpPr>
              <a:spLocks noChangeShapeType="1"/>
            </p:cNvSpPr>
            <p:nvPr/>
          </p:nvSpPr>
          <p:spPr bwMode="auto">
            <a:xfrm>
              <a:off x="3151" y="2310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110" name="Line 40"/>
            <p:cNvSpPr>
              <a:spLocks noChangeShapeType="1"/>
            </p:cNvSpPr>
            <p:nvPr/>
          </p:nvSpPr>
          <p:spPr bwMode="auto">
            <a:xfrm>
              <a:off x="4367" y="2325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111" name="Line 41"/>
            <p:cNvSpPr>
              <a:spLocks noChangeShapeType="1"/>
            </p:cNvSpPr>
            <p:nvPr/>
          </p:nvSpPr>
          <p:spPr bwMode="auto">
            <a:xfrm>
              <a:off x="3776" y="2313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112" name="Line 42"/>
            <p:cNvSpPr>
              <a:spLocks noChangeShapeType="1"/>
            </p:cNvSpPr>
            <p:nvPr/>
          </p:nvSpPr>
          <p:spPr bwMode="auto">
            <a:xfrm>
              <a:off x="4961" y="2320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113" name="Line 43"/>
            <p:cNvSpPr>
              <a:spLocks noChangeShapeType="1"/>
            </p:cNvSpPr>
            <p:nvPr/>
          </p:nvSpPr>
          <p:spPr bwMode="auto">
            <a:xfrm>
              <a:off x="3467" y="2307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114" name="Line 44"/>
            <p:cNvSpPr>
              <a:spLocks noChangeShapeType="1"/>
            </p:cNvSpPr>
            <p:nvPr/>
          </p:nvSpPr>
          <p:spPr bwMode="auto">
            <a:xfrm>
              <a:off x="4077" y="2324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115" name="Line 45"/>
            <p:cNvSpPr>
              <a:spLocks noChangeShapeType="1"/>
            </p:cNvSpPr>
            <p:nvPr/>
          </p:nvSpPr>
          <p:spPr bwMode="auto">
            <a:xfrm>
              <a:off x="4662" y="2320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116" name="Line 46"/>
            <p:cNvSpPr>
              <a:spLocks noChangeShapeType="1"/>
            </p:cNvSpPr>
            <p:nvPr/>
          </p:nvSpPr>
          <p:spPr bwMode="auto">
            <a:xfrm>
              <a:off x="5258" y="2317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117" name="Text Box 47"/>
            <p:cNvSpPr txBox="1">
              <a:spLocks noChangeArrowheads="1"/>
            </p:cNvSpPr>
            <p:nvPr/>
          </p:nvSpPr>
          <p:spPr bwMode="auto">
            <a:xfrm>
              <a:off x="2703" y="2359"/>
              <a:ext cx="455" cy="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AH</a:t>
              </a:r>
            </a:p>
          </p:txBody>
        </p:sp>
        <p:sp>
          <p:nvSpPr>
            <p:cNvPr id="118" name="Line 48"/>
            <p:cNvSpPr>
              <a:spLocks noChangeShapeType="1"/>
            </p:cNvSpPr>
            <p:nvPr/>
          </p:nvSpPr>
          <p:spPr bwMode="auto">
            <a:xfrm flipV="1">
              <a:off x="3615" y="2735"/>
              <a:ext cx="0" cy="24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119" name="Line 49"/>
            <p:cNvSpPr>
              <a:spLocks noChangeShapeType="1"/>
            </p:cNvSpPr>
            <p:nvPr/>
          </p:nvSpPr>
          <p:spPr bwMode="auto">
            <a:xfrm flipV="1">
              <a:off x="3327" y="2735"/>
              <a:ext cx="0" cy="24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120" name="Line 50"/>
            <p:cNvSpPr>
              <a:spLocks noChangeShapeType="1"/>
            </p:cNvSpPr>
            <p:nvPr/>
          </p:nvSpPr>
          <p:spPr bwMode="auto">
            <a:xfrm flipV="1">
              <a:off x="4239" y="2735"/>
              <a:ext cx="0" cy="24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121" name="Line 51"/>
            <p:cNvSpPr>
              <a:spLocks noChangeShapeType="1"/>
            </p:cNvSpPr>
            <p:nvPr/>
          </p:nvSpPr>
          <p:spPr bwMode="auto">
            <a:xfrm flipV="1">
              <a:off x="4815" y="2735"/>
              <a:ext cx="0" cy="24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122" name="Line 52"/>
            <p:cNvSpPr>
              <a:spLocks noChangeShapeType="1"/>
            </p:cNvSpPr>
            <p:nvPr/>
          </p:nvSpPr>
          <p:spPr bwMode="auto">
            <a:xfrm flipV="1">
              <a:off x="5391" y="2735"/>
              <a:ext cx="0" cy="24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123" name="Line 53"/>
            <p:cNvSpPr>
              <a:spLocks noChangeShapeType="1"/>
            </p:cNvSpPr>
            <p:nvPr/>
          </p:nvSpPr>
          <p:spPr bwMode="auto">
            <a:xfrm flipH="1">
              <a:off x="3807" y="2303"/>
              <a:ext cx="288" cy="336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124" name="Line 54"/>
            <p:cNvSpPr>
              <a:spLocks noChangeShapeType="1"/>
            </p:cNvSpPr>
            <p:nvPr/>
          </p:nvSpPr>
          <p:spPr bwMode="auto">
            <a:xfrm>
              <a:off x="3759" y="2303"/>
              <a:ext cx="336" cy="336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125" name="Line 55"/>
            <p:cNvSpPr>
              <a:spLocks noChangeShapeType="1"/>
            </p:cNvSpPr>
            <p:nvPr/>
          </p:nvSpPr>
          <p:spPr bwMode="auto">
            <a:xfrm flipH="1">
              <a:off x="4959" y="2303"/>
              <a:ext cx="288" cy="336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126" name="Line 56"/>
            <p:cNvSpPr>
              <a:spLocks noChangeShapeType="1"/>
            </p:cNvSpPr>
            <p:nvPr/>
          </p:nvSpPr>
          <p:spPr bwMode="auto">
            <a:xfrm>
              <a:off x="4959" y="2303"/>
              <a:ext cx="288" cy="336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127" name="Line 57"/>
            <p:cNvSpPr>
              <a:spLocks noChangeShapeType="1"/>
            </p:cNvSpPr>
            <p:nvPr/>
          </p:nvSpPr>
          <p:spPr bwMode="auto">
            <a:xfrm flipH="1">
              <a:off x="4383" y="2303"/>
              <a:ext cx="288" cy="336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128" name="Line 58"/>
            <p:cNvSpPr>
              <a:spLocks noChangeShapeType="1"/>
            </p:cNvSpPr>
            <p:nvPr/>
          </p:nvSpPr>
          <p:spPr bwMode="auto">
            <a:xfrm>
              <a:off x="4383" y="2303"/>
              <a:ext cx="288" cy="336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ea typeface="宋体" panose="02010600030101010101" pitchFamily="2" charset="-122"/>
              </a:endParaRPr>
            </a:p>
          </p:txBody>
        </p:sp>
        <p:sp>
          <p:nvSpPr>
            <p:cNvPr id="129" name="Text Box 59"/>
            <p:cNvSpPr txBox="1">
              <a:spLocks noChangeArrowheads="1"/>
            </p:cNvSpPr>
            <p:nvPr/>
          </p:nvSpPr>
          <p:spPr bwMode="auto">
            <a:xfrm>
              <a:off x="136" y="3048"/>
              <a:ext cx="624" cy="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FLAG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6425" y="1553697"/>
            <a:ext cx="6013450" cy="432197"/>
          </a:xfrm>
        </p:spPr>
        <p:txBody>
          <a:bodyPr/>
          <a:lstStyle/>
          <a:p>
            <a:r>
              <a:rPr lang="en-US" altLang="zh-CN" b="1" dirty="0">
                <a:cs typeface="Times New Roman" panose="02020603050405020304" pitchFamily="18" charset="0"/>
              </a:rPr>
              <a:t>5. </a:t>
            </a:r>
            <a:r>
              <a:rPr lang="x-none" altLang="zh-CN" b="1" dirty="0"/>
              <a:t>数据交换指令</a:t>
            </a:r>
            <a:endParaRPr lang="zh-CN" altLang="zh-CN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5650" y="2349131"/>
            <a:ext cx="5715000" cy="715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格式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XCHG    OPR1</a:t>
            </a:r>
            <a:r>
              <a:rPr lang="zh-CN" altLang="en-US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OPR2</a:t>
            </a:r>
            <a:r>
              <a:rPr lang="en-US" altLang="zh-CN" b="0" dirty="0">
                <a:solidFill>
                  <a:srgbClr val="0066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功能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：将两个操作数（字或字节）相互交换位置</a:t>
            </a:r>
            <a:endParaRPr lang="zh-CN" altLang="en-US" sz="800" b="0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0" y="1483681"/>
            <a:ext cx="4572000" cy="115672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16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操作数：两操作数可以是通用寄存器和存储器。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16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注意点：两操作数不能都是存储器操作数；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16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两操作数类型必须一致。 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15783" y="3155066"/>
            <a:ext cx="80506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7850" indent="-5778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83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88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60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例：设AX=31B0H，DS=3000H, BX=1800H,（31800H）= 1995H，执行指令 XCHG    AX, [BX] 的过程为：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149339" y="3781363"/>
            <a:ext cx="12989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执行指令前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79765" y="4110040"/>
            <a:ext cx="6274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12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00068" y="4065989"/>
            <a:ext cx="952500" cy="303419"/>
          </a:xfrm>
          <a:prstGeom prst="rect">
            <a:avLst/>
          </a:prstGeom>
          <a:solidFill>
            <a:srgbClr val="FFC000"/>
          </a:solidFill>
          <a:ln w="9525" cmpd="sng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ker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264363" y="4088609"/>
            <a:ext cx="995363" cy="276999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12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31B0H</a:t>
            </a:r>
          </a:p>
        </p:txBody>
      </p:sp>
      <p:grpSp>
        <p:nvGrpSpPr>
          <p:cNvPr id="12" name="Group 7"/>
          <p:cNvGrpSpPr/>
          <p:nvPr/>
        </p:nvGrpSpPr>
        <p:grpSpPr bwMode="auto">
          <a:xfrm>
            <a:off x="2278650" y="4543429"/>
            <a:ext cx="757238" cy="1241821"/>
            <a:chOff x="0" y="0"/>
            <a:chExt cx="636" cy="1412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636" cy="1412"/>
            </a:xfrm>
            <a:prstGeom prst="rect">
              <a:avLst/>
            </a:prstGeom>
            <a:noFill/>
            <a:ln w="9525" cmpd="sng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0" y="364"/>
              <a:ext cx="63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0" y="637"/>
              <a:ext cx="63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0" y="927"/>
              <a:ext cx="63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2"/>
          <p:cNvGrpSpPr/>
          <p:nvPr/>
        </p:nvGrpSpPr>
        <p:grpSpPr bwMode="auto">
          <a:xfrm>
            <a:off x="4968271" y="4529141"/>
            <a:ext cx="757238" cy="1241821"/>
            <a:chOff x="0" y="0"/>
            <a:chExt cx="636" cy="1412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636" cy="1412"/>
            </a:xfrm>
            <a:prstGeom prst="rect">
              <a:avLst/>
            </a:prstGeom>
            <a:noFill/>
            <a:ln w="9525" cmpd="sng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0" y="364"/>
              <a:ext cx="63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0" y="637"/>
              <a:ext cx="63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0" y="927"/>
              <a:ext cx="63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1528556" y="5157980"/>
            <a:ext cx="8001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1200" dirty="0">
                <a:solidFill>
                  <a:srgbClr val="8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31800H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1517245" y="4885361"/>
            <a:ext cx="952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1200">
                <a:solidFill>
                  <a:srgbClr val="8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31801H</a:t>
            </a: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4289312" y="5145674"/>
            <a:ext cx="8001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1200" dirty="0">
                <a:solidFill>
                  <a:srgbClr val="8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31800H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4300914" y="4892378"/>
            <a:ext cx="952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1200" dirty="0">
                <a:solidFill>
                  <a:srgbClr val="8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31801H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4872876" y="3773474"/>
            <a:ext cx="13858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执行指令后</a:t>
            </a: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4440681" y="4106735"/>
            <a:ext cx="6500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12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4872878" y="4063873"/>
            <a:ext cx="1039415" cy="287588"/>
          </a:xfrm>
          <a:prstGeom prst="rect">
            <a:avLst/>
          </a:prstGeom>
          <a:solidFill>
            <a:schemeClr val="accent6">
              <a:lumMod val="85000"/>
            </a:schemeClr>
          </a:solidFill>
          <a:ln w="9525" cmpd="sng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ker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2432114" y="5134364"/>
            <a:ext cx="5869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95H</a:t>
            </a: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2428370" y="4875393"/>
            <a:ext cx="6488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12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19H</a:t>
            </a: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121863" y="4855527"/>
            <a:ext cx="671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12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31H</a:t>
            </a: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5136416" y="5119484"/>
            <a:ext cx="628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B0H</a:t>
            </a: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5025276" y="4106735"/>
            <a:ext cx="8227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1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1995H</a:t>
            </a:r>
            <a:endParaRPr lang="zh-CN" altLang="zh-CN" sz="12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utoUpdateAnimBg="0"/>
      <p:bldP spid="6" grpId="0" animBg="1" autoUpdateAnimBg="0"/>
      <p:bldP spid="7" grpId="0" autoUpdateAnimBg="0"/>
      <p:bldP spid="8" grpId="0" autoUpdateAnimBg="0"/>
      <p:bldP spid="9" grpId="0" autoUpdateAnimBg="0"/>
      <p:bldP spid="11" grpId="0" animBg="1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3503" y="1699922"/>
            <a:ext cx="5466522" cy="2273331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换码指令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执行的操作：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AL←[(BX)+(AL)]</a:t>
            </a:r>
          </a:p>
          <a:p>
            <a:pPr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又叫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查表转换指令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，它可根据表项序号查出表中对应代码的内容。执行时先将表的首地址（偏移地址）送到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中，表项序号存于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  <a:endParaRPr lang="en-US" altLang="zh-C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例如：内存数据段有一张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进制数的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码表，设首地址为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2000H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，如欲查出表中第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个代码（代码序号从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开始）即十六进制数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码。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表在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段中，并假设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(DS)=4000H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Group 42"/>
          <p:cNvGrpSpPr/>
          <p:nvPr/>
        </p:nvGrpSpPr>
        <p:grpSpPr bwMode="auto">
          <a:xfrm>
            <a:off x="6281051" y="2395892"/>
            <a:ext cx="2624413" cy="3231837"/>
            <a:chOff x="-210" y="178"/>
            <a:chExt cx="3465" cy="414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383" y="527"/>
              <a:ext cx="1248" cy="1152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383" y="1103"/>
              <a:ext cx="1248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383" y="815"/>
              <a:ext cx="1248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383" y="1391"/>
              <a:ext cx="1248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863" y="527"/>
              <a:ext cx="1056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500" kern="0">
                  <a:solidFill>
                    <a:srgbClr val="000000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863" y="815"/>
              <a:ext cx="1056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500" kern="0">
                  <a:solidFill>
                    <a:srgbClr val="000000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863" y="1103"/>
              <a:ext cx="1056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500" kern="0">
                  <a:solidFill>
                    <a:srgbClr val="000000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863" y="1295"/>
              <a:ext cx="1056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500" kern="0">
                  <a:solidFill>
                    <a:srgbClr val="000000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383" y="1679"/>
              <a:ext cx="1248" cy="1152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383" y="2255"/>
              <a:ext cx="1248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383" y="1967"/>
              <a:ext cx="1248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383" y="2543"/>
              <a:ext cx="1248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1863" y="1679"/>
              <a:ext cx="1056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500" kern="0">
                  <a:solidFill>
                    <a:srgbClr val="000000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39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863" y="1967"/>
              <a:ext cx="1056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500" kern="0">
                  <a:solidFill>
                    <a:srgbClr val="000000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41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863" y="2255"/>
              <a:ext cx="1056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500" kern="0">
                  <a:solidFill>
                    <a:srgbClr val="006633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42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1863" y="2447"/>
              <a:ext cx="1056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500" kern="0">
                  <a:solidFill>
                    <a:srgbClr val="000000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383" y="2543"/>
              <a:ext cx="1248" cy="864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383" y="3407"/>
              <a:ext cx="1248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1383" y="3119"/>
              <a:ext cx="1248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863" y="2831"/>
              <a:ext cx="1056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500" kern="0">
                  <a:solidFill>
                    <a:srgbClr val="000000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45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863" y="3119"/>
              <a:ext cx="1056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500" kern="0">
                  <a:solidFill>
                    <a:srgbClr val="000000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46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1863" y="3311"/>
              <a:ext cx="1056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500" kern="0">
                  <a:solidFill>
                    <a:srgbClr val="000000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1383" y="3407"/>
              <a:ext cx="0" cy="336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631" y="3407"/>
              <a:ext cx="0" cy="384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V="1">
              <a:off x="1383" y="383"/>
              <a:ext cx="0" cy="144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V="1">
              <a:off x="2631" y="383"/>
              <a:ext cx="0" cy="144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59" y="527"/>
              <a:ext cx="1372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5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42000H+</a:t>
              </a:r>
              <a:r>
                <a:rPr kumimoji="1" lang="en-US" altLang="zh-CN" sz="1500" u="sng" kern="0" dirty="0">
                  <a:solidFill>
                    <a:srgbClr val="FF0066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-210" y="2203"/>
              <a:ext cx="1815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5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42000H+</a:t>
              </a:r>
              <a:r>
                <a:rPr kumimoji="1" lang="en-US" altLang="zh-CN" sz="1500" b="1" u="sng" kern="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0BH</a:t>
              </a: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2775" y="527"/>
              <a:ext cx="480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1500" kern="0">
                  <a:solidFill>
                    <a:srgbClr val="000000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‘</a:t>
              </a:r>
              <a:r>
                <a:rPr kumimoji="1" lang="en-US" altLang="zh-CN" sz="1500" kern="0">
                  <a:solidFill>
                    <a:srgbClr val="000000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0’</a:t>
              </a:r>
              <a:endParaRPr kumimoji="1" lang="zh-CN" altLang="zh-CN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2775" y="815"/>
              <a:ext cx="480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1500" kern="0">
                  <a:solidFill>
                    <a:srgbClr val="000000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‘</a:t>
              </a:r>
              <a:r>
                <a:rPr kumimoji="1" lang="en-US" altLang="zh-CN" sz="1500" kern="0">
                  <a:solidFill>
                    <a:srgbClr val="000000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1’</a:t>
              </a:r>
              <a:endParaRPr kumimoji="1" lang="zh-CN" altLang="zh-CN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2775" y="1103"/>
              <a:ext cx="480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1500" kern="0">
                  <a:solidFill>
                    <a:srgbClr val="000000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‘</a:t>
              </a:r>
              <a:r>
                <a:rPr kumimoji="1" lang="en-US" altLang="zh-CN" sz="1500" kern="0">
                  <a:solidFill>
                    <a:srgbClr val="000000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2’</a:t>
              </a:r>
              <a:endParaRPr kumimoji="1" lang="zh-CN" altLang="zh-CN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2775" y="1679"/>
              <a:ext cx="480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1500" kern="0">
                  <a:solidFill>
                    <a:srgbClr val="000000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‘</a:t>
              </a:r>
              <a:r>
                <a:rPr kumimoji="1" lang="en-US" altLang="zh-CN" sz="1500" kern="0">
                  <a:solidFill>
                    <a:srgbClr val="000000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9’</a:t>
              </a:r>
              <a:endParaRPr kumimoji="1" lang="zh-CN" altLang="zh-CN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2775" y="1967"/>
              <a:ext cx="480" cy="7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1500" kern="0">
                  <a:solidFill>
                    <a:srgbClr val="000000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‘</a:t>
              </a:r>
              <a:r>
                <a:rPr kumimoji="1" lang="en-US" altLang="zh-CN" sz="1500" kern="0">
                  <a:solidFill>
                    <a:srgbClr val="000000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A’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2775" y="2255"/>
              <a:ext cx="480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1500" kern="0">
                  <a:solidFill>
                    <a:srgbClr val="006633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‘</a:t>
              </a:r>
              <a:r>
                <a:rPr kumimoji="1" lang="en-US" altLang="zh-CN" sz="1500" kern="0">
                  <a:solidFill>
                    <a:srgbClr val="006633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B’</a:t>
              </a:r>
              <a:endParaRPr kumimoji="1" lang="en-US" altLang="zh-CN" sz="1500" kern="0">
                <a:solidFill>
                  <a:srgbClr val="0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2775" y="2831"/>
              <a:ext cx="480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1500" kern="0">
                  <a:solidFill>
                    <a:srgbClr val="000000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‘</a:t>
              </a:r>
              <a:r>
                <a:rPr kumimoji="1" lang="en-US" altLang="zh-CN" sz="1500" kern="0">
                  <a:solidFill>
                    <a:srgbClr val="000000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E’</a:t>
              </a:r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2775" y="3119"/>
              <a:ext cx="480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1500" kern="0">
                  <a:solidFill>
                    <a:srgbClr val="000000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‘</a:t>
              </a:r>
              <a:r>
                <a:rPr kumimoji="1" lang="en-US" altLang="zh-CN" sz="1500" kern="0">
                  <a:solidFill>
                    <a:srgbClr val="000000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F’</a:t>
              </a:r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321" y="3912"/>
              <a:ext cx="2934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15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十六进制数</a:t>
              </a:r>
              <a:r>
                <a:rPr kumimoji="1" lang="en-US" altLang="zh-CN" sz="15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ASCII</a:t>
              </a:r>
              <a:r>
                <a:rPr kumimoji="1" lang="zh-CN" altLang="en-US" sz="15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码表</a:t>
              </a:r>
            </a:p>
          </p:txBody>
        </p:sp>
        <p:sp>
          <p:nvSpPr>
            <p:cNvPr id="43" name="Text Box 41"/>
            <p:cNvSpPr txBox="1">
              <a:spLocks noChangeArrowheads="1"/>
            </p:cNvSpPr>
            <p:nvPr/>
          </p:nvSpPr>
          <p:spPr bwMode="auto">
            <a:xfrm>
              <a:off x="1431" y="178"/>
              <a:ext cx="1248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15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存储器</a:t>
              </a:r>
            </a:p>
          </p:txBody>
        </p:sp>
      </p:grp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1120170" y="4376612"/>
            <a:ext cx="424391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50000">
                      <a:schemeClr val="folHlink"/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  BX</a:t>
            </a:r>
            <a:r>
              <a:rPr kumimoji="1"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2000H   </a:t>
            </a:r>
            <a:r>
              <a:rPr kumimoji="1"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；（</a:t>
            </a:r>
            <a:r>
              <a:rPr kumimoji="1"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kumimoji="1"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）←表首地址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  AL</a:t>
            </a:r>
            <a:r>
              <a:rPr kumimoji="1"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0BH      </a:t>
            </a:r>
            <a:r>
              <a:rPr kumimoji="1"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；（</a:t>
            </a:r>
            <a:r>
              <a:rPr kumimoji="1"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kumimoji="1"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）←序号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XALT                        </a:t>
            </a:r>
            <a:r>
              <a:rPr kumimoji="1"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 查表转换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执行后得到：（</a:t>
            </a:r>
            <a:r>
              <a:rPr kumimoji="1"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kumimoji="1"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42H = ’ B’</a:t>
            </a: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1187624" y="5728870"/>
            <a:ext cx="35177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注意：转换表长度最大为</a:t>
            </a:r>
            <a:r>
              <a:rPr kumimoji="1"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256</a:t>
            </a:r>
            <a:r>
              <a:rPr kumimoji="1"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个表项</a:t>
            </a:r>
            <a:r>
              <a:rPr kumimoji="1"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字节</a:t>
            </a:r>
            <a:r>
              <a:rPr kumimoji="1"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88712" y="1848516"/>
            <a:ext cx="8229600" cy="422672"/>
          </a:xfrm>
        </p:spPr>
        <p:txBody>
          <a:bodyPr/>
          <a:lstStyle/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输出数据传送指令：输入输出（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 O 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）指令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43063" y="1041654"/>
            <a:ext cx="5832475" cy="432197"/>
          </a:xfrm>
        </p:spPr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65121" y="4244127"/>
            <a:ext cx="7528782" cy="1266191"/>
            <a:chOff x="465121" y="4244127"/>
            <a:chExt cx="7528782" cy="1266191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465121" y="4244127"/>
              <a:ext cx="7528782" cy="1266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② </a:t>
              </a:r>
              <a:r>
                <a:rPr lang="zh-CN" altLang="en-US" sz="140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间接寻址</a:t>
              </a:r>
              <a:r>
                <a:rPr lang="en-US" altLang="zh-CN" sz="140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I/O</a:t>
              </a:r>
              <a:r>
                <a:rPr lang="zh-CN" altLang="en-US" sz="140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指令</a:t>
              </a:r>
              <a:r>
                <a:rPr lang="zh-CN" altLang="en-US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：</a:t>
              </a:r>
              <a:r>
                <a:rPr lang="en-US" altLang="zh-CN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IN    AL</a:t>
              </a:r>
              <a:r>
                <a:rPr lang="zh-CN" altLang="en-US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，</a:t>
              </a:r>
              <a:r>
                <a:rPr lang="en-US" altLang="zh-CN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DX </a:t>
              </a:r>
              <a:r>
                <a:rPr lang="zh-CN" altLang="en-US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；     </a:t>
              </a:r>
              <a:r>
                <a:rPr lang="en-US" altLang="zh-CN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[DX]          AL</a:t>
              </a:r>
            </a:p>
            <a:p>
              <a:pPr eaLnBrk="1" fontAlgn="base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                       IN    AX</a:t>
              </a:r>
              <a:r>
                <a:rPr lang="zh-CN" altLang="en-US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，</a:t>
              </a:r>
              <a:r>
                <a:rPr lang="en-US" altLang="zh-CN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DX </a:t>
              </a:r>
              <a:r>
                <a:rPr lang="zh-CN" altLang="en-US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；     </a:t>
              </a:r>
              <a:r>
                <a:rPr lang="en-US" altLang="zh-CN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[DX]          AL</a:t>
              </a:r>
              <a:r>
                <a:rPr lang="zh-CN" altLang="en-US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， </a:t>
              </a:r>
              <a:r>
                <a:rPr lang="en-US" altLang="zh-CN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[DX+1]          AH                                                                                   </a:t>
              </a:r>
            </a:p>
            <a:p>
              <a:pPr eaLnBrk="1" fontAlgn="base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                        OUT  DX</a:t>
              </a:r>
              <a:r>
                <a:rPr lang="zh-CN" altLang="en-US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，</a:t>
              </a:r>
              <a:r>
                <a:rPr lang="en-US" altLang="zh-CN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AL </a:t>
              </a:r>
              <a:r>
                <a:rPr lang="zh-CN" altLang="en-US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；  </a:t>
              </a:r>
              <a:r>
                <a:rPr lang="en-US" altLang="zh-CN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AL          [DX] </a:t>
              </a:r>
            </a:p>
            <a:p>
              <a:pPr eaLnBrk="1" fontAlgn="base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                        OUT  DX</a:t>
              </a:r>
              <a:r>
                <a:rPr lang="zh-CN" altLang="en-US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，</a:t>
              </a:r>
              <a:r>
                <a:rPr lang="en-US" altLang="zh-CN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AX </a:t>
              </a:r>
              <a:r>
                <a:rPr lang="zh-CN" altLang="en-US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； </a:t>
              </a:r>
              <a:r>
                <a:rPr lang="en-US" altLang="zh-CN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AL          [DX]</a:t>
              </a:r>
              <a:r>
                <a:rPr lang="zh-CN" altLang="en-US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， </a:t>
              </a:r>
              <a:r>
                <a:rPr lang="en-US" altLang="zh-CN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AH          [DX+1]</a:t>
              </a:r>
              <a:r>
                <a:rPr lang="en-US" altLang="zh-CN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4264347" y="4753237"/>
              <a:ext cx="32463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4283968" y="4454793"/>
              <a:ext cx="32463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5828902" y="4753237"/>
              <a:ext cx="32463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5436096" y="5350124"/>
              <a:ext cx="32463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4133411" y="5034125"/>
              <a:ext cx="32463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4067944" y="5350124"/>
              <a:ext cx="32463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673711" y="2524764"/>
            <a:ext cx="5501827" cy="40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5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只能使用 </a:t>
            </a:r>
            <a:r>
              <a:rPr lang="en-US" altLang="zh-CN" sz="15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AL </a:t>
            </a:r>
            <a:r>
              <a:rPr lang="zh-CN" altLang="en-US" sz="15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或 </a:t>
            </a:r>
            <a:r>
              <a:rPr lang="en-US" altLang="zh-CN" sz="15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AX </a:t>
            </a:r>
            <a:r>
              <a:rPr lang="zh-CN" altLang="en-US" sz="15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寄存器与 </a:t>
            </a:r>
            <a:r>
              <a:rPr lang="en-US" altLang="zh-CN" sz="15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I/ O </a:t>
            </a:r>
            <a:r>
              <a:rPr lang="zh-CN" altLang="en-US" sz="15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设备进行数据交换</a:t>
            </a:r>
            <a:r>
              <a:rPr lang="zh-CN" altLang="en-US" sz="165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15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不影响</a:t>
            </a:r>
            <a:r>
              <a:rPr lang="en-US" altLang="zh-CN" sz="15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FR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467544" y="2927238"/>
            <a:ext cx="7416824" cy="1457990"/>
            <a:chOff x="467544" y="2927238"/>
            <a:chExt cx="7528782" cy="1457990"/>
          </a:xfrm>
        </p:grpSpPr>
        <p:sp>
          <p:nvSpPr>
            <p:cNvPr id="15" name="Line 3"/>
            <p:cNvSpPr>
              <a:spLocks noChangeShapeType="1"/>
            </p:cNvSpPr>
            <p:nvPr/>
          </p:nvSpPr>
          <p:spPr bwMode="auto">
            <a:xfrm>
              <a:off x="6056032" y="4164816"/>
              <a:ext cx="29257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>
              <a:off x="4514060" y="4163148"/>
              <a:ext cx="29257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>
              <a:off x="4694702" y="3473990"/>
              <a:ext cx="29257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4499992" y="3798891"/>
              <a:ext cx="29257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6423817" y="3498770"/>
              <a:ext cx="29257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4694702" y="3140968"/>
              <a:ext cx="29257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467544" y="2927238"/>
              <a:ext cx="7528782" cy="1457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ts val="450"/>
                </a:spcBef>
                <a:defRPr/>
              </a:pPr>
              <a:r>
                <a:rPr lang="en-US" altLang="zh-CN" sz="140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① </a:t>
              </a:r>
              <a:r>
                <a:rPr lang="zh-CN" altLang="en-US" sz="140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直接寻址</a:t>
              </a:r>
              <a:r>
                <a:rPr lang="en-US" altLang="zh-CN" sz="140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I/O</a:t>
              </a:r>
              <a:r>
                <a:rPr lang="zh-CN" altLang="en-US" sz="140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指令</a:t>
              </a:r>
              <a:r>
                <a:rPr lang="zh-CN" altLang="en-US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：</a:t>
              </a:r>
              <a:r>
                <a:rPr lang="en-US" altLang="zh-CN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IN    AL</a:t>
              </a:r>
              <a:r>
                <a:rPr lang="zh-CN" altLang="en-US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，</a:t>
              </a:r>
              <a:r>
                <a:rPr lang="en-US" altLang="zh-CN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PORT </a:t>
              </a:r>
              <a:r>
                <a:rPr lang="zh-CN" altLang="en-US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；     </a:t>
              </a:r>
              <a:r>
                <a:rPr lang="en-US" altLang="zh-CN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[PORT]         AL</a:t>
              </a:r>
            </a:p>
            <a:p>
              <a:pPr eaLnBrk="1" hangingPunct="1">
                <a:lnSpc>
                  <a:spcPct val="140000"/>
                </a:lnSpc>
                <a:spcBef>
                  <a:spcPts val="450"/>
                </a:spcBef>
                <a:defRPr/>
              </a:pPr>
              <a:r>
                <a:rPr lang="en-US" altLang="zh-CN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                       IN    AX</a:t>
              </a:r>
              <a:r>
                <a:rPr lang="zh-CN" altLang="en-US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，</a:t>
              </a:r>
              <a:r>
                <a:rPr lang="en-US" altLang="zh-CN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PORT </a:t>
              </a:r>
              <a:r>
                <a:rPr lang="zh-CN" altLang="en-US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；     </a:t>
              </a:r>
              <a:r>
                <a:rPr lang="en-US" altLang="zh-CN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[PORT]         AL</a:t>
              </a:r>
              <a:r>
                <a:rPr lang="zh-CN" altLang="en-US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，</a:t>
              </a:r>
              <a:r>
                <a:rPr lang="en-US" altLang="zh-CN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[PORT+1]         AH</a:t>
              </a:r>
            </a:p>
            <a:p>
              <a:pPr eaLnBrk="1" hangingPunct="1">
                <a:lnSpc>
                  <a:spcPct val="140000"/>
                </a:lnSpc>
                <a:spcBef>
                  <a:spcPts val="450"/>
                </a:spcBef>
                <a:defRPr/>
              </a:pPr>
              <a:r>
                <a:rPr lang="en-US" altLang="zh-CN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                       OUT  PORT</a:t>
              </a:r>
              <a:r>
                <a:rPr lang="zh-CN" altLang="en-US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，</a:t>
              </a:r>
              <a:r>
                <a:rPr lang="en-US" altLang="zh-CN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AL </a:t>
              </a:r>
              <a:r>
                <a:rPr lang="zh-CN" altLang="en-US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；      </a:t>
              </a:r>
              <a:r>
                <a:rPr lang="en-US" altLang="zh-CN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AL          [PORT] </a:t>
              </a:r>
            </a:p>
            <a:p>
              <a:pPr eaLnBrk="1" hangingPunct="1">
                <a:lnSpc>
                  <a:spcPct val="140000"/>
                </a:lnSpc>
                <a:spcBef>
                  <a:spcPts val="450"/>
                </a:spcBef>
                <a:defRPr/>
              </a:pPr>
              <a:r>
                <a:rPr lang="en-US" altLang="zh-CN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                       OUT  PORT</a:t>
              </a:r>
              <a:r>
                <a:rPr lang="zh-CN" altLang="en-US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，</a:t>
              </a:r>
              <a:r>
                <a:rPr lang="en-US" altLang="zh-CN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AX </a:t>
              </a:r>
              <a:r>
                <a:rPr lang="zh-CN" altLang="en-US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；      </a:t>
              </a:r>
              <a:r>
                <a:rPr lang="en-US" altLang="zh-CN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AL          [PORT]</a:t>
              </a:r>
              <a:r>
                <a:rPr lang="zh-CN" altLang="en-US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， </a:t>
              </a:r>
              <a:r>
                <a:rPr lang="en-US" altLang="zh-CN" sz="1400" b="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AH          [PORT+1] </a:t>
              </a:r>
            </a:p>
          </p:txBody>
        </p:sp>
      </p:grp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593561" y="5684100"/>
            <a:ext cx="558197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● </a:t>
            </a:r>
            <a:r>
              <a:rPr lang="zh-CN" altLang="en-US" sz="15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间接寻址</a:t>
            </a:r>
            <a:r>
              <a:rPr lang="en-US" altLang="zh-CN" sz="15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I/O</a:t>
            </a:r>
            <a:r>
              <a:rPr lang="zh-CN" altLang="en-US" sz="15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指令必须使用</a:t>
            </a:r>
            <a:r>
              <a:rPr lang="en-US" altLang="zh-CN" sz="15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DX</a:t>
            </a:r>
            <a:r>
              <a:rPr lang="zh-CN" altLang="en-US" sz="15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为间址寄存器，指明</a:t>
            </a:r>
            <a:r>
              <a:rPr lang="en-US" altLang="zh-CN" sz="15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I/O</a:t>
            </a:r>
            <a:r>
              <a:rPr lang="zh-CN" altLang="en-US" sz="15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端口地址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 autoUpdateAnimBg="0"/>
      <p:bldP spid="2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49198" y="1067803"/>
            <a:ext cx="5832475" cy="384311"/>
          </a:xfrm>
        </p:spPr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272229" y="1637110"/>
            <a:ext cx="35433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分为五个类型</a:t>
            </a:r>
            <a:r>
              <a:rPr lang="en-US" altLang="zh-CN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:  </a:t>
            </a:r>
            <a:r>
              <a:rPr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加法</a:t>
            </a:r>
            <a:r>
              <a:rPr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指令</a:t>
            </a:r>
            <a:endParaRPr lang="zh-CN" altLang="en-US" sz="750" b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减法指令</a:t>
            </a:r>
            <a:endParaRPr lang="zh-CN" altLang="en-US" sz="600" b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乘法指令</a:t>
            </a:r>
            <a:endParaRPr lang="zh-CN" altLang="en-US" sz="750" b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除法指令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十进制调整指令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389942" y="2410703"/>
            <a:ext cx="6515100" cy="32270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加法与减法指令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15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15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kumimoji="1" lang="zh-CN" altLang="en-US" sz="15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5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  DST,  SRC</a:t>
            </a:r>
          </a:p>
          <a:p>
            <a:pPr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源操作数：通用寄存器、存储器、立即数</a:t>
            </a:r>
          </a:p>
          <a:p>
            <a:pPr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目的操作数：通用寄存器、存储器</a:t>
            </a:r>
          </a:p>
          <a:p>
            <a:pPr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执行的操作：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DST  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</a:p>
          <a:p>
            <a:pPr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注：该指令影响标志位  </a:t>
            </a:r>
            <a:endParaRPr kumimoji="1" lang="zh-CN" altLang="en-US" sz="15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15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15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注意： 该指令适合有符号数和无符号数的运算。       </a:t>
            </a:r>
          </a:p>
        </p:txBody>
      </p:sp>
      <p:sp>
        <p:nvSpPr>
          <p:cNvPr id="18" name="Freeform 24"/>
          <p:cNvSpPr/>
          <p:nvPr/>
        </p:nvSpPr>
        <p:spPr bwMode="auto">
          <a:xfrm>
            <a:off x="4639281" y="3737282"/>
            <a:ext cx="1847850" cy="657225"/>
          </a:xfrm>
          <a:custGeom>
            <a:avLst/>
            <a:gdLst>
              <a:gd name="T0" fmla="*/ 0 w 1200"/>
              <a:gd name="T1" fmla="*/ 0 h 480"/>
              <a:gd name="T2" fmla="*/ 2147483647 w 1200"/>
              <a:gd name="T3" fmla="*/ 0 h 480"/>
              <a:gd name="T4" fmla="*/ 2147483647 w 1200"/>
              <a:gd name="T5" fmla="*/ 2147483647 h 480"/>
              <a:gd name="T6" fmla="*/ 2147483647 w 1200"/>
              <a:gd name="T7" fmla="*/ 2147483647 h 480"/>
              <a:gd name="T8" fmla="*/ 2147483647 w 1200"/>
              <a:gd name="T9" fmla="*/ 0 h 480"/>
              <a:gd name="T10" fmla="*/ 2147483647 w 1200"/>
              <a:gd name="T11" fmla="*/ 0 h 480"/>
              <a:gd name="T12" fmla="*/ 2147483647 w 1200"/>
              <a:gd name="T13" fmla="*/ 2147483647 h 480"/>
              <a:gd name="T14" fmla="*/ 2147483647 w 1200"/>
              <a:gd name="T15" fmla="*/ 2147483647 h 480"/>
              <a:gd name="T16" fmla="*/ 0 w 1200"/>
              <a:gd name="T17" fmla="*/ 0 h 4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0"/>
              <a:gd name="T28" fmla="*/ 0 h 480"/>
              <a:gd name="T29" fmla="*/ 1200 w 1200"/>
              <a:gd name="T30" fmla="*/ 480 h 4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0" h="480">
                <a:moveTo>
                  <a:pt x="0" y="0"/>
                </a:moveTo>
                <a:lnTo>
                  <a:pt x="384" y="0"/>
                </a:lnTo>
                <a:lnTo>
                  <a:pt x="480" y="192"/>
                </a:lnTo>
                <a:lnTo>
                  <a:pt x="720" y="192"/>
                </a:lnTo>
                <a:lnTo>
                  <a:pt x="816" y="0"/>
                </a:lnTo>
                <a:lnTo>
                  <a:pt x="1200" y="0"/>
                </a:lnTo>
                <a:lnTo>
                  <a:pt x="912" y="480"/>
                </a:lnTo>
                <a:lnTo>
                  <a:pt x="24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 w="12700">
            <a:solidFill>
              <a:srgbClr val="993300"/>
            </a:solidFill>
            <a:rou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4917889" y="4024222"/>
            <a:ext cx="119936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50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DST+SRC</a:t>
            </a:r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>
            <a:off x="5502485" y="4409986"/>
            <a:ext cx="0" cy="1940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 ker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4508312" y="4589772"/>
            <a:ext cx="1981200" cy="25836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4359484" y="4829084"/>
            <a:ext cx="23086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400" dirty="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              S   Z    A   P   C</a:t>
            </a:r>
          </a:p>
        </p:txBody>
      </p:sp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4580944" y="4551670"/>
            <a:ext cx="20121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A5002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0   0  1  0  0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dirty="0">
                <a:solidFill>
                  <a:srgbClr val="A5002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dirty="0">
                <a:solidFill>
                  <a:srgbClr val="A5002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0    0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dirty="0">
                <a:solidFill>
                  <a:srgbClr val="A5002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en-US" altLang="zh-CN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4" name="AutoShape 30"/>
          <p:cNvSpPr>
            <a:spLocks noChangeArrowheads="1"/>
          </p:cNvSpPr>
          <p:nvPr/>
        </p:nvSpPr>
        <p:spPr bwMode="auto">
          <a:xfrm>
            <a:off x="4195179" y="3503920"/>
            <a:ext cx="2709863" cy="1808559"/>
          </a:xfrm>
          <a:prstGeom prst="wedgeEllipseCallout">
            <a:avLst>
              <a:gd name="adj1" fmla="val -92082"/>
              <a:gd name="adj2" fmla="val 3190"/>
            </a:avLst>
          </a:prstGeom>
          <a:noFill/>
          <a:ln w="9525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1200">
              <a:solidFill>
                <a:srgbClr val="33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9198" y="175039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4.3.2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算术运算指令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8" grpId="0" animBg="1"/>
      <p:bldP spid="19" grpId="0"/>
      <p:bldP spid="20" grpId="0" animBg="1"/>
      <p:bldP spid="21" grpId="0" animBg="1"/>
      <p:bldP spid="22" grpId="0"/>
      <p:bldP spid="23" grpId="0"/>
      <p:bldP spid="24" grpId="0" animBg="1"/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76470" y="2077584"/>
            <a:ext cx="41148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1500" kern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 ：</a:t>
            </a:r>
            <a:r>
              <a:rPr lang="en-US" altLang="zh-CN" sz="1500" kern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 DX,  4652H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500" kern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ADD   DX, 0f0f0H</a:t>
            </a:r>
            <a:endParaRPr lang="en-US" altLang="zh-CN" sz="15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12"/>
          <p:cNvGrpSpPr/>
          <p:nvPr/>
        </p:nvGrpSpPr>
        <p:grpSpPr bwMode="auto">
          <a:xfrm>
            <a:off x="3364518" y="2159739"/>
            <a:ext cx="5772150" cy="1116807"/>
            <a:chOff x="576" y="892"/>
            <a:chExt cx="4848" cy="938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76" y="912"/>
              <a:ext cx="1104" cy="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kumimoji="1"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4 6 5 2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kumimoji="1"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  f 0 f 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kumimoji="1"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3 7 4 2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kumimoji="1"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624" y="137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704" y="1517"/>
              <a:ext cx="64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160" y="892"/>
              <a:ext cx="3264" cy="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kumimoji="1" lang="en-US" altLang="zh-CN" sz="15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0 1 0 0 0 1 1 0 0 1 0 1 0 0 1 0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kumimoji="1" lang="en-US" altLang="zh-CN" sz="15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  1 1 1 1 0 0 0 0 1 1 1 1 0 0 0 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kumimoji="1" lang="en-US" altLang="zh-CN" sz="15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0 0 1 1 0 1 1 1 0 1 0 0 0 0 1 1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kumimoji="1" lang="en-US" altLang="zh-CN" sz="15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208" y="1353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2288" y="1497"/>
              <a:ext cx="64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02293" y="3228920"/>
            <a:ext cx="5429250" cy="18953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执行后：  </a:t>
            </a:r>
            <a:r>
              <a:rPr kumimoji="1"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(DX) = 3742H     </a:t>
            </a:r>
          </a:p>
          <a:p>
            <a:pPr>
              <a:lnSpc>
                <a:spcPct val="150000"/>
              </a:lnSpc>
              <a:defRPr/>
            </a:pPr>
            <a:r>
              <a:rPr kumimoji="1"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Z=0         S = 0           C= 1            O = 0</a:t>
            </a:r>
          </a:p>
          <a:p>
            <a:pPr>
              <a:lnSpc>
                <a:spcPct val="150000"/>
              </a:lnSpc>
              <a:defRPr/>
            </a:pPr>
            <a:r>
              <a:rPr kumimoji="1"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对无符号数     溢出           结果错</a:t>
            </a:r>
          </a:p>
          <a:p>
            <a:pPr>
              <a:lnSpc>
                <a:spcPct val="150000"/>
              </a:lnSpc>
              <a:defRPr/>
            </a:pPr>
            <a:r>
              <a:rPr kumimoji="1"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对有符号数     不溢出       结果正确</a:t>
            </a:r>
          </a:p>
          <a:p>
            <a:pPr>
              <a:lnSpc>
                <a:spcPct val="150000"/>
              </a:lnSpc>
              <a:defRPr/>
            </a:pPr>
            <a:r>
              <a:rPr kumimoji="1"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问： 对带符号数和无符号数怎样判断是否溢出？ 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936143" y="5358863"/>
            <a:ext cx="3314700" cy="7078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带符号数的溢出用溢出标志</a:t>
            </a:r>
            <a:r>
              <a:rPr kumimoji="1"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 </a:t>
            </a:r>
            <a:r>
              <a:rPr kumimoji="1"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判断；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无符号数的溢出用进位标志 </a:t>
            </a:r>
            <a:r>
              <a:rPr kumimoji="1"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kumimoji="1"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83874" y="1706623"/>
            <a:ext cx="6515100" cy="4286250"/>
          </a:xfrm>
          <a:prstGeom prst="rect">
            <a:avLst/>
          </a:prstGeom>
          <a:ln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(2) ADC  DST,  SRC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源操作数：通用寄存器、存储器、立即数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目的操作数：通用寄存器、存储器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执行的操作：</a:t>
            </a:r>
            <a:r>
              <a:rPr lang="en-US" altLang="zh-CN" sz="16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  </a:t>
            </a:r>
            <a:r>
              <a:rPr lang="en-US" altLang="zh-CN" sz="16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16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DST + SRC + C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defRPr/>
            </a:pPr>
            <a:endParaRPr lang="en-US" altLang="zh-CN" sz="16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6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16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功能： 主要用于多字节运算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注：该指令影响标志位  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endParaRPr lang="en-US" altLang="zh-CN" sz="16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endParaRPr lang="zh-CN" altLang="en-US" sz="16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注意： 该指令适合有符号数和无符号数的运算。       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endParaRPr lang="en-US" altLang="zh-CN" sz="20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13"/>
          <p:cNvGrpSpPr/>
          <p:nvPr/>
        </p:nvGrpSpPr>
        <p:grpSpPr bwMode="auto">
          <a:xfrm>
            <a:off x="5146106" y="3440902"/>
            <a:ext cx="2775347" cy="1995488"/>
            <a:chOff x="3339" y="1373"/>
            <a:chExt cx="2331" cy="1676"/>
          </a:xfrm>
        </p:grpSpPr>
        <p:sp>
          <p:nvSpPr>
            <p:cNvPr id="7" name="Freeform 4"/>
            <p:cNvSpPr/>
            <p:nvPr/>
          </p:nvSpPr>
          <p:spPr bwMode="auto">
            <a:xfrm>
              <a:off x="3667" y="1663"/>
              <a:ext cx="1628" cy="578"/>
            </a:xfrm>
            <a:custGeom>
              <a:avLst/>
              <a:gdLst>
                <a:gd name="T0" fmla="*/ 0 w 1200"/>
                <a:gd name="T1" fmla="*/ 0 h 480"/>
                <a:gd name="T2" fmla="*/ 1301 w 1200"/>
                <a:gd name="T3" fmla="*/ 0 h 480"/>
                <a:gd name="T4" fmla="*/ 1625 w 1200"/>
                <a:gd name="T5" fmla="*/ 403 h 480"/>
                <a:gd name="T6" fmla="*/ 2439 w 1200"/>
                <a:gd name="T7" fmla="*/ 403 h 480"/>
                <a:gd name="T8" fmla="*/ 2765 w 1200"/>
                <a:gd name="T9" fmla="*/ 0 h 480"/>
                <a:gd name="T10" fmla="*/ 4066 w 1200"/>
                <a:gd name="T11" fmla="*/ 0 h 480"/>
                <a:gd name="T12" fmla="*/ 3088 w 1200"/>
                <a:gd name="T13" fmla="*/ 1009 h 480"/>
                <a:gd name="T14" fmla="*/ 814 w 1200"/>
                <a:gd name="T15" fmla="*/ 1009 h 480"/>
                <a:gd name="T16" fmla="*/ 0 w 1200"/>
                <a:gd name="T17" fmla="*/ 0 h 4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00"/>
                <a:gd name="T28" fmla="*/ 0 h 480"/>
                <a:gd name="T29" fmla="*/ 1200 w 1200"/>
                <a:gd name="T30" fmla="*/ 480 h 4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00" h="480">
                  <a:moveTo>
                    <a:pt x="0" y="0"/>
                  </a:moveTo>
                  <a:lnTo>
                    <a:pt x="384" y="0"/>
                  </a:lnTo>
                  <a:lnTo>
                    <a:pt x="480" y="192"/>
                  </a:lnTo>
                  <a:lnTo>
                    <a:pt x="720" y="192"/>
                  </a:lnTo>
                  <a:lnTo>
                    <a:pt x="816" y="0"/>
                  </a:lnTo>
                  <a:lnTo>
                    <a:pt x="1200" y="0"/>
                  </a:lnTo>
                  <a:lnTo>
                    <a:pt x="912" y="480"/>
                  </a:lnTo>
                  <a:lnTo>
                    <a:pt x="24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 w="12700">
              <a:solidFill>
                <a:srgbClr val="993300"/>
              </a:solidFill>
              <a:rou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894" y="1912"/>
              <a:ext cx="132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>
                  <a:solidFill>
                    <a:srgbClr val="3333CC"/>
                  </a:solidFill>
                  <a:latin typeface="Times New Roman" panose="02020603050405020304" pitchFamily="18" charset="0"/>
                </a:rPr>
                <a:t>    DST+SRC+C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4403" y="2254"/>
              <a:ext cx="0" cy="17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555" y="2413"/>
              <a:ext cx="1691" cy="22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16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430" y="2624"/>
              <a:ext cx="2148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100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     </a:t>
              </a:r>
              <a:r>
                <a:rPr kumimoji="1"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O         S   Z    A   P   C</a:t>
              </a:r>
              <a:r>
                <a:rPr kumimoji="1" lang="en-US" altLang="zh-CN" sz="11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3522" y="2380"/>
              <a:ext cx="2148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600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0   0  1  0  0</a:t>
              </a:r>
              <a:r>
                <a:rPr kumimoji="1"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en-US" altLang="zh-CN" sz="1600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1 </a:t>
              </a:r>
              <a:r>
                <a:rPr kumimoji="1"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1600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0  0</a:t>
              </a:r>
              <a:r>
                <a:rPr kumimoji="1"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1600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1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  </a:t>
              </a:r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>
              <a:off x="3339" y="1373"/>
              <a:ext cx="2312" cy="1676"/>
            </a:xfrm>
            <a:prstGeom prst="wedgeEllipseCallout">
              <a:avLst>
                <a:gd name="adj1" fmla="val -98963"/>
                <a:gd name="adj2" fmla="val -13963"/>
              </a:avLst>
            </a:prstGeom>
            <a:noFill/>
            <a:ln w="9525">
              <a:solidFill>
                <a:srgbClr val="008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400">
                <a:solidFill>
                  <a:srgbClr val="3333CC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8527" y="1501934"/>
            <a:ext cx="7939897" cy="1606458"/>
          </a:xfrm>
        </p:spPr>
        <p:txBody>
          <a:bodyPr/>
          <a:lstStyle/>
          <a:p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4.1.3 8086</a:t>
            </a:r>
            <a:r>
              <a:rPr lang="zh-CN" altLang="zh-CN" sz="2000" b="1" dirty="0">
                <a:solidFill>
                  <a:schemeClr val="tx2">
                    <a:lumMod val="75000"/>
                  </a:schemeClr>
                </a:solidFill>
              </a:rPr>
              <a:t>汇编语言格式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8086 </a:t>
            </a:r>
            <a:r>
              <a:rPr lang="zh-CN" altLang="zh-CN" sz="1800" dirty="0"/>
              <a:t>指令的一般格式</a:t>
            </a:r>
            <a:r>
              <a:rPr lang="en-US" altLang="zh-CN" sz="1800" dirty="0"/>
              <a:t>: </a:t>
            </a:r>
            <a:endParaRPr lang="zh-CN" altLang="zh-CN" sz="1800" dirty="0"/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chemeClr val="accent1"/>
                </a:solidFill>
              </a:rPr>
              <a:t>       </a:t>
            </a:r>
            <a:r>
              <a:rPr lang="zh-CN" altLang="zh-CN" sz="1800" b="1" dirty="0">
                <a:solidFill>
                  <a:schemeClr val="accent1"/>
                </a:solidFill>
              </a:rPr>
              <a:t>标号</a:t>
            </a:r>
            <a:r>
              <a:rPr lang="en-US" altLang="zh-CN" sz="1800" b="1" dirty="0">
                <a:solidFill>
                  <a:schemeClr val="accent1"/>
                </a:solidFill>
              </a:rPr>
              <a:t>: </a:t>
            </a:r>
            <a:r>
              <a:rPr lang="zh-CN" altLang="zh-CN" sz="1800" b="1" dirty="0">
                <a:solidFill>
                  <a:schemeClr val="accent1"/>
                </a:solidFill>
              </a:rPr>
              <a:t>操作码</a:t>
            </a:r>
            <a:r>
              <a:rPr lang="en-US" altLang="zh-CN" sz="1800" b="1" dirty="0">
                <a:solidFill>
                  <a:schemeClr val="accent1"/>
                </a:solidFill>
              </a:rPr>
              <a:t>  </a:t>
            </a:r>
            <a:r>
              <a:rPr lang="zh-CN" altLang="zh-CN" sz="1800" b="1" dirty="0">
                <a:solidFill>
                  <a:schemeClr val="accent1"/>
                </a:solidFill>
              </a:rPr>
              <a:t>操作数</a:t>
            </a:r>
            <a:r>
              <a:rPr lang="en-US" altLang="zh-CN" sz="1800" b="1" dirty="0">
                <a:solidFill>
                  <a:schemeClr val="accent1"/>
                </a:solidFill>
              </a:rPr>
              <a:t>	; </a:t>
            </a:r>
            <a:r>
              <a:rPr lang="zh-CN" altLang="zh-CN" sz="1800" b="1" dirty="0">
                <a:solidFill>
                  <a:schemeClr val="accent1"/>
                </a:solidFill>
              </a:rPr>
              <a:t>注释</a:t>
            </a:r>
            <a:endParaRPr lang="en-US" altLang="zh-CN" sz="18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zh-CN" sz="1600" dirty="0"/>
              <a:t>其中，标号和注释都是可选项。标号表示该指令在代码段中的偏移地址</a:t>
            </a:r>
            <a:r>
              <a:rPr lang="en-US" altLang="zh-CN" sz="1600" dirty="0"/>
              <a:t>; </a:t>
            </a:r>
            <a:r>
              <a:rPr lang="zh-CN" altLang="zh-CN" sz="1600" dirty="0"/>
              <a:t>注释对该指令进行说明，不参加指令的执行。</a:t>
            </a:r>
          </a:p>
          <a:p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zh-CN" dirty="0"/>
              <a:t>指令系统概述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470449" y="3212976"/>
            <a:ext cx="8397269" cy="18910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rgbClr val="0099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操作码</a:t>
            </a:r>
            <a:r>
              <a:rPr lang="zh-CN" altLang="en-US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说明指令的性质与</a:t>
            </a:r>
            <a:r>
              <a:rPr lang="en-US" b="1" dirty="0" err="1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</a:t>
            </a:r>
            <a:r>
              <a:rPr 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操作数</a:t>
            </a:r>
            <a:r>
              <a:rPr lang="zh-CN" altLang="en-US" dirty="0">
                <a:solidFill>
                  <a:srgbClr val="0099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参与运算的</a:t>
            </a:r>
            <a:r>
              <a:rPr lang="en-US" dirty="0" err="1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操作数</a:t>
            </a:r>
            <a:r>
              <a:rPr lang="en-US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或存放操作数的</a:t>
            </a:r>
            <a:r>
              <a:rPr lang="en-US" dirty="0" err="1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</a:t>
            </a:r>
            <a:r>
              <a:rPr 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（数值、寄存器、存储器）</a:t>
            </a:r>
            <a:endParaRPr 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en-US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分固定长度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和可变长度。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X86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系列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CISC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）采用可变长度，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RISC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）采用固定长度。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8086CPU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的机器指令长度为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～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个字节。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062930" y="5267205"/>
            <a:ext cx="7018139" cy="1200329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如：汇编指令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   AX，05C7H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的机器指令编码为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B8C705H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，转换成二进制为：</a:t>
            </a:r>
          </a:p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</a:p>
          <a:p>
            <a:pPr algn="ctr" eaLnBrk="1" hangingPunct="1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1011 1000</a:t>
            </a:r>
            <a:r>
              <a:rPr lang="en-US" altLang="zh-CN" dirty="0">
                <a:solidFill>
                  <a:srgbClr val="0099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1100 0111 0000 0101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  <p:bldP spid="6" grpId="0" bldLvl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71600" y="1586256"/>
            <a:ext cx="6629400" cy="3555856"/>
          </a:xfrm>
          <a:prstGeom prst="rect">
            <a:avLst/>
          </a:prstGeom>
          <a:ln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(3)  INC  OPRD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操作数：通用寄存器、存储器    </a:t>
            </a:r>
            <a:r>
              <a:rPr lang="en-US" altLang="zh-CN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不能是段寄存器或立即数）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执行的操作：</a:t>
            </a:r>
            <a:r>
              <a:rPr lang="en-US" altLang="zh-CN" sz="16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OPRD  </a:t>
            </a:r>
            <a:r>
              <a:rPr lang="en-US" altLang="zh-CN" sz="16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 </a:t>
            </a:r>
            <a:r>
              <a:rPr lang="en-US" altLang="zh-CN" sz="16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OPRD + 1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功能： 用于在循环中修改地址指针及循环次数等。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defRPr/>
            </a:pPr>
            <a:endParaRPr lang="zh-CN" altLang="en-US" sz="16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注：该指令影响标志位  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例： </a:t>
            </a:r>
            <a:r>
              <a:rPr lang="en-US" altLang="zh-CN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  BX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INC  byte </a:t>
            </a:r>
            <a:r>
              <a:rPr lang="en-US" altLang="zh-CN" sz="16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[SI] </a:t>
            </a:r>
          </a:p>
          <a:p>
            <a:pPr>
              <a:lnSpc>
                <a:spcPts val="2100"/>
              </a:lnSpc>
              <a:spcBef>
                <a:spcPct val="50000"/>
              </a:spcBef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 </a:t>
            </a:r>
            <a:r>
              <a:rPr lang="en-US" altLang="zh-CN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该指令将操作数视为</a:t>
            </a:r>
            <a:r>
              <a:rPr lang="zh-CN" altLang="en-US" sz="16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无符号数</a:t>
            </a: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ts val="2100"/>
              </a:lnSpc>
              <a:spcBef>
                <a:spcPct val="50000"/>
              </a:spcBef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该指令不影响 </a:t>
            </a:r>
            <a:r>
              <a:rPr lang="zh-CN" altLang="en-US" sz="16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进位标志 </a:t>
            </a:r>
            <a:r>
              <a:rPr lang="en-US" altLang="zh-CN" sz="16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199184" y="3804071"/>
            <a:ext cx="2596754" cy="1657350"/>
            <a:chOff x="6932246" y="3929094"/>
            <a:chExt cx="3462338" cy="2209800"/>
          </a:xfrm>
        </p:grpSpPr>
        <p:sp>
          <p:nvSpPr>
            <p:cNvPr id="6" name="Freeform 4"/>
            <p:cNvSpPr/>
            <p:nvPr/>
          </p:nvSpPr>
          <p:spPr bwMode="auto">
            <a:xfrm>
              <a:off x="7422784" y="4311682"/>
              <a:ext cx="2252662" cy="762000"/>
            </a:xfrm>
            <a:custGeom>
              <a:avLst/>
              <a:gdLst>
                <a:gd name="T0" fmla="*/ 0 w 1200"/>
                <a:gd name="T1" fmla="*/ 0 h 480"/>
                <a:gd name="T2" fmla="*/ 2147483647 w 1200"/>
                <a:gd name="T3" fmla="*/ 0 h 480"/>
                <a:gd name="T4" fmla="*/ 2147483647 w 1200"/>
                <a:gd name="T5" fmla="*/ 2147483647 h 480"/>
                <a:gd name="T6" fmla="*/ 2147483647 w 1200"/>
                <a:gd name="T7" fmla="*/ 2147483647 h 480"/>
                <a:gd name="T8" fmla="*/ 2147483647 w 1200"/>
                <a:gd name="T9" fmla="*/ 0 h 480"/>
                <a:gd name="T10" fmla="*/ 2147483647 w 1200"/>
                <a:gd name="T11" fmla="*/ 0 h 480"/>
                <a:gd name="T12" fmla="*/ 2147483647 w 1200"/>
                <a:gd name="T13" fmla="*/ 2147483647 h 480"/>
                <a:gd name="T14" fmla="*/ 2147483647 w 1200"/>
                <a:gd name="T15" fmla="*/ 2147483647 h 480"/>
                <a:gd name="T16" fmla="*/ 0 w 1200"/>
                <a:gd name="T17" fmla="*/ 0 h 4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00"/>
                <a:gd name="T28" fmla="*/ 0 h 480"/>
                <a:gd name="T29" fmla="*/ 1200 w 1200"/>
                <a:gd name="T30" fmla="*/ 480 h 4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00" h="480">
                  <a:moveTo>
                    <a:pt x="0" y="0"/>
                  </a:moveTo>
                  <a:lnTo>
                    <a:pt x="384" y="0"/>
                  </a:lnTo>
                  <a:lnTo>
                    <a:pt x="480" y="192"/>
                  </a:lnTo>
                  <a:lnTo>
                    <a:pt x="720" y="192"/>
                  </a:lnTo>
                  <a:lnTo>
                    <a:pt x="816" y="0"/>
                  </a:lnTo>
                  <a:lnTo>
                    <a:pt x="1200" y="0"/>
                  </a:lnTo>
                  <a:lnTo>
                    <a:pt x="912" y="480"/>
                  </a:lnTo>
                  <a:lnTo>
                    <a:pt x="24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 w="12700">
              <a:solidFill>
                <a:srgbClr val="993300"/>
              </a:solidFill>
              <a:rou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7694246" y="4635533"/>
              <a:ext cx="1718846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>
                  <a:solidFill>
                    <a:srgbClr val="3333CC"/>
                  </a:solidFill>
                  <a:latin typeface="Times New Roman" panose="02020603050405020304" pitchFamily="18" charset="0"/>
                </a:rPr>
                <a:t>       OPRD + 1</a:t>
              </a: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8526096" y="5091144"/>
              <a:ext cx="0" cy="22542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400559" y="5300694"/>
              <a:ext cx="2532062" cy="3000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14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7116397" y="5578507"/>
              <a:ext cx="3018266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     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O              S   Z    A   P   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7387858" y="5256245"/>
              <a:ext cx="2930958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0   0  1  0  0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en-US" altLang="zh-CN" sz="1400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en-US" altLang="zh-CN" sz="1400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0    0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en-US" altLang="zh-CN" sz="1400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1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  </a:t>
              </a:r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6932246" y="3929094"/>
              <a:ext cx="3462338" cy="2209800"/>
            </a:xfrm>
            <a:prstGeom prst="wedgeEllipseCallout">
              <a:avLst>
                <a:gd name="adj1" fmla="val -87278"/>
                <a:gd name="adj2" fmla="val -39509"/>
              </a:avLst>
            </a:prstGeom>
            <a:noFill/>
            <a:ln w="9525">
              <a:solidFill>
                <a:srgbClr val="008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400">
                <a:solidFill>
                  <a:srgbClr val="3333CC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45254" y="1664276"/>
            <a:ext cx="6515100" cy="3771900"/>
          </a:xfrm>
          <a:prstGeom prst="rect">
            <a:avLst/>
          </a:prstGeom>
          <a:ln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zh-CN" altLang="en-US" sz="20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减法指令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  DST,  SRC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源操作数：通用寄存器、存储器、立即数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目的操作数：通用寄存器、存储器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执行的操作：</a:t>
            </a:r>
            <a:r>
              <a:rPr lang="en-US" altLang="zh-CN" sz="20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  </a:t>
            </a:r>
            <a:r>
              <a:rPr lang="en-US" altLang="zh-CN" sz="20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20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DST - SRC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defRPr/>
            </a:pPr>
            <a:endParaRPr lang="en-US" altLang="zh-CN" sz="20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注：该指令影响标志位  </a:t>
            </a:r>
            <a:endParaRPr lang="zh-CN" altLang="en-US" sz="16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  <a:defRPr/>
            </a:pPr>
            <a:endParaRPr lang="zh-CN" altLang="en-US" sz="20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注意： 该指令适合有符号数和无符号数的运算。</a:t>
            </a:r>
          </a:p>
        </p:txBody>
      </p:sp>
      <p:grpSp>
        <p:nvGrpSpPr>
          <p:cNvPr id="6" name="Group 12"/>
          <p:cNvGrpSpPr/>
          <p:nvPr/>
        </p:nvGrpSpPr>
        <p:grpSpPr bwMode="auto">
          <a:xfrm>
            <a:off x="4848832" y="3442096"/>
            <a:ext cx="3036095" cy="1728787"/>
            <a:chOff x="3312" y="1437"/>
            <a:chExt cx="2550" cy="1452"/>
          </a:xfrm>
        </p:grpSpPr>
        <p:sp>
          <p:nvSpPr>
            <p:cNvPr id="7" name="Freeform 4"/>
            <p:cNvSpPr/>
            <p:nvPr/>
          </p:nvSpPr>
          <p:spPr bwMode="auto">
            <a:xfrm>
              <a:off x="3669" y="1659"/>
              <a:ext cx="1488" cy="480"/>
            </a:xfrm>
            <a:custGeom>
              <a:avLst/>
              <a:gdLst>
                <a:gd name="T0" fmla="*/ 0 w 1200"/>
                <a:gd name="T1" fmla="*/ 0 h 480"/>
                <a:gd name="T2" fmla="*/ 908 w 1200"/>
                <a:gd name="T3" fmla="*/ 0 h 480"/>
                <a:gd name="T4" fmla="*/ 1135 w 1200"/>
                <a:gd name="T5" fmla="*/ 192 h 480"/>
                <a:gd name="T6" fmla="*/ 1703 w 1200"/>
                <a:gd name="T7" fmla="*/ 192 h 480"/>
                <a:gd name="T8" fmla="*/ 1929 w 1200"/>
                <a:gd name="T9" fmla="*/ 0 h 480"/>
                <a:gd name="T10" fmla="*/ 2837 w 1200"/>
                <a:gd name="T11" fmla="*/ 0 h 480"/>
                <a:gd name="T12" fmla="*/ 2155 w 1200"/>
                <a:gd name="T13" fmla="*/ 480 h 480"/>
                <a:gd name="T14" fmla="*/ 569 w 1200"/>
                <a:gd name="T15" fmla="*/ 480 h 480"/>
                <a:gd name="T16" fmla="*/ 0 w 1200"/>
                <a:gd name="T17" fmla="*/ 0 h 4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00"/>
                <a:gd name="T28" fmla="*/ 0 h 480"/>
                <a:gd name="T29" fmla="*/ 1200 w 1200"/>
                <a:gd name="T30" fmla="*/ 480 h 4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00" h="480">
                  <a:moveTo>
                    <a:pt x="0" y="0"/>
                  </a:moveTo>
                  <a:lnTo>
                    <a:pt x="384" y="0"/>
                  </a:lnTo>
                  <a:lnTo>
                    <a:pt x="480" y="192"/>
                  </a:lnTo>
                  <a:lnTo>
                    <a:pt x="720" y="192"/>
                  </a:lnTo>
                  <a:lnTo>
                    <a:pt x="816" y="0"/>
                  </a:lnTo>
                  <a:lnTo>
                    <a:pt x="1200" y="0"/>
                  </a:lnTo>
                  <a:lnTo>
                    <a:pt x="912" y="480"/>
                  </a:lnTo>
                  <a:lnTo>
                    <a:pt x="24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 w="12700">
              <a:solidFill>
                <a:srgbClr val="993300"/>
              </a:solidFill>
              <a:rou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957" y="1883"/>
              <a:ext cx="1062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100">
                  <a:solidFill>
                    <a:srgbClr val="3333CC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en-US" altLang="zh-CN" sz="1600">
                  <a:solidFill>
                    <a:srgbClr val="3333CC"/>
                  </a:solidFill>
                  <a:latin typeface="Times New Roman" panose="02020603050405020304" pitchFamily="18" charset="0"/>
                </a:rPr>
                <a:t>DST - SRC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4364" y="2150"/>
              <a:ext cx="0" cy="14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564" y="2282"/>
              <a:ext cx="1646" cy="18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16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406" y="2457"/>
              <a:ext cx="24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600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     </a:t>
              </a:r>
              <a:r>
                <a:rPr kumimoji="1"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O     S   Z    A   P   C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3612" y="2254"/>
              <a:ext cx="185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600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0  0  1  0  0</a:t>
              </a:r>
              <a:r>
                <a:rPr kumimoji="1"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en-US" altLang="zh-CN" sz="1600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1600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0  0</a:t>
              </a:r>
              <a:r>
                <a:rPr kumimoji="1"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1600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16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  </a:t>
              </a:r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>
              <a:off x="3312" y="1437"/>
              <a:ext cx="2181" cy="1452"/>
            </a:xfrm>
            <a:prstGeom prst="wedgeEllipseCallout">
              <a:avLst>
                <a:gd name="adj1" fmla="val -83909"/>
                <a:gd name="adj2" fmla="val 490"/>
              </a:avLst>
            </a:prstGeom>
            <a:noFill/>
            <a:ln w="9525">
              <a:solidFill>
                <a:srgbClr val="008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400">
                <a:solidFill>
                  <a:srgbClr val="3333CC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6103" y="1739698"/>
            <a:ext cx="6515100" cy="35305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257175" indent="-257175">
              <a:spcBef>
                <a:spcPct val="50000"/>
              </a:spcBef>
              <a:defRPr/>
            </a:pP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(5) SBB  DST,  SRC</a:t>
            </a:r>
          </a:p>
          <a:p>
            <a:pPr marL="257175" indent="-257175"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源操作数：通用寄存器、存储器、立即数</a:t>
            </a:r>
          </a:p>
          <a:p>
            <a:pPr marL="257175" indent="-257175"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目的操作数：通用寄存器、存储器</a:t>
            </a:r>
          </a:p>
          <a:p>
            <a:pPr marL="257175" indent="-257175"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执行的操作：</a:t>
            </a:r>
            <a:r>
              <a:rPr kumimoji="1"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DST  </a:t>
            </a:r>
            <a:r>
              <a:rPr kumimoji="1"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kumimoji="1"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DST - SRC –C</a:t>
            </a:r>
          </a:p>
          <a:p>
            <a:pPr marL="257175" indent="-257175">
              <a:lnSpc>
                <a:spcPct val="60000"/>
              </a:lnSpc>
              <a:spcBef>
                <a:spcPct val="50000"/>
              </a:spcBef>
              <a:defRPr/>
            </a:pPr>
            <a:endParaRPr kumimoji="1"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57175" indent="-257175"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注：该指令影响标志位  </a:t>
            </a:r>
            <a:endParaRPr kumimoji="1"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57175" indent="-257175">
              <a:spcBef>
                <a:spcPct val="20000"/>
              </a:spcBef>
              <a:defRPr/>
            </a:pPr>
            <a:endParaRPr kumimoji="1"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57175" indent="-257175">
              <a:spcBef>
                <a:spcPct val="20000"/>
              </a:spcBef>
              <a:defRPr/>
            </a:pPr>
            <a:endParaRPr kumimoji="1"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57175" indent="-257175">
              <a:spcBef>
                <a:spcPct val="50000"/>
              </a:spcBef>
              <a:defRPr/>
            </a:pPr>
            <a:r>
              <a:rPr kumimoji="1"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</a:p>
          <a:p>
            <a:pPr marL="257175" indent="-257175">
              <a:spcBef>
                <a:spcPct val="50000"/>
              </a:spcBef>
              <a:defRPr/>
            </a:pPr>
            <a:r>
              <a:rPr kumimoji="1"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注意： 该指令适合有符号数和无符号数的运算。</a:t>
            </a:r>
          </a:p>
        </p:txBody>
      </p:sp>
      <p:sp>
        <p:nvSpPr>
          <p:cNvPr id="6" name="Freeform 12"/>
          <p:cNvSpPr/>
          <p:nvPr/>
        </p:nvSpPr>
        <p:spPr bwMode="auto">
          <a:xfrm>
            <a:off x="5149034" y="3693319"/>
            <a:ext cx="1771650" cy="571500"/>
          </a:xfrm>
          <a:custGeom>
            <a:avLst/>
            <a:gdLst>
              <a:gd name="T0" fmla="*/ 0 w 1200"/>
              <a:gd name="T1" fmla="*/ 0 h 480"/>
              <a:gd name="T2" fmla="*/ 2147483647 w 1200"/>
              <a:gd name="T3" fmla="*/ 0 h 480"/>
              <a:gd name="T4" fmla="*/ 2147483647 w 1200"/>
              <a:gd name="T5" fmla="*/ 2147483647 h 480"/>
              <a:gd name="T6" fmla="*/ 2147483647 w 1200"/>
              <a:gd name="T7" fmla="*/ 2147483647 h 480"/>
              <a:gd name="T8" fmla="*/ 2147483647 w 1200"/>
              <a:gd name="T9" fmla="*/ 0 h 480"/>
              <a:gd name="T10" fmla="*/ 2147483647 w 1200"/>
              <a:gd name="T11" fmla="*/ 0 h 480"/>
              <a:gd name="T12" fmla="*/ 2147483647 w 1200"/>
              <a:gd name="T13" fmla="*/ 2147483647 h 480"/>
              <a:gd name="T14" fmla="*/ 2147483647 w 1200"/>
              <a:gd name="T15" fmla="*/ 2147483647 h 480"/>
              <a:gd name="T16" fmla="*/ 0 w 1200"/>
              <a:gd name="T17" fmla="*/ 0 h 4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0"/>
              <a:gd name="T28" fmla="*/ 0 h 480"/>
              <a:gd name="T29" fmla="*/ 1200 w 1200"/>
              <a:gd name="T30" fmla="*/ 480 h 4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0" h="480">
                <a:moveTo>
                  <a:pt x="0" y="0"/>
                </a:moveTo>
                <a:lnTo>
                  <a:pt x="384" y="0"/>
                </a:lnTo>
                <a:lnTo>
                  <a:pt x="480" y="192"/>
                </a:lnTo>
                <a:lnTo>
                  <a:pt x="720" y="192"/>
                </a:lnTo>
                <a:lnTo>
                  <a:pt x="816" y="0"/>
                </a:lnTo>
                <a:lnTo>
                  <a:pt x="1200" y="0"/>
                </a:lnTo>
                <a:lnTo>
                  <a:pt x="912" y="480"/>
                </a:lnTo>
                <a:lnTo>
                  <a:pt x="24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 w="12700">
            <a:solidFill>
              <a:srgbClr val="993300"/>
            </a:solidFill>
            <a:rou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ker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41929" y="3960019"/>
            <a:ext cx="10278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DST–SRC-C</a:t>
            </a:r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5976518" y="4277918"/>
            <a:ext cx="0" cy="16906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b="1" ker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5024021" y="4435079"/>
            <a:ext cx="1959769" cy="225029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200" kern="0">
              <a:solidFill>
                <a:srgbClr val="0000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4835902" y="4643438"/>
            <a:ext cx="22217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20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1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              S   Z    A   P   C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5081168" y="4401740"/>
            <a:ext cx="20288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200">
                <a:solidFill>
                  <a:srgbClr val="A5002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0   0  1  0  0</a:t>
            </a:r>
            <a:r>
              <a:rPr kumimoji="1" lang="en-US" altLang="zh-CN" sz="1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1200">
                <a:solidFill>
                  <a:srgbClr val="A5002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1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1200">
                <a:solidFill>
                  <a:srgbClr val="A5002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0    0</a:t>
            </a:r>
            <a:r>
              <a:rPr kumimoji="1" lang="en-US" altLang="zh-CN" sz="1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1200">
                <a:solidFill>
                  <a:srgbClr val="A5002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120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4723981" y="3429001"/>
            <a:ext cx="2596754" cy="1728788"/>
          </a:xfrm>
          <a:prstGeom prst="wedgeEllipseCallout">
            <a:avLst>
              <a:gd name="adj1" fmla="val -86155"/>
              <a:gd name="adj2" fmla="val -34165"/>
            </a:avLst>
          </a:prstGeom>
          <a:noFill/>
          <a:ln w="9525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1200">
              <a:solidFill>
                <a:srgbClr val="33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1" grpId="0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47043" y="1750821"/>
            <a:ext cx="8796957" cy="1372767"/>
          </a:xfrm>
          <a:prstGeom prst="rect">
            <a:avLst/>
          </a:prstGeom>
          <a:ln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  同加法指令       有符号数的溢出用溢出标志 </a:t>
            </a:r>
            <a:r>
              <a:rPr lang="en-US" altLang="zh-CN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判断；</a:t>
            </a:r>
          </a:p>
          <a:p>
            <a:pPr>
              <a:lnSpc>
                <a:spcPct val="75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无符号数的溢出用进位标志 </a:t>
            </a:r>
            <a:r>
              <a:rPr lang="en-US" altLang="zh-CN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判断。</a:t>
            </a:r>
          </a:p>
          <a:p>
            <a:pPr>
              <a:lnSpc>
                <a:spcPct val="75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例： </a:t>
            </a:r>
            <a:r>
              <a:rPr lang="en-US" altLang="zh-CN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  DH, [BP+4]      (DH)=41H          (SS)= 0000H       (BP)=00E4H</a:t>
            </a:r>
          </a:p>
          <a:p>
            <a:pPr>
              <a:lnSpc>
                <a:spcPct val="75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(00E8H)= 5AH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062091" y="4457184"/>
            <a:ext cx="5176838" cy="120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50"/>
              </a:spcBef>
            </a:pPr>
            <a:r>
              <a:rPr kumimoji="1" lang="zh-CN" altLang="en-US" sz="1500" b="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结果： </a:t>
            </a:r>
            <a:r>
              <a:rPr kumimoji="1" lang="en-US" altLang="zh-CN" sz="1500" b="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(DH)=0E7H</a:t>
            </a:r>
          </a:p>
          <a:p>
            <a:pPr eaLnBrk="1" hangingPunct="1">
              <a:spcBef>
                <a:spcPts val="450"/>
              </a:spcBef>
            </a:pPr>
            <a:r>
              <a:rPr kumimoji="1" lang="en-US" altLang="zh-CN" sz="1500" b="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S=1       Z=0          C=1            O=0   </a:t>
            </a:r>
          </a:p>
          <a:p>
            <a:pPr eaLnBrk="1" hangingPunct="1">
              <a:spcBef>
                <a:spcPts val="450"/>
              </a:spcBef>
            </a:pPr>
            <a:r>
              <a:rPr kumimoji="1" lang="en-US" altLang="zh-CN" sz="15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kumimoji="1" lang="zh-CN" altLang="en-US" sz="15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如果为有符号数则结果正确（无溢出）</a:t>
            </a:r>
          </a:p>
          <a:p>
            <a:pPr eaLnBrk="1" hangingPunct="1">
              <a:spcBef>
                <a:spcPts val="450"/>
              </a:spcBef>
            </a:pPr>
            <a:r>
              <a:rPr kumimoji="1" lang="zh-CN" altLang="en-US" sz="15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如果为无符号数则结果错误（有溢出</a:t>
            </a:r>
            <a:r>
              <a:rPr kumimoji="1" lang="zh-CN" altLang="en-US" sz="1500" b="0" dirty="0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grpSp>
        <p:nvGrpSpPr>
          <p:cNvPr id="7" name="Group 18"/>
          <p:cNvGrpSpPr/>
          <p:nvPr/>
        </p:nvGrpSpPr>
        <p:grpSpPr bwMode="auto">
          <a:xfrm>
            <a:off x="1849301" y="3447277"/>
            <a:ext cx="3376613" cy="1116807"/>
            <a:chOff x="1052" y="1680"/>
            <a:chExt cx="2836" cy="938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056" y="1700"/>
              <a:ext cx="768" cy="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kumimoji="1" lang="en-US" altLang="zh-CN" sz="15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      4 1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kumimoji="1" lang="en-US" altLang="zh-CN" sz="15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  -  5 A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kumimoji="1" lang="en-US" altLang="zh-CN" sz="15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     E 7 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endParaRPr kumimoji="1" lang="en-US" altLang="zh-CN" sz="15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1104" y="2160"/>
              <a:ext cx="5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200" y="2208"/>
              <a:ext cx="9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304" y="1680"/>
              <a:ext cx="1584" cy="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kumimoji="1"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      0 1 0 0 0 0 0 1 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kumimoji="1"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   -  0 1 0 1 1 0 1 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kumimoji="1"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      1 1 1 0 0 1 1 1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endParaRPr kumimoji="1"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352" y="2141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052" y="2016"/>
              <a:ext cx="2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5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496" y="2160"/>
              <a:ext cx="9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348" y="2016"/>
              <a:ext cx="2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5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1601621"/>
            <a:ext cx="6629400" cy="358045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257175" indent="-257175">
              <a:spcBef>
                <a:spcPct val="50000"/>
              </a:spcBef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(6) DEC  OPRD</a:t>
            </a:r>
          </a:p>
          <a:p>
            <a:pPr marL="257175" indent="-257175">
              <a:spcBef>
                <a:spcPct val="50000"/>
              </a:spcBef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操作数：通用寄存器、存储器   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不能是段寄存器或立即数）</a:t>
            </a:r>
          </a:p>
          <a:p>
            <a:pPr marL="257175" indent="-257175">
              <a:lnSpc>
                <a:spcPct val="60000"/>
              </a:lnSpc>
              <a:spcBef>
                <a:spcPct val="50000"/>
              </a:spcBef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执行的操作：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OPRD  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  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OPRD - 1</a:t>
            </a:r>
          </a:p>
          <a:p>
            <a:pPr marL="257175" indent="-257175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</a:p>
          <a:p>
            <a:pPr marL="257175" indent="-257175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功能： 用于在循环中修改地址指针及循环次数等。</a:t>
            </a:r>
          </a:p>
          <a:p>
            <a:pPr marL="257175" indent="-257175">
              <a:lnSpc>
                <a:spcPct val="60000"/>
              </a:lnSpc>
              <a:spcBef>
                <a:spcPct val="50000"/>
              </a:spcBef>
              <a:defRPr/>
            </a:pP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57175" indent="-257175">
              <a:lnSpc>
                <a:spcPct val="60000"/>
              </a:lnSpc>
              <a:spcBef>
                <a:spcPct val="50000"/>
              </a:spcBef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注：该指令影响标志位  </a:t>
            </a:r>
          </a:p>
          <a:p>
            <a:pPr marL="257175" indent="-257175">
              <a:lnSpc>
                <a:spcPct val="60000"/>
              </a:lnSpc>
              <a:spcBef>
                <a:spcPct val="50000"/>
              </a:spcBef>
              <a:defRPr/>
            </a:pP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57175" indent="-257175">
              <a:lnSpc>
                <a:spcPct val="60000"/>
              </a:lnSpc>
              <a:spcBef>
                <a:spcPct val="50000"/>
              </a:spcBef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DEC  BX</a:t>
            </a:r>
          </a:p>
          <a:p>
            <a:pPr marL="257175" indent="-257175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DEC  word 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ptr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[SI] </a:t>
            </a:r>
          </a:p>
          <a:p>
            <a:pPr marL="257175" indent="-257175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57175" indent="-257175">
              <a:spcBef>
                <a:spcPct val="50000"/>
              </a:spcBef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该指令将操作数视为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无符号数；</a:t>
            </a:r>
          </a:p>
          <a:p>
            <a:pPr marL="257175" indent="-257175">
              <a:spcBef>
                <a:spcPct val="50000"/>
              </a:spcBef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该指令不影响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进位标志 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6" name="Freeform 3"/>
          <p:cNvSpPr/>
          <p:nvPr/>
        </p:nvSpPr>
        <p:spPr bwMode="auto">
          <a:xfrm>
            <a:off x="4991102" y="3801643"/>
            <a:ext cx="1689497" cy="571500"/>
          </a:xfrm>
          <a:custGeom>
            <a:avLst/>
            <a:gdLst>
              <a:gd name="T0" fmla="*/ 0 w 1200"/>
              <a:gd name="T1" fmla="*/ 0 h 480"/>
              <a:gd name="T2" fmla="*/ 2147483647 w 1200"/>
              <a:gd name="T3" fmla="*/ 0 h 480"/>
              <a:gd name="T4" fmla="*/ 2147483647 w 1200"/>
              <a:gd name="T5" fmla="*/ 2147483647 h 480"/>
              <a:gd name="T6" fmla="*/ 2147483647 w 1200"/>
              <a:gd name="T7" fmla="*/ 2147483647 h 480"/>
              <a:gd name="T8" fmla="*/ 2147483647 w 1200"/>
              <a:gd name="T9" fmla="*/ 0 h 480"/>
              <a:gd name="T10" fmla="*/ 2147483647 w 1200"/>
              <a:gd name="T11" fmla="*/ 0 h 480"/>
              <a:gd name="T12" fmla="*/ 2147483647 w 1200"/>
              <a:gd name="T13" fmla="*/ 2147483647 h 480"/>
              <a:gd name="T14" fmla="*/ 2147483647 w 1200"/>
              <a:gd name="T15" fmla="*/ 2147483647 h 480"/>
              <a:gd name="T16" fmla="*/ 0 w 1200"/>
              <a:gd name="T17" fmla="*/ 0 h 4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0"/>
              <a:gd name="T28" fmla="*/ 0 h 480"/>
              <a:gd name="T29" fmla="*/ 1200 w 1200"/>
              <a:gd name="T30" fmla="*/ 480 h 4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0" h="480">
                <a:moveTo>
                  <a:pt x="0" y="0"/>
                </a:moveTo>
                <a:lnTo>
                  <a:pt x="384" y="0"/>
                </a:lnTo>
                <a:lnTo>
                  <a:pt x="480" y="192"/>
                </a:lnTo>
                <a:lnTo>
                  <a:pt x="720" y="192"/>
                </a:lnTo>
                <a:lnTo>
                  <a:pt x="816" y="0"/>
                </a:lnTo>
                <a:lnTo>
                  <a:pt x="1200" y="0"/>
                </a:lnTo>
                <a:lnTo>
                  <a:pt x="912" y="480"/>
                </a:lnTo>
                <a:lnTo>
                  <a:pt x="24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 w="12700">
            <a:solidFill>
              <a:srgbClr val="993300"/>
            </a:solidFill>
            <a:rou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ker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137547" y="4044530"/>
            <a:ext cx="10951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kern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OPRD - 1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5818585" y="4386242"/>
            <a:ext cx="0" cy="16906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b="1" ker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41095" y="4543403"/>
            <a:ext cx="2037159" cy="225029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ker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819654" y="4743428"/>
            <a:ext cx="21014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200" kern="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1200" ker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            S   Z    A   P   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031582" y="4510064"/>
            <a:ext cx="1951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200" kern="0">
                <a:solidFill>
                  <a:srgbClr val="A5002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0   0  1  0  0</a:t>
            </a:r>
            <a:r>
              <a:rPr lang="en-US" altLang="zh-CN" sz="1200" ker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200" ker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1200" ker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200" kern="0">
                <a:solidFill>
                  <a:srgbClr val="A5002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0   0</a:t>
            </a:r>
            <a:r>
              <a:rPr lang="en-US" altLang="zh-CN" sz="1200" ker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>
                <a:solidFill>
                  <a:srgbClr val="A5002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1200" kern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4572001" y="3514703"/>
            <a:ext cx="2596754" cy="1743075"/>
          </a:xfrm>
          <a:prstGeom prst="wedgeEllipseCallout">
            <a:avLst>
              <a:gd name="adj1" fmla="val -99833"/>
              <a:gd name="adj2" fmla="val -28802"/>
            </a:avLst>
          </a:prstGeom>
          <a:noFill/>
          <a:ln w="9525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200" kern="0">
              <a:solidFill>
                <a:srgbClr val="33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1" grpId="0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1544053"/>
            <a:ext cx="6743700" cy="3600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257175" indent="-257175">
              <a:spcBef>
                <a:spcPct val="50000"/>
              </a:spcBef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(7)  NEG  OPRD</a:t>
            </a:r>
          </a:p>
          <a:p>
            <a:pPr marL="257175" indent="-257175">
              <a:spcBef>
                <a:spcPct val="5000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操作数：通用寄存器、存储器 </a:t>
            </a:r>
          </a:p>
          <a:p>
            <a:pPr marL="257175" indent="-257175">
              <a:spcBef>
                <a:spcPct val="50000"/>
              </a:spcBef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执行的操作：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求补指令，将操作数按位取反后加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，再送回操作数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257175" indent="-257175">
              <a:lnSpc>
                <a:spcPct val="60000"/>
              </a:lnSpc>
              <a:spcBef>
                <a:spcPct val="50000"/>
              </a:spcBef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对正数的补码求补变为其负数的补码，</a:t>
            </a:r>
          </a:p>
          <a:p>
            <a:pPr lvl="2">
              <a:lnSpc>
                <a:spcPct val="150000"/>
              </a:lnSpc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对负数的补码求补变为其正数的补码。</a:t>
            </a:r>
          </a:p>
          <a:p>
            <a:pPr lvl="2">
              <a:lnSpc>
                <a:spcPct val="150000"/>
              </a:lnSpc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NEG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指令可以求负数的绝对值。 </a:t>
            </a:r>
          </a:p>
          <a:p>
            <a:pPr marL="257175" indent="-257175">
              <a:lnSpc>
                <a:spcPct val="60000"/>
              </a:lnSpc>
              <a:spcBef>
                <a:spcPct val="50000"/>
              </a:spcBef>
              <a:defRPr/>
            </a:pPr>
            <a:endPara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57175" indent="-257175">
              <a:lnSpc>
                <a:spcPct val="60000"/>
              </a:lnSpc>
              <a:spcBef>
                <a:spcPct val="50000"/>
              </a:spcBef>
              <a:defRPr/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</a:p>
          <a:p>
            <a:pPr marL="257175" indent="-257175">
              <a:lnSpc>
                <a:spcPct val="60000"/>
              </a:lnSpc>
              <a:spcBef>
                <a:spcPct val="50000"/>
              </a:spcBef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注：该指令影响标志位  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57175" indent="-257175">
              <a:lnSpc>
                <a:spcPct val="60000"/>
              </a:lnSpc>
              <a:spcBef>
                <a:spcPct val="50000"/>
              </a:spcBef>
              <a:defRPr/>
            </a:pP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5454254" y="4148162"/>
            <a:ext cx="1689497" cy="571500"/>
          </a:xfrm>
          <a:custGeom>
            <a:avLst/>
            <a:gdLst>
              <a:gd name="T0" fmla="*/ 0 w 1200"/>
              <a:gd name="T1" fmla="*/ 0 h 480"/>
              <a:gd name="T2" fmla="*/ 2147483647 w 1200"/>
              <a:gd name="T3" fmla="*/ 0 h 480"/>
              <a:gd name="T4" fmla="*/ 2147483647 w 1200"/>
              <a:gd name="T5" fmla="*/ 2147483647 h 480"/>
              <a:gd name="T6" fmla="*/ 2147483647 w 1200"/>
              <a:gd name="T7" fmla="*/ 2147483647 h 480"/>
              <a:gd name="T8" fmla="*/ 2147483647 w 1200"/>
              <a:gd name="T9" fmla="*/ 0 h 480"/>
              <a:gd name="T10" fmla="*/ 2147483647 w 1200"/>
              <a:gd name="T11" fmla="*/ 0 h 480"/>
              <a:gd name="T12" fmla="*/ 2147483647 w 1200"/>
              <a:gd name="T13" fmla="*/ 2147483647 h 480"/>
              <a:gd name="T14" fmla="*/ 2147483647 w 1200"/>
              <a:gd name="T15" fmla="*/ 2147483647 h 480"/>
              <a:gd name="T16" fmla="*/ 0 w 1200"/>
              <a:gd name="T17" fmla="*/ 0 h 4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0"/>
              <a:gd name="T28" fmla="*/ 0 h 480"/>
              <a:gd name="T29" fmla="*/ 1200 w 1200"/>
              <a:gd name="T30" fmla="*/ 480 h 4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0" h="480">
                <a:moveTo>
                  <a:pt x="0" y="0"/>
                </a:moveTo>
                <a:lnTo>
                  <a:pt x="384" y="0"/>
                </a:lnTo>
                <a:lnTo>
                  <a:pt x="480" y="192"/>
                </a:lnTo>
                <a:lnTo>
                  <a:pt x="720" y="192"/>
                </a:lnTo>
                <a:lnTo>
                  <a:pt x="816" y="0"/>
                </a:lnTo>
                <a:lnTo>
                  <a:pt x="1200" y="0"/>
                </a:lnTo>
                <a:lnTo>
                  <a:pt x="912" y="480"/>
                </a:lnTo>
                <a:lnTo>
                  <a:pt x="24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 w="12700">
            <a:solidFill>
              <a:srgbClr val="993300"/>
            </a:solidFill>
            <a:rou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0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715000" y="4391049"/>
            <a:ext cx="9749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accent2"/>
                </a:solidFill>
              </a:rPr>
              <a:t>       OPRD 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281738" y="4732761"/>
            <a:ext cx="0" cy="169069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29241" y="4889921"/>
            <a:ext cx="1899047" cy="22502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0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200652" y="5098283"/>
            <a:ext cx="22377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dirty="0">
                <a:solidFill>
                  <a:srgbClr val="008000"/>
                </a:solidFill>
              </a:rPr>
              <a:t>     </a:t>
            </a:r>
            <a:r>
              <a:rPr lang="en-US" altLang="zh-CN" sz="1200" dirty="0">
                <a:solidFill>
                  <a:srgbClr val="FF0000"/>
                </a:solidFill>
              </a:rPr>
              <a:t>O            S   Z    A   P   C   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372100" y="4856586"/>
            <a:ext cx="20990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dirty="0">
                <a:solidFill>
                  <a:srgbClr val="A50021"/>
                </a:solidFill>
              </a:rPr>
              <a:t>0   0  1  0  0</a:t>
            </a:r>
            <a:r>
              <a:rPr lang="en-US" altLang="zh-CN" sz="1200" dirty="0">
                <a:solidFill>
                  <a:srgbClr val="FF0000"/>
                </a:solidFill>
              </a:rPr>
              <a:t>   </a:t>
            </a:r>
            <a:r>
              <a:rPr lang="en-US" altLang="zh-CN" sz="1200" dirty="0">
                <a:solidFill>
                  <a:srgbClr val="990000"/>
                </a:solidFill>
              </a:rPr>
              <a:t>1</a:t>
            </a:r>
            <a:r>
              <a:rPr lang="en-US" altLang="zh-CN" sz="1200" dirty="0">
                <a:solidFill>
                  <a:srgbClr val="FF0000"/>
                </a:solidFill>
              </a:rPr>
              <a:t>     </a:t>
            </a:r>
            <a:r>
              <a:rPr lang="en-US" altLang="zh-CN" sz="1200" dirty="0">
                <a:solidFill>
                  <a:srgbClr val="A50021"/>
                </a:solidFill>
              </a:rPr>
              <a:t>0    0</a:t>
            </a:r>
            <a:r>
              <a:rPr lang="en-US" altLang="zh-CN" sz="1200" dirty="0">
                <a:solidFill>
                  <a:srgbClr val="FF0000"/>
                </a:solidFill>
              </a:rPr>
              <a:t>   </a:t>
            </a:r>
            <a:r>
              <a:rPr lang="en-US" altLang="zh-CN" sz="1200" dirty="0">
                <a:solidFill>
                  <a:srgbClr val="A50021"/>
                </a:solidFill>
              </a:rPr>
              <a:t>0</a:t>
            </a:r>
            <a:r>
              <a:rPr lang="en-US" altLang="zh-CN" sz="1200" dirty="0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5086351" y="3861221"/>
            <a:ext cx="2596754" cy="1657350"/>
          </a:xfrm>
          <a:prstGeom prst="wedgeEllipseCallout">
            <a:avLst>
              <a:gd name="adj1" fmla="val -117515"/>
              <a:gd name="adj2" fmla="val 13864"/>
            </a:avLst>
          </a:prstGeom>
          <a:noFill/>
          <a:ln w="9525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1" grpId="0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552" y="1742885"/>
            <a:ext cx="7581072" cy="3531874"/>
          </a:xfrm>
          <a:prstGeom prst="rect">
            <a:avLst/>
          </a:prstGeom>
          <a:ln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(8) CMP  DST, SRC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源操作数：通用寄存器、存储器、立即数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目的操作数：通用寄存器、存储器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执行的操作：</a:t>
            </a:r>
            <a:r>
              <a:rPr lang="zh-CN" altLang="en-US" sz="20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0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 - SRC 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defRPr/>
            </a:pPr>
            <a:endParaRPr lang="en-US" altLang="zh-CN" sz="20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8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注：该指令影响标志位  </a:t>
            </a:r>
            <a:endParaRPr lang="zh-CN" altLang="en-US" sz="14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  <a:defRPr/>
            </a:pPr>
            <a:endParaRPr lang="zh-CN" altLang="en-US" sz="20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(1)  </a:t>
            </a: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该指令同 </a:t>
            </a:r>
            <a:r>
              <a:rPr lang="en-US" altLang="zh-CN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SUB , </a:t>
            </a: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但其不保存运算结果；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</a:t>
            </a:r>
            <a:r>
              <a:rPr lang="en-US" altLang="zh-CN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(2)  </a:t>
            </a:r>
            <a:r>
              <a:rPr lang="zh-CN" altLang="en-US" sz="1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该指令后面通常跟一条转移指令，根据标志位产生不同的程序分支。</a:t>
            </a:r>
          </a:p>
        </p:txBody>
      </p:sp>
      <p:sp>
        <p:nvSpPr>
          <p:cNvPr id="6" name="Freeform 4"/>
          <p:cNvSpPr/>
          <p:nvPr/>
        </p:nvSpPr>
        <p:spPr bwMode="auto">
          <a:xfrm>
            <a:off x="5243048" y="3712416"/>
            <a:ext cx="1771650" cy="571500"/>
          </a:xfrm>
          <a:custGeom>
            <a:avLst/>
            <a:gdLst>
              <a:gd name="T0" fmla="*/ 0 w 1200"/>
              <a:gd name="T1" fmla="*/ 0 h 480"/>
              <a:gd name="T2" fmla="*/ 2147483647 w 1200"/>
              <a:gd name="T3" fmla="*/ 0 h 480"/>
              <a:gd name="T4" fmla="*/ 2147483647 w 1200"/>
              <a:gd name="T5" fmla="*/ 2147483647 h 480"/>
              <a:gd name="T6" fmla="*/ 2147483647 w 1200"/>
              <a:gd name="T7" fmla="*/ 2147483647 h 480"/>
              <a:gd name="T8" fmla="*/ 2147483647 w 1200"/>
              <a:gd name="T9" fmla="*/ 0 h 480"/>
              <a:gd name="T10" fmla="*/ 2147483647 w 1200"/>
              <a:gd name="T11" fmla="*/ 0 h 480"/>
              <a:gd name="T12" fmla="*/ 2147483647 w 1200"/>
              <a:gd name="T13" fmla="*/ 2147483647 h 480"/>
              <a:gd name="T14" fmla="*/ 2147483647 w 1200"/>
              <a:gd name="T15" fmla="*/ 2147483647 h 480"/>
              <a:gd name="T16" fmla="*/ 0 w 1200"/>
              <a:gd name="T17" fmla="*/ 0 h 4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0"/>
              <a:gd name="T28" fmla="*/ 0 h 480"/>
              <a:gd name="T29" fmla="*/ 1200 w 1200"/>
              <a:gd name="T30" fmla="*/ 480 h 4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0" h="480">
                <a:moveTo>
                  <a:pt x="0" y="0"/>
                </a:moveTo>
                <a:lnTo>
                  <a:pt x="384" y="0"/>
                </a:lnTo>
                <a:lnTo>
                  <a:pt x="480" y="192"/>
                </a:lnTo>
                <a:lnTo>
                  <a:pt x="720" y="192"/>
                </a:lnTo>
                <a:lnTo>
                  <a:pt x="816" y="0"/>
                </a:lnTo>
                <a:lnTo>
                  <a:pt x="1200" y="0"/>
                </a:lnTo>
                <a:lnTo>
                  <a:pt x="912" y="480"/>
                </a:lnTo>
                <a:lnTo>
                  <a:pt x="24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 w="12700">
            <a:solidFill>
              <a:srgbClr val="993300"/>
            </a:solidFill>
            <a:rou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0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585949" y="3996977"/>
            <a:ext cx="1083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accent2"/>
                </a:solidFill>
              </a:rPr>
              <a:t>   DST - SRC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6070532" y="4297015"/>
            <a:ext cx="0" cy="169069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118035" y="4454176"/>
            <a:ext cx="1899047" cy="22502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0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914024" y="4662536"/>
            <a:ext cx="23942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         S   Z    A   P   C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135888" y="4402864"/>
            <a:ext cx="20335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dirty="0">
                <a:solidFill>
                  <a:srgbClr val="A50021"/>
                </a:solidFill>
              </a:rPr>
              <a:t>0   0  1  0  0</a:t>
            </a:r>
            <a:r>
              <a:rPr lang="en-US" altLang="zh-CN" sz="1200" dirty="0">
                <a:solidFill>
                  <a:srgbClr val="FF0000"/>
                </a:solidFill>
              </a:rPr>
              <a:t>  </a:t>
            </a:r>
            <a:r>
              <a:rPr lang="en-US" altLang="zh-CN" sz="1200" dirty="0">
                <a:solidFill>
                  <a:srgbClr val="990000"/>
                </a:solidFill>
              </a:rPr>
              <a:t> 1</a:t>
            </a:r>
            <a:r>
              <a:rPr lang="en-US" altLang="zh-CN" sz="1200" dirty="0">
                <a:solidFill>
                  <a:srgbClr val="FF0000"/>
                </a:solidFill>
              </a:rPr>
              <a:t>     </a:t>
            </a:r>
            <a:r>
              <a:rPr lang="en-US" altLang="zh-CN" sz="1200" dirty="0">
                <a:solidFill>
                  <a:srgbClr val="A50021"/>
                </a:solidFill>
              </a:rPr>
              <a:t>0    0</a:t>
            </a:r>
            <a:r>
              <a:rPr lang="en-US" altLang="zh-CN" sz="1200" dirty="0">
                <a:solidFill>
                  <a:srgbClr val="FF0000"/>
                </a:solidFill>
              </a:rPr>
              <a:t>   </a:t>
            </a:r>
            <a:r>
              <a:rPr lang="en-US" altLang="zh-CN" sz="1200" dirty="0">
                <a:solidFill>
                  <a:srgbClr val="A50021"/>
                </a:solidFill>
              </a:rPr>
              <a:t>0</a:t>
            </a:r>
            <a:r>
              <a:rPr lang="en-US" altLang="zh-CN" sz="1200" dirty="0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817995" y="3508822"/>
            <a:ext cx="2596754" cy="1574006"/>
          </a:xfrm>
          <a:prstGeom prst="wedgeEllipseCallout">
            <a:avLst>
              <a:gd name="adj1" fmla="val -86588"/>
              <a:gd name="adj2" fmla="val -18606"/>
            </a:avLst>
          </a:prstGeom>
          <a:noFill/>
          <a:ln w="9525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1" grpId="0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4.3 8086</a:t>
            </a:r>
            <a:r>
              <a:rPr lang="zh-CN" altLang="zh-CN" dirty="0">
                <a:solidFill>
                  <a:schemeClr val="accent1"/>
                </a:solidFill>
              </a:rPr>
              <a:t>指令系统</a:t>
            </a:r>
          </a:p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48281" y="2024795"/>
            <a:ext cx="6515100" cy="2595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比较指令主要用于两个数之间的关系：大、小、相等。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如：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  B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 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比较相等。   只要看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 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标志。 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Z=1——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相等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Z=0——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不相等。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 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比小大小。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分两种情况。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  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无符号数       看进（借）位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标志。                                                                </a:t>
            </a:r>
          </a:p>
          <a:p>
            <a:pPr>
              <a:lnSpc>
                <a:spcPct val="20000"/>
              </a:lnSpc>
              <a:spcBef>
                <a:spcPct val="50000"/>
              </a:spcBef>
              <a:defRPr/>
            </a:pP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1934181" y="5212460"/>
            <a:ext cx="1771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877281" y="4464385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5248881" y="5174309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5306031" y="5247816"/>
            <a:ext cx="171450" cy="57150"/>
          </a:xfrm>
          <a:prstGeom prst="line">
            <a:avLst/>
          </a:prstGeom>
          <a:noFill/>
          <a:ln w="9525">
            <a:solidFill>
              <a:srgbClr val="CC00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134581" y="5076367"/>
            <a:ext cx="171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7134832" y="5029686"/>
            <a:ext cx="1957388" cy="6135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结论： 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C=1       A&lt;B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C=0       A&gt;B</a:t>
            </a:r>
          </a:p>
        </p:txBody>
      </p:sp>
      <p:sp>
        <p:nvSpPr>
          <p:cNvPr id="2" name="矩形 1"/>
          <p:cNvSpPr/>
          <p:nvPr/>
        </p:nvSpPr>
        <p:spPr>
          <a:xfrm>
            <a:off x="716329" y="4597824"/>
            <a:ext cx="7397196" cy="1206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50"/>
              </a:spcBef>
              <a:defRPr/>
            </a:pP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A=A0H               1 0 1 0 0 0 0 0                   A=53H                0 1 0 1 0 0 1 1 </a:t>
            </a:r>
          </a:p>
          <a:p>
            <a:pPr>
              <a:spcBef>
                <a:spcPts val="750"/>
              </a:spcBef>
              <a:defRPr/>
            </a:pP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B=53H          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－  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1 0 1 0  0 1 1                  B=A0H        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－  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1 0 1 0 0 0 0 0 </a:t>
            </a:r>
          </a:p>
          <a:p>
            <a:pPr>
              <a:lnSpc>
                <a:spcPct val="60000"/>
              </a:lnSpc>
              <a:spcBef>
                <a:spcPts val="750"/>
              </a:spcBef>
              <a:defRPr/>
            </a:pPr>
            <a:r>
              <a:rPr kumimoji="1"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0 1 0 0 1 1 0 1</a:t>
            </a:r>
            <a:r>
              <a:rPr kumimoji="1"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0 0 1 1 0 0 1 1</a:t>
            </a:r>
          </a:p>
          <a:p>
            <a:pPr>
              <a:lnSpc>
                <a:spcPct val="60000"/>
              </a:lnSpc>
              <a:spcBef>
                <a:spcPts val="750"/>
              </a:spcBef>
              <a:defRPr/>
            </a:pPr>
            <a:r>
              <a:rPr kumimoji="1"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A&gt;B                                          A&lt;B                                   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 animBg="1" autoUpdateAnimBg="0"/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02500" y="1959125"/>
            <a:ext cx="6343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b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59651" y="1844824"/>
            <a:ext cx="6310313" cy="3888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dirty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  </a:t>
            </a:r>
            <a:r>
              <a:rPr kumimoji="1" lang="zh-CN" altLang="en-US" dirty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带符号数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kumimoji="1" lang="zh-CN" altLang="en-US" sz="1500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* 同号：不会溢出</a:t>
            </a:r>
            <a:r>
              <a:rPr kumimoji="1" lang="en-US" altLang="zh-CN" sz="1500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1500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z="1500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用符号位 </a:t>
            </a:r>
            <a:r>
              <a:rPr kumimoji="1" lang="en-US" altLang="zh-CN" sz="1500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kumimoji="1" lang="zh-CN" altLang="en-US" sz="1500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判断</a:t>
            </a:r>
            <a:r>
              <a:rPr kumimoji="1" lang="zh-CN" altLang="en-US" sz="1500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1" lang="zh-CN" altLang="en-US" sz="1500" dirty="0">
              <a:solidFill>
                <a:srgbClr val="33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zh-CN" altLang="en-US" sz="1500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</a:t>
            </a:r>
            <a:r>
              <a:rPr kumimoji="1" lang="en-US" altLang="zh-CN" sz="1500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A=24H                 0 0 1 0 0 1 0 0</a:t>
            </a:r>
          </a:p>
          <a:p>
            <a:pPr>
              <a:lnSpc>
                <a:spcPct val="40000"/>
              </a:lnSpc>
              <a:spcBef>
                <a:spcPct val="50000"/>
              </a:spcBef>
              <a:defRPr/>
            </a:pPr>
            <a:r>
              <a:rPr kumimoji="1" lang="en-US" altLang="zh-CN" sz="1500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B=44H            </a:t>
            </a:r>
            <a:r>
              <a:rPr kumimoji="1" lang="zh-CN" altLang="en-US" sz="1500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－ </a:t>
            </a:r>
            <a:r>
              <a:rPr kumimoji="1" lang="en-US" altLang="zh-CN" sz="1500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0 1 0 0 0 1 0 0               </a:t>
            </a:r>
            <a:r>
              <a:rPr kumimoji="1" lang="en-US" altLang="zh-CN" sz="15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O=0</a:t>
            </a:r>
            <a:r>
              <a:rPr kumimoji="1" lang="en-US" altLang="zh-CN" sz="1500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1500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15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S=0      A&gt;B</a:t>
            </a:r>
            <a:endParaRPr kumimoji="1" lang="en-US" altLang="zh-CN" sz="1500" dirty="0">
              <a:solidFill>
                <a:srgbClr val="33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defRPr/>
            </a:pPr>
            <a:r>
              <a:rPr kumimoji="1" lang="en-US" altLang="zh-CN" sz="1500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1 1 1 0 0 0 0 0                             </a:t>
            </a:r>
            <a:r>
              <a:rPr kumimoji="1" lang="en-US" altLang="zh-CN" sz="15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S=1      A&lt;B</a:t>
            </a:r>
          </a:p>
          <a:p>
            <a:pPr>
              <a:lnSpc>
                <a:spcPct val="135000"/>
              </a:lnSpc>
              <a:spcBef>
                <a:spcPct val="50000"/>
              </a:spcBef>
              <a:defRPr/>
            </a:pPr>
            <a:r>
              <a:rPr kumimoji="1" lang="en-US" altLang="zh-CN" sz="1500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* </a:t>
            </a:r>
            <a:r>
              <a:rPr kumimoji="1" lang="zh-CN" altLang="en-US" sz="1500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异号：可能会溢出，用溢出位</a:t>
            </a:r>
            <a:r>
              <a:rPr kumimoji="1" lang="en-US" altLang="zh-CN" sz="1500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zh-CN" altLang="en-US" sz="1500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和符号位</a:t>
            </a:r>
            <a:r>
              <a:rPr kumimoji="1" lang="en-US" altLang="zh-CN" sz="1500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1500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1500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判断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1500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有溢出：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zh-CN" altLang="en-US" sz="1500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</a:t>
            </a:r>
            <a:r>
              <a:rPr kumimoji="1" lang="en-US" altLang="zh-CN" sz="1500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A=7FH       0 1 1 1 1 1 1 1 </a:t>
            </a:r>
          </a:p>
          <a:p>
            <a:pPr>
              <a:lnSpc>
                <a:spcPct val="40000"/>
              </a:lnSpc>
              <a:spcBef>
                <a:spcPct val="50000"/>
              </a:spcBef>
              <a:defRPr/>
            </a:pPr>
            <a:r>
              <a:rPr kumimoji="1" lang="en-US" altLang="zh-CN" sz="1500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B=F0H     </a:t>
            </a:r>
            <a:r>
              <a:rPr kumimoji="1" lang="zh-CN" altLang="en-US" sz="1500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－ </a:t>
            </a:r>
            <a:r>
              <a:rPr kumimoji="1" lang="en-US" altLang="zh-CN" sz="1500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1 1 1 1 0 0 0 0                    </a:t>
            </a:r>
            <a:r>
              <a:rPr kumimoji="1" lang="en-US" altLang="zh-CN" sz="15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O=1    S=1     A&gt;B</a:t>
            </a:r>
          </a:p>
          <a:p>
            <a:pPr>
              <a:lnSpc>
                <a:spcPct val="40000"/>
              </a:lnSpc>
              <a:spcBef>
                <a:spcPct val="50000"/>
              </a:spcBef>
              <a:defRPr/>
            </a:pPr>
            <a:r>
              <a:rPr kumimoji="1" lang="en-US" altLang="zh-CN" sz="1500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1 0 0 0 1 1 1 1                                </a:t>
            </a:r>
            <a:r>
              <a:rPr kumimoji="1" lang="en-US" altLang="zh-CN" sz="15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S=0    A&lt;B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15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</a:t>
            </a:r>
            <a:r>
              <a:rPr kumimoji="1" lang="zh-CN" altLang="en-US" sz="1500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无溢出</a:t>
            </a:r>
            <a:r>
              <a:rPr kumimoji="1" lang="en-US" altLang="zh-CN" sz="1500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5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en-US" altLang="zh-CN" sz="1500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A=3FH         0 0 1 1 1 1 1 1</a:t>
            </a:r>
            <a:endParaRPr kumimoji="1" lang="en-US" altLang="zh-CN" sz="1500" dirty="0">
              <a:solidFill>
                <a:srgbClr val="0000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defRPr/>
            </a:pPr>
            <a:r>
              <a:rPr kumimoji="1" lang="en-US" altLang="zh-CN" sz="1500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B=F0H    </a:t>
            </a:r>
            <a:r>
              <a:rPr kumimoji="1" lang="zh-CN" altLang="en-US" sz="1500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－ </a:t>
            </a:r>
            <a:r>
              <a:rPr kumimoji="1" lang="en-US" altLang="zh-CN" sz="1500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1 1 1 1 0 0 0 0                  </a:t>
            </a:r>
            <a:r>
              <a:rPr kumimoji="1" lang="en-US" altLang="zh-CN" sz="15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O=0    S=0     A&gt;B</a:t>
            </a:r>
          </a:p>
          <a:p>
            <a:pPr>
              <a:lnSpc>
                <a:spcPct val="40000"/>
              </a:lnSpc>
              <a:spcBef>
                <a:spcPct val="50000"/>
              </a:spcBef>
              <a:defRPr/>
            </a:pPr>
            <a:r>
              <a:rPr kumimoji="1" lang="en-US" altLang="zh-CN" sz="15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</a:t>
            </a:r>
            <a:r>
              <a:rPr kumimoji="1" lang="en-US" altLang="zh-CN" sz="1500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0 1 0 0 1 1 1 1</a:t>
            </a:r>
            <a:r>
              <a:rPr kumimoji="1" lang="en-US" altLang="zh-CN" sz="15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S=1     A&lt;B</a:t>
            </a:r>
            <a:r>
              <a:rPr kumimoji="1" lang="en-US" altLang="zh-CN" sz="1500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693275" y="2949724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569450" y="4367759"/>
            <a:ext cx="1543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5940152" y="5868404"/>
            <a:ext cx="2457450" cy="6694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结论：   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O⊕ S =0      A&gt;B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O⊕ S =1      A&lt;B</a:t>
            </a:r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2607550" y="5377409"/>
            <a:ext cx="1543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 autoUpdateAnimBg="0"/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11560" y="2907929"/>
            <a:ext cx="7292071" cy="189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有符号数比较条件转移指令</a:t>
            </a:r>
            <a:r>
              <a:rPr lang="en-US" altLang="zh-CN" sz="160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:                        </a:t>
            </a:r>
            <a:r>
              <a:rPr lang="zh-CN" altLang="en-US" sz="160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无符号数比较条件转移指令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</a:t>
            </a:r>
            <a:r>
              <a:rPr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JG   </a:t>
            </a:r>
            <a:r>
              <a:rPr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标号地址</a:t>
            </a:r>
            <a:r>
              <a:rPr lang="zh-CN" altLang="en-US" sz="16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； </a:t>
            </a:r>
            <a:r>
              <a:rPr lang="en-US" altLang="zh-CN" sz="1600" b="0" dirty="0" err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dst</a:t>
            </a:r>
            <a:r>
              <a:rPr lang="en-US" altLang="zh-CN" sz="16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16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＞</a:t>
            </a:r>
            <a:r>
              <a:rPr lang="en-US" altLang="zh-CN" sz="1600" b="0" dirty="0" err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src</a:t>
            </a:r>
            <a:r>
              <a:rPr lang="en-US" altLang="zh-CN" sz="16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</a:t>
            </a:r>
            <a:r>
              <a:rPr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JA   </a:t>
            </a:r>
            <a:r>
              <a:rPr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标号地址</a:t>
            </a:r>
            <a:r>
              <a:rPr lang="zh-CN" altLang="en-US" sz="16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；   </a:t>
            </a:r>
            <a:r>
              <a:rPr lang="en-US" altLang="zh-CN" sz="1600" b="0" dirty="0" err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dst</a:t>
            </a:r>
            <a:r>
              <a:rPr lang="en-US" altLang="zh-CN" sz="16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16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＞ </a:t>
            </a:r>
            <a:r>
              <a:rPr lang="en-US" altLang="zh-CN" sz="1600" b="0" dirty="0" err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src</a:t>
            </a:r>
            <a:endParaRPr lang="en-US" altLang="zh-CN" sz="1600" b="0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</a:t>
            </a:r>
            <a:r>
              <a:rPr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JL   </a:t>
            </a:r>
            <a:r>
              <a:rPr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标号地址</a:t>
            </a:r>
            <a:r>
              <a:rPr lang="zh-CN" altLang="en-US" sz="1600" b="0" dirty="0">
                <a:solidFill>
                  <a:srgbClr val="0066FF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16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； </a:t>
            </a:r>
            <a:r>
              <a:rPr lang="en-US" altLang="zh-CN" sz="1600" b="0" dirty="0" err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dst</a:t>
            </a:r>
            <a:r>
              <a:rPr lang="en-US" altLang="zh-CN" sz="16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16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＜ </a:t>
            </a:r>
            <a:r>
              <a:rPr lang="en-US" altLang="zh-CN" sz="1600" b="0" dirty="0" err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src</a:t>
            </a:r>
            <a:r>
              <a:rPr lang="en-US" altLang="zh-CN" sz="16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</a:t>
            </a:r>
            <a:r>
              <a:rPr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JB   </a:t>
            </a:r>
            <a:r>
              <a:rPr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标号地址</a:t>
            </a:r>
            <a:r>
              <a:rPr lang="zh-CN" altLang="en-US" sz="16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；   </a:t>
            </a:r>
            <a:r>
              <a:rPr lang="en-US" altLang="zh-CN" sz="1600" b="0" dirty="0" err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dst</a:t>
            </a:r>
            <a:r>
              <a:rPr lang="en-US" altLang="zh-CN" sz="16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16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＜ </a:t>
            </a:r>
            <a:r>
              <a:rPr lang="en-US" altLang="zh-CN" sz="1600" b="0" dirty="0" err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src</a:t>
            </a:r>
            <a:r>
              <a:rPr lang="en-US" altLang="zh-CN" sz="16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</a:t>
            </a:r>
            <a:r>
              <a:rPr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JGE    </a:t>
            </a:r>
            <a:r>
              <a:rPr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标号地址</a:t>
            </a:r>
            <a:r>
              <a:rPr lang="zh-CN" altLang="en-US" sz="16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； </a:t>
            </a:r>
            <a:r>
              <a:rPr lang="en-US" altLang="zh-CN" sz="1600" b="0" dirty="0" err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dst</a:t>
            </a:r>
            <a:r>
              <a:rPr lang="en-US" altLang="zh-CN" sz="16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≥ </a:t>
            </a:r>
            <a:r>
              <a:rPr lang="en-US" altLang="zh-CN" sz="1600" b="0" dirty="0" err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src</a:t>
            </a:r>
            <a:r>
              <a:rPr lang="en-US" altLang="zh-CN" sz="16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     </a:t>
            </a:r>
            <a:r>
              <a:rPr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JAE   </a:t>
            </a:r>
            <a:r>
              <a:rPr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标号地址</a:t>
            </a:r>
            <a:r>
              <a:rPr lang="zh-CN" altLang="en-US" sz="16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；   </a:t>
            </a:r>
            <a:r>
              <a:rPr lang="en-US" altLang="zh-CN" sz="1600" b="0" dirty="0" err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dst</a:t>
            </a:r>
            <a:r>
              <a:rPr lang="en-US" altLang="zh-CN" sz="16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≥ </a:t>
            </a:r>
            <a:r>
              <a:rPr lang="en-US" altLang="zh-CN" sz="1600" b="0" dirty="0" err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src</a:t>
            </a:r>
            <a:r>
              <a:rPr lang="en-US" altLang="zh-CN" sz="16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</a:t>
            </a:r>
            <a:r>
              <a:rPr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JLE    </a:t>
            </a:r>
            <a:r>
              <a:rPr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标号地址</a:t>
            </a:r>
            <a:r>
              <a:rPr lang="zh-CN" altLang="en-US" sz="16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； </a:t>
            </a:r>
            <a:r>
              <a:rPr lang="en-US" altLang="zh-CN" sz="1600" b="0" dirty="0" err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dst</a:t>
            </a:r>
            <a:r>
              <a:rPr lang="en-US" altLang="zh-CN" sz="16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≤ </a:t>
            </a:r>
            <a:r>
              <a:rPr lang="en-US" altLang="zh-CN" sz="1600" b="0" dirty="0" err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src</a:t>
            </a:r>
            <a:r>
              <a:rPr lang="en-US" altLang="zh-CN" sz="16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     </a:t>
            </a:r>
            <a:r>
              <a:rPr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JBE  </a:t>
            </a:r>
            <a:r>
              <a:rPr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标号地址</a:t>
            </a:r>
            <a:r>
              <a:rPr lang="zh-CN" altLang="en-US" sz="1600" b="0" dirty="0">
                <a:solidFill>
                  <a:schemeClr val="bg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16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；   </a:t>
            </a:r>
            <a:r>
              <a:rPr lang="en-US" altLang="zh-CN" sz="1600" b="0" dirty="0" err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dst</a:t>
            </a:r>
            <a:r>
              <a:rPr lang="en-US" altLang="zh-CN" sz="16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≤ </a:t>
            </a:r>
            <a:r>
              <a:rPr lang="en-US" altLang="zh-CN" sz="1600" b="0" dirty="0" err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src</a:t>
            </a:r>
            <a:r>
              <a:rPr lang="en-US" altLang="zh-CN" sz="16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448280" y="1884036"/>
            <a:ext cx="80841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在分支程序设计中，常用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CMP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指令来产生条件，其后往往跟着一条条件转移指令，由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CMP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指令为条件转移指令提供控制转移的依据。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zh-CN" dirty="0"/>
              <a:t>指令系统概述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8282" y="2544212"/>
            <a:ext cx="3492620" cy="1371600"/>
          </a:xfrm>
          <a:prstGeom prst="rect">
            <a:avLst/>
          </a:prstGeom>
          <a:solidFill>
            <a:srgbClr val="FFFFFF"/>
          </a:solidFill>
          <a:ln w="57150" cmpd="thinThick">
            <a:solidFill>
              <a:schemeClr val="tx1"/>
            </a:solidFill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zh-CN" sz="1800" b="1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1800" b="1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双操作数指令（两地址指令）</a:t>
            </a:r>
          </a:p>
          <a:p>
            <a:pPr>
              <a:buFontTx/>
              <a:buNone/>
            </a:pPr>
            <a:r>
              <a:rPr lang="zh-CN" altLang="en-US" sz="15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15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   AX</a:t>
            </a:r>
            <a:r>
              <a:rPr lang="zh-CN" altLang="en-US" sz="15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5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     </a:t>
            </a:r>
            <a:r>
              <a:rPr lang="zh-CN" altLang="en-US" sz="15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；传送指令。</a:t>
            </a:r>
          </a:p>
          <a:p>
            <a:pPr>
              <a:buFontTx/>
              <a:buNone/>
            </a:pPr>
            <a:r>
              <a:rPr lang="zh-CN" altLang="en-US" sz="15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5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   AX</a:t>
            </a:r>
            <a:r>
              <a:rPr lang="zh-CN" altLang="en-US" sz="15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5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BX	</a:t>
            </a:r>
            <a:r>
              <a:rPr lang="zh-CN" altLang="en-US" sz="15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；加法指令。</a:t>
            </a:r>
            <a:r>
              <a:rPr lang="zh-CN" altLang="en-US" sz="21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1286481" y="3806763"/>
            <a:ext cx="228600" cy="171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2029431" y="3806763"/>
            <a:ext cx="171450" cy="171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43556" y="4035363"/>
            <a:ext cx="1146468" cy="3231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00" dirty="0"/>
              <a:t>目的操作数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086582" y="4035363"/>
            <a:ext cx="954107" cy="3231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00" dirty="0"/>
              <a:t>源操作数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572000" y="2483494"/>
            <a:ext cx="4032448" cy="2806922"/>
          </a:xfrm>
          <a:prstGeom prst="rect">
            <a:avLst/>
          </a:prstGeom>
          <a:solidFill>
            <a:srgbClr val="FFFFFF"/>
          </a:solidFill>
          <a:ln w="57150" cmpd="thinThick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defRPr/>
            </a:pPr>
            <a:r>
              <a:rPr lang="en-US" altLang="zh-CN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单操作数指令（一地址指令）</a:t>
            </a: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INC  AX	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；加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指令。</a:t>
            </a: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MUL	               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；乘法指令。</a:t>
            </a: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PUSH  AX         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；进栈指令。</a:t>
            </a: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JMP  LA1          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；无条件转移指令。</a:t>
            </a:r>
          </a:p>
          <a:p>
            <a:pPr>
              <a:spcBef>
                <a:spcPct val="50000"/>
              </a:spcBef>
              <a:defRPr/>
            </a:pPr>
            <a:endParaRPr lang="en-US" altLang="zh-CN" dirty="0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V="1">
            <a:off x="5508104" y="4725144"/>
            <a:ext cx="232136" cy="4920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965180" y="5274327"/>
            <a:ext cx="1146468" cy="3231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00" dirty="0"/>
              <a:t>目的操作数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 autoUpdateAnimBg="0" advAuto="0"/>
      <p:bldP spid="8" grpId="0" animBg="1" autoUpdateAnimBg="0"/>
      <p:bldP spid="9" grpId="0" animBg="1" autoUpdateAnimBg="0"/>
      <p:bldP spid="10" grpId="0" animBg="1" autoUpdateAnimBg="0"/>
      <p:bldP spid="12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8450" y="1696174"/>
            <a:ext cx="8229600" cy="514104"/>
          </a:xfrm>
        </p:spPr>
        <p:txBody>
          <a:bodyPr/>
          <a:lstStyle/>
          <a:p>
            <a:r>
              <a:rPr lang="en-US" altLang="zh-CN" b="1" dirty="0">
                <a:cs typeface="Times New Roman" panose="02020603050405020304" pitchFamily="18" charset="0"/>
              </a:rPr>
              <a:t>2</a:t>
            </a:r>
            <a:r>
              <a:rPr lang="x-none" altLang="zh-CN" b="1" dirty="0">
                <a:cs typeface="Times New Roman" panose="02020603050405020304" pitchFamily="18" charset="0"/>
              </a:rPr>
              <a:t>. 乘法指令与除法指令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457200" y="2566781"/>
            <a:ext cx="6515100" cy="3143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257175" indent="-257175">
              <a:spcBef>
                <a:spcPct val="50000"/>
              </a:spcBef>
              <a:defRPr/>
            </a:pP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MUL   SRC —— 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无符号数乘法 </a:t>
            </a:r>
          </a:p>
          <a:p>
            <a:pPr marL="257175" indent="-257175"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源操作数：通用寄存器、存储器（不能是立即数）</a:t>
            </a:r>
          </a:p>
          <a:p>
            <a:pPr marL="257175" indent="-257175">
              <a:lnSpc>
                <a:spcPct val="70000"/>
              </a:lnSpc>
              <a:spcBef>
                <a:spcPct val="50000"/>
              </a:spcBef>
              <a:defRPr/>
            </a:pP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目的操作数：</a:t>
            </a:r>
            <a:r>
              <a:rPr kumimoji="1" lang="en-US" altLang="zh-CN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DX, AX </a:t>
            </a:r>
            <a:r>
              <a:rPr kumimoji="1" lang="zh-CN" altLang="en-US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（隐含）</a:t>
            </a:r>
          </a:p>
          <a:p>
            <a:pPr marL="257175" indent="-257175">
              <a:lnSpc>
                <a:spcPct val="70000"/>
              </a:lnSpc>
              <a:spcBef>
                <a:spcPct val="50000"/>
              </a:spcBef>
              <a:defRPr/>
            </a:pP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执行的操作：字节操作   （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AH,AL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 （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AL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）（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SRC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）  </a:t>
            </a:r>
          </a:p>
          <a:p>
            <a:pPr marL="257175" indent="-257175">
              <a:lnSpc>
                <a:spcPct val="70000"/>
              </a:lnSpc>
              <a:spcBef>
                <a:spcPct val="50000"/>
              </a:spcBef>
              <a:defRPr/>
            </a:pP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字操作       （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DX,AX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） （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AX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）（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SRC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</a:p>
          <a:p>
            <a:pPr marL="257175" indent="-257175">
              <a:lnSpc>
                <a:spcPct val="30000"/>
              </a:lnSpc>
              <a:spcBef>
                <a:spcPct val="50000"/>
              </a:spcBef>
              <a:defRPr/>
            </a:pPr>
            <a:endParaRPr kumimoji="1" lang="zh-CN" altLang="en-US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57175" indent="-257175"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注：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该指令影响标志位  </a:t>
            </a:r>
            <a:endParaRPr kumimoji="1" lang="zh-CN" altLang="en-US" sz="15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Freeform 1027"/>
          <p:cNvSpPr/>
          <p:nvPr/>
        </p:nvSpPr>
        <p:spPr bwMode="auto">
          <a:xfrm>
            <a:off x="6705809" y="3912371"/>
            <a:ext cx="1771650" cy="571500"/>
          </a:xfrm>
          <a:custGeom>
            <a:avLst/>
            <a:gdLst>
              <a:gd name="T0" fmla="*/ 0 w 1200"/>
              <a:gd name="T1" fmla="*/ 0 h 480"/>
              <a:gd name="T2" fmla="*/ 2147483647 w 1200"/>
              <a:gd name="T3" fmla="*/ 0 h 480"/>
              <a:gd name="T4" fmla="*/ 2147483647 w 1200"/>
              <a:gd name="T5" fmla="*/ 2147483647 h 480"/>
              <a:gd name="T6" fmla="*/ 2147483647 w 1200"/>
              <a:gd name="T7" fmla="*/ 2147483647 h 480"/>
              <a:gd name="T8" fmla="*/ 2147483647 w 1200"/>
              <a:gd name="T9" fmla="*/ 0 h 480"/>
              <a:gd name="T10" fmla="*/ 2147483647 w 1200"/>
              <a:gd name="T11" fmla="*/ 0 h 480"/>
              <a:gd name="T12" fmla="*/ 2147483647 w 1200"/>
              <a:gd name="T13" fmla="*/ 2147483647 h 480"/>
              <a:gd name="T14" fmla="*/ 2147483647 w 1200"/>
              <a:gd name="T15" fmla="*/ 2147483647 h 480"/>
              <a:gd name="T16" fmla="*/ 0 w 1200"/>
              <a:gd name="T17" fmla="*/ 0 h 4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0"/>
              <a:gd name="T28" fmla="*/ 0 h 480"/>
              <a:gd name="T29" fmla="*/ 1200 w 1200"/>
              <a:gd name="T30" fmla="*/ 480 h 4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0" h="480">
                <a:moveTo>
                  <a:pt x="0" y="0"/>
                </a:moveTo>
                <a:lnTo>
                  <a:pt x="384" y="0"/>
                </a:lnTo>
                <a:lnTo>
                  <a:pt x="480" y="192"/>
                </a:lnTo>
                <a:lnTo>
                  <a:pt x="720" y="192"/>
                </a:lnTo>
                <a:lnTo>
                  <a:pt x="816" y="0"/>
                </a:lnTo>
                <a:lnTo>
                  <a:pt x="1200" y="0"/>
                </a:lnTo>
                <a:lnTo>
                  <a:pt x="912" y="480"/>
                </a:lnTo>
                <a:lnTo>
                  <a:pt x="24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 w="12700">
            <a:solidFill>
              <a:srgbClr val="993300"/>
            </a:solidFill>
            <a:rou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7048710" y="4193360"/>
            <a:ext cx="956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200">
                <a:solidFill>
                  <a:srgbClr val="3333CC"/>
                </a:solidFill>
                <a:latin typeface="Times New Roman" panose="02020603050405020304" pitchFamily="18" charset="0"/>
              </a:rPr>
              <a:t>   AL </a:t>
            </a:r>
            <a:r>
              <a:rPr kumimoji="1" lang="en-US" altLang="zh-CN" sz="12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kumimoji="1" lang="en-US" altLang="zh-CN" sz="1200">
                <a:solidFill>
                  <a:srgbClr val="3333CC"/>
                </a:solidFill>
                <a:latin typeface="Times New Roman" panose="02020603050405020304" pitchFamily="18" charset="0"/>
              </a:rPr>
              <a:t> SRC</a:t>
            </a:r>
          </a:p>
        </p:txBody>
      </p:sp>
      <p:sp>
        <p:nvSpPr>
          <p:cNvPr id="8" name="Line 1029"/>
          <p:cNvSpPr>
            <a:spLocks noChangeShapeType="1"/>
          </p:cNvSpPr>
          <p:nvPr/>
        </p:nvSpPr>
        <p:spPr bwMode="auto">
          <a:xfrm>
            <a:off x="7533293" y="4496971"/>
            <a:ext cx="0" cy="169069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1030"/>
          <p:cNvSpPr>
            <a:spLocks noChangeArrowheads="1"/>
          </p:cNvSpPr>
          <p:nvPr/>
        </p:nvSpPr>
        <p:spPr bwMode="auto">
          <a:xfrm>
            <a:off x="6580796" y="4654133"/>
            <a:ext cx="1899047" cy="22502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 Box 1031"/>
          <p:cNvSpPr txBox="1">
            <a:spLocks noChangeArrowheads="1"/>
          </p:cNvSpPr>
          <p:nvPr/>
        </p:nvSpPr>
        <p:spPr bwMode="auto">
          <a:xfrm>
            <a:off x="6534362" y="4862491"/>
            <a:ext cx="21524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200" dirty="0">
                <a:solidFill>
                  <a:srgbClr val="00800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</a:rPr>
              <a:t>O                                     C</a:t>
            </a:r>
          </a:p>
        </p:txBody>
      </p:sp>
      <p:sp>
        <p:nvSpPr>
          <p:cNvPr id="11" name="Text Box 1032"/>
          <p:cNvSpPr txBox="1">
            <a:spLocks noChangeArrowheads="1"/>
          </p:cNvSpPr>
          <p:nvPr/>
        </p:nvSpPr>
        <p:spPr bwMode="auto">
          <a:xfrm>
            <a:off x="6746294" y="4620796"/>
            <a:ext cx="182046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200">
                <a:solidFill>
                  <a:srgbClr val="A50021"/>
                </a:solidFill>
                <a:latin typeface="Times New Roman" panose="02020603050405020304" pitchFamily="18" charset="0"/>
              </a:rPr>
              <a:t>0   0  1  0  0</a:t>
            </a:r>
            <a:r>
              <a:rPr kumimoji="1" lang="en-US" altLang="zh-CN" sz="120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1200">
                <a:solidFill>
                  <a:srgbClr val="99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1200">
                <a:solidFill>
                  <a:srgbClr val="FF000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1200">
                <a:solidFill>
                  <a:srgbClr val="A50021"/>
                </a:solidFill>
                <a:latin typeface="Times New Roman" panose="02020603050405020304" pitchFamily="18" charset="0"/>
              </a:rPr>
              <a:t>0    0</a:t>
            </a:r>
            <a:r>
              <a:rPr kumimoji="1" lang="en-US" altLang="zh-CN" sz="120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1200">
                <a:solidFill>
                  <a:srgbClr val="A50021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1500">
                <a:solidFill>
                  <a:srgbClr val="3333CC"/>
                </a:solidFill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12" name="AutoShape 1033"/>
          <p:cNvSpPr>
            <a:spLocks noChangeArrowheads="1"/>
          </p:cNvSpPr>
          <p:nvPr/>
        </p:nvSpPr>
        <p:spPr bwMode="auto">
          <a:xfrm>
            <a:off x="6280756" y="3683773"/>
            <a:ext cx="2596754" cy="1574006"/>
          </a:xfrm>
          <a:prstGeom prst="wedgeEllipseCallout">
            <a:avLst>
              <a:gd name="adj1" fmla="val -155400"/>
              <a:gd name="adj2" fmla="val -2727"/>
            </a:avLst>
          </a:prstGeom>
          <a:noFill/>
          <a:ln w="9525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150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 Box 1034"/>
          <p:cNvSpPr txBox="1">
            <a:spLocks noChangeArrowheads="1"/>
          </p:cNvSpPr>
          <p:nvPr/>
        </p:nvSpPr>
        <p:spPr bwMode="auto">
          <a:xfrm>
            <a:off x="850911" y="4835106"/>
            <a:ext cx="5600700" cy="8824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注意：若结果的高半部分（字节 相乘为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AH, 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字相乘为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DX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为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 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C=0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O=0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 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C=1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O=1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7" grpId="0"/>
      <p:bldP spid="8" grpId="0" animBg="1"/>
      <p:bldP spid="9" grpId="0" animBg="1"/>
      <p:bldP spid="10" grpId="0"/>
      <p:bldP spid="11" grpId="0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448281" y="2137219"/>
            <a:ext cx="6515100" cy="2914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257175" indent="-257175">
              <a:spcBef>
                <a:spcPct val="50000"/>
              </a:spcBef>
              <a:defRPr/>
            </a:pP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IMUL   SRC —— 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带符号数乘法</a:t>
            </a:r>
          </a:p>
          <a:p>
            <a:pPr marL="257175" indent="-257175"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源操作数：通用寄存器、存储器（不能是立即数）</a:t>
            </a:r>
          </a:p>
          <a:p>
            <a:pPr marL="257175" indent="-257175">
              <a:spcBef>
                <a:spcPct val="50000"/>
              </a:spcBef>
              <a:defRPr/>
            </a:pP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目的操作数：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DX, AX 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（隐含）</a:t>
            </a:r>
          </a:p>
          <a:p>
            <a:pPr marL="257175" indent="-257175">
              <a:spcBef>
                <a:spcPct val="50000"/>
              </a:spcBef>
              <a:defRPr/>
            </a:pP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执行的操作：字节操作   （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AH,AL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 （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AL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）（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SRC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</a:p>
          <a:p>
            <a:pPr marL="257175" indent="-257175">
              <a:spcBef>
                <a:spcPct val="50000"/>
              </a:spcBef>
              <a:defRPr/>
            </a:pP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字操作        （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DX,AX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） （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AX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）（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SRC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</a:p>
          <a:p>
            <a:pPr marL="257175" indent="-257175"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</a:p>
          <a:p>
            <a:pPr marL="257175" indent="-257175"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注：该指令影响标志位  </a:t>
            </a:r>
            <a:endParaRPr kumimoji="1" lang="zh-CN" altLang="en-US" sz="1500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Freeform 1027"/>
          <p:cNvSpPr/>
          <p:nvPr/>
        </p:nvSpPr>
        <p:spPr bwMode="auto">
          <a:xfrm>
            <a:off x="6342341" y="3811261"/>
            <a:ext cx="1771650" cy="571500"/>
          </a:xfrm>
          <a:custGeom>
            <a:avLst/>
            <a:gdLst>
              <a:gd name="T0" fmla="*/ 0 w 1200"/>
              <a:gd name="T1" fmla="*/ 0 h 480"/>
              <a:gd name="T2" fmla="*/ 2147483647 w 1200"/>
              <a:gd name="T3" fmla="*/ 0 h 480"/>
              <a:gd name="T4" fmla="*/ 2147483647 w 1200"/>
              <a:gd name="T5" fmla="*/ 2147483647 h 480"/>
              <a:gd name="T6" fmla="*/ 2147483647 w 1200"/>
              <a:gd name="T7" fmla="*/ 2147483647 h 480"/>
              <a:gd name="T8" fmla="*/ 2147483647 w 1200"/>
              <a:gd name="T9" fmla="*/ 0 h 480"/>
              <a:gd name="T10" fmla="*/ 2147483647 w 1200"/>
              <a:gd name="T11" fmla="*/ 0 h 480"/>
              <a:gd name="T12" fmla="*/ 2147483647 w 1200"/>
              <a:gd name="T13" fmla="*/ 2147483647 h 480"/>
              <a:gd name="T14" fmla="*/ 2147483647 w 1200"/>
              <a:gd name="T15" fmla="*/ 2147483647 h 480"/>
              <a:gd name="T16" fmla="*/ 0 w 1200"/>
              <a:gd name="T17" fmla="*/ 0 h 4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0"/>
              <a:gd name="T28" fmla="*/ 0 h 480"/>
              <a:gd name="T29" fmla="*/ 1200 w 1200"/>
              <a:gd name="T30" fmla="*/ 480 h 4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0" h="480">
                <a:moveTo>
                  <a:pt x="0" y="0"/>
                </a:moveTo>
                <a:lnTo>
                  <a:pt x="384" y="0"/>
                </a:lnTo>
                <a:lnTo>
                  <a:pt x="480" y="192"/>
                </a:lnTo>
                <a:lnTo>
                  <a:pt x="720" y="192"/>
                </a:lnTo>
                <a:lnTo>
                  <a:pt x="816" y="0"/>
                </a:lnTo>
                <a:lnTo>
                  <a:pt x="1200" y="0"/>
                </a:lnTo>
                <a:lnTo>
                  <a:pt x="912" y="480"/>
                </a:lnTo>
                <a:lnTo>
                  <a:pt x="24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 w="12700">
            <a:solidFill>
              <a:srgbClr val="993300"/>
            </a:solidFill>
            <a:rou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6685243" y="4092250"/>
            <a:ext cx="956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20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AL </a:t>
            </a:r>
            <a:r>
              <a:rPr kumimoji="1" lang="en-US" altLang="zh-CN" sz="120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kumimoji="1" lang="en-US" altLang="zh-CN" sz="120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SRC</a:t>
            </a:r>
          </a:p>
        </p:txBody>
      </p:sp>
      <p:sp>
        <p:nvSpPr>
          <p:cNvPr id="8" name="Line 1029"/>
          <p:cNvSpPr>
            <a:spLocks noChangeShapeType="1"/>
          </p:cNvSpPr>
          <p:nvPr/>
        </p:nvSpPr>
        <p:spPr bwMode="auto">
          <a:xfrm>
            <a:off x="7169825" y="4395861"/>
            <a:ext cx="0" cy="169069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1030"/>
          <p:cNvSpPr>
            <a:spLocks noChangeArrowheads="1"/>
          </p:cNvSpPr>
          <p:nvPr/>
        </p:nvSpPr>
        <p:spPr bwMode="auto">
          <a:xfrm>
            <a:off x="6217328" y="4553022"/>
            <a:ext cx="1899047" cy="22502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>
              <a:solidFill>
                <a:srgbClr val="0000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1031"/>
          <p:cNvSpPr txBox="1">
            <a:spLocks noChangeArrowheads="1"/>
          </p:cNvSpPr>
          <p:nvPr/>
        </p:nvSpPr>
        <p:spPr bwMode="auto">
          <a:xfrm>
            <a:off x="6170893" y="4761381"/>
            <a:ext cx="21978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20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1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                                     C</a:t>
            </a:r>
          </a:p>
        </p:txBody>
      </p:sp>
      <p:sp>
        <p:nvSpPr>
          <p:cNvPr id="11" name="Text Box 1032"/>
          <p:cNvSpPr txBox="1">
            <a:spLocks noChangeArrowheads="1"/>
          </p:cNvSpPr>
          <p:nvPr/>
        </p:nvSpPr>
        <p:spPr bwMode="auto">
          <a:xfrm>
            <a:off x="6382825" y="4519684"/>
            <a:ext cx="182046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200">
                <a:solidFill>
                  <a:srgbClr val="A5002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0   0  1  0  0</a:t>
            </a:r>
            <a:r>
              <a:rPr kumimoji="1" lang="en-US" altLang="zh-CN" sz="1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120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1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1200">
                <a:solidFill>
                  <a:srgbClr val="A5002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0    0</a:t>
            </a:r>
            <a:r>
              <a:rPr kumimoji="1" lang="en-US" altLang="zh-CN" sz="1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1200">
                <a:solidFill>
                  <a:srgbClr val="A5002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150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2" name="AutoShape 1033"/>
          <p:cNvSpPr>
            <a:spLocks noChangeArrowheads="1"/>
          </p:cNvSpPr>
          <p:nvPr/>
        </p:nvSpPr>
        <p:spPr bwMode="auto">
          <a:xfrm>
            <a:off x="5917288" y="3582664"/>
            <a:ext cx="2596754" cy="1574006"/>
          </a:xfrm>
          <a:prstGeom prst="wedgeEllipseCallout">
            <a:avLst>
              <a:gd name="adj1" fmla="val -150890"/>
              <a:gd name="adj2" fmla="val -7086"/>
            </a:avLst>
          </a:prstGeom>
          <a:noFill/>
          <a:ln w="9525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1500">
              <a:solidFill>
                <a:srgbClr val="33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1034"/>
          <p:cNvSpPr txBox="1">
            <a:spLocks noChangeArrowheads="1"/>
          </p:cNvSpPr>
          <p:nvPr/>
        </p:nvSpPr>
        <p:spPr bwMode="auto">
          <a:xfrm>
            <a:off x="361366" y="4620922"/>
            <a:ext cx="6172200" cy="9516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注意：若结果的高半部分不是低半部分的符号扩展的话，</a:t>
            </a:r>
            <a:endParaRPr kumimoji="1" lang="en-US" altLang="zh-CN" sz="1500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     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C=1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O=1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否则      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C=0</a:t>
            </a:r>
            <a:r>
              <a:rPr kumimoji="1" lang="zh-CN" altLang="en-US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15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O=0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1" grpId="0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81199" y="1050963"/>
            <a:ext cx="5832475" cy="432197"/>
          </a:xfrm>
        </p:spPr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98112" y="1660383"/>
            <a:ext cx="4534398" cy="353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除法指令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ebdings" panose="05030102010509060703" pitchFamily="18" charset="2"/>
              </a:rPr>
              <a:t>     </a:t>
            </a:r>
            <a:r>
              <a:rPr kumimoji="1" lang="zh-CN" alt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无符号数除法指令：   </a:t>
            </a:r>
            <a:r>
              <a:rPr kumimoji="1"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  SRC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3000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带符号数除法指令：   </a:t>
            </a:r>
            <a:r>
              <a:rPr kumimoji="1"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IDIV  SRC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执行操作： 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</a:t>
            </a:r>
            <a:r>
              <a:rPr kumimoji="1"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字节操作  </a:t>
            </a:r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(AL) </a:t>
            </a:r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(AX) / (SRC) </a:t>
            </a:r>
            <a:r>
              <a:rPr kumimoji="1"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的商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</a:t>
            </a:r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(AH) </a:t>
            </a:r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(AX) / (SRC) </a:t>
            </a:r>
            <a:r>
              <a:rPr kumimoji="1"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的余数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字操作      </a:t>
            </a:r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(AX) </a:t>
            </a:r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(DX, AX) / (SRC) </a:t>
            </a:r>
            <a:r>
              <a:rPr kumimoji="1"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的商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</a:t>
            </a:r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(DX) </a:t>
            </a:r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(DX, AX) / (SRC) </a:t>
            </a:r>
            <a:r>
              <a:rPr kumimoji="1"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的余数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80392" y="3794727"/>
            <a:ext cx="3846167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*  AX (DX,AX)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为隐含的被除数寄存器。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* 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 (AX)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为隐含的商寄存器。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* 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AH (DX)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为隐含的余数寄存器。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* 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不能为立即数。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*  对所有条件标志位均无定义。如何判别结果有效？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2041" y="1486298"/>
            <a:ext cx="8229600" cy="422672"/>
          </a:xfrm>
        </p:spPr>
        <p:txBody>
          <a:bodyPr/>
          <a:lstStyle/>
          <a:p>
            <a:r>
              <a:rPr lang="x-none" altLang="zh-CN" b="1" dirty="0">
                <a:cs typeface="Times New Roman" panose="02020603050405020304" pitchFamily="18" charset="0"/>
              </a:rPr>
              <a:t>3. 符号扩展指令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8280" y="3991305"/>
            <a:ext cx="6974089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字扩展成双字指令</a:t>
            </a:r>
            <a:r>
              <a:rPr lang="en-US" altLang="zh-CN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CWD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zh-CN" altLang="en-US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格式：</a:t>
            </a:r>
            <a:r>
              <a:rPr lang="en-US" altLang="zh-CN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CWD  </a:t>
            </a:r>
            <a:r>
              <a:rPr lang="zh-CN" altLang="en-US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；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功能：将 </a:t>
            </a:r>
            <a:r>
              <a:rPr lang="en-US" altLang="zh-CN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AX </a:t>
            </a:r>
            <a:r>
              <a:rPr lang="zh-CN" altLang="en-US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中的有符号数的符号位扩展到 </a:t>
            </a:r>
            <a:r>
              <a:rPr lang="en-US" altLang="zh-CN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DX </a:t>
            </a:r>
            <a:r>
              <a:rPr lang="zh-CN" altLang="en-US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中，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</a:t>
            </a:r>
            <a:r>
              <a:rPr lang="en-US" altLang="zh-CN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DX</a:t>
            </a:r>
            <a:r>
              <a:rPr lang="zh-CN" altLang="en-US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AX </a:t>
            </a:r>
            <a:r>
              <a:rPr lang="zh-CN" altLang="en-US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中的数成为一个带符号双字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763230" y="3921352"/>
            <a:ext cx="293248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sq">
            <a:solidFill>
              <a:srgbClr val="FF0066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 kern="0"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●    </a:t>
            </a:r>
            <a:r>
              <a:rPr lang="zh-CN" altLang="en-US" kern="0"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该类指令为隐含操作数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7356" y="2305525"/>
            <a:ext cx="5050903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字节扩展成字指令 </a:t>
            </a:r>
            <a:r>
              <a:rPr lang="en-US" altLang="zh-CN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CBW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zh-CN" altLang="en-US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格式：</a:t>
            </a:r>
            <a:r>
              <a:rPr lang="en-US" altLang="zh-CN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CBW  </a:t>
            </a:r>
            <a:r>
              <a:rPr lang="zh-CN" altLang="en-US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；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功能：将 </a:t>
            </a:r>
            <a:r>
              <a:rPr lang="en-US" altLang="zh-CN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AL </a:t>
            </a:r>
            <a:r>
              <a:rPr lang="zh-CN" altLang="en-US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中的符号位扩展到 </a:t>
            </a:r>
            <a:r>
              <a:rPr lang="en-US" altLang="zh-CN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AH </a:t>
            </a:r>
            <a:r>
              <a:rPr lang="zh-CN" altLang="en-US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中，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</a:t>
            </a:r>
            <a:r>
              <a:rPr lang="en-US" altLang="zh-CN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AX  </a:t>
            </a:r>
            <a:r>
              <a:rPr lang="zh-CN" altLang="en-US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为一个带符号的</a:t>
            </a:r>
            <a:r>
              <a:rPr lang="en-US" altLang="zh-CN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16</a:t>
            </a:r>
            <a:r>
              <a:rPr lang="zh-CN" altLang="en-US" b="0" kern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为数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utoUpdateAnimBg="0"/>
      <p:bldP spid="6" grpId="0" animBg="1" autoUpdateAnimBg="0"/>
      <p:bldP spid="7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3489" y="1566893"/>
            <a:ext cx="8229600" cy="422672"/>
          </a:xfrm>
        </p:spPr>
        <p:txBody>
          <a:bodyPr/>
          <a:lstStyle/>
          <a:p>
            <a:r>
              <a:rPr lang="x-none" altLang="zh-CN" b="1" dirty="0">
                <a:solidFill>
                  <a:schemeClr val="accent1"/>
                </a:solidFill>
              </a:rPr>
              <a:t>4. </a:t>
            </a:r>
            <a:r>
              <a:rPr lang="zh-CN" altLang="zh-CN" b="1" dirty="0">
                <a:solidFill>
                  <a:schemeClr val="accent1"/>
                </a:solidFill>
              </a:rPr>
              <a:t>十进制算术运算</a:t>
            </a:r>
            <a:r>
              <a:rPr lang="x-none" altLang="zh-CN" b="1" dirty="0">
                <a:solidFill>
                  <a:schemeClr val="accent1"/>
                </a:solidFill>
              </a:rPr>
              <a:t>指令</a:t>
            </a:r>
            <a:r>
              <a:rPr lang="zh-CN" altLang="en-US" b="1" dirty="0">
                <a:solidFill>
                  <a:schemeClr val="accent1"/>
                </a:solidFill>
              </a:rPr>
              <a:t> （</a:t>
            </a:r>
            <a:r>
              <a:rPr lang="en-US" altLang="zh-CN" b="1" dirty="0">
                <a:solidFill>
                  <a:schemeClr val="accent1"/>
                </a:solidFill>
                <a:sym typeface="Wingdings" panose="05000000000000000000" pitchFamily="2" charset="2"/>
              </a:rPr>
              <a:t>BCD </a:t>
            </a:r>
            <a:r>
              <a:rPr lang="zh-CN" alt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码调整指令）</a:t>
            </a:r>
            <a:endParaRPr lang="zh-CN" altLang="zh-CN" b="1" dirty="0">
              <a:solidFill>
                <a:schemeClr val="accent1"/>
              </a:solidFill>
            </a:endParaRPr>
          </a:p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8" name="Group 15"/>
          <p:cNvGrpSpPr/>
          <p:nvPr/>
        </p:nvGrpSpPr>
        <p:grpSpPr bwMode="auto">
          <a:xfrm>
            <a:off x="593563" y="2265934"/>
            <a:ext cx="7526707" cy="841824"/>
            <a:chOff x="0" y="864"/>
            <a:chExt cx="4688" cy="647"/>
          </a:xfrm>
        </p:grpSpPr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321" y="1227"/>
              <a:ext cx="3888" cy="284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endParaRPr lang="zh-CN" altLang="zh-CN" b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0" y="864"/>
              <a:ext cx="4688" cy="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1500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调整指令的约定：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被调整的 </a:t>
              </a:r>
              <a:r>
                <a:rPr lang="en-US" altLang="zh-CN" sz="1500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BCD </a:t>
              </a:r>
              <a:r>
                <a:rPr lang="zh-CN" altLang="en-US" sz="1500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码</a:t>
              </a:r>
              <a:r>
                <a:rPr lang="zh-CN" altLang="en-US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运算结果应放在 </a:t>
              </a:r>
              <a:r>
                <a:rPr lang="en-US" altLang="zh-CN" sz="1500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AL</a:t>
              </a:r>
              <a:r>
                <a:rPr lang="en-US" altLang="zh-CN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zh-CN" altLang="en-US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中，调整后的正确结果返回</a:t>
              </a:r>
              <a:r>
                <a:rPr lang="en-US" altLang="zh-CN" sz="1500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AL</a:t>
              </a:r>
              <a:r>
                <a:rPr lang="zh-CN" altLang="en-US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中</a:t>
              </a:r>
            </a:p>
            <a:p>
              <a:pPr eaLnBrk="1" hangingPunct="1">
                <a:lnSpc>
                  <a:spcPct val="130000"/>
                </a:lnSpc>
              </a:pPr>
              <a:r>
                <a:rPr lang="zh-CN" altLang="en-US" sz="1050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</a:t>
              </a:r>
              <a:r>
                <a:rPr lang="zh-CN" altLang="en-US" sz="105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●   </a:t>
              </a:r>
              <a:r>
                <a:rPr lang="zh-CN" altLang="en-US" sz="150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该类指令为隐含操作数</a:t>
              </a:r>
              <a:r>
                <a:rPr lang="zh-CN" altLang="en-US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</a:t>
              </a:r>
              <a:r>
                <a:rPr lang="zh-CN" altLang="en-US" sz="105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●   </a:t>
              </a:r>
              <a:r>
                <a:rPr lang="zh-CN" altLang="en-US" sz="150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有六种调整指令</a:t>
              </a:r>
            </a:p>
          </p:txBody>
        </p:sp>
      </p:grp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33489" y="3717968"/>
            <a:ext cx="6086321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15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①  </a:t>
            </a:r>
            <a:r>
              <a:rPr lang="zh-CN" altLang="en-US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压缩</a:t>
            </a:r>
            <a:r>
              <a:rPr lang="en-US" altLang="zh-CN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BCD </a:t>
            </a:r>
            <a:r>
              <a:rPr lang="zh-CN" altLang="en-US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码加法调整指令</a:t>
            </a:r>
            <a:r>
              <a:rPr lang="zh-CN" altLang="en-US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（不影响</a:t>
            </a:r>
            <a:r>
              <a:rPr lang="en-US" altLang="zh-CN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OF</a:t>
            </a:r>
            <a:r>
              <a:rPr lang="zh-CN" altLang="en-US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的状态）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722824" y="5282595"/>
            <a:ext cx="47852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注意点：必须紧跟在加法指令之后且只能对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中的内容进行调整。 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22824" y="3936629"/>
            <a:ext cx="60863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格式：</a:t>
            </a:r>
            <a:r>
              <a:rPr lang="en-US" altLang="zh-CN" sz="150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DAA </a:t>
            </a:r>
            <a:r>
              <a:rPr lang="zh-CN" altLang="en-US" sz="150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；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41873" y="4175168"/>
            <a:ext cx="498225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指令功能：对在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中两个压缩型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BCD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数相加的结果，调整成压缩型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BCD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数在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中；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调整规律：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低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&gt;9 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AF=1   AL=AL+06H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AF=1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AL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高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&gt;9 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CF=1   AL=AL+60H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CF=1 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11812" y="5916978"/>
            <a:ext cx="46082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标志寄存器：影响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CF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PF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AF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ZF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SF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，其中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CF=1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说明结果大于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99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5929539" y="3967267"/>
            <a:ext cx="2843367" cy="181588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indent="1524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  BL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35H 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MOV  AL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85H 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ADD  AL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BL 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DAA 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结果 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AL=20H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CF=1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AF=1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PF=0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kumimoji="0" lang="en-US" altLang="zh-CN" sz="1600" b="0" dirty="0">
              <a:solidFill>
                <a:schemeClr val="accent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ZF=0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SF=0   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448282" y="3404599"/>
            <a:ext cx="2463884" cy="3139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压缩</a:t>
            </a:r>
            <a:r>
              <a:rPr lang="en-US" altLang="zh-CN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BCD</a:t>
            </a:r>
            <a:r>
              <a:rPr lang="zh-CN" altLang="en-US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码调整指令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nimBg="1" autoUpdateAnimBg="0"/>
      <p:bldP spid="17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24755" y="1095072"/>
            <a:ext cx="6694553" cy="432197"/>
          </a:xfrm>
        </p:spPr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29786" y="236695"/>
            <a:ext cx="7084493" cy="422672"/>
          </a:xfrm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24755" y="1680899"/>
            <a:ext cx="57219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② </a:t>
            </a:r>
            <a:r>
              <a:rPr lang="zh-CN" altLang="en-US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压缩 </a:t>
            </a:r>
            <a:r>
              <a:rPr lang="en-US" altLang="zh-CN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BCD </a:t>
            </a:r>
            <a:r>
              <a:rPr lang="zh-CN" altLang="en-US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码减法调整指令</a:t>
            </a:r>
            <a:r>
              <a:rPr lang="zh-CN" altLang="en-US" sz="20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zh-CN" altLang="en-US" sz="200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不影响</a:t>
            </a:r>
            <a:r>
              <a:rPr lang="en-US" altLang="zh-CN" sz="200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OF</a:t>
            </a:r>
            <a:r>
              <a:rPr lang="zh-CN" altLang="en-US" sz="200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的状态）</a:t>
            </a:r>
            <a:endParaRPr lang="zh-CN" altLang="en-US" sz="2400" dirty="0">
              <a:solidFill>
                <a:schemeClr val="accent1"/>
              </a:solidFill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59286" y="4107630"/>
            <a:ext cx="73250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kumimoji="0" lang="zh-CN" altLang="en-US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注意点：必须紧跟在减法指令之后且只能对</a:t>
            </a:r>
            <a:r>
              <a:rPr kumimoji="0" lang="en-US" altLang="zh-CN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kumimoji="0" lang="zh-CN" altLang="en-US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中的内容进行调整。 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59286" y="2440075"/>
            <a:ext cx="810958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指令功能：对在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中两个压缩型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BCD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数相减的结果，调整成压缩型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BCD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数在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中；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kumimoji="0" lang="zh-CN" altLang="en-US" sz="1600" b="0" dirty="0">
              <a:solidFill>
                <a:schemeClr val="tx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调整规律：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低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&gt;9 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AF=1   AL=AL-06H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AF=1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AL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高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&gt;9 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CF=1   AL=AL-60H</a:t>
            </a:r>
            <a:r>
              <a:rPr kumimoji="0" lang="zh-CN" altLang="en-US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CF=1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6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59286" y="3549515"/>
            <a:ext cx="37246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标志寄存器：同</a:t>
            </a:r>
            <a:r>
              <a:rPr kumimoji="0" lang="en-US" altLang="zh-CN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DAA</a:t>
            </a:r>
            <a:r>
              <a:rPr kumimoji="0"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指令。 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630227" y="2108426"/>
            <a:ext cx="1644408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格式：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DAS</a:t>
            </a:r>
            <a:r>
              <a:rPr lang="en-US" altLang="zh-CN" dirty="0">
                <a:solidFill>
                  <a:srgbClr val="0066FF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；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24755" y="4483001"/>
            <a:ext cx="831267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048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kumimoji="0"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kumimoji="0"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MOV	AL</a:t>
            </a:r>
            <a:r>
              <a:rPr kumimoji="0"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63H              </a:t>
            </a:r>
            <a:r>
              <a:rPr kumimoji="0"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；（</a:t>
            </a:r>
            <a:r>
              <a:rPr kumimoji="0"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kumimoji="0"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=63H</a:t>
            </a:r>
            <a:r>
              <a:rPr kumimoji="0"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，表示压缩</a:t>
            </a:r>
            <a:r>
              <a:rPr kumimoji="0"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BCD</a:t>
            </a:r>
            <a:r>
              <a:rPr kumimoji="0"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码</a:t>
            </a:r>
            <a:r>
              <a:rPr kumimoji="0"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63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  MOV	BL</a:t>
            </a:r>
            <a:r>
              <a:rPr kumimoji="0"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28H              </a:t>
            </a:r>
            <a:r>
              <a:rPr kumimoji="0"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；（</a:t>
            </a:r>
            <a:r>
              <a:rPr kumimoji="0"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BL</a:t>
            </a:r>
            <a:r>
              <a:rPr kumimoji="0"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=28H</a:t>
            </a:r>
            <a:r>
              <a:rPr kumimoji="0"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，表示压缩</a:t>
            </a:r>
            <a:r>
              <a:rPr kumimoji="0"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BCD</a:t>
            </a:r>
            <a:r>
              <a:rPr kumimoji="0"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码</a:t>
            </a:r>
            <a:r>
              <a:rPr kumimoji="0"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28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  SUB	AL</a:t>
            </a:r>
            <a:r>
              <a:rPr kumimoji="0"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BL	  	</a:t>
            </a:r>
            <a:r>
              <a:rPr kumimoji="0"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；二进制减法：（</a:t>
            </a:r>
            <a:r>
              <a:rPr kumimoji="0"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kumimoji="0"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=63H</a:t>
            </a:r>
            <a:r>
              <a:rPr kumimoji="0"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－</a:t>
            </a:r>
            <a:r>
              <a:rPr kumimoji="0"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28H=3BH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  DAS	                               </a:t>
            </a:r>
            <a:r>
              <a:rPr kumimoji="0"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；十进制调整：（</a:t>
            </a:r>
            <a:r>
              <a:rPr kumimoji="0"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kumimoji="0"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=35H</a:t>
            </a:r>
            <a:r>
              <a:rPr kumimoji="0"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，实现压缩 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kumimoji="0"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kumimoji="0"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BCD</a:t>
            </a:r>
            <a:r>
              <a:rPr kumimoji="0"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码减法：</a:t>
            </a:r>
            <a:r>
              <a:rPr kumimoji="0"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63</a:t>
            </a:r>
            <a:r>
              <a:rPr kumimoji="0"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－</a:t>
            </a:r>
            <a:r>
              <a:rPr kumimoji="0"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28=35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32828" y="3972400"/>
            <a:ext cx="837110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kumimoji="0" lang="zh-CN" altLang="en-US" sz="15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注意点：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0" lang="zh-CN" altLang="en-US" sz="15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必须紧跟在</a:t>
            </a:r>
            <a:r>
              <a:rPr lang="en-US" altLang="zh-CN" sz="1500" b="0" dirty="0"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ADD</a:t>
            </a:r>
            <a:r>
              <a:rPr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sz="1500" b="0" dirty="0"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ADC</a:t>
            </a:r>
            <a:r>
              <a:rPr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sz="1500" b="0" dirty="0"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INC</a:t>
            </a:r>
            <a:r>
              <a:rPr kumimoji="0" lang="zh-CN" altLang="en-US" sz="15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指令之后且只能对</a:t>
            </a:r>
            <a:r>
              <a:rPr kumimoji="0" lang="en-US" altLang="zh-CN" sz="15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kumimoji="0" lang="zh-CN" altLang="en-US" sz="15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中内容进行调整。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43316" y="2154378"/>
            <a:ext cx="63919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① 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非压缩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BCD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码加法调整指令</a:t>
            </a:r>
            <a:r>
              <a:rPr lang="zh-CN" altLang="en-US" sz="160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（只影响</a:t>
            </a:r>
            <a:r>
              <a:rPr lang="en-US" altLang="zh-CN" sz="160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AF</a:t>
            </a:r>
            <a:r>
              <a:rPr lang="zh-CN" altLang="en-US" sz="160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和</a:t>
            </a:r>
            <a:r>
              <a:rPr lang="en-US" altLang="zh-CN" sz="160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CF</a:t>
            </a:r>
            <a:r>
              <a:rPr lang="zh-CN" altLang="en-US" sz="160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的状态）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87014" y="2584325"/>
            <a:ext cx="19568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15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15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格式：</a:t>
            </a:r>
            <a:r>
              <a:rPr lang="en-US" altLang="zh-CN" sz="1500" dirty="0"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AAA </a:t>
            </a:r>
            <a:r>
              <a:rPr lang="zh-CN" altLang="en-US" sz="15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；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29876" y="2877714"/>
            <a:ext cx="829431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0" lang="zh-CN" altLang="en-US" sz="15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指令功能：对在</a:t>
            </a:r>
            <a:r>
              <a:rPr kumimoji="0" lang="en-US" altLang="zh-CN" sz="15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kumimoji="0" lang="zh-CN" altLang="en-US" sz="15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中两个非压缩型</a:t>
            </a:r>
            <a:r>
              <a:rPr kumimoji="0" lang="en-US" altLang="zh-CN" sz="15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BCD</a:t>
            </a:r>
            <a:r>
              <a:rPr kumimoji="0" lang="zh-CN" altLang="en-US" sz="15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数相加的结果，调整成非压缩型</a:t>
            </a:r>
            <a:r>
              <a:rPr kumimoji="0" lang="en-US" altLang="zh-CN" sz="15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BCD</a:t>
            </a:r>
            <a:r>
              <a:rPr kumimoji="0" lang="zh-CN" altLang="en-US" sz="15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数在</a:t>
            </a:r>
            <a:r>
              <a:rPr kumimoji="0" lang="en-US" altLang="zh-CN" sz="15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kumimoji="0" lang="zh-CN" altLang="en-US" sz="15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中；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87015" y="3637584"/>
            <a:ext cx="567918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zh-CN" altLang="en-US" sz="15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标志寄存器：该指令不影响</a:t>
            </a:r>
            <a:r>
              <a:rPr kumimoji="0" lang="en-US" altLang="zh-CN" sz="15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PF</a:t>
            </a:r>
            <a:r>
              <a:rPr kumimoji="0" lang="zh-CN" altLang="en-US" sz="15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5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ZF</a:t>
            </a:r>
            <a:r>
              <a:rPr kumimoji="0" lang="zh-CN" altLang="en-US" sz="15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5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SF</a:t>
            </a:r>
            <a:r>
              <a:rPr kumimoji="0" lang="zh-CN" altLang="en-US" sz="15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5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OF</a:t>
            </a:r>
            <a:r>
              <a:rPr kumimoji="0" lang="zh-CN" altLang="en-US" sz="15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 </a:t>
            </a:r>
          </a:p>
        </p:txBody>
      </p:sp>
      <p:grpSp>
        <p:nvGrpSpPr>
          <p:cNvPr id="10" name="Group 13"/>
          <p:cNvGrpSpPr/>
          <p:nvPr/>
        </p:nvGrpSpPr>
        <p:grpSpPr bwMode="auto">
          <a:xfrm>
            <a:off x="601575" y="4534134"/>
            <a:ext cx="6758326" cy="277416"/>
            <a:chOff x="240" y="2496"/>
            <a:chExt cx="4224" cy="233"/>
          </a:xfrm>
        </p:grpSpPr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3488" y="2603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40" y="2496"/>
              <a:ext cx="42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500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调整后 </a:t>
              </a:r>
              <a:r>
                <a:rPr lang="en-US" altLang="zh-CN" sz="1500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AL </a:t>
              </a:r>
              <a:r>
                <a:rPr lang="zh-CN" altLang="en-US" sz="1500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中高四位为零， 如果 </a:t>
              </a:r>
              <a:r>
                <a:rPr lang="en-US" altLang="zh-CN" sz="1500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AF = 1 </a:t>
              </a:r>
              <a:r>
                <a:rPr lang="zh-CN" altLang="en-US" sz="1500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则使 </a:t>
              </a:r>
              <a:r>
                <a:rPr lang="en-US" altLang="zh-CN" sz="1500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CF =1 </a:t>
              </a:r>
              <a:r>
                <a:rPr lang="zh-CN" altLang="en-US" sz="1500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， </a:t>
              </a:r>
              <a:r>
                <a:rPr lang="en-US" altLang="zh-CN" sz="1500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AH+1         AH</a:t>
              </a:r>
            </a:p>
          </p:txBody>
        </p:sp>
      </p:grp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397563" y="3148564"/>
            <a:ext cx="65255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altLang="zh-CN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kumimoji="0" lang="en-US" altLang="zh-CN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kumimoji="0" lang="zh-CN" altLang="en-US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低</a:t>
            </a:r>
            <a:r>
              <a:rPr kumimoji="0" lang="en-US" altLang="zh-CN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位大于</a:t>
            </a:r>
            <a:r>
              <a:rPr kumimoji="0" lang="en-US" altLang="zh-CN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0" lang="zh-CN" altLang="en-US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kumimoji="0" lang="en-US" altLang="zh-CN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AF=1</a:t>
            </a:r>
            <a:r>
              <a:rPr kumimoji="0" lang="zh-CN" altLang="en-US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r>
              <a:rPr kumimoji="0" lang="en-US" altLang="zh-CN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AL+6</a:t>
            </a:r>
            <a:r>
              <a:rPr kumimoji="0" lang="zh-CN" altLang="en-US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AH+1</a:t>
            </a:r>
            <a:r>
              <a:rPr kumimoji="0" lang="zh-CN" altLang="en-US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CF</a:t>
            </a:r>
            <a:r>
              <a:rPr kumimoji="0" lang="zh-CN" altLang="en-US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AF</a:t>
            </a:r>
            <a:r>
              <a:rPr kumimoji="0" lang="zh-CN" altLang="en-US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置</a:t>
            </a:r>
            <a:r>
              <a:rPr kumimoji="0" lang="en-US" altLang="zh-CN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kumimoji="0" lang="zh-CN" altLang="en-US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高</a:t>
            </a:r>
            <a:r>
              <a:rPr kumimoji="0" lang="en-US" altLang="zh-CN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位清</a:t>
            </a:r>
            <a:r>
              <a:rPr kumimoji="0" lang="en-US" altLang="zh-CN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00000"/>
              </a:lnSpc>
            </a:pPr>
            <a:r>
              <a:rPr kumimoji="0" lang="zh-CN" altLang="en-US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否则</a:t>
            </a:r>
            <a:r>
              <a:rPr kumimoji="0" lang="en-US" altLang="zh-CN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kumimoji="0" lang="zh-CN" altLang="en-US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高</a:t>
            </a:r>
            <a:r>
              <a:rPr kumimoji="0" lang="en-US" altLang="zh-CN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位清</a:t>
            </a:r>
            <a:r>
              <a:rPr kumimoji="0" lang="en-US" altLang="zh-CN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CF</a:t>
            </a:r>
            <a:r>
              <a:rPr kumimoji="0" lang="zh-CN" altLang="en-US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AF</a:t>
            </a:r>
            <a:r>
              <a:rPr kumimoji="0" lang="zh-CN" altLang="en-US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置</a:t>
            </a:r>
            <a:r>
              <a:rPr kumimoji="0" lang="en-US" altLang="zh-CN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 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516502" y="5199844"/>
            <a:ext cx="4281815" cy="1169551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>
            <a:lvl1pPr indent="1524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kumimoji="0"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kumimoji="0" lang="en-US" altLang="zh-CN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MOV  AX</a:t>
            </a:r>
            <a:r>
              <a:rPr kumimoji="0"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0005H 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  MOV  BL</a:t>
            </a:r>
            <a:r>
              <a:rPr kumimoji="0"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08H 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  ADD  AL</a:t>
            </a:r>
            <a:r>
              <a:rPr kumimoji="0"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BL 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  AAA 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0"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结果</a:t>
            </a:r>
            <a:r>
              <a:rPr kumimoji="0" lang="en-US" altLang="zh-CN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AL=03H</a:t>
            </a:r>
            <a:r>
              <a:rPr kumimoji="0"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AH=AH+1</a:t>
            </a:r>
            <a:r>
              <a:rPr kumimoji="0"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CF=1</a:t>
            </a:r>
            <a:r>
              <a:rPr kumimoji="0"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AF=1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48280" y="1733794"/>
            <a:ext cx="2755568" cy="3139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非压缩</a:t>
            </a:r>
            <a:r>
              <a:rPr lang="en-US" altLang="zh-CN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BCD</a:t>
            </a:r>
            <a:r>
              <a:rPr lang="zh-CN" altLang="en-US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码调整指令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3" grpId="0" autoUpdateAnimBg="0"/>
      <p:bldP spid="14" grpId="0" animBg="1" autoUpdateAnimBg="0"/>
      <p:bldP spid="15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5"/>
          <p:cNvSpPr txBox="1"/>
          <p:nvPr/>
        </p:nvSpPr>
        <p:spPr>
          <a:xfrm>
            <a:off x="5322700" y="6875723"/>
            <a:ext cx="1428750" cy="3429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0" latinLnBrk="0" hangingPunct="0">
              <a:defRPr kumimoji="1" sz="1800" b="1" kern="1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kumimoji="1" sz="1800" b="1" kern="1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kumimoji="1" sz="1800" b="1" kern="1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kumimoji="1" sz="1800" b="1" kern="1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kumimoji="1" sz="1800" b="1" kern="1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800" b="1" kern="1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800" b="1" kern="1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800" b="1" kern="1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800" b="1" kern="1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0FB08840-94AC-4C8C-AD4A-DD164449134F}" type="slidenum">
              <a:rPr kumimoji="0" lang="en-US" altLang="zh-CN" sz="1350" b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67</a:t>
            </a:fld>
            <a:r>
              <a:rPr kumimoji="0" lang="en-US" altLang="zh-CN" sz="1350" b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/95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4220" y="1624498"/>
            <a:ext cx="56745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②</a:t>
            </a:r>
            <a:r>
              <a:rPr lang="zh-CN" altLang="en-US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非压缩</a:t>
            </a:r>
            <a:r>
              <a:rPr lang="en-US" altLang="zh-CN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BCD</a:t>
            </a:r>
            <a:r>
              <a:rPr lang="zh-CN" altLang="en-US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码减法调整指令（只影响 </a:t>
            </a:r>
            <a:r>
              <a:rPr lang="en-US" altLang="zh-CN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AF </a:t>
            </a:r>
            <a:r>
              <a:rPr lang="zh-CN" altLang="en-US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和 </a:t>
            </a:r>
            <a:r>
              <a:rPr lang="en-US" altLang="zh-CN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CF </a:t>
            </a:r>
            <a:r>
              <a:rPr lang="zh-CN" altLang="en-US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59632" y="2914047"/>
            <a:ext cx="75630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SUB  AL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BL     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BL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中的非压缩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BCD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数相减 （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05H-07H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AAS                     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；调整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为正确的非压缩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BCD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数 （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AL=08H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AH=AH-1</a:t>
            </a:r>
            <a:r>
              <a:rPr kumimoji="0"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3561" y="2008913"/>
            <a:ext cx="56745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16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格式：</a:t>
            </a:r>
            <a:r>
              <a:rPr lang="en-US" altLang="zh-CN" sz="1600" dirty="0"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AAS</a:t>
            </a:r>
            <a:r>
              <a:rPr lang="en-US" altLang="zh-CN" sz="1600" dirty="0">
                <a:solidFill>
                  <a:srgbClr val="0066FF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；         </a:t>
            </a:r>
            <a:endParaRPr lang="zh-CN" altLang="en-US" sz="1600" dirty="0">
              <a:solidFill>
                <a:schemeClr val="tx2"/>
              </a:solidFill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9" name="Group 12"/>
          <p:cNvGrpSpPr/>
          <p:nvPr/>
        </p:nvGrpSpPr>
        <p:grpSpPr bwMode="auto">
          <a:xfrm>
            <a:off x="1126996" y="2316779"/>
            <a:ext cx="6890008" cy="584598"/>
            <a:chOff x="240" y="1056"/>
            <a:chExt cx="4406" cy="491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40" y="1056"/>
              <a:ext cx="4406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sz="1600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●  </a:t>
              </a:r>
              <a:r>
                <a:rPr lang="zh-CN" altLang="en-US" sz="1600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调整后 </a:t>
              </a:r>
              <a:r>
                <a:rPr lang="en-US" altLang="zh-CN" sz="1600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AL </a:t>
              </a:r>
              <a:r>
                <a:rPr lang="zh-CN" altLang="en-US" sz="1600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中高四位清零，如果 </a:t>
              </a:r>
              <a:r>
                <a:rPr lang="en-US" altLang="zh-CN" sz="1600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AF  = 1 </a:t>
              </a:r>
              <a:r>
                <a:rPr lang="zh-CN" altLang="en-US" sz="1600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，</a:t>
              </a:r>
              <a:r>
                <a:rPr lang="en-US" altLang="zh-CN" sz="1600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CF = 1</a:t>
              </a:r>
              <a:r>
                <a:rPr lang="zh-CN" altLang="en-US" sz="1600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，</a:t>
              </a:r>
              <a:r>
                <a:rPr lang="en-US" altLang="zh-CN" sz="1600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AH-1         AH 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en-US" altLang="zh-CN" sz="1600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●  </a:t>
              </a:r>
              <a:r>
                <a:rPr lang="zh-CN" altLang="en-US" sz="1600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此指令应紧跟在 </a:t>
              </a:r>
              <a:r>
                <a:rPr lang="en-US" altLang="zh-CN" sz="1600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SUB</a:t>
              </a:r>
              <a:r>
                <a:rPr lang="zh-CN" altLang="en-US" sz="1600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，</a:t>
              </a:r>
              <a:r>
                <a:rPr lang="en-US" altLang="zh-CN" sz="1600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SBB</a:t>
              </a:r>
              <a:r>
                <a:rPr lang="zh-CN" altLang="en-US" sz="1600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，</a:t>
              </a:r>
              <a:r>
                <a:rPr lang="en-US" altLang="zh-CN" sz="1600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DEC </a:t>
              </a:r>
              <a:r>
                <a:rPr lang="zh-CN" altLang="en-US" sz="1600" b="0" dirty="0">
                  <a:solidFill>
                    <a:schemeClr val="accent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指令之后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657" y="1217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12941" y="3505480"/>
            <a:ext cx="7654299" cy="120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③</a:t>
            </a:r>
            <a:r>
              <a:rPr lang="zh-CN" altLang="en-US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非压缩</a:t>
            </a:r>
            <a:r>
              <a:rPr lang="en-US" altLang="zh-CN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BCD </a:t>
            </a:r>
            <a:r>
              <a:rPr lang="zh-CN" altLang="en-US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码乘法调整指令（影响 </a:t>
            </a:r>
            <a:r>
              <a:rPr lang="en-US" altLang="zh-CN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SF</a:t>
            </a:r>
            <a:r>
              <a:rPr lang="zh-CN" altLang="en-US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ZF</a:t>
            </a:r>
            <a:r>
              <a:rPr lang="zh-CN" altLang="en-US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PF</a:t>
            </a:r>
            <a:r>
              <a:rPr lang="zh-CN" altLang="en-US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50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格式：</a:t>
            </a:r>
            <a:r>
              <a:rPr lang="en-US" altLang="zh-CN" sz="150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AAM </a:t>
            </a:r>
            <a:r>
              <a:rPr lang="zh-CN" altLang="en-US" sz="150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；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</a:t>
            </a:r>
            <a:r>
              <a:rPr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●  调整的结果在 </a:t>
            </a:r>
            <a:r>
              <a:rPr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AX </a:t>
            </a:r>
            <a:r>
              <a:rPr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中，</a:t>
            </a:r>
            <a:r>
              <a:rPr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AH </a:t>
            </a:r>
            <a:r>
              <a:rPr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和 </a:t>
            </a:r>
            <a:r>
              <a:rPr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AL </a:t>
            </a:r>
            <a:r>
              <a:rPr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中分别为 高位 和 低位 非压缩</a:t>
            </a:r>
            <a:r>
              <a:rPr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BCD</a:t>
            </a:r>
            <a:r>
              <a:rPr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码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●  此指令应紧跟在 </a:t>
            </a:r>
            <a:r>
              <a:rPr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MUL </a:t>
            </a:r>
            <a:r>
              <a:rPr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指令之后（</a:t>
            </a:r>
            <a:r>
              <a:rPr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AL/10 </a:t>
            </a:r>
            <a:r>
              <a:rPr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商</a:t>
            </a:r>
            <a:r>
              <a:rPr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AH,</a:t>
            </a:r>
            <a:r>
              <a:rPr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余数 </a:t>
            </a:r>
            <a:r>
              <a:rPr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AL</a:t>
            </a:r>
            <a:r>
              <a:rPr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12941" y="4853259"/>
            <a:ext cx="7654298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④</a:t>
            </a:r>
            <a:r>
              <a:rPr lang="zh-CN" altLang="en-US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非压缩 </a:t>
            </a:r>
            <a:r>
              <a:rPr lang="en-US" altLang="zh-CN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BCD </a:t>
            </a:r>
            <a:r>
              <a:rPr lang="zh-CN" altLang="en-US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码除法调整指令（影响 </a:t>
            </a:r>
            <a:r>
              <a:rPr lang="en-US" altLang="zh-CN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SF</a:t>
            </a:r>
            <a:r>
              <a:rPr lang="zh-CN" altLang="en-US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ZF</a:t>
            </a:r>
            <a:r>
              <a:rPr lang="zh-CN" altLang="en-US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PF</a:t>
            </a:r>
            <a:r>
              <a:rPr lang="zh-CN" altLang="en-US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50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格式：</a:t>
            </a:r>
            <a:r>
              <a:rPr lang="en-US" altLang="zh-CN" sz="150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AAD </a:t>
            </a:r>
            <a:r>
              <a:rPr lang="zh-CN" altLang="en-US" sz="150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；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15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</a:t>
            </a:r>
            <a:r>
              <a:rPr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●   </a:t>
            </a:r>
            <a:r>
              <a:rPr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AX </a:t>
            </a:r>
            <a:r>
              <a:rPr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中为两个非压缩的 </a:t>
            </a:r>
            <a:r>
              <a:rPr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BCD </a:t>
            </a:r>
            <a:r>
              <a:rPr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码（被除数）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●   调整指令 </a:t>
            </a:r>
            <a:r>
              <a:rPr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AAD </a:t>
            </a:r>
            <a:r>
              <a:rPr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应放在 除法指令 </a:t>
            </a:r>
            <a:r>
              <a:rPr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DIV </a:t>
            </a:r>
            <a:r>
              <a:rPr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之前</a:t>
            </a:r>
            <a:r>
              <a:rPr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--- AHX10+ALAL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●    </a:t>
            </a:r>
            <a:r>
              <a:rPr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商在 </a:t>
            </a:r>
            <a:r>
              <a:rPr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AL </a:t>
            </a:r>
            <a:r>
              <a:rPr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中，余数在 </a:t>
            </a:r>
            <a:r>
              <a:rPr lang="en-US" altLang="zh-CN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AH </a:t>
            </a:r>
            <a:r>
              <a:rPr lang="zh-CN" altLang="en-US" sz="1600" b="0" dirty="0">
                <a:solidFill>
                  <a:schemeClr val="accent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中。　　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12" grpId="0" autoUpdateAnimBg="0"/>
      <p:bldP spid="13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16941" y="1748534"/>
            <a:ext cx="8229600" cy="432197"/>
          </a:xfrm>
        </p:spPr>
        <p:txBody>
          <a:bodyPr/>
          <a:lstStyle/>
          <a:p>
            <a:r>
              <a:rPr lang="en-US" altLang="zh-CN" b="1" dirty="0"/>
              <a:t>4.3.3</a:t>
            </a:r>
            <a:r>
              <a:rPr lang="zh-CN" altLang="zh-CN" b="1" dirty="0"/>
              <a:t>逻辑运算指令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617630" y="3366082"/>
            <a:ext cx="2857500" cy="56673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400" kern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●  </a:t>
            </a:r>
            <a:r>
              <a:rPr lang="en-US" altLang="zh-CN" sz="1400" kern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NOT </a:t>
            </a:r>
            <a:r>
              <a:rPr lang="zh-CN" altLang="en-US" sz="1400" kern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指令不影响 </a:t>
            </a:r>
            <a:r>
              <a:rPr lang="en-US" altLang="zh-CN" sz="1400" kern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FR</a:t>
            </a:r>
          </a:p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400" kern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● </a:t>
            </a:r>
            <a:r>
              <a:rPr lang="zh-CN" altLang="en-US" sz="1400" kern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其它指令影响 </a:t>
            </a:r>
            <a:r>
              <a:rPr lang="en-US" altLang="zh-CN" sz="1400" kern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FR</a:t>
            </a:r>
            <a:r>
              <a:rPr lang="zh-CN" altLang="en-US" sz="1400" kern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，但 </a:t>
            </a:r>
            <a:r>
              <a:rPr lang="en-US" altLang="zh-CN" sz="1400" kern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AF </a:t>
            </a:r>
            <a:r>
              <a:rPr lang="zh-CN" altLang="en-US" sz="1400" kern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不定</a:t>
            </a:r>
          </a:p>
        </p:txBody>
      </p:sp>
      <p:sp>
        <p:nvSpPr>
          <p:cNvPr id="6" name="Rectangle 11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76286" y="2493515"/>
            <a:ext cx="5829300" cy="28575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50000">
                <a:srgbClr val="FFCCFF"/>
              </a:gs>
              <a:gs pos="100000">
                <a:srgbClr val="FFFF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F89F7"/>
              </a:buClr>
              <a:defRPr/>
            </a:pPr>
            <a:r>
              <a:rPr lang="zh-CN" altLang="en-US" sz="1800" b="1" kern="0" dirty="0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操作数为字或字节，运算是按二进制位进行</a:t>
            </a:r>
            <a:endParaRPr lang="zh-CN" altLang="en-US" sz="1800" kern="0" dirty="0">
              <a:solidFill>
                <a:srgbClr val="40458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45540" y="3022461"/>
            <a:ext cx="4204997" cy="323165"/>
            <a:chOff x="994054" y="2886942"/>
            <a:chExt cx="5606662" cy="430885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5205300" y="2928356"/>
              <a:ext cx="457200" cy="0"/>
            </a:xfrm>
            <a:prstGeom prst="line">
              <a:avLst/>
            </a:prstGeom>
            <a:noFill/>
            <a:ln w="38100">
              <a:solidFill>
                <a:srgbClr val="40458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ker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5662500" y="3083497"/>
              <a:ext cx="381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ker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994054" y="2886942"/>
              <a:ext cx="5606662" cy="430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500" b="0" kern="0" dirty="0">
                  <a:solidFill>
                    <a:srgbClr val="4045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① </a:t>
              </a:r>
              <a:r>
                <a:rPr lang="zh-CN" altLang="en-US" sz="15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逻辑非：     </a:t>
              </a:r>
              <a:r>
                <a:rPr lang="en-US" altLang="zh-CN" sz="1500" b="0" kern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NOT   </a:t>
              </a:r>
              <a:r>
                <a:rPr lang="en-US" altLang="zh-CN" sz="1500" b="0" kern="0" dirty="0" err="1">
                  <a:ea typeface="微软雅黑" panose="020B0503020204020204" pitchFamily="34" charset="-122"/>
                  <a:cs typeface="Times New Roman" panose="02020603050405020304" pitchFamily="18" charset="0"/>
                </a:rPr>
                <a:t>dst</a:t>
              </a:r>
              <a:r>
                <a:rPr lang="en-US" altLang="zh-CN" sz="1500" b="0" kern="0" dirty="0">
                  <a:solidFill>
                    <a:srgbClr val="0066FF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5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;                     </a:t>
              </a:r>
              <a:r>
                <a:rPr lang="en-US" altLang="zh-CN" sz="1500" b="0" kern="0" dirty="0" err="1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dst</a:t>
              </a:r>
              <a:r>
                <a:rPr lang="en-US" altLang="zh-CN" sz="15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lang="en-US" altLang="zh-CN" sz="1500" b="0" kern="0" dirty="0" err="1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dst</a:t>
              </a:r>
              <a:endParaRPr lang="en-US" altLang="zh-CN" sz="15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728277" y="3339124"/>
            <a:ext cx="42963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500" b="0" kern="0" dirty="0">
                <a:solidFill>
                  <a:srgbClr val="4045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 </a:t>
            </a:r>
            <a:r>
              <a:rPr lang="zh-CN" altLang="en-US" sz="15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逻辑与：    </a:t>
            </a:r>
            <a:r>
              <a:rPr lang="en-US" altLang="zh-CN" sz="1500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AND  </a:t>
            </a:r>
            <a:r>
              <a:rPr lang="en-US" altLang="zh-CN" sz="1500" b="0" kern="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zh-CN" altLang="en-US" sz="1500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500" b="0" kern="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15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5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    </a:t>
            </a:r>
            <a:r>
              <a:rPr lang="en-US" altLang="zh-CN" sz="1500" b="0" kern="0" dirty="0" err="1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dst∧src</a:t>
            </a:r>
            <a:r>
              <a:rPr lang="en-US" altLang="zh-CN" sz="15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500" b="0" kern="0" dirty="0" err="1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endParaRPr lang="en-US" altLang="zh-CN" sz="1500" b="0" kern="0" dirty="0">
              <a:solidFill>
                <a:srgbClr val="40458C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4297769" y="3451751"/>
            <a:ext cx="2857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45540" y="3726825"/>
            <a:ext cx="4306492" cy="322660"/>
            <a:chOff x="6633647" y="4167874"/>
            <a:chExt cx="5741988" cy="430212"/>
          </a:xfrm>
        </p:grpSpPr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1391900" y="4354281"/>
              <a:ext cx="381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kern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6633647" y="4167874"/>
              <a:ext cx="5741988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500" b="0" kern="0" dirty="0">
                  <a:solidFill>
                    <a:srgbClr val="4045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③ </a:t>
              </a:r>
              <a:r>
                <a:rPr lang="zh-CN" altLang="en-US" sz="15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逻辑或：    </a:t>
              </a:r>
              <a:r>
                <a:rPr lang="en-US" altLang="zh-CN" sz="1500" b="0" kern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OR  </a:t>
              </a:r>
              <a:r>
                <a:rPr lang="en-US" altLang="zh-CN" sz="1500" b="0" kern="0" dirty="0" err="1">
                  <a:ea typeface="微软雅黑" panose="020B0503020204020204" pitchFamily="34" charset="-122"/>
                  <a:cs typeface="Times New Roman" panose="02020603050405020304" pitchFamily="18" charset="0"/>
                </a:rPr>
                <a:t>dst</a:t>
              </a:r>
              <a:r>
                <a:rPr lang="zh-CN" altLang="en-US" sz="1500" b="0" kern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1500" b="0" kern="0" dirty="0" err="1">
                  <a:ea typeface="微软雅黑" panose="020B0503020204020204" pitchFamily="34" charset="-122"/>
                  <a:cs typeface="Times New Roman" panose="02020603050405020304" pitchFamily="18" charset="0"/>
                </a:rPr>
                <a:t>src</a:t>
              </a:r>
              <a:r>
                <a:rPr lang="en-US" altLang="zh-CN" sz="1500" b="0" kern="0" dirty="0">
                  <a:solidFill>
                    <a:srgbClr val="0066FF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5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      </a:t>
              </a:r>
              <a:r>
                <a:rPr lang="en-US" altLang="zh-CN" sz="1500" b="0" kern="0" dirty="0" err="1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dst∨src</a:t>
              </a:r>
              <a:r>
                <a:rPr lang="en-US" altLang="zh-CN" sz="15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</a:t>
              </a:r>
              <a:r>
                <a:rPr lang="en-US" altLang="zh-CN" sz="1500" b="0" kern="0" dirty="0" err="1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dst</a:t>
              </a:r>
              <a:endParaRPr lang="en-US" altLang="zh-CN" sz="15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23"/>
          <p:cNvGrpSpPr/>
          <p:nvPr/>
        </p:nvGrpSpPr>
        <p:grpSpPr bwMode="auto">
          <a:xfrm>
            <a:off x="745540" y="4117948"/>
            <a:ext cx="4306492" cy="322660"/>
            <a:chOff x="192" y="1718"/>
            <a:chExt cx="3617" cy="271"/>
          </a:xfrm>
        </p:grpSpPr>
        <p:sp>
          <p:nvSpPr>
            <p:cNvPr id="18" name="Line 9"/>
            <p:cNvSpPr>
              <a:spLocks noChangeShapeType="1"/>
            </p:cNvSpPr>
            <p:nvPr/>
          </p:nvSpPr>
          <p:spPr bwMode="auto">
            <a:xfrm>
              <a:off x="3253" y="1850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ker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92" y="1718"/>
              <a:ext cx="361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500" b="0" kern="0" dirty="0">
                  <a:solidFill>
                    <a:srgbClr val="4045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④ </a:t>
              </a:r>
              <a:r>
                <a:rPr lang="zh-CN" altLang="en-US" sz="15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逻辑异或： </a:t>
              </a:r>
              <a:r>
                <a:rPr lang="en-US" altLang="zh-CN" sz="1500" b="0" kern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XOR  </a:t>
              </a:r>
              <a:r>
                <a:rPr lang="en-US" altLang="zh-CN" sz="1500" b="0" kern="0" dirty="0" err="1">
                  <a:ea typeface="微软雅黑" panose="020B0503020204020204" pitchFamily="34" charset="-122"/>
                  <a:cs typeface="Times New Roman" panose="02020603050405020304" pitchFamily="18" charset="0"/>
                </a:rPr>
                <a:t>dst</a:t>
              </a:r>
              <a:r>
                <a:rPr lang="zh-CN" altLang="en-US" sz="1500" b="0" kern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1500" b="0" kern="0" dirty="0" err="1">
                  <a:ea typeface="微软雅黑" panose="020B0503020204020204" pitchFamily="34" charset="-122"/>
                  <a:cs typeface="Times New Roman" panose="02020603050405020304" pitchFamily="18" charset="0"/>
                </a:rPr>
                <a:t>src</a:t>
              </a:r>
              <a:r>
                <a:rPr lang="en-US" altLang="zh-CN" sz="1500" b="0" kern="0" dirty="0">
                  <a:solidFill>
                    <a:srgbClr val="0066FF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5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    </a:t>
              </a:r>
              <a:r>
                <a:rPr lang="en-US" altLang="zh-CN" sz="1500" b="0" kern="0" dirty="0" err="1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dst</a:t>
              </a:r>
              <a:r>
                <a:rPr lang="en-US" altLang="zh-CN" sz="1500" b="0" kern="0" dirty="0" err="1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⊕</a:t>
              </a:r>
              <a:r>
                <a:rPr lang="en-US" altLang="zh-CN" sz="1500" b="0" kern="0" dirty="0" err="1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src</a:t>
              </a:r>
              <a:r>
                <a:rPr lang="en-US" altLang="zh-CN" sz="15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</a:t>
              </a:r>
              <a:r>
                <a:rPr lang="en-US" altLang="zh-CN" sz="1500" b="0" kern="0" dirty="0" err="1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dst</a:t>
              </a:r>
              <a:endParaRPr lang="en-US" altLang="zh-CN" sz="15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541" y="4476398"/>
            <a:ext cx="5886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500" b="0" kern="0" dirty="0">
                <a:solidFill>
                  <a:srgbClr val="4045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⑤ </a:t>
            </a:r>
            <a:r>
              <a:rPr lang="zh-CN" altLang="en-US" sz="15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测试指令：</a:t>
            </a:r>
            <a:r>
              <a:rPr lang="en-US" altLang="zh-CN" sz="1500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TEST  </a:t>
            </a:r>
            <a:r>
              <a:rPr lang="en-US" altLang="zh-CN" sz="1500" b="0" kern="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zh-CN" altLang="en-US" sz="1500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500" b="0" kern="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1500" b="0" kern="0" dirty="0">
                <a:solidFill>
                  <a:srgbClr val="0066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5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    </a:t>
            </a:r>
            <a:r>
              <a:rPr lang="en-US" altLang="zh-CN" sz="1500" b="0" kern="0" dirty="0" err="1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dst∧src</a:t>
            </a:r>
            <a:r>
              <a:rPr lang="en-US" altLang="zh-CN" sz="15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b="0" kern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只影响标志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 autoUpdateAnimBg="0"/>
      <p:bldP spid="6" grpId="0" build="p" autoUpdateAnimBg="0"/>
      <p:bldP spid="20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5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971600" y="1727656"/>
            <a:ext cx="6263878" cy="3635369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 sz="1800" b="1" kern="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1800" b="1" kern="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1800" b="1" kern="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18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．逻辑非　</a:t>
            </a:r>
            <a:r>
              <a:rPr lang="zh-CN" altLang="en-US" sz="1800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	AX</a:t>
            </a: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878AH	</a:t>
            </a: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；（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=878AH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	               ；（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=7875H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18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２．将</a:t>
            </a:r>
            <a:r>
              <a:rPr lang="en-US" altLang="zh-CN" sz="18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en-US" sz="18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中第</a:t>
            </a:r>
            <a:r>
              <a:rPr lang="en-US" altLang="zh-CN" sz="18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8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位和第</a:t>
            </a:r>
            <a:r>
              <a:rPr lang="en-US" altLang="zh-CN" sz="18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18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位清零　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　　　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	AL</a:t>
            </a: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0FFH                       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	AL</a:t>
            </a: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77H 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18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３．将</a:t>
            </a:r>
            <a:r>
              <a:rPr lang="en-US" altLang="zh-CN" sz="18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en-US" sz="18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寄存器中第</a:t>
            </a:r>
            <a:r>
              <a:rPr lang="en-US" altLang="zh-CN" sz="18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8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位和第</a:t>
            </a:r>
            <a:r>
              <a:rPr lang="en-US" altLang="zh-CN" sz="18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18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位置</a:t>
            </a:r>
            <a:r>
              <a:rPr lang="en-US" altLang="zh-CN" sz="18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	AL</a:t>
            </a: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  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	AL</a:t>
            </a: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88H 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18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４．按位加运算　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	AL</a:t>
            </a: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45H	</a:t>
            </a: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；（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=45H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31H	</a:t>
            </a: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；（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=74H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18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５．测试</a:t>
            </a:r>
            <a:r>
              <a:rPr lang="en-US" altLang="zh-CN" sz="18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en-US" sz="18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中的第</a:t>
            </a:r>
            <a:r>
              <a:rPr lang="en-US" altLang="zh-CN" sz="18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18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位是否为</a:t>
            </a:r>
            <a:r>
              <a:rPr lang="en-US" altLang="zh-CN" sz="18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8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，不为</a:t>
            </a:r>
            <a:r>
              <a:rPr lang="en-US" altLang="zh-CN" sz="18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8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则转</a:t>
            </a:r>
            <a:r>
              <a:rPr lang="en-US" altLang="zh-CN" sz="18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	</a:t>
            </a: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1000H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JNE	    L </a:t>
            </a:r>
            <a:endParaRPr lang="en-US" altLang="zh-CN" sz="1800" kern="0" dirty="0">
              <a:solidFill>
                <a:srgbClr val="FF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指令系统概述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463313" y="2164138"/>
            <a:ext cx="3447895" cy="2036583"/>
          </a:xfrm>
          <a:prstGeom prst="rect">
            <a:avLst/>
          </a:prstGeom>
          <a:solidFill>
            <a:srgbClr val="FFFFFF"/>
          </a:solidFill>
          <a:ln w="57150" cmpd="thinThick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1800" b="1" kern="0" dirty="0">
                <a:solidFill>
                  <a:srgbClr val="00206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3.  </a:t>
            </a:r>
            <a:r>
              <a:rPr lang="zh-CN" altLang="en-US" sz="1800" b="1" kern="0" dirty="0">
                <a:solidFill>
                  <a:srgbClr val="00206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无操作数指令（零地址指令）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150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CBW	</a:t>
            </a:r>
            <a:r>
              <a:rPr lang="zh-CN" altLang="en-US" sz="1500" dirty="0">
                <a:ea typeface="微软雅黑" panose="020B0503020204020204" pitchFamily="34" charset="-122"/>
                <a:cs typeface="Times New Roman" panose="02020603050405020304" pitchFamily="18" charset="0"/>
              </a:rPr>
              <a:t>；字节转换为字指令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150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500" dirty="0">
                <a:ea typeface="微软雅黑" panose="020B0503020204020204" pitchFamily="34" charset="-122"/>
                <a:cs typeface="Times New Roman" panose="02020603050405020304" pitchFamily="18" charset="0"/>
              </a:rPr>
              <a:t>CLC	</a:t>
            </a:r>
            <a:r>
              <a:rPr lang="zh-CN" altLang="en-US" sz="1500" dirty="0">
                <a:ea typeface="微软雅黑" panose="020B0503020204020204" pitchFamily="34" charset="-122"/>
                <a:cs typeface="Times New Roman" panose="02020603050405020304" pitchFamily="18" charset="0"/>
              </a:rPr>
              <a:t>；进位标志</a:t>
            </a:r>
            <a:r>
              <a:rPr lang="en-US" altLang="zh-CN" sz="1500" dirty="0">
                <a:ea typeface="微软雅黑" panose="020B0503020204020204" pitchFamily="34" charset="-122"/>
                <a:cs typeface="Times New Roman" panose="02020603050405020304" pitchFamily="18" charset="0"/>
              </a:rPr>
              <a:t>CF</a:t>
            </a:r>
            <a:r>
              <a:rPr lang="zh-CN" altLang="en-US" sz="1500" dirty="0">
                <a:ea typeface="微软雅黑" panose="020B0503020204020204" pitchFamily="34" charset="-122"/>
                <a:cs typeface="Times New Roman" panose="02020603050405020304" pitchFamily="18" charset="0"/>
              </a:rPr>
              <a:t>清零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150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500" dirty="0">
                <a:ea typeface="微软雅黑" panose="020B0503020204020204" pitchFamily="34" charset="-122"/>
                <a:cs typeface="Times New Roman" panose="02020603050405020304" pitchFamily="18" charset="0"/>
              </a:rPr>
              <a:t>NOP	</a:t>
            </a:r>
            <a:r>
              <a:rPr lang="zh-CN" altLang="en-US" sz="1500" dirty="0">
                <a:ea typeface="微软雅黑" panose="020B0503020204020204" pitchFamily="34" charset="-122"/>
                <a:cs typeface="Times New Roman" panose="02020603050405020304" pitchFamily="18" charset="0"/>
              </a:rPr>
              <a:t>；不操作指令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150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500" dirty="0">
                <a:ea typeface="微软雅黑" panose="020B0503020204020204" pitchFamily="34" charset="-122"/>
                <a:cs typeface="Times New Roman" panose="02020603050405020304" pitchFamily="18" charset="0"/>
              </a:rPr>
              <a:t>HLT	              </a:t>
            </a:r>
            <a:r>
              <a:rPr lang="zh-CN" altLang="en-US" sz="1500" dirty="0">
                <a:ea typeface="微软雅黑" panose="020B0503020204020204" pitchFamily="34" charset="-122"/>
                <a:cs typeface="Times New Roman" panose="02020603050405020304" pitchFamily="18" charset="0"/>
              </a:rPr>
              <a:t>；停机指令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572001" y="3429003"/>
            <a:ext cx="3760202" cy="1408719"/>
          </a:xfrm>
          <a:prstGeom prst="rect">
            <a:avLst/>
          </a:prstGeom>
          <a:solidFill>
            <a:srgbClr val="FFFFFF"/>
          </a:solidFill>
          <a:ln w="57150" cmpd="thinThick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1800" b="1" kern="0" dirty="0">
                <a:solidFill>
                  <a:srgbClr val="00206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4. </a:t>
            </a:r>
            <a:r>
              <a:rPr lang="zh-CN" altLang="en-US" sz="1800" b="1" kern="0" dirty="0">
                <a:solidFill>
                  <a:srgbClr val="00206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三操作数指令（三地址指令）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100" dirty="0">
                <a:cs typeface="Times New Roman" panose="02020603050405020304" pitchFamily="18" charset="0"/>
              </a:rPr>
              <a:t>       </a:t>
            </a:r>
            <a:r>
              <a:rPr lang="en-US" altLang="zh-CN" sz="1500" dirty="0">
                <a:ea typeface="微软雅黑" panose="020B0503020204020204" pitchFamily="34" charset="-122"/>
                <a:cs typeface="Times New Roman" panose="02020603050405020304" pitchFamily="18" charset="0"/>
              </a:rPr>
              <a:t>IMUL   EBX</a:t>
            </a:r>
            <a:r>
              <a:rPr lang="zh-CN" altLang="en-US" sz="1500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500" dirty="0">
                <a:ea typeface="微软雅黑" panose="020B0503020204020204" pitchFamily="34" charset="-122"/>
                <a:cs typeface="Times New Roman" panose="02020603050405020304" pitchFamily="18" charset="0"/>
              </a:rPr>
              <a:t>[ESI]</a:t>
            </a:r>
            <a:r>
              <a:rPr lang="zh-CN" altLang="en-US" sz="1500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500" dirty="0">
                <a:ea typeface="微软雅黑" panose="020B0503020204020204" pitchFamily="34" charset="-122"/>
                <a:cs typeface="Times New Roman" panose="02020603050405020304" pitchFamily="18" charset="0"/>
              </a:rPr>
              <a:t>7   </a:t>
            </a:r>
            <a:r>
              <a:rPr lang="zh-CN" altLang="en-US" sz="1500" dirty="0">
                <a:ea typeface="微软雅黑" panose="020B0503020204020204" pitchFamily="34" charset="-122"/>
                <a:cs typeface="Times New Roman" panose="02020603050405020304" pitchFamily="18" charset="0"/>
              </a:rPr>
              <a:t>；乘法指令。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150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（</a:t>
            </a:r>
            <a:r>
              <a:rPr lang="en-US" altLang="zh-CN" sz="1500" dirty="0">
                <a:ea typeface="微软雅黑" panose="020B0503020204020204" pitchFamily="34" charset="-122"/>
                <a:cs typeface="Times New Roman" panose="02020603050405020304" pitchFamily="18" charset="0"/>
              </a:rPr>
              <a:t>80386</a:t>
            </a:r>
            <a:r>
              <a:rPr lang="zh-CN" altLang="en-US" sz="1500" dirty="0">
                <a:ea typeface="微软雅黑" panose="020B0503020204020204" pitchFamily="34" charset="-122"/>
                <a:cs typeface="Times New Roman" panose="02020603050405020304" pitchFamily="18" charset="0"/>
              </a:rPr>
              <a:t>机器指令）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7674" y="1645296"/>
            <a:ext cx="8229600" cy="432197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4.3.4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移位指令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{ REG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 } 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可以是字，也可以是字节</a:t>
            </a:r>
            <a:endParaRPr lang="zh-CN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Group 24"/>
          <p:cNvGrpSpPr/>
          <p:nvPr/>
        </p:nvGrpSpPr>
        <p:grpSpPr bwMode="auto">
          <a:xfrm>
            <a:off x="711573" y="5626702"/>
            <a:ext cx="7965701" cy="426245"/>
            <a:chOff x="336" y="3744"/>
            <a:chExt cx="5136" cy="358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336" y="3744"/>
              <a:ext cx="5136" cy="317"/>
            </a:xfrm>
            <a:prstGeom prst="rect">
              <a:avLst/>
            </a:prstGeom>
            <a:solidFill>
              <a:srgbClr val="CCFFFF"/>
            </a:solidFill>
            <a:ln w="28575" cap="sq">
              <a:solidFill>
                <a:srgbClr val="FFFF99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endParaRPr lang="zh-CN" altLang="zh-CN" b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336" y="3792"/>
              <a:ext cx="5136" cy="3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sz="1200" b="0" dirty="0">
                  <a:solidFill>
                    <a:schemeClr val="accent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●</a:t>
              </a:r>
              <a:r>
                <a:rPr lang="en-US" altLang="zh-CN" b="0" dirty="0">
                  <a:solidFill>
                    <a:schemeClr val="accent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</a:t>
              </a:r>
              <a:r>
                <a:rPr lang="zh-CN" altLang="en-US" b="0" dirty="0">
                  <a:solidFill>
                    <a:schemeClr val="accent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移</a:t>
              </a:r>
              <a:r>
                <a:rPr lang="zh-CN" altLang="en-US" sz="1500" b="0" dirty="0">
                  <a:solidFill>
                    <a:schemeClr val="accent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一</a:t>
              </a:r>
              <a:r>
                <a:rPr lang="zh-CN" altLang="en-US" b="0" dirty="0">
                  <a:solidFill>
                    <a:schemeClr val="accent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位时，</a:t>
              </a:r>
              <a:r>
                <a:rPr lang="en-US" altLang="zh-CN" b="0" dirty="0">
                  <a:solidFill>
                    <a:schemeClr val="accent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CNT = 1</a:t>
              </a:r>
              <a:r>
                <a:rPr lang="zh-CN" altLang="en-US" b="0" dirty="0">
                  <a:solidFill>
                    <a:schemeClr val="accent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；当移动</a:t>
              </a:r>
              <a:r>
                <a:rPr lang="zh-CN" altLang="en-US" sz="1500" b="0" dirty="0">
                  <a:solidFill>
                    <a:schemeClr val="accent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多位</a:t>
              </a:r>
              <a:r>
                <a:rPr lang="zh-CN" altLang="en-US" b="0" dirty="0">
                  <a:solidFill>
                    <a:schemeClr val="accent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时，</a:t>
              </a:r>
              <a:r>
                <a:rPr lang="en-US" altLang="zh-CN" b="0" dirty="0">
                  <a:solidFill>
                    <a:schemeClr val="accent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CNT </a:t>
              </a:r>
              <a:r>
                <a:rPr lang="zh-CN" altLang="en-US" b="0" dirty="0">
                  <a:solidFill>
                    <a:schemeClr val="accent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应为 </a:t>
              </a:r>
              <a:r>
                <a:rPr lang="en-US" altLang="zh-CN" sz="1500" b="0" dirty="0">
                  <a:solidFill>
                    <a:schemeClr val="accent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CL</a:t>
              </a:r>
              <a:r>
                <a:rPr lang="zh-CN" altLang="en-US" b="0" dirty="0">
                  <a:solidFill>
                    <a:schemeClr val="accent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0" dirty="0">
                  <a:solidFill>
                    <a:schemeClr val="accent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CL</a:t>
              </a:r>
              <a:r>
                <a:rPr lang="zh-CN" altLang="en-US" b="0" dirty="0">
                  <a:solidFill>
                    <a:schemeClr val="accent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中的数为</a:t>
              </a:r>
              <a:r>
                <a:rPr lang="zh-CN" altLang="en-US" sz="1500" b="0" dirty="0">
                  <a:solidFill>
                    <a:schemeClr val="accent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移位位数</a:t>
              </a:r>
            </a:p>
          </p:txBody>
        </p:sp>
      </p:grp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5905868" y="2624345"/>
          <a:ext cx="1851025" cy="30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1623060" imgH="365760" progId="Paint.Picture">
                  <p:embed/>
                </p:oleObj>
              </mc:Choice>
              <mc:Fallback>
                <p:oleObj name="位图图像" r:id="rId2" imgW="1623060" imgH="36576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868" y="2624345"/>
                        <a:ext cx="1851025" cy="302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5603543" y="4289185"/>
          <a:ext cx="1980719" cy="239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4" imgW="1577340" imgH="342900" progId="Paint.Picture">
                  <p:embed/>
                </p:oleObj>
              </mc:Choice>
              <mc:Fallback>
                <p:oleObj name="位图图像" r:id="rId4" imgW="1577340" imgH="34290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543" y="4289185"/>
                        <a:ext cx="1980719" cy="239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5662386" y="4940860"/>
          <a:ext cx="1882447" cy="239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6" imgW="1531620" imgH="320040" progId="Paint.Picture">
                  <p:embed/>
                </p:oleObj>
              </mc:Choice>
              <mc:Fallback>
                <p:oleObj name="位图图像" r:id="rId6" imgW="1531620" imgH="32004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386" y="4940860"/>
                        <a:ext cx="1882447" cy="239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5662386" y="5273628"/>
          <a:ext cx="1882447" cy="239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8" imgW="1531620" imgH="312420" progId="Paint.Picture">
                  <p:embed/>
                </p:oleObj>
              </mc:Choice>
              <mc:Fallback>
                <p:oleObj name="位图图像" r:id="rId8" imgW="1531620" imgH="312420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386" y="5273628"/>
                        <a:ext cx="1882447" cy="239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5450454" y="4574514"/>
          <a:ext cx="2306240" cy="298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10" imgW="1866900" imgH="390525" progId="Paint.Picture">
                  <p:embed/>
                </p:oleObj>
              </mc:Choice>
              <mc:Fallback>
                <p:oleObj name="BMP 图像" r:id="rId10" imgW="1866900" imgH="390525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0454" y="4574514"/>
                        <a:ext cx="2306240" cy="298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5913005" y="3448578"/>
          <a:ext cx="18510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12" imgW="1554480" imgH="327660" progId="Paint.Picture">
                  <p:embed/>
                </p:oleObj>
              </mc:Choice>
              <mc:Fallback>
                <p:oleObj name="位图图像" r:id="rId12" imgW="1554480" imgH="327660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3005" y="3448578"/>
                        <a:ext cx="185102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5912313" y="2998950"/>
          <a:ext cx="18510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14" imgW="1546860" imgH="449580" progId="Paint.Picture">
                  <p:embed/>
                </p:oleObj>
              </mc:Choice>
              <mc:Fallback>
                <p:oleObj name="位图图像" r:id="rId14" imgW="1546860" imgH="449580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2313" y="2998950"/>
                        <a:ext cx="18510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4846289" y="2831919"/>
            <a:ext cx="685800" cy="72858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4808191" y="2873256"/>
            <a:ext cx="676274" cy="330135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710193" y="2370336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非循环移位指令：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988507" y="2696772"/>
            <a:ext cx="41152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）算术左移：         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SAL  </a:t>
            </a:r>
            <a:r>
              <a:rPr lang="en-US" altLang="zh-CN" b="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, CNT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993280" y="2982107"/>
            <a:ext cx="41281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）逻辑左移：         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SHL  </a:t>
            </a:r>
            <a:r>
              <a:rPr lang="en-US" altLang="zh-CN" b="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, CNT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993283" y="3248807"/>
            <a:ext cx="41408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）算术右移：         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SAR  </a:t>
            </a:r>
            <a:r>
              <a:rPr lang="en-US" altLang="zh-CN" b="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, CNT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993284" y="3486932"/>
            <a:ext cx="41537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b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）逻辑右移：         </a:t>
            </a:r>
            <a:r>
              <a:rPr lang="en-US" altLang="zh-CN" b="0">
                <a:ea typeface="微软雅黑" panose="020B0503020204020204" pitchFamily="34" charset="-122"/>
                <a:cs typeface="Times New Roman" panose="02020603050405020304" pitchFamily="18" charset="0"/>
              </a:rPr>
              <a:t>SHR  dst, CNT</a:t>
            </a:r>
            <a:r>
              <a:rPr lang="zh-CN" altLang="en-US" b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711573" y="3914568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循环移位指令：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598076" y="4211967"/>
            <a:ext cx="41665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）循环左移：         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ROL  </a:t>
            </a:r>
            <a:r>
              <a:rPr lang="en-US" altLang="zh-CN" b="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, CNT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578891" y="4543220"/>
            <a:ext cx="41921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）循环右移：         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ROR  </a:t>
            </a:r>
            <a:r>
              <a:rPr lang="en-US" altLang="zh-CN" b="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, CNT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578888" y="4832960"/>
            <a:ext cx="41730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）带</a:t>
            </a:r>
            <a:r>
              <a:rPr lang="en-US" altLang="zh-CN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CF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循环左移：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RCL  </a:t>
            </a:r>
            <a:r>
              <a:rPr lang="en-US" altLang="zh-CN" b="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, CNT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1578891" y="5148785"/>
            <a:ext cx="41985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）带</a:t>
            </a:r>
            <a:r>
              <a:rPr lang="en-US" altLang="zh-CN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CF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循环右移：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RCR  </a:t>
            </a:r>
            <a:r>
              <a:rPr lang="en-US" altLang="zh-CN" b="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, CNT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27" name="AutoShape 25"/>
          <p:cNvSpPr>
            <a:spLocks noChangeArrowheads="1"/>
          </p:cNvSpPr>
          <p:nvPr/>
        </p:nvSpPr>
        <p:spPr bwMode="auto">
          <a:xfrm>
            <a:off x="3774418" y="2344335"/>
            <a:ext cx="1565672" cy="216694"/>
          </a:xfrm>
          <a:prstGeom prst="wedgeRoundRectCallout">
            <a:avLst>
              <a:gd name="adj1" fmla="val -63764"/>
              <a:gd name="adj2" fmla="val 131319"/>
              <a:gd name="adj3" fmla="val 16667"/>
            </a:avLst>
          </a:prstGeom>
          <a:noFill/>
          <a:ln w="9525">
            <a:solidFill>
              <a:srgbClr val="33996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altLang="zh-CN" sz="1200" b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Shift arithmetic left</a:t>
            </a:r>
          </a:p>
        </p:txBody>
      </p:sp>
      <p:sp>
        <p:nvSpPr>
          <p:cNvPr id="28" name="AutoShape 26"/>
          <p:cNvSpPr>
            <a:spLocks noChangeArrowheads="1"/>
          </p:cNvSpPr>
          <p:nvPr/>
        </p:nvSpPr>
        <p:spPr bwMode="auto">
          <a:xfrm>
            <a:off x="2844064" y="3877157"/>
            <a:ext cx="1350169" cy="216694"/>
          </a:xfrm>
          <a:prstGeom prst="wedgeRoundRectCallout">
            <a:avLst>
              <a:gd name="adj1" fmla="val -704"/>
              <a:gd name="adj2" fmla="val -87361"/>
              <a:gd name="adj3" fmla="val 16667"/>
            </a:avLst>
          </a:prstGeom>
          <a:noFill/>
          <a:ln w="9525">
            <a:solidFill>
              <a:srgbClr val="33996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altLang="zh-CN" sz="1200" b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Shift logic left</a:t>
            </a:r>
          </a:p>
        </p:txBody>
      </p: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988228" y="3905092"/>
            <a:ext cx="1565672" cy="216694"/>
          </a:xfrm>
          <a:prstGeom prst="wedgeRoundRectCallout">
            <a:avLst>
              <a:gd name="adj1" fmla="val -107796"/>
              <a:gd name="adj2" fmla="val 120329"/>
              <a:gd name="adj3" fmla="val 16667"/>
            </a:avLst>
          </a:prstGeom>
          <a:noFill/>
          <a:ln w="9525">
            <a:solidFill>
              <a:srgbClr val="33996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altLang="zh-CN" sz="1200" b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rotate left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nimBg="1"/>
      <p:bldP spid="28" grpId="0" animBg="1"/>
      <p:bldP spid="2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0825" y="1572186"/>
            <a:ext cx="8229600" cy="345139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4.3.5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串操作指令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664546" y="5615371"/>
            <a:ext cx="571142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1050" b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●</a:t>
            </a:r>
            <a:r>
              <a:rPr lang="en-US" altLang="zh-CN" sz="1200" b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b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隐含使用了</a:t>
            </a:r>
            <a:r>
              <a:rPr lang="en-US" altLang="zh-CN" b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[SI]</a:t>
            </a:r>
            <a:r>
              <a:rPr lang="zh-CN" altLang="en-US" b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[DI]</a:t>
            </a:r>
            <a:r>
              <a:rPr lang="zh-CN" altLang="en-US" b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，或</a:t>
            </a:r>
            <a:r>
              <a:rPr lang="en-US" altLang="zh-CN" b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zh-CN" altLang="en-US" b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lang="zh-CN" altLang="en-US" b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作为  </a:t>
            </a:r>
            <a:r>
              <a:rPr lang="en-US" altLang="zh-CN" b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dst  </a:t>
            </a:r>
            <a:r>
              <a:rPr lang="zh-CN" altLang="en-US" b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或  </a:t>
            </a:r>
            <a:r>
              <a:rPr lang="en-US" altLang="zh-CN" b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446663" y="3013443"/>
            <a:ext cx="6365697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chemeClr val="bg1">
                <a:lumMod val="9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1100" b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000" b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●</a:t>
            </a:r>
            <a:r>
              <a:rPr lang="en-US" altLang="zh-CN" sz="1100" b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1400" b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源串在数据段中：</a:t>
            </a:r>
            <a:r>
              <a:rPr lang="zh-CN" altLang="en-US" sz="1600" b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用 </a:t>
            </a:r>
            <a:r>
              <a:rPr lang="en-US" altLang="zh-CN" sz="1600" b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SI </a:t>
            </a:r>
            <a:r>
              <a:rPr lang="zh-CN" altLang="en-US" sz="1600" b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指示串首元素在数据段的有效地址。</a:t>
            </a:r>
            <a:r>
              <a:rPr lang="zh-CN" altLang="en-US" sz="1400" b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altLang="en-US" sz="500" b="0" dirty="0">
              <a:solidFill>
                <a:schemeClr val="accent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sz="1100" b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000" b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●</a:t>
            </a:r>
            <a:r>
              <a:rPr lang="zh-CN" altLang="en-US" sz="1100" b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1400" b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目的串在扩展段中：</a:t>
            </a:r>
            <a:r>
              <a:rPr lang="zh-CN" altLang="en-US" sz="1600" b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用 </a:t>
            </a:r>
            <a:r>
              <a:rPr lang="en-US" altLang="zh-CN" sz="1600" b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DI </a:t>
            </a:r>
            <a:r>
              <a:rPr lang="zh-CN" altLang="en-US" sz="1600" b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指示目的串首元素在扩展段内的有效地址。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1100" b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000" b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●</a:t>
            </a:r>
            <a:r>
              <a:rPr lang="zh-CN" altLang="en-US" sz="1100" b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1400" b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每做一次串操作：</a:t>
            </a:r>
            <a:r>
              <a:rPr lang="zh-CN" altLang="en-US" sz="1600" b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自动修改指针</a:t>
            </a:r>
            <a:r>
              <a:rPr lang="en-US" altLang="zh-CN" sz="1600" b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SI </a:t>
            </a:r>
            <a:r>
              <a:rPr lang="zh-CN" altLang="en-US" sz="1600" b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1600" b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DI </a:t>
            </a:r>
            <a:r>
              <a:rPr lang="zh-CN" altLang="en-US" sz="1600" b="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，使指针指向下一个串元素。</a:t>
            </a:r>
          </a:p>
        </p:txBody>
      </p:sp>
      <p:sp>
        <p:nvSpPr>
          <p:cNvPr id="7" name="Rectangle 1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318075" y="2632441"/>
            <a:ext cx="4800600" cy="28575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5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使用该类指令时，有如下约定：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1203775" y="2346692"/>
            <a:ext cx="588645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zh-CN" altLang="en-US" sz="165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串操作指令就是用一条指令实现对一串字符或数据的操作。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203775" y="3937240"/>
            <a:ext cx="6172200" cy="784830"/>
            <a:chOff x="3192741" y="1094906"/>
            <a:chExt cx="8229600" cy="1046439"/>
          </a:xfrm>
        </p:grpSpPr>
        <p:sp>
          <p:nvSpPr>
            <p:cNvPr id="10" name="Line 4"/>
            <p:cNvSpPr>
              <a:spLocks noChangeShapeType="1"/>
            </p:cNvSpPr>
            <p:nvPr/>
          </p:nvSpPr>
          <p:spPr bwMode="auto">
            <a:xfrm>
              <a:off x="9778657" y="1602906"/>
              <a:ext cx="381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9782180" y="1903754"/>
              <a:ext cx="381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7688541" y="1602906"/>
              <a:ext cx="381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7678811" y="1934820"/>
              <a:ext cx="381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3192741" y="1094906"/>
              <a:ext cx="8229600" cy="1046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sz="15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lang="en-US" altLang="zh-CN" sz="1500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DF = 0</a:t>
              </a:r>
              <a:r>
                <a:rPr lang="en-US" altLang="zh-CN" sz="15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  <a:r>
                <a:rPr lang="zh-CN" altLang="en-US" sz="15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指针值增加              字节串操作时        字串操作时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zh-CN" altLang="en-US" sz="15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用</a:t>
              </a:r>
              <a:r>
                <a:rPr lang="en-US" altLang="zh-CN" sz="15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CLD</a:t>
              </a:r>
              <a:r>
                <a:rPr lang="zh-CN" altLang="en-US" sz="15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指令使 </a:t>
              </a:r>
              <a:r>
                <a:rPr lang="en-US" altLang="zh-CN" sz="15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DF=0              </a:t>
              </a:r>
              <a:r>
                <a:rPr lang="en-US" altLang="zh-CN" sz="15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SI+1        SI              SI+2       SI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en-US" altLang="zh-CN" sz="15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                                  DI+1       DI             DI+2       DI</a:t>
              </a:r>
              <a:endParaRPr lang="en-US" altLang="zh-CN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568691" y="4567173"/>
            <a:ext cx="5711429" cy="784830"/>
            <a:chOff x="1213128" y="5044992"/>
            <a:chExt cx="7615238" cy="1046440"/>
          </a:xfrm>
        </p:grpSpPr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5124728" y="5884780"/>
              <a:ext cx="381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7302778" y="5559342"/>
              <a:ext cx="381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7302778" y="5884780"/>
              <a:ext cx="381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5097741" y="5559342"/>
              <a:ext cx="381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213128" y="5044992"/>
              <a:ext cx="7615238" cy="1046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sz="1500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DF = 1</a:t>
              </a:r>
              <a:r>
                <a:rPr lang="en-US" altLang="zh-CN" sz="15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  <a:r>
                <a:rPr lang="zh-CN" altLang="en-US" sz="15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指针值减小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zh-CN" altLang="en-US" sz="15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用</a:t>
              </a:r>
              <a:r>
                <a:rPr lang="en-US" altLang="zh-CN" sz="15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STD</a:t>
              </a:r>
              <a:r>
                <a:rPr lang="zh-CN" altLang="en-US" sz="15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指令使 </a:t>
              </a:r>
              <a:r>
                <a:rPr lang="en-US" altLang="zh-CN" sz="15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DF=1              </a:t>
              </a:r>
              <a:r>
                <a:rPr lang="en-US" altLang="zh-CN" sz="15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SI</a:t>
              </a:r>
              <a:r>
                <a:rPr lang="en-US" altLang="zh-CN" sz="1500" b="0" dirty="0"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15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1        SI              SI</a:t>
              </a:r>
              <a:r>
                <a:rPr lang="en-US" altLang="zh-CN" sz="1500" b="0" dirty="0"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15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2       SI    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en-US" altLang="zh-CN" sz="15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                         DI</a:t>
              </a:r>
              <a:r>
                <a:rPr lang="en-US" altLang="zh-CN" sz="1500" b="0" dirty="0"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15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1       DI              DI</a:t>
              </a:r>
              <a:r>
                <a:rPr lang="en-US" altLang="zh-CN" sz="1500" b="0" dirty="0"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15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2      DI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 autoUpdateAnimBg="0"/>
      <p:bldP spid="6" grpId="0" animBg="1" autoUpdateAnimBg="0"/>
      <p:bldP spid="7" grpId="0" build="p" autoUpdateAnimBg="0"/>
      <p:bldP spid="8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Group 23"/>
          <p:cNvGrpSpPr/>
          <p:nvPr/>
        </p:nvGrpSpPr>
        <p:grpSpPr bwMode="auto">
          <a:xfrm>
            <a:off x="1191945" y="5595363"/>
            <a:ext cx="7233021" cy="885825"/>
            <a:chOff x="384" y="3522"/>
            <a:chExt cx="5232" cy="744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384" y="3522"/>
              <a:ext cx="5232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zh-CN" altLang="en-US" b="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② </a:t>
              </a:r>
              <a:r>
                <a:rPr lang="zh-CN" altLang="en-US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字串比较指令：　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格式：</a:t>
              </a:r>
              <a:r>
                <a:rPr lang="zh-CN" altLang="en-US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CMPSW </a:t>
              </a:r>
              <a:r>
                <a:rPr lang="zh-CN" altLang="en-US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     ［</a:t>
              </a:r>
              <a:r>
                <a:rPr lang="en-US" altLang="zh-CN" b="0" dirty="0">
                  <a:solidFill>
                    <a:srgbClr val="9900C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DS×16</a:t>
              </a:r>
              <a:r>
                <a:rPr lang="zh-CN" altLang="en-US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SI</a:t>
              </a:r>
              <a:r>
                <a:rPr lang="zh-CN" altLang="en-US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］</a:t>
              </a:r>
              <a:r>
                <a:rPr lang="zh-CN" altLang="en-US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－</a:t>
              </a:r>
              <a:r>
                <a:rPr lang="zh-CN" altLang="en-US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［</a:t>
              </a:r>
              <a:r>
                <a:rPr lang="en-US" altLang="zh-CN" b="0" dirty="0">
                  <a:solidFill>
                    <a:srgbClr val="9900C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ES×16</a:t>
              </a:r>
              <a:r>
                <a:rPr lang="zh-CN" altLang="en-US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DI</a:t>
              </a:r>
              <a:r>
                <a:rPr lang="zh-CN" altLang="en-US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］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050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                      ●</a:t>
              </a:r>
              <a:r>
                <a:rPr lang="zh-CN" altLang="en-US" sz="1600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zh-CN" altLang="en-US" sz="16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自动修改指针</a:t>
              </a:r>
              <a:r>
                <a:rPr lang="zh-CN" altLang="en-US" sz="24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：</a:t>
              </a:r>
              <a:r>
                <a:rPr lang="zh-CN" altLang="en-US" sz="2400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SI±2</a:t>
              </a:r>
              <a:r>
                <a:rPr lang="zh-CN" altLang="en-US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   </a:t>
              </a:r>
              <a:r>
                <a:rPr lang="en-US" altLang="zh-CN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SI             DI±2      DI</a:t>
              </a:r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3251" y="4061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4622" y="4061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Rectangle 14"/>
          <p:cNvSpPr txBox="1">
            <a:spLocks noChangeArrowheads="1"/>
          </p:cNvSpPr>
          <p:nvPr/>
        </p:nvSpPr>
        <p:spPr>
          <a:xfrm>
            <a:off x="683568" y="1703090"/>
            <a:ext cx="5829300" cy="285750"/>
          </a:xfrm>
          <a:gradFill rotWithShape="0">
            <a:gsLst>
              <a:gs pos="0">
                <a:srgbClr val="CCFFFF"/>
              </a:gs>
              <a:gs pos="50000">
                <a:srgbClr val="FFFFCC"/>
              </a:gs>
              <a:gs pos="100000">
                <a:srgbClr val="CCFFFF"/>
              </a:gs>
            </a:gsLst>
            <a:lin ang="5400000" scaled="1"/>
          </a:gradFill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zh-CN" sz="2400" i="0" kern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400" i="0" kern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基本串操作指令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962725" y="2106243"/>
            <a:ext cx="69836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(1) </a:t>
            </a:r>
            <a:r>
              <a:rPr lang="zh-CN" altLang="en-US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串传送指令：     </a:t>
            </a:r>
            <a:r>
              <a:rPr lang="zh-CN" altLang="en-US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●  </a:t>
            </a:r>
            <a:r>
              <a:rPr lang="zh-CN" altLang="en-US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不影响</a:t>
            </a:r>
            <a:r>
              <a:rPr lang="en-US" altLang="zh-CN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FR        </a:t>
            </a:r>
            <a:r>
              <a:rPr lang="en-US" altLang="zh-CN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●</a:t>
            </a:r>
            <a:r>
              <a:rPr lang="en-US" altLang="zh-CN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zh-CN" altLang="en-US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MEM</a:t>
            </a:r>
            <a:r>
              <a:rPr lang="zh-CN" altLang="en-US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  </a:t>
            </a:r>
            <a:r>
              <a:rPr lang="en-US" altLang="zh-CN" dirty="0" err="1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zh-CN" altLang="en-US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MEM 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　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191945" y="2656557"/>
            <a:ext cx="7125892" cy="683264"/>
            <a:chOff x="3516660" y="1061026"/>
            <a:chExt cx="7819977" cy="911019"/>
          </a:xfrm>
        </p:grpSpPr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8398933" y="1519179"/>
              <a:ext cx="457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7758947" y="1697217"/>
              <a:ext cx="3048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9961047" y="1680976"/>
              <a:ext cx="3048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3516660" y="1061026"/>
              <a:ext cx="7819977" cy="911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CN" sz="1600" b="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① 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字节串传送指令：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6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格式： </a:t>
              </a:r>
              <a:r>
                <a:rPr lang="zh-CN" altLang="en-US" sz="1600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MOVSB 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         </a:t>
              </a:r>
              <a:r>
                <a:rPr lang="en-US" altLang="zh-CN" sz="1600" b="0" dirty="0">
                  <a:solidFill>
                    <a:srgbClr val="9900C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DS×16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SI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］  </a:t>
              </a:r>
              <a:r>
                <a:rPr lang="en-US" altLang="zh-CN" sz="16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B         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［</a:t>
              </a:r>
              <a:r>
                <a:rPr lang="en-US" altLang="zh-CN" sz="1600" b="0" dirty="0">
                  <a:solidFill>
                    <a:srgbClr val="9900C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ES×16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DI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］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600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        ● </a:t>
              </a:r>
              <a:r>
                <a:rPr lang="zh-CN" altLang="en-US" sz="16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自动修改指针 ：</a:t>
              </a:r>
              <a:r>
                <a:rPr lang="zh-CN" altLang="en-US" sz="1600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SI±1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     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SI                   DI±1         DI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176151" y="3560899"/>
            <a:ext cx="7517259" cy="732508"/>
            <a:chOff x="1625457" y="3133700"/>
            <a:chExt cx="7517259" cy="732508"/>
          </a:xfrm>
        </p:grpSpPr>
        <p:sp>
          <p:nvSpPr>
            <p:cNvPr id="17" name="Line 4"/>
            <p:cNvSpPr>
              <a:spLocks noChangeShapeType="1"/>
            </p:cNvSpPr>
            <p:nvPr/>
          </p:nvSpPr>
          <p:spPr bwMode="auto">
            <a:xfrm>
              <a:off x="5597453" y="3448258"/>
              <a:ext cx="46004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6757646" y="3717507"/>
              <a:ext cx="3066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5043220" y="3721553"/>
              <a:ext cx="3066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625457" y="3133700"/>
              <a:ext cx="7517259" cy="7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1600" b="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② 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字串传送指令：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</a:t>
              </a:r>
              <a:r>
                <a:rPr lang="zh-CN" altLang="en-US" sz="16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格式：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MOVSW 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    ［</a:t>
              </a:r>
              <a:r>
                <a:rPr lang="en-US" altLang="zh-CN" sz="1600" b="0" dirty="0">
                  <a:solidFill>
                    <a:srgbClr val="9900C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DS×16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SI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］ </a:t>
              </a:r>
              <a:r>
                <a:rPr lang="en-US" altLang="zh-CN" sz="14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16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［</a:t>
              </a:r>
              <a:r>
                <a:rPr lang="en-US" altLang="zh-CN" sz="1600" b="0" dirty="0">
                  <a:solidFill>
                    <a:srgbClr val="9900C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ES×16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DI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］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600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</a:t>
              </a:r>
              <a:r>
                <a:rPr lang="zh-CN" altLang="en-US" sz="1000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● </a:t>
              </a:r>
              <a:r>
                <a:rPr lang="zh-CN" altLang="en-US" sz="14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自动修改指针</a:t>
              </a:r>
              <a:r>
                <a:rPr lang="zh-CN" altLang="en-US" sz="20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：</a:t>
              </a:r>
              <a:r>
                <a:rPr lang="zh-CN" altLang="en-US" sz="2000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SI±2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   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SI              DI±2      DI</a:t>
              </a:r>
              <a:r>
                <a:rPr lang="en-US" altLang="zh-CN" sz="20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176151" y="4293534"/>
            <a:ext cx="3074881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(2)  </a:t>
            </a:r>
            <a:r>
              <a:rPr lang="zh-CN" altLang="en-US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串比较指令：    </a:t>
            </a:r>
            <a:r>
              <a:rPr lang="zh-CN" altLang="en-US" sz="105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●</a:t>
            </a:r>
            <a:r>
              <a:rPr lang="zh-CN" altLang="en-US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影响</a:t>
            </a:r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FR</a:t>
            </a:r>
          </a:p>
        </p:txBody>
      </p:sp>
      <p:grpSp>
        <p:nvGrpSpPr>
          <p:cNvPr id="22" name="Group 22"/>
          <p:cNvGrpSpPr/>
          <p:nvPr/>
        </p:nvGrpSpPr>
        <p:grpSpPr bwMode="auto">
          <a:xfrm>
            <a:off x="1176151" y="4667883"/>
            <a:ext cx="7356290" cy="831286"/>
            <a:chOff x="384" y="2832"/>
            <a:chExt cx="4660" cy="537"/>
          </a:xfrm>
        </p:grpSpPr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4258" y="3240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>
              <a:off x="2890" y="3240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384" y="2832"/>
              <a:ext cx="4660" cy="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b="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① </a:t>
              </a:r>
              <a:r>
                <a:rPr lang="zh-CN" altLang="en-US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字节串比较指令： 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</a:t>
              </a:r>
              <a:r>
                <a:rPr lang="zh-CN" altLang="en-US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格式：</a:t>
              </a:r>
              <a:r>
                <a:rPr lang="zh-CN" altLang="en-US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CMPSB</a:t>
              </a:r>
              <a:r>
                <a:rPr lang="en-US" altLang="zh-CN" b="0" dirty="0">
                  <a:solidFill>
                    <a:srgbClr val="0066FF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      ［</a:t>
              </a:r>
              <a:r>
                <a:rPr lang="en-US" altLang="zh-CN" b="0" dirty="0">
                  <a:solidFill>
                    <a:srgbClr val="9900C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DS×16</a:t>
              </a:r>
              <a:r>
                <a:rPr lang="zh-CN" altLang="en-US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SI</a:t>
              </a:r>
              <a:r>
                <a:rPr lang="zh-CN" altLang="en-US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］</a:t>
              </a:r>
              <a:r>
                <a:rPr lang="zh-CN" altLang="en-US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－</a:t>
              </a:r>
              <a:r>
                <a:rPr lang="zh-CN" altLang="en-US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［</a:t>
              </a:r>
              <a:r>
                <a:rPr lang="en-US" altLang="zh-CN" b="0" dirty="0">
                  <a:solidFill>
                    <a:srgbClr val="9900C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ES×16</a:t>
              </a:r>
              <a:r>
                <a:rPr lang="zh-CN" altLang="en-US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DI</a:t>
              </a:r>
              <a:r>
                <a:rPr lang="zh-CN" altLang="en-US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］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600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            </a:t>
              </a:r>
              <a:r>
                <a:rPr lang="zh-CN" altLang="en-US" sz="1050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● </a:t>
              </a:r>
              <a:r>
                <a:rPr lang="zh-CN" altLang="en-US" sz="16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自动修改指针</a:t>
              </a:r>
              <a:r>
                <a:rPr lang="zh-CN" altLang="en-US" sz="24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：</a:t>
              </a:r>
              <a:r>
                <a:rPr lang="zh-CN" altLang="en-US" sz="2400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SI±1</a:t>
              </a:r>
              <a:r>
                <a:rPr lang="zh-CN" altLang="en-US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   </a:t>
              </a:r>
              <a:r>
                <a:rPr lang="en-US" altLang="zh-CN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SI              DI±1         DI</a:t>
              </a:r>
            </a:p>
          </p:txBody>
        </p:sp>
      </p:grpSp>
      <p:sp>
        <p:nvSpPr>
          <p:cNvPr id="26" name="AutoShape 27"/>
          <p:cNvSpPr>
            <a:spLocks noChangeArrowheads="1"/>
          </p:cNvSpPr>
          <p:nvPr/>
        </p:nvSpPr>
        <p:spPr bwMode="auto">
          <a:xfrm>
            <a:off x="7565034" y="3321023"/>
            <a:ext cx="1555402" cy="1226025"/>
          </a:xfrm>
          <a:prstGeom prst="cloudCallout">
            <a:avLst>
              <a:gd name="adj1" fmla="val -92593"/>
              <a:gd name="adj2" fmla="val -12778"/>
            </a:avLst>
          </a:prstGeom>
          <a:noFill/>
          <a:ln w="9525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如何实现同一段内传输？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utoUpdateAnimBg="0"/>
      <p:bldP spid="21" grpId="0" autoUpdateAnimBg="0"/>
      <p:bldP spid="2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Group 23"/>
          <p:cNvGrpSpPr/>
          <p:nvPr/>
        </p:nvGrpSpPr>
        <p:grpSpPr bwMode="auto">
          <a:xfrm>
            <a:off x="1043608" y="5223952"/>
            <a:ext cx="7500185" cy="484585"/>
            <a:chOff x="288" y="3216"/>
            <a:chExt cx="5280" cy="407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288" y="3216"/>
              <a:ext cx="528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1600" b="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 ① 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字节存储：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格式：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STOSB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         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AL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  ［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ES×16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DI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］</a:t>
              </a:r>
              <a:r>
                <a:rPr lang="zh-CN" altLang="en-US" sz="1600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且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DI ± 1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    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DI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4306" y="3426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2480" y="3426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799865" y="1814544"/>
            <a:ext cx="6765635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(3) </a:t>
            </a:r>
            <a:r>
              <a:rPr lang="zh-CN" altLang="en-US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串扫描指令：     </a:t>
            </a:r>
            <a:r>
              <a:rPr lang="zh-CN" altLang="en-US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●</a:t>
            </a:r>
            <a:r>
              <a:rPr lang="zh-CN" altLang="en-US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影响 </a:t>
            </a:r>
            <a:r>
              <a:rPr lang="en-US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FR       </a:t>
            </a:r>
            <a:r>
              <a:rPr lang="en-US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●</a:t>
            </a:r>
            <a:r>
              <a:rPr lang="en-US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zh-CN" altLang="en-US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AL/AX </a:t>
            </a:r>
            <a:r>
              <a:rPr lang="zh-CN" altLang="en-US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    </a:t>
            </a:r>
            <a:r>
              <a:rPr lang="en-US" altLang="zh-CN" dirty="0" err="1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zh-CN" altLang="en-US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MEM</a:t>
            </a:r>
          </a:p>
        </p:txBody>
      </p:sp>
      <p:grpSp>
        <p:nvGrpSpPr>
          <p:cNvPr id="10" name="Group 26"/>
          <p:cNvGrpSpPr/>
          <p:nvPr/>
        </p:nvGrpSpPr>
        <p:grpSpPr bwMode="auto">
          <a:xfrm>
            <a:off x="1115209" y="2281680"/>
            <a:ext cx="6668824" cy="485777"/>
            <a:chOff x="-393" y="930"/>
            <a:chExt cx="5559" cy="408"/>
          </a:xfrm>
        </p:grpSpPr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4144" y="1138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-393" y="930"/>
              <a:ext cx="5559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1600" b="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① 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字节串扫描：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6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格式：</a:t>
              </a:r>
              <a:r>
                <a:rPr lang="zh-CN" altLang="en-US" sz="1600" b="0" dirty="0">
                  <a:solidFill>
                    <a:srgbClr val="0066FF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SCASB</a:t>
              </a:r>
              <a:r>
                <a:rPr lang="en-US" altLang="zh-CN" sz="1600" b="0" dirty="0">
                  <a:solidFill>
                    <a:srgbClr val="0066FF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       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AL</a:t>
              </a:r>
              <a:r>
                <a:rPr lang="zh-CN" altLang="en-US" sz="16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－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［</a:t>
              </a:r>
              <a:r>
                <a:rPr lang="en-US" altLang="zh-CN" sz="1600" b="0" dirty="0">
                  <a:solidFill>
                    <a:srgbClr val="9900C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ES×16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DI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］</a:t>
              </a:r>
              <a:r>
                <a:rPr lang="zh-CN" altLang="en-US" sz="1600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且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DI ± 1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   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DI</a:t>
              </a:r>
            </a:p>
          </p:txBody>
        </p:sp>
      </p:grpSp>
      <p:grpSp>
        <p:nvGrpSpPr>
          <p:cNvPr id="13" name="Group 27"/>
          <p:cNvGrpSpPr/>
          <p:nvPr/>
        </p:nvGrpSpPr>
        <p:grpSpPr bwMode="auto">
          <a:xfrm>
            <a:off x="1115207" y="2746094"/>
            <a:ext cx="6549629" cy="485777"/>
            <a:chOff x="-393" y="1362"/>
            <a:chExt cx="5501" cy="408"/>
          </a:xfrm>
        </p:grpSpPr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4161" y="1587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-393" y="1362"/>
              <a:ext cx="5501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1600" b="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② 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字串扫描：　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6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格式：</a:t>
              </a:r>
              <a:r>
                <a:rPr lang="zh-CN" altLang="en-US" sz="1600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SCASW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       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AX</a:t>
              </a:r>
              <a:r>
                <a:rPr lang="zh-CN" altLang="en-US" sz="16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－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［</a:t>
              </a:r>
              <a:r>
                <a:rPr lang="en-US" altLang="zh-CN" sz="1600" b="0" dirty="0">
                  <a:solidFill>
                    <a:srgbClr val="9900C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ES×16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DI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］</a:t>
              </a:r>
              <a:r>
                <a:rPr lang="zh-CN" altLang="en-US" sz="1600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且 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DI ±2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  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DI</a:t>
              </a:r>
            </a:p>
          </p:txBody>
        </p:sp>
      </p:grp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786261" y="3254801"/>
            <a:ext cx="7228928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(4) </a:t>
            </a:r>
            <a:r>
              <a:rPr lang="zh-CN" altLang="en-US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串装入指令：     </a:t>
            </a:r>
            <a:r>
              <a:rPr lang="zh-CN" altLang="en-US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● </a:t>
            </a:r>
            <a:r>
              <a:rPr lang="zh-CN" altLang="en-US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不影响 </a:t>
            </a:r>
            <a:r>
              <a:rPr lang="en-US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FR      </a:t>
            </a:r>
            <a:r>
              <a:rPr lang="en-US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●</a:t>
            </a:r>
            <a:r>
              <a:rPr lang="en-US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zh-CN" altLang="en-US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MEM </a:t>
            </a:r>
            <a:r>
              <a:rPr lang="zh-CN" altLang="en-US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   </a:t>
            </a:r>
            <a:r>
              <a:rPr lang="en-US" altLang="zh-CN" dirty="0" err="1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zh-CN" altLang="en-US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AL/AX </a:t>
            </a:r>
          </a:p>
        </p:txBody>
      </p:sp>
      <p:grpSp>
        <p:nvGrpSpPr>
          <p:cNvPr id="17" name="Group 25"/>
          <p:cNvGrpSpPr/>
          <p:nvPr/>
        </p:nvGrpSpPr>
        <p:grpSpPr bwMode="auto">
          <a:xfrm>
            <a:off x="1115206" y="3613917"/>
            <a:ext cx="6913586" cy="485777"/>
            <a:chOff x="310" y="1956"/>
            <a:chExt cx="4833" cy="408"/>
          </a:xfrm>
        </p:grpSpPr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4180" y="2191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3154" y="2191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10" y="1956"/>
              <a:ext cx="4833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1600" b="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① 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字节装入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格式：</a:t>
              </a:r>
              <a:r>
                <a:rPr lang="zh-CN" altLang="en-US" sz="1600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LODSB</a:t>
              </a:r>
              <a:r>
                <a:rPr lang="en-US" altLang="zh-CN" sz="1600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　   ［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DS×16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SI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］　  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AL </a:t>
              </a:r>
              <a:r>
                <a:rPr lang="zh-CN" altLang="en-US" sz="1600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且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SI±1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     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SI</a:t>
              </a:r>
            </a:p>
          </p:txBody>
        </p:sp>
      </p:grpSp>
      <p:grpSp>
        <p:nvGrpSpPr>
          <p:cNvPr id="21" name="Group 24"/>
          <p:cNvGrpSpPr/>
          <p:nvPr/>
        </p:nvGrpSpPr>
        <p:grpSpPr bwMode="auto">
          <a:xfrm>
            <a:off x="1043608" y="4228171"/>
            <a:ext cx="6913585" cy="485777"/>
            <a:chOff x="288" y="2496"/>
            <a:chExt cx="4829" cy="408"/>
          </a:xfrm>
        </p:grpSpPr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4139" y="2740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3128" y="2740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288" y="2496"/>
              <a:ext cx="4829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1600" b="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② 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字串装入：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格式：</a:t>
              </a:r>
              <a:r>
                <a:rPr lang="zh-CN" altLang="en-US" sz="1600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LODSW</a:t>
              </a:r>
              <a:r>
                <a:rPr lang="en-US" altLang="zh-CN" sz="1600" b="0" dirty="0">
                  <a:solidFill>
                    <a:srgbClr val="0066FF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　 ［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DS×16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SI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］　 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AX </a:t>
              </a:r>
              <a:r>
                <a:rPr lang="zh-CN" altLang="en-US" sz="1600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且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DI±2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      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DI</a:t>
              </a:r>
            </a:p>
          </p:txBody>
        </p:sp>
      </p:grp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765785" y="4819688"/>
            <a:ext cx="6881051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(5) </a:t>
            </a:r>
            <a:r>
              <a:rPr lang="zh-CN" altLang="en-US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串贮存指令：      </a:t>
            </a:r>
            <a:r>
              <a:rPr lang="zh-CN" altLang="en-US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● </a:t>
            </a:r>
            <a:r>
              <a:rPr lang="zh-CN" altLang="en-US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不影响 </a:t>
            </a:r>
            <a:r>
              <a:rPr lang="en-US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FR     </a:t>
            </a:r>
            <a:r>
              <a:rPr lang="en-US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●</a:t>
            </a:r>
            <a:r>
              <a:rPr lang="en-US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zh-CN" altLang="en-US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AL/AX </a:t>
            </a:r>
            <a:r>
              <a:rPr lang="zh-CN" altLang="en-US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   </a:t>
            </a:r>
            <a:r>
              <a:rPr lang="en-US" altLang="zh-CN" dirty="0" err="1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zh-CN" altLang="en-US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MEM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022774" y="5647620"/>
            <a:ext cx="6958979" cy="486287"/>
            <a:chOff x="4738951" y="4631494"/>
            <a:chExt cx="7777163" cy="648381"/>
          </a:xfrm>
        </p:grpSpPr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11085595" y="4945189"/>
              <a:ext cx="3048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8259916" y="4963538"/>
              <a:ext cx="381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4738951" y="4631494"/>
              <a:ext cx="7777163" cy="648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1600" b="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 ② 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字串存储：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格式：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STOSW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        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AX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 ［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ES×16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DI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］</a:t>
              </a:r>
              <a:r>
                <a:rPr lang="zh-CN" altLang="en-US" sz="1600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且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DI ±2 </a:t>
              </a:r>
              <a:r>
                <a:rPr lang="zh-CN" altLang="en-US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    </a:t>
              </a:r>
              <a:r>
                <a:rPr lang="en-US" altLang="zh-CN" sz="16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6" grpId="0" autoUpdateAnimBg="0"/>
      <p:bldP spid="25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48281" y="1065004"/>
            <a:ext cx="5832475" cy="432197"/>
          </a:xfrm>
        </p:spPr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Rectangle 7"/>
          <p:cNvSpPr txBox="1">
            <a:spLocks noChangeArrowheads="1"/>
          </p:cNvSpPr>
          <p:nvPr/>
        </p:nvSpPr>
        <p:spPr>
          <a:xfrm>
            <a:off x="448281" y="1772816"/>
            <a:ext cx="6858000" cy="285750"/>
          </a:xfrm>
          <a:gradFill rotWithShape="0">
            <a:gsLst>
              <a:gs pos="0">
                <a:srgbClr val="CCFFFF"/>
              </a:gs>
              <a:gs pos="50000">
                <a:srgbClr val="FFFFCC"/>
              </a:gs>
              <a:gs pos="100000">
                <a:srgbClr val="CCFFFF"/>
              </a:gs>
            </a:gsLst>
            <a:lin ang="5400000" scaled="1"/>
          </a:gradFill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zh-CN" sz="2000" i="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000" i="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串操作 重复前缀</a:t>
            </a:r>
            <a:r>
              <a:rPr lang="zh-CN" altLang="en-US" sz="1800" i="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956866" y="2366708"/>
            <a:ext cx="5513785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 sz="9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●   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重复前缀用来控制紧跟在其后的字符串操作指令是否重复执行</a:t>
            </a:r>
          </a:p>
          <a:p>
            <a:pPr eaLnBrk="1" hangingPunct="1">
              <a:lnSpc>
                <a:spcPct val="85000"/>
              </a:lnSpc>
            </a:pPr>
            <a:r>
              <a:rPr lang="zh-CN" altLang="en-US" sz="9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●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CX 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寄存器中的值为重复的次数</a:t>
            </a:r>
          </a:p>
        </p:txBody>
      </p:sp>
      <p:grpSp>
        <p:nvGrpSpPr>
          <p:cNvPr id="29" name="Group 12"/>
          <p:cNvGrpSpPr/>
          <p:nvPr/>
        </p:nvGrpSpPr>
        <p:grpSpPr bwMode="auto">
          <a:xfrm>
            <a:off x="1175941" y="2858341"/>
            <a:ext cx="4945856" cy="369094"/>
            <a:chOff x="288" y="1496"/>
            <a:chExt cx="4154" cy="310"/>
          </a:xfrm>
        </p:grpSpPr>
        <p:sp>
          <p:nvSpPr>
            <p:cNvPr id="30" name="Text Box 2"/>
            <p:cNvSpPr txBox="1">
              <a:spLocks noChangeArrowheads="1"/>
            </p:cNvSpPr>
            <p:nvPr/>
          </p:nvSpPr>
          <p:spPr bwMode="auto">
            <a:xfrm>
              <a:off x="1848" y="1496"/>
              <a:ext cx="2592" cy="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endParaRPr lang="zh-CN" altLang="zh-CN" b="0">
                <a:solidFill>
                  <a:srgbClr val="0066FF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288" y="1507"/>
              <a:ext cx="415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n-US" altLang="zh-CN" sz="150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(1) </a:t>
              </a:r>
              <a:r>
                <a:rPr lang="zh-CN" altLang="en-US" sz="150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无条件重复前缀： </a:t>
              </a:r>
              <a:r>
                <a:rPr lang="zh-CN" altLang="en-US" sz="90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●   </a:t>
              </a:r>
              <a:r>
                <a:rPr lang="zh-CN" altLang="en-US" sz="14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用在</a:t>
              </a:r>
              <a:r>
                <a:rPr lang="en-US" altLang="zh-CN" sz="14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MOVS</a:t>
              </a:r>
              <a:r>
                <a:rPr lang="zh-CN" altLang="en-US" sz="14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14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STOS</a:t>
              </a:r>
              <a:r>
                <a:rPr lang="zh-CN" altLang="en-US" sz="14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14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LODS</a:t>
              </a:r>
              <a:r>
                <a:rPr lang="zh-CN" altLang="en-US" sz="14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指令前</a:t>
              </a:r>
              <a:endPara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1461690" y="3126225"/>
            <a:ext cx="1146468" cy="28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zh-CN" altLang="en-US" sz="15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en-US" altLang="zh-CN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REP</a:t>
            </a: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1461083" y="3384642"/>
            <a:ext cx="4079963" cy="28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zh-CN" altLang="en-US" sz="15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功能：对跟在</a:t>
            </a:r>
            <a:r>
              <a:rPr lang="en-US" altLang="zh-CN" sz="15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REP</a:t>
            </a:r>
            <a:r>
              <a:rPr lang="zh-CN" altLang="en-US" sz="15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后面的串操作指令重复执行 </a:t>
            </a:r>
          </a:p>
        </p:txBody>
      </p:sp>
      <p:grpSp>
        <p:nvGrpSpPr>
          <p:cNvPr id="34" name="Group 23"/>
          <p:cNvGrpSpPr/>
          <p:nvPr/>
        </p:nvGrpSpPr>
        <p:grpSpPr bwMode="auto">
          <a:xfrm>
            <a:off x="1923656" y="3612054"/>
            <a:ext cx="6464768" cy="510778"/>
            <a:chOff x="656" y="2016"/>
            <a:chExt cx="4683" cy="429"/>
          </a:xfrm>
        </p:grpSpPr>
        <p:sp>
          <p:nvSpPr>
            <p:cNvPr id="35" name="Line 5"/>
            <p:cNvSpPr>
              <a:spLocks noChangeShapeType="1"/>
            </p:cNvSpPr>
            <p:nvPr/>
          </p:nvSpPr>
          <p:spPr bwMode="auto">
            <a:xfrm>
              <a:off x="4608" y="2112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656" y="2016"/>
              <a:ext cx="4683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n-US" altLang="zh-CN" sz="8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● 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CX ≠ </a:t>
              </a:r>
              <a:r>
                <a:rPr lang="en-US" altLang="zh-CN" sz="14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时，重复执行串操作。每执行一次串操作，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CX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－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         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CX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</a:p>
            <a:p>
              <a:pPr eaLnBrk="1" hangingPunct="1">
                <a:lnSpc>
                  <a:spcPct val="85000"/>
                </a:lnSpc>
              </a:pP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当 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CX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时，停止执行串操作，转向执行下一条指令</a:t>
              </a:r>
              <a:r>
                <a:rPr lang="zh-CN" altLang="en-US" sz="14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</a:t>
              </a:r>
            </a:p>
          </p:txBody>
        </p:sp>
      </p:grp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1965920" y="4003919"/>
            <a:ext cx="3495675" cy="30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 sz="800" b="0" dirty="0"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●</a:t>
            </a:r>
            <a:r>
              <a:rPr lang="en-US" altLang="zh-CN" sz="800" b="0" dirty="0">
                <a:solidFill>
                  <a:srgbClr val="9900CC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zh-CN" altLang="en-US" sz="16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用于存储器中数据块的搬家</a:t>
            </a:r>
          </a:p>
        </p:txBody>
      </p:sp>
      <p:grpSp>
        <p:nvGrpSpPr>
          <p:cNvPr id="38" name="Group 16"/>
          <p:cNvGrpSpPr/>
          <p:nvPr/>
        </p:nvGrpSpPr>
        <p:grpSpPr bwMode="auto">
          <a:xfrm>
            <a:off x="1175941" y="4297962"/>
            <a:ext cx="4450556" cy="338138"/>
            <a:chOff x="294" y="3112"/>
            <a:chExt cx="3738" cy="284"/>
          </a:xfrm>
        </p:grpSpPr>
        <p:sp>
          <p:nvSpPr>
            <p:cNvPr id="39" name="Text Box 3"/>
            <p:cNvSpPr txBox="1">
              <a:spLocks noChangeArrowheads="1"/>
            </p:cNvSpPr>
            <p:nvPr/>
          </p:nvSpPr>
          <p:spPr bwMode="auto">
            <a:xfrm>
              <a:off x="1776" y="3112"/>
              <a:ext cx="2256" cy="284"/>
            </a:xfrm>
            <a:prstGeom prst="rect">
              <a:avLst/>
            </a:prstGeom>
            <a:solidFill>
              <a:schemeClr val="bg2"/>
            </a:solidFill>
            <a:ln w="28575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endParaRPr lang="zh-CN" altLang="zh-CN" sz="1600" dirty="0">
                <a:solidFill>
                  <a:srgbClr val="0066FF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15"/>
            <p:cNvSpPr>
              <a:spLocks noChangeArrowheads="1"/>
            </p:cNvSpPr>
            <p:nvPr/>
          </p:nvSpPr>
          <p:spPr bwMode="auto">
            <a:xfrm>
              <a:off x="294" y="3120"/>
              <a:ext cx="356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n-US" altLang="zh-CN" sz="150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(2) </a:t>
              </a:r>
              <a:r>
                <a:rPr lang="zh-CN" altLang="en-US" sz="150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相等重复前缀：     </a:t>
              </a:r>
              <a:r>
                <a:rPr lang="zh-CN" altLang="en-US" sz="90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●   </a:t>
              </a:r>
              <a:r>
                <a:rPr lang="zh-CN" altLang="en-US" sz="14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用在</a:t>
              </a:r>
              <a:r>
                <a:rPr lang="en-US" altLang="zh-CN" sz="14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CMPS</a:t>
              </a:r>
              <a:r>
                <a:rPr lang="zh-CN" altLang="en-US" sz="14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14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SCAS</a:t>
              </a:r>
              <a:r>
                <a:rPr lang="zh-CN" altLang="en-US" sz="14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指令前</a:t>
              </a:r>
              <a:endPara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1518842" y="4559489"/>
            <a:ext cx="1274708" cy="28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zh-CN" altLang="en-US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en-US" altLang="zh-CN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REPE</a:t>
            </a:r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1518843" y="4855169"/>
            <a:ext cx="4160113" cy="28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zh-CN" altLang="en-US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功能：对跟在</a:t>
            </a:r>
            <a:r>
              <a:rPr lang="en-US" altLang="zh-CN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REPE</a:t>
            </a:r>
            <a:r>
              <a:rPr lang="zh-CN" altLang="en-US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后面的串操作指令重复执行</a:t>
            </a:r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2040474" y="5115914"/>
            <a:ext cx="2913362" cy="30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 sz="8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●    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条件为：</a:t>
            </a: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CX ≠ 0 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且 </a:t>
            </a: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ZF 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44" name="Group 21"/>
          <p:cNvGrpSpPr/>
          <p:nvPr/>
        </p:nvGrpSpPr>
        <p:grpSpPr bwMode="auto">
          <a:xfrm>
            <a:off x="1802046" y="5500606"/>
            <a:ext cx="7018122" cy="510778"/>
            <a:chOff x="640" y="3648"/>
            <a:chExt cx="5171" cy="429"/>
          </a:xfrm>
        </p:grpSpPr>
        <p:sp>
          <p:nvSpPr>
            <p:cNvPr id="45" name="Line 6"/>
            <p:cNvSpPr>
              <a:spLocks noChangeShapeType="1"/>
            </p:cNvSpPr>
            <p:nvPr/>
          </p:nvSpPr>
          <p:spPr bwMode="auto">
            <a:xfrm>
              <a:off x="3664" y="3744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20"/>
            <p:cNvSpPr>
              <a:spLocks noChangeArrowheads="1"/>
            </p:cNvSpPr>
            <p:nvPr/>
          </p:nvSpPr>
          <p:spPr bwMode="auto">
            <a:xfrm>
              <a:off x="640" y="3648"/>
              <a:ext cx="5171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n-US" altLang="zh-CN" sz="8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●    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每执行一次串的比较或扫描的操作，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CX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－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    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CX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，当满足上述条件，</a:t>
              </a:r>
            </a:p>
            <a:p>
              <a:pPr eaLnBrk="1" hangingPunct="1">
                <a:lnSpc>
                  <a:spcPct val="85000"/>
                </a:lnSpc>
              </a:pP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重复执行串操作 。当  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ZF 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＝ 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 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或 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CX 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＝ 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 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时，停止串操作的执行 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 autoUpdateAnimBg="0"/>
      <p:bldP spid="28" grpId="0" autoUpdateAnimBg="0"/>
      <p:bldP spid="32" grpId="0" autoUpdateAnimBg="0"/>
      <p:bldP spid="33" grpId="0" autoUpdateAnimBg="0"/>
      <p:bldP spid="37" grpId="0" autoUpdateAnimBg="0"/>
      <p:bldP spid="41" grpId="0" autoUpdateAnimBg="0"/>
      <p:bldP spid="42" grpId="0" autoUpdateAnimBg="0"/>
      <p:bldP spid="43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Group 1036"/>
          <p:cNvGrpSpPr/>
          <p:nvPr/>
        </p:nvGrpSpPr>
        <p:grpSpPr bwMode="auto">
          <a:xfrm>
            <a:off x="918715" y="2224920"/>
            <a:ext cx="5147072" cy="369094"/>
            <a:chOff x="-27" y="688"/>
            <a:chExt cx="4323" cy="310"/>
          </a:xfrm>
        </p:grpSpPr>
        <p:sp>
          <p:nvSpPr>
            <p:cNvPr id="6" name="Text Box 1026"/>
            <p:cNvSpPr txBox="1">
              <a:spLocks noChangeArrowheads="1"/>
            </p:cNvSpPr>
            <p:nvPr/>
          </p:nvSpPr>
          <p:spPr bwMode="auto">
            <a:xfrm>
              <a:off x="1992" y="712"/>
              <a:ext cx="2304" cy="2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endParaRPr lang="zh-CN" altLang="zh-CN" sz="1500">
                <a:solidFill>
                  <a:srgbClr val="0066FF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1029"/>
            <p:cNvSpPr>
              <a:spLocks noChangeArrowheads="1"/>
            </p:cNvSpPr>
            <p:nvPr/>
          </p:nvSpPr>
          <p:spPr bwMode="auto">
            <a:xfrm>
              <a:off x="-27" y="688"/>
              <a:ext cx="4323" cy="3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③ </a:t>
              </a:r>
              <a:r>
                <a:rPr lang="zh-CN" altLang="en-US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不相等重复前缀：　 </a:t>
              </a:r>
              <a:r>
                <a:rPr lang="zh-CN" altLang="en-US" sz="105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●   </a:t>
              </a:r>
              <a:r>
                <a:rPr lang="zh-CN" altLang="en-US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用在</a:t>
              </a:r>
              <a:r>
                <a:rPr lang="en-US" altLang="zh-CN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CMPS</a:t>
              </a:r>
              <a:r>
                <a:rPr lang="zh-CN" altLang="en-US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SCAS</a:t>
              </a:r>
              <a:r>
                <a:rPr lang="zh-CN" altLang="en-US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指令前</a:t>
              </a:r>
            </a:p>
          </p:txBody>
        </p:sp>
      </p:grpSp>
      <p:sp>
        <p:nvSpPr>
          <p:cNvPr id="8" name="Rectangle 1030"/>
          <p:cNvSpPr>
            <a:spLocks noChangeArrowheads="1"/>
          </p:cNvSpPr>
          <p:nvPr/>
        </p:nvSpPr>
        <p:spPr bwMode="auto">
          <a:xfrm>
            <a:off x="1069592" y="2728293"/>
            <a:ext cx="33650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REPNE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　（或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REPNZ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9" name="Rectangle 1031"/>
          <p:cNvSpPr>
            <a:spLocks noChangeArrowheads="1"/>
          </p:cNvSpPr>
          <p:nvPr/>
        </p:nvSpPr>
        <p:spPr bwMode="auto">
          <a:xfrm>
            <a:off x="1069594" y="3071193"/>
            <a:ext cx="48910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b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功能：对跟在</a:t>
            </a:r>
            <a:r>
              <a:rPr lang="en-US" altLang="zh-CN" b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REPNZ</a:t>
            </a:r>
            <a:r>
              <a:rPr lang="zh-CN" altLang="en-US" b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后的串操作指令重复执行</a:t>
            </a:r>
          </a:p>
        </p:txBody>
      </p: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1126742" y="3471243"/>
            <a:ext cx="279044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1050" dirty="0">
                <a:solidFill>
                  <a:srgbClr val="9900CC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●  </a:t>
            </a:r>
            <a:r>
              <a:rPr lang="zh-CN" altLang="en-US" sz="1500" dirty="0">
                <a:ea typeface="微软雅黑" panose="020B0503020204020204" pitchFamily="34" charset="-122"/>
                <a:cs typeface="Times New Roman" panose="02020603050405020304" pitchFamily="18" charset="0"/>
              </a:rPr>
              <a:t>条件为：</a:t>
            </a:r>
            <a:r>
              <a:rPr lang="en-US" altLang="zh-CN" sz="1500" dirty="0">
                <a:ea typeface="微软雅黑" panose="020B0503020204020204" pitchFamily="34" charset="-122"/>
                <a:cs typeface="Times New Roman" panose="02020603050405020304" pitchFamily="18" charset="0"/>
              </a:rPr>
              <a:t>CX ≠ 0 </a:t>
            </a:r>
            <a:r>
              <a:rPr lang="zh-CN" altLang="en-US" sz="1500" dirty="0">
                <a:ea typeface="微软雅黑" panose="020B0503020204020204" pitchFamily="34" charset="-122"/>
                <a:cs typeface="Times New Roman" panose="02020603050405020304" pitchFamily="18" charset="0"/>
              </a:rPr>
              <a:t>且 </a:t>
            </a:r>
            <a:r>
              <a:rPr lang="en-US" altLang="zh-CN" sz="1500" dirty="0">
                <a:ea typeface="微软雅黑" panose="020B0503020204020204" pitchFamily="34" charset="-122"/>
                <a:cs typeface="Times New Roman" panose="02020603050405020304" pitchFamily="18" charset="0"/>
              </a:rPr>
              <a:t>ZF </a:t>
            </a:r>
            <a:r>
              <a:rPr lang="zh-CN" altLang="en-US" sz="1500" dirty="0">
                <a:ea typeface="微软雅黑" panose="020B0503020204020204" pitchFamily="34" charset="-122"/>
                <a:cs typeface="Times New Roman" panose="02020603050405020304" pitchFamily="18" charset="0"/>
              </a:rPr>
              <a:t>＝ </a:t>
            </a:r>
            <a:r>
              <a:rPr lang="en-US" altLang="zh-CN" sz="1500" dirty="0"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500" dirty="0"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126742" y="3917240"/>
            <a:ext cx="7333690" cy="553998"/>
            <a:chOff x="1067608" y="4079984"/>
            <a:chExt cx="9600392" cy="738662"/>
          </a:xfrm>
        </p:grpSpPr>
        <p:sp>
          <p:nvSpPr>
            <p:cNvPr id="12" name="Line 1028"/>
            <p:cNvSpPr>
              <a:spLocks noChangeShapeType="1"/>
            </p:cNvSpPr>
            <p:nvPr/>
          </p:nvSpPr>
          <p:spPr bwMode="auto">
            <a:xfrm>
              <a:off x="6164811" y="4245852"/>
              <a:ext cx="4611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033"/>
            <p:cNvSpPr>
              <a:spLocks noChangeArrowheads="1"/>
            </p:cNvSpPr>
            <p:nvPr/>
          </p:nvSpPr>
          <p:spPr bwMode="auto">
            <a:xfrm>
              <a:off x="1067608" y="4079984"/>
              <a:ext cx="9600392" cy="73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sz="105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●  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每执行一次串的比较或扫描的操作，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CX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－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    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CX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，当满足上述条件，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重复执行串操作。直至 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CX 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＝ 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 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或 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ZF 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时，停止串操作的执行。</a:t>
              </a:r>
            </a:p>
          </p:txBody>
        </p:sp>
      </p:grpSp>
      <p:sp>
        <p:nvSpPr>
          <p:cNvPr id="14" name="Rectangle 1034"/>
          <p:cNvSpPr>
            <a:spLocks noChangeArrowheads="1"/>
          </p:cNvSpPr>
          <p:nvPr/>
        </p:nvSpPr>
        <p:spPr bwMode="auto">
          <a:xfrm>
            <a:off x="1069592" y="4633233"/>
            <a:ext cx="56813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1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●  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用于比较两个串中的元素都</a:t>
            </a:r>
            <a:r>
              <a:rPr lang="zh-CN" altLang="en-US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不相等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或在</a:t>
            </a:r>
            <a:r>
              <a:rPr lang="zh-CN" altLang="en-US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串中扫描某个元素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  <p:bldP spid="14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1" y="1597949"/>
            <a:ext cx="8229600" cy="422672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4.3.6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程序控制指令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Group 12"/>
          <p:cNvGrpSpPr/>
          <p:nvPr/>
        </p:nvGrpSpPr>
        <p:grpSpPr bwMode="auto">
          <a:xfrm>
            <a:off x="1010931" y="5013176"/>
            <a:ext cx="7571183" cy="1362077"/>
            <a:chOff x="176" y="2758"/>
            <a:chExt cx="5280" cy="1144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176" y="2758"/>
              <a:ext cx="5280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450"/>
                </a:spcBef>
                <a:defRPr/>
              </a:pPr>
              <a:r>
                <a:rPr lang="zh-CN" altLang="en-US" sz="14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功能：把当前的 </a:t>
              </a:r>
              <a:r>
                <a:rPr lang="en-US" altLang="zh-CN" sz="1400" b="0" kern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 </a:t>
              </a:r>
              <a:r>
                <a:rPr lang="zh-CN" altLang="en-US" sz="14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值与 </a:t>
              </a:r>
              <a:r>
                <a:rPr lang="en-US" altLang="zh-CN" sz="1400" b="0" kern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target</a:t>
              </a:r>
              <a:r>
                <a:rPr lang="en-US" altLang="zh-CN" sz="1400" b="0" kern="0" dirty="0">
                  <a:solidFill>
                    <a:srgbClr val="0066FF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4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代表的</a:t>
              </a:r>
              <a:r>
                <a:rPr lang="en-US" altLang="zh-CN" sz="14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8</a:t>
              </a:r>
              <a:r>
                <a:rPr lang="zh-CN" altLang="en-US" sz="14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位偏移量之和送入（</a:t>
              </a:r>
              <a:r>
                <a:rPr lang="en-US" altLang="zh-CN" sz="1400" b="0" kern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r>
                <a:rPr lang="zh-CN" altLang="en-US" sz="14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14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14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即：（</a:t>
              </a:r>
              <a:r>
                <a:rPr lang="en-US" altLang="zh-CN" sz="1400" b="0" kern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r>
                <a:rPr lang="zh-CN" altLang="en-US" sz="14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1400" b="0" kern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target</a:t>
              </a:r>
              <a:r>
                <a:rPr lang="en-US" altLang="zh-CN" sz="14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14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         </a:t>
              </a:r>
              <a:r>
                <a:rPr lang="en-US" altLang="zh-CN" sz="14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r>
                <a:rPr lang="zh-CN" altLang="en-US" sz="14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  <a:endParaRPr lang="en-US" altLang="zh-CN" sz="14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ts val="450"/>
                </a:spcBef>
                <a:defRPr/>
              </a:pPr>
              <a:r>
                <a:rPr lang="en-US" altLang="zh-CN" sz="14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CPU</a:t>
              </a:r>
              <a:r>
                <a:rPr lang="zh-CN" altLang="en-US" sz="14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从</a:t>
              </a:r>
              <a:r>
                <a:rPr lang="zh-CN" altLang="en-US" sz="1400" b="0" kern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400" b="0" kern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r>
                <a:rPr lang="en-US" altLang="zh-CN" sz="14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4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新指出的地址开始取指令并执行，程序的运行</a:t>
              </a:r>
              <a:r>
                <a:rPr lang="zh-CN" altLang="en-US" sz="1400" b="0" kern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发生转移</a:t>
              </a:r>
              <a:r>
                <a:rPr lang="zh-CN" altLang="en-US" sz="14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</a:p>
            <a:p>
              <a:pPr eaLnBrk="1" hangingPunct="1">
                <a:spcBef>
                  <a:spcPts val="450"/>
                </a:spcBef>
                <a:defRPr/>
              </a:pPr>
              <a:r>
                <a:rPr lang="zh-CN" altLang="en-US" sz="1400" b="0" kern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●</a:t>
              </a:r>
              <a:r>
                <a:rPr lang="zh-CN" altLang="en-US" sz="14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400" b="0" kern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target</a:t>
              </a:r>
              <a:r>
                <a:rPr lang="zh-CN" altLang="en-US" sz="14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1400" b="0" kern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8 </a:t>
              </a:r>
              <a:r>
                <a:rPr lang="zh-CN" altLang="en-US" sz="14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位带符号数，因此转移的范围以本指令为中心在：</a:t>
              </a:r>
              <a:r>
                <a:rPr lang="en-US" altLang="zh-CN" sz="14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  <a:r>
                <a:rPr lang="en-US" altLang="zh-CN" sz="1400" b="0" kern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128—</a:t>
              </a:r>
              <a:r>
                <a:rPr lang="zh-CN" altLang="en-US" sz="1400" b="0" kern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1400" b="0" kern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127</a:t>
              </a:r>
              <a:r>
                <a:rPr lang="zh-CN" altLang="en-US" sz="14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字节内。</a:t>
              </a:r>
              <a:r>
                <a:rPr lang="zh-CN" altLang="en-US" sz="1400" b="0" kern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通常用标号（</a:t>
              </a:r>
              <a:r>
                <a:rPr lang="zh-CN" altLang="en-US" sz="1400" b="0" kern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标号地址</a:t>
              </a:r>
              <a:r>
                <a:rPr lang="zh-CN" altLang="en-US" sz="1400" b="0" kern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）代替</a:t>
              </a:r>
              <a:r>
                <a:rPr lang="zh-CN" altLang="en-US" sz="14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</a:p>
            <a:p>
              <a:pPr eaLnBrk="1" hangingPunct="1">
                <a:spcBef>
                  <a:spcPts val="450"/>
                </a:spcBef>
                <a:defRPr/>
              </a:pPr>
              <a:r>
                <a:rPr lang="zh-CN" altLang="en-US" sz="1400" b="0" kern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●</a:t>
              </a:r>
              <a:r>
                <a:rPr lang="zh-CN" altLang="en-US" sz="1400" b="0" kern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标号地址</a:t>
              </a:r>
              <a:r>
                <a:rPr lang="zh-CN" altLang="en-US" sz="14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：（符号地址）以字母起头，可代替</a:t>
              </a:r>
              <a:r>
                <a:rPr lang="en-US" altLang="zh-CN" sz="14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8</a:t>
              </a:r>
              <a:r>
                <a:rPr lang="zh-CN" altLang="en-US" sz="1400" b="0" kern="0" dirty="0">
                  <a:solidFill>
                    <a:srgbClr val="40458C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位带符号的偏移量。</a:t>
              </a:r>
            </a:p>
          </p:txBody>
        </p:sp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4830" y="2879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ker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562580" y="3053680"/>
            <a:ext cx="3073315" cy="33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1" kern="0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</a:t>
            </a:r>
            <a:r>
              <a:rPr lang="zh-CN" altLang="en-US" sz="1800" b="1" kern="0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无条件转移指令</a:t>
            </a:r>
            <a:r>
              <a:rPr lang="en-US" altLang="zh-CN" sz="1800" b="1" kern="0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JMP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05147" y="4293096"/>
            <a:ext cx="4858941" cy="270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500" kern="0" dirty="0">
                <a:solidFill>
                  <a:srgbClr val="4045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①   </a:t>
            </a:r>
            <a:r>
              <a:rPr lang="zh-CN" altLang="en-US" sz="150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段内</a:t>
            </a:r>
            <a:r>
              <a:rPr lang="zh-CN" altLang="en-US" sz="150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直接短</a:t>
            </a:r>
            <a:r>
              <a:rPr lang="zh-CN" altLang="en-US" sz="150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转移</a:t>
            </a:r>
            <a:r>
              <a:rPr lang="zh-CN" altLang="en-US" sz="150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zh-CN" altLang="en-US" sz="1500" kern="0" dirty="0"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相对转移</a:t>
            </a:r>
            <a:r>
              <a:rPr lang="zh-CN" altLang="en-US" sz="150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25480" y="2213985"/>
            <a:ext cx="82385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●  8086  </a:t>
            </a:r>
            <a:r>
              <a:rPr lang="zh-CN" altLang="en-US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的指令系统共有五类转移指令</a:t>
            </a:r>
            <a:r>
              <a:rPr lang="en-US" altLang="zh-CN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无条件转移；</a:t>
            </a:r>
            <a:r>
              <a:rPr lang="en-US" altLang="zh-CN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条件转移；</a:t>
            </a:r>
            <a:r>
              <a:rPr lang="en-US" altLang="zh-CN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循环控制；</a:t>
            </a:r>
            <a:r>
              <a:rPr lang="en-US" altLang="zh-CN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过程调用和返回；</a:t>
            </a:r>
            <a:r>
              <a:rPr lang="en-US" altLang="zh-CN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中断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828642" y="3335275"/>
            <a:ext cx="7733206" cy="648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50"/>
              </a:spcBef>
              <a:defRPr/>
            </a:pPr>
            <a:r>
              <a:rPr lang="zh-CN" altLang="en-US" sz="1600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基本格式 </a:t>
            </a:r>
            <a:r>
              <a:rPr lang="en-US" altLang="zh-CN" sz="1600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:  JMP</a:t>
            </a:r>
            <a:r>
              <a:rPr lang="zh-CN" altLang="en-US" sz="1600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　</a:t>
            </a:r>
            <a:r>
              <a:rPr lang="en-US" altLang="zh-CN" sz="1600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target ;           target </a:t>
            </a:r>
            <a:r>
              <a:rPr lang="zh-CN" altLang="en-US" sz="1600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：指令中指出的转移目标地址操作数</a:t>
            </a:r>
          </a:p>
          <a:p>
            <a:pPr eaLnBrk="1" hangingPunct="1">
              <a:spcBef>
                <a:spcPts val="450"/>
              </a:spcBef>
              <a:defRPr/>
            </a:pPr>
            <a:r>
              <a:rPr lang="zh-CN" altLang="en-US" sz="1600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功能 </a:t>
            </a:r>
            <a:r>
              <a:rPr lang="en-US" altLang="zh-CN" sz="1600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:  </a:t>
            </a:r>
            <a:r>
              <a:rPr lang="zh-CN" altLang="en-US" sz="1600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使程序的执行无条件转移到该指令指出的目标地址</a:t>
            </a:r>
            <a:r>
              <a:rPr lang="en-US" altLang="zh-CN" sz="1600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target</a:t>
            </a:r>
            <a:r>
              <a:rPr lang="zh-CN" altLang="en-US" sz="1600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去取指令并执行。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62582" y="3954542"/>
            <a:ext cx="70503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●  </a:t>
            </a:r>
            <a:r>
              <a:rPr lang="zh-CN" altLang="en-US" sz="1600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根据转移距离（距该转移指令）的远近，</a:t>
            </a:r>
            <a:r>
              <a:rPr lang="en-US" altLang="zh-CN" sz="1600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JMP </a:t>
            </a:r>
            <a:r>
              <a:rPr lang="zh-CN" altLang="en-US" sz="1600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指令又分成下面几种类型：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475656" y="4631650"/>
            <a:ext cx="48461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en-US" altLang="zh-CN" sz="140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JMP</a:t>
            </a:r>
            <a:r>
              <a:rPr lang="zh-CN" altLang="en-US" sz="140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　</a:t>
            </a:r>
            <a:r>
              <a:rPr lang="en-US" altLang="zh-CN" sz="140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short</a:t>
            </a:r>
            <a:r>
              <a:rPr lang="en-US" altLang="zh-CN" sz="1400" kern="0" dirty="0">
                <a:solidFill>
                  <a:srgbClr val="0066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target</a:t>
            </a:r>
            <a:r>
              <a:rPr lang="en-US" altLang="zh-CN" sz="140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r>
              <a:rPr lang="zh-CN" altLang="en-US" sz="140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　      </a:t>
            </a:r>
            <a:r>
              <a:rPr lang="zh-CN" altLang="en-US" sz="1400" kern="0" dirty="0">
                <a:solidFill>
                  <a:srgbClr val="0066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short</a:t>
            </a:r>
            <a:r>
              <a:rPr lang="en-US" altLang="zh-CN" sz="140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sz="140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属性操作符，“短”</a:t>
            </a: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3360058" y="2790569"/>
            <a:ext cx="2436077" cy="285749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50000">
                <a:srgbClr val="CCFFFF"/>
              </a:gs>
              <a:gs pos="100000">
                <a:srgbClr val="FFFF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kern="0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000" b="1" kern="0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转移指令</a:t>
            </a:r>
            <a:endParaRPr lang="en-US" altLang="zh-CN" sz="2000" b="1" kern="0" dirty="0">
              <a:solidFill>
                <a:srgbClr val="00349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 animBg="1" autoUpdateAnimBg="0"/>
      <p:bldP spid="9" grpId="0" animBg="1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nimBg="1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15131" y="1055027"/>
            <a:ext cx="5832475" cy="432197"/>
          </a:xfrm>
        </p:spPr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6" name="Group 12"/>
          <p:cNvGrpSpPr/>
          <p:nvPr/>
        </p:nvGrpSpPr>
        <p:grpSpPr bwMode="auto">
          <a:xfrm>
            <a:off x="897203" y="4614168"/>
            <a:ext cx="8083067" cy="831056"/>
            <a:chOff x="352" y="2976"/>
            <a:chExt cx="6741" cy="698"/>
          </a:xfrm>
        </p:grpSpPr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352" y="2976"/>
              <a:ext cx="6741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zh-CN" altLang="en-US" sz="15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功能： （</a:t>
              </a:r>
              <a:r>
                <a:rPr lang="en-US" altLang="zh-CN" sz="15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REG / MEM</a:t>
              </a:r>
              <a:r>
                <a:rPr lang="zh-CN" altLang="en-US" sz="1500" b="0" dirty="0">
                  <a:solidFill>
                    <a:srgbClr val="0066FF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15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　</a:t>
              </a:r>
              <a:r>
                <a:rPr lang="en-US" altLang="zh-CN" sz="1500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r>
                <a:rPr lang="zh-CN" altLang="en-US" sz="1500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；即</a:t>
              </a:r>
              <a:r>
                <a:rPr lang="zh-CN" altLang="en-US" sz="15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将寄存器中的值或存贮器中的一个字送到</a:t>
              </a:r>
              <a:r>
                <a:rPr lang="zh-CN" altLang="en-US" sz="1500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500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r>
                <a:rPr lang="en-US" altLang="zh-CN" sz="15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5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中，</a:t>
              </a:r>
              <a:endParaRPr lang="en-US" altLang="zh-CN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</a:pPr>
              <a:r>
                <a:rPr lang="en-US" altLang="zh-CN" sz="15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</a:t>
              </a:r>
              <a:r>
                <a:rPr lang="zh-CN" altLang="en-US" sz="15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使程序的运行发生转移。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zh-CN" altLang="en-US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</a:t>
              </a:r>
              <a:endPara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4"/>
            <p:cNvSpPr>
              <a:spLocks noChangeShapeType="1"/>
            </p:cNvSpPr>
            <p:nvPr/>
          </p:nvSpPr>
          <p:spPr bwMode="auto">
            <a:xfrm>
              <a:off x="2256" y="3104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Rectangle 5"/>
          <p:cNvSpPr txBox="1">
            <a:spLocks noChangeArrowheads="1"/>
          </p:cNvSpPr>
          <p:nvPr/>
        </p:nvSpPr>
        <p:spPr>
          <a:xfrm>
            <a:off x="-396552" y="1772816"/>
            <a:ext cx="4858941" cy="270272"/>
          </a:xfrm>
          <a:gradFill flip="none" rotWithShape="1">
            <a:gsLst>
              <a:gs pos="0">
                <a:schemeClr val="accent2">
                  <a:tint val="90000"/>
                  <a:satMod val="130000"/>
                </a:schemeClr>
              </a:gs>
              <a:gs pos="50000">
                <a:schemeClr val="accent2">
                  <a:tint val="45000"/>
                  <a:satMod val="220000"/>
                </a:schemeClr>
              </a:gs>
              <a:gs pos="100000">
                <a:schemeClr val="accent2">
                  <a:tint val="90000"/>
                  <a:satMod val="130000"/>
                </a:schemeClr>
              </a:gs>
            </a:gsLst>
            <a:lin ang="81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zh-CN" sz="1800" i="0" kern="0" dirty="0">
                <a:solidFill>
                  <a:srgbClr val="00349E"/>
                </a:solidFill>
                <a:cs typeface="Times New Roman" panose="02020603050405020304" pitchFamily="18" charset="0"/>
              </a:rPr>
              <a:t>② </a:t>
            </a:r>
            <a:r>
              <a:rPr lang="zh-CN" altLang="en-US" sz="1800" i="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段内直接近转移：（相对转移）</a:t>
            </a:r>
          </a:p>
        </p:txBody>
      </p:sp>
      <p:sp>
        <p:nvSpPr>
          <p:cNvPr id="20" name="Rectangle 6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290320" y="3866826"/>
            <a:ext cx="4858941" cy="27027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800" b="1" kern="0" dirty="0">
                <a:cs typeface="Times New Roman" panose="02020603050405020304" pitchFamily="18" charset="0"/>
              </a:rPr>
              <a:t>③ </a:t>
            </a:r>
            <a:r>
              <a:rPr lang="zh-CN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段内间接转移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48282" y="2606445"/>
            <a:ext cx="8640960" cy="1323439"/>
            <a:chOff x="597708" y="2849662"/>
            <a:chExt cx="10585122" cy="1764585"/>
          </a:xfrm>
        </p:grpSpPr>
        <p:sp>
          <p:nvSpPr>
            <p:cNvPr id="22" name="Line 3"/>
            <p:cNvSpPr>
              <a:spLocks noChangeShapeType="1"/>
            </p:cNvSpPr>
            <p:nvPr/>
          </p:nvSpPr>
          <p:spPr bwMode="auto">
            <a:xfrm>
              <a:off x="2959304" y="3042225"/>
              <a:ext cx="55823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597708" y="2849662"/>
              <a:ext cx="10585122" cy="1764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zh-CN" altLang="en-US" sz="16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sz="160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160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r>
                <a:rPr lang="zh-CN" altLang="en-US" sz="160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160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target</a:t>
              </a:r>
              <a:r>
                <a:rPr lang="zh-CN" altLang="en-US" sz="160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160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   </a:t>
              </a:r>
              <a:r>
                <a:rPr lang="en-US" altLang="zh-CN" sz="160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r>
                <a:rPr lang="zh-CN" altLang="en-US" sz="16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；使程序的运行发生转移，以本指令为中心</a:t>
              </a:r>
              <a:r>
                <a:rPr lang="zh-CN" altLang="en-US" sz="16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在：</a:t>
              </a:r>
              <a:endParaRPr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</a:pPr>
              <a:r>
                <a:rPr lang="en-US" altLang="zh-CN" sz="16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</a:t>
              </a:r>
              <a:r>
                <a:rPr lang="zh-CN" altLang="en-US" sz="16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－</a:t>
              </a:r>
              <a:r>
                <a:rPr lang="en-US" altLang="zh-CN" sz="16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32768  </a:t>
              </a:r>
              <a:r>
                <a:rPr lang="zh-CN" altLang="zh-CN" sz="16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~</a:t>
              </a:r>
              <a:r>
                <a:rPr lang="en-US" altLang="zh-CN" sz="16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6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16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32767</a:t>
              </a:r>
              <a:r>
                <a:rPr lang="zh-CN" altLang="en-US" sz="16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字节范围内转移</a:t>
              </a:r>
              <a:r>
                <a:rPr lang="en-US" altLang="zh-CN" sz="16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16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可转到段内任一地址。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zh-CN" altLang="en-US" sz="16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       </a:t>
              </a:r>
              <a:r>
                <a:rPr lang="zh-CN" altLang="en-US" sz="16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●</a:t>
              </a:r>
              <a:r>
                <a:rPr lang="zh-CN" altLang="en-US" sz="16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sz="1600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NEAR</a:t>
              </a:r>
              <a:r>
                <a:rPr lang="zh-CN" altLang="en-US" sz="16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：标号地址的距离属性，“ 近 ”；</a:t>
              </a:r>
              <a:r>
                <a:rPr lang="zh-CN" altLang="en-US" sz="16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●</a:t>
              </a:r>
              <a:r>
                <a:rPr lang="zh-CN" altLang="en-US" sz="1600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16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16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PTR</a:t>
              </a:r>
              <a:r>
                <a:rPr lang="zh-CN" altLang="en-US" sz="16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：属性操作符；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zh-CN" altLang="en-US" sz="16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距离属性 </a:t>
              </a:r>
              <a:r>
                <a:rPr lang="en-US" altLang="zh-CN" sz="16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NEAR </a:t>
              </a:r>
              <a:r>
                <a:rPr lang="zh-CN" altLang="en-US" sz="16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通常可以省略，如： </a:t>
              </a:r>
              <a:r>
                <a:rPr lang="en-US" altLang="zh-CN" sz="16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JMP   target</a:t>
              </a:r>
              <a:r>
                <a:rPr lang="zh-CN" altLang="en-US" sz="16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zh-CN" altLang="en-US" sz="16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　    </a:t>
              </a:r>
              <a:r>
                <a:rPr lang="zh-CN" altLang="en-US" sz="16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●</a:t>
              </a:r>
              <a:r>
                <a:rPr lang="zh-CN" altLang="en-US" sz="1600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</a:t>
              </a:r>
              <a:r>
                <a:rPr lang="en-US" altLang="zh-CN" sz="1600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target</a:t>
              </a:r>
              <a:r>
                <a:rPr lang="zh-CN" altLang="en-US" sz="16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：标号地址＝</a:t>
              </a:r>
              <a:r>
                <a:rPr lang="en-US" altLang="zh-CN" sz="16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disp16</a:t>
              </a:r>
              <a:r>
                <a:rPr lang="en-US" altLang="zh-CN" sz="16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600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</a:t>
              </a:r>
            </a:p>
          </p:txBody>
        </p:sp>
      </p:grp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1048395" y="2248593"/>
            <a:ext cx="335277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50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en-US" altLang="zh-CN" sz="150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JMP   NEAR   PTR   target;  </a:t>
            </a:r>
            <a:r>
              <a:rPr lang="zh-CN" altLang="en-US" sz="150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　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1041495" y="4268663"/>
            <a:ext cx="6577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en-US" altLang="zh-CN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JMP</a:t>
            </a: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　</a:t>
            </a:r>
            <a:r>
              <a:rPr lang="en-US" altLang="zh-CN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REG / MEM ;</a:t>
            </a: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　</a:t>
            </a:r>
            <a:r>
              <a:rPr lang="zh-CN" altLang="en-US" sz="14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REG/MEM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间接给出转移的目标地址。</a:t>
            </a: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1048395" y="5253056"/>
            <a:ext cx="37719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例：                </a:t>
            </a: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JMP   BX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</a:t>
            </a: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JMP   [ BX+25H]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</a:t>
            </a: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JMP   [ 0125H]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  <p:bldP spid="20" grpId="0" build="p" autoUpdateAnimBg="0"/>
      <p:bldP spid="24" grpId="0" autoUpdateAnimBg="0"/>
      <p:bldP spid="25" grpId="0" autoUpdateAnimBg="0"/>
      <p:bldP spid="26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49E"/>
                </a:solidFill>
              </a:rPr>
              <a:t>4.3 8086</a:t>
            </a:r>
            <a:r>
              <a:rPr lang="zh-CN" altLang="zh-CN" dirty="0">
                <a:solidFill>
                  <a:srgbClr val="00349E"/>
                </a:solidFill>
              </a:rPr>
              <a:t>指令系统</a:t>
            </a:r>
          </a:p>
          <a:p>
            <a:endParaRPr lang="zh-CN" altLang="en-US" dirty="0">
              <a:solidFill>
                <a:srgbClr val="00349E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1338374" y="5536114"/>
            <a:ext cx="44005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10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●   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例：　</a:t>
            </a: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JMP   DWORD  PTR [ 2100H ] 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10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●   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例：　</a:t>
            </a: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JMP   DWORD  PTR [ BX ]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-900608" y="1862584"/>
            <a:ext cx="4858941" cy="270272"/>
          </a:xfrm>
          <a:gradFill rotWithShape="0">
            <a:gsLst>
              <a:gs pos="0">
                <a:srgbClr val="66CCFF"/>
              </a:gs>
              <a:gs pos="50000">
                <a:srgbClr val="CCFF99"/>
              </a:gs>
              <a:gs pos="100000">
                <a:srgbClr val="66CCFF"/>
              </a:gs>
            </a:gsLst>
            <a:lin ang="5400000" scaled="1"/>
          </a:gradFill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zh-CN" sz="2000" i="0" kern="0" dirty="0">
                <a:solidFill>
                  <a:schemeClr val="tx1"/>
                </a:solidFill>
                <a:cs typeface="Times New Roman" panose="02020603050405020304" pitchFamily="18" charset="0"/>
              </a:rPr>
              <a:t>④ </a:t>
            </a:r>
            <a:r>
              <a:rPr lang="zh-CN" altLang="en-US" sz="2000" i="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段间</a:t>
            </a:r>
            <a:r>
              <a:rPr lang="zh-CN" altLang="en-US" sz="2000" i="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</a:t>
            </a:r>
            <a:r>
              <a:rPr lang="zh-CN" altLang="en-US" sz="2000" i="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转移：</a:t>
            </a:r>
          </a:p>
        </p:txBody>
      </p:sp>
      <p:sp>
        <p:nvSpPr>
          <p:cNvPr id="17" name="Rectangle 4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263636" y="3682260"/>
            <a:ext cx="4858941" cy="27027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 b="1" kern="0" dirty="0">
                <a:cs typeface="Times New Roman" panose="02020603050405020304" pitchFamily="18" charset="0"/>
              </a:rPr>
              <a:t>⑤ 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段间间接转移</a:t>
            </a:r>
            <a:endParaRPr lang="zh-CN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914401" y="2245442"/>
            <a:ext cx="6675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15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en-US" altLang="zh-CN" sz="15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JMP  FAR  PTR  target ;        </a:t>
            </a:r>
            <a:r>
              <a:rPr lang="en-US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target</a:t>
            </a:r>
            <a:r>
              <a:rPr lang="zh-CN" altLang="en-US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符号地址或</a:t>
            </a:r>
            <a:r>
              <a:rPr lang="en-US" altLang="zh-CN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32</a:t>
            </a:r>
            <a:r>
              <a:rPr lang="zh-CN" altLang="en-US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位的立即数构成</a:t>
            </a:r>
            <a:endParaRPr lang="zh-CN" altLang="en-US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914401" y="2584894"/>
            <a:ext cx="61757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功能：将符号地址的前面一个字送 </a:t>
            </a: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，后一个字送 </a:t>
            </a: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CS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；这样同时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修改了</a:t>
            </a: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CS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中的值，程序的执行跳转到另一代码段开始执行。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485901" y="3112581"/>
            <a:ext cx="32375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●  FAR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：地址的距离属性 “ 远 ”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1485904" y="3353839"/>
            <a:ext cx="30442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●   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例：　</a:t>
            </a: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JMP   21000100H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　　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826474" y="4065118"/>
            <a:ext cx="65372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en-US" altLang="zh-CN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JMP  DWORD  PTR</a:t>
            </a:r>
            <a:r>
              <a:rPr lang="zh-CN" altLang="en-US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［</a:t>
            </a:r>
            <a:r>
              <a:rPr lang="en-US" altLang="zh-CN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MEM</a:t>
            </a:r>
            <a:r>
              <a:rPr lang="zh-CN" altLang="en-US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］；     </a:t>
            </a:r>
            <a:r>
              <a:rPr lang="en-US" altLang="zh-CN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[MEM]</a:t>
            </a:r>
            <a:r>
              <a:rPr lang="zh-CN" altLang="en-US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：操作数的寻址方式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810836" y="4351908"/>
            <a:ext cx="7796453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功能：由指令中的存储器操作数寻址方式提供 </a:t>
            </a:r>
            <a:r>
              <a:rPr lang="en-US" altLang="zh-CN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MEM </a:t>
            </a:r>
            <a:r>
              <a:rPr lang="zh-CN" altLang="en-US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的有效地址</a:t>
            </a:r>
            <a:r>
              <a:rPr lang="en-US" altLang="zh-CN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，此</a:t>
            </a:r>
            <a:r>
              <a:rPr lang="en-US" altLang="zh-CN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指定的双字中，</a:t>
            </a:r>
            <a:endParaRPr lang="en-US" altLang="zh-CN" sz="1500" b="0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第一个字送 </a:t>
            </a:r>
            <a:r>
              <a:rPr lang="en-US" altLang="zh-CN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第二个字送 </a:t>
            </a:r>
            <a:r>
              <a:rPr lang="en-US" altLang="zh-CN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CS</a:t>
            </a:r>
            <a:r>
              <a:rPr lang="zh-CN" altLang="en-US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，从而得到转移的目标地址；</a:t>
            </a:r>
            <a:endParaRPr lang="en-US" altLang="zh-CN" sz="1500" b="0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CPU</a:t>
            </a:r>
            <a:r>
              <a:rPr lang="zh-CN" altLang="en-US" sz="1500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从另一代码段取指并开始执行。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1338374" y="5132107"/>
            <a:ext cx="33265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10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●  </a:t>
            </a: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DWORD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：变量类型，“ 双字 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 animBg="1" autoUpdateAnimBg="0"/>
      <p:bldP spid="17" grpId="0" build="p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2191" y="4105622"/>
            <a:ext cx="4542931" cy="2010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50"/>
              </a:spcBef>
            </a:pPr>
            <a:r>
              <a:rPr lang="en-US" altLang="zh-CN" sz="12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●</a:t>
            </a: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条件转移指令共有四种类型：</a:t>
            </a:r>
          </a:p>
          <a:p>
            <a:pPr marL="385445" indent="-385445" eaLnBrk="1" hangingPunct="1">
              <a:spcBef>
                <a:spcPts val="450"/>
              </a:spcBef>
              <a:buFont typeface="+mj-lt"/>
              <a:buAutoNum type="romanUcPeriod"/>
            </a:pPr>
            <a:r>
              <a:rPr lang="zh-CN" altLang="en-US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单个标志位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的条件转移；                     </a:t>
            </a:r>
          </a:p>
          <a:p>
            <a:pPr marL="385445" indent="-385445" eaLnBrk="1" hangingPunct="1">
              <a:spcBef>
                <a:spcPts val="450"/>
              </a:spcBef>
              <a:buFont typeface="+mj-lt"/>
              <a:buAutoNum type="romanUcPeriod"/>
            </a:pP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两个</a:t>
            </a:r>
            <a:r>
              <a:rPr lang="zh-CN" altLang="en-US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无符号数比较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的条件转移；</a:t>
            </a:r>
          </a:p>
          <a:p>
            <a:pPr marL="385445" indent="-385445" eaLnBrk="1" hangingPunct="1">
              <a:spcBef>
                <a:spcPts val="450"/>
              </a:spcBef>
              <a:buFont typeface="+mj-lt"/>
              <a:buAutoNum type="romanUcPeriod"/>
            </a:pP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两个</a:t>
            </a:r>
            <a:r>
              <a:rPr lang="zh-CN" altLang="en-US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有符号数比较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的条件转移；         </a:t>
            </a:r>
          </a:p>
          <a:p>
            <a:pPr marL="385445" indent="-385445" eaLnBrk="1" hangingPunct="1">
              <a:spcBef>
                <a:spcPts val="450"/>
              </a:spcBef>
              <a:buFont typeface="+mj-lt"/>
              <a:buAutoNum type="romanUcPeriod"/>
            </a:pP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测试  </a:t>
            </a:r>
            <a:r>
              <a:rPr lang="en-US" altLang="zh-CN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CX </a:t>
            </a:r>
            <a:r>
              <a:rPr lang="zh-CN" altLang="en-US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 </a:t>
            </a:r>
            <a:r>
              <a:rPr lang="en-US" altLang="zh-CN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的条件转移；</a:t>
            </a:r>
          </a:p>
          <a:p>
            <a:pPr eaLnBrk="1" hangingPunct="1">
              <a:lnSpc>
                <a:spcPct val="100000"/>
              </a:lnSpc>
            </a:pPr>
            <a:endParaRPr lang="en-US" altLang="zh-CN" sz="2400" b="0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88083" y="1700808"/>
            <a:ext cx="6858000" cy="296466"/>
          </a:xfrm>
          <a:gradFill rotWithShape="0">
            <a:gsLst>
              <a:gs pos="0">
                <a:srgbClr val="FFCCCC"/>
              </a:gs>
              <a:gs pos="50000">
                <a:srgbClr val="CCFFFF"/>
              </a:gs>
              <a:gs pos="100000">
                <a:srgbClr val="FFCCCC"/>
              </a:gs>
            </a:gsLst>
            <a:lin ang="5400000" scaled="1"/>
          </a:gradFill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zh-CN" sz="2400" i="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lang="zh-CN" altLang="en-US" sz="2400" i="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条件转移指令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39178" y="2416801"/>
            <a:ext cx="78092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● </a:t>
            </a:r>
            <a:r>
              <a:rPr lang="en-US" altLang="zh-CN" sz="16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该类指令属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段内直接短转移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；指令中的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标号地址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 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位带符号的偏移量。</a:t>
            </a:r>
          </a:p>
        </p:txBody>
      </p:sp>
      <p:grpSp>
        <p:nvGrpSpPr>
          <p:cNvPr id="8" name="Group 7"/>
          <p:cNvGrpSpPr/>
          <p:nvPr/>
        </p:nvGrpSpPr>
        <p:grpSpPr bwMode="auto">
          <a:xfrm>
            <a:off x="939178" y="3072735"/>
            <a:ext cx="7593262" cy="923925"/>
            <a:chOff x="152" y="1248"/>
            <a:chExt cx="5283" cy="776"/>
          </a:xfrm>
        </p:grpSpPr>
        <p:sp>
          <p:nvSpPr>
            <p:cNvPr id="9" name="Line 3"/>
            <p:cNvSpPr>
              <a:spLocks noChangeShapeType="1"/>
            </p:cNvSpPr>
            <p:nvPr/>
          </p:nvSpPr>
          <p:spPr bwMode="auto">
            <a:xfrm>
              <a:off x="1970" y="1628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52" y="1248"/>
              <a:ext cx="5283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sz="1200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●</a:t>
              </a:r>
              <a:r>
                <a:rPr lang="en-US" altLang="zh-CN" sz="1600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zh-CN" altLang="en-US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该类指令对状态标志位进行测试，当满足要求的条件时，则发生转移；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zh-CN" altLang="en-US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</a:t>
              </a:r>
              <a:r>
                <a:rPr lang="zh-CN" altLang="en-US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即：（</a:t>
              </a:r>
              <a:r>
                <a:rPr lang="en-US" altLang="zh-CN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r>
                <a:rPr lang="zh-CN" altLang="en-US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target)</a:t>
              </a:r>
              <a:r>
                <a:rPr lang="zh-CN" altLang="en-US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       </a:t>
              </a:r>
              <a:r>
                <a:rPr lang="en-US" altLang="zh-CN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r>
                <a:rPr lang="zh-CN" altLang="en-US" b="0" dirty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r>
                <a:rPr lang="zh-CN" altLang="en-US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否则， 顺序执行下一条指令。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 autoUpdateAnimBg="0"/>
      <p:bldP spid="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584587"/>
            <a:ext cx="7848872" cy="3516099"/>
          </a:xfrm>
        </p:spPr>
        <p:txBody>
          <a:bodyPr/>
          <a:lstStyle/>
          <a:p>
            <a:pPr lvl="0" algn="just">
              <a:spcBef>
                <a:spcPct val="50000"/>
              </a:spcBef>
              <a:buClrTx/>
            </a:pPr>
            <a:r>
              <a:rPr kumimoji="1" lang="zh-CN" altLang="en-US" sz="3200" b="1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操作数存在方式</a:t>
            </a:r>
            <a:r>
              <a:rPr kumimoji="1" lang="zh-CN" altLang="en-US" sz="1800" b="1" kern="1200" dirty="0">
                <a:solidFill>
                  <a:srgbClr val="CC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kumimoji="1" lang="en-US" altLang="zh-CN" sz="1800" b="1" kern="1200" dirty="0">
              <a:solidFill>
                <a:srgbClr val="CC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400"/>
              </a:lnSpc>
              <a:spcBef>
                <a:spcPts val="0"/>
              </a:spcBef>
              <a:buClrTx/>
            </a:pPr>
            <a:r>
              <a:rPr kumimoji="1" lang="en-US" altLang="zh-CN" sz="1800" kern="12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kumimoji="1" lang="en-US" altLang="zh-CN" sz="1800" b="1" kern="12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zh-CN" altLang="en-US" sz="1800" b="1" kern="12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操作数包含在指令中</a:t>
            </a:r>
            <a:r>
              <a:rPr kumimoji="1" lang="en-US" altLang="zh-CN" sz="1800" kern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sz="1800" kern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即指令的操作数部分就包含着操作数本身。</a:t>
            </a:r>
          </a:p>
          <a:p>
            <a:pPr algn="just">
              <a:lnSpc>
                <a:spcPts val="2400"/>
              </a:lnSpc>
              <a:spcBef>
                <a:spcPts val="0"/>
              </a:spcBef>
              <a:buClrTx/>
            </a:pPr>
            <a:r>
              <a:rPr kumimoji="1" lang="zh-CN" altLang="en-US" sz="1800" kern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kumimoji="1" lang="en-US" altLang="zh-CN" sz="1800" kern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 AX, 1234            </a:t>
            </a:r>
          </a:p>
          <a:p>
            <a:pPr algn="just">
              <a:lnSpc>
                <a:spcPts val="2400"/>
              </a:lnSpc>
              <a:spcBef>
                <a:spcPts val="0"/>
              </a:spcBef>
              <a:buClrTx/>
            </a:pPr>
            <a:r>
              <a:rPr kumimoji="1" lang="en-US" altLang="zh-CN" sz="1800" kern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ADD  AL, 2</a:t>
            </a:r>
          </a:p>
          <a:p>
            <a:pPr algn="just">
              <a:lnSpc>
                <a:spcPts val="2400"/>
              </a:lnSpc>
              <a:spcBef>
                <a:spcPts val="0"/>
              </a:spcBef>
              <a:buClrTx/>
            </a:pPr>
            <a:r>
              <a:rPr kumimoji="1" lang="en-US" altLang="zh-CN" sz="1800" kern="1200" dirty="0">
                <a:solidFill>
                  <a:srgbClr val="CC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kern="12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kumimoji="1" lang="zh-CN" altLang="en-US" sz="1800" b="1" kern="12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操作数包含在</a:t>
            </a:r>
            <a:r>
              <a:rPr kumimoji="1" lang="en-US" altLang="zh-CN" sz="1800" b="1" kern="12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kumimoji="1" lang="zh-CN" altLang="en-US" sz="1800" b="1" kern="12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的某一个内部寄存器中 </a:t>
            </a:r>
            <a:r>
              <a:rPr kumimoji="1" lang="en-US" altLang="zh-CN" sz="1800" kern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 </a:t>
            </a:r>
            <a:r>
              <a:rPr kumimoji="1" lang="zh-CN" altLang="en-US" sz="1800" kern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这时指令中的操作数是</a:t>
            </a:r>
            <a:r>
              <a:rPr kumimoji="1" lang="en-US" altLang="zh-CN" sz="1800" kern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kumimoji="1" lang="zh-CN" altLang="en-US" sz="1800" kern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内部的某一个寄存器                    </a:t>
            </a:r>
          </a:p>
          <a:p>
            <a:pPr algn="just">
              <a:lnSpc>
                <a:spcPts val="2400"/>
              </a:lnSpc>
              <a:spcBef>
                <a:spcPts val="0"/>
              </a:spcBef>
              <a:buClrTx/>
            </a:pPr>
            <a:r>
              <a:rPr kumimoji="1" lang="zh-CN" altLang="en-US" sz="1800" kern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kumimoji="1" lang="en-US" altLang="zh-CN" sz="1800" kern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 DS, AX</a:t>
            </a:r>
          </a:p>
          <a:p>
            <a:pPr algn="just">
              <a:lnSpc>
                <a:spcPts val="2400"/>
              </a:lnSpc>
              <a:spcBef>
                <a:spcPts val="0"/>
              </a:spcBef>
              <a:buClrTx/>
            </a:pPr>
            <a:r>
              <a:rPr kumimoji="1" lang="en-US" altLang="zh-CN" sz="1800" kern="1200" dirty="0">
                <a:solidFill>
                  <a:srgbClr val="CC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kern="12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kumimoji="1" lang="zh-CN" altLang="en-US" sz="1800" b="1" kern="12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操作数在内存的数据区中</a:t>
            </a:r>
            <a:r>
              <a:rPr kumimoji="1" lang="en-US" altLang="zh-CN" sz="1800" kern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 </a:t>
            </a:r>
            <a:r>
              <a:rPr kumimoji="1" lang="zh-CN" altLang="en-US" sz="1800" kern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这时指令中的操作数包含着此操作数的地址</a:t>
            </a:r>
          </a:p>
          <a:p>
            <a:pPr algn="just">
              <a:lnSpc>
                <a:spcPts val="2400"/>
              </a:lnSpc>
              <a:spcBef>
                <a:spcPts val="0"/>
              </a:spcBef>
              <a:buClrTx/>
            </a:pPr>
            <a:r>
              <a:rPr kumimoji="1" lang="zh-CN" altLang="en-US" sz="1800" kern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kumimoji="1" lang="en-US" altLang="zh-CN" sz="1800" kern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 AX,[2000]   </a:t>
            </a:r>
          </a:p>
          <a:p>
            <a:pPr algn="just">
              <a:lnSpc>
                <a:spcPts val="2400"/>
              </a:lnSpc>
              <a:spcBef>
                <a:spcPts val="0"/>
              </a:spcBef>
              <a:buClrTx/>
            </a:pPr>
            <a:r>
              <a:rPr kumimoji="1" lang="en-US" altLang="zh-CN" sz="1800" kern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MOV  buffer[SI],AX</a:t>
            </a:r>
          </a:p>
          <a:p>
            <a:pPr marL="257175" indent="-257175">
              <a:lnSpc>
                <a:spcPts val="24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1" lang="zh-CN" altLang="en-US" sz="1800" b="1" kern="12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操作数在</a:t>
            </a:r>
            <a:r>
              <a:rPr kumimoji="1" lang="en-US" altLang="zh-CN" sz="1800" b="1" kern="12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kumimoji="1" lang="zh-CN" altLang="en-US" sz="1800" b="1" kern="12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端口寄存器中</a:t>
            </a:r>
            <a:r>
              <a:rPr kumimoji="1" lang="zh-CN" altLang="en-US" sz="1800" kern="12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kumimoji="1" lang="en-US" altLang="zh-CN" sz="1800" kern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——</a:t>
            </a:r>
            <a:r>
              <a:rPr kumimoji="1" lang="zh-CN" altLang="en-US" sz="1800" kern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这时指令中的操作数包含着此操作数的所在端口地址</a:t>
            </a:r>
            <a:endParaRPr kumimoji="1" lang="en-US" altLang="zh-CN" sz="1800" kern="12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  <a:buClrTx/>
            </a:pPr>
            <a:r>
              <a:rPr kumimoji="1" lang="en-US" altLang="zh-CN" sz="1800" kern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IN </a:t>
            </a:r>
            <a:r>
              <a:rPr kumimoji="1" lang="en-US" altLang="zh-CN" sz="1800" kern="1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AL,n</a:t>
            </a:r>
            <a:r>
              <a:rPr kumimoji="1" lang="en-US" altLang="zh-CN" sz="1800" kern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;n</a:t>
            </a:r>
            <a:r>
              <a:rPr kumimoji="1" lang="zh-CN" altLang="en-US" sz="1800" kern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是端口号</a:t>
            </a:r>
            <a:endParaRPr kumimoji="1" lang="zh-CN" altLang="zh-CN" sz="1800" kern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寻址方式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Group 10"/>
          <p:cNvGrpSpPr/>
          <p:nvPr/>
        </p:nvGrpSpPr>
        <p:grpSpPr bwMode="auto">
          <a:xfrm>
            <a:off x="812495" y="5282771"/>
            <a:ext cx="7776924" cy="584599"/>
            <a:chOff x="336" y="3600"/>
            <a:chExt cx="5520" cy="491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336" y="3600"/>
              <a:ext cx="5520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●  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当条件成立时，发生转移；即：（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target)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       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●   target  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标号地址为 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8 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位带符号的偏移量。（后同）</a:t>
              </a:r>
            </a:p>
          </p:txBody>
        </p:sp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3435" y="3737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0" y="1706623"/>
            <a:ext cx="5787610" cy="341446"/>
          </a:xfrm>
          <a:gradFill rotWithShape="0">
            <a:gsLst>
              <a:gs pos="0">
                <a:srgbClr val="66CCFF"/>
              </a:gs>
              <a:gs pos="50000">
                <a:srgbClr val="CCFFFF"/>
              </a:gs>
              <a:gs pos="100000">
                <a:srgbClr val="66CCFF"/>
              </a:gs>
            </a:gsLst>
            <a:lin ang="5400000" scaled="1"/>
          </a:gradFill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marL="385445" indent="-385445" algn="ctr">
              <a:buFont typeface="+mj-lt"/>
              <a:buAutoNum type="romanUcPeriod"/>
            </a:pPr>
            <a:r>
              <a:rPr lang="zh-CN" altLang="en-US" sz="2400" i="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单个标志位的条件转移指令：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94384" y="2351362"/>
            <a:ext cx="73260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1600" dirty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① </a:t>
            </a:r>
            <a:r>
              <a:rPr lang="zh-CN" altLang="en-US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测试</a:t>
            </a:r>
            <a:r>
              <a:rPr lang="en-US" altLang="zh-CN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ZF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      </a:t>
            </a: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JZ / JE   target       ; ZF= 1 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结果为零</a:t>
            </a: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两数比较相等</a:t>
            </a: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，则转移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JNZ / JNE  target  ; ZF= 0 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结果不为零</a:t>
            </a: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比较不相等</a:t>
            </a: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，则转移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94386" y="2911519"/>
            <a:ext cx="66315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1600" dirty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 </a:t>
            </a:r>
            <a:r>
              <a:rPr lang="zh-CN" altLang="en-US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测试</a:t>
            </a:r>
            <a:r>
              <a:rPr lang="en-US" altLang="zh-CN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CF</a:t>
            </a:r>
            <a:r>
              <a:rPr lang="zh-CN" altLang="en-US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     </a:t>
            </a: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JC   target               ; CF= 1 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结果有进位</a:t>
            </a: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借位，则转移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　　　　　        </a:t>
            </a: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JNC   target            ; CF= 0 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结果无进位</a:t>
            </a: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借位，则转移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494387" y="3504451"/>
            <a:ext cx="61525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1600" dirty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③ </a:t>
            </a:r>
            <a:r>
              <a:rPr lang="zh-CN" altLang="en-US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测试</a:t>
            </a:r>
            <a:r>
              <a:rPr lang="en-US" altLang="zh-CN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SF</a:t>
            </a:r>
            <a:r>
              <a:rPr lang="zh-CN" altLang="en-US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      </a:t>
            </a: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JS   target               ; SF= 1 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结果为负时，则转移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　　　　　　    </a:t>
            </a: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JNS   target             ; SF= 0 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结果为正时，则转移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494387" y="4036194"/>
            <a:ext cx="61905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1600" dirty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④ </a:t>
            </a:r>
            <a:r>
              <a:rPr lang="zh-CN" altLang="en-US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测试</a:t>
            </a:r>
            <a:r>
              <a:rPr lang="en-US" altLang="zh-CN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OF</a:t>
            </a:r>
            <a:r>
              <a:rPr lang="zh-CN" altLang="en-US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     </a:t>
            </a: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JO   target              ; OF= 1 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结果有溢出，则转移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　　　　　　    </a:t>
            </a: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JNO   target            ; OF= 0 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结果无溢出，则转移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494384" y="4621344"/>
            <a:ext cx="70950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1600" dirty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⑤ </a:t>
            </a:r>
            <a:r>
              <a:rPr lang="zh-CN" altLang="en-US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测试</a:t>
            </a:r>
            <a:r>
              <a:rPr lang="en-US" altLang="zh-CN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PF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      </a:t>
            </a: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JP  target                ; PF= 1 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结果中</a:t>
            </a: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的个数为偶数，则转移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　　　　　　    </a:t>
            </a: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JNP   target             ; PF= 0 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结果中</a:t>
            </a: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的个数为奇数，则转移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23711" y="1121503"/>
            <a:ext cx="5832475" cy="330453"/>
          </a:xfrm>
        </p:spPr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7" name="Group 12"/>
          <p:cNvGrpSpPr/>
          <p:nvPr/>
        </p:nvGrpSpPr>
        <p:grpSpPr bwMode="auto">
          <a:xfrm>
            <a:off x="585804" y="2102701"/>
            <a:ext cx="7172920" cy="1261552"/>
            <a:chOff x="624" y="843"/>
            <a:chExt cx="4752" cy="1053"/>
          </a:xfrm>
        </p:grpSpPr>
        <p:sp>
          <p:nvSpPr>
            <p:cNvPr id="18" name="Text Box 3"/>
            <p:cNvSpPr txBox="1">
              <a:spLocks noChangeArrowheads="1"/>
            </p:cNvSpPr>
            <p:nvPr/>
          </p:nvSpPr>
          <p:spPr bwMode="auto">
            <a:xfrm>
              <a:off x="624" y="843"/>
              <a:ext cx="4752" cy="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5000"/>
                </a:lnSpc>
              </a:pPr>
              <a:r>
                <a:rPr lang="en-US" altLang="zh-CN" sz="1600" b="0" dirty="0">
                  <a:solidFill>
                    <a:srgbClr val="00349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①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 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JA / JNBE  target                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  <a:r>
                <a:rPr lang="en-US" altLang="zh-CN" sz="1600" b="0" dirty="0" err="1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dst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&gt; </a:t>
              </a:r>
              <a:r>
                <a:rPr lang="en-US" altLang="zh-CN" sz="1600" b="0" dirty="0" err="1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src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则转移；</a:t>
              </a:r>
            </a:p>
            <a:p>
              <a:pPr eaLnBrk="1" hangingPunct="1">
                <a:lnSpc>
                  <a:spcPct val="95000"/>
                </a:lnSpc>
              </a:pPr>
              <a:r>
                <a:rPr lang="en-US" altLang="zh-CN" sz="1600" b="0" dirty="0">
                  <a:solidFill>
                    <a:srgbClr val="00349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②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 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JAE / JNB  target                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  <a:r>
                <a:rPr lang="en-US" altLang="zh-CN" sz="1600" b="0" dirty="0" err="1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dst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≥ </a:t>
              </a:r>
              <a:r>
                <a:rPr lang="en-US" altLang="zh-CN" sz="1600" b="0" dirty="0" err="1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src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则转移；</a:t>
              </a:r>
            </a:p>
            <a:p>
              <a:pPr eaLnBrk="1" hangingPunct="1">
                <a:lnSpc>
                  <a:spcPct val="95000"/>
                </a:lnSpc>
              </a:pPr>
              <a:r>
                <a:rPr lang="en-US" altLang="zh-CN" sz="1600" b="0" dirty="0">
                  <a:solidFill>
                    <a:srgbClr val="00349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③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 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JB / JNAE  target                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  <a:r>
                <a:rPr lang="en-US" altLang="zh-CN" sz="1600" b="0" dirty="0" err="1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dst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&lt; </a:t>
              </a:r>
              <a:r>
                <a:rPr lang="en-US" altLang="zh-CN" sz="1600" b="0" dirty="0" err="1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src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则转移；</a:t>
              </a:r>
            </a:p>
            <a:p>
              <a:pPr eaLnBrk="1" hangingPunct="1">
                <a:lnSpc>
                  <a:spcPct val="95000"/>
                </a:lnSpc>
              </a:pPr>
              <a:r>
                <a:rPr lang="en-US" altLang="zh-CN" sz="1600" b="0" dirty="0">
                  <a:solidFill>
                    <a:srgbClr val="00349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④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 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JBE / JNA  target                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  <a:r>
                <a:rPr lang="en-US" altLang="zh-CN" sz="1600" b="0" dirty="0" err="1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dst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≤ </a:t>
              </a:r>
              <a:r>
                <a:rPr lang="en-US" altLang="zh-CN" sz="1600" b="0" dirty="0" err="1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src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则转移；</a:t>
              </a:r>
            </a:p>
            <a:p>
              <a:pPr eaLnBrk="1" hangingPunct="1">
                <a:lnSpc>
                  <a:spcPct val="95000"/>
                </a:lnSpc>
              </a:pP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●  当条件成立时，发生转移；即：（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target)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       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4076" y="1770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1"/>
          <p:cNvGrpSpPr/>
          <p:nvPr/>
        </p:nvGrpSpPr>
        <p:grpSpPr bwMode="auto">
          <a:xfrm>
            <a:off x="1027044" y="5708886"/>
            <a:ext cx="7361380" cy="559594"/>
            <a:chOff x="-211" y="4225"/>
            <a:chExt cx="4416" cy="470"/>
          </a:xfrm>
        </p:grpSpPr>
        <p:sp>
          <p:nvSpPr>
            <p:cNvPr id="21" name="Text Box 2"/>
            <p:cNvSpPr txBox="1">
              <a:spLocks noChangeArrowheads="1"/>
            </p:cNvSpPr>
            <p:nvPr/>
          </p:nvSpPr>
          <p:spPr bwMode="auto">
            <a:xfrm>
              <a:off x="-211" y="4225"/>
              <a:ext cx="4416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5000"/>
                </a:lnSpc>
              </a:pP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 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JCXZ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target                    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CX=0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，则转移</a:t>
              </a:r>
            </a:p>
            <a:p>
              <a:pPr eaLnBrk="1" hangingPunct="1">
                <a:lnSpc>
                  <a:spcPct val="95000"/>
                </a:lnSpc>
              </a:pP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●  当条件成立时，发生转移；即：（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target)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       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2898" y="4548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Rectangle 7"/>
          <p:cNvSpPr txBox="1">
            <a:spLocks noChangeArrowheads="1"/>
          </p:cNvSpPr>
          <p:nvPr/>
        </p:nvSpPr>
        <p:spPr>
          <a:xfrm>
            <a:off x="572162" y="1646560"/>
            <a:ext cx="6160078" cy="27027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marL="385445" indent="-385445">
              <a:buFont typeface="+mj-lt"/>
              <a:buAutoNum type="romanUcPeriod" startAt="2"/>
            </a:pPr>
            <a:r>
              <a:rPr lang="zh-CN" altLang="en-US" sz="1800" i="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两个无符号数比较转移指令：一般跟在</a:t>
            </a:r>
            <a:r>
              <a:rPr lang="en-US" altLang="zh-CN" sz="1800" i="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zh-CN" altLang="en-US" sz="1800" i="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指令后</a:t>
            </a:r>
          </a:p>
        </p:txBody>
      </p:sp>
      <p:sp>
        <p:nvSpPr>
          <p:cNvPr id="24" name="Rectangle 8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585804" y="3503717"/>
            <a:ext cx="6160078" cy="2702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85445" indent="-385445">
              <a:lnSpc>
                <a:spcPct val="95000"/>
              </a:lnSpc>
              <a:spcBef>
                <a:spcPct val="50000"/>
              </a:spcBef>
              <a:buClr>
                <a:srgbClr val="990000"/>
              </a:buClr>
              <a:buFont typeface="+mj-lt"/>
              <a:buAutoNum type="romanUcPeriod" startAt="3"/>
            </a:pPr>
            <a:r>
              <a:rPr lang="zh-CN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两个有符号数比较转移指令：也应紧跟在</a:t>
            </a:r>
            <a:r>
              <a:rPr lang="en-US" altLang="zh-CN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zh-CN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指令后</a:t>
            </a:r>
            <a:endParaRPr lang="zh-CN" altLang="en-US" sz="1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650102" y="5241561"/>
            <a:ext cx="6160076" cy="270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85445" indent="-385445" eaLnBrk="1" hangingPunct="1">
              <a:lnSpc>
                <a:spcPct val="95000"/>
              </a:lnSpc>
              <a:buFont typeface="+mj-lt"/>
              <a:buAutoNum type="romanUcPeriod" startAt="4"/>
            </a:pPr>
            <a:r>
              <a:rPr lang="zh-CN" altLang="en-US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测试</a:t>
            </a:r>
            <a:r>
              <a:rPr lang="en-US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CX</a:t>
            </a:r>
            <a:r>
              <a:rPr lang="zh-CN" altLang="en-US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　</a:t>
            </a:r>
          </a:p>
        </p:txBody>
      </p:sp>
      <p:grpSp>
        <p:nvGrpSpPr>
          <p:cNvPr id="26" name="Group 13"/>
          <p:cNvGrpSpPr/>
          <p:nvPr/>
        </p:nvGrpSpPr>
        <p:grpSpPr bwMode="auto">
          <a:xfrm>
            <a:off x="650102" y="3975331"/>
            <a:ext cx="6623480" cy="1262064"/>
            <a:chOff x="-139" y="2442"/>
            <a:chExt cx="4388" cy="1060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3355" y="3312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-139" y="2442"/>
              <a:ext cx="4388" cy="1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5000"/>
                </a:lnSpc>
              </a:pPr>
              <a:r>
                <a:rPr lang="en-US" altLang="zh-CN" sz="1600" b="0" dirty="0">
                  <a:solidFill>
                    <a:srgbClr val="00349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①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 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JG / JNLE    target             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  <a:r>
                <a:rPr lang="en-US" altLang="zh-CN" sz="1600" b="0" dirty="0" err="1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dst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&gt; </a:t>
              </a:r>
              <a:r>
                <a:rPr lang="en-US" altLang="zh-CN" sz="1600" b="0" dirty="0" err="1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src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则转移；</a:t>
              </a:r>
            </a:p>
            <a:p>
              <a:pPr eaLnBrk="1" hangingPunct="1">
                <a:lnSpc>
                  <a:spcPct val="95000"/>
                </a:lnSpc>
              </a:pPr>
              <a:r>
                <a:rPr lang="en-US" altLang="zh-CN" sz="1600" b="0" dirty="0">
                  <a:solidFill>
                    <a:srgbClr val="00349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②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 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JGE / JNL    target              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  <a:r>
                <a:rPr lang="en-US" altLang="zh-CN" sz="1600" b="0" dirty="0" err="1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dst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≥ </a:t>
              </a:r>
              <a:r>
                <a:rPr lang="en-US" altLang="zh-CN" sz="1600" b="0" dirty="0" err="1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src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则转移；</a:t>
              </a:r>
            </a:p>
            <a:p>
              <a:pPr eaLnBrk="1" hangingPunct="1">
                <a:lnSpc>
                  <a:spcPct val="95000"/>
                </a:lnSpc>
              </a:pPr>
              <a:r>
                <a:rPr lang="en-US" altLang="zh-CN" sz="1600" b="0" dirty="0">
                  <a:solidFill>
                    <a:srgbClr val="00349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③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 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JL / JNGE    target              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  <a:r>
                <a:rPr lang="en-US" altLang="zh-CN" sz="1600" b="0" dirty="0" err="1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dst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&lt; RC 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则转移；</a:t>
              </a:r>
            </a:p>
            <a:p>
              <a:pPr eaLnBrk="1" hangingPunct="1">
                <a:lnSpc>
                  <a:spcPct val="95000"/>
                </a:lnSpc>
              </a:pPr>
              <a:r>
                <a:rPr lang="en-US" altLang="zh-CN" sz="1600" b="0" dirty="0">
                  <a:solidFill>
                    <a:srgbClr val="00349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④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 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JLE / JNG    target              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  <a:r>
                <a:rPr lang="en-US" altLang="zh-CN" sz="1600" b="0" dirty="0" err="1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dst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≤ </a:t>
              </a:r>
              <a:r>
                <a:rPr lang="en-US" altLang="zh-CN" sz="1600" b="0" dirty="0" err="1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src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则转移</a:t>
              </a:r>
            </a:p>
            <a:p>
              <a:pPr eaLnBrk="1" hangingPunct="1">
                <a:lnSpc>
                  <a:spcPct val="95000"/>
                </a:lnSpc>
              </a:pP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●  当条件成立时，发生转移；即：（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target)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        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 autoUpdateAnimBg="0"/>
      <p:bldP spid="24" grpId="0" build="p" autoUpdateAnimBg="0"/>
      <p:bldP spid="25" grpId="0" animBg="1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5294" y="2320835"/>
            <a:ext cx="821316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●  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当需要循环执行某段程序时（此段程序称为循环体），用此类指令， 可根据设置的循环条件，决定是否循环执行循环体。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●  该类指令一般放在循环体的尾部或首部，执行该指令时对设置的循环条件判断；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当满足条件，则转移到该指令中指明的标号地址开始执行循环体；</a:t>
            </a:r>
            <a:endParaRPr lang="en-US" altLang="zh-CN" sz="1600" b="0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16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不满足条件，顺序执行。</a:t>
            </a:r>
            <a:endParaRPr lang="zh-CN" altLang="en-US" sz="2000" b="0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611560" y="1692366"/>
            <a:ext cx="6858000" cy="351234"/>
          </a:xfrm>
          <a:gradFill rotWithShape="0">
            <a:gsLst>
              <a:gs pos="0">
                <a:srgbClr val="FFFFCC"/>
              </a:gs>
              <a:gs pos="50000">
                <a:srgbClr val="99FFCC"/>
              </a:gs>
              <a:gs pos="100000">
                <a:srgbClr val="FFFFCC"/>
              </a:gs>
            </a:gsLst>
            <a:lin ang="5400000" scaled="1"/>
          </a:gradFill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zh-CN" sz="2400" i="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400" i="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循环控制指令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122779" y="4365104"/>
            <a:ext cx="6107906" cy="1523494"/>
            <a:chOff x="-482759" y="3895051"/>
            <a:chExt cx="8143875" cy="2031325"/>
          </a:xfrm>
        </p:grpSpPr>
        <p:sp>
          <p:nvSpPr>
            <p:cNvPr id="8" name="Line 3"/>
            <p:cNvSpPr>
              <a:spLocks noChangeShapeType="1"/>
            </p:cNvSpPr>
            <p:nvPr/>
          </p:nvSpPr>
          <p:spPr bwMode="auto">
            <a:xfrm>
              <a:off x="6358655" y="4418577"/>
              <a:ext cx="43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4891412" y="5014649"/>
              <a:ext cx="43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3589179" y="5315446"/>
              <a:ext cx="43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-482759" y="3895051"/>
              <a:ext cx="8143875" cy="203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dirty="0">
                  <a:solidFill>
                    <a:srgbClr val="00349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① </a:t>
              </a:r>
              <a:r>
                <a:rPr lang="zh-CN" altLang="en-US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计数循环指令：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zh-CN" altLang="en-US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格式：</a:t>
              </a:r>
              <a:r>
                <a:rPr lang="en-US" altLang="zh-CN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LOOP</a:t>
              </a:r>
              <a:r>
                <a:rPr lang="zh-CN" altLang="en-US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</a:t>
              </a:r>
              <a:r>
                <a:rPr lang="en-US" altLang="zh-CN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disp8             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;   CX ≠ 0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，（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 + disp8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）         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CX 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为循环次数计数器，循环次数置入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CX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中，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每执行一次 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LOOP 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指令，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CX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－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  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    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CX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如果 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CX ≠ 0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，则 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disp8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        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，即发生转移；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如果 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CX 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＝ 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，顺序执行。   </a:t>
              </a:r>
            </a:p>
          </p:txBody>
        </p:sp>
      </p:grp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31377" y="3780556"/>
            <a:ext cx="80378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●  </a:t>
            </a: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该类指令属段内直接短转移；指令中的标号地址为 </a:t>
            </a:r>
            <a:r>
              <a:rPr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 </a:t>
            </a: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位带符号的偏移量。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 autoUpdateAnimBg="0"/>
      <p:bldP spid="12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11"/>
          <p:cNvGrpSpPr/>
          <p:nvPr/>
        </p:nvGrpSpPr>
        <p:grpSpPr bwMode="auto">
          <a:xfrm>
            <a:off x="1492804" y="4509255"/>
            <a:ext cx="7255660" cy="1570110"/>
            <a:chOff x="528" y="2860"/>
            <a:chExt cx="5184" cy="1412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528" y="2860"/>
              <a:ext cx="5184" cy="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</a:pP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LOOPNZ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disp8 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  <a:r>
                <a:rPr lang="en-US" altLang="zh-CN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CX≠0 </a:t>
              </a:r>
              <a:r>
                <a:rPr lang="zh-CN" altLang="en-US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且 </a:t>
              </a:r>
              <a:r>
                <a:rPr lang="en-US" altLang="zh-CN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ZF</a:t>
              </a:r>
              <a:r>
                <a:rPr lang="zh-CN" altLang="en-US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zh-CN" altLang="en-US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时，（</a:t>
              </a:r>
              <a:r>
                <a:rPr lang="en-US" altLang="zh-CN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r>
                <a:rPr lang="zh-CN" altLang="en-US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disp8</a:t>
              </a:r>
              <a:r>
                <a:rPr lang="zh-CN" altLang="en-US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）　　</a:t>
              </a:r>
              <a:r>
                <a:rPr lang="en-US" altLang="zh-CN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endPara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just" eaLnBrk="1" hangingPunct="1">
                <a:lnSpc>
                  <a:spcPct val="100000"/>
                </a:lnSpc>
              </a:pP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　　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LOOPNE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disp8</a:t>
              </a:r>
            </a:p>
            <a:p>
              <a:pPr algn="just" eaLnBrk="1" hangingPunct="1">
                <a:lnSpc>
                  <a:spcPct val="100000"/>
                </a:lnSpc>
              </a:pP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功能：每执行一次该指令，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CX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－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 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CX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，判 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CX≠0 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且 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ZF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 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时，</a:t>
              </a:r>
            </a:p>
            <a:p>
              <a:pPr algn="just" eaLnBrk="1" hangingPunct="1">
                <a:lnSpc>
                  <a:spcPct val="100000"/>
                </a:lnSpc>
              </a:pP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则产生转移，即： </a:t>
              </a:r>
              <a:r>
                <a:rPr lang="zh-CN" altLang="en-US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r>
                <a:rPr lang="zh-CN" altLang="en-US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disp8</a:t>
              </a:r>
              <a:r>
                <a:rPr lang="zh-CN" altLang="en-US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）　　</a:t>
              </a:r>
              <a:r>
                <a:rPr lang="en-US" altLang="zh-CN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endPara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just" eaLnBrk="1" hangingPunct="1">
                <a:lnSpc>
                  <a:spcPct val="100000"/>
                </a:lnSpc>
              </a:pP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　　</a:t>
              </a:r>
              <a:r>
                <a:rPr lang="zh-CN" altLang="en-US" sz="105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●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ZF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，说明前一条比较指令比较的结果不相等。</a:t>
              </a:r>
            </a:p>
            <a:p>
              <a:pPr algn="just" eaLnBrk="1" hangingPunct="1">
                <a:lnSpc>
                  <a:spcPct val="100000"/>
                </a:lnSpc>
              </a:pPr>
              <a:r>
                <a:rPr lang="zh-CN" altLang="en-US" sz="12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</a:t>
              </a:r>
              <a:r>
                <a:rPr lang="zh-CN" altLang="en-US" sz="105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●</a:t>
              </a:r>
              <a:r>
                <a:rPr lang="zh-CN" altLang="en-US" sz="12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以上两类指令均以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CX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寄存器为计数器</a:t>
              </a:r>
              <a:endPara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3037" y="3702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4611" y="3054"/>
              <a:ext cx="22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2630" y="3443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Rectangle 9"/>
          <p:cNvSpPr txBox="1">
            <a:spLocks noChangeArrowheads="1"/>
          </p:cNvSpPr>
          <p:nvPr/>
        </p:nvSpPr>
        <p:spPr>
          <a:xfrm>
            <a:off x="755576" y="1988840"/>
            <a:ext cx="7066873" cy="270272"/>
          </a:xfrm>
          <a:gradFill rotWithShape="0">
            <a:gsLst>
              <a:gs pos="0">
                <a:srgbClr val="66CCFF"/>
              </a:gs>
              <a:gs pos="50000">
                <a:srgbClr val="CCFFFF"/>
              </a:gs>
              <a:gs pos="100000">
                <a:srgbClr val="66CCFF"/>
              </a:gs>
            </a:gsLst>
            <a:lin ang="5400000" scaled="1"/>
          </a:gradFill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zh-CN" sz="1800" b="0" i="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 </a:t>
            </a:r>
            <a:r>
              <a:rPr lang="zh-CN" altLang="en-US" sz="1800" i="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结果为零或相等时循环指令：　</a:t>
            </a:r>
            <a:r>
              <a:rPr lang="zh-CN" altLang="en-US" sz="1500" i="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一般用在</a:t>
            </a:r>
            <a:r>
              <a:rPr lang="en-US" altLang="zh-CN" sz="1500" i="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zh-CN" altLang="en-US" sz="1500" i="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指令后</a:t>
            </a:r>
          </a:p>
        </p:txBody>
      </p:sp>
      <p:sp>
        <p:nvSpPr>
          <p:cNvPr id="15" name="Rectangle 10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809826" y="4125037"/>
            <a:ext cx="6841370" cy="27027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 </a:t>
            </a:r>
            <a:r>
              <a:rPr lang="zh-CN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结果不为零或不相等时循环指令：</a:t>
            </a:r>
            <a:r>
              <a:rPr lang="zh-CN" altLang="en-US" sz="15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一般用在</a:t>
            </a:r>
            <a:r>
              <a:rPr lang="en-US" altLang="zh-CN" sz="15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zh-CN" altLang="en-US" sz="15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lang="zh-CN" altLang="en-US" sz="21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582155" y="2330373"/>
            <a:ext cx="7188478" cy="1338262"/>
            <a:chOff x="2079981" y="2199587"/>
            <a:chExt cx="8153400" cy="1784350"/>
          </a:xfrm>
        </p:grpSpPr>
        <p:grpSp>
          <p:nvGrpSpPr>
            <p:cNvPr id="5" name="Group 12"/>
            <p:cNvGrpSpPr/>
            <p:nvPr/>
          </p:nvGrpSpPr>
          <p:grpSpPr bwMode="auto">
            <a:xfrm>
              <a:off x="2079981" y="2199587"/>
              <a:ext cx="8153400" cy="1784350"/>
              <a:chOff x="480" y="902"/>
              <a:chExt cx="5136" cy="1124"/>
            </a:xfrm>
          </p:grpSpPr>
          <p:sp>
            <p:nvSpPr>
              <p:cNvPr id="6" name="Text Box 3"/>
              <p:cNvSpPr txBox="1">
                <a:spLocks noChangeArrowheads="1"/>
              </p:cNvSpPr>
              <p:nvPr/>
            </p:nvSpPr>
            <p:spPr bwMode="auto">
              <a:xfrm>
                <a:off x="480" y="902"/>
                <a:ext cx="5136" cy="1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</a:pPr>
                <a:r>
                  <a:rPr lang="zh-CN" altLang="en-US" sz="1500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格式：</a:t>
                </a:r>
                <a:r>
                  <a:rPr lang="en-US" altLang="zh-CN" sz="1500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LOOPZ</a:t>
                </a:r>
                <a:r>
                  <a:rPr lang="zh-CN" altLang="en-US" sz="1500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　</a:t>
                </a:r>
                <a:r>
                  <a:rPr lang="en-US" altLang="zh-CN" sz="1500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disp8    ;  </a:t>
                </a:r>
                <a:r>
                  <a:rPr lang="en-US" altLang="zh-CN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CX≠0 </a:t>
                </a:r>
                <a:r>
                  <a:rPr lang="zh-CN" altLang="en-US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 </a:t>
                </a:r>
                <a:r>
                  <a:rPr lang="en-US" altLang="zh-CN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ZF</a:t>
                </a:r>
                <a:r>
                  <a:rPr lang="zh-CN" altLang="en-US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时，（</a:t>
                </a:r>
                <a:r>
                  <a:rPr lang="en-US" altLang="zh-CN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IP</a:t>
                </a:r>
                <a:r>
                  <a:rPr lang="zh-CN" altLang="en-US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＋</a:t>
                </a:r>
                <a:r>
                  <a:rPr lang="en-US" altLang="zh-CN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disp8</a:t>
                </a:r>
                <a:r>
                  <a:rPr lang="zh-CN" altLang="en-US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　　</a:t>
                </a:r>
                <a:r>
                  <a:rPr lang="en-US" altLang="zh-CN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IP</a:t>
                </a:r>
              </a:p>
              <a:p>
                <a:pPr algn="just" eaLnBrk="1" hangingPunct="1">
                  <a:lnSpc>
                    <a:spcPct val="100000"/>
                  </a:lnSpc>
                </a:pPr>
                <a:r>
                  <a:rPr lang="zh-CN" altLang="en-US" sz="1500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　　　</a:t>
                </a:r>
                <a:r>
                  <a:rPr lang="en-US" altLang="zh-CN" sz="1500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LOOPE</a:t>
                </a:r>
                <a:r>
                  <a:rPr lang="zh-CN" altLang="en-US" sz="1500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　</a:t>
                </a:r>
                <a:r>
                  <a:rPr lang="en-US" altLang="zh-CN" sz="1500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disp8</a:t>
                </a:r>
              </a:p>
              <a:p>
                <a:pPr algn="just" eaLnBrk="1" hangingPunct="1">
                  <a:lnSpc>
                    <a:spcPct val="100000"/>
                  </a:lnSpc>
                </a:pPr>
                <a:r>
                  <a:rPr lang="zh-CN" altLang="en-US" sz="1500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功能：每执行一次该指令，</a:t>
                </a:r>
                <a:r>
                  <a:rPr lang="en-US" altLang="zh-CN" sz="1500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CX</a:t>
                </a:r>
                <a:r>
                  <a:rPr lang="zh-CN" altLang="en-US" sz="1500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－</a:t>
                </a:r>
                <a:r>
                  <a:rPr lang="en-US" altLang="zh-CN" sz="1500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 </a:t>
                </a:r>
                <a:r>
                  <a:rPr lang="zh-CN" altLang="en-US" sz="1500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　 </a:t>
                </a:r>
                <a:r>
                  <a:rPr lang="en-US" altLang="zh-CN" sz="1500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CX</a:t>
                </a:r>
                <a:r>
                  <a:rPr lang="zh-CN" altLang="en-US" sz="1500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，判 </a:t>
                </a:r>
                <a:r>
                  <a:rPr lang="en-US" altLang="zh-CN" sz="1500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CX≠0 </a:t>
                </a:r>
                <a:r>
                  <a:rPr lang="zh-CN" altLang="en-US" sz="1500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 </a:t>
                </a:r>
                <a:r>
                  <a:rPr lang="en-US" altLang="zh-CN" sz="1500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ZF</a:t>
                </a:r>
                <a:r>
                  <a:rPr lang="zh-CN" altLang="en-US" sz="1500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1500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500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</a:t>
                </a:r>
              </a:p>
              <a:p>
                <a:pPr algn="just" eaLnBrk="1" hangingPunct="1">
                  <a:lnSpc>
                    <a:spcPct val="100000"/>
                  </a:lnSpc>
                </a:pPr>
                <a:r>
                  <a:rPr lang="zh-CN" altLang="en-US" sz="1500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则产生转移，即： </a:t>
                </a:r>
                <a:r>
                  <a:rPr lang="zh-CN" altLang="en-US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IP</a:t>
                </a:r>
                <a:r>
                  <a:rPr lang="zh-CN" altLang="en-US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＋</a:t>
                </a:r>
                <a:r>
                  <a:rPr lang="en-US" altLang="zh-CN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disp8</a:t>
                </a:r>
                <a:r>
                  <a:rPr lang="zh-CN" altLang="en-US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　　</a:t>
                </a:r>
                <a:r>
                  <a:rPr lang="en-US" altLang="zh-CN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IP</a:t>
                </a:r>
                <a:endPara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100000"/>
                  </a:lnSpc>
                </a:pPr>
                <a:r>
                  <a:rPr lang="zh-CN" altLang="en-US" sz="1500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　 </a:t>
                </a:r>
                <a:r>
                  <a:rPr lang="zh-CN" altLang="en-US" sz="1050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●</a:t>
                </a:r>
                <a:r>
                  <a:rPr lang="zh-CN" altLang="en-US" sz="1500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ZF</a:t>
                </a:r>
                <a:r>
                  <a:rPr lang="zh-CN" altLang="en-US" sz="1500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1500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500" b="0" dirty="0">
                    <a:solidFill>
                      <a:srgbClr val="00349E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，说明前一条比较指令比较的结果相等，即结果为零。</a:t>
                </a:r>
              </a:p>
            </p:txBody>
          </p:sp>
          <p:sp>
            <p:nvSpPr>
              <p:cNvPr id="7" name="Line 4"/>
              <p:cNvSpPr>
                <a:spLocks noChangeShapeType="1"/>
              </p:cNvSpPr>
              <p:nvPr/>
            </p:nvSpPr>
            <p:spPr bwMode="auto">
              <a:xfrm>
                <a:off x="2565" y="1451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349E"/>
                  </a:solidFill>
                </a:endParaRPr>
              </a:p>
            </p:txBody>
          </p:sp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>
                <a:off x="3048" y="1693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>
                  <a:solidFill>
                    <a:srgbClr val="00349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8460845" y="2413956"/>
              <a:ext cx="360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349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5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2795" y="1643528"/>
            <a:ext cx="8229600" cy="384311"/>
          </a:xfrm>
        </p:spPr>
        <p:txBody>
          <a:bodyPr/>
          <a:lstStyle/>
          <a:p>
            <a:r>
              <a:rPr lang="x-none" altLang="zh-CN" b="1" dirty="0">
                <a:cs typeface="Times New Roman" panose="02020603050405020304" pitchFamily="18" charset="0"/>
              </a:rPr>
              <a:t>2. 子程序调用和返回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8879" y="5663462"/>
            <a:ext cx="7151752" cy="3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105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●  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根据子程序所处的位置距调用指令</a:t>
            </a: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CALL 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 远近，调用有四种格式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5681" y="2263682"/>
            <a:ext cx="8498241" cy="87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● </a:t>
            </a: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子程序：将某些经常使用的，并具有一定功能的程序段，单独组成一个 程序（模块），</a:t>
            </a:r>
            <a:r>
              <a:rPr lang="zh-CN" altLang="en-US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独立</a:t>
            </a: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的放在代码段中某一处；这个模块称为：</a:t>
            </a:r>
            <a:r>
              <a:rPr lang="zh-CN" altLang="en-US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“子程序 ” 或“ 过程 ”</a:t>
            </a: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0014" y="3145390"/>
            <a:ext cx="4990636" cy="4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● </a:t>
            </a:r>
            <a:r>
              <a:rPr lang="en-US" altLang="zh-CN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子程序名：子程序的 标号地址。（也称过程名） 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77704" y="3753137"/>
            <a:ext cx="702803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05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●</a:t>
            </a:r>
            <a:r>
              <a:rPr lang="en-US" altLang="zh-CN" sz="12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使用子程序：要用专用指令来调用，即让程序运行跳转到子程序运行。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26287" y="4173781"/>
            <a:ext cx="7481669" cy="74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5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●</a:t>
            </a:r>
            <a:r>
              <a:rPr lang="en-US" altLang="zh-CN" sz="12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子程序执行完毕：要返回到调用指令的下一条指令处去顺序执行，即：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子程序返回 ；因此在子程序的结尾处，要安排子程序返回指令</a:t>
            </a: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RET\RETF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38881" y="4824206"/>
            <a:ext cx="3369593" cy="3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105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●</a:t>
            </a: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RET 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指令其核心也是一种转移。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838880" y="5250800"/>
            <a:ext cx="3936146" cy="3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1050" b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●  </a:t>
            </a:r>
            <a:r>
              <a:rPr lang="zh-CN" altLang="en-US" sz="1500" b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调用指令基本格式： </a:t>
            </a:r>
            <a:r>
              <a:rPr lang="en-US" altLang="zh-CN" sz="1500" b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CALL   </a:t>
            </a:r>
            <a:r>
              <a:rPr lang="zh-CN" altLang="en-US" sz="1500" b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子程序名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49E"/>
                </a:solidFill>
              </a:rPr>
              <a:t>4.3 8086</a:t>
            </a:r>
            <a:r>
              <a:rPr lang="zh-CN" altLang="zh-CN" dirty="0">
                <a:solidFill>
                  <a:srgbClr val="00349E"/>
                </a:solidFill>
              </a:rPr>
              <a:t>指令系统</a:t>
            </a:r>
          </a:p>
          <a:p>
            <a:endParaRPr lang="zh-CN" altLang="en-US" dirty="0">
              <a:solidFill>
                <a:srgbClr val="00349E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Group 11"/>
          <p:cNvGrpSpPr/>
          <p:nvPr/>
        </p:nvGrpSpPr>
        <p:grpSpPr bwMode="auto">
          <a:xfrm>
            <a:off x="1042116" y="2136025"/>
            <a:ext cx="6400800" cy="1267084"/>
            <a:chOff x="384" y="432"/>
            <a:chExt cx="5376" cy="1680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384" y="432"/>
              <a:ext cx="5376" cy="1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0000"/>
                </a:lnSpc>
              </a:pP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CALL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disp16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 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16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位相对偏移地址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disp16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功能：①  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     堆栈；即将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的内容压栈，保存返回地址，即断点。   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其内容为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CALL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指令下一条指令的有效地址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EA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②  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disp16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　 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；将指令中的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disp16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 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相加后送 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使程序的执行发生转移。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③  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disp16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可以使用标号地址。（过程名）</a:t>
              </a: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392" y="857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007" y="1421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10"/>
          <p:cNvGrpSpPr/>
          <p:nvPr/>
        </p:nvGrpSpPr>
        <p:grpSpPr bwMode="auto">
          <a:xfrm>
            <a:off x="1136537" y="4012688"/>
            <a:ext cx="6457950" cy="1246585"/>
            <a:chOff x="288" y="2774"/>
            <a:chExt cx="5424" cy="1047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288" y="2774"/>
              <a:ext cx="5424" cy="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</a:pP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CALL  REG / MEM</a:t>
              </a:r>
            </a:p>
            <a:p>
              <a:pPr algn="just" eaLnBrk="1" hangingPunct="1">
                <a:lnSpc>
                  <a:spcPct val="100000"/>
                </a:lnSpc>
              </a:pP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功能：① 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         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堆栈；即将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 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的内容压栈，保存返回地址，即断点。</a:t>
              </a:r>
            </a:p>
            <a:p>
              <a:pPr algn="just" eaLnBrk="1" hangingPunct="1">
                <a:lnSpc>
                  <a:spcPct val="100000"/>
                </a:lnSpc>
              </a:pP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　    ② 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(EA)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　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 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EA 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是由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REG / MEM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操作数指出的子程序在</a:t>
              </a:r>
            </a:p>
            <a:p>
              <a:pPr algn="just" eaLnBrk="1" hangingPunct="1">
                <a:lnSpc>
                  <a:spcPct val="100000"/>
                </a:lnSpc>
              </a:pP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本代码段内的有效地址。从而使程序的运行发生转移。</a:t>
              </a:r>
            </a:p>
            <a:p>
              <a:pPr algn="just" eaLnBrk="1" hangingPunct="1">
                <a:lnSpc>
                  <a:spcPct val="100000"/>
                </a:lnSpc>
              </a:pP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　　③ 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EA 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由寄存器或存贮器提供。</a:t>
              </a:r>
              <a:endPara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361" y="3298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244" y="3092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Rectangle 8"/>
          <p:cNvSpPr txBox="1">
            <a:spLocks noChangeArrowheads="1"/>
          </p:cNvSpPr>
          <p:nvPr/>
        </p:nvSpPr>
        <p:spPr>
          <a:xfrm>
            <a:off x="1907704" y="1716927"/>
            <a:ext cx="4049315" cy="270272"/>
          </a:xfrm>
          <a:gradFill rotWithShape="0">
            <a:gsLst>
              <a:gs pos="0">
                <a:srgbClr val="66CCFF"/>
              </a:gs>
              <a:gs pos="50000">
                <a:srgbClr val="CCFFFF"/>
              </a:gs>
              <a:gs pos="100000">
                <a:srgbClr val="66CCFF"/>
              </a:gs>
            </a:gsLst>
            <a:lin ang="5400000" scaled="1"/>
          </a:gradFill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zh-CN" sz="1800" i="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CN" sz="2000" i="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zh-CN" altLang="en-US" sz="2000" i="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段内直接调用：</a:t>
            </a:r>
            <a:r>
              <a:rPr lang="zh-CN" altLang="en-US" sz="1600" i="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（相对调用</a:t>
            </a:r>
            <a:r>
              <a:rPr lang="zh-CN" altLang="en-US" sz="1600" b="0" i="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500" b="0" i="0" kern="0" dirty="0">
              <a:solidFill>
                <a:srgbClr val="0034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9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2048453" y="3545961"/>
            <a:ext cx="4049316" cy="27027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段内间接调用：</a:t>
            </a:r>
            <a:r>
              <a:rPr lang="zh-CN" altLang="en-US" sz="1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（绝对调用）</a:t>
            </a:r>
            <a:endParaRPr lang="zh-CN" altLang="en-US" sz="2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14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-108520" y="1556792"/>
            <a:ext cx="5498799" cy="270272"/>
          </a:xfrm>
          <a:gradFill rotWithShape="0">
            <a:gsLst>
              <a:gs pos="0">
                <a:srgbClr val="66CCFF"/>
              </a:gs>
              <a:gs pos="50000">
                <a:srgbClr val="CCFFFF"/>
              </a:gs>
              <a:gs pos="100000">
                <a:srgbClr val="66CCFF"/>
              </a:gs>
            </a:gsLst>
            <a:lin ang="5400000" scaled="1"/>
          </a:gradFill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zh-CN" sz="1800" i="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 </a:t>
            </a:r>
            <a:r>
              <a:rPr lang="zh-CN" altLang="en-US" sz="1800" i="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段间直接调用：</a:t>
            </a:r>
            <a:r>
              <a:rPr lang="zh-CN" altLang="en-US" sz="1500" i="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（子程序不在当前代码段）</a:t>
            </a:r>
          </a:p>
        </p:txBody>
      </p:sp>
      <p:sp>
        <p:nvSpPr>
          <p:cNvPr id="7" name="Rectangle 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4664" y="3122507"/>
            <a:ext cx="5060916" cy="27027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altLang="zh-CN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zh-CN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段间间接调用：</a:t>
            </a:r>
            <a:r>
              <a:rPr lang="zh-CN" altLang="en-US" sz="15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（子程序不在当前代码）</a:t>
            </a:r>
            <a:r>
              <a:rPr lang="zh-CN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1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15"/>
          <p:cNvGrpSpPr/>
          <p:nvPr/>
        </p:nvGrpSpPr>
        <p:grpSpPr bwMode="auto">
          <a:xfrm>
            <a:off x="971464" y="3496997"/>
            <a:ext cx="8400594" cy="1077516"/>
            <a:chOff x="480" y="2352"/>
            <a:chExt cx="5136" cy="905"/>
          </a:xfrm>
        </p:grpSpPr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480" y="2352"/>
              <a:ext cx="5136" cy="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CALL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MEM                  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功能：① 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CS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　   堆栈；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　    堆栈；保存返回地址，即断点。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② 指令提供了四个字节（双字）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MEM 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操作数的寻址方式 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③ 存贮器中的第一个字　　    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；第二个字　　  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CS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；程序运行发生转移。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297" y="2675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119" y="2677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197" y="3027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211" y="3027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6"/>
          <p:cNvGrpSpPr/>
          <p:nvPr/>
        </p:nvGrpSpPr>
        <p:grpSpPr bwMode="auto">
          <a:xfrm>
            <a:off x="995942" y="2073010"/>
            <a:ext cx="7008956" cy="1077516"/>
            <a:chOff x="432" y="576"/>
            <a:chExt cx="5136" cy="905"/>
          </a:xfrm>
        </p:grpSpPr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432" y="576"/>
              <a:ext cx="5136" cy="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</a:pP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CALL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addr32                ; (addr32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：或远过程名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  <a:p>
              <a:pPr algn="just" eaLnBrk="1" hangingPunct="1">
                <a:lnSpc>
                  <a:spcPct val="100000"/>
                </a:lnSpc>
              </a:pP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功能：①   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CS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　堆栈；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　堆栈；保存返回地址，即断点。 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　　 ② 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addr32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32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位地址中第一个字　　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；第二个字　　</a:t>
              </a:r>
              <a:r>
                <a:rPr lang="en-US" altLang="zh-CN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CS</a:t>
              </a: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zh-CN" altLang="en-US" sz="16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程序的运行转移到另一个代码段中，开始执行子程序。</a:t>
              </a:r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1454" y="897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3143" y="1113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>
              <a:off x="4319" y="1117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296" y="897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Rectangle 5"/>
          <p:cNvSpPr txBox="1">
            <a:spLocks noChangeArrowheads="1"/>
          </p:cNvSpPr>
          <p:nvPr/>
        </p:nvSpPr>
        <p:spPr bwMode="auto">
          <a:xfrm>
            <a:off x="162923" y="4811606"/>
            <a:ext cx="4982418" cy="270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800" b="1" kern="0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(5)  </a:t>
            </a:r>
            <a:r>
              <a:rPr lang="zh-CN" altLang="en-US" sz="1800" b="1" kern="0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子程序返回指令：</a:t>
            </a:r>
            <a:r>
              <a:rPr lang="zh-CN" altLang="en-US" sz="1350" b="1" kern="0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（该指令写在子程序最后）</a:t>
            </a:r>
          </a:p>
        </p:txBody>
      </p:sp>
      <p:grpSp>
        <p:nvGrpSpPr>
          <p:cNvPr id="21" name="Group 11"/>
          <p:cNvGrpSpPr/>
          <p:nvPr/>
        </p:nvGrpSpPr>
        <p:grpSpPr bwMode="auto">
          <a:xfrm>
            <a:off x="995942" y="5104342"/>
            <a:ext cx="6608130" cy="1269207"/>
            <a:chOff x="240" y="758"/>
            <a:chExt cx="3549" cy="1066"/>
          </a:xfrm>
        </p:grpSpPr>
        <p:sp>
          <p:nvSpPr>
            <p:cNvPr id="22" name="Text Box 3"/>
            <p:cNvSpPr txBox="1">
              <a:spLocks noChangeArrowheads="1"/>
            </p:cNvSpPr>
            <p:nvPr/>
          </p:nvSpPr>
          <p:spPr bwMode="auto">
            <a:xfrm>
              <a:off x="240" y="758"/>
              <a:ext cx="3549" cy="1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450"/>
                </a:spcBef>
                <a:defRPr/>
              </a:pP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</a:t>
              </a:r>
              <a:r>
                <a:rPr lang="en-US" altLang="zh-CN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RET/RETF</a:t>
              </a: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　            ；将栈顶原保护的断点出栈 </a:t>
              </a:r>
            </a:p>
            <a:p>
              <a:pPr eaLnBrk="1" hangingPunct="1">
                <a:spcBef>
                  <a:spcPts val="450"/>
                </a:spcBef>
                <a:defRPr/>
              </a:pP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功能：① 段内返回：（</a:t>
              </a:r>
              <a:r>
                <a:rPr lang="en-US" altLang="zh-CN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SP</a:t>
              </a: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）　　</a:t>
              </a:r>
              <a:r>
                <a:rPr lang="en-US" altLang="zh-CN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 </a:t>
              </a: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  <a:r>
                <a:rPr lang="en-US" altLang="zh-CN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SP</a:t>
              </a: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　 </a:t>
              </a:r>
              <a:r>
                <a:rPr lang="en-US" altLang="zh-CN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SP </a:t>
              </a: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：修改栈指针</a:t>
              </a:r>
            </a:p>
            <a:p>
              <a:pPr eaLnBrk="1" hangingPunct="1">
                <a:spcBef>
                  <a:spcPts val="450"/>
                </a:spcBef>
                <a:defRPr/>
              </a:pP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② 段间返回：（</a:t>
              </a:r>
              <a:r>
                <a:rPr lang="en-US" altLang="zh-CN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SP</a:t>
              </a: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）　　</a:t>
              </a:r>
              <a:r>
                <a:rPr lang="en-US" altLang="zh-CN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 </a:t>
              </a: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  <a:r>
                <a:rPr lang="en-US" altLang="zh-CN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SP</a:t>
              </a: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　 </a:t>
              </a:r>
              <a:r>
                <a:rPr lang="en-US" altLang="zh-CN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SP </a:t>
              </a: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：修改栈指针</a:t>
              </a:r>
            </a:p>
            <a:p>
              <a:pPr eaLnBrk="1" hangingPunct="1">
                <a:spcBef>
                  <a:spcPts val="450"/>
                </a:spcBef>
                <a:defRPr/>
              </a:pP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            （</a:t>
              </a:r>
              <a:r>
                <a:rPr lang="en-US" altLang="zh-CN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SP</a:t>
              </a: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）   　　</a:t>
              </a:r>
              <a:r>
                <a:rPr lang="en-US" altLang="zh-CN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CS </a:t>
              </a: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 </a:t>
              </a:r>
              <a:r>
                <a:rPr lang="en-US" altLang="zh-CN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SP</a:t>
              </a: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　 </a:t>
              </a:r>
              <a:r>
                <a:rPr lang="en-US" altLang="zh-CN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SP </a:t>
              </a: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：修改栈指针</a:t>
              </a:r>
            </a:p>
          </p:txBody>
        </p:sp>
        <p:sp>
          <p:nvSpPr>
            <p:cNvPr id="23" name="Line 4"/>
            <p:cNvSpPr>
              <a:spLocks noChangeShapeType="1"/>
            </p:cNvSpPr>
            <p:nvPr/>
          </p:nvSpPr>
          <p:spPr bwMode="auto">
            <a:xfrm>
              <a:off x="1559" y="1125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sz="1600" kern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1600" y="1407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sz="1600" kern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>
              <a:off x="1650" y="1649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sz="1600" kern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2393" y="1141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sz="1600" kern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2398" y="1407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sz="1600" kern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2552" y="1649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sz="1600" kern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build="p" autoUpdateAnimBg="0"/>
      <p:bldP spid="20" grpId="0" animBg="1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4381" y="1478636"/>
            <a:ext cx="8229600" cy="422672"/>
          </a:xfrm>
        </p:spPr>
        <p:txBody>
          <a:bodyPr/>
          <a:lstStyle/>
          <a:p>
            <a:r>
              <a:rPr lang="x-none" altLang="zh-CN" b="1" dirty="0"/>
              <a:t>3. 中断和中断返回指令</a:t>
            </a:r>
            <a:endParaRPr lang="zh-CN" altLang="zh-CN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823055" y="5422575"/>
            <a:ext cx="4457700" cy="27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500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⑤ CPU </a:t>
            </a:r>
            <a:r>
              <a:rPr lang="zh-CN" altLang="en-US" sz="1500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转去执行相应的中断服务服务程序。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359680" y="2719030"/>
            <a:ext cx="62376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en-US" altLang="zh-CN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en-US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　</a:t>
            </a:r>
            <a:r>
              <a:rPr lang="en-US" altLang="zh-CN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   ;  n  </a:t>
            </a:r>
            <a:r>
              <a:rPr lang="zh-CN" altLang="en-US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为中断类型号，八位二进制数</a:t>
            </a:r>
            <a:r>
              <a:rPr lang="en-US" altLang="zh-CN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－</a:t>
            </a:r>
            <a:r>
              <a:rPr lang="en-US" altLang="zh-CN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255</a:t>
            </a:r>
            <a:r>
              <a:rPr lang="zh-CN" altLang="en-US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331755" y="3247978"/>
            <a:ext cx="508985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500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功能：① 置 </a:t>
            </a:r>
            <a:r>
              <a:rPr lang="en-US" altLang="zh-CN" sz="1500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zh-CN" altLang="en-US" sz="1500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 </a:t>
            </a:r>
            <a:r>
              <a:rPr lang="en-US" altLang="zh-CN" sz="1500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500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；关闭中断，不允许外部中断的干扰；</a:t>
            </a:r>
          </a:p>
        </p:txBody>
      </p:sp>
      <p:grpSp>
        <p:nvGrpSpPr>
          <p:cNvPr id="8" name="Group 18"/>
          <p:cNvGrpSpPr/>
          <p:nvPr/>
        </p:nvGrpSpPr>
        <p:grpSpPr bwMode="auto">
          <a:xfrm>
            <a:off x="1861370" y="3665427"/>
            <a:ext cx="4881563" cy="322660"/>
            <a:chOff x="523" y="1910"/>
            <a:chExt cx="4100" cy="271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104" y="2040"/>
              <a:ext cx="2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kern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523" y="1910"/>
              <a:ext cx="410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5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② FR</a:t>
              </a:r>
              <a:r>
                <a:rPr lang="zh-CN" altLang="en-US" sz="15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　  栈区；保护现场，即中断服务前</a:t>
              </a:r>
              <a:r>
                <a:rPr lang="en-US" altLang="zh-CN" sz="15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FR</a:t>
              </a:r>
              <a:r>
                <a:rPr lang="zh-CN" altLang="en-US" sz="15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的状态；</a:t>
              </a:r>
            </a:p>
          </p:txBody>
        </p:sp>
      </p:grpSp>
      <p:grpSp>
        <p:nvGrpSpPr>
          <p:cNvPr id="11" name="Group 17"/>
          <p:cNvGrpSpPr/>
          <p:nvPr/>
        </p:nvGrpSpPr>
        <p:grpSpPr bwMode="auto">
          <a:xfrm>
            <a:off x="1871026" y="4114180"/>
            <a:ext cx="5422106" cy="338138"/>
            <a:chOff x="523" y="2208"/>
            <a:chExt cx="4554" cy="284"/>
          </a:xfrm>
        </p:grpSpPr>
        <p:sp>
          <p:nvSpPr>
            <p:cNvPr id="12" name="Line 3"/>
            <p:cNvSpPr>
              <a:spLocks noChangeShapeType="1"/>
            </p:cNvSpPr>
            <p:nvPr/>
          </p:nvSpPr>
          <p:spPr bwMode="auto">
            <a:xfrm>
              <a:off x="1073" y="2331"/>
              <a:ext cx="2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sz="1600" kern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2144" y="2336"/>
              <a:ext cx="2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sz="1600" kern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523" y="2208"/>
              <a:ext cx="4554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③ CS</a:t>
              </a: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　  栈区； </a:t>
              </a:r>
              <a:r>
                <a:rPr lang="en-US" altLang="zh-CN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　 栈区；保护断点：即返回地址；</a:t>
              </a:r>
            </a:p>
          </p:txBody>
        </p:sp>
      </p:grpSp>
      <p:grpSp>
        <p:nvGrpSpPr>
          <p:cNvPr id="15" name="Group 16"/>
          <p:cNvGrpSpPr/>
          <p:nvPr/>
        </p:nvGrpSpPr>
        <p:grpSpPr bwMode="auto">
          <a:xfrm>
            <a:off x="1871026" y="4624501"/>
            <a:ext cx="6175772" cy="708422"/>
            <a:chOff x="480" y="2448"/>
            <a:chExt cx="5187" cy="595"/>
          </a:xfrm>
        </p:grpSpPr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1077" y="2563"/>
              <a:ext cx="2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sz="1600" kern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3408" y="2855"/>
              <a:ext cx="2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sz="1600" kern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>
              <a:off x="3232" y="2592"/>
              <a:ext cx="2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sz="1600" kern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480" y="2448"/>
              <a:ext cx="5187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④  0</a:t>
              </a: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　    </a:t>
              </a:r>
              <a:r>
                <a:rPr lang="en-US" altLang="zh-CN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CS</a:t>
              </a: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；［</a:t>
              </a:r>
              <a:r>
                <a:rPr lang="en-US" altLang="zh-CN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CS×16</a:t>
              </a: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n×4</a:t>
              </a: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］      </a:t>
              </a:r>
              <a:r>
                <a:rPr lang="en-US" altLang="zh-CN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；修改</a:t>
              </a:r>
              <a:r>
                <a:rPr lang="en-US" altLang="zh-CN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指针</a:t>
              </a:r>
            </a:p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                           ［</a:t>
              </a:r>
              <a:r>
                <a:rPr lang="en-US" altLang="zh-CN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CS×16</a:t>
              </a: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n×4</a:t>
              </a: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］      </a:t>
              </a:r>
              <a:r>
                <a:rPr lang="en-US" altLang="zh-CN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CS</a:t>
              </a: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；修改段基地址 </a:t>
              </a:r>
            </a:p>
          </p:txBody>
        </p:sp>
      </p:grp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66088" y="2302311"/>
            <a:ext cx="4049316" cy="270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b"/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(1) </a:t>
            </a:r>
            <a:r>
              <a:rPr lang="zh-CN" altLang="en-US" sz="2000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软中断指令：</a:t>
            </a:r>
            <a:endParaRPr lang="zh-CN" altLang="en-US" sz="2800" b="0" kern="0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utoUpdateAnimBg="0"/>
      <p:bldP spid="6" grpId="0" autoUpdateAnimBg="0"/>
      <p:bldP spid="7" grpId="0" autoUpdateAnimBg="0"/>
      <p:bldP spid="20" grpId="0" animBg="1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52600" y="4107373"/>
            <a:ext cx="2933700" cy="32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15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②  </a:t>
            </a:r>
            <a:r>
              <a:rPr lang="zh-CN" altLang="en-US" sz="15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置 </a:t>
            </a:r>
            <a:r>
              <a:rPr lang="en-US" altLang="zh-CN" sz="15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zh-CN" altLang="en-US" sz="15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 </a:t>
            </a:r>
            <a:r>
              <a:rPr lang="en-US" altLang="zh-CN" sz="15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5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；开放中断允许。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998728" y="2146460"/>
            <a:ext cx="5449490" cy="323850"/>
          </a:xfrm>
          <a:gradFill rotWithShape="0">
            <a:gsLst>
              <a:gs pos="0">
                <a:srgbClr val="66FFFF"/>
              </a:gs>
              <a:gs pos="50000">
                <a:srgbClr val="FFFFCC"/>
              </a:gs>
              <a:gs pos="100000">
                <a:srgbClr val="66FFFF"/>
              </a:gs>
            </a:gsLst>
            <a:lin ang="5400000" scaled="1"/>
          </a:gradFill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zh-CN" sz="1800" i="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000" i="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中断返回指令：</a:t>
            </a:r>
            <a:r>
              <a:rPr lang="zh-CN" altLang="en-US" sz="1600" i="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（该指令写在中断服务程序结尾处）</a:t>
            </a:r>
            <a:r>
              <a:rPr lang="zh-CN" altLang="en-US" sz="2000" i="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800" i="0" kern="0" dirty="0">
              <a:solidFill>
                <a:srgbClr val="0034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90381" y="2585831"/>
            <a:ext cx="4817088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15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en-US" altLang="zh-CN" sz="15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IRET             </a:t>
            </a:r>
            <a:r>
              <a:rPr lang="zh-CN" altLang="en-US" sz="15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zh-CN" altLang="en-US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其作用类似子程序返回指令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190418" y="3150963"/>
            <a:ext cx="6172200" cy="887038"/>
            <a:chOff x="1587224" y="3058280"/>
            <a:chExt cx="7772352" cy="1182717"/>
          </a:xfrm>
        </p:grpSpPr>
        <p:sp>
          <p:nvSpPr>
            <p:cNvPr id="9" name="Line 3"/>
            <p:cNvSpPr>
              <a:spLocks noChangeShapeType="1"/>
            </p:cNvSpPr>
            <p:nvPr/>
          </p:nvSpPr>
          <p:spPr bwMode="auto">
            <a:xfrm>
              <a:off x="3555724" y="3249230"/>
              <a:ext cx="43180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532929" y="3600412"/>
              <a:ext cx="43180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5473424" y="3249230"/>
              <a:ext cx="43180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5466280" y="3600412"/>
              <a:ext cx="43180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3503337" y="4001705"/>
              <a:ext cx="43180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5473424" y="4001705"/>
              <a:ext cx="43180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587224" y="3058280"/>
              <a:ext cx="7772352" cy="1182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zh-CN" altLang="en-US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功能：①（</a:t>
              </a:r>
              <a:r>
                <a:rPr lang="en-US" altLang="zh-CN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SP</a:t>
              </a:r>
              <a:r>
                <a:rPr lang="zh-CN" altLang="en-US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）　　  </a:t>
              </a:r>
              <a:r>
                <a:rPr lang="en-US" altLang="zh-CN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r>
                <a:rPr lang="zh-CN" altLang="en-US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SP</a:t>
              </a:r>
              <a:r>
                <a:rPr lang="zh-CN" altLang="en-US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　       </a:t>
              </a:r>
              <a:r>
                <a:rPr lang="en-US" altLang="zh-CN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SP</a:t>
              </a:r>
              <a:r>
                <a:rPr lang="zh-CN" altLang="en-US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；弹出断点：</a:t>
              </a:r>
              <a:r>
                <a:rPr lang="zh-CN" altLang="en-US" sz="16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即返回地址</a:t>
              </a:r>
              <a:endParaRPr lang="zh-CN" altLang="en-US" sz="15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10000"/>
                </a:lnSpc>
              </a:pPr>
              <a:r>
                <a:rPr lang="zh-CN" altLang="en-US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（</a:t>
              </a:r>
              <a:r>
                <a:rPr lang="en-US" altLang="zh-CN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SP</a:t>
              </a:r>
              <a:r>
                <a:rPr lang="zh-CN" altLang="en-US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）　　 </a:t>
              </a:r>
              <a:r>
                <a:rPr lang="en-US" altLang="zh-CN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CS</a:t>
              </a:r>
              <a:r>
                <a:rPr lang="zh-CN" altLang="en-US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SP</a:t>
              </a:r>
              <a:r>
                <a:rPr lang="zh-CN" altLang="en-US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　      </a:t>
              </a:r>
              <a:r>
                <a:rPr lang="en-US" altLang="zh-CN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SP</a:t>
              </a:r>
              <a:r>
                <a:rPr lang="zh-CN" altLang="en-US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zh-CN" altLang="en-US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（</a:t>
              </a:r>
              <a:r>
                <a:rPr lang="en-US" altLang="zh-CN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SP</a:t>
              </a:r>
              <a:r>
                <a:rPr lang="zh-CN" altLang="en-US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）　　 </a:t>
              </a:r>
              <a:r>
                <a:rPr lang="en-US" altLang="zh-CN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FR</a:t>
              </a:r>
              <a:r>
                <a:rPr lang="zh-CN" altLang="en-US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SP</a:t>
              </a:r>
              <a:r>
                <a:rPr lang="zh-CN" altLang="en-US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　     </a:t>
              </a:r>
              <a:r>
                <a:rPr lang="en-US" altLang="zh-CN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SP</a:t>
              </a:r>
              <a:r>
                <a:rPr lang="zh-CN" altLang="en-US" sz="150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；恢复现场</a:t>
              </a:r>
            </a:p>
          </p:txBody>
        </p:sp>
      </p:grp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742274" y="4566100"/>
            <a:ext cx="5925147" cy="58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15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③ </a:t>
            </a:r>
            <a:r>
              <a:rPr lang="zh-CN" altLang="en-US" sz="15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由于出栈修改了 </a:t>
            </a:r>
            <a:r>
              <a:rPr lang="en-US" altLang="zh-CN" sz="15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IP </a:t>
            </a:r>
            <a:r>
              <a:rPr lang="zh-CN" altLang="en-US" sz="15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15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CS</a:t>
            </a:r>
            <a:r>
              <a:rPr lang="zh-CN" altLang="en-US" sz="15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，即恢复断点的地址，使</a:t>
            </a:r>
            <a:r>
              <a:rPr lang="en-US" altLang="zh-CN" sz="15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15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返回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15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原断点处，继续执行主程序。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 autoUpdateAnimBg="0"/>
      <p:bldP spid="7" grpId="0" autoUpdateAnimBg="0"/>
      <p:bldP spid="16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8280" y="1643336"/>
            <a:ext cx="8229600" cy="38431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4.3.7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处理器控制指令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141676" y="5344321"/>
            <a:ext cx="6229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⑦ 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STI        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；功能：使 </a:t>
            </a: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；中断标志置</a:t>
            </a: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开中断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47921" y="2236292"/>
            <a:ext cx="72431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该类指令用来控制</a:t>
            </a:r>
            <a:r>
              <a:rPr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8086CPU</a:t>
            </a: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的状态标志、控制标志以及使</a:t>
            </a:r>
            <a:r>
              <a:rPr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与 外部设置同步，协调</a:t>
            </a:r>
            <a:r>
              <a:rPr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与协处理器之间的同步。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38368" y="2944873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标志位设置指令：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119396" y="3312186"/>
            <a:ext cx="494558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500" b="0" dirty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① 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CLC     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；功能：使 </a:t>
            </a: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CF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，即进位标志清零。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119394" y="3624151"/>
            <a:ext cx="486543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1500" b="0" dirty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 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STC      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；功能：使 </a:t>
            </a: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CF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，即进位标志置</a:t>
            </a: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0" name="Group 14"/>
          <p:cNvGrpSpPr/>
          <p:nvPr/>
        </p:nvGrpSpPr>
        <p:grpSpPr bwMode="auto">
          <a:xfrm>
            <a:off x="1119395" y="3974233"/>
            <a:ext cx="5399485" cy="322660"/>
            <a:chOff x="539" y="2242"/>
            <a:chExt cx="4535" cy="271"/>
          </a:xfrm>
        </p:grpSpPr>
        <p:sp>
          <p:nvSpPr>
            <p:cNvPr id="11" name="Line 3"/>
            <p:cNvSpPr>
              <a:spLocks noChangeShapeType="1"/>
            </p:cNvSpPr>
            <p:nvPr/>
          </p:nvSpPr>
          <p:spPr bwMode="auto">
            <a:xfrm>
              <a:off x="2688" y="2296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2989" y="2392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39" y="2242"/>
              <a:ext cx="453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500" b="0" dirty="0">
                  <a:solidFill>
                    <a:srgbClr val="00349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③ 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CMC    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；功能：使 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CF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　　  </a:t>
              </a:r>
              <a:r>
                <a:rPr lang="en-US" altLang="zh-CN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CF</a:t>
              </a:r>
              <a:r>
                <a:rPr lang="zh-CN" altLang="en-US" sz="1500" b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，即进位标志取反。</a:t>
              </a:r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119396" y="4290213"/>
            <a:ext cx="513794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500" b="0" dirty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④ 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CLD     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；功能：使 </a:t>
            </a: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DF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；即方向标志位清零。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141677" y="4655862"/>
            <a:ext cx="505779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500" b="0" dirty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⑤ 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STD      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；功能：使 </a:t>
            </a: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DF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；即方向标志位置</a:t>
            </a: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142027" y="5006229"/>
            <a:ext cx="55964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⑥ 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CLI       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；功能：使 </a:t>
            </a: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；中断标志清零（</a:t>
            </a: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关中断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4" grpId="0" autoUpdateAnimBg="0"/>
      <p:bldP spid="15" grpId="0" autoUpdateAnimBg="0"/>
      <p:bldP spid="1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15101" y="1613561"/>
            <a:ext cx="8229600" cy="4263752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立即寻址（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Immediate Addressing</a:t>
            </a:r>
            <a:r>
              <a:rPr lang="zh-CN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4.2 8086</a:t>
            </a:r>
            <a:r>
              <a:rPr lang="zh-CN" altLang="zh-CN" dirty="0"/>
              <a:t>寻址方式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8" name="标题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49696" y="2209110"/>
            <a:ext cx="7887691" cy="7042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ct val="15000"/>
              </a:spcBef>
              <a:defRPr/>
            </a:pPr>
            <a:r>
              <a:rPr lang="zh-CN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dirty="0"/>
              <a:t>操作数直接存放在指令中，紧跟在操作码之后，作为指令的一部分，存放在</a:t>
            </a:r>
            <a:r>
              <a:rPr lang="zh-CN" altLang="en-US" dirty="0">
                <a:solidFill>
                  <a:schemeClr val="accent2"/>
                </a:solidFill>
              </a:rPr>
              <a:t>代码段</a:t>
            </a:r>
            <a:r>
              <a:rPr lang="zh-CN" altLang="en-US" dirty="0"/>
              <a:t>里，这种操作数称为</a:t>
            </a:r>
            <a:r>
              <a:rPr lang="zh-CN" altLang="en-US" b="1" dirty="0">
                <a:solidFill>
                  <a:srgbClr val="740000"/>
                </a:solidFill>
              </a:rPr>
              <a:t>立即数</a:t>
            </a:r>
            <a:r>
              <a:rPr lang="zh-CN" altLang="en-US" dirty="0"/>
              <a:t>。常用来给寄存器赋值。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779276" y="3576367"/>
          <a:ext cx="2484835" cy="2272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082415" imgH="3759200" progId="Visio.Drawing.11">
                  <p:embed/>
                </p:oleObj>
              </mc:Choice>
              <mc:Fallback>
                <p:oleObj r:id="rId2" imgW="4082415" imgH="37592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276" y="3576367"/>
                        <a:ext cx="2484835" cy="2272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25697" y="3073923"/>
            <a:ext cx="248483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指令：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</a:t>
            </a:r>
            <a:r>
              <a:rPr lang="zh-CN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AL，</a:t>
            </a:r>
            <a:r>
              <a:rPr lang="en-US" altLang="zh-CN" sz="16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16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altLang="zh-CN" sz="16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099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  AL, ‘A’</a:t>
            </a:r>
          </a:p>
          <a:p>
            <a:pPr algn="just" eaLnBrk="1" hangingPunct="1">
              <a:spcBef>
                <a:spcPct val="50000"/>
              </a:spcBef>
            </a:pPr>
            <a:endParaRPr lang="zh-CN" altLang="zh-CN" sz="1600" b="1" dirty="0">
              <a:solidFill>
                <a:srgbClr val="0099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680830" y="3070645"/>
            <a:ext cx="2986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指令：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</a:t>
            </a:r>
            <a:r>
              <a:rPr lang="zh-CN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16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1A2B</a:t>
            </a:r>
            <a:r>
              <a:rPr lang="en-US" altLang="zh-CN" sz="16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endParaRPr lang="zh-CN" altLang="zh-CN" sz="1600" b="1" dirty="0">
              <a:solidFill>
                <a:srgbClr val="74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3796321" y="3559698"/>
          <a:ext cx="2484835" cy="2272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082415" imgH="3759200" progId="Visio.Drawing.11">
                  <p:embed/>
                </p:oleObj>
              </mc:Choice>
              <mc:Fallback>
                <p:oleObj r:id="rId4" imgW="4082415" imgH="375920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6321" y="3559698"/>
                        <a:ext cx="2484835" cy="2272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797658" y="5698017"/>
            <a:ext cx="7910742" cy="756047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u"/>
            </a:pPr>
            <a:r>
              <a:rPr lang="zh-CN" altLang="zh-CN" u="sng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u="sng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立即数只能做源操作数。  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（</a:t>
            </a:r>
            <a:r>
              <a:rPr lang="zh-CN" altLang="zh-C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×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</a:t>
            </a:r>
            <a:r>
              <a:rPr lang="zh-CN" altLang="zh-C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3，AL </a:t>
            </a:r>
          </a:p>
          <a:p>
            <a:pPr algn="just" eaLnBrk="1" hangingPunct="1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u"/>
            </a:pPr>
            <a:r>
              <a:rPr lang="zh-CN" altLang="zh-CN" u="sng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u="sng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源、目的操作数的字长必须一致。 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zh-CN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×</a:t>
            </a:r>
            <a:r>
              <a:rPr lang="zh-CN" altLang="en-US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  AH, 3064H</a:t>
            </a:r>
          </a:p>
        </p:txBody>
      </p:sp>
      <p:grpSp>
        <p:nvGrpSpPr>
          <p:cNvPr id="11" name="Group 24"/>
          <p:cNvGrpSpPr/>
          <p:nvPr/>
        </p:nvGrpSpPr>
        <p:grpSpPr bwMode="auto">
          <a:xfrm>
            <a:off x="6376402" y="3310859"/>
            <a:ext cx="2351484" cy="1237060"/>
            <a:chOff x="3255" y="3041"/>
            <a:chExt cx="1975" cy="1039"/>
          </a:xfrm>
        </p:grpSpPr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3255" y="3041"/>
              <a:ext cx="1975" cy="1039"/>
            </a:xfrm>
            <a:prstGeom prst="wedgeRectCallout">
              <a:avLst>
                <a:gd name="adj1" fmla="val -93197"/>
                <a:gd name="adj2" fmla="val 55562"/>
              </a:avLst>
            </a:prstGeom>
            <a:ln w="9525">
              <a:solidFill>
                <a:srgbClr val="000000"/>
              </a:solidFill>
              <a:miter lim="800000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endParaRPr kumimoji="1" lang="zh-CN" altLang="zh-CN" sz="1500" b="1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3692" y="3694"/>
              <a:ext cx="628" cy="2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5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1AH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3692" y="3406"/>
              <a:ext cx="628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5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2BH</a:t>
              </a: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3692" y="3118"/>
              <a:ext cx="628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5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B8H</a:t>
              </a: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3692" y="3118"/>
              <a:ext cx="628" cy="0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3692" y="3981"/>
              <a:ext cx="628" cy="0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15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3692" y="3118"/>
              <a:ext cx="0" cy="863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4320" y="3118"/>
              <a:ext cx="0" cy="863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3692" y="3406"/>
              <a:ext cx="628" cy="0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3692" y="3694"/>
              <a:ext cx="628" cy="0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15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4422" y="3113"/>
              <a:ext cx="648" cy="1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500" b="1" dirty="0">
                  <a:solidFill>
                    <a:srgbClr val="74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操作码</a:t>
              </a:r>
            </a:p>
          </p:txBody>
        </p:sp>
        <p:sp>
          <p:nvSpPr>
            <p:cNvPr id="23" name="AutoShape 16"/>
            <p:cNvSpPr/>
            <p:nvPr/>
          </p:nvSpPr>
          <p:spPr bwMode="auto">
            <a:xfrm>
              <a:off x="4332" y="3523"/>
              <a:ext cx="166" cy="292"/>
            </a:xfrm>
            <a:prstGeom prst="rightBrace">
              <a:avLst>
                <a:gd name="adj1" fmla="val 24096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4513" y="3521"/>
              <a:ext cx="589" cy="1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500" b="1" dirty="0">
                  <a:solidFill>
                    <a:srgbClr val="74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立即数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3367" y="3154"/>
              <a:ext cx="278" cy="2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5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低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3369" y="3701"/>
              <a:ext cx="278" cy="2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5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ldLvl="0" autoUpdateAnimBg="0"/>
      <p:bldP spid="7" grpId="0" bldLvl="0" autoUpdateAnimBg="0"/>
      <p:bldP spid="8" grpId="0" bldLvl="0" autoUpdateAnimBg="0"/>
      <p:bldP spid="10" grpId="0" bldLvl="0" animBg="1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65313" y="2199454"/>
            <a:ext cx="8378687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在最大模式系统时，</a:t>
            </a:r>
            <a:r>
              <a:rPr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用同步指令向协处理器发出请求，协调工作 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① </a:t>
            </a:r>
            <a:r>
              <a:rPr lang="zh-CN" altLang="en-US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处理器交权指令</a:t>
            </a:r>
            <a:r>
              <a:rPr lang="en-US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ESC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ESC   </a:t>
            </a:r>
            <a:r>
              <a:rPr lang="en-US" altLang="zh-CN" b="0" dirty="0" err="1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ext</a:t>
            </a:r>
            <a:r>
              <a:rPr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-op , mem</a:t>
            </a: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　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功能：使外部处理器能从</a:t>
            </a:r>
            <a:r>
              <a:rPr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8086</a:t>
            </a: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指令流中取得它们的操作指令，同时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指示</a:t>
            </a:r>
            <a:r>
              <a:rPr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8086CPU</a:t>
            </a: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取出内存操作数，放到数据总线上，一供使用。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● </a:t>
            </a:r>
            <a:r>
              <a:rPr lang="en-US" altLang="zh-CN" b="0" dirty="0" err="1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ext</a:t>
            </a:r>
            <a:r>
              <a:rPr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-op </a:t>
            </a: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：其它处理器的操作码，称外操作码；    </a:t>
            </a:r>
            <a:r>
              <a:rPr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mem</a:t>
            </a: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：内存操作数  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5312" y="4172678"/>
            <a:ext cx="845349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 </a:t>
            </a:r>
            <a:r>
              <a:rPr lang="zh-CN" altLang="en-US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等待指令</a:t>
            </a:r>
            <a:r>
              <a:rPr lang="en-US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WAIT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WAIT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功能：该指令与</a:t>
            </a:r>
            <a:r>
              <a:rPr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ESC</a:t>
            </a: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指令配合使用，在</a:t>
            </a:r>
            <a:r>
              <a:rPr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WAIT</a:t>
            </a: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指令期间，</a:t>
            </a:r>
            <a:r>
              <a:rPr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测试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</a:t>
            </a:r>
            <a:r>
              <a:rPr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TEST </a:t>
            </a: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引脚状态；当</a:t>
            </a:r>
            <a:r>
              <a:rPr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TEST</a:t>
            </a: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有效时，退出等待状态执行后续指令，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否则继续等待。 </a:t>
            </a:r>
            <a:r>
              <a:rPr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TEST </a:t>
            </a: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信号由协处理器发出。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48280" y="1783956"/>
            <a:ext cx="153118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10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10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同步指令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4.3 8086</a:t>
            </a:r>
            <a:r>
              <a:rPr lang="zh-CN" altLang="zh-CN" dirty="0"/>
              <a:t>指令系统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 3074"/>
          <p:cNvSpPr txBox="1">
            <a:spLocks noChangeArrowheads="1"/>
          </p:cNvSpPr>
          <p:nvPr/>
        </p:nvSpPr>
        <p:spPr bwMode="auto">
          <a:xfrm>
            <a:off x="570279" y="4708647"/>
            <a:ext cx="705308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⑤  </a:t>
            </a:r>
            <a:r>
              <a:rPr lang="zh-CN" altLang="en-US" sz="200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空操作指令</a:t>
            </a:r>
            <a:r>
              <a:rPr lang="en-US" altLang="zh-CN" sz="200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NOP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0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0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en-US" altLang="zh-CN" sz="20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NOP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0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0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功能：不产生任何结果，用于延时</a:t>
            </a:r>
            <a:r>
              <a:rPr lang="en-US" altLang="zh-CN" sz="20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en-US" altLang="zh-CN" sz="20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0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周期 </a:t>
            </a:r>
          </a:p>
        </p:txBody>
      </p:sp>
      <p:sp>
        <p:nvSpPr>
          <p:cNvPr id="6" name="Rectangle 3075"/>
          <p:cNvSpPr>
            <a:spLocks noChangeArrowheads="1"/>
          </p:cNvSpPr>
          <p:nvPr/>
        </p:nvSpPr>
        <p:spPr bwMode="auto">
          <a:xfrm>
            <a:off x="570279" y="1796534"/>
            <a:ext cx="80978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③ </a:t>
            </a:r>
            <a:r>
              <a:rPr lang="zh-CN" altLang="en-US" sz="200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总线封锁前缀指令</a:t>
            </a:r>
            <a:r>
              <a:rPr lang="en-US" altLang="zh-CN" sz="200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LOCK</a:t>
            </a:r>
            <a:r>
              <a:rPr lang="zh-CN" altLang="en-US" sz="20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是一个前缀，应放在其它操作指令前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0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en-US" altLang="zh-CN" sz="20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LOCK </a:t>
            </a:r>
            <a:r>
              <a:rPr lang="zh-CN" altLang="en-US" sz="20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0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功能：封锁总线。在执行指令期间，不允许其它设备对总线进行访问</a:t>
            </a:r>
          </a:p>
        </p:txBody>
      </p:sp>
      <p:sp>
        <p:nvSpPr>
          <p:cNvPr id="7" name="Rectangle 3076"/>
          <p:cNvSpPr>
            <a:spLocks noChangeArrowheads="1"/>
          </p:cNvSpPr>
          <p:nvPr/>
        </p:nvSpPr>
        <p:spPr bwMode="auto">
          <a:xfrm>
            <a:off x="595787" y="3349614"/>
            <a:ext cx="866485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④ </a:t>
            </a:r>
            <a:r>
              <a:rPr lang="zh-CN" altLang="en-US" sz="200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暂时指令</a:t>
            </a:r>
            <a:r>
              <a:rPr lang="en-US" altLang="zh-CN" sz="200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HLT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0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0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en-US" altLang="zh-CN" sz="20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HLT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0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　　   功能： </a:t>
            </a:r>
            <a:r>
              <a:rPr lang="en-US" altLang="zh-CN" sz="20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处理暂停状态，等待外设的中断请求。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0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　　</a:t>
            </a:r>
            <a: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●   由</a:t>
            </a:r>
            <a:r>
              <a:rPr lang="en-US" altLang="zh-CN" sz="20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RESTET</a:t>
            </a:r>
            <a: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NMI</a:t>
            </a:r>
            <a: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INTR</a:t>
            </a:r>
            <a: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信号可使</a:t>
            </a:r>
            <a:r>
              <a:rPr lang="en-US" altLang="zh-CN" sz="20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退出暂停状态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4.4  </a:t>
            </a:r>
            <a:r>
              <a:rPr lang="zh-CN" altLang="zh-CN" dirty="0"/>
              <a:t>例 题 解 析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69627" y="1566893"/>
            <a:ext cx="4572000" cy="41975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指出下列指令的错误。</a:t>
            </a:r>
          </a:p>
          <a:p>
            <a:pPr marL="257175" indent="-257175">
              <a:lnSpc>
                <a:spcPct val="150000"/>
              </a:lnSpc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	 AH,BX 			</a:t>
            </a:r>
          </a:p>
          <a:p>
            <a:pPr marL="257175" indent="-257175">
              <a:lnSpc>
                <a:spcPct val="150000"/>
              </a:lnSpc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［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］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［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］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(3) MOV	 AX,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［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］［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］		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(4) MOV	 AX,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［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］［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BP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］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(5) MOV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［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］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ES: AX	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(6) MOV	 BYTE PTR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［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］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,1000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(7) MOV	 AX,OFFSET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［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］	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(8) MOV	 CS,AX</a:t>
            </a:r>
          </a:p>
        </p:txBody>
      </p:sp>
      <p:sp>
        <p:nvSpPr>
          <p:cNvPr id="6" name="矩形 5"/>
          <p:cNvSpPr/>
          <p:nvPr/>
        </p:nvSpPr>
        <p:spPr>
          <a:xfrm>
            <a:off x="4211960" y="2189339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源、目的操作数字长不一致。</a:t>
            </a:r>
          </a:p>
        </p:txBody>
      </p:sp>
      <p:sp>
        <p:nvSpPr>
          <p:cNvPr id="7" name="矩形 6"/>
          <p:cNvSpPr/>
          <p:nvPr/>
        </p:nvSpPr>
        <p:spPr>
          <a:xfrm>
            <a:off x="4211962" y="2515864"/>
            <a:ext cx="5128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源、目的操作数不能同时为存储器寻址方式。</a:t>
            </a:r>
          </a:p>
        </p:txBody>
      </p:sp>
      <p:sp>
        <p:nvSpPr>
          <p:cNvPr id="8" name="矩形 7"/>
          <p:cNvSpPr/>
          <p:nvPr/>
        </p:nvSpPr>
        <p:spPr>
          <a:xfrm>
            <a:off x="4211961" y="2834837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基址变址方式不能有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的组合。</a:t>
            </a:r>
          </a:p>
        </p:txBody>
      </p:sp>
      <p:sp>
        <p:nvSpPr>
          <p:cNvPr id="10" name="矩形 9"/>
          <p:cNvSpPr/>
          <p:nvPr/>
        </p:nvSpPr>
        <p:spPr>
          <a:xfrm>
            <a:off x="4235682" y="3258367"/>
            <a:ext cx="4416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(4)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基址变址方式不能有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BP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的组合。</a:t>
            </a:r>
          </a:p>
        </p:txBody>
      </p:sp>
      <p:sp>
        <p:nvSpPr>
          <p:cNvPr id="11" name="矩形 10"/>
          <p:cNvSpPr/>
          <p:nvPr/>
        </p:nvSpPr>
        <p:spPr>
          <a:xfrm>
            <a:off x="4235682" y="361607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(5)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8086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寻址方式中，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不能作为基址寄存器使用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而且源、目的操作数不能同时为存储器寻址方式。</a:t>
            </a:r>
          </a:p>
        </p:txBody>
      </p:sp>
      <p:sp>
        <p:nvSpPr>
          <p:cNvPr id="12" name="矩形 11"/>
          <p:cNvSpPr/>
          <p:nvPr/>
        </p:nvSpPr>
        <p:spPr>
          <a:xfrm>
            <a:off x="4211959" y="4539402"/>
            <a:ext cx="374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(6) 1000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超出一个字节的表数范围。</a:t>
            </a:r>
          </a:p>
        </p:txBody>
      </p:sp>
      <p:sp>
        <p:nvSpPr>
          <p:cNvPr id="13" name="矩形 12"/>
          <p:cNvSpPr/>
          <p:nvPr/>
        </p:nvSpPr>
        <p:spPr>
          <a:xfrm>
            <a:off x="4241054" y="4967261"/>
            <a:ext cx="4179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(7) OFFSET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只用于简单变量，应去掉。</a:t>
            </a:r>
          </a:p>
        </p:txBody>
      </p:sp>
      <p:sp>
        <p:nvSpPr>
          <p:cNvPr id="14" name="矩形 13"/>
          <p:cNvSpPr/>
          <p:nvPr/>
        </p:nvSpPr>
        <p:spPr>
          <a:xfrm>
            <a:off x="4235682" y="5334425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(8) CS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不能作为目的寄存器。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774621"/>
            <a:ext cx="8229600" cy="1199904"/>
          </a:xfrm>
        </p:spPr>
        <p:txBody>
          <a:bodyPr/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(CS)=3000H,(DS)=4000H,(ES)=2000H,(SS)=5000H,(AX)=2060H,(BX)=3000H,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(CX)=5,(DX)=0,(SI)=2060H,(DI)=3000H,(43000H)=0A006H,(23000H)=0B116H,(33000H)=0F802H,(25060)=00B0H,(SP)=0FFFEH,(CF)=1,(DF)=1,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请写出下列各条指令单独执行完后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有关寄存器及存储单元的内容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若影响条件码，请给出条件码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的值。</a:t>
            </a:r>
          </a:p>
          <a:p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4.4  </a:t>
            </a:r>
            <a:r>
              <a:rPr lang="zh-CN" altLang="zh-CN" dirty="0"/>
              <a:t>例 题 解 析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4765" y="3429000"/>
            <a:ext cx="4572000" cy="29510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7175" indent="-257175">
              <a:lnSpc>
                <a:spcPct val="150000"/>
              </a:lnSpc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SBB	AX,BX					</a:t>
            </a:r>
          </a:p>
          <a:p>
            <a:pPr marL="257175" indent="-257175">
              <a:lnSpc>
                <a:spcPct val="150000"/>
              </a:lnSpc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CMP	AX,WORD PTR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SI+0FA0H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］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MUL	BYTE PTR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］		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AAM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DIV	BH		</a:t>
            </a:r>
          </a:p>
        </p:txBody>
      </p:sp>
      <p:sp>
        <p:nvSpPr>
          <p:cNvPr id="6" name="矩形 5"/>
          <p:cNvSpPr/>
          <p:nvPr/>
        </p:nvSpPr>
        <p:spPr>
          <a:xfrm>
            <a:off x="3692463" y="3525210"/>
            <a:ext cx="5001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(AX)=0F05FH,(SF)=1,(ZF)=0,(OF)=0,(CF)=1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5007496" y="432403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(SF)=1,(ZF)=0,(OF)=1,(CF)=1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4184650" y="4896525"/>
            <a:ext cx="3547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(3) (AX)=0240H,(OF)=1,(CF)=1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4184650" y="5526001"/>
            <a:ext cx="348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(4) (AX)=0906H,(SF)=0,(ZF)=0</a:t>
            </a:r>
            <a:r>
              <a:rPr lang="zh-CN" altLang="pt-BR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" name="矩形 9"/>
          <p:cNvSpPr/>
          <p:nvPr/>
        </p:nvSpPr>
        <p:spPr>
          <a:xfrm>
            <a:off x="4243758" y="6010732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(5) (AX)=20ACH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4.4  </a:t>
            </a:r>
            <a:r>
              <a:rPr lang="zh-CN" altLang="zh-CN" dirty="0"/>
              <a:t>例 题 解 析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651136" y="1581068"/>
            <a:ext cx="8229600" cy="1139998"/>
          </a:xfrm>
        </p:spPr>
        <p:txBody>
          <a:bodyPr/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(CS)=3000H,(DS)=4000H,(ES)=2000H,(SS)=5000H,(AX)=2060H,(BX)=3000H,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(CX)=5,(DX)=0,(SI)=2060H,(DI)=3000H,(43000H)=0A006H,(23000H)=0B116H,(33000H)=0F802H,(25060)=00B0H,(SP)=0FFFEH,(CF)=1,(DF)=1,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请写出下列各条指令单独执行完后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有关寄存器及存储单元的内容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若影响条件码，请给出条件码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的值。</a:t>
            </a:r>
          </a:p>
          <a:p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1136" y="3517457"/>
            <a:ext cx="3920864" cy="2120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(6) SAR	AX,CL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(7) XOR	AX,0FFE7H		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(8) REP	STOSB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(9) JMP	WORD PYR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［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］	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(10) XCHG	AX,ES: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［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BX+SI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］</a:t>
            </a:r>
          </a:p>
        </p:txBody>
      </p:sp>
      <p:sp>
        <p:nvSpPr>
          <p:cNvPr id="9" name="矩形 8"/>
          <p:cNvSpPr/>
          <p:nvPr/>
        </p:nvSpPr>
        <p:spPr>
          <a:xfrm>
            <a:off x="4114800" y="358368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(AX)=0103H,(CF)=0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" name="矩形 9"/>
          <p:cNvSpPr/>
          <p:nvPr/>
        </p:nvSpPr>
        <p:spPr>
          <a:xfrm>
            <a:off x="4184650" y="4024416"/>
            <a:ext cx="502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(7) (AX)=0DF87H,(CF)=0,(OF)=0,(SF)=1,(ZF)=0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1" name="矩形 10"/>
          <p:cNvSpPr/>
          <p:nvPr/>
        </p:nvSpPr>
        <p:spPr>
          <a:xfrm>
            <a:off x="4184650" y="438007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(8) (23000H)~(23004H)=60H,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不影响标志位。</a:t>
            </a:r>
          </a:p>
        </p:txBody>
      </p:sp>
      <p:sp>
        <p:nvSpPr>
          <p:cNvPr id="12" name="矩形 11"/>
          <p:cNvSpPr/>
          <p:nvPr/>
        </p:nvSpPr>
        <p:spPr>
          <a:xfrm>
            <a:off x="4114800" y="483448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(9) (IP)=0A006H,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不影响标志位。</a:t>
            </a:r>
          </a:p>
        </p:txBody>
      </p:sp>
      <p:sp>
        <p:nvSpPr>
          <p:cNvPr id="13" name="矩形 12"/>
          <p:cNvSpPr/>
          <p:nvPr/>
        </p:nvSpPr>
        <p:spPr>
          <a:xfrm>
            <a:off x="3931364" y="5769394"/>
            <a:ext cx="5160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(10) (AX)=00B0H,(25060)=2060H,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不影响标志位。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4.4  </a:t>
            </a:r>
            <a:r>
              <a:rPr lang="zh-CN" altLang="zh-CN" dirty="0"/>
              <a:t>例 题 解 析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4906" y="187139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试分析下面的程序段完成什么操作。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	CL,04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SHL	DX,CL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MOV	BL,AH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SHL	AX,CL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SHR	BL,CL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OR	DL,BL </a:t>
            </a:r>
          </a:p>
        </p:txBody>
      </p:sp>
      <p:sp>
        <p:nvSpPr>
          <p:cNvPr id="8" name="矩形 7"/>
          <p:cNvSpPr/>
          <p:nvPr/>
        </p:nvSpPr>
        <p:spPr>
          <a:xfrm>
            <a:off x="2783202" y="420722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解析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该程序段是在做一道乘法：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(DX:AX)×16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，即将双字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DX:AX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左移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位；乘积高位送入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DX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，低位存入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，不计高位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DX×16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的溢出值。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4.4  </a:t>
            </a:r>
            <a:r>
              <a:rPr lang="zh-CN" altLang="zh-CN" dirty="0"/>
              <a:t>例 题 解 析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7422" y="1580266"/>
            <a:ext cx="8089156" cy="212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用其他指令完成和下列指令一样的功能。</a:t>
            </a:r>
          </a:p>
          <a:p>
            <a:pPr marL="257175" indent="-257175">
              <a:lnSpc>
                <a:spcPct val="150000"/>
              </a:lnSpc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 MOVSB</a:t>
            </a:r>
          </a:p>
          <a:p>
            <a:pPr marL="257175" indent="-257175">
              <a:lnSpc>
                <a:spcPct val="150000"/>
              </a:lnSpc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 LODSB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(3) REP STOSB	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(4) REP SCASB</a:t>
            </a:r>
          </a:p>
        </p:txBody>
      </p:sp>
      <p:sp>
        <p:nvSpPr>
          <p:cNvPr id="6" name="矩形 5"/>
          <p:cNvSpPr/>
          <p:nvPr/>
        </p:nvSpPr>
        <p:spPr>
          <a:xfrm>
            <a:off x="448280" y="3685257"/>
            <a:ext cx="8477431" cy="2885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解析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</a:p>
          <a:p>
            <a:pPr>
              <a:spcBef>
                <a:spcPts val="900"/>
              </a:spcBef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MOVSB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DS:SI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指向的存储单元中的一个字节装入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ES:DI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指向的存储单元中，然后根据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DF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标志分别增减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LODSB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DS:SI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指向的存储单元中的数据装入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，然后根据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DF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标志增减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STOSB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中的数据装入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ES:DI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指向的存储单元，然后根据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DF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标志增减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SCASB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中的数据与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ES:DI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指向的存储单元中的数据相减，影响标志位，然后根据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DF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标志分别增减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</a:t>
            </a:r>
          </a:p>
          <a:p>
            <a:pPr>
              <a:spcBef>
                <a:spcPts val="900"/>
              </a:spcBef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REP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重复其后的串操作指令。重复前先判断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CX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是否为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，为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就结束重复，否则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CX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减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，重复其后的串操作指令。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4.4  </a:t>
            </a:r>
            <a:r>
              <a:rPr lang="zh-CN" altLang="zh-CN" dirty="0"/>
              <a:t>例 题 解 析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22132" y="3616196"/>
            <a:ext cx="2117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REP SCASB</a:t>
            </a:r>
          </a:p>
        </p:txBody>
      </p:sp>
      <p:sp>
        <p:nvSpPr>
          <p:cNvPr id="6" name="矩形 5"/>
          <p:cNvSpPr/>
          <p:nvPr/>
        </p:nvSpPr>
        <p:spPr>
          <a:xfrm>
            <a:off x="467497" y="1833096"/>
            <a:ext cx="1864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REP MOVSB</a:t>
            </a:r>
          </a:p>
        </p:txBody>
      </p:sp>
      <p:sp>
        <p:nvSpPr>
          <p:cNvPr id="7" name="矩形 6"/>
          <p:cNvSpPr/>
          <p:nvPr/>
        </p:nvSpPr>
        <p:spPr>
          <a:xfrm>
            <a:off x="4222132" y="1881413"/>
            <a:ext cx="1742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(2)REP LODSB</a:t>
            </a:r>
          </a:p>
        </p:txBody>
      </p:sp>
      <p:sp>
        <p:nvSpPr>
          <p:cNvPr id="8" name="矩形 7"/>
          <p:cNvSpPr/>
          <p:nvPr/>
        </p:nvSpPr>
        <p:spPr>
          <a:xfrm>
            <a:off x="921038" y="3616196"/>
            <a:ext cx="1757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REP STOSB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9499" y="2274524"/>
            <a:ext cx="3018529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LOOP1: 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	AL,BYTE PTR 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［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］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	ES: BYTE PTR 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［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］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,AL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INC	SI	(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DEC	SI)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INC	DI	(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DEC	DI)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LOOP	LOOP1</a:t>
            </a:r>
          </a:p>
        </p:txBody>
      </p:sp>
      <p:sp>
        <p:nvSpPr>
          <p:cNvPr id="10" name="矩形 9"/>
          <p:cNvSpPr/>
          <p:nvPr/>
        </p:nvSpPr>
        <p:spPr>
          <a:xfrm>
            <a:off x="4393101" y="2342312"/>
            <a:ext cx="329978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LOOP1: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	AL,BYTE PTR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］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	SI	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	SI)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	LOOP1</a:t>
            </a:r>
          </a:p>
        </p:txBody>
      </p:sp>
      <p:sp>
        <p:nvSpPr>
          <p:cNvPr id="12" name="矩形 11"/>
          <p:cNvSpPr/>
          <p:nvPr/>
        </p:nvSpPr>
        <p:spPr>
          <a:xfrm>
            <a:off x="569499" y="4006870"/>
            <a:ext cx="3018529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LOOP1: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	ES: BYTE PTR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］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,AL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	DI	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	DI)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	LOOP1</a:t>
            </a:r>
          </a:p>
        </p:txBody>
      </p:sp>
      <p:sp>
        <p:nvSpPr>
          <p:cNvPr id="13" name="矩形 12"/>
          <p:cNvSpPr/>
          <p:nvPr/>
        </p:nvSpPr>
        <p:spPr>
          <a:xfrm>
            <a:off x="4393100" y="4006871"/>
            <a:ext cx="329978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LOOP1: 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CMP	AL,ES: BYTE PTR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［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］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	EXIT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	DI	(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	DI)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	LOOP1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bldLvl="0" animBg="1"/>
      <p:bldP spid="10" grpId="0" bldLvl="0" animBg="1"/>
      <p:bldP spid="12" grpId="0" bldLvl="0" animBg="1"/>
      <p:bldP spid="13" grpId="0" bldLvl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1" y="1815352"/>
            <a:ext cx="3717235" cy="3197814"/>
          </a:xfrm>
        </p:spPr>
        <p:txBody>
          <a:bodyPr/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编写程序段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比较两个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字节的字符串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OLDS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NEWS,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OLDS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字符串与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则执行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NEW_LESS,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否则顺序执行程序。</a:t>
            </a:r>
          </a:p>
          <a:p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【解析】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首先取得源字符串的首地址送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，目标字符串的首地址送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，给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送串的长度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。假设地址变化的方向是增址变化，利用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CMPSB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进行串的比较，相等重复串比较，不相等则转移到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NEW_LESS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4.4  </a:t>
            </a:r>
            <a:r>
              <a:rPr lang="zh-CN" altLang="zh-CN" dirty="0"/>
              <a:t>例 题 解 析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06887" y="2380236"/>
            <a:ext cx="2971800" cy="2812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程序段如下：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	SI,OLDS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	DI,NEWS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	CX,5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CLD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REPZ	CMPSB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JNZ	NEW_LESS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815352"/>
            <a:ext cx="8229600" cy="752643"/>
          </a:xfrm>
        </p:spPr>
        <p:txBody>
          <a:bodyPr/>
          <a:lstStyle/>
          <a:p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假定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zh-CN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中的内容为带符号数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,CX</a:t>
            </a:r>
            <a:r>
              <a:rPr lang="zh-CN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lang="zh-CN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中的内容为无符号数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请用比较指令和条件转移指令实现以下判断：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4.4  </a:t>
            </a:r>
            <a:r>
              <a:rPr lang="zh-CN" altLang="zh-CN" dirty="0"/>
              <a:t>例 题 解 析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22513" y="2546687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DX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的值超过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CX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的值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则转去执行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EXCEED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1222514" y="3541946"/>
            <a:ext cx="435568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的值大于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的值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则转去执行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EXCEED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2584174" y="2958216"/>
            <a:ext cx="217667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CMP	DX,CX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	EXCEED</a:t>
            </a:r>
          </a:p>
        </p:txBody>
      </p:sp>
      <p:sp>
        <p:nvSpPr>
          <p:cNvPr id="8" name="矩形 7"/>
          <p:cNvSpPr/>
          <p:nvPr/>
        </p:nvSpPr>
        <p:spPr>
          <a:xfrm>
            <a:off x="2574358" y="3941017"/>
            <a:ext cx="217667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CMP	BX,AX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JG	EXCEED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32452" y="4519738"/>
            <a:ext cx="4788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(3) CX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中的值为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吗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若是则转去执行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ZERO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" name="矩形 9"/>
          <p:cNvSpPr/>
          <p:nvPr/>
        </p:nvSpPr>
        <p:spPr>
          <a:xfrm>
            <a:off x="2537023" y="4890717"/>
            <a:ext cx="221400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l-PL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CMP	CX,0</a:t>
            </a:r>
          </a:p>
          <a:p>
            <a:r>
              <a:rPr lang="pl-PL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	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  <p:bldP spid="6" grpId="0"/>
      <p:bldP spid="7" grpId="0" bldLvl="0" animBg="1"/>
      <p:bldP spid="8" grpId="0" bldLvl="0" animBg="1"/>
      <p:bldP spid="9" grpId="0"/>
      <p:bldP spid="10" grpId="0" bldLvl="0" animBg="1"/>
    </p:bldLst>
  </p:timing>
</p:sld>
</file>

<file path=ppt/theme/theme1.xml><?xml version="1.0" encoding="utf-8"?>
<a:theme xmlns:a="http://schemas.openxmlformats.org/drawingml/2006/main" name="cdb2004c012l">
  <a:themeElements>
    <a:clrScheme name="自定义 2">
      <a:dk1>
        <a:srgbClr val="00349E"/>
      </a:dk1>
      <a:lt1>
        <a:sysClr val="window" lastClr="FFFFFF"/>
      </a:lt1>
      <a:dk2>
        <a:srgbClr val="002676"/>
      </a:dk2>
      <a:lt2>
        <a:srgbClr val="D2D2D2"/>
      </a:lt2>
      <a:accent1>
        <a:srgbClr val="002676"/>
      </a:accent1>
      <a:accent2>
        <a:srgbClr val="005BD3"/>
      </a:accent2>
      <a:accent3>
        <a:srgbClr val="00B050"/>
      </a:accent3>
      <a:accent4>
        <a:srgbClr val="92D050"/>
      </a:accent4>
      <a:accent5>
        <a:srgbClr val="17BBFD"/>
      </a:accent5>
      <a:accent6>
        <a:srgbClr val="FFFFFF"/>
      </a:accent6>
      <a:hlink>
        <a:srgbClr val="17BBFD"/>
      </a:hlink>
      <a:folHlink>
        <a:srgbClr val="4E005F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254</TotalTime>
  <Words>14968</Words>
  <Application>Microsoft Office PowerPoint</Application>
  <PresentationFormat>全屏显示(4:3)</PresentationFormat>
  <Paragraphs>1544</Paragraphs>
  <Slides>100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100</vt:i4>
      </vt:variant>
    </vt:vector>
  </HeadingPairs>
  <TitlesOfParts>
    <vt:vector size="117" baseType="lpstr">
      <vt:lpstr>仿宋</vt:lpstr>
      <vt:lpstr>宋体</vt:lpstr>
      <vt:lpstr>微软雅黑</vt:lpstr>
      <vt:lpstr>幼圆</vt:lpstr>
      <vt:lpstr>Arial</vt:lpstr>
      <vt:lpstr>Calibri</vt:lpstr>
      <vt:lpstr>Cambria Math</vt:lpstr>
      <vt:lpstr>Tahoma</vt:lpstr>
      <vt:lpstr>Times New Roman</vt:lpstr>
      <vt:lpstr>Verdana</vt:lpstr>
      <vt:lpstr>Wingdings</vt:lpstr>
      <vt:lpstr>cdb2004c012l</vt:lpstr>
      <vt:lpstr>Visio.Drawing.11</vt:lpstr>
      <vt:lpstr>Equation.3</vt:lpstr>
      <vt:lpstr>公式</vt:lpstr>
      <vt:lpstr>位图图像</vt:lpstr>
      <vt:lpstr>BMP 图像</vt:lpstr>
      <vt:lpstr>PowerPoint 演示文稿</vt:lpstr>
      <vt:lpstr>微机原理与接口技术（第3版）</vt:lpstr>
      <vt:lpstr>4  寻址方式与指令系统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SONY</dc:creator>
  <cp:lastModifiedBy>Student</cp:lastModifiedBy>
  <cp:revision>770</cp:revision>
  <dcterms:created xsi:type="dcterms:W3CDTF">2010-12-06T14:45:00Z</dcterms:created>
  <dcterms:modified xsi:type="dcterms:W3CDTF">2022-09-15T07:46:33Z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