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340" r:id="rId5"/>
    <p:sldId id="352" r:id="rId6"/>
    <p:sldId id="353" r:id="rId7"/>
    <p:sldId id="347" r:id="rId8"/>
    <p:sldId id="309" r:id="rId9"/>
    <p:sldId id="348" r:id="rId10"/>
    <p:sldId id="319" r:id="rId11"/>
    <p:sldId id="311" r:id="rId12"/>
    <p:sldId id="349" r:id="rId13"/>
    <p:sldId id="313" r:id="rId14"/>
    <p:sldId id="314" r:id="rId15"/>
    <p:sldId id="315" r:id="rId16"/>
    <p:sldId id="351" r:id="rId17"/>
    <p:sldId id="350" r:id="rId18"/>
    <p:sldId id="35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A36B8B-C613-431A-AD89-BE2B902C9109}" v="11" dt="2025-05-04T08:06:51.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52" d="100"/>
          <a:sy n="152"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xiao CAO" userId="f817448e-f682-486d-8c0e-887cd976619a" providerId="ADAL" clId="{4BA36B8B-C613-431A-AD89-BE2B902C9109}"/>
    <pc:docChg chg="undo custSel addSld modSld sldOrd">
      <pc:chgData name="Linxiao CAO" userId="f817448e-f682-486d-8c0e-887cd976619a" providerId="ADAL" clId="{4BA36B8B-C613-431A-AD89-BE2B902C9109}" dt="2025-05-04T08:10:06.902" v="1136" actId="20577"/>
      <pc:docMkLst>
        <pc:docMk/>
      </pc:docMkLst>
      <pc:sldChg chg="modSp mod">
        <pc:chgData name="Linxiao CAO" userId="f817448e-f682-486d-8c0e-887cd976619a" providerId="ADAL" clId="{4BA36B8B-C613-431A-AD89-BE2B902C9109}" dt="2025-05-04T07:40:28.258" v="426" actId="114"/>
        <pc:sldMkLst>
          <pc:docMk/>
          <pc:sldMk cId="2041524648" sldId="309"/>
        </pc:sldMkLst>
        <pc:spChg chg="mod">
          <ac:chgData name="Linxiao CAO" userId="f817448e-f682-486d-8c0e-887cd976619a" providerId="ADAL" clId="{4BA36B8B-C613-431A-AD89-BE2B902C9109}" dt="2025-05-04T07:40:28.258" v="426" actId="114"/>
          <ac:spMkLst>
            <pc:docMk/>
            <pc:sldMk cId="2041524648" sldId="309"/>
            <ac:spMk id="139" creationId="{945FC46D-BFAE-49A2-A00C-593F992BDAE0}"/>
          </ac:spMkLst>
        </pc:spChg>
      </pc:sldChg>
      <pc:sldChg chg="modSp mod">
        <pc:chgData name="Linxiao CAO" userId="f817448e-f682-486d-8c0e-887cd976619a" providerId="ADAL" clId="{4BA36B8B-C613-431A-AD89-BE2B902C9109}" dt="2025-05-04T07:42:04.888" v="428" actId="114"/>
        <pc:sldMkLst>
          <pc:docMk/>
          <pc:sldMk cId="2918132265" sldId="314"/>
        </pc:sldMkLst>
        <pc:spChg chg="mod">
          <ac:chgData name="Linxiao CAO" userId="f817448e-f682-486d-8c0e-887cd976619a" providerId="ADAL" clId="{4BA36B8B-C613-431A-AD89-BE2B902C9109}" dt="2025-05-04T07:42:04.888" v="428" actId="114"/>
          <ac:spMkLst>
            <pc:docMk/>
            <pc:sldMk cId="2918132265" sldId="314"/>
            <ac:spMk id="4" creationId="{30F22984-47FB-4928-9BE6-224CED7D5E79}"/>
          </ac:spMkLst>
        </pc:spChg>
      </pc:sldChg>
      <pc:sldChg chg="addSp modSp mod">
        <pc:chgData name="Linxiao CAO" userId="f817448e-f682-486d-8c0e-887cd976619a" providerId="ADAL" clId="{4BA36B8B-C613-431A-AD89-BE2B902C9109}" dt="2025-05-04T08:07:48.453" v="1047"/>
        <pc:sldMkLst>
          <pc:docMk/>
          <pc:sldMk cId="1622356708" sldId="340"/>
        </pc:sldMkLst>
        <pc:spChg chg="mod">
          <ac:chgData name="Linxiao CAO" userId="f817448e-f682-486d-8c0e-887cd976619a" providerId="ADAL" clId="{4BA36B8B-C613-431A-AD89-BE2B902C9109}" dt="2025-05-04T08:07:48.453" v="1047"/>
          <ac:spMkLst>
            <pc:docMk/>
            <pc:sldMk cId="1622356708" sldId="340"/>
            <ac:spMk id="3" creationId="{D0C64727-E1CC-E400-51F0-967C5ED42338}"/>
          </ac:spMkLst>
        </pc:spChg>
        <pc:spChg chg="mod">
          <ac:chgData name="Linxiao CAO" userId="f817448e-f682-486d-8c0e-887cd976619a" providerId="ADAL" clId="{4BA36B8B-C613-431A-AD89-BE2B902C9109}" dt="2025-05-04T08:07:17.166" v="1043" actId="20577"/>
          <ac:spMkLst>
            <pc:docMk/>
            <pc:sldMk cId="1622356708" sldId="340"/>
            <ac:spMk id="4" creationId="{995EC7B9-4B9B-49E0-9300-4F28B1FD1312}"/>
          </ac:spMkLst>
        </pc:spChg>
        <pc:spChg chg="add mod">
          <ac:chgData name="Linxiao CAO" userId="f817448e-f682-486d-8c0e-887cd976619a" providerId="ADAL" clId="{4BA36B8B-C613-431A-AD89-BE2B902C9109}" dt="2025-05-04T07:06:48.944" v="193" actId="12788"/>
          <ac:spMkLst>
            <pc:docMk/>
            <pc:sldMk cId="1622356708" sldId="340"/>
            <ac:spMk id="7" creationId="{02C8168F-9FC6-C241-8BE2-EEEFE05579BC}"/>
          </ac:spMkLst>
        </pc:spChg>
      </pc:sldChg>
      <pc:sldChg chg="modSp mod">
        <pc:chgData name="Linxiao CAO" userId="f817448e-f682-486d-8c0e-887cd976619a" providerId="ADAL" clId="{4BA36B8B-C613-431A-AD89-BE2B902C9109}" dt="2025-05-04T07:38:33.304" v="416" actId="12788"/>
        <pc:sldMkLst>
          <pc:docMk/>
          <pc:sldMk cId="1076531898" sldId="347"/>
        </pc:sldMkLst>
        <pc:spChg chg="mod">
          <ac:chgData name="Linxiao CAO" userId="f817448e-f682-486d-8c0e-887cd976619a" providerId="ADAL" clId="{4BA36B8B-C613-431A-AD89-BE2B902C9109}" dt="2025-05-04T07:38:33.304" v="416" actId="12788"/>
          <ac:spMkLst>
            <pc:docMk/>
            <pc:sldMk cId="1076531898" sldId="347"/>
            <ac:spMk id="9" creationId="{E741818A-1A37-45AF-A560-B1B8AC6A4806}"/>
          </ac:spMkLst>
        </pc:spChg>
        <pc:spChg chg="mod">
          <ac:chgData name="Linxiao CAO" userId="f817448e-f682-486d-8c0e-887cd976619a" providerId="ADAL" clId="{4BA36B8B-C613-431A-AD89-BE2B902C9109}" dt="2025-05-04T07:36:46.522" v="395" actId="1036"/>
          <ac:spMkLst>
            <pc:docMk/>
            <pc:sldMk cId="1076531898" sldId="347"/>
            <ac:spMk id="28" creationId="{AB84260A-19C9-4348-9C72-63BB3CD03D2D}"/>
          </ac:spMkLst>
        </pc:spChg>
        <pc:spChg chg="mod">
          <ac:chgData name="Linxiao CAO" userId="f817448e-f682-486d-8c0e-887cd976619a" providerId="ADAL" clId="{4BA36B8B-C613-431A-AD89-BE2B902C9109}" dt="2025-05-04T07:36:46.522" v="395" actId="1036"/>
          <ac:spMkLst>
            <pc:docMk/>
            <pc:sldMk cId="1076531898" sldId="347"/>
            <ac:spMk id="55" creationId="{F2089F3C-965B-4341-BA80-A84E5708E062}"/>
          </ac:spMkLst>
        </pc:spChg>
        <pc:grpChg chg="mod">
          <ac:chgData name="Linxiao CAO" userId="f817448e-f682-486d-8c0e-887cd976619a" providerId="ADAL" clId="{4BA36B8B-C613-431A-AD89-BE2B902C9109}" dt="2025-05-04T07:36:46.522" v="395" actId="1036"/>
          <ac:grpSpMkLst>
            <pc:docMk/>
            <pc:sldMk cId="1076531898" sldId="347"/>
            <ac:grpSpMk id="2" creationId="{5DE67C16-0D7B-4A0B-AE2A-0C26398F0ED9}"/>
          </ac:grpSpMkLst>
        </pc:grpChg>
        <pc:grpChg chg="mod">
          <ac:chgData name="Linxiao CAO" userId="f817448e-f682-486d-8c0e-887cd976619a" providerId="ADAL" clId="{4BA36B8B-C613-431A-AD89-BE2B902C9109}" dt="2025-05-04T07:36:46.522" v="395" actId="1036"/>
          <ac:grpSpMkLst>
            <pc:docMk/>
            <pc:sldMk cId="1076531898" sldId="347"/>
            <ac:grpSpMk id="10" creationId="{6F68C097-A6C9-459D-952E-05C25225274F}"/>
          </ac:grpSpMkLst>
        </pc:grpChg>
        <pc:grpChg chg="mod">
          <ac:chgData name="Linxiao CAO" userId="f817448e-f682-486d-8c0e-887cd976619a" providerId="ADAL" clId="{4BA36B8B-C613-431A-AD89-BE2B902C9109}" dt="2025-05-04T07:36:46.522" v="395" actId="1036"/>
          <ac:grpSpMkLst>
            <pc:docMk/>
            <pc:sldMk cId="1076531898" sldId="347"/>
            <ac:grpSpMk id="30" creationId="{D5F24236-A8E1-44DC-9379-AA2C3D035EF5}"/>
          </ac:grpSpMkLst>
        </pc:grpChg>
      </pc:sldChg>
      <pc:sldChg chg="addSp delSp modSp mod">
        <pc:chgData name="Linxiao CAO" userId="f817448e-f682-486d-8c0e-887cd976619a" providerId="ADAL" clId="{4BA36B8B-C613-431A-AD89-BE2B902C9109}" dt="2025-05-04T08:09:19.361" v="1083" actId="1076"/>
        <pc:sldMkLst>
          <pc:docMk/>
          <pc:sldMk cId="2752332867" sldId="350"/>
        </pc:sldMkLst>
        <pc:spChg chg="mod">
          <ac:chgData name="Linxiao CAO" userId="f817448e-f682-486d-8c0e-887cd976619a" providerId="ADAL" clId="{4BA36B8B-C613-431A-AD89-BE2B902C9109}" dt="2025-05-04T08:09:19.361" v="1083" actId="1076"/>
          <ac:spMkLst>
            <pc:docMk/>
            <pc:sldMk cId="2752332867" sldId="350"/>
            <ac:spMk id="11" creationId="{91F61739-8970-440E-A5F0-10AC92B9D1C0}"/>
          </ac:spMkLst>
        </pc:spChg>
        <pc:picChg chg="add mod modCrop">
          <ac:chgData name="Linxiao CAO" userId="f817448e-f682-486d-8c0e-887cd976619a" providerId="ADAL" clId="{4BA36B8B-C613-431A-AD89-BE2B902C9109}" dt="2025-05-04T07:56:49.933" v="832" actId="1036"/>
          <ac:picMkLst>
            <pc:docMk/>
            <pc:sldMk cId="2752332867" sldId="350"/>
            <ac:picMk id="4" creationId="{38211267-9789-89F8-CB35-8D111749DACC}"/>
          </ac:picMkLst>
        </pc:picChg>
        <pc:picChg chg="add mod modCrop">
          <ac:chgData name="Linxiao CAO" userId="f817448e-f682-486d-8c0e-887cd976619a" providerId="ADAL" clId="{4BA36B8B-C613-431A-AD89-BE2B902C9109}" dt="2025-05-04T07:56:49.933" v="832" actId="1036"/>
          <ac:picMkLst>
            <pc:docMk/>
            <pc:sldMk cId="2752332867" sldId="350"/>
            <ac:picMk id="5" creationId="{7797826F-4D6C-71C7-8B2C-0898B4E354CD}"/>
          </ac:picMkLst>
        </pc:picChg>
        <pc:picChg chg="add mod">
          <ac:chgData name="Linxiao CAO" userId="f817448e-f682-486d-8c0e-887cd976619a" providerId="ADAL" clId="{4BA36B8B-C613-431A-AD89-BE2B902C9109}" dt="2025-05-04T07:47:53.069" v="544" actId="1076"/>
          <ac:picMkLst>
            <pc:docMk/>
            <pc:sldMk cId="2752332867" sldId="350"/>
            <ac:picMk id="7" creationId="{C70BC59C-3828-6356-0329-B8A4F108090D}"/>
          </ac:picMkLst>
        </pc:picChg>
        <pc:picChg chg="del mod">
          <ac:chgData name="Linxiao CAO" userId="f817448e-f682-486d-8c0e-887cd976619a" providerId="ADAL" clId="{4BA36B8B-C613-431A-AD89-BE2B902C9109}" dt="2025-05-04T07:44:43.659" v="513" actId="478"/>
          <ac:picMkLst>
            <pc:docMk/>
            <pc:sldMk cId="2752332867" sldId="350"/>
            <ac:picMk id="10" creationId="{641535FA-BF28-4DB4-ADD7-AC4CDA4CDDBC}"/>
          </ac:picMkLst>
        </pc:picChg>
      </pc:sldChg>
      <pc:sldChg chg="addSp delSp modSp add mod ord">
        <pc:chgData name="Linxiao CAO" userId="f817448e-f682-486d-8c0e-887cd976619a" providerId="ADAL" clId="{4BA36B8B-C613-431A-AD89-BE2B902C9109}" dt="2025-05-04T08:09:27.498" v="1084" actId="403"/>
        <pc:sldMkLst>
          <pc:docMk/>
          <pc:sldMk cId="202016261" sldId="351"/>
        </pc:sldMkLst>
        <pc:spChg chg="add mod">
          <ac:chgData name="Linxiao CAO" userId="f817448e-f682-486d-8c0e-887cd976619a" providerId="ADAL" clId="{4BA36B8B-C613-431A-AD89-BE2B902C9109}" dt="2025-05-04T07:51:08.623" v="646" actId="1035"/>
          <ac:spMkLst>
            <pc:docMk/>
            <pc:sldMk cId="202016261" sldId="351"/>
            <ac:spMk id="6" creationId="{A8153E12-FB6A-6DBC-6479-17E825CC6670}"/>
          </ac:spMkLst>
        </pc:spChg>
        <pc:spChg chg="mod">
          <ac:chgData name="Linxiao CAO" userId="f817448e-f682-486d-8c0e-887cd976619a" providerId="ADAL" clId="{4BA36B8B-C613-431A-AD89-BE2B902C9109}" dt="2025-05-04T08:09:27.498" v="1084" actId="403"/>
          <ac:spMkLst>
            <pc:docMk/>
            <pc:sldMk cId="202016261" sldId="351"/>
            <ac:spMk id="11" creationId="{1A381C16-4747-1570-4C3C-CC58B722BB20}"/>
          </ac:spMkLst>
        </pc:spChg>
        <pc:grpChg chg="add mod">
          <ac:chgData name="Linxiao CAO" userId="f817448e-f682-486d-8c0e-887cd976619a" providerId="ADAL" clId="{4BA36B8B-C613-431A-AD89-BE2B902C9109}" dt="2025-05-04T07:51:14.487" v="647" actId="1076"/>
          <ac:grpSpMkLst>
            <pc:docMk/>
            <pc:sldMk cId="202016261" sldId="351"/>
            <ac:grpSpMk id="7" creationId="{4853D8C0-809B-4DD7-C77E-AFF577979EED}"/>
          </ac:grpSpMkLst>
        </pc:grpChg>
        <pc:picChg chg="add mod">
          <ac:chgData name="Linxiao CAO" userId="f817448e-f682-486d-8c0e-887cd976619a" providerId="ADAL" clId="{4BA36B8B-C613-431A-AD89-BE2B902C9109}" dt="2025-05-04T07:51:05.457" v="631" actId="1035"/>
          <ac:picMkLst>
            <pc:docMk/>
            <pc:sldMk cId="202016261" sldId="351"/>
            <ac:picMk id="4" creationId="{ECFB5252-5F7F-32DD-DFA6-1B675088ED98}"/>
          </ac:picMkLst>
        </pc:picChg>
        <pc:picChg chg="add mod">
          <ac:chgData name="Linxiao CAO" userId="f817448e-f682-486d-8c0e-887cd976619a" providerId="ADAL" clId="{4BA36B8B-C613-431A-AD89-BE2B902C9109}" dt="2025-05-04T07:58:07.319" v="847" actId="1076"/>
          <ac:picMkLst>
            <pc:docMk/>
            <pc:sldMk cId="202016261" sldId="351"/>
            <ac:picMk id="9" creationId="{03C831BF-DAA3-84C7-E980-9DFADC32F2B6}"/>
          </ac:picMkLst>
        </pc:picChg>
        <pc:picChg chg="del">
          <ac:chgData name="Linxiao CAO" userId="f817448e-f682-486d-8c0e-887cd976619a" providerId="ADAL" clId="{4BA36B8B-C613-431A-AD89-BE2B902C9109}" dt="2025-05-04T06:46:00.611" v="25" actId="478"/>
          <ac:picMkLst>
            <pc:docMk/>
            <pc:sldMk cId="202016261" sldId="351"/>
            <ac:picMk id="10" creationId="{FFBA960C-917A-BFBA-D088-8963C3D41270}"/>
          </ac:picMkLst>
        </pc:picChg>
      </pc:sldChg>
      <pc:sldChg chg="addSp delSp modSp add mod delAnim">
        <pc:chgData name="Linxiao CAO" userId="f817448e-f682-486d-8c0e-887cd976619a" providerId="ADAL" clId="{4BA36B8B-C613-431A-AD89-BE2B902C9109}" dt="2025-05-04T07:34:44.634" v="342" actId="207"/>
        <pc:sldMkLst>
          <pc:docMk/>
          <pc:sldMk cId="1809743416" sldId="352"/>
        </pc:sldMkLst>
        <pc:spChg chg="mod">
          <ac:chgData name="Linxiao CAO" userId="f817448e-f682-486d-8c0e-887cd976619a" providerId="ADAL" clId="{4BA36B8B-C613-431A-AD89-BE2B902C9109}" dt="2025-05-04T07:34:44.634" v="342" actId="207"/>
          <ac:spMkLst>
            <pc:docMk/>
            <pc:sldMk cId="1809743416" sldId="352"/>
            <ac:spMk id="9" creationId="{1C68811F-E3A5-8204-D098-23EBEAB380BE}"/>
          </ac:spMkLst>
        </pc:spChg>
        <pc:spChg chg="mod">
          <ac:chgData name="Linxiao CAO" userId="f817448e-f682-486d-8c0e-887cd976619a" providerId="ADAL" clId="{4BA36B8B-C613-431A-AD89-BE2B902C9109}" dt="2025-05-04T07:15:33.114" v="204" actId="20577"/>
          <ac:spMkLst>
            <pc:docMk/>
            <pc:sldMk cId="1809743416" sldId="352"/>
            <ac:spMk id="18" creationId="{B5195C4A-EF0A-4E5E-2EA9-3527291B2581}"/>
          </ac:spMkLst>
        </pc:spChg>
        <pc:spChg chg="del">
          <ac:chgData name="Linxiao CAO" userId="f817448e-f682-486d-8c0e-887cd976619a" providerId="ADAL" clId="{4BA36B8B-C613-431A-AD89-BE2B902C9109}" dt="2025-05-04T07:16:29.970" v="209" actId="478"/>
          <ac:spMkLst>
            <pc:docMk/>
            <pc:sldMk cId="1809743416" sldId="352"/>
            <ac:spMk id="28" creationId="{F4AB7423-2603-AA1E-42B6-54E2A16799D1}"/>
          </ac:spMkLst>
        </pc:spChg>
        <pc:spChg chg="del">
          <ac:chgData name="Linxiao CAO" userId="f817448e-f682-486d-8c0e-887cd976619a" providerId="ADAL" clId="{4BA36B8B-C613-431A-AD89-BE2B902C9109}" dt="2025-05-04T07:16:29.970" v="209" actId="478"/>
          <ac:spMkLst>
            <pc:docMk/>
            <pc:sldMk cId="1809743416" sldId="352"/>
            <ac:spMk id="55" creationId="{C0E4B15B-6AF1-0C70-91AC-8174DA88A341}"/>
          </ac:spMkLst>
        </pc:spChg>
        <pc:spChg chg="del">
          <ac:chgData name="Linxiao CAO" userId="f817448e-f682-486d-8c0e-887cd976619a" providerId="ADAL" clId="{4BA36B8B-C613-431A-AD89-BE2B902C9109}" dt="2025-05-04T07:23:22.747" v="248" actId="478"/>
          <ac:spMkLst>
            <pc:docMk/>
            <pc:sldMk cId="1809743416" sldId="352"/>
            <ac:spMk id="58" creationId="{3BBEAD20-3B22-CEBA-A193-5AE89F9237EA}"/>
          </ac:spMkLst>
        </pc:spChg>
        <pc:grpChg chg="del">
          <ac:chgData name="Linxiao CAO" userId="f817448e-f682-486d-8c0e-887cd976619a" providerId="ADAL" clId="{4BA36B8B-C613-431A-AD89-BE2B902C9109}" dt="2025-05-04T07:16:29.970" v="209" actId="478"/>
          <ac:grpSpMkLst>
            <pc:docMk/>
            <pc:sldMk cId="1809743416" sldId="352"/>
            <ac:grpSpMk id="2" creationId="{C3772DEA-EB88-1A71-7DA9-020ED0E9B251}"/>
          </ac:grpSpMkLst>
        </pc:grpChg>
        <pc:grpChg chg="del mod">
          <ac:chgData name="Linxiao CAO" userId="f817448e-f682-486d-8c0e-887cd976619a" providerId="ADAL" clId="{4BA36B8B-C613-431A-AD89-BE2B902C9109}" dt="2025-05-04T07:16:29.970" v="209" actId="478"/>
          <ac:grpSpMkLst>
            <pc:docMk/>
            <pc:sldMk cId="1809743416" sldId="352"/>
            <ac:grpSpMk id="10" creationId="{6C7C3BDF-8B14-F625-16FC-AC30E5C41642}"/>
          </ac:grpSpMkLst>
        </pc:grpChg>
        <pc:grpChg chg="del">
          <ac:chgData name="Linxiao CAO" userId="f817448e-f682-486d-8c0e-887cd976619a" providerId="ADAL" clId="{4BA36B8B-C613-431A-AD89-BE2B902C9109}" dt="2025-05-04T07:16:29.970" v="209" actId="478"/>
          <ac:grpSpMkLst>
            <pc:docMk/>
            <pc:sldMk cId="1809743416" sldId="352"/>
            <ac:grpSpMk id="30" creationId="{6EB65F0A-17B6-BDFC-F726-F874FD7DF5F6}"/>
          </ac:grpSpMkLst>
        </pc:grpChg>
        <pc:picChg chg="add mod">
          <ac:chgData name="Linxiao CAO" userId="f817448e-f682-486d-8c0e-887cd976619a" providerId="ADAL" clId="{4BA36B8B-C613-431A-AD89-BE2B902C9109}" dt="2025-05-04T07:34:07.747" v="336" actId="1076"/>
          <ac:picMkLst>
            <pc:docMk/>
            <pc:sldMk cId="1809743416" sldId="352"/>
            <ac:picMk id="5" creationId="{87EEE837-221D-F7A2-011B-5EAB22236860}"/>
          </ac:picMkLst>
        </pc:picChg>
        <pc:cxnChg chg="mod">
          <ac:chgData name="Linxiao CAO" userId="f817448e-f682-486d-8c0e-887cd976619a" providerId="ADAL" clId="{4BA36B8B-C613-431A-AD89-BE2B902C9109}" dt="2025-05-04T07:16:29.970" v="209" actId="478"/>
          <ac:cxnSpMkLst>
            <pc:docMk/>
            <pc:sldMk cId="1809743416" sldId="352"/>
            <ac:cxnSpMk id="48" creationId="{DC22D33E-BCC1-38B0-F5EC-5BA1EBDB8999}"/>
          </ac:cxnSpMkLst>
        </pc:cxnChg>
        <pc:cxnChg chg="mod">
          <ac:chgData name="Linxiao CAO" userId="f817448e-f682-486d-8c0e-887cd976619a" providerId="ADAL" clId="{4BA36B8B-C613-431A-AD89-BE2B902C9109}" dt="2025-05-04T07:16:29.970" v="209" actId="478"/>
          <ac:cxnSpMkLst>
            <pc:docMk/>
            <pc:sldMk cId="1809743416" sldId="352"/>
            <ac:cxnSpMk id="49" creationId="{973CC6CC-FE06-2ABB-DE9E-E76E98B5272C}"/>
          </ac:cxnSpMkLst>
        </pc:cxnChg>
        <pc:cxnChg chg="mod">
          <ac:chgData name="Linxiao CAO" userId="f817448e-f682-486d-8c0e-887cd976619a" providerId="ADAL" clId="{4BA36B8B-C613-431A-AD89-BE2B902C9109}" dt="2025-05-04T07:16:29.970" v="209" actId="478"/>
          <ac:cxnSpMkLst>
            <pc:docMk/>
            <pc:sldMk cId="1809743416" sldId="352"/>
            <ac:cxnSpMk id="50" creationId="{CFE1C905-4B7A-22F3-96DA-E2ECAC127E03}"/>
          </ac:cxnSpMkLst>
        </pc:cxnChg>
        <pc:cxnChg chg="mod">
          <ac:chgData name="Linxiao CAO" userId="f817448e-f682-486d-8c0e-887cd976619a" providerId="ADAL" clId="{4BA36B8B-C613-431A-AD89-BE2B902C9109}" dt="2025-05-04T07:16:29.970" v="209" actId="478"/>
          <ac:cxnSpMkLst>
            <pc:docMk/>
            <pc:sldMk cId="1809743416" sldId="352"/>
            <ac:cxnSpMk id="52" creationId="{65BAE4A9-51D8-BA66-7344-A2BB19B68FB9}"/>
          </ac:cxnSpMkLst>
        </pc:cxnChg>
        <pc:cxnChg chg="mod">
          <ac:chgData name="Linxiao CAO" userId="f817448e-f682-486d-8c0e-887cd976619a" providerId="ADAL" clId="{4BA36B8B-C613-431A-AD89-BE2B902C9109}" dt="2025-05-04T07:16:29.970" v="209" actId="478"/>
          <ac:cxnSpMkLst>
            <pc:docMk/>
            <pc:sldMk cId="1809743416" sldId="352"/>
            <ac:cxnSpMk id="53" creationId="{3FD92571-25BC-BC62-8819-341A38DFAB0C}"/>
          </ac:cxnSpMkLst>
        </pc:cxnChg>
      </pc:sldChg>
      <pc:sldChg chg="addSp delSp modSp add mod">
        <pc:chgData name="Linxiao CAO" userId="f817448e-f682-486d-8c0e-887cd976619a" providerId="ADAL" clId="{4BA36B8B-C613-431A-AD89-BE2B902C9109}" dt="2025-05-04T07:39:47.557" v="425" actId="115"/>
        <pc:sldMkLst>
          <pc:docMk/>
          <pc:sldMk cId="2163932277" sldId="353"/>
        </pc:sldMkLst>
        <pc:spChg chg="mod">
          <ac:chgData name="Linxiao CAO" userId="f817448e-f682-486d-8c0e-887cd976619a" providerId="ADAL" clId="{4BA36B8B-C613-431A-AD89-BE2B902C9109}" dt="2025-05-04T07:39:47.557" v="425" actId="115"/>
          <ac:spMkLst>
            <pc:docMk/>
            <pc:sldMk cId="2163932277" sldId="353"/>
            <ac:spMk id="9" creationId="{9BA69A64-DD1F-DE4A-CBB3-7CC59347ABF8}"/>
          </ac:spMkLst>
        </pc:spChg>
        <pc:picChg chg="add mod">
          <ac:chgData name="Linxiao CAO" userId="f817448e-f682-486d-8c0e-887cd976619a" providerId="ADAL" clId="{4BA36B8B-C613-431A-AD89-BE2B902C9109}" dt="2025-05-04T07:39:33.810" v="422" actId="1076"/>
          <ac:picMkLst>
            <pc:docMk/>
            <pc:sldMk cId="2163932277" sldId="353"/>
            <ac:picMk id="4" creationId="{370E421A-BD74-303A-6FA8-E9F55CCED055}"/>
          </ac:picMkLst>
        </pc:picChg>
        <pc:picChg chg="del">
          <ac:chgData name="Linxiao CAO" userId="f817448e-f682-486d-8c0e-887cd976619a" providerId="ADAL" clId="{4BA36B8B-C613-431A-AD89-BE2B902C9109}" dt="2025-05-04T07:28:41.639" v="296" actId="478"/>
          <ac:picMkLst>
            <pc:docMk/>
            <pc:sldMk cId="2163932277" sldId="353"/>
            <ac:picMk id="5" creationId="{2A893B61-5F83-2E07-7F01-790CF1928CB1}"/>
          </ac:picMkLst>
        </pc:picChg>
      </pc:sldChg>
      <pc:sldChg chg="addSp delSp modSp add mod">
        <pc:chgData name="Linxiao CAO" userId="f817448e-f682-486d-8c0e-887cd976619a" providerId="ADAL" clId="{4BA36B8B-C613-431A-AD89-BE2B902C9109}" dt="2025-05-04T08:10:06.902" v="1136" actId="20577"/>
        <pc:sldMkLst>
          <pc:docMk/>
          <pc:sldMk cId="3390191367" sldId="354"/>
        </pc:sldMkLst>
        <pc:spChg chg="del">
          <ac:chgData name="Linxiao CAO" userId="f817448e-f682-486d-8c0e-887cd976619a" providerId="ADAL" clId="{4BA36B8B-C613-431A-AD89-BE2B902C9109}" dt="2025-05-04T07:58:27.315" v="849" actId="478"/>
          <ac:spMkLst>
            <pc:docMk/>
            <pc:sldMk cId="3390191367" sldId="354"/>
            <ac:spMk id="3" creationId="{2A46E03C-1403-D26A-82DD-78C4F681B4B5}"/>
          </ac:spMkLst>
        </pc:spChg>
        <pc:spChg chg="del">
          <ac:chgData name="Linxiao CAO" userId="f817448e-f682-486d-8c0e-887cd976619a" providerId="ADAL" clId="{4BA36B8B-C613-431A-AD89-BE2B902C9109}" dt="2025-05-04T07:58:30.761" v="850" actId="478"/>
          <ac:spMkLst>
            <pc:docMk/>
            <pc:sldMk cId="3390191367" sldId="354"/>
            <ac:spMk id="4" creationId="{B0A77A6B-B858-8D87-0E88-EBE99AA17298}"/>
          </ac:spMkLst>
        </pc:spChg>
        <pc:spChg chg="add del">
          <ac:chgData name="Linxiao CAO" userId="f817448e-f682-486d-8c0e-887cd976619a" providerId="ADAL" clId="{4BA36B8B-C613-431A-AD89-BE2B902C9109}" dt="2025-05-04T08:01:16.765" v="932" actId="478"/>
          <ac:spMkLst>
            <pc:docMk/>
            <pc:sldMk cId="3390191367" sldId="354"/>
            <ac:spMk id="6" creationId="{534E7966-F6B0-4C7A-EC7E-1C88534EE468}"/>
          </ac:spMkLst>
        </pc:spChg>
        <pc:spChg chg="mod">
          <ac:chgData name="Linxiao CAO" userId="f817448e-f682-486d-8c0e-887cd976619a" providerId="ADAL" clId="{4BA36B8B-C613-431A-AD89-BE2B902C9109}" dt="2025-05-04T08:10:06.902" v="1136" actId="20577"/>
          <ac:spMkLst>
            <pc:docMk/>
            <pc:sldMk cId="3390191367" sldId="354"/>
            <ac:spMk id="24" creationId="{4723C9AF-EC14-F900-0846-79C6AE015AD7}"/>
          </ac:spMkLst>
        </pc:spChg>
        <pc:spChg chg="add del mod topLvl">
          <ac:chgData name="Linxiao CAO" userId="f817448e-f682-486d-8c0e-887cd976619a" providerId="ADAL" clId="{4BA36B8B-C613-431A-AD89-BE2B902C9109}" dt="2025-05-04T08:04:51.460" v="982" actId="121"/>
          <ac:spMkLst>
            <pc:docMk/>
            <pc:sldMk cId="3390191367" sldId="354"/>
            <ac:spMk id="34" creationId="{6DBDB0DD-370D-50EA-8F79-E68E38EF9DC6}"/>
          </ac:spMkLst>
        </pc:spChg>
        <pc:spChg chg="add del mod topLvl">
          <ac:chgData name="Linxiao CAO" userId="f817448e-f682-486d-8c0e-887cd976619a" providerId="ADAL" clId="{4BA36B8B-C613-431A-AD89-BE2B902C9109}" dt="2025-05-04T08:04:52.674" v="985" actId="20577"/>
          <ac:spMkLst>
            <pc:docMk/>
            <pc:sldMk cId="3390191367" sldId="354"/>
            <ac:spMk id="35" creationId="{71386C87-1265-418D-8E02-5BBC25469B5E}"/>
          </ac:spMkLst>
        </pc:spChg>
        <pc:grpChg chg="add del">
          <ac:chgData name="Linxiao CAO" userId="f817448e-f682-486d-8c0e-887cd976619a" providerId="ADAL" clId="{4BA36B8B-C613-431A-AD89-BE2B902C9109}" dt="2025-05-04T08:04:50.955" v="980" actId="478"/>
          <ac:grpSpMkLst>
            <pc:docMk/>
            <pc:sldMk cId="3390191367" sldId="354"/>
            <ac:grpSpMk id="32" creationId="{742594B1-74A0-1C60-9931-84061484F6F4}"/>
          </ac:grpSpMkLst>
        </pc:grpChg>
        <pc:picChg chg="mod">
          <ac:chgData name="Linxiao CAO" userId="f817448e-f682-486d-8c0e-887cd976619a" providerId="ADAL" clId="{4BA36B8B-C613-431A-AD89-BE2B902C9109}" dt="2025-05-04T08:05:07.454" v="1039" actId="1038"/>
          <ac:picMkLst>
            <pc:docMk/>
            <pc:sldMk cId="3390191367" sldId="354"/>
            <ac:picMk id="2" creationId="{4B3CC51E-FF91-6582-F9DC-4B9493E46F6D}"/>
          </ac:picMkLst>
        </pc:picChg>
        <pc:picChg chg="mod">
          <ac:chgData name="Linxiao CAO" userId="f817448e-f682-486d-8c0e-887cd976619a" providerId="ADAL" clId="{4BA36B8B-C613-431A-AD89-BE2B902C9109}" dt="2025-05-04T08:05:07.454" v="1039" actId="1038"/>
          <ac:picMkLst>
            <pc:docMk/>
            <pc:sldMk cId="3390191367" sldId="354"/>
            <ac:picMk id="5" creationId="{B94B732B-4A20-6BBB-8D84-2AD74A6E1206}"/>
          </ac:picMkLst>
        </pc:picChg>
        <pc:picChg chg="add del mod">
          <ac:chgData name="Linxiao CAO" userId="f817448e-f682-486d-8c0e-887cd976619a" providerId="ADAL" clId="{4BA36B8B-C613-431A-AD89-BE2B902C9109}" dt="2025-05-04T08:05:00.075" v="988" actId="478"/>
          <ac:picMkLst>
            <pc:docMk/>
            <pc:sldMk cId="3390191367" sldId="354"/>
            <ac:picMk id="9" creationId="{AF905106-E031-1E32-569B-F50E1B34DC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502E5-6404-41E0-83D7-205A5FE8EAFB}" type="datetimeFigureOut">
              <a:rPr lang="zh-CN" altLang="en-US" smtClean="0"/>
              <a:t>2025/5/8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07777-5ECF-4F65-8969-D70B03DC8E06}" type="slidenum">
              <a:rPr lang="zh-CN" altLang="en-US" smtClean="0"/>
              <a:t>‹#›</a:t>
            </a:fld>
            <a:endParaRPr lang="zh-CN" altLang="en-US"/>
          </a:p>
        </p:txBody>
      </p:sp>
    </p:spTree>
    <p:extLst>
      <p:ext uri="{BB962C8B-B14F-4D97-AF65-F5344CB8AC3E}">
        <p14:creationId xmlns:p14="http://schemas.microsoft.com/office/powerpoint/2010/main" val="2402105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74151"/>
                </a:solidFill>
                <a:effectLst/>
                <a:latin typeface="Söhne"/>
              </a:rPr>
              <a:t>Good evening, Professor. My name is Linxiao Cao, and I am deeply honored to be here as a prospective Ph.D. candidate. I am excited to share my background and previous research experiences. </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1162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Moreover, FERRY employ distributionally robust optimization to alleviate the impact of data heterogeneity. </a:t>
            </a:r>
            <a:r>
              <a:rPr lang="en-US" altLang="zh-CN" sz="1200" b="0" dirty="0">
                <a:latin typeface="Times New Roman" panose="02020603050405020304" pitchFamily="18" charset="0"/>
                <a:ea typeface="华文中宋" panose="02010600040101010101" pitchFamily="2" charset="-122"/>
                <a:cs typeface="Times New Roman" panose="02020603050405020304" pitchFamily="18" charset="0"/>
              </a:rPr>
              <a:t>DRO treats the data distribution of each hospital as an uncertainty factor and employs the approach of minimizing the worst-case. During each global round, the client with the worst performance is selected for further optimization.</a:t>
            </a:r>
            <a:r>
              <a:rPr lang="en-US" altLang="zh-CN" sz="1200" b="0"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 Therefore, DRO enhances the robustness and generalization capacity of FERRY!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58383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previous research has shown that DRO can be sensitive to noisy data. Medical data often contains incorrect labels, and DRO's sensitivity to noise can impact the performance of the model.</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31529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We employ joint loss learning to reduce the influence of noise. By comparing the output of each classifier with that of others, we determine if the data is reliable based on similarity. Noisy data is identified by lack of similarity and filtered out, retaining only samples with small losses for training.</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1826263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1984B-C9C7-E60E-9B41-7224F2F4E83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6CAC01-073F-6AF6-6B9C-2584A52526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5DE042A-8485-7447-E411-2AE57107F72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Our method has better performance under different noise levels.</a:t>
            </a:r>
          </a:p>
        </p:txBody>
      </p:sp>
      <p:sp>
        <p:nvSpPr>
          <p:cNvPr id="4" name="灯片编号占位符 3">
            <a:extLst>
              <a:ext uri="{FF2B5EF4-FFF2-40B4-BE49-F238E27FC236}">
                <a16:creationId xmlns:a16="http://schemas.microsoft.com/office/drawing/2014/main" id="{8AD12A25-5A39-0340-ED24-3615F518E282}"/>
              </a:ext>
            </a:extLst>
          </p:cNvPr>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1894251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Our method has better performance under different noise levels.</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322866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05D04-4F4E-BD17-2A7A-AE2B9758121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1D66D94-A48D-08D4-4045-4BCF95F4DE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AED858-CEC9-D801-AB9A-AD677E638874}"/>
              </a:ext>
            </a:extLst>
          </p:cNvPr>
          <p:cNvSpPr>
            <a:spLocks noGrp="1"/>
          </p:cNvSpPr>
          <p:nvPr>
            <p:ph type="body" idx="1"/>
          </p:nvPr>
        </p:nvSpPr>
        <p:spPr/>
        <p:txBody>
          <a:bodyPr/>
          <a:lstStyle/>
          <a:p>
            <a:pPr algn="l"/>
            <a:r>
              <a:rPr lang="en-US" altLang="zh-CN" b="0" i="0" dirty="0">
                <a:solidFill>
                  <a:srgbClr val="374151"/>
                </a:solidFill>
                <a:effectLst/>
                <a:latin typeface="Söhne"/>
              </a:rPr>
              <a:t>Good evening, Professor. My name is Linxiao Cao, and I am deeply honored to be here as a prospective Ph.D. candidate. I am excited to share my background and previous research experiences. </a:t>
            </a:r>
          </a:p>
        </p:txBody>
      </p:sp>
      <p:sp>
        <p:nvSpPr>
          <p:cNvPr id="4" name="灯片编号占位符 3">
            <a:extLst>
              <a:ext uri="{FF2B5EF4-FFF2-40B4-BE49-F238E27FC236}">
                <a16:creationId xmlns:a16="http://schemas.microsoft.com/office/drawing/2014/main" id="{AF096A5C-D28A-3FD4-E7EB-B3EDE753FB6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18195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35829-4A29-39FB-F036-80E963B87D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BD014EB-C6D0-0BF2-6068-EABB3D1E1B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88DFB1F-1914-E5F1-4D38-C44456401CB1}"/>
              </a:ext>
            </a:extLst>
          </p:cNvPr>
          <p:cNvSpPr>
            <a:spLocks noGrp="1"/>
          </p:cNvSpPr>
          <p:nvPr>
            <p:ph type="body" idx="1"/>
          </p:nvPr>
        </p:nvSpPr>
        <p:spPr/>
        <p:txBody>
          <a:bodyPr/>
          <a:lstStyle/>
          <a:p>
            <a:r>
              <a:rPr lang="en-US" altLang="zh-CN" dirty="0">
                <a:effectLst/>
              </a:rPr>
              <a:t>However, implementing intelligent management of ventilator and sedatives faces some challenges. Due to the limited data resources in individual ICUs, we aim to leverage data from multiple ICUs to train a decision model. However, this data contains sensitive information, making data sharing inappropriate. So, How to construct the global model without sharing scattered private clinical raw data is our first challenge. </a:t>
            </a:r>
          </a:p>
          <a:p>
            <a:endParaRPr lang="en-US" altLang="zh-CN" dirty="0">
              <a:effectLst/>
            </a:endParaRPr>
          </a:p>
          <a:p>
            <a:br>
              <a:rPr lang="en-US" altLang="zh-CN" b="0" i="0" dirty="0">
                <a:solidFill>
                  <a:srgbClr val="FFFFFF"/>
                </a:solidFill>
                <a:effectLst/>
                <a:highlight>
                  <a:srgbClr val="212121"/>
                </a:highlight>
                <a:latin typeface="Söhne"/>
              </a:rPr>
            </a:br>
            <a:endParaRPr lang="zh-CN" altLang="en-US" dirty="0"/>
          </a:p>
        </p:txBody>
      </p:sp>
      <p:sp>
        <p:nvSpPr>
          <p:cNvPr id="4" name="灯片编号占位符 3">
            <a:extLst>
              <a:ext uri="{FF2B5EF4-FFF2-40B4-BE49-F238E27FC236}">
                <a16:creationId xmlns:a16="http://schemas.microsoft.com/office/drawing/2014/main" id="{EB677485-0C47-B106-901C-B433ECDF2A6C}"/>
              </a:ext>
            </a:extLst>
          </p:cNvPr>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04635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19C4C-5320-6CB9-82ED-4AC478B80C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DCE8B33-E07F-91F4-BB75-CE9C1C3EB25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CD98A9-4E72-BD05-D9B1-9A3F998F85CC}"/>
              </a:ext>
            </a:extLst>
          </p:cNvPr>
          <p:cNvSpPr>
            <a:spLocks noGrp="1"/>
          </p:cNvSpPr>
          <p:nvPr>
            <p:ph type="body" idx="1"/>
          </p:nvPr>
        </p:nvSpPr>
        <p:spPr/>
        <p:txBody>
          <a:bodyPr/>
          <a:lstStyle/>
          <a:p>
            <a:r>
              <a:rPr lang="en-US" altLang="zh-CN" dirty="0">
                <a:effectLst/>
              </a:rPr>
              <a:t>However, implementing intelligent management of ventilator and sedatives faces some challenges. Due to the limited data resources in individual ICUs, we aim to leverage data from multiple ICUs to train a decision model. However, this data contains sensitive information, making data sharing inappropriate. So, How to construct the global model without sharing scattered private clinical raw data is our first challenge. </a:t>
            </a:r>
          </a:p>
          <a:p>
            <a:endParaRPr lang="en-US" altLang="zh-CN" dirty="0">
              <a:effectLst/>
            </a:endParaRPr>
          </a:p>
          <a:p>
            <a:br>
              <a:rPr lang="en-US" altLang="zh-CN" b="0" i="0" dirty="0">
                <a:solidFill>
                  <a:srgbClr val="FFFFFF"/>
                </a:solidFill>
                <a:effectLst/>
                <a:highlight>
                  <a:srgbClr val="212121"/>
                </a:highlight>
                <a:latin typeface="Söhne"/>
              </a:rPr>
            </a:br>
            <a:endParaRPr lang="zh-CN" altLang="en-US" dirty="0"/>
          </a:p>
        </p:txBody>
      </p:sp>
      <p:sp>
        <p:nvSpPr>
          <p:cNvPr id="4" name="灯片编号占位符 3">
            <a:extLst>
              <a:ext uri="{FF2B5EF4-FFF2-40B4-BE49-F238E27FC236}">
                <a16:creationId xmlns:a16="http://schemas.microsoft.com/office/drawing/2014/main" id="{72D3CB3E-1724-71EA-D887-42F5004D0159}"/>
              </a:ext>
            </a:extLst>
          </p:cNvPr>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88474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However, implementing intelligent management of ventilator and sedatives faces some challenges. Due to the limited data resources in individual ICUs, we aim to leverage data from multiple ICUs to train a decision model. However, this data contains sensitive information, making data sharing inappropriate. So, How to construct the global model without sharing scattered private clinical raw data is our first challenge. </a:t>
            </a:r>
          </a:p>
          <a:p>
            <a:endParaRPr lang="en-US" altLang="zh-CN" dirty="0">
              <a:effectLst/>
            </a:endParaRPr>
          </a:p>
          <a:p>
            <a:br>
              <a:rPr lang="en-US" altLang="zh-CN" b="0" i="0" dirty="0">
                <a:solidFill>
                  <a:srgbClr val="FFFFFF"/>
                </a:solidFill>
                <a:effectLst/>
                <a:highlight>
                  <a:srgbClr val="212121"/>
                </a:highlight>
                <a:latin typeface="Söhne"/>
              </a:rPr>
            </a:b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34758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The second challenge is that how to define the reward function. In the medical field, many tasks involve sequential decision-making. And these tasks model this problem as MDPs and tackled with RL.</a:t>
            </a:r>
            <a:r>
              <a:rPr lang="zh-CN" altLang="en-US"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However,</a:t>
            </a:r>
            <a:r>
              <a:rPr lang="en-US" altLang="zh-CN" dirty="0">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quantifying the reward function is often challenging </a:t>
            </a:r>
            <a:r>
              <a:rPr lang="en-US" altLang="zh-CN" dirty="0">
                <a:latin typeface="Times New Roman" panose="02020603050405020304" pitchFamily="18" charset="0"/>
                <a:cs typeface="Times New Roman" panose="02020603050405020304" pitchFamily="18" charset="0"/>
              </a:rPr>
              <a:t>due to the complexity of healthcare.</a:t>
            </a: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And Inaccurate or arbitrary reward functions may have a negative impact on the policy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6528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third challenge involves overcoming data heterogeneity (</a:t>
            </a:r>
            <a:r>
              <a:rPr lang="en-US" altLang="zh-CN" b="0" i="0" dirty="0">
                <a:solidFill>
                  <a:srgbClr val="585C6F"/>
                </a:solidFill>
                <a:effectLst/>
                <a:highlight>
                  <a:srgbClr val="FFFFFF"/>
                </a:highlight>
                <a:latin typeface="PingFangSC-Regular"/>
              </a:rPr>
              <a:t>ˌ</a:t>
            </a:r>
            <a:r>
              <a:rPr lang="en-US" altLang="zh-CN" b="0" i="0" dirty="0" err="1">
                <a:solidFill>
                  <a:srgbClr val="585C6F"/>
                </a:solidFill>
                <a:effectLst/>
                <a:highlight>
                  <a:srgbClr val="FFFFFF"/>
                </a:highlight>
                <a:latin typeface="PingFangSC-Regular"/>
              </a:rPr>
              <a:t>hetərədʒəˈniːəti</a:t>
            </a:r>
            <a:r>
              <a:rPr lang="en-US" altLang="zh-CN" dirty="0"/>
              <a:t>) . Data distribution varies across different hospitals, leading to local optima of models that don't align with the global model. This creates a challenge in addressing performance degradation caused by distribution drifts.</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99700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In response to the above challenge, we have proposed FERRY, a novel federated inverse RL method. Its framework is illustrated in the slides.</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43509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First</a:t>
            </a:r>
            <a:r>
              <a:rPr lang="en-US" altLang="zh-CN" sz="1200" kern="10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FERRY </a:t>
            </a: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introduces FL to break the restriction of data silos. FL ensures data privacy and allows collaborative training using data from other hospitals.</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842163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Secondly, FERRY uses AVRIL, an IRL method, to approximate reward function from historical data, solving the challenge of defining reward functions.</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322932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F50EC-D954-3802-69C1-CB7C8B2003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FDDA7A-109C-E0F2-A6E8-1739F5643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FD2522-58B0-938C-DE43-E763C78D9340}"/>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5" name="页脚占位符 4">
            <a:extLst>
              <a:ext uri="{FF2B5EF4-FFF2-40B4-BE49-F238E27FC236}">
                <a16:creationId xmlns:a16="http://schemas.microsoft.com/office/drawing/2014/main" id="{6C4D84C6-822E-AB3A-50E0-59484CC776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79BAC5-B0F5-99ED-53E6-9461E7692498}"/>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387089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CA3F1-37A6-3E17-5A1C-F412E9C83B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C11FF4-395E-67EE-0F25-DB70F38EE5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36D5E3-C240-EA77-97C7-E166E3000BF1}"/>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5" name="页脚占位符 4">
            <a:extLst>
              <a:ext uri="{FF2B5EF4-FFF2-40B4-BE49-F238E27FC236}">
                <a16:creationId xmlns:a16="http://schemas.microsoft.com/office/drawing/2014/main" id="{C435F84D-EA9A-0AE5-CFF6-26C30F299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E830F-7280-77D5-81EF-8A63984E1EA9}"/>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425898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5AFD3E-BED4-C041-A413-99CDE721BC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836A4-9B4D-F28E-CF51-8F975DA404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D8FD8D-0EF2-A94F-9EA2-3B20DA8D049E}"/>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5" name="页脚占位符 4">
            <a:extLst>
              <a:ext uri="{FF2B5EF4-FFF2-40B4-BE49-F238E27FC236}">
                <a16:creationId xmlns:a16="http://schemas.microsoft.com/office/drawing/2014/main" id="{B6DB0256-D186-DFAF-CC2F-6F777519B1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23DD1E-D4C3-C6A1-08C3-D9BA4854B4AB}"/>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867537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9" name="矩形 8"/>
          <p:cNvSpPr/>
          <p:nvPr userDrawn="1"/>
        </p:nvSpPr>
        <p:spPr>
          <a:xfrm>
            <a:off x="246745" y="253094"/>
            <a:ext cx="11698512" cy="6351814"/>
          </a:xfrm>
          <a:prstGeom prst="rect">
            <a:avLst/>
          </a:prstGeom>
          <a:noFill/>
          <a:ln w="12700">
            <a:solidFill>
              <a:srgbClr val="1D35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p:nvPr userDrawn="1"/>
        </p:nvSpPr>
        <p:spPr bwMode="auto">
          <a:xfrm rot="13500000">
            <a:off x="5947889" y="79823"/>
            <a:ext cx="296227" cy="296227"/>
          </a:xfrm>
          <a:custGeom>
            <a:avLst/>
            <a:gdLst>
              <a:gd name="T0" fmla="*/ 0 w 570"/>
              <a:gd name="T1" fmla="*/ 570 h 570"/>
              <a:gd name="T2" fmla="*/ 0 w 570"/>
              <a:gd name="T3" fmla="*/ 0 h 570"/>
              <a:gd name="T4" fmla="*/ 570 w 570"/>
              <a:gd name="T5" fmla="*/ 0 h 570"/>
              <a:gd name="T6" fmla="*/ 0 w 570"/>
              <a:gd name="T7" fmla="*/ 570 h 570"/>
            </a:gdLst>
            <a:ahLst/>
            <a:cxnLst>
              <a:cxn ang="0">
                <a:pos x="T0" y="T1"/>
              </a:cxn>
              <a:cxn ang="0">
                <a:pos x="T2" y="T3"/>
              </a:cxn>
              <a:cxn ang="0">
                <a:pos x="T4" y="T5"/>
              </a:cxn>
              <a:cxn ang="0">
                <a:pos x="T6" y="T7"/>
              </a:cxn>
            </a:cxnLst>
            <a:rect l="0" t="0" r="r" b="b"/>
            <a:pathLst>
              <a:path w="570" h="570">
                <a:moveTo>
                  <a:pt x="0" y="570"/>
                </a:moveTo>
                <a:lnTo>
                  <a:pt x="0" y="0"/>
                </a:lnTo>
                <a:lnTo>
                  <a:pt x="570" y="0"/>
                </a:lnTo>
                <a:lnTo>
                  <a:pt x="0" y="570"/>
                </a:lnTo>
                <a:close/>
              </a:path>
            </a:pathLst>
          </a:custGeom>
          <a:solidFill>
            <a:srgbClr val="1D3559"/>
          </a:solidFill>
          <a:ln w="25400">
            <a:solidFill>
              <a:schemeClr val="bg1"/>
            </a:solidFill>
          </a:ln>
        </p:spPr>
        <p:txBody>
          <a:bodyPr vert="horz" wrap="square" lIns="91440" tIns="45720" rIns="91440" bIns="45720" numCol="1" anchor="t" anchorCtr="0" compatLnSpc="1"/>
          <a:lstStyle/>
          <a:p>
            <a:endParaRPr lang="zh-CN" altLang="en-US"/>
          </a:p>
        </p:txBody>
      </p:sp>
      <p:sp>
        <p:nvSpPr>
          <p:cNvPr id="17" name="Freeform 5"/>
          <p:cNvSpPr/>
          <p:nvPr userDrawn="1"/>
        </p:nvSpPr>
        <p:spPr bwMode="auto">
          <a:xfrm rot="2700000">
            <a:off x="5947891" y="6500422"/>
            <a:ext cx="296227" cy="296227"/>
          </a:xfrm>
          <a:custGeom>
            <a:avLst/>
            <a:gdLst>
              <a:gd name="T0" fmla="*/ 0 w 570"/>
              <a:gd name="T1" fmla="*/ 570 h 570"/>
              <a:gd name="T2" fmla="*/ 0 w 570"/>
              <a:gd name="T3" fmla="*/ 0 h 570"/>
              <a:gd name="T4" fmla="*/ 570 w 570"/>
              <a:gd name="T5" fmla="*/ 0 h 570"/>
              <a:gd name="T6" fmla="*/ 0 w 570"/>
              <a:gd name="T7" fmla="*/ 570 h 570"/>
            </a:gdLst>
            <a:ahLst/>
            <a:cxnLst>
              <a:cxn ang="0">
                <a:pos x="T0" y="T1"/>
              </a:cxn>
              <a:cxn ang="0">
                <a:pos x="T2" y="T3"/>
              </a:cxn>
              <a:cxn ang="0">
                <a:pos x="T4" y="T5"/>
              </a:cxn>
              <a:cxn ang="0">
                <a:pos x="T6" y="T7"/>
              </a:cxn>
            </a:cxnLst>
            <a:rect l="0" t="0" r="r" b="b"/>
            <a:pathLst>
              <a:path w="570" h="570">
                <a:moveTo>
                  <a:pt x="0" y="570"/>
                </a:moveTo>
                <a:lnTo>
                  <a:pt x="0" y="0"/>
                </a:lnTo>
                <a:lnTo>
                  <a:pt x="570" y="0"/>
                </a:lnTo>
                <a:lnTo>
                  <a:pt x="0" y="570"/>
                </a:lnTo>
                <a:close/>
              </a:path>
            </a:pathLst>
          </a:custGeom>
          <a:solidFill>
            <a:srgbClr val="1D3559"/>
          </a:solidFill>
          <a:ln w="25400">
            <a:solidFill>
              <a:schemeClr val="bg1"/>
            </a:solidFill>
          </a:ln>
        </p:spPr>
        <p:txBody>
          <a:bodyPr vert="horz" wrap="square" lIns="91440" tIns="45720" rIns="91440" bIns="45720" numCol="1" anchor="t" anchorCtr="0" compatLnSpc="1"/>
          <a:lstStyle/>
          <a:p>
            <a:endParaRPr lang="zh-CN" altLang="en-US"/>
          </a:p>
        </p:txBody>
      </p:sp>
      <p:sp>
        <p:nvSpPr>
          <p:cNvPr id="11" name="副标题 2"/>
          <p:cNvSpPr>
            <a:spLocks noGrp="1"/>
          </p:cNvSpPr>
          <p:nvPr>
            <p:ph type="subTitle" idx="1"/>
          </p:nvPr>
        </p:nvSpPr>
        <p:spPr>
          <a:xfrm>
            <a:off x="669925" y="2848384"/>
            <a:ext cx="7855511"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标题 1"/>
          <p:cNvSpPr>
            <a:spLocks noGrp="1"/>
          </p:cNvSpPr>
          <p:nvPr>
            <p:ph type="ctrTitle"/>
          </p:nvPr>
        </p:nvSpPr>
        <p:spPr>
          <a:xfrm>
            <a:off x="669925" y="2149793"/>
            <a:ext cx="7855511" cy="698591"/>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5" name="文本占位符 13"/>
          <p:cNvSpPr>
            <a:spLocks noGrp="1"/>
          </p:cNvSpPr>
          <p:nvPr>
            <p:ph type="body" sz="quarter" idx="10" hasCustomPrompt="1"/>
          </p:nvPr>
        </p:nvSpPr>
        <p:spPr>
          <a:xfrm>
            <a:off x="669925" y="4611692"/>
            <a:ext cx="785551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6" name="文本占位符 13"/>
          <p:cNvSpPr>
            <a:spLocks noGrp="1"/>
          </p:cNvSpPr>
          <p:nvPr>
            <p:ph type="body" sz="quarter" idx="11" hasCustomPrompt="1"/>
          </p:nvPr>
        </p:nvSpPr>
        <p:spPr>
          <a:xfrm>
            <a:off x="669925" y="4907963"/>
            <a:ext cx="785551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381040500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C6AAD-D734-E6D2-A962-08260F94F0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D1B42F-07DE-2643-624E-5455B7507A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86BE2-F3F8-DA9C-ACC4-1AA3547C47AE}"/>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5" name="页脚占位符 4">
            <a:extLst>
              <a:ext uri="{FF2B5EF4-FFF2-40B4-BE49-F238E27FC236}">
                <a16:creationId xmlns:a16="http://schemas.microsoft.com/office/drawing/2014/main" id="{FBDCDAEE-BFA3-2340-08F0-C5BAC7D93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AED657-6955-45AD-0F69-29816C687904}"/>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15040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4D3A2-FF77-B132-C4D0-653DA19FF4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5AF89C3-9837-C1B9-3565-5CC4669D3A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B12666-E1EB-F39B-9BAC-F551264EDCE2}"/>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5" name="页脚占位符 4">
            <a:extLst>
              <a:ext uri="{FF2B5EF4-FFF2-40B4-BE49-F238E27FC236}">
                <a16:creationId xmlns:a16="http://schemas.microsoft.com/office/drawing/2014/main" id="{C063BCBD-D6C1-8DEE-A020-811EA8D5BB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5C855E-D8CA-4200-B9DE-87BCC3D24DB1}"/>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293668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F7834-1452-6FD8-138B-EA491392F2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34E568-F54D-8B81-A224-853B332DDA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7EB340-4F35-2190-72F1-30AD77A12C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5DEFBE-92D9-D3E1-1DB2-A86214A046FC}"/>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6" name="页脚占位符 5">
            <a:extLst>
              <a:ext uri="{FF2B5EF4-FFF2-40B4-BE49-F238E27FC236}">
                <a16:creationId xmlns:a16="http://schemas.microsoft.com/office/drawing/2014/main" id="{12C53B3C-C6F2-C982-7EB9-82BB27CF76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47D359-AB92-54DE-ECEA-68CB4342A86B}"/>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137574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6A432-808C-5ACA-B1B9-4D48C35274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20FBFBA-388F-CC6B-E98D-F00F899D1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2E0CDD-B1BA-BE1A-DEEE-88F67F9138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3F0B87-482C-2CA2-51AC-2E126FA06A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52D469-09F5-8B29-611E-401E8D4624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53BBD2-B8B9-9921-9C96-5DBF6A303AEF}"/>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8" name="页脚占位符 7">
            <a:extLst>
              <a:ext uri="{FF2B5EF4-FFF2-40B4-BE49-F238E27FC236}">
                <a16:creationId xmlns:a16="http://schemas.microsoft.com/office/drawing/2014/main" id="{1E32E441-D0BB-C3B7-D6E6-CF89E9D3B1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772996-8E96-9EDE-2937-A9B32A168345}"/>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344854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62AA7-B46C-4626-CAA6-7DC966044B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6B370E0-22A0-D9C7-0FEA-2607A98565FC}"/>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4" name="页脚占位符 3">
            <a:extLst>
              <a:ext uri="{FF2B5EF4-FFF2-40B4-BE49-F238E27FC236}">
                <a16:creationId xmlns:a16="http://schemas.microsoft.com/office/drawing/2014/main" id="{4E6AFE7A-C241-0130-3EC2-AFFBA59544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6546958-0131-B1C4-9013-AD0B6D2A3B35}"/>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420881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EB01C2-F1FD-5DF8-0D39-6ABEF28FDAE8}"/>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3" name="页脚占位符 2">
            <a:extLst>
              <a:ext uri="{FF2B5EF4-FFF2-40B4-BE49-F238E27FC236}">
                <a16:creationId xmlns:a16="http://schemas.microsoft.com/office/drawing/2014/main" id="{29FA2369-76A9-23EE-BA14-579208C9E7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EF7E61-BF02-E681-289C-1F027FD31D7D}"/>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99212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FF56C-BBCE-D064-1C07-39E354D870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67369C-50F2-83C7-DAD8-BB2FE1807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815419-5B69-037C-92A1-FCED677B4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E2A5B6-7365-239A-CECC-CAFDE5E64A6C}"/>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6" name="页脚占位符 5">
            <a:extLst>
              <a:ext uri="{FF2B5EF4-FFF2-40B4-BE49-F238E27FC236}">
                <a16:creationId xmlns:a16="http://schemas.microsoft.com/office/drawing/2014/main" id="{5E752729-37EE-6E62-318B-51533C8D0E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8F5830-E828-DFF6-2994-B68E0E63DB8E}"/>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357912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DA450-84E6-372C-6889-C111A45B62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B4090D-936B-E014-9F23-E986F10A4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151E1B-8E7C-CE7C-1C2F-4F103D34B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1A3EBA-1305-ED8A-30A8-3C35C12BBB5A}"/>
              </a:ext>
            </a:extLst>
          </p:cNvPr>
          <p:cNvSpPr>
            <a:spLocks noGrp="1"/>
          </p:cNvSpPr>
          <p:nvPr>
            <p:ph type="dt" sz="half" idx="10"/>
          </p:nvPr>
        </p:nvSpPr>
        <p:spPr/>
        <p:txBody>
          <a:bodyPr/>
          <a:lstStyle/>
          <a:p>
            <a:fld id="{248E906C-1791-4F4E-990B-3B54C4563FD6}" type="datetimeFigureOut">
              <a:rPr lang="zh-CN" altLang="en-US" smtClean="0"/>
              <a:t>2025/5/8</a:t>
            </a:fld>
            <a:endParaRPr lang="zh-CN" altLang="en-US"/>
          </a:p>
        </p:txBody>
      </p:sp>
      <p:sp>
        <p:nvSpPr>
          <p:cNvPr id="6" name="页脚占位符 5">
            <a:extLst>
              <a:ext uri="{FF2B5EF4-FFF2-40B4-BE49-F238E27FC236}">
                <a16:creationId xmlns:a16="http://schemas.microsoft.com/office/drawing/2014/main" id="{752C0A8A-5A60-78CC-C637-1B68B74A03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9BC9D5-0B1B-0F15-8B19-F1C54E478204}"/>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75528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8098A0-E6A2-5928-7F2C-1AFD3191D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372BA7-26D5-7795-6042-E6633CD2A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8B1D8C-62EB-DAD8-C776-C16A18914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8E906C-1791-4F4E-990B-3B54C4563FD6}" type="datetimeFigureOut">
              <a:rPr lang="zh-CN" altLang="en-US" smtClean="0"/>
              <a:t>2025/5/8</a:t>
            </a:fld>
            <a:endParaRPr lang="zh-CN" altLang="en-US"/>
          </a:p>
        </p:txBody>
      </p:sp>
      <p:sp>
        <p:nvSpPr>
          <p:cNvPr id="5" name="页脚占位符 4">
            <a:extLst>
              <a:ext uri="{FF2B5EF4-FFF2-40B4-BE49-F238E27FC236}">
                <a16:creationId xmlns:a16="http://schemas.microsoft.com/office/drawing/2014/main" id="{959D8BB6-E7E5-BEB4-F823-95EC64CA0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DB83252B-21CA-00E5-533F-C6FD6CAB8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4115192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61591" y="359782"/>
            <a:ext cx="2525520" cy="1050185"/>
            <a:chOff x="2681969" y="1720012"/>
            <a:chExt cx="3271791" cy="1360507"/>
          </a:xfrm>
        </p:grpSpPr>
        <p:sp>
          <p:nvSpPr>
            <p:cNvPr id="35" name="文本框 34"/>
            <p:cNvSpPr txBox="1"/>
            <p:nvPr/>
          </p:nvSpPr>
          <p:spPr>
            <a:xfrm>
              <a:off x="2681969" y="1720012"/>
              <a:ext cx="3271791" cy="711239"/>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REPORT</a:t>
              </a:r>
              <a:endParaRPr kumimoji="0" lang="zh-CN" altLang="en-US" sz="16600" b="1"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endParaRPr>
            </a:p>
          </p:txBody>
        </p:sp>
        <p:sp>
          <p:nvSpPr>
            <p:cNvPr id="34" name="文本框 33"/>
            <p:cNvSpPr txBox="1"/>
            <p:nvPr userDrawn="1"/>
          </p:nvSpPr>
          <p:spPr>
            <a:xfrm>
              <a:off x="2696303" y="2557695"/>
              <a:ext cx="1399596" cy="522824"/>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2</a:t>
              </a:r>
              <a:r>
                <a:rPr kumimoji="0" lang="en-US" sz="9600" b="0"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025</a:t>
              </a:r>
            </a:p>
          </p:txBody>
        </p:sp>
      </p:grpSp>
      <p:sp>
        <p:nvSpPr>
          <p:cNvPr id="24" name="标题 3"/>
          <p:cNvSpPr>
            <a:spLocks noGrp="1"/>
          </p:cNvSpPr>
          <p:nvPr>
            <p:ph type="ctrTitle"/>
          </p:nvPr>
        </p:nvSpPr>
        <p:spPr>
          <a:xfrm>
            <a:off x="260350" y="2413476"/>
            <a:ext cx="11671300" cy="1237197"/>
          </a:xfrm>
        </p:spPr>
        <p:txBody>
          <a:bodyPr>
            <a:noAutofit/>
          </a:bodyPr>
          <a:lstStyle/>
          <a:p>
            <a:pPr algn="ctr"/>
            <a:r>
              <a:rPr lang="en-US" altLang="zh-CN" sz="3600" b="1" i="0" dirty="0">
                <a:effectLst/>
                <a:latin typeface="Times New Roman" panose="02020603050405020304" pitchFamily="18" charset="0"/>
                <a:ea typeface="Calibri" panose="020F0502020204030204" pitchFamily="34" charset="0"/>
                <a:cs typeface="Times New Roman" panose="02020603050405020304" pitchFamily="18" charset="0"/>
              </a:rPr>
              <a:t>Federated Reinforcement Learning for</a:t>
            </a:r>
            <a:br>
              <a:rPr lang="en-US" altLang="zh-CN" sz="3600" b="1" i="0" dirty="0">
                <a:effectLst/>
                <a:latin typeface="Times New Roman" panose="02020603050405020304" pitchFamily="18" charset="0"/>
                <a:ea typeface="Calibri" panose="020F0502020204030204" pitchFamily="34" charset="0"/>
                <a:cs typeface="Times New Roman" panose="02020603050405020304" pitchFamily="18" charset="0"/>
              </a:rPr>
            </a:br>
            <a:r>
              <a:rPr lang="en-US" altLang="zh-CN" sz="3600" b="1" i="0" dirty="0">
                <a:effectLst/>
                <a:latin typeface="Times New Roman" panose="02020603050405020304" pitchFamily="18" charset="0"/>
                <a:ea typeface="Calibri" panose="020F0502020204030204" pitchFamily="34" charset="0"/>
                <a:cs typeface="Times New Roman" panose="02020603050405020304" pitchFamily="18" charset="0"/>
              </a:rPr>
              <a:t>Therapeutic Interventions over ICUs with Noisy Labels</a:t>
            </a:r>
            <a:endParaRPr lang="en-US" altLang="zh-CN" sz="36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图片 1" descr="C:\Users\xin\Desktop\中科大.png中科大"/>
          <p:cNvPicPr>
            <a:picLocks noChangeAspect="1"/>
          </p:cNvPicPr>
          <p:nvPr/>
        </p:nvPicPr>
        <p:blipFill>
          <a:blip r:embed="rId3"/>
          <a:srcRect/>
          <a:stretch>
            <a:fillRect/>
          </a:stretch>
        </p:blipFill>
        <p:spPr>
          <a:xfrm>
            <a:off x="10769324" y="279845"/>
            <a:ext cx="1061085" cy="1061720"/>
          </a:xfrm>
          <a:prstGeom prst="rect">
            <a:avLst/>
          </a:prstGeom>
        </p:spPr>
      </p:pic>
      <p:sp>
        <p:nvSpPr>
          <p:cNvPr id="4" name="文本框 3">
            <a:extLst>
              <a:ext uri="{FF2B5EF4-FFF2-40B4-BE49-F238E27FC236}">
                <a16:creationId xmlns:a16="http://schemas.microsoft.com/office/drawing/2014/main" id="{995EC7B9-4B9B-49E0-9300-4F28B1FD1312}"/>
              </a:ext>
            </a:extLst>
          </p:cNvPr>
          <p:cNvSpPr txBox="1"/>
          <p:nvPr/>
        </p:nvSpPr>
        <p:spPr>
          <a:xfrm>
            <a:off x="1370220" y="3813285"/>
            <a:ext cx="9451560" cy="461665"/>
          </a:xfrm>
          <a:prstGeom prst="rect">
            <a:avLst/>
          </a:prstGeom>
          <a:noFill/>
        </p:spPr>
        <p:txBody>
          <a:bodyPr wrap="square"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Linxiao Cao</a:t>
            </a:r>
            <a:r>
              <a:rPr kumimoji="0" lang="en-US" altLang="zh-CN" sz="2400" b="1" i="0" u="none" strike="noStrike" kern="1200" cap="none" spc="0" normalizeH="0" baseline="3000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1</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Yifei Zhu</a:t>
            </a:r>
            <a:r>
              <a:rPr kumimoji="0" lang="en-US" altLang="zh-CN" sz="2400" b="1" i="0" u="none" strike="noStrike" kern="1200" cap="none" spc="0" normalizeH="0" baseline="3000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2</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a:t>
            </a:r>
            <a:r>
              <a:rPr kumimoji="0" lang="en-US" altLang="zh-CN" sz="2400" b="1" i="0" u="none" strike="noStrike" kern="1200" cap="none" spc="0" normalizeH="0" baseline="0" noProof="0" dirty="0" err="1">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Haoquan</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Zhou</a:t>
            </a:r>
            <a:r>
              <a:rPr lang="en-US" altLang="zh-CN" sz="2400" b="1" baseline="30000" dirty="0">
                <a:solidFill>
                  <a:srgbClr val="000000"/>
                </a:solidFill>
                <a:latin typeface="Candara" panose="020E0502030303020204" pitchFamily="34" charset="0"/>
                <a:ea typeface="Calibri" panose="020F0502020204030204" pitchFamily="34" charset="0"/>
                <a:cs typeface="Times New Roman" panose="02020603050405020304" pitchFamily="18" charset="0"/>
              </a:rPr>
              <a:t>3</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a:t>
            </a:r>
            <a:r>
              <a:rPr kumimoji="0" lang="en-US" altLang="zh-CN" sz="2400" b="1" i="0" u="none" strike="noStrike" kern="1200" cap="none" spc="0" normalizeH="0" baseline="0" noProof="0" dirty="0" err="1">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Shilei</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Tan</a:t>
            </a:r>
            <a:r>
              <a:rPr kumimoji="0" lang="en-US" altLang="zh-CN" sz="2400" b="1" i="0" u="none" strike="noStrike" kern="1200" cap="none" spc="0" normalizeH="0" baseline="3000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1</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and Wei Gong</a:t>
            </a:r>
            <a:r>
              <a:rPr kumimoji="0" lang="en-US" altLang="zh-CN" sz="2400" b="1" i="0" u="none" strike="noStrike" kern="1200" cap="none" spc="0" normalizeH="0" baseline="3000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1</a:t>
            </a:r>
          </a:p>
        </p:txBody>
      </p:sp>
      <p:pic>
        <p:nvPicPr>
          <p:cNvPr id="5" name="图片 4">
            <a:extLst>
              <a:ext uri="{FF2B5EF4-FFF2-40B4-BE49-F238E27FC236}">
                <a16:creationId xmlns:a16="http://schemas.microsoft.com/office/drawing/2014/main" id="{D0CCB595-23CE-4776-B1F1-153AA1A138AF}"/>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501485"/>
            <a:ext cx="2428875" cy="618440"/>
          </a:xfrm>
          <a:prstGeom prst="rect">
            <a:avLst/>
          </a:prstGeom>
        </p:spPr>
      </p:pic>
      <p:sp>
        <p:nvSpPr>
          <p:cNvPr id="3" name="文本框 2">
            <a:extLst>
              <a:ext uri="{FF2B5EF4-FFF2-40B4-BE49-F238E27FC236}">
                <a16:creationId xmlns:a16="http://schemas.microsoft.com/office/drawing/2014/main" id="{D0C64727-E1CC-E400-51F0-967C5ED42338}"/>
              </a:ext>
            </a:extLst>
          </p:cNvPr>
          <p:cNvSpPr txBox="1"/>
          <p:nvPr/>
        </p:nvSpPr>
        <p:spPr>
          <a:xfrm>
            <a:off x="2397125" y="4559300"/>
            <a:ext cx="7397750" cy="1289071"/>
          </a:xfrm>
          <a:prstGeom prst="rect">
            <a:avLst/>
          </a:prstGeom>
          <a:noFill/>
        </p:spPr>
        <p:txBody>
          <a:bodyPr wrap="square" rtlCol="0">
            <a:spAutoFit/>
          </a:bodyPr>
          <a:lstStyle/>
          <a:p>
            <a:pPr algn="ctr">
              <a:lnSpc>
                <a:spcPct val="150000"/>
              </a:lnSpc>
            </a:pPr>
            <a:r>
              <a:rPr lang="en-US" altLang="zh-CN" dirty="0">
                <a:latin typeface="Times New Roman" panose="02020603050405020304" pitchFamily="18" charset="0"/>
                <a:cs typeface="Times New Roman" panose="02020603050405020304" pitchFamily="18" charset="0"/>
              </a:rPr>
              <a:t>1 University of Science and Technology of China</a:t>
            </a:r>
          </a:p>
          <a:p>
            <a:pPr algn="ctr">
              <a:lnSpc>
                <a:spcPct val="150000"/>
              </a:lnSpc>
            </a:pPr>
            <a:r>
              <a:rPr lang="en-US" altLang="zh-CN" dirty="0">
                <a:latin typeface="Times New Roman" panose="02020603050405020304" pitchFamily="18" charset="0"/>
                <a:cs typeface="Times New Roman" panose="02020603050405020304" pitchFamily="18" charset="0"/>
              </a:rPr>
              <a:t>2 Shanghai Jiao Tong University</a:t>
            </a:r>
          </a:p>
          <a:p>
            <a:pPr algn="ctr">
              <a:lnSpc>
                <a:spcPct val="150000"/>
              </a:lnSpc>
            </a:pPr>
            <a:r>
              <a:rPr lang="en-US" altLang="zh-CN" dirty="0">
                <a:latin typeface="Times New Roman" panose="02020603050405020304" pitchFamily="18" charset="0"/>
                <a:cs typeface="Times New Roman" panose="02020603050405020304" pitchFamily="18" charset="0"/>
              </a:rPr>
              <a:t>3  The First Affiliated Hospital of USTC</a:t>
            </a:r>
          </a:p>
        </p:txBody>
      </p:sp>
      <p:sp>
        <p:nvSpPr>
          <p:cNvPr id="7" name="文本框 6">
            <a:extLst>
              <a:ext uri="{FF2B5EF4-FFF2-40B4-BE49-F238E27FC236}">
                <a16:creationId xmlns:a16="http://schemas.microsoft.com/office/drawing/2014/main" id="{02C8168F-9FC6-C241-8BE2-EEEFE05579BC}"/>
              </a:ext>
            </a:extLst>
          </p:cNvPr>
          <p:cNvSpPr txBox="1"/>
          <p:nvPr/>
        </p:nvSpPr>
        <p:spPr>
          <a:xfrm>
            <a:off x="3048000" y="6051034"/>
            <a:ext cx="6096000" cy="369332"/>
          </a:xfrm>
          <a:prstGeom prst="rect">
            <a:avLst/>
          </a:prstGeom>
          <a:noFill/>
        </p:spPr>
        <p:txBody>
          <a:bodyPr wrap="square">
            <a:spAutoFit/>
          </a:bodyPr>
          <a:lstStyle/>
          <a:p>
            <a:pPr algn="ctr"/>
            <a:r>
              <a:rPr lang="en-US" altLang="zh-CN" b="1" i="0" dirty="0">
                <a:solidFill>
                  <a:srgbClr val="000000"/>
                </a:solidFill>
                <a:effectLst/>
                <a:latin typeface="Arial" panose="020B0604020202020204" pitchFamily="34" charset="0"/>
              </a:rPr>
              <a:t>CSCWD 2025</a:t>
            </a:r>
          </a:p>
        </p:txBody>
      </p:sp>
    </p:spTree>
    <p:extLst>
      <p:ext uri="{BB962C8B-B14F-4D97-AF65-F5344CB8AC3E}">
        <p14:creationId xmlns:p14="http://schemas.microsoft.com/office/powerpoint/2010/main" val="162235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0"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6A81D07E-928E-4BFF-AB58-B406ABD67B1F}"/>
              </a:ext>
            </a:extLst>
          </p:cNvPr>
          <p:cNvSpPr txBox="1"/>
          <p:nvPr/>
        </p:nvSpPr>
        <p:spPr>
          <a:xfrm>
            <a:off x="1002082" y="1656290"/>
            <a:ext cx="10390443" cy="100219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DRO treats the data distribution of each hospital as an uncertainty factor and employs the approach of minimizing the worst-case under specified uncertainty to train the global model.</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22FADC9A-7D3A-4252-B324-8C11A2B1869C}"/>
              </a:ext>
            </a:extLst>
          </p:cNvPr>
          <p:cNvPicPr>
            <a:picLocks noChangeAspect="1"/>
          </p:cNvPicPr>
          <p:nvPr/>
        </p:nvPicPr>
        <p:blipFill>
          <a:blip r:embed="rId6"/>
          <a:stretch>
            <a:fillRect/>
          </a:stretch>
        </p:blipFill>
        <p:spPr>
          <a:xfrm>
            <a:off x="4307110" y="2770987"/>
            <a:ext cx="2929829" cy="682993"/>
          </a:xfrm>
          <a:prstGeom prst="rect">
            <a:avLst/>
          </a:prstGeom>
        </p:spPr>
      </p:pic>
      <p:sp>
        <p:nvSpPr>
          <p:cNvPr id="21" name="文本框 20">
            <a:extLst>
              <a:ext uri="{FF2B5EF4-FFF2-40B4-BE49-F238E27FC236}">
                <a16:creationId xmlns:a16="http://schemas.microsoft.com/office/drawing/2014/main" id="{FFDB3D3E-CE1C-4862-98F9-A24060B41BE4}"/>
              </a:ext>
            </a:extLst>
          </p:cNvPr>
          <p:cNvSpPr txBox="1"/>
          <p:nvPr/>
        </p:nvSpPr>
        <p:spPr>
          <a:xfrm>
            <a:off x="1002082" y="4849651"/>
            <a:ext cx="8827059" cy="50975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During each global round, the client with the worst performance is selected for further optimization.</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E5789BF5-706A-4B8E-AD3C-4EE3EC7DD99C}"/>
              </a:ext>
            </a:extLst>
          </p:cNvPr>
          <p:cNvSpPr txBox="1"/>
          <p:nvPr/>
        </p:nvSpPr>
        <p:spPr>
          <a:xfrm>
            <a:off x="1002082" y="3566481"/>
            <a:ext cx="9855783" cy="50975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Use the Wasserstein distance to measure the distance between uncertainty sets and probability distributions.</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49531FFE-EEC3-47F9-A66A-25D670226E5B}"/>
              </a:ext>
            </a:extLst>
          </p:cNvPr>
          <p:cNvPicPr>
            <a:picLocks noChangeAspect="1"/>
          </p:cNvPicPr>
          <p:nvPr/>
        </p:nvPicPr>
        <p:blipFill>
          <a:blip r:embed="rId7"/>
          <a:stretch>
            <a:fillRect/>
          </a:stretch>
        </p:blipFill>
        <p:spPr>
          <a:xfrm>
            <a:off x="9944475" y="4094125"/>
            <a:ext cx="1826779" cy="1603868"/>
          </a:xfrm>
          <a:prstGeom prst="rect">
            <a:avLst/>
          </a:prstGeom>
        </p:spPr>
      </p:pic>
      <p:pic>
        <p:nvPicPr>
          <p:cNvPr id="24" name="图片 23">
            <a:extLst>
              <a:ext uri="{FF2B5EF4-FFF2-40B4-BE49-F238E27FC236}">
                <a16:creationId xmlns:a16="http://schemas.microsoft.com/office/drawing/2014/main" id="{653E39DE-2384-45F3-9DC1-B66E793CF970}"/>
              </a:ext>
            </a:extLst>
          </p:cNvPr>
          <p:cNvPicPr>
            <a:picLocks noChangeAspect="1"/>
          </p:cNvPicPr>
          <p:nvPr/>
        </p:nvPicPr>
        <p:blipFill>
          <a:blip r:embed="rId8"/>
          <a:stretch>
            <a:fillRect/>
          </a:stretch>
        </p:blipFill>
        <p:spPr>
          <a:xfrm>
            <a:off x="3252205" y="4188737"/>
            <a:ext cx="5039638" cy="548414"/>
          </a:xfrm>
          <a:prstGeom prst="rect">
            <a:avLst/>
          </a:prstGeom>
        </p:spPr>
      </p:pic>
      <p:sp>
        <p:nvSpPr>
          <p:cNvPr id="15" name="文本框 14">
            <a:extLst>
              <a:ext uri="{FF2B5EF4-FFF2-40B4-BE49-F238E27FC236}">
                <a16:creationId xmlns:a16="http://schemas.microsoft.com/office/drawing/2014/main" id="{A969F9A8-CBB8-45DD-80F1-46A8AB975D57}"/>
              </a:ext>
            </a:extLst>
          </p:cNvPr>
          <p:cNvSpPr txBox="1"/>
          <p:nvPr/>
        </p:nvSpPr>
        <p:spPr>
          <a:xfrm>
            <a:off x="384541" y="1264443"/>
            <a:ext cx="11120411"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Utilize </a:t>
            </a:r>
            <a:r>
              <a:rPr lang="en-US" altLang="zh-CN" sz="2000" b="1" dirty="0" err="1">
                <a:latin typeface="Times New Roman" panose="02020603050405020304" pitchFamily="18" charset="0"/>
                <a:ea typeface="华文中宋" panose="02010600040101010101" pitchFamily="2" charset="-122"/>
                <a:cs typeface="Times New Roman" panose="02020603050405020304" pitchFamily="18" charset="0"/>
              </a:rPr>
              <a:t>distributionally</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 robust optimization (DRO) to alleviate the impact of data heterogeneity.</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圆角 21">
            <a:extLst>
              <a:ext uri="{FF2B5EF4-FFF2-40B4-BE49-F238E27FC236}">
                <a16:creationId xmlns:a16="http://schemas.microsoft.com/office/drawing/2014/main" id="{792FB485-C6F3-4325-ABCD-9CC3624706DD}"/>
              </a:ext>
            </a:extLst>
          </p:cNvPr>
          <p:cNvSpPr/>
          <p:nvPr/>
        </p:nvSpPr>
        <p:spPr>
          <a:xfrm>
            <a:off x="0" y="62700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DRO enhances the robustness and generalization capacity of FERRY!</a:t>
            </a:r>
          </a:p>
        </p:txBody>
      </p:sp>
    </p:spTree>
    <p:extLst>
      <p:ext uri="{BB962C8B-B14F-4D97-AF65-F5344CB8AC3E}">
        <p14:creationId xmlns:p14="http://schemas.microsoft.com/office/powerpoint/2010/main" val="2136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0"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30F22984-47FB-4928-9BE6-224CED7D5E79}"/>
              </a:ext>
            </a:extLst>
          </p:cNvPr>
          <p:cNvSpPr txBox="1"/>
          <p:nvPr/>
        </p:nvSpPr>
        <p:spPr>
          <a:xfrm>
            <a:off x="1003159" y="1464571"/>
            <a:ext cx="10276940" cy="131978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Previous research demonstrates that DRO can be sensitive to noisy data </a:t>
            </a:r>
            <a:r>
              <a:rPr lang="en-US" altLang="zh-CN" sz="1400" baseline="30000" dirty="0">
                <a:latin typeface="Times New Roman" panose="02020603050405020304" pitchFamily="18" charset="0"/>
                <a:ea typeface="华文中宋" panose="02010600040101010101" pitchFamily="2" charset="-122"/>
                <a:cs typeface="Times New Roman" panose="02020603050405020304" pitchFamily="18" charset="0"/>
              </a:rPr>
              <a:t>[1][2]</a:t>
            </a: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a:t>
            </a:r>
          </a:p>
          <a:p>
            <a:pPr marL="571500" indent="-285750">
              <a:lnSpc>
                <a:spcPct val="200000"/>
              </a:lnSpc>
              <a:buFont typeface="Arial" panose="020B0604020202020204" pitchFamily="34" charset="0"/>
              <a:buChar char="•"/>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DRO uses measurement methods such as norm or divergence in modeling uncertainty distribution, which takes the noise in the uncertainty set into consideration, making DRO sensitive to noise.</a:t>
            </a:r>
            <a:endParaRPr lang="zh-CN" altLang="en-US" sz="14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5DF18609-22AE-4367-B02B-96E925105E92}"/>
              </a:ext>
            </a:extLst>
          </p:cNvPr>
          <p:cNvSpPr txBox="1"/>
          <p:nvPr/>
        </p:nvSpPr>
        <p:spPr>
          <a:xfrm>
            <a:off x="174104" y="6330664"/>
            <a:ext cx="11843792" cy="523220"/>
          </a:xfrm>
          <a:prstGeom prst="rect">
            <a:avLst/>
          </a:prstGeom>
          <a:noFill/>
        </p:spPr>
        <p:txBody>
          <a:bodyPr wrap="square">
            <a:spAutoFit/>
          </a:bodyPr>
          <a:lstStyle/>
          <a:p>
            <a:pPr marL="228600" indent="-228600" algn="ctr">
              <a:buFont typeface="+mj-lt"/>
              <a:buAutoNum type="arabicPeriod"/>
            </a:pPr>
            <a:r>
              <a:rPr lang="en-US" altLang="zh-CN" sz="1400" dirty="0" err="1">
                <a:latin typeface="Times New Roman" panose="02020603050405020304" pitchFamily="18" charset="0"/>
                <a:cs typeface="Times New Roman" panose="02020603050405020304" pitchFamily="18" charset="0"/>
              </a:rPr>
              <a:t>Zhai</a:t>
            </a:r>
            <a:r>
              <a:rPr lang="en-US" altLang="zh-CN" sz="1400" dirty="0">
                <a:latin typeface="Times New Roman" panose="02020603050405020304" pitchFamily="18" charset="0"/>
                <a:cs typeface="Times New Roman" panose="02020603050405020304" pitchFamily="18" charset="0"/>
              </a:rPr>
              <a:t> R, Dan C, Kolter Z, et al. Doro: Distributional and outlier robust optimization. ICML 2021.</a:t>
            </a:r>
          </a:p>
          <a:p>
            <a:pPr marL="228600" indent="-228600" algn="ctr">
              <a:buFont typeface="+mj-lt"/>
              <a:buAutoNum type="arabicPeriod"/>
            </a:pPr>
            <a:r>
              <a:rPr lang="en-US" altLang="zh-CN" sz="1400" dirty="0">
                <a:latin typeface="Times New Roman" panose="02020603050405020304" pitchFamily="18" charset="0"/>
                <a:cs typeface="Times New Roman" panose="02020603050405020304" pitchFamily="18" charset="0"/>
              </a:rPr>
              <a:t>Wu B, Liang Z, Han Y, et al. DRFLM: Distributionally Robust Federated Learning with Inter-client Noise via Local </a:t>
            </a:r>
            <a:r>
              <a:rPr lang="en-US" altLang="zh-CN" sz="1400" dirty="0" err="1">
                <a:latin typeface="Times New Roman" panose="02020603050405020304" pitchFamily="18" charset="0"/>
                <a:cs typeface="Times New Roman" panose="02020603050405020304" pitchFamily="18" charset="0"/>
              </a:rPr>
              <a:t>Mixup</a:t>
            </a:r>
            <a:r>
              <a:rPr lang="en-US" altLang="zh-CN" sz="1400" dirty="0">
                <a:latin typeface="Times New Roman" panose="02020603050405020304" pitchFamily="18" charset="0"/>
                <a:cs typeface="Times New Roman" panose="02020603050405020304" pitchFamily="18" charset="0"/>
              </a:rPr>
              <a:t>[J]. arXiv:2204.07742, 2022.</a:t>
            </a:r>
            <a:endParaRPr lang="zh-CN" altLang="en-US" sz="1400" dirty="0">
              <a:latin typeface="Times New Roman" panose="02020603050405020304" pitchFamily="18" charset="0"/>
              <a:cs typeface="Times New Roman" panose="02020603050405020304" pitchFamily="18" charset="0"/>
            </a:endParaRPr>
          </a:p>
        </p:txBody>
      </p:sp>
      <p:grpSp>
        <p:nvGrpSpPr>
          <p:cNvPr id="25" name="组合 24">
            <a:extLst>
              <a:ext uri="{FF2B5EF4-FFF2-40B4-BE49-F238E27FC236}">
                <a16:creationId xmlns:a16="http://schemas.microsoft.com/office/drawing/2014/main" id="{617E0FD2-6D70-4589-B061-EEF222D83650}"/>
              </a:ext>
            </a:extLst>
          </p:cNvPr>
          <p:cNvGrpSpPr/>
          <p:nvPr/>
        </p:nvGrpSpPr>
        <p:grpSpPr>
          <a:xfrm>
            <a:off x="2067361" y="3206085"/>
            <a:ext cx="8057278" cy="1979212"/>
            <a:chOff x="2067361" y="3572847"/>
            <a:chExt cx="8057278" cy="1979212"/>
          </a:xfrm>
        </p:grpSpPr>
        <p:grpSp>
          <p:nvGrpSpPr>
            <p:cNvPr id="23" name="组合 22">
              <a:extLst>
                <a:ext uri="{FF2B5EF4-FFF2-40B4-BE49-F238E27FC236}">
                  <a16:creationId xmlns:a16="http://schemas.microsoft.com/office/drawing/2014/main" id="{D8EB6F97-3881-48DE-8EA5-0ACC61C6FD46}"/>
                </a:ext>
              </a:extLst>
            </p:cNvPr>
            <p:cNvGrpSpPr/>
            <p:nvPr/>
          </p:nvGrpSpPr>
          <p:grpSpPr>
            <a:xfrm>
              <a:off x="2067361" y="3572847"/>
              <a:ext cx="8057278" cy="1608206"/>
              <a:chOff x="2348463" y="3453850"/>
              <a:chExt cx="8057278" cy="1608206"/>
            </a:xfrm>
          </p:grpSpPr>
          <p:pic>
            <p:nvPicPr>
              <p:cNvPr id="8" name="图片 7">
                <a:extLst>
                  <a:ext uri="{FF2B5EF4-FFF2-40B4-BE49-F238E27FC236}">
                    <a16:creationId xmlns:a16="http://schemas.microsoft.com/office/drawing/2014/main" id="{A787BC3D-1DBB-4587-A261-C167A3946D26}"/>
                  </a:ext>
                </a:extLst>
              </p:cNvPr>
              <p:cNvPicPr>
                <a:picLocks noChangeAspect="1"/>
              </p:cNvPicPr>
              <p:nvPr/>
            </p:nvPicPr>
            <p:blipFill>
              <a:blip r:embed="rId6"/>
              <a:stretch>
                <a:fillRect/>
              </a:stretch>
            </p:blipFill>
            <p:spPr>
              <a:xfrm>
                <a:off x="2348463" y="3453850"/>
                <a:ext cx="2319624" cy="1608206"/>
              </a:xfrm>
              <a:prstGeom prst="rect">
                <a:avLst/>
              </a:prstGeom>
            </p:spPr>
          </p:pic>
          <p:pic>
            <p:nvPicPr>
              <p:cNvPr id="20" name="图片 19">
                <a:extLst>
                  <a:ext uri="{FF2B5EF4-FFF2-40B4-BE49-F238E27FC236}">
                    <a16:creationId xmlns:a16="http://schemas.microsoft.com/office/drawing/2014/main" id="{0A33E92B-1BD0-4DE5-88C2-66DFAF1DAC68}"/>
                  </a:ext>
                </a:extLst>
              </p:cNvPr>
              <p:cNvPicPr>
                <a:picLocks noChangeAspect="1"/>
              </p:cNvPicPr>
              <p:nvPr/>
            </p:nvPicPr>
            <p:blipFill>
              <a:blip r:embed="rId7"/>
              <a:stretch>
                <a:fillRect/>
              </a:stretch>
            </p:blipFill>
            <p:spPr>
              <a:xfrm>
                <a:off x="5217290" y="3453850"/>
                <a:ext cx="2319624" cy="1608206"/>
              </a:xfrm>
              <a:prstGeom prst="rect">
                <a:avLst/>
              </a:prstGeom>
            </p:spPr>
          </p:pic>
          <p:pic>
            <p:nvPicPr>
              <p:cNvPr id="22" name="图片 21">
                <a:extLst>
                  <a:ext uri="{FF2B5EF4-FFF2-40B4-BE49-F238E27FC236}">
                    <a16:creationId xmlns:a16="http://schemas.microsoft.com/office/drawing/2014/main" id="{B56D5EA5-7122-4491-89F7-4128929F15FB}"/>
                  </a:ext>
                </a:extLst>
              </p:cNvPr>
              <p:cNvPicPr>
                <a:picLocks noChangeAspect="1"/>
              </p:cNvPicPr>
              <p:nvPr/>
            </p:nvPicPr>
            <p:blipFill>
              <a:blip r:embed="rId8"/>
              <a:stretch>
                <a:fillRect/>
              </a:stretch>
            </p:blipFill>
            <p:spPr>
              <a:xfrm>
                <a:off x="8086117" y="3453850"/>
                <a:ext cx="2319624" cy="1608206"/>
              </a:xfrm>
              <a:prstGeom prst="rect">
                <a:avLst/>
              </a:prstGeom>
            </p:spPr>
          </p:pic>
        </p:grpSp>
        <p:sp>
          <p:nvSpPr>
            <p:cNvPr id="28" name="文本框 27">
              <a:extLst>
                <a:ext uri="{FF2B5EF4-FFF2-40B4-BE49-F238E27FC236}">
                  <a16:creationId xmlns:a16="http://schemas.microsoft.com/office/drawing/2014/main" id="{96C720D8-97FA-4194-B1CE-E727D76F8DBA}"/>
                </a:ext>
              </a:extLst>
            </p:cNvPr>
            <p:cNvSpPr txBox="1"/>
            <p:nvPr/>
          </p:nvSpPr>
          <p:spPr>
            <a:xfrm>
              <a:off x="2843127" y="5213505"/>
              <a:ext cx="994501" cy="338554"/>
            </a:xfrm>
            <a:prstGeom prst="rect">
              <a:avLst/>
            </a:prstGeom>
            <a:noFill/>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Original</a:t>
              </a:r>
              <a:endParaRPr lang="zh-CN" altLang="en-US" sz="16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941A48CB-CEAF-4480-A2CC-BCF0501DEEC0}"/>
                </a:ext>
              </a:extLst>
            </p:cNvPr>
            <p:cNvSpPr txBox="1"/>
            <p:nvPr/>
          </p:nvSpPr>
          <p:spPr>
            <a:xfrm>
              <a:off x="5526730" y="5213505"/>
              <a:ext cx="1384013" cy="338554"/>
            </a:xfrm>
            <a:prstGeom prst="rect">
              <a:avLst/>
            </a:prstGeom>
            <a:noFill/>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No Outliers</a:t>
              </a:r>
              <a:endParaRPr lang="zh-CN" altLang="en-US" sz="16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55B97686-385F-4A99-8DF7-B5AA0F11FED6}"/>
                </a:ext>
              </a:extLst>
            </p:cNvPr>
            <p:cNvSpPr txBox="1"/>
            <p:nvPr/>
          </p:nvSpPr>
          <p:spPr>
            <a:xfrm>
              <a:off x="8307011" y="5213505"/>
              <a:ext cx="1698631" cy="338554"/>
            </a:xfrm>
            <a:prstGeom prst="rect">
              <a:avLst/>
            </a:prstGeom>
            <a:noFill/>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Noise Added</a:t>
              </a:r>
              <a:endParaRPr lang="zh-CN" altLang="en-US" sz="1600" dirty="0">
                <a:latin typeface="Times New Roman" panose="02020603050405020304" pitchFamily="18" charset="0"/>
                <a:cs typeface="Times New Roman" panose="02020603050405020304" pitchFamily="18" charset="0"/>
              </a:endParaRPr>
            </a:p>
          </p:txBody>
        </p:sp>
      </p:grpSp>
      <p:sp>
        <p:nvSpPr>
          <p:cNvPr id="21" name="文本框 20">
            <a:extLst>
              <a:ext uri="{FF2B5EF4-FFF2-40B4-BE49-F238E27FC236}">
                <a16:creationId xmlns:a16="http://schemas.microsoft.com/office/drawing/2014/main" id="{D52468BE-4BAE-4946-BAE3-07CD97E3889A}"/>
              </a:ext>
            </a:extLst>
          </p:cNvPr>
          <p:cNvSpPr txBox="1"/>
          <p:nvPr/>
        </p:nvSpPr>
        <p:spPr>
          <a:xfrm>
            <a:off x="369550" y="1019155"/>
            <a:ext cx="8407191"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Utilizing joint loss learning to mitigate the impact of noise</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圆角 23">
            <a:extLst>
              <a:ext uri="{FF2B5EF4-FFF2-40B4-BE49-F238E27FC236}">
                <a16:creationId xmlns:a16="http://schemas.microsoft.com/office/drawing/2014/main" id="{61D2B391-87B6-429E-814A-EA03FA9A8805}"/>
              </a:ext>
            </a:extLst>
          </p:cNvPr>
          <p:cNvSpPr/>
          <p:nvPr/>
        </p:nvSpPr>
        <p:spPr>
          <a:xfrm>
            <a:off x="0" y="5730017"/>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Medical data has incorrect labels, and DRO's sensitivity to noise affects model performance!</a:t>
            </a:r>
          </a:p>
        </p:txBody>
      </p:sp>
    </p:spTree>
    <p:extLst>
      <p:ext uri="{BB962C8B-B14F-4D97-AF65-F5344CB8AC3E}">
        <p14:creationId xmlns:p14="http://schemas.microsoft.com/office/powerpoint/2010/main" val="291813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DA751714-27AE-41FD-B00E-91896426318C}"/>
              </a:ext>
            </a:extLst>
          </p:cNvPr>
          <p:cNvSpPr txBox="1"/>
          <p:nvPr/>
        </p:nvSpPr>
        <p:spPr>
          <a:xfrm>
            <a:off x="952072" y="1305283"/>
            <a:ext cx="9563621" cy="247952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During classifier training, noisy data is filtered out using consistency regularization, leading to improved model robustness.</a:t>
            </a:r>
          </a:p>
          <a:p>
            <a:pPr marL="285750" indent="-285750">
              <a:lnSpc>
                <a:spcPct val="200000"/>
              </a:lnSpc>
              <a:buFont typeface="Arial" panose="020B0604020202020204" pitchFamily="34" charset="0"/>
              <a:buChar char="•"/>
            </a:pPr>
            <a:endParaRPr lang="en-US" altLang="zh-CN" sz="1600" dirty="0">
              <a:latin typeface="Times New Roman" panose="02020603050405020304" pitchFamily="18" charset="0"/>
              <a:ea typeface="华文中宋" panose="02010600040101010101" pitchFamily="2" charset="-122"/>
              <a:cs typeface="Times New Roman" panose="02020603050405020304" pitchFamily="18" charset="0"/>
            </a:endParaRPr>
          </a:p>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Each classifier's output is compared with that of others; if similarity is found, it's deemed reliable; otherwise, it's likely noisy data.</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1"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C3DF2DC1-8B98-4BCF-8814-80FA84A878F1}"/>
              </a:ext>
            </a:extLst>
          </p:cNvPr>
          <p:cNvPicPr>
            <a:picLocks noChangeAspect="1"/>
          </p:cNvPicPr>
          <p:nvPr/>
        </p:nvPicPr>
        <p:blipFill>
          <a:blip r:embed="rId6"/>
          <a:stretch>
            <a:fillRect/>
          </a:stretch>
        </p:blipFill>
        <p:spPr>
          <a:xfrm>
            <a:off x="4072648" y="2289670"/>
            <a:ext cx="3891806" cy="510750"/>
          </a:xfrm>
          <a:prstGeom prst="rect">
            <a:avLst/>
          </a:prstGeom>
        </p:spPr>
      </p:pic>
      <p:sp>
        <p:nvSpPr>
          <p:cNvPr id="11" name="文本框 10">
            <a:extLst>
              <a:ext uri="{FF2B5EF4-FFF2-40B4-BE49-F238E27FC236}">
                <a16:creationId xmlns:a16="http://schemas.microsoft.com/office/drawing/2014/main" id="{91F61739-8970-440E-A5F0-10AC92B9D1C0}"/>
              </a:ext>
            </a:extLst>
          </p:cNvPr>
          <p:cNvSpPr txBox="1"/>
          <p:nvPr/>
        </p:nvSpPr>
        <p:spPr>
          <a:xfrm>
            <a:off x="369550" y="1019155"/>
            <a:ext cx="8617053"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Utilizing joint loss learning to mitigate the impact of noise.</a:t>
            </a:r>
          </a:p>
        </p:txBody>
      </p:sp>
      <p:pic>
        <p:nvPicPr>
          <p:cNvPr id="5" name="图片 4">
            <a:extLst>
              <a:ext uri="{FF2B5EF4-FFF2-40B4-BE49-F238E27FC236}">
                <a16:creationId xmlns:a16="http://schemas.microsoft.com/office/drawing/2014/main" id="{190B10C8-3777-4249-95EC-27ABE1A84B78}"/>
              </a:ext>
            </a:extLst>
          </p:cNvPr>
          <p:cNvPicPr>
            <a:picLocks noChangeAspect="1"/>
          </p:cNvPicPr>
          <p:nvPr/>
        </p:nvPicPr>
        <p:blipFill>
          <a:blip r:embed="rId7"/>
          <a:stretch>
            <a:fillRect/>
          </a:stretch>
        </p:blipFill>
        <p:spPr>
          <a:xfrm>
            <a:off x="3127948" y="3784808"/>
            <a:ext cx="5936104" cy="2217339"/>
          </a:xfrm>
          <a:prstGeom prst="rect">
            <a:avLst/>
          </a:prstGeom>
        </p:spPr>
      </p:pic>
      <p:sp>
        <p:nvSpPr>
          <p:cNvPr id="12" name="矩形: 圆角 11">
            <a:extLst>
              <a:ext uri="{FF2B5EF4-FFF2-40B4-BE49-F238E27FC236}">
                <a16:creationId xmlns:a16="http://schemas.microsoft.com/office/drawing/2014/main" id="{A634AD9B-2B1E-476D-A161-7ED816888D9A}"/>
              </a:ext>
            </a:extLst>
          </p:cNvPr>
          <p:cNvSpPr/>
          <p:nvPr/>
        </p:nvSpPr>
        <p:spPr>
          <a:xfrm>
            <a:off x="0" y="62648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Joint loss learning can help filter out noisy data</a:t>
            </a:r>
          </a:p>
        </p:txBody>
      </p:sp>
    </p:spTree>
    <p:extLst>
      <p:ext uri="{BB962C8B-B14F-4D97-AF65-F5344CB8AC3E}">
        <p14:creationId xmlns:p14="http://schemas.microsoft.com/office/powerpoint/2010/main" val="76983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40FBE-0A7D-24B0-9266-B7823642B411}"/>
            </a:ext>
          </a:extLst>
        </p:cNvPr>
        <p:cNvGrpSpPr/>
        <p:nvPr/>
      </p:nvGrpSpPr>
      <p:grpSpPr>
        <a:xfrm>
          <a:off x="0" y="0"/>
          <a:ext cx="0" cy="0"/>
          <a:chOff x="0" y="0"/>
          <a:chExt cx="0" cy="0"/>
        </a:xfrm>
      </p:grpSpPr>
      <p:pic>
        <p:nvPicPr>
          <p:cNvPr id="3" name="图片 2" descr="C:\Users\xin\Desktop\中科大.png中科大">
            <a:extLst>
              <a:ext uri="{FF2B5EF4-FFF2-40B4-BE49-F238E27FC236}">
                <a16:creationId xmlns:a16="http://schemas.microsoft.com/office/drawing/2014/main" id="{23F07FC6-2851-C7D9-BFD1-7DD20C3115E9}"/>
              </a:ext>
            </a:extLst>
          </p:cNvPr>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61957420-AFC1-F2E1-F269-40B6F27BE8E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4060E065-DDD6-7548-5FCD-CD3A8DDF3E3C}"/>
              </a:ext>
            </a:extLst>
          </p:cNvPr>
          <p:cNvSpPr/>
          <p:nvPr/>
        </p:nvSpPr>
        <p:spPr>
          <a:xfrm>
            <a:off x="-2" y="252730"/>
            <a:ext cx="2218545"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Evaluation</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1A381C16-4747-1570-4C3C-CC58B722BB20}"/>
              </a:ext>
            </a:extLst>
          </p:cNvPr>
          <p:cNvSpPr txBox="1"/>
          <p:nvPr/>
        </p:nvSpPr>
        <p:spPr>
          <a:xfrm>
            <a:off x="455295" y="961889"/>
            <a:ext cx="11622405" cy="198708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Dataset: MIMIC-III</a:t>
            </a:r>
          </a:p>
          <a:p>
            <a:pPr marL="342900" indent="-342900">
              <a:lnSpc>
                <a:spcPct val="150000"/>
              </a:lnSpc>
              <a:buFont typeface="Wingdings" panose="05000000000000000000" pitchFamily="2" charset="2"/>
              <a:buChar char="Ø"/>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Preprocess: </a:t>
            </a:r>
          </a:p>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Filter further to include only those admissions in which the patient was kept under ventilator support for more than 24 hours.</a:t>
            </a:r>
          </a:p>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Filter out admissions in which the patient in not successfully discharged from the hospital by the end of the admission</a:t>
            </a:r>
          </a:p>
          <a:p>
            <a:pPr marL="342000" indent="-285750">
              <a:lnSpc>
                <a:spcPct val="150000"/>
              </a:lnSpc>
              <a:buFont typeface="Wingdings" panose="05000000000000000000" pitchFamily="2" charset="2"/>
              <a:buChar char="Ø"/>
            </a:pPr>
            <a:r>
              <a:rPr lang="en-US" altLang="zh-CN" sz="1600" b="1" dirty="0">
                <a:latin typeface="Times New Roman" panose="02020603050405020304" pitchFamily="18" charset="0"/>
                <a:ea typeface="华文中宋" panose="02010600040101010101" pitchFamily="2" charset="-122"/>
                <a:cs typeface="Times New Roman" panose="02020603050405020304" pitchFamily="18" charset="0"/>
              </a:rPr>
              <a:t>The evaluation results show that FERRY improves the overall ventilation and sedation decision-making accuracy by </a:t>
            </a:r>
            <a:r>
              <a:rPr lang="en-US" altLang="zh-CN" sz="1600" b="1" i="1" dirty="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36.75%</a:t>
            </a:r>
          </a:p>
        </p:txBody>
      </p:sp>
      <p:grpSp>
        <p:nvGrpSpPr>
          <p:cNvPr id="7" name="组合 6">
            <a:extLst>
              <a:ext uri="{FF2B5EF4-FFF2-40B4-BE49-F238E27FC236}">
                <a16:creationId xmlns:a16="http://schemas.microsoft.com/office/drawing/2014/main" id="{4853D8C0-809B-4DD7-C77E-AFF577979EED}"/>
              </a:ext>
            </a:extLst>
          </p:cNvPr>
          <p:cNvGrpSpPr/>
          <p:nvPr/>
        </p:nvGrpSpPr>
        <p:grpSpPr>
          <a:xfrm>
            <a:off x="261257" y="2844255"/>
            <a:ext cx="5834743" cy="4013745"/>
            <a:chOff x="5571343" y="2494246"/>
            <a:chExt cx="5834743" cy="4013745"/>
          </a:xfrm>
        </p:grpSpPr>
        <p:pic>
          <p:nvPicPr>
            <p:cNvPr id="4" name="图片 3">
              <a:extLst>
                <a:ext uri="{FF2B5EF4-FFF2-40B4-BE49-F238E27FC236}">
                  <a16:creationId xmlns:a16="http://schemas.microsoft.com/office/drawing/2014/main" id="{ECFB5252-5F7F-32DD-DFA6-1B675088ED98}"/>
                </a:ext>
              </a:extLst>
            </p:cNvPr>
            <p:cNvPicPr>
              <a:picLocks noChangeAspect="1"/>
            </p:cNvPicPr>
            <p:nvPr/>
          </p:nvPicPr>
          <p:blipFill>
            <a:blip r:embed="rId6"/>
            <a:stretch>
              <a:fillRect/>
            </a:stretch>
          </p:blipFill>
          <p:spPr>
            <a:xfrm>
              <a:off x="5571343" y="2494246"/>
              <a:ext cx="5834743" cy="3634695"/>
            </a:xfrm>
            <a:prstGeom prst="rect">
              <a:avLst/>
            </a:prstGeom>
          </p:spPr>
        </p:pic>
        <p:sp>
          <p:nvSpPr>
            <p:cNvPr id="6" name="文本框 5">
              <a:extLst>
                <a:ext uri="{FF2B5EF4-FFF2-40B4-BE49-F238E27FC236}">
                  <a16:creationId xmlns:a16="http://schemas.microsoft.com/office/drawing/2014/main" id="{A8153E12-FB6A-6DBC-6479-17E825CC6670}"/>
                </a:ext>
              </a:extLst>
            </p:cNvPr>
            <p:cNvSpPr txBox="1"/>
            <p:nvPr/>
          </p:nvSpPr>
          <p:spPr>
            <a:xfrm>
              <a:off x="6828983" y="6169437"/>
              <a:ext cx="3319462" cy="338554"/>
            </a:xfrm>
            <a:prstGeom prst="rect">
              <a:avLst/>
            </a:prstGeom>
            <a:noFill/>
          </p:spPr>
          <p:txBody>
            <a:bodyPr wrap="square">
              <a:spAutoFit/>
            </a:bodyPr>
            <a:lstStyle/>
            <a:p>
              <a:pPr algn="ctr"/>
              <a:r>
                <a:rPr lang="zh-CN" altLang="en-US" sz="1600" dirty="0">
                  <a:latin typeface="Times New Roman" panose="02020603050405020304" pitchFamily="18" charset="0"/>
                  <a:cs typeface="Times New Roman" panose="02020603050405020304" pitchFamily="18" charset="0"/>
                </a:rPr>
                <a:t>Example ventilated ICU patient. </a:t>
              </a:r>
            </a:p>
          </p:txBody>
        </p:sp>
      </p:grpSp>
      <p:pic>
        <p:nvPicPr>
          <p:cNvPr id="9" name="图片 8">
            <a:extLst>
              <a:ext uri="{FF2B5EF4-FFF2-40B4-BE49-F238E27FC236}">
                <a16:creationId xmlns:a16="http://schemas.microsoft.com/office/drawing/2014/main" id="{03C831BF-DAA3-84C7-E980-9DFADC32F2B6}"/>
              </a:ext>
            </a:extLst>
          </p:cNvPr>
          <p:cNvPicPr>
            <a:picLocks noChangeAspect="1"/>
          </p:cNvPicPr>
          <p:nvPr/>
        </p:nvPicPr>
        <p:blipFill>
          <a:blip r:embed="rId7"/>
          <a:stretch>
            <a:fillRect/>
          </a:stretch>
        </p:blipFill>
        <p:spPr>
          <a:xfrm>
            <a:off x="6368183" y="3429000"/>
            <a:ext cx="5755491" cy="2141204"/>
          </a:xfrm>
          <a:prstGeom prst="rect">
            <a:avLst/>
          </a:prstGeom>
        </p:spPr>
      </p:pic>
    </p:spTree>
    <p:extLst>
      <p:ext uri="{BB962C8B-B14F-4D97-AF65-F5344CB8AC3E}">
        <p14:creationId xmlns:p14="http://schemas.microsoft.com/office/powerpoint/2010/main" val="20201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2" y="252730"/>
            <a:ext cx="2218545"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Evaluation</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91F61739-8970-440E-A5F0-10AC92B9D1C0}"/>
              </a:ext>
            </a:extLst>
          </p:cNvPr>
          <p:cNvSpPr txBox="1"/>
          <p:nvPr/>
        </p:nvSpPr>
        <p:spPr>
          <a:xfrm>
            <a:off x="474331" y="953773"/>
            <a:ext cx="11048464" cy="1660519"/>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Our method has better performance under different noise levels.</a:t>
            </a:r>
          </a:p>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We create synthetic noisy label by randomly flipping the labels with various ratio.</a:t>
            </a:r>
            <a:endParaRPr lang="en-US" altLang="zh-CN" sz="1600" b="1" dirty="0">
              <a:latin typeface="Times New Roman" panose="02020603050405020304" pitchFamily="18" charset="0"/>
              <a:ea typeface="华文中宋" panose="02010600040101010101" pitchFamily="2" charset="-122"/>
              <a:cs typeface="Times New Roman" panose="02020603050405020304" pitchFamily="18" charset="0"/>
            </a:endParaRPr>
          </a:p>
          <a:p>
            <a:pPr marL="285750" indent="-285750">
              <a:lnSpc>
                <a:spcPct val="200000"/>
              </a:lnSpc>
              <a:buFont typeface="Wingdings" panose="05000000000000000000" pitchFamily="2" charset="2"/>
              <a:buChar char="Ø"/>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The results clearly demonstrate that FERRY exhibits significantly enhanced robustness against noisy labels.</a:t>
            </a:r>
          </a:p>
        </p:txBody>
      </p:sp>
      <p:pic>
        <p:nvPicPr>
          <p:cNvPr id="4" name="图片 3">
            <a:extLst>
              <a:ext uri="{FF2B5EF4-FFF2-40B4-BE49-F238E27FC236}">
                <a16:creationId xmlns:a16="http://schemas.microsoft.com/office/drawing/2014/main" id="{38211267-9789-89F8-CB35-8D111749DACC}"/>
              </a:ext>
            </a:extLst>
          </p:cNvPr>
          <p:cNvPicPr>
            <a:picLocks noChangeAspect="1"/>
          </p:cNvPicPr>
          <p:nvPr/>
        </p:nvPicPr>
        <p:blipFill>
          <a:blip r:embed="rId6"/>
          <a:srcRect r="49792"/>
          <a:stretch/>
        </p:blipFill>
        <p:spPr>
          <a:xfrm>
            <a:off x="6819900" y="2973341"/>
            <a:ext cx="5140633" cy="1909809"/>
          </a:xfrm>
          <a:prstGeom prst="rect">
            <a:avLst/>
          </a:prstGeom>
        </p:spPr>
      </p:pic>
      <p:pic>
        <p:nvPicPr>
          <p:cNvPr id="5" name="图片 4">
            <a:extLst>
              <a:ext uri="{FF2B5EF4-FFF2-40B4-BE49-F238E27FC236}">
                <a16:creationId xmlns:a16="http://schemas.microsoft.com/office/drawing/2014/main" id="{7797826F-4D6C-71C7-8B2C-0898B4E354CD}"/>
              </a:ext>
            </a:extLst>
          </p:cNvPr>
          <p:cNvPicPr>
            <a:picLocks noChangeAspect="1"/>
          </p:cNvPicPr>
          <p:nvPr/>
        </p:nvPicPr>
        <p:blipFill>
          <a:blip r:embed="rId6"/>
          <a:srcRect l="49792"/>
          <a:stretch/>
        </p:blipFill>
        <p:spPr>
          <a:xfrm>
            <a:off x="6819901" y="4852941"/>
            <a:ext cx="5140633" cy="1909809"/>
          </a:xfrm>
          <a:prstGeom prst="rect">
            <a:avLst/>
          </a:prstGeom>
        </p:spPr>
      </p:pic>
      <p:pic>
        <p:nvPicPr>
          <p:cNvPr id="7" name="图片 6">
            <a:extLst>
              <a:ext uri="{FF2B5EF4-FFF2-40B4-BE49-F238E27FC236}">
                <a16:creationId xmlns:a16="http://schemas.microsoft.com/office/drawing/2014/main" id="{C70BC59C-3828-6356-0329-B8A4F108090D}"/>
              </a:ext>
            </a:extLst>
          </p:cNvPr>
          <p:cNvPicPr>
            <a:picLocks noChangeAspect="1"/>
          </p:cNvPicPr>
          <p:nvPr/>
        </p:nvPicPr>
        <p:blipFill>
          <a:blip r:embed="rId7"/>
          <a:stretch>
            <a:fillRect/>
          </a:stretch>
        </p:blipFill>
        <p:spPr>
          <a:xfrm>
            <a:off x="474331" y="3155319"/>
            <a:ext cx="5520070" cy="2529012"/>
          </a:xfrm>
          <a:prstGeom prst="rect">
            <a:avLst/>
          </a:prstGeom>
        </p:spPr>
      </p:pic>
    </p:spTree>
    <p:extLst>
      <p:ext uri="{BB962C8B-B14F-4D97-AF65-F5344CB8AC3E}">
        <p14:creationId xmlns:p14="http://schemas.microsoft.com/office/powerpoint/2010/main" val="275233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58DC1-2489-3DE6-9B5C-0B7D5782F431}"/>
            </a:ext>
          </a:extLst>
        </p:cNvPr>
        <p:cNvGrpSpPr/>
        <p:nvPr/>
      </p:nvGrpSpPr>
      <p:grpSpPr>
        <a:xfrm>
          <a:off x="0" y="0"/>
          <a:ext cx="0" cy="0"/>
          <a:chOff x="0" y="0"/>
          <a:chExt cx="0" cy="0"/>
        </a:xfrm>
      </p:grpSpPr>
      <p:grpSp>
        <p:nvGrpSpPr>
          <p:cNvPr id="32" name="组合 31">
            <a:extLst>
              <a:ext uri="{FF2B5EF4-FFF2-40B4-BE49-F238E27FC236}">
                <a16:creationId xmlns:a16="http://schemas.microsoft.com/office/drawing/2014/main" id="{742594B1-74A0-1C60-9931-84061484F6F4}"/>
              </a:ext>
            </a:extLst>
          </p:cNvPr>
          <p:cNvGrpSpPr/>
          <p:nvPr/>
        </p:nvGrpSpPr>
        <p:grpSpPr>
          <a:xfrm>
            <a:off x="361591" y="359781"/>
            <a:ext cx="2525520" cy="1050186"/>
            <a:chOff x="2681969" y="1720012"/>
            <a:chExt cx="3271791" cy="1360509"/>
          </a:xfrm>
        </p:grpSpPr>
        <p:sp>
          <p:nvSpPr>
            <p:cNvPr id="35" name="文本框 34">
              <a:extLst>
                <a:ext uri="{FF2B5EF4-FFF2-40B4-BE49-F238E27FC236}">
                  <a16:creationId xmlns:a16="http://schemas.microsoft.com/office/drawing/2014/main" id="{71386C87-1265-418D-8E02-5BBC25469B5E}"/>
                </a:ext>
              </a:extLst>
            </p:cNvPr>
            <p:cNvSpPr txBox="1"/>
            <p:nvPr/>
          </p:nvSpPr>
          <p:spPr>
            <a:xfrm>
              <a:off x="2681969" y="1720012"/>
              <a:ext cx="3271791" cy="711239"/>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REPORT</a:t>
              </a:r>
              <a:endParaRPr kumimoji="0" lang="zh-CN" altLang="en-US" sz="16600" b="1"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endParaRPr>
            </a:p>
          </p:txBody>
        </p:sp>
        <p:sp>
          <p:nvSpPr>
            <p:cNvPr id="34" name="文本框 33">
              <a:extLst>
                <a:ext uri="{FF2B5EF4-FFF2-40B4-BE49-F238E27FC236}">
                  <a16:creationId xmlns:a16="http://schemas.microsoft.com/office/drawing/2014/main" id="{6DBDB0DD-370D-50EA-8F79-E68E38EF9DC6}"/>
                </a:ext>
              </a:extLst>
            </p:cNvPr>
            <p:cNvSpPr txBox="1"/>
            <p:nvPr/>
          </p:nvSpPr>
          <p:spPr>
            <a:xfrm>
              <a:off x="2696304" y="2557696"/>
              <a:ext cx="1399596" cy="522825"/>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2</a:t>
              </a:r>
              <a:r>
                <a:rPr kumimoji="0" lang="en-US" sz="9600" b="0"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025</a:t>
              </a:r>
            </a:p>
          </p:txBody>
        </p:sp>
      </p:grpSp>
      <p:sp>
        <p:nvSpPr>
          <p:cNvPr id="24" name="标题 3">
            <a:extLst>
              <a:ext uri="{FF2B5EF4-FFF2-40B4-BE49-F238E27FC236}">
                <a16:creationId xmlns:a16="http://schemas.microsoft.com/office/drawing/2014/main" id="{4723C9AF-EC14-F900-0846-79C6AE015AD7}"/>
              </a:ext>
            </a:extLst>
          </p:cNvPr>
          <p:cNvSpPr>
            <a:spLocks noGrp="1"/>
          </p:cNvSpPr>
          <p:nvPr>
            <p:ph type="ctrTitle"/>
          </p:nvPr>
        </p:nvSpPr>
        <p:spPr>
          <a:xfrm>
            <a:off x="260350" y="3009747"/>
            <a:ext cx="11671300" cy="1237197"/>
          </a:xfrm>
        </p:spPr>
        <p:txBody>
          <a:bodyPr>
            <a:noAutofit/>
          </a:bodyPr>
          <a:lstStyle/>
          <a:p>
            <a:pPr algn="ctr"/>
            <a:r>
              <a:rPr lang="en-US" altLang="zh-CN" sz="4800" b="1" i="0" dirty="0">
                <a:effectLst/>
                <a:latin typeface="Times New Roman" panose="02020603050405020304" pitchFamily="18" charset="0"/>
                <a:ea typeface="Calibri" panose="020F0502020204030204" pitchFamily="34" charset="0"/>
                <a:cs typeface="Times New Roman" panose="02020603050405020304" pitchFamily="18" charset="0"/>
              </a:rPr>
              <a:t>Tha</a:t>
            </a:r>
            <a:r>
              <a:rPr lang="en-US" altLang="zh-CN" sz="4800" b="1" dirty="0">
                <a:latin typeface="Times New Roman" panose="02020603050405020304" pitchFamily="18" charset="0"/>
                <a:ea typeface="Calibri" panose="020F0502020204030204" pitchFamily="34" charset="0"/>
                <a:cs typeface="Times New Roman" panose="02020603050405020304" pitchFamily="18" charset="0"/>
              </a:rPr>
              <a:t>nks!</a:t>
            </a:r>
            <a:endParaRPr lang="en-US" altLang="zh-CN" sz="4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图片 1" descr="C:\Users\xin\Desktop\中科大.png中科大">
            <a:extLst>
              <a:ext uri="{FF2B5EF4-FFF2-40B4-BE49-F238E27FC236}">
                <a16:creationId xmlns:a16="http://schemas.microsoft.com/office/drawing/2014/main" id="{4B3CC51E-FF91-6582-F9DC-4B9493E46F6D}"/>
              </a:ext>
            </a:extLst>
          </p:cNvPr>
          <p:cNvPicPr>
            <a:picLocks noChangeAspect="1"/>
          </p:cNvPicPr>
          <p:nvPr/>
        </p:nvPicPr>
        <p:blipFill>
          <a:blip r:embed="rId3"/>
          <a:srcRect/>
          <a:stretch>
            <a:fillRect/>
          </a:stretch>
        </p:blipFill>
        <p:spPr>
          <a:xfrm>
            <a:off x="10826474" y="279845"/>
            <a:ext cx="1061085" cy="1061720"/>
          </a:xfrm>
          <a:prstGeom prst="rect">
            <a:avLst/>
          </a:prstGeom>
        </p:spPr>
      </p:pic>
      <p:pic>
        <p:nvPicPr>
          <p:cNvPr id="5" name="图片 4">
            <a:extLst>
              <a:ext uri="{FF2B5EF4-FFF2-40B4-BE49-F238E27FC236}">
                <a16:creationId xmlns:a16="http://schemas.microsoft.com/office/drawing/2014/main" id="{B94B732B-4A20-6BBB-8D84-2AD74A6E1206}"/>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88642" y="501485"/>
            <a:ext cx="2428875" cy="618440"/>
          </a:xfrm>
          <a:prstGeom prst="rect">
            <a:avLst/>
          </a:prstGeom>
        </p:spPr>
      </p:pic>
      <p:sp>
        <p:nvSpPr>
          <p:cNvPr id="7" name="文本框 6">
            <a:extLst>
              <a:ext uri="{FF2B5EF4-FFF2-40B4-BE49-F238E27FC236}">
                <a16:creationId xmlns:a16="http://schemas.microsoft.com/office/drawing/2014/main" id="{677DCE29-B73F-2CE5-33B7-AD8EBA10BAAF}"/>
              </a:ext>
            </a:extLst>
          </p:cNvPr>
          <p:cNvSpPr txBox="1"/>
          <p:nvPr/>
        </p:nvSpPr>
        <p:spPr>
          <a:xfrm>
            <a:off x="3048000" y="6051034"/>
            <a:ext cx="6096000" cy="369332"/>
          </a:xfrm>
          <a:prstGeom prst="rect">
            <a:avLst/>
          </a:prstGeom>
          <a:noFill/>
        </p:spPr>
        <p:txBody>
          <a:bodyPr wrap="square">
            <a:spAutoFit/>
          </a:bodyPr>
          <a:lstStyle/>
          <a:p>
            <a:pPr algn="ctr"/>
            <a:r>
              <a:rPr lang="en-US" altLang="zh-CN" b="1" i="0" dirty="0">
                <a:solidFill>
                  <a:srgbClr val="000000"/>
                </a:solidFill>
                <a:effectLst/>
                <a:latin typeface="Arial" panose="020B0604020202020204" pitchFamily="34" charset="0"/>
              </a:rPr>
              <a:t>CSCWD 2025</a:t>
            </a:r>
          </a:p>
        </p:txBody>
      </p:sp>
    </p:spTree>
    <p:extLst>
      <p:ext uri="{BB962C8B-B14F-4D97-AF65-F5344CB8AC3E}">
        <p14:creationId xmlns:p14="http://schemas.microsoft.com/office/powerpoint/2010/main" val="339019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ABCC7-EE01-8597-13EE-20BABB8BDEBB}"/>
            </a:ext>
          </a:extLst>
        </p:cNvPr>
        <p:cNvGrpSpPr/>
        <p:nvPr/>
      </p:nvGrpSpPr>
      <p:grpSpPr>
        <a:xfrm>
          <a:off x="0" y="0"/>
          <a:ext cx="0" cy="0"/>
          <a:chOff x="0" y="0"/>
          <a:chExt cx="0" cy="0"/>
        </a:xfrm>
      </p:grpSpPr>
      <p:pic>
        <p:nvPicPr>
          <p:cNvPr id="3" name="图片 2" descr="C:\Users\xin\Desktop\中科大.png中科大">
            <a:extLst>
              <a:ext uri="{FF2B5EF4-FFF2-40B4-BE49-F238E27FC236}">
                <a16:creationId xmlns:a16="http://schemas.microsoft.com/office/drawing/2014/main" id="{D4592448-CD11-B775-08A9-C926075FC5E3}"/>
              </a:ext>
            </a:extLst>
          </p:cNvPr>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717EB64A-AB7D-02AC-79AF-2F9C3B9E8626}"/>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B5195C4A-EF0A-4E5E-2EA9-3527291B2581}"/>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Motivation</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1C68811F-E3A5-8204-D098-23EBEAB380BE}"/>
              </a:ext>
            </a:extLst>
          </p:cNvPr>
          <p:cNvSpPr txBox="1"/>
          <p:nvPr/>
        </p:nvSpPr>
        <p:spPr>
          <a:xfrm>
            <a:off x="323115" y="1040573"/>
            <a:ext cx="11500586" cy="4770345"/>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Management of routine ICU interventions constitute a major part of intensive care, e.g.:</a:t>
            </a:r>
          </a:p>
          <a:p>
            <a:pPr>
              <a:lnSpc>
                <a:spcPct val="250000"/>
              </a:lnSpc>
            </a:pP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50000"/>
              </a:lnSpc>
              <a:buFont typeface="Wingdings" panose="05000000000000000000" pitchFamily="2" charset="2"/>
              <a:buChar char="Ø"/>
            </a:pP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Invasive mechanical ventilation: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the use of mechanical means to assist or replace spontaneous breathing. </a:t>
            </a:r>
            <a:r>
              <a:rPr lang="en-US" altLang="zh-CN" sz="1600" baseline="30000" dirty="0">
                <a:latin typeface="Times New Roman" panose="02020603050405020304" pitchFamily="18" charset="0"/>
                <a:ea typeface="宋体" panose="02010600030101010101" pitchFamily="2" charset="-122"/>
                <a:cs typeface="Times New Roman" panose="02020603050405020304" pitchFamily="18" charset="0"/>
              </a:rPr>
              <a:t>[1]</a:t>
            </a:r>
          </a:p>
          <a:p>
            <a:pPr marL="285750" indent="285750">
              <a:lnSpc>
                <a:spcPct val="250000"/>
              </a:lnSpc>
              <a:buFont typeface="Arial" panose="020B0604020202020204" pitchFamily="34" charset="0"/>
              <a:buChar char="•"/>
            </a:pPr>
            <a:r>
              <a:rPr lang="en-US" altLang="zh-CN" sz="1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40%</a:t>
            </a: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 of ICU patients are ventilated at any given hour, accounting for </a:t>
            </a:r>
            <a:r>
              <a:rPr lang="en-US" altLang="zh-CN" sz="1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12% </a:t>
            </a: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of US hospital costs.</a:t>
            </a:r>
          </a:p>
          <a:p>
            <a:pPr marL="285750" indent="285750">
              <a:lnSpc>
                <a:spcPct val="250000"/>
              </a:lnSpc>
              <a:buFont typeface="Arial" panose="020B0604020202020204" pitchFamily="34" charset="0"/>
              <a:buChar char="•"/>
            </a:pP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Typically coupled with sedation to maintain comfort and stability.</a:t>
            </a:r>
          </a:p>
          <a:p>
            <a:pPr marL="285750" indent="285750">
              <a:lnSpc>
                <a:spcPct val="250000"/>
              </a:lnSpc>
              <a:buFont typeface="Arial" panose="020B0604020202020204" pitchFamily="34" charset="0"/>
              <a:buChar char="•"/>
            </a:pP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Timely intervention can improve outcomes and reduce costs.</a:t>
            </a:r>
          </a:p>
          <a:p>
            <a:pPr marL="285750" indent="285750">
              <a:lnSpc>
                <a:spcPct val="250000"/>
              </a:lnSpc>
              <a:buFont typeface="Arial" panose="020B0604020202020204" pitchFamily="34" charset="0"/>
              <a:buChar char="•"/>
            </a:pP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However, their effects are often poorly understood, especially in heterogeneous patient populations, leading to varying clinical opinions.</a:t>
            </a:r>
          </a:p>
        </p:txBody>
      </p:sp>
      <p:pic>
        <p:nvPicPr>
          <p:cNvPr id="5" name="图片 4">
            <a:extLst>
              <a:ext uri="{FF2B5EF4-FFF2-40B4-BE49-F238E27FC236}">
                <a16:creationId xmlns:a16="http://schemas.microsoft.com/office/drawing/2014/main" id="{87EEE837-221D-F7A2-011B-5EAB22236860}"/>
              </a:ext>
            </a:extLst>
          </p:cNvPr>
          <p:cNvPicPr>
            <a:picLocks noChangeAspect="1"/>
          </p:cNvPicPr>
          <p:nvPr/>
        </p:nvPicPr>
        <p:blipFill>
          <a:blip r:embed="rId6"/>
          <a:stretch>
            <a:fillRect/>
          </a:stretch>
        </p:blipFill>
        <p:spPr>
          <a:xfrm>
            <a:off x="4415553" y="1831444"/>
            <a:ext cx="3315709" cy="1299106"/>
          </a:xfrm>
          <a:prstGeom prst="rect">
            <a:avLst/>
          </a:prstGeom>
        </p:spPr>
      </p:pic>
      <p:sp>
        <p:nvSpPr>
          <p:cNvPr id="2" name="文本框 1">
            <a:extLst>
              <a:ext uri="{FF2B5EF4-FFF2-40B4-BE49-F238E27FC236}">
                <a16:creationId xmlns:a16="http://schemas.microsoft.com/office/drawing/2014/main" id="{61F7C221-FB02-115E-7097-0CBE554A405C}"/>
              </a:ext>
            </a:extLst>
          </p:cNvPr>
          <p:cNvSpPr txBox="1"/>
          <p:nvPr/>
        </p:nvSpPr>
        <p:spPr>
          <a:xfrm>
            <a:off x="1155584" y="6523037"/>
            <a:ext cx="9880833" cy="334963"/>
          </a:xfrm>
          <a:prstGeom prst="rect">
            <a:avLst/>
          </a:prstGeom>
          <a:noFill/>
        </p:spPr>
        <p:txBody>
          <a:bodyPr wrap="square" rtlCol="0">
            <a:spAutoFit/>
          </a:bodyPr>
          <a:lstStyle/>
          <a:p>
            <a:pPr algn="ctr">
              <a:lnSpc>
                <a:spcPts val="2099"/>
              </a:lnSpc>
              <a:spcAft>
                <a:spcPts val="900"/>
              </a:spcAft>
            </a:pPr>
            <a:r>
              <a:rPr lang="en-US" altLang="zh-CN" sz="1400" i="0" dirty="0">
                <a:solidFill>
                  <a:srgbClr val="000000"/>
                </a:solidFill>
                <a:effectLst/>
                <a:latin typeface="Lucida Grande"/>
              </a:rPr>
              <a:t>[1] A Reinforcement Learning Approach to Weaning of Mechanical Ventilation in Intensive Care Units. UAI 2018.</a:t>
            </a:r>
          </a:p>
        </p:txBody>
      </p:sp>
    </p:spTree>
    <p:extLst>
      <p:ext uri="{BB962C8B-B14F-4D97-AF65-F5344CB8AC3E}">
        <p14:creationId xmlns:p14="http://schemas.microsoft.com/office/powerpoint/2010/main" val="180974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A101-6F55-E1E5-DA21-C0FA328AFC94}"/>
            </a:ext>
          </a:extLst>
        </p:cNvPr>
        <p:cNvGrpSpPr/>
        <p:nvPr/>
      </p:nvGrpSpPr>
      <p:grpSpPr>
        <a:xfrm>
          <a:off x="0" y="0"/>
          <a:ext cx="0" cy="0"/>
          <a:chOff x="0" y="0"/>
          <a:chExt cx="0" cy="0"/>
        </a:xfrm>
      </p:grpSpPr>
      <p:pic>
        <p:nvPicPr>
          <p:cNvPr id="3" name="图片 2" descr="C:\Users\xin\Desktop\中科大.png中科大">
            <a:extLst>
              <a:ext uri="{FF2B5EF4-FFF2-40B4-BE49-F238E27FC236}">
                <a16:creationId xmlns:a16="http://schemas.microsoft.com/office/drawing/2014/main" id="{4BF247E0-4CD7-B1B7-06AA-C851246D8946}"/>
              </a:ext>
            </a:extLst>
          </p:cNvPr>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609317CD-21F7-E283-54A9-1F559F5A2770}"/>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18AA1CF6-D628-B908-BF6D-6CDEFE9CAA78}"/>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Motivation</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9BA69A64-DD1F-DE4A-CBB3-7CC59347ABF8}"/>
              </a:ext>
            </a:extLst>
          </p:cNvPr>
          <p:cNvSpPr txBox="1"/>
          <p:nvPr/>
        </p:nvSpPr>
        <p:spPr>
          <a:xfrm>
            <a:off x="323115" y="1040573"/>
            <a:ext cx="11024336" cy="303352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Weaning: process of liberation from mechanical ventilation. </a:t>
            </a:r>
            <a:r>
              <a:rPr lang="en-US" altLang="zh-CN" b="1" baseline="30000" dirty="0">
                <a:latin typeface="Times New Roman" panose="02020603050405020304" pitchFamily="18" charset="0"/>
                <a:ea typeface="宋体" panose="02010600030101010101" pitchFamily="2" charset="-122"/>
                <a:cs typeface="Times New Roman" panose="02020603050405020304" pitchFamily="18" charset="0"/>
              </a:rPr>
              <a:t>[1]</a:t>
            </a:r>
            <a:endParaRPr lang="en-US" altLang="zh-CN" sz="1600" b="1" baseline="30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00000"/>
              </a:lnSpc>
              <a:buFont typeface="Arial" panose="020B0604020202020204" pitchFamily="34" charset="0"/>
              <a:buChar char="•"/>
            </a:pP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Premature, delayed weaning both associated with worse outcomes.</a:t>
            </a:r>
          </a:p>
          <a:p>
            <a:pPr marL="285750" indent="-285750">
              <a:lnSpc>
                <a:spcPct val="200000"/>
              </a:lnSpc>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We aim to develop </a:t>
            </a:r>
            <a:r>
              <a:rPr lang="en-US" altLang="zh-CN" sz="1600" b="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 clinician-in-loop decision support tool</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to</a:t>
            </a:r>
          </a:p>
          <a:p>
            <a:pPr marL="285750" indent="285750">
              <a:lnSpc>
                <a:spcPct val="200000"/>
              </a:lnSpc>
              <a:buFont typeface="Arial" panose="020B0604020202020204" pitchFamily="34" charset="0"/>
              <a:buChar char="•"/>
            </a:pP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alert caregivers when a patient is ready for weaning</a:t>
            </a:r>
          </a:p>
          <a:p>
            <a:pPr marL="285750" indent="285750">
              <a:lnSpc>
                <a:spcPct val="200000"/>
              </a:lnSpc>
              <a:buFont typeface="Arial" panose="020B0604020202020204" pitchFamily="34" charset="0"/>
              <a:buChar char="•"/>
            </a:pP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recommend sedation and ventilation settings</a:t>
            </a:r>
          </a:p>
          <a:p>
            <a:pPr algn="r">
              <a:lnSpc>
                <a:spcPct val="20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...by modeling this as a Markov Decision Process (MDP).</a:t>
            </a:r>
          </a:p>
        </p:txBody>
      </p:sp>
      <p:pic>
        <p:nvPicPr>
          <p:cNvPr id="4" name="图片 3">
            <a:extLst>
              <a:ext uri="{FF2B5EF4-FFF2-40B4-BE49-F238E27FC236}">
                <a16:creationId xmlns:a16="http://schemas.microsoft.com/office/drawing/2014/main" id="{370E421A-BD74-303A-6FA8-E9F55CCED055}"/>
              </a:ext>
            </a:extLst>
          </p:cNvPr>
          <p:cNvPicPr>
            <a:picLocks noChangeAspect="1"/>
          </p:cNvPicPr>
          <p:nvPr/>
        </p:nvPicPr>
        <p:blipFill>
          <a:blip r:embed="rId6"/>
          <a:stretch>
            <a:fillRect/>
          </a:stretch>
        </p:blipFill>
        <p:spPr>
          <a:xfrm>
            <a:off x="3388102" y="4316917"/>
            <a:ext cx="7255666" cy="1963298"/>
          </a:xfrm>
          <a:prstGeom prst="rect">
            <a:avLst/>
          </a:prstGeom>
        </p:spPr>
      </p:pic>
      <p:sp>
        <p:nvSpPr>
          <p:cNvPr id="2" name="文本框 1">
            <a:extLst>
              <a:ext uri="{FF2B5EF4-FFF2-40B4-BE49-F238E27FC236}">
                <a16:creationId xmlns:a16="http://schemas.microsoft.com/office/drawing/2014/main" id="{04D24A2B-B1A2-3CA8-D4C1-7846B1CC43C6}"/>
              </a:ext>
            </a:extLst>
          </p:cNvPr>
          <p:cNvSpPr txBox="1"/>
          <p:nvPr/>
        </p:nvSpPr>
        <p:spPr>
          <a:xfrm>
            <a:off x="1155584" y="6523037"/>
            <a:ext cx="9880833" cy="334963"/>
          </a:xfrm>
          <a:prstGeom prst="rect">
            <a:avLst/>
          </a:prstGeom>
          <a:noFill/>
        </p:spPr>
        <p:txBody>
          <a:bodyPr wrap="square" rtlCol="0">
            <a:spAutoFit/>
          </a:bodyPr>
          <a:lstStyle/>
          <a:p>
            <a:pPr algn="ctr">
              <a:lnSpc>
                <a:spcPts val="2099"/>
              </a:lnSpc>
              <a:spcAft>
                <a:spcPts val="900"/>
              </a:spcAft>
            </a:pPr>
            <a:r>
              <a:rPr lang="en-US" altLang="zh-CN" sz="1400" i="0" dirty="0">
                <a:solidFill>
                  <a:srgbClr val="000000"/>
                </a:solidFill>
                <a:effectLst/>
                <a:latin typeface="Lucida Grande"/>
              </a:rPr>
              <a:t>[1] A Reinforcement Learning Approach to Weaning of Mechanical Ventilation in Intensive Care Units. UAI 2018.</a:t>
            </a:r>
          </a:p>
        </p:txBody>
      </p:sp>
    </p:spTree>
    <p:extLst>
      <p:ext uri="{BB962C8B-B14F-4D97-AF65-F5344CB8AC3E}">
        <p14:creationId xmlns:p14="http://schemas.microsoft.com/office/powerpoint/2010/main" val="216393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Challenges</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E741818A-1A37-45AF-A560-B1B8AC6A4806}"/>
              </a:ext>
            </a:extLst>
          </p:cNvPr>
          <p:cNvSpPr txBox="1"/>
          <p:nvPr/>
        </p:nvSpPr>
        <p:spPr>
          <a:xfrm>
            <a:off x="140846" y="990919"/>
            <a:ext cx="11910308" cy="124841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Challenge 1: ICU Data Utilization</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Limited Data Volume</a:t>
            </a: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 Individual hospitals often have limited patient data, which restricts the development of robust predictive models.</a:t>
            </a:r>
          </a:p>
          <a:p>
            <a:pPr marL="285750" indent="285750">
              <a:lnSpc>
                <a:spcPct val="150000"/>
              </a:lnSpc>
              <a:buFont typeface="Arial" panose="020B0604020202020204" pitchFamily="34" charset="0"/>
              <a:buChar char="•"/>
            </a:pP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Data Incompleteness</a:t>
            </a: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 The data collected may not be comprehensive, affecting the accuracy and reliability of clinical decisions.</a:t>
            </a:r>
          </a:p>
        </p:txBody>
      </p:sp>
      <p:grpSp>
        <p:nvGrpSpPr>
          <p:cNvPr id="10" name="组合 9">
            <a:extLst>
              <a:ext uri="{FF2B5EF4-FFF2-40B4-BE49-F238E27FC236}">
                <a16:creationId xmlns:a16="http://schemas.microsoft.com/office/drawing/2014/main" id="{6F68C097-A6C9-459D-952E-05C25225274F}"/>
              </a:ext>
            </a:extLst>
          </p:cNvPr>
          <p:cNvGrpSpPr/>
          <p:nvPr/>
        </p:nvGrpSpPr>
        <p:grpSpPr>
          <a:xfrm>
            <a:off x="183845" y="2424098"/>
            <a:ext cx="4828033" cy="2692732"/>
            <a:chOff x="85724" y="1088258"/>
            <a:chExt cx="6464374" cy="3215518"/>
          </a:xfrm>
        </p:grpSpPr>
        <p:pic>
          <p:nvPicPr>
            <p:cNvPr id="11" name="图片 10">
              <a:extLst>
                <a:ext uri="{FF2B5EF4-FFF2-40B4-BE49-F238E27FC236}">
                  <a16:creationId xmlns:a16="http://schemas.microsoft.com/office/drawing/2014/main" id="{76105647-29BB-4EA3-8688-DC39BD1BC7DC}"/>
                </a:ext>
              </a:extLst>
            </p:cNvPr>
            <p:cNvPicPr>
              <a:picLocks noChangeAspect="1"/>
            </p:cNvPicPr>
            <p:nvPr/>
          </p:nvPicPr>
          <p:blipFill>
            <a:blip r:embed="rId6"/>
            <a:stretch>
              <a:fillRect/>
            </a:stretch>
          </p:blipFill>
          <p:spPr>
            <a:xfrm>
              <a:off x="85724" y="1135366"/>
              <a:ext cx="6464374" cy="3168410"/>
            </a:xfrm>
            <a:prstGeom prst="rect">
              <a:avLst/>
            </a:prstGeom>
          </p:spPr>
        </p:pic>
        <p:pic>
          <p:nvPicPr>
            <p:cNvPr id="12" name="图片 11">
              <a:extLst>
                <a:ext uri="{FF2B5EF4-FFF2-40B4-BE49-F238E27FC236}">
                  <a16:creationId xmlns:a16="http://schemas.microsoft.com/office/drawing/2014/main" id="{141A7DA8-9A30-4D90-AB4A-9214D1E60837}"/>
                </a:ext>
              </a:extLst>
            </p:cNvPr>
            <p:cNvPicPr>
              <a:picLocks noChangeAspect="1"/>
            </p:cNvPicPr>
            <p:nvPr/>
          </p:nvPicPr>
          <p:blipFill>
            <a:blip r:embed="rId7">
              <a:duotone>
                <a:schemeClr val="accent5">
                  <a:shade val="45000"/>
                  <a:satMod val="135000"/>
                </a:schemeClr>
                <a:prstClr val="white"/>
              </a:duotone>
            </a:blip>
            <a:stretch>
              <a:fillRect/>
            </a:stretch>
          </p:blipFill>
          <p:spPr>
            <a:xfrm>
              <a:off x="4395690" y="1316737"/>
              <a:ext cx="575477" cy="410180"/>
            </a:xfrm>
            <a:prstGeom prst="rect">
              <a:avLst/>
            </a:prstGeom>
          </p:spPr>
        </p:pic>
        <p:pic>
          <p:nvPicPr>
            <p:cNvPr id="13" name="图片 12">
              <a:extLst>
                <a:ext uri="{FF2B5EF4-FFF2-40B4-BE49-F238E27FC236}">
                  <a16:creationId xmlns:a16="http://schemas.microsoft.com/office/drawing/2014/main" id="{6C9405D4-540D-4DE8-B080-EADD0D899482}"/>
                </a:ext>
              </a:extLst>
            </p:cNvPr>
            <p:cNvPicPr>
              <a:picLocks noChangeAspect="1"/>
            </p:cNvPicPr>
            <p:nvPr/>
          </p:nvPicPr>
          <p:blipFill>
            <a:blip r:embed="rId7">
              <a:duotone>
                <a:schemeClr val="accent5">
                  <a:shade val="45000"/>
                  <a:satMod val="135000"/>
                </a:schemeClr>
                <a:prstClr val="white"/>
              </a:duotone>
            </a:blip>
            <a:stretch>
              <a:fillRect/>
            </a:stretch>
          </p:blipFill>
          <p:spPr>
            <a:xfrm>
              <a:off x="4955806" y="1703198"/>
              <a:ext cx="575477" cy="410180"/>
            </a:xfrm>
            <a:prstGeom prst="rect">
              <a:avLst/>
            </a:prstGeom>
          </p:spPr>
        </p:pic>
        <p:pic>
          <p:nvPicPr>
            <p:cNvPr id="14" name="图片 13">
              <a:extLst>
                <a:ext uri="{FF2B5EF4-FFF2-40B4-BE49-F238E27FC236}">
                  <a16:creationId xmlns:a16="http://schemas.microsoft.com/office/drawing/2014/main" id="{C8EF0B71-1386-483C-B9B2-28E0872D14CD}"/>
                </a:ext>
              </a:extLst>
            </p:cNvPr>
            <p:cNvPicPr>
              <a:picLocks noChangeAspect="1"/>
            </p:cNvPicPr>
            <p:nvPr/>
          </p:nvPicPr>
          <p:blipFill>
            <a:blip r:embed="rId7">
              <a:duotone>
                <a:prstClr val="black"/>
                <a:schemeClr val="accent2">
                  <a:tint val="45000"/>
                  <a:satMod val="400000"/>
                </a:schemeClr>
              </a:duotone>
            </a:blip>
            <a:stretch>
              <a:fillRect/>
            </a:stretch>
          </p:blipFill>
          <p:spPr>
            <a:xfrm>
              <a:off x="3649252" y="1521827"/>
              <a:ext cx="575477" cy="410180"/>
            </a:xfrm>
            <a:prstGeom prst="rect">
              <a:avLst/>
            </a:prstGeom>
          </p:spPr>
        </p:pic>
        <p:pic>
          <p:nvPicPr>
            <p:cNvPr id="15" name="图片 14">
              <a:extLst>
                <a:ext uri="{FF2B5EF4-FFF2-40B4-BE49-F238E27FC236}">
                  <a16:creationId xmlns:a16="http://schemas.microsoft.com/office/drawing/2014/main" id="{BB0C503C-E445-4BE8-9FB4-139142B4B202}"/>
                </a:ext>
              </a:extLst>
            </p:cNvPr>
            <p:cNvPicPr>
              <a:picLocks noChangeAspect="1"/>
            </p:cNvPicPr>
            <p:nvPr/>
          </p:nvPicPr>
          <p:blipFill>
            <a:blip r:embed="rId7">
              <a:duotone>
                <a:prstClr val="black"/>
                <a:srgbClr val="FF0000">
                  <a:tint val="45000"/>
                  <a:satMod val="400000"/>
                </a:srgbClr>
              </a:duotone>
            </a:blip>
            <a:stretch>
              <a:fillRect/>
            </a:stretch>
          </p:blipFill>
          <p:spPr>
            <a:xfrm>
              <a:off x="4089148" y="1903941"/>
              <a:ext cx="575477" cy="410180"/>
            </a:xfrm>
            <a:prstGeom prst="rect">
              <a:avLst/>
            </a:prstGeom>
          </p:spPr>
        </p:pic>
        <p:pic>
          <p:nvPicPr>
            <p:cNvPr id="16" name="图片 15">
              <a:extLst>
                <a:ext uri="{FF2B5EF4-FFF2-40B4-BE49-F238E27FC236}">
                  <a16:creationId xmlns:a16="http://schemas.microsoft.com/office/drawing/2014/main" id="{48D1D057-DEC9-4289-94B2-049D84B878EC}"/>
                </a:ext>
              </a:extLst>
            </p:cNvPr>
            <p:cNvPicPr>
              <a:picLocks noChangeAspect="1"/>
            </p:cNvPicPr>
            <p:nvPr/>
          </p:nvPicPr>
          <p:blipFill>
            <a:blip r:embed="rId7">
              <a:duotone>
                <a:schemeClr val="accent4">
                  <a:shade val="45000"/>
                  <a:satMod val="135000"/>
                </a:schemeClr>
                <a:prstClr val="white"/>
              </a:duotone>
            </a:blip>
            <a:stretch>
              <a:fillRect/>
            </a:stretch>
          </p:blipFill>
          <p:spPr>
            <a:xfrm>
              <a:off x="4688767" y="2089659"/>
              <a:ext cx="575477" cy="410180"/>
            </a:xfrm>
            <a:prstGeom prst="rect">
              <a:avLst/>
            </a:prstGeom>
          </p:spPr>
        </p:pic>
        <p:pic>
          <p:nvPicPr>
            <p:cNvPr id="17" name="图片 16">
              <a:extLst>
                <a:ext uri="{FF2B5EF4-FFF2-40B4-BE49-F238E27FC236}">
                  <a16:creationId xmlns:a16="http://schemas.microsoft.com/office/drawing/2014/main" id="{77FB5343-A4D3-49F7-BAC8-75AAFDE4241E}"/>
                </a:ext>
              </a:extLst>
            </p:cNvPr>
            <p:cNvPicPr>
              <a:picLocks noChangeAspect="1"/>
            </p:cNvPicPr>
            <p:nvPr/>
          </p:nvPicPr>
          <p:blipFill>
            <a:blip r:embed="rId7"/>
            <a:stretch>
              <a:fillRect/>
            </a:stretch>
          </p:blipFill>
          <p:spPr>
            <a:xfrm>
              <a:off x="5531283" y="3358897"/>
              <a:ext cx="575477" cy="410180"/>
            </a:xfrm>
            <a:prstGeom prst="rect">
              <a:avLst/>
            </a:prstGeom>
          </p:spPr>
        </p:pic>
        <p:pic>
          <p:nvPicPr>
            <p:cNvPr id="19" name="图片 18">
              <a:extLst>
                <a:ext uri="{FF2B5EF4-FFF2-40B4-BE49-F238E27FC236}">
                  <a16:creationId xmlns:a16="http://schemas.microsoft.com/office/drawing/2014/main" id="{680781F4-02C3-4E4E-9CD6-0AE0D009316C}"/>
                </a:ext>
              </a:extLst>
            </p:cNvPr>
            <p:cNvPicPr>
              <a:picLocks noChangeAspect="1"/>
            </p:cNvPicPr>
            <p:nvPr/>
          </p:nvPicPr>
          <p:blipFill>
            <a:blip r:embed="rId7">
              <a:duotone>
                <a:prstClr val="black"/>
                <a:schemeClr val="accent5">
                  <a:tint val="45000"/>
                  <a:satMod val="400000"/>
                </a:schemeClr>
              </a:duotone>
            </a:blip>
            <a:stretch>
              <a:fillRect/>
            </a:stretch>
          </p:blipFill>
          <p:spPr>
            <a:xfrm>
              <a:off x="3396917" y="2707711"/>
              <a:ext cx="575477" cy="410180"/>
            </a:xfrm>
            <a:prstGeom prst="rect">
              <a:avLst/>
            </a:prstGeom>
          </p:spPr>
        </p:pic>
        <p:pic>
          <p:nvPicPr>
            <p:cNvPr id="20" name="图片 19">
              <a:extLst>
                <a:ext uri="{FF2B5EF4-FFF2-40B4-BE49-F238E27FC236}">
                  <a16:creationId xmlns:a16="http://schemas.microsoft.com/office/drawing/2014/main" id="{1714A609-783B-4BDB-9B5D-56CD9892110F}"/>
                </a:ext>
              </a:extLst>
            </p:cNvPr>
            <p:cNvPicPr>
              <a:picLocks noChangeAspect="1"/>
            </p:cNvPicPr>
            <p:nvPr/>
          </p:nvPicPr>
          <p:blipFill>
            <a:blip r:embed="rId7">
              <a:duotone>
                <a:prstClr val="black"/>
                <a:srgbClr val="D9C3A5">
                  <a:tint val="50000"/>
                  <a:satMod val="180000"/>
                </a:srgbClr>
              </a:duotone>
            </a:blip>
            <a:stretch>
              <a:fillRect/>
            </a:stretch>
          </p:blipFill>
          <p:spPr>
            <a:xfrm>
              <a:off x="2778253" y="2290735"/>
              <a:ext cx="575477" cy="410180"/>
            </a:xfrm>
            <a:prstGeom prst="rect">
              <a:avLst/>
            </a:prstGeom>
          </p:spPr>
        </p:pic>
        <p:pic>
          <p:nvPicPr>
            <p:cNvPr id="21" name="图片 20">
              <a:extLst>
                <a:ext uri="{FF2B5EF4-FFF2-40B4-BE49-F238E27FC236}">
                  <a16:creationId xmlns:a16="http://schemas.microsoft.com/office/drawing/2014/main" id="{644418F2-A2F9-4CE8-9C8C-71D5746FAB41}"/>
                </a:ext>
              </a:extLst>
            </p:cNvPr>
            <p:cNvPicPr>
              <a:picLocks noChangeAspect="1"/>
            </p:cNvPicPr>
            <p:nvPr/>
          </p:nvPicPr>
          <p:blipFill>
            <a:blip r:embed="rId7"/>
            <a:stretch>
              <a:fillRect/>
            </a:stretch>
          </p:blipFill>
          <p:spPr>
            <a:xfrm>
              <a:off x="2202776" y="1088258"/>
              <a:ext cx="575477" cy="410180"/>
            </a:xfrm>
            <a:prstGeom prst="rect">
              <a:avLst/>
            </a:prstGeom>
          </p:spPr>
        </p:pic>
        <p:pic>
          <p:nvPicPr>
            <p:cNvPr id="22" name="图片 21">
              <a:extLst>
                <a:ext uri="{FF2B5EF4-FFF2-40B4-BE49-F238E27FC236}">
                  <a16:creationId xmlns:a16="http://schemas.microsoft.com/office/drawing/2014/main" id="{3F814544-0B9C-47ED-8638-FE855922BCC2}"/>
                </a:ext>
              </a:extLst>
            </p:cNvPr>
            <p:cNvPicPr>
              <a:picLocks noChangeAspect="1"/>
            </p:cNvPicPr>
            <p:nvPr/>
          </p:nvPicPr>
          <p:blipFill>
            <a:blip r:embed="rId7">
              <a:duotone>
                <a:schemeClr val="accent6">
                  <a:shade val="45000"/>
                  <a:satMod val="135000"/>
                </a:schemeClr>
                <a:prstClr val="white"/>
              </a:duotone>
            </a:blip>
            <a:stretch>
              <a:fillRect/>
            </a:stretch>
          </p:blipFill>
          <p:spPr>
            <a:xfrm>
              <a:off x="1439130" y="3358897"/>
              <a:ext cx="575477" cy="410180"/>
            </a:xfrm>
            <a:prstGeom prst="rect">
              <a:avLst/>
            </a:prstGeom>
          </p:spPr>
        </p:pic>
        <p:pic>
          <p:nvPicPr>
            <p:cNvPr id="23" name="图片 22">
              <a:extLst>
                <a:ext uri="{FF2B5EF4-FFF2-40B4-BE49-F238E27FC236}">
                  <a16:creationId xmlns:a16="http://schemas.microsoft.com/office/drawing/2014/main" id="{ECEA6AEF-5843-4F2A-947D-85117B5FAC5E}"/>
                </a:ext>
              </a:extLst>
            </p:cNvPr>
            <p:cNvPicPr>
              <a:picLocks noChangeAspect="1"/>
            </p:cNvPicPr>
            <p:nvPr/>
          </p:nvPicPr>
          <p:blipFill>
            <a:blip r:embed="rId7"/>
            <a:stretch>
              <a:fillRect/>
            </a:stretch>
          </p:blipFill>
          <p:spPr>
            <a:xfrm>
              <a:off x="1726868" y="2912801"/>
              <a:ext cx="575477" cy="410180"/>
            </a:xfrm>
            <a:prstGeom prst="rect">
              <a:avLst/>
            </a:prstGeom>
          </p:spPr>
        </p:pic>
        <p:pic>
          <p:nvPicPr>
            <p:cNvPr id="24" name="图片 23">
              <a:extLst>
                <a:ext uri="{FF2B5EF4-FFF2-40B4-BE49-F238E27FC236}">
                  <a16:creationId xmlns:a16="http://schemas.microsoft.com/office/drawing/2014/main" id="{47A0C93F-DC7B-4C34-BCE7-0CA106A112B1}"/>
                </a:ext>
              </a:extLst>
            </p:cNvPr>
            <p:cNvPicPr>
              <a:picLocks noChangeAspect="1"/>
            </p:cNvPicPr>
            <p:nvPr/>
          </p:nvPicPr>
          <p:blipFill>
            <a:blip r:embed="rId7">
              <a:duotone>
                <a:schemeClr val="accent1">
                  <a:shade val="45000"/>
                  <a:satMod val="135000"/>
                </a:schemeClr>
                <a:prstClr val="white"/>
              </a:duotone>
            </a:blip>
            <a:stretch>
              <a:fillRect/>
            </a:stretch>
          </p:blipFill>
          <p:spPr>
            <a:xfrm>
              <a:off x="1169896" y="2735841"/>
              <a:ext cx="575477" cy="410180"/>
            </a:xfrm>
            <a:prstGeom prst="rect">
              <a:avLst/>
            </a:prstGeom>
          </p:spPr>
        </p:pic>
        <p:pic>
          <p:nvPicPr>
            <p:cNvPr id="25" name="图片 24">
              <a:extLst>
                <a:ext uri="{FF2B5EF4-FFF2-40B4-BE49-F238E27FC236}">
                  <a16:creationId xmlns:a16="http://schemas.microsoft.com/office/drawing/2014/main" id="{5849D667-ED89-4E49-BA6E-E609253BA32F}"/>
                </a:ext>
              </a:extLst>
            </p:cNvPr>
            <p:cNvPicPr>
              <a:picLocks noChangeAspect="1"/>
            </p:cNvPicPr>
            <p:nvPr/>
          </p:nvPicPr>
          <p:blipFill>
            <a:blip r:embed="rId7">
              <a:duotone>
                <a:prstClr val="black"/>
                <a:schemeClr val="accent6">
                  <a:tint val="45000"/>
                  <a:satMod val="400000"/>
                </a:schemeClr>
              </a:duotone>
            </a:blip>
            <a:stretch>
              <a:fillRect/>
            </a:stretch>
          </p:blipFill>
          <p:spPr>
            <a:xfrm>
              <a:off x="625116" y="1945588"/>
              <a:ext cx="575477" cy="410180"/>
            </a:xfrm>
            <a:prstGeom prst="rect">
              <a:avLst/>
            </a:prstGeom>
          </p:spPr>
        </p:pic>
        <p:pic>
          <p:nvPicPr>
            <p:cNvPr id="26" name="图片 25">
              <a:extLst>
                <a:ext uri="{FF2B5EF4-FFF2-40B4-BE49-F238E27FC236}">
                  <a16:creationId xmlns:a16="http://schemas.microsoft.com/office/drawing/2014/main" id="{8D25C7CA-FA3C-4609-978A-8B5DDE67AE6E}"/>
                </a:ext>
              </a:extLst>
            </p:cNvPr>
            <p:cNvPicPr>
              <a:picLocks noChangeAspect="1"/>
            </p:cNvPicPr>
            <p:nvPr/>
          </p:nvPicPr>
          <p:blipFill>
            <a:blip r:embed="rId7"/>
            <a:stretch>
              <a:fillRect/>
            </a:stretch>
          </p:blipFill>
          <p:spPr>
            <a:xfrm>
              <a:off x="530842" y="1360425"/>
              <a:ext cx="575477" cy="410180"/>
            </a:xfrm>
            <a:prstGeom prst="rect">
              <a:avLst/>
            </a:prstGeom>
          </p:spPr>
        </p:pic>
        <p:pic>
          <p:nvPicPr>
            <p:cNvPr id="27" name="图片 26">
              <a:extLst>
                <a:ext uri="{FF2B5EF4-FFF2-40B4-BE49-F238E27FC236}">
                  <a16:creationId xmlns:a16="http://schemas.microsoft.com/office/drawing/2014/main" id="{B0554A6E-B04E-4881-99D5-71F742183A8A}"/>
                </a:ext>
              </a:extLst>
            </p:cNvPr>
            <p:cNvPicPr>
              <a:picLocks noChangeAspect="1"/>
            </p:cNvPicPr>
            <p:nvPr/>
          </p:nvPicPr>
          <p:blipFill>
            <a:blip r:embed="rId7">
              <a:duotone>
                <a:prstClr val="black"/>
                <a:schemeClr val="accent2">
                  <a:tint val="45000"/>
                  <a:satMod val="400000"/>
                </a:schemeClr>
              </a:duotone>
            </a:blip>
            <a:stretch>
              <a:fillRect/>
            </a:stretch>
          </p:blipFill>
          <p:spPr>
            <a:xfrm>
              <a:off x="1062534" y="1578086"/>
              <a:ext cx="575477" cy="410180"/>
            </a:xfrm>
            <a:prstGeom prst="rect">
              <a:avLst/>
            </a:prstGeom>
          </p:spPr>
        </p:pic>
      </p:grpSp>
      <p:sp>
        <p:nvSpPr>
          <p:cNvPr id="28" name="矩形 27">
            <a:extLst>
              <a:ext uri="{FF2B5EF4-FFF2-40B4-BE49-F238E27FC236}">
                <a16:creationId xmlns:a16="http://schemas.microsoft.com/office/drawing/2014/main" id="{AB84260A-19C9-4348-9C72-63BB3CD03D2D}"/>
              </a:ext>
            </a:extLst>
          </p:cNvPr>
          <p:cNvSpPr/>
          <p:nvPr/>
        </p:nvSpPr>
        <p:spPr>
          <a:xfrm>
            <a:off x="343136" y="5511189"/>
            <a:ext cx="4133147" cy="646331"/>
          </a:xfrm>
          <a:prstGeom prst="rect">
            <a:avLst/>
          </a:prstGeom>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The </a:t>
            </a:r>
            <a:r>
              <a:rPr lang="en-US" altLang="zh-CN" dirty="0">
                <a:solidFill>
                  <a:srgbClr val="C00000"/>
                </a:solidFill>
                <a:latin typeface="Times New Roman" panose="02020603050405020304" pitchFamily="18" charset="0"/>
                <a:cs typeface="Times New Roman" panose="02020603050405020304" pitchFamily="18" charset="0"/>
              </a:rPr>
              <a:t>sensitivity </a:t>
            </a:r>
            <a:r>
              <a:rPr lang="en-US" altLang="zh-CN" dirty="0">
                <a:latin typeface="Times New Roman" panose="02020603050405020304" pitchFamily="18" charset="0"/>
                <a:cs typeface="Times New Roman" panose="02020603050405020304" pitchFamily="18" charset="0"/>
              </a:rPr>
              <a:t>of clinical private data leads to the formation of data silos</a:t>
            </a:r>
            <a:endParaRPr lang="zh-CN" altLang="en-US" dirty="0">
              <a:latin typeface="Times New Roman" panose="02020603050405020304" pitchFamily="18" charset="0"/>
              <a:cs typeface="Times New Roman" panose="02020603050405020304" pitchFamily="18" charset="0"/>
            </a:endParaRPr>
          </a:p>
        </p:txBody>
      </p:sp>
      <p:grpSp>
        <p:nvGrpSpPr>
          <p:cNvPr id="30" name="组合 29">
            <a:extLst>
              <a:ext uri="{FF2B5EF4-FFF2-40B4-BE49-F238E27FC236}">
                <a16:creationId xmlns:a16="http://schemas.microsoft.com/office/drawing/2014/main" id="{D5F24236-A8E1-44DC-9379-AA2C3D035EF5}"/>
              </a:ext>
            </a:extLst>
          </p:cNvPr>
          <p:cNvGrpSpPr>
            <a:grpSpLocks noChangeAspect="1"/>
          </p:cNvGrpSpPr>
          <p:nvPr/>
        </p:nvGrpSpPr>
        <p:grpSpPr>
          <a:xfrm>
            <a:off x="8075666" y="2994230"/>
            <a:ext cx="2440234" cy="1552469"/>
            <a:chOff x="2532725" y="2876445"/>
            <a:chExt cx="2615290" cy="1598413"/>
          </a:xfrm>
          <a:solidFill>
            <a:schemeClr val="accent1">
              <a:lumMod val="40000"/>
              <a:lumOff val="60000"/>
            </a:schemeClr>
          </a:solidFill>
        </p:grpSpPr>
        <p:sp>
          <p:nvSpPr>
            <p:cNvPr id="31" name="Google Shape;5463;p54">
              <a:extLst>
                <a:ext uri="{FF2B5EF4-FFF2-40B4-BE49-F238E27FC236}">
                  <a16:creationId xmlns:a16="http://schemas.microsoft.com/office/drawing/2014/main" id="{8C8BC0B2-8735-48C4-8CE0-4EC16483838D}"/>
                </a:ext>
              </a:extLst>
            </p:cNvPr>
            <p:cNvSpPr/>
            <p:nvPr/>
          </p:nvSpPr>
          <p:spPr>
            <a:xfrm>
              <a:off x="2532725" y="3495689"/>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2" name="Google Shape;5465;p54">
              <a:extLst>
                <a:ext uri="{FF2B5EF4-FFF2-40B4-BE49-F238E27FC236}">
                  <a16:creationId xmlns:a16="http://schemas.microsoft.com/office/drawing/2014/main" id="{003E3C29-0F9B-4DEB-A204-BB4D6594A3EC}"/>
                </a:ext>
              </a:extLst>
            </p:cNvPr>
            <p:cNvSpPr/>
            <p:nvPr/>
          </p:nvSpPr>
          <p:spPr>
            <a:xfrm>
              <a:off x="3235064" y="2876520"/>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3" name="Google Shape;5466;p54">
              <a:extLst>
                <a:ext uri="{FF2B5EF4-FFF2-40B4-BE49-F238E27FC236}">
                  <a16:creationId xmlns:a16="http://schemas.microsoft.com/office/drawing/2014/main" id="{9123C3B6-A938-4118-81C7-6B52D3C3D31D}"/>
                </a:ext>
              </a:extLst>
            </p:cNvPr>
            <p:cNvSpPr/>
            <p:nvPr/>
          </p:nvSpPr>
          <p:spPr>
            <a:xfrm>
              <a:off x="3235064" y="3495689"/>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4" name="Google Shape;5467;p54">
              <a:extLst>
                <a:ext uri="{FF2B5EF4-FFF2-40B4-BE49-F238E27FC236}">
                  <a16:creationId xmlns:a16="http://schemas.microsoft.com/office/drawing/2014/main" id="{638C18E2-D87E-411D-91A4-777E39675633}"/>
                </a:ext>
              </a:extLst>
            </p:cNvPr>
            <p:cNvSpPr/>
            <p:nvPr/>
          </p:nvSpPr>
          <p:spPr>
            <a:xfrm>
              <a:off x="3241696" y="4114858"/>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5" name="Google Shape;5468;p54">
              <a:extLst>
                <a:ext uri="{FF2B5EF4-FFF2-40B4-BE49-F238E27FC236}">
                  <a16:creationId xmlns:a16="http://schemas.microsoft.com/office/drawing/2014/main" id="{84EACB10-6BC5-45A9-8C4F-0C6A9FA99BD8}"/>
                </a:ext>
              </a:extLst>
            </p:cNvPr>
            <p:cNvSpPr/>
            <p:nvPr/>
          </p:nvSpPr>
          <p:spPr>
            <a:xfrm>
              <a:off x="4066381" y="2876445"/>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6" name="Google Shape;5469;p54">
              <a:extLst>
                <a:ext uri="{FF2B5EF4-FFF2-40B4-BE49-F238E27FC236}">
                  <a16:creationId xmlns:a16="http://schemas.microsoft.com/office/drawing/2014/main" id="{14DE0635-60E1-49A3-8ECE-D05E0C7CF8AB}"/>
                </a:ext>
              </a:extLst>
            </p:cNvPr>
            <p:cNvSpPr/>
            <p:nvPr/>
          </p:nvSpPr>
          <p:spPr>
            <a:xfrm>
              <a:off x="4072772" y="3495651"/>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7" name="Google Shape;5470;p54">
              <a:extLst>
                <a:ext uri="{FF2B5EF4-FFF2-40B4-BE49-F238E27FC236}">
                  <a16:creationId xmlns:a16="http://schemas.microsoft.com/office/drawing/2014/main" id="{BED5DFD8-0E78-4175-AF2B-37C6B031E5D7}"/>
                </a:ext>
              </a:extLst>
            </p:cNvPr>
            <p:cNvSpPr/>
            <p:nvPr/>
          </p:nvSpPr>
          <p:spPr>
            <a:xfrm>
              <a:off x="4072772" y="4114858"/>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cxnSp>
          <p:nvCxnSpPr>
            <p:cNvPr id="38" name="Google Shape;5498;p54">
              <a:extLst>
                <a:ext uri="{FF2B5EF4-FFF2-40B4-BE49-F238E27FC236}">
                  <a16:creationId xmlns:a16="http://schemas.microsoft.com/office/drawing/2014/main" id="{3E96D469-2450-46C1-8C1C-571E23CABBD8}"/>
                </a:ext>
              </a:extLst>
            </p:cNvPr>
            <p:cNvCxnSpPr/>
            <p:nvPr/>
          </p:nvCxnSpPr>
          <p:spPr>
            <a:xfrm>
              <a:off x="3596415" y="3056595"/>
              <a:ext cx="471000" cy="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39" name="Google Shape;5499;p54">
              <a:extLst>
                <a:ext uri="{FF2B5EF4-FFF2-40B4-BE49-F238E27FC236}">
                  <a16:creationId xmlns:a16="http://schemas.microsoft.com/office/drawing/2014/main" id="{C0FD4CB2-D17F-4321-9E14-79CAA32AC2A5}"/>
                </a:ext>
              </a:extLst>
            </p:cNvPr>
            <p:cNvCxnSpPr/>
            <p:nvPr/>
          </p:nvCxnSpPr>
          <p:spPr>
            <a:xfrm>
              <a:off x="3596415" y="3056595"/>
              <a:ext cx="471000" cy="6288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0" name="Google Shape;5500;p54">
              <a:extLst>
                <a:ext uri="{FF2B5EF4-FFF2-40B4-BE49-F238E27FC236}">
                  <a16:creationId xmlns:a16="http://schemas.microsoft.com/office/drawing/2014/main" id="{2742518A-274D-4B5C-B3F6-56B692982C2B}"/>
                </a:ext>
              </a:extLst>
            </p:cNvPr>
            <p:cNvCxnSpPr/>
            <p:nvPr/>
          </p:nvCxnSpPr>
          <p:spPr>
            <a:xfrm>
              <a:off x="3596484" y="3056595"/>
              <a:ext cx="472200" cy="12579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1" name="Google Shape;5501;p54">
              <a:extLst>
                <a:ext uri="{FF2B5EF4-FFF2-40B4-BE49-F238E27FC236}">
                  <a16:creationId xmlns:a16="http://schemas.microsoft.com/office/drawing/2014/main" id="{56762B90-DB06-43AE-97E6-67D6586415AB}"/>
                </a:ext>
              </a:extLst>
            </p:cNvPr>
            <p:cNvCxnSpPr/>
            <p:nvPr/>
          </p:nvCxnSpPr>
          <p:spPr>
            <a:xfrm rot="10800000" flipH="1">
              <a:off x="3596415" y="3056745"/>
              <a:ext cx="471000" cy="6288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2" name="Google Shape;5502;p54">
              <a:extLst>
                <a:ext uri="{FF2B5EF4-FFF2-40B4-BE49-F238E27FC236}">
                  <a16:creationId xmlns:a16="http://schemas.microsoft.com/office/drawing/2014/main" id="{D917F144-17B8-4823-9718-C3D9B7B23EFB}"/>
                </a:ext>
              </a:extLst>
            </p:cNvPr>
            <p:cNvCxnSpPr/>
            <p:nvPr/>
          </p:nvCxnSpPr>
          <p:spPr>
            <a:xfrm>
              <a:off x="3596415" y="3685545"/>
              <a:ext cx="471000" cy="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3" name="Google Shape;5503;p54">
              <a:extLst>
                <a:ext uri="{FF2B5EF4-FFF2-40B4-BE49-F238E27FC236}">
                  <a16:creationId xmlns:a16="http://schemas.microsoft.com/office/drawing/2014/main" id="{9B36204E-60E0-46E6-A286-64BDAC2B5ECD}"/>
                </a:ext>
              </a:extLst>
            </p:cNvPr>
            <p:cNvCxnSpPr/>
            <p:nvPr/>
          </p:nvCxnSpPr>
          <p:spPr>
            <a:xfrm>
              <a:off x="3596415" y="3685545"/>
              <a:ext cx="472200" cy="6291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4" name="Google Shape;5504;p54">
              <a:extLst>
                <a:ext uri="{FF2B5EF4-FFF2-40B4-BE49-F238E27FC236}">
                  <a16:creationId xmlns:a16="http://schemas.microsoft.com/office/drawing/2014/main" id="{A7E5B042-F185-4DC0-85EA-50CEEAE886FD}"/>
                </a:ext>
              </a:extLst>
            </p:cNvPr>
            <p:cNvCxnSpPr/>
            <p:nvPr/>
          </p:nvCxnSpPr>
          <p:spPr>
            <a:xfrm rot="10800000" flipH="1">
              <a:off x="3597765" y="3056595"/>
              <a:ext cx="469500" cy="12579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5" name="Google Shape;5505;p54">
              <a:extLst>
                <a:ext uri="{FF2B5EF4-FFF2-40B4-BE49-F238E27FC236}">
                  <a16:creationId xmlns:a16="http://schemas.microsoft.com/office/drawing/2014/main" id="{D852347A-C6F7-48E1-8996-A7F8AD4AF655}"/>
                </a:ext>
              </a:extLst>
            </p:cNvPr>
            <p:cNvCxnSpPr/>
            <p:nvPr/>
          </p:nvCxnSpPr>
          <p:spPr>
            <a:xfrm rot="10800000" flipH="1">
              <a:off x="3597765" y="3685395"/>
              <a:ext cx="469500" cy="6291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6" name="Google Shape;5506;p54">
              <a:extLst>
                <a:ext uri="{FF2B5EF4-FFF2-40B4-BE49-F238E27FC236}">
                  <a16:creationId xmlns:a16="http://schemas.microsoft.com/office/drawing/2014/main" id="{12E54D7B-F9AD-447C-9649-1134E44D9A31}"/>
                </a:ext>
              </a:extLst>
            </p:cNvPr>
            <p:cNvCxnSpPr/>
            <p:nvPr/>
          </p:nvCxnSpPr>
          <p:spPr>
            <a:xfrm>
              <a:off x="3597765" y="4314495"/>
              <a:ext cx="471000" cy="0"/>
            </a:xfrm>
            <a:prstGeom prst="straightConnector1">
              <a:avLst/>
            </a:prstGeom>
            <a:grpFill/>
            <a:ln w="12700" cap="flat" cmpd="sng">
              <a:solidFill>
                <a:schemeClr val="accent1">
                  <a:lumMod val="75000"/>
                </a:schemeClr>
              </a:solidFill>
              <a:prstDash val="solid"/>
              <a:round/>
              <a:headEnd type="none" w="med" len="med"/>
              <a:tailEnd type="triangle" w="med" len="med"/>
            </a:ln>
          </p:spPr>
        </p:cxnSp>
        <p:sp>
          <p:nvSpPr>
            <p:cNvPr id="47" name="Google Shape;5516;p54">
              <a:extLst>
                <a:ext uri="{FF2B5EF4-FFF2-40B4-BE49-F238E27FC236}">
                  <a16:creationId xmlns:a16="http://schemas.microsoft.com/office/drawing/2014/main" id="{37AEE8E2-55BB-49CC-A889-F10BA4CE2344}"/>
                </a:ext>
              </a:extLst>
            </p:cNvPr>
            <p:cNvSpPr/>
            <p:nvPr/>
          </p:nvSpPr>
          <p:spPr>
            <a:xfrm>
              <a:off x="4788015" y="3495651"/>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65374423-263D-412E-AC1F-647B56505F90}"/>
                </a:ext>
              </a:extLst>
            </p:cNvPr>
            <p:cNvCxnSpPr>
              <a:stCxn id="31" idx="6"/>
              <a:endCxn id="32" idx="2"/>
            </p:cNvCxnSpPr>
            <p:nvPr/>
          </p:nvCxnSpPr>
          <p:spPr>
            <a:xfrm flipV="1">
              <a:off x="2892725" y="3056520"/>
              <a:ext cx="342339" cy="619169"/>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223F8D5-484D-4CDF-9343-A85F955C2C17}"/>
                </a:ext>
              </a:extLst>
            </p:cNvPr>
            <p:cNvCxnSpPr>
              <a:stCxn id="31" idx="6"/>
              <a:endCxn id="33" idx="2"/>
            </p:cNvCxnSpPr>
            <p:nvPr/>
          </p:nvCxnSpPr>
          <p:spPr>
            <a:xfrm>
              <a:off x="2892725" y="3675689"/>
              <a:ext cx="342339" cy="0"/>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D32E9F5-A97D-4BB9-A10F-041847942DC4}"/>
                </a:ext>
              </a:extLst>
            </p:cNvPr>
            <p:cNvCxnSpPr>
              <a:stCxn id="31" idx="6"/>
              <a:endCxn id="34" idx="2"/>
            </p:cNvCxnSpPr>
            <p:nvPr/>
          </p:nvCxnSpPr>
          <p:spPr>
            <a:xfrm>
              <a:off x="2892725" y="3675689"/>
              <a:ext cx="348971" cy="619169"/>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F8DC9B6F-53F2-4A73-A973-16C145B7A3A0}"/>
                </a:ext>
              </a:extLst>
            </p:cNvPr>
            <p:cNvCxnSpPr>
              <a:stCxn id="35" idx="6"/>
              <a:endCxn id="47" idx="2"/>
            </p:cNvCxnSpPr>
            <p:nvPr/>
          </p:nvCxnSpPr>
          <p:spPr>
            <a:xfrm>
              <a:off x="4426381" y="3056445"/>
              <a:ext cx="361634" cy="619206"/>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2160C0B-BFA8-4D1E-9A49-D2E9ABE8A041}"/>
                </a:ext>
              </a:extLst>
            </p:cNvPr>
            <p:cNvCxnSpPr>
              <a:stCxn id="36" idx="6"/>
              <a:endCxn id="47" idx="2"/>
            </p:cNvCxnSpPr>
            <p:nvPr/>
          </p:nvCxnSpPr>
          <p:spPr>
            <a:xfrm>
              <a:off x="4432772" y="3675651"/>
              <a:ext cx="355243" cy="0"/>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892716E-709B-4D36-989F-9982469CB517}"/>
                </a:ext>
              </a:extLst>
            </p:cNvPr>
            <p:cNvCxnSpPr>
              <a:stCxn id="37" idx="6"/>
              <a:endCxn id="47" idx="2"/>
            </p:cNvCxnSpPr>
            <p:nvPr/>
          </p:nvCxnSpPr>
          <p:spPr>
            <a:xfrm flipV="1">
              <a:off x="4432772" y="3675651"/>
              <a:ext cx="355243" cy="619207"/>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矩形 54">
            <a:extLst>
              <a:ext uri="{FF2B5EF4-FFF2-40B4-BE49-F238E27FC236}">
                <a16:creationId xmlns:a16="http://schemas.microsoft.com/office/drawing/2014/main" id="{F2089F3C-965B-4341-BA80-A84E5708E062}"/>
              </a:ext>
            </a:extLst>
          </p:cNvPr>
          <p:cNvSpPr/>
          <p:nvPr/>
        </p:nvSpPr>
        <p:spPr>
          <a:xfrm>
            <a:off x="7524589" y="5601612"/>
            <a:ext cx="3590601" cy="646331"/>
          </a:xfrm>
          <a:prstGeom prst="rect">
            <a:avLst/>
          </a:prstGeom>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A </a:t>
            </a:r>
            <a:r>
              <a:rPr lang="en-US" altLang="zh-CN" dirty="0">
                <a:solidFill>
                  <a:srgbClr val="C00000"/>
                </a:solidFill>
                <a:latin typeface="Times New Roman" panose="02020603050405020304" pitchFamily="18" charset="0"/>
                <a:cs typeface="Times New Roman" panose="02020603050405020304" pitchFamily="18" charset="0"/>
              </a:rPr>
              <a:t>data-driven</a:t>
            </a:r>
            <a:r>
              <a:rPr lang="en-US" altLang="zh-CN" dirty="0">
                <a:latin typeface="Times New Roman" panose="02020603050405020304" pitchFamily="18" charset="0"/>
                <a:cs typeface="Times New Roman" panose="02020603050405020304" pitchFamily="18" charset="0"/>
              </a:rPr>
              <a:t> global clinical decision-making support tool</a:t>
            </a:r>
            <a:endParaRPr lang="zh-CN" altLang="en-US"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5DE67C16-0D7B-4A0B-AE2A-0C26398F0ED9}"/>
              </a:ext>
            </a:extLst>
          </p:cNvPr>
          <p:cNvGrpSpPr/>
          <p:nvPr/>
        </p:nvGrpSpPr>
        <p:grpSpPr>
          <a:xfrm>
            <a:off x="4659373" y="3365483"/>
            <a:ext cx="3056820" cy="809962"/>
            <a:chOff x="4745969" y="2663049"/>
            <a:chExt cx="3056820" cy="809962"/>
          </a:xfrm>
        </p:grpSpPr>
        <p:sp>
          <p:nvSpPr>
            <p:cNvPr id="29" name="右箭头 24">
              <a:extLst>
                <a:ext uri="{FF2B5EF4-FFF2-40B4-BE49-F238E27FC236}">
                  <a16:creationId xmlns:a16="http://schemas.microsoft.com/office/drawing/2014/main" id="{AA21A150-EC4A-42F9-9FF5-87168E98DA51}"/>
                </a:ext>
              </a:extLst>
            </p:cNvPr>
            <p:cNvSpPr/>
            <p:nvPr/>
          </p:nvSpPr>
          <p:spPr>
            <a:xfrm>
              <a:off x="4924213" y="2663049"/>
              <a:ext cx="2878576" cy="80996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C07F4A73-9C32-4426-BE0F-7D66A3DDD4CA}"/>
                </a:ext>
              </a:extLst>
            </p:cNvPr>
            <p:cNvSpPr txBox="1"/>
            <p:nvPr/>
          </p:nvSpPr>
          <p:spPr>
            <a:xfrm>
              <a:off x="4745969" y="2883364"/>
              <a:ext cx="2902767" cy="369332"/>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Collaborative Learning</a:t>
              </a:r>
              <a:endParaRPr lang="zh-CN" altLang="en-US" b="1" dirty="0">
                <a:latin typeface="Times New Roman" panose="02020603050405020304" pitchFamily="18" charset="0"/>
                <a:cs typeface="Times New Roman" panose="02020603050405020304" pitchFamily="18" charset="0"/>
              </a:endParaRPr>
            </a:p>
          </p:txBody>
        </p:sp>
      </p:grpSp>
      <p:sp>
        <p:nvSpPr>
          <p:cNvPr id="58" name="矩形: 圆角 57">
            <a:extLst>
              <a:ext uri="{FF2B5EF4-FFF2-40B4-BE49-F238E27FC236}">
                <a16:creationId xmlns:a16="http://schemas.microsoft.com/office/drawing/2014/main" id="{CCCDB602-D7C0-4CD4-B52F-82CF9E45555D}"/>
              </a:ext>
            </a:extLst>
          </p:cNvPr>
          <p:cNvSpPr/>
          <p:nvPr/>
        </p:nvSpPr>
        <p:spPr>
          <a:xfrm>
            <a:off x="0" y="62700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How to construct the global model without sharing scattered private clinical raw data? </a:t>
            </a:r>
          </a:p>
        </p:txBody>
      </p:sp>
    </p:spTree>
    <p:extLst>
      <p:ext uri="{BB962C8B-B14F-4D97-AF65-F5344CB8AC3E}">
        <p14:creationId xmlns:p14="http://schemas.microsoft.com/office/powerpoint/2010/main" val="107653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39" name="文本框 138">
            <a:extLst>
              <a:ext uri="{FF2B5EF4-FFF2-40B4-BE49-F238E27FC236}">
                <a16:creationId xmlns:a16="http://schemas.microsoft.com/office/drawing/2014/main" id="{945FC46D-BFAE-49A2-A00C-593F992BDAE0}"/>
              </a:ext>
            </a:extLst>
          </p:cNvPr>
          <p:cNvSpPr txBox="1"/>
          <p:nvPr/>
        </p:nvSpPr>
        <p:spPr>
          <a:xfrm>
            <a:off x="776097" y="1556205"/>
            <a:ext cx="10960608" cy="100219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1600" i="1" dirty="0">
                <a:latin typeface="Times New Roman" panose="02020603050405020304" pitchFamily="18" charset="0"/>
                <a:ea typeface="华文中宋" panose="02010600040101010101" pitchFamily="2" charset="-122"/>
                <a:cs typeface="Times New Roman" panose="02020603050405020304" pitchFamily="18" charset="0"/>
              </a:rPr>
              <a:t>In the medical field, many tasks involve sequential decision-making.</a:t>
            </a:r>
          </a:p>
          <a:p>
            <a:pPr marL="285750" indent="-285750">
              <a:lnSpc>
                <a:spcPct val="200000"/>
              </a:lnSpc>
              <a:buFont typeface="Arial" panose="020B0604020202020204" pitchFamily="34" charset="0"/>
              <a:buChar char="•"/>
            </a:pPr>
            <a:r>
              <a:rPr lang="en-US" altLang="zh-CN" sz="1600" i="1" dirty="0">
                <a:latin typeface="Times New Roman" panose="02020603050405020304" pitchFamily="18" charset="0"/>
                <a:ea typeface="华文中宋" panose="02010600040101010101" pitchFamily="2" charset="-122"/>
                <a:cs typeface="Times New Roman" panose="02020603050405020304" pitchFamily="18" charset="0"/>
              </a:rPr>
              <a:t>These tasks are typically modeled as Markov Decision Processes (MDPs) and tackled with reinforcement learning.</a:t>
            </a:r>
          </a:p>
        </p:txBody>
      </p:sp>
      <p:pic>
        <p:nvPicPr>
          <p:cNvPr id="140" name="图片 139">
            <a:extLst>
              <a:ext uri="{FF2B5EF4-FFF2-40B4-BE49-F238E27FC236}">
                <a16:creationId xmlns:a16="http://schemas.microsoft.com/office/drawing/2014/main" id="{06C30365-77EC-4A85-84C9-874951273F14}"/>
              </a:ext>
            </a:extLst>
          </p:cNvPr>
          <p:cNvPicPr>
            <a:picLocks noChangeAspect="1"/>
          </p:cNvPicPr>
          <p:nvPr/>
        </p:nvPicPr>
        <p:blipFill>
          <a:blip r:embed="rId6"/>
          <a:stretch>
            <a:fillRect/>
          </a:stretch>
        </p:blipFill>
        <p:spPr>
          <a:xfrm>
            <a:off x="2977429" y="2925117"/>
            <a:ext cx="7482938" cy="3123493"/>
          </a:xfrm>
          <a:prstGeom prst="rect">
            <a:avLst/>
          </a:prstGeom>
        </p:spPr>
      </p:pic>
      <p:sp>
        <p:nvSpPr>
          <p:cNvPr id="11" name="任意多边形 9">
            <a:extLst>
              <a:ext uri="{FF2B5EF4-FFF2-40B4-BE49-F238E27FC236}">
                <a16:creationId xmlns:a16="http://schemas.microsoft.com/office/drawing/2014/main" id="{3C9FC635-D0C3-4F4A-B77C-DC89C75F1A6C}"/>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Challenges</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A1503260-C40F-430C-8BC0-439D0C3EF90A}"/>
              </a:ext>
            </a:extLst>
          </p:cNvPr>
          <p:cNvSpPr txBox="1"/>
          <p:nvPr/>
        </p:nvSpPr>
        <p:spPr>
          <a:xfrm>
            <a:off x="373180" y="1162513"/>
            <a:ext cx="9910072"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Challenge 2: Addressing the difficulty of defining a reward function</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 name="组合 5">
            <a:extLst>
              <a:ext uri="{FF2B5EF4-FFF2-40B4-BE49-F238E27FC236}">
                <a16:creationId xmlns:a16="http://schemas.microsoft.com/office/drawing/2014/main" id="{BC2FD287-5F42-4E22-8696-F7321C30D8DD}"/>
              </a:ext>
            </a:extLst>
          </p:cNvPr>
          <p:cNvGrpSpPr/>
          <p:nvPr/>
        </p:nvGrpSpPr>
        <p:grpSpPr>
          <a:xfrm>
            <a:off x="1671283" y="2722708"/>
            <a:ext cx="3451484" cy="1289071"/>
            <a:chOff x="1671283" y="2722708"/>
            <a:chExt cx="3451484" cy="1289071"/>
          </a:xfrm>
        </p:grpSpPr>
        <p:sp>
          <p:nvSpPr>
            <p:cNvPr id="5" name="文本框 4">
              <a:extLst>
                <a:ext uri="{FF2B5EF4-FFF2-40B4-BE49-F238E27FC236}">
                  <a16:creationId xmlns:a16="http://schemas.microsoft.com/office/drawing/2014/main" id="{B03D29AE-A7AA-40D2-A309-F8CF4E41A3CA}"/>
                </a:ext>
              </a:extLst>
            </p:cNvPr>
            <p:cNvSpPr txBox="1"/>
            <p:nvPr/>
          </p:nvSpPr>
          <p:spPr>
            <a:xfrm>
              <a:off x="1671283" y="2722708"/>
              <a:ext cx="3451484" cy="1289071"/>
            </a:xfrm>
            <a:prstGeom prst="rect">
              <a:avLst/>
            </a:prstGeom>
            <a:solidFill>
              <a:schemeClr val="bg1"/>
            </a:solid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However, </a:t>
              </a:r>
              <a:r>
                <a:rPr lang="en-US" altLang="zh-CN" dirty="0">
                  <a:solidFill>
                    <a:srgbClr val="C00000"/>
                  </a:solidFill>
                  <a:latin typeface="Times New Roman" panose="02020603050405020304" pitchFamily="18" charset="0"/>
                  <a:cs typeface="Times New Roman" panose="02020603050405020304" pitchFamily="18" charset="0"/>
                </a:rPr>
                <a:t>quantifying the reward function is often challenging </a:t>
              </a:r>
              <a:r>
                <a:rPr lang="en-US" altLang="zh-CN" dirty="0">
                  <a:latin typeface="Times New Roman" panose="02020603050405020304" pitchFamily="18" charset="0"/>
                  <a:cs typeface="Times New Roman" panose="02020603050405020304" pitchFamily="18" charset="0"/>
                </a:rPr>
                <a:t>due to the complexity of healthcare.</a:t>
              </a:r>
              <a:endParaRPr lang="zh-CN" altLang="en-US" dirty="0">
                <a:latin typeface="Times New Roman" panose="02020603050405020304" pitchFamily="18" charset="0"/>
                <a:cs typeface="Times New Roman" panose="02020603050405020304" pitchFamily="18" charset="0"/>
              </a:endParaRPr>
            </a:p>
          </p:txBody>
        </p:sp>
        <p:sp>
          <p:nvSpPr>
            <p:cNvPr id="4" name="对话气泡: 圆角矩形 3">
              <a:extLst>
                <a:ext uri="{FF2B5EF4-FFF2-40B4-BE49-F238E27FC236}">
                  <a16:creationId xmlns:a16="http://schemas.microsoft.com/office/drawing/2014/main" id="{3FEE00E0-A2EF-4F8F-8FCD-676BB6A64A3B}"/>
                </a:ext>
              </a:extLst>
            </p:cNvPr>
            <p:cNvSpPr/>
            <p:nvPr/>
          </p:nvSpPr>
          <p:spPr>
            <a:xfrm>
              <a:off x="1671283" y="2760810"/>
              <a:ext cx="3451484" cy="1250969"/>
            </a:xfrm>
            <a:prstGeom prst="wedgeRoundRectCallout">
              <a:avLst>
                <a:gd name="adj1" fmla="val 65244"/>
                <a:gd name="adj2" fmla="val 9637"/>
                <a:gd name="adj3" fmla="val 16667"/>
              </a:avLst>
            </a:pr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圆角 19">
            <a:extLst>
              <a:ext uri="{FF2B5EF4-FFF2-40B4-BE49-F238E27FC236}">
                <a16:creationId xmlns:a16="http://schemas.microsoft.com/office/drawing/2014/main" id="{338C9C14-671D-41C2-9A54-CECEEC3B60AC}"/>
              </a:ext>
            </a:extLst>
          </p:cNvPr>
          <p:cNvSpPr/>
          <p:nvPr/>
        </p:nvSpPr>
        <p:spPr>
          <a:xfrm>
            <a:off x="0" y="62700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Inaccurate or arbitrary reward functions may have a negative impact on the policy model.</a:t>
            </a:r>
          </a:p>
        </p:txBody>
      </p:sp>
    </p:spTree>
    <p:extLst>
      <p:ext uri="{BB962C8B-B14F-4D97-AF65-F5344CB8AC3E}">
        <p14:creationId xmlns:p14="http://schemas.microsoft.com/office/powerpoint/2010/main" val="204152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1" name="任意多边形 9">
            <a:extLst>
              <a:ext uri="{FF2B5EF4-FFF2-40B4-BE49-F238E27FC236}">
                <a16:creationId xmlns:a16="http://schemas.microsoft.com/office/drawing/2014/main" id="{3C9FC635-D0C3-4F4A-B77C-DC89C75F1A6C}"/>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Challenges</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A1503260-C40F-430C-8BC0-439D0C3EF90A}"/>
              </a:ext>
            </a:extLst>
          </p:cNvPr>
          <p:cNvSpPr txBox="1"/>
          <p:nvPr/>
        </p:nvSpPr>
        <p:spPr>
          <a:xfrm>
            <a:off x="373180" y="1162513"/>
            <a:ext cx="9910072"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Challenge 3: Overcoming data heterogeneity among different hospitals</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6AB2244A-E89A-4F6A-BFCC-76E3D2AA3A68}"/>
              </a:ext>
            </a:extLst>
          </p:cNvPr>
          <p:cNvPicPr>
            <a:picLocks noChangeAspect="1"/>
          </p:cNvPicPr>
          <p:nvPr/>
        </p:nvPicPr>
        <p:blipFill>
          <a:blip r:embed="rId6"/>
          <a:stretch>
            <a:fillRect/>
          </a:stretch>
        </p:blipFill>
        <p:spPr>
          <a:xfrm>
            <a:off x="2205029" y="1880903"/>
            <a:ext cx="7781941" cy="3815895"/>
          </a:xfrm>
          <a:prstGeom prst="rect">
            <a:avLst/>
          </a:prstGeom>
        </p:spPr>
      </p:pic>
      <p:sp>
        <p:nvSpPr>
          <p:cNvPr id="15" name="矩形: 圆角 14">
            <a:extLst>
              <a:ext uri="{FF2B5EF4-FFF2-40B4-BE49-F238E27FC236}">
                <a16:creationId xmlns:a16="http://schemas.microsoft.com/office/drawing/2014/main" id="{F916CC44-671A-44F0-BEBE-4EDD82F4EA83}"/>
              </a:ext>
            </a:extLst>
          </p:cNvPr>
          <p:cNvSpPr/>
          <p:nvPr/>
        </p:nvSpPr>
        <p:spPr>
          <a:xfrm>
            <a:off x="0" y="5962753"/>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Data heterogeneity can lead to suboptimal performance of global models.</a:t>
            </a:r>
            <a:r>
              <a:rPr lang="en-US" altLang="zh-CN" sz="2400" b="1" kern="100" baseline="30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[1]</a:t>
            </a:r>
          </a:p>
        </p:txBody>
      </p:sp>
      <p:sp>
        <p:nvSpPr>
          <p:cNvPr id="16" name="文本框 15">
            <a:extLst>
              <a:ext uri="{FF2B5EF4-FFF2-40B4-BE49-F238E27FC236}">
                <a16:creationId xmlns:a16="http://schemas.microsoft.com/office/drawing/2014/main" id="{49F3543F-CD96-41D6-86DD-47B5DDEDC551}"/>
              </a:ext>
            </a:extLst>
          </p:cNvPr>
          <p:cNvSpPr txBox="1"/>
          <p:nvPr/>
        </p:nvSpPr>
        <p:spPr>
          <a:xfrm>
            <a:off x="712291" y="6550223"/>
            <a:ext cx="10767419" cy="307777"/>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[1] Jiang M, Wang Z, Dou Q. </a:t>
            </a:r>
            <a:r>
              <a:rPr lang="en-US" altLang="zh-CN" sz="1400" dirty="0" err="1">
                <a:latin typeface="Times New Roman" panose="02020603050405020304" pitchFamily="18" charset="0"/>
                <a:cs typeface="Times New Roman" panose="02020603050405020304" pitchFamily="18" charset="0"/>
              </a:rPr>
              <a:t>Harmofl</a:t>
            </a:r>
            <a:r>
              <a:rPr lang="en-US" altLang="zh-CN" sz="1400" dirty="0">
                <a:latin typeface="Times New Roman" panose="02020603050405020304" pitchFamily="18" charset="0"/>
                <a:cs typeface="Times New Roman" panose="02020603050405020304" pitchFamily="18" charset="0"/>
              </a:rPr>
              <a:t>: Harmonizing local and global drifts in federated learning on heterogeneous medical images. AAAI 2022.</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4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0" y="252730"/>
            <a:ext cx="1731633"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CB871EDF-967C-4C11-BC86-58726D8415FC}"/>
              </a:ext>
            </a:extLst>
          </p:cNvPr>
          <p:cNvSpPr txBox="1"/>
          <p:nvPr/>
        </p:nvSpPr>
        <p:spPr>
          <a:xfrm>
            <a:off x="829149" y="1513593"/>
            <a:ext cx="3173225" cy="400110"/>
          </a:xfrm>
          <a:prstGeom prst="rect">
            <a:avLst/>
          </a:prstGeom>
          <a:noFill/>
        </p:spPr>
        <p:txBody>
          <a:bodyPr wrap="square" rtlCol="0">
            <a:spAutoFit/>
          </a:bodyPr>
          <a:lstStyle/>
          <a:p>
            <a:pPr marL="342900" indent="-342900">
              <a:buFont typeface="Wingdings" panose="05000000000000000000" pitchFamily="2" charset="2"/>
              <a:buChar char="p"/>
            </a:pPr>
            <a:r>
              <a:rPr lang="en-US" altLang="zh-CN" sz="2000" dirty="0">
                <a:latin typeface="Times New Roman" panose="02020603050405020304" pitchFamily="18" charset="0"/>
                <a:ea typeface="Calibri" panose="020F0502020204030204" pitchFamily="34" charset="0"/>
                <a:cs typeface="Times New Roman" panose="02020603050405020304" pitchFamily="18" charset="0"/>
              </a:rPr>
              <a:t>The overview of FERRY</a:t>
            </a:r>
            <a:endParaRPr lang="zh-CN" altLang="en-US" sz="2000"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A30A3E0-D8D3-4315-BA74-EF2B4905386E}"/>
              </a:ext>
            </a:extLst>
          </p:cNvPr>
          <p:cNvPicPr>
            <a:picLocks noChangeAspect="1"/>
          </p:cNvPicPr>
          <p:nvPr/>
        </p:nvPicPr>
        <p:blipFill>
          <a:blip r:embed="rId6"/>
          <a:stretch>
            <a:fillRect/>
          </a:stretch>
        </p:blipFill>
        <p:spPr>
          <a:xfrm>
            <a:off x="2945303" y="1951178"/>
            <a:ext cx="6301394" cy="4902226"/>
          </a:xfrm>
          <a:prstGeom prst="rect">
            <a:avLst/>
          </a:prstGeom>
        </p:spPr>
      </p:pic>
      <p:sp>
        <p:nvSpPr>
          <p:cNvPr id="8" name="文本框 7">
            <a:extLst>
              <a:ext uri="{FF2B5EF4-FFF2-40B4-BE49-F238E27FC236}">
                <a16:creationId xmlns:a16="http://schemas.microsoft.com/office/drawing/2014/main" id="{B31B42EF-1769-4271-9407-F920BBF75786}"/>
              </a:ext>
            </a:extLst>
          </p:cNvPr>
          <p:cNvSpPr txBox="1"/>
          <p:nvPr/>
        </p:nvSpPr>
        <p:spPr>
          <a:xfrm>
            <a:off x="369550" y="1019155"/>
            <a:ext cx="8467152"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FERRY:</a:t>
            </a: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Federated Inverse Reinforcement Learning for Smart ICUs </a:t>
            </a:r>
          </a:p>
        </p:txBody>
      </p:sp>
    </p:spTree>
    <p:extLst>
      <p:ext uri="{BB962C8B-B14F-4D97-AF65-F5344CB8AC3E}">
        <p14:creationId xmlns:p14="http://schemas.microsoft.com/office/powerpoint/2010/main" val="99384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1"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D923C0C-6ABE-4502-A45C-47F3469FB737}"/>
              </a:ext>
            </a:extLst>
          </p:cNvPr>
          <p:cNvPicPr>
            <a:picLocks noChangeAspect="1"/>
          </p:cNvPicPr>
          <p:nvPr/>
        </p:nvPicPr>
        <p:blipFill>
          <a:blip r:embed="rId6"/>
          <a:stretch>
            <a:fillRect/>
          </a:stretch>
        </p:blipFill>
        <p:spPr>
          <a:xfrm>
            <a:off x="1236689" y="1949036"/>
            <a:ext cx="9553315" cy="4178318"/>
          </a:xfrm>
          <a:prstGeom prst="rect">
            <a:avLst/>
          </a:prstGeom>
        </p:spPr>
      </p:pic>
      <p:sp>
        <p:nvSpPr>
          <p:cNvPr id="9" name="文本框 8">
            <a:extLst>
              <a:ext uri="{FF2B5EF4-FFF2-40B4-BE49-F238E27FC236}">
                <a16:creationId xmlns:a16="http://schemas.microsoft.com/office/drawing/2014/main" id="{E741818A-1A37-45AF-A560-B1B8AC6A4806}"/>
              </a:ext>
            </a:extLst>
          </p:cNvPr>
          <p:cNvSpPr txBox="1"/>
          <p:nvPr/>
        </p:nvSpPr>
        <p:spPr>
          <a:xfrm>
            <a:off x="399530" y="1196579"/>
            <a:ext cx="6773263"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Introducing federated learning (FL) to break data silos.</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8775361E-3D22-48F6-927A-60032BBA8D4B}"/>
              </a:ext>
            </a:extLst>
          </p:cNvPr>
          <p:cNvSpPr/>
          <p:nvPr/>
        </p:nvSpPr>
        <p:spPr>
          <a:xfrm>
            <a:off x="0" y="62700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FL ensures data privacy and allows collaborative training using data from other hospitals.</a:t>
            </a:r>
          </a:p>
        </p:txBody>
      </p:sp>
    </p:spTree>
    <p:extLst>
      <p:ext uri="{BB962C8B-B14F-4D97-AF65-F5344CB8AC3E}">
        <p14:creationId xmlns:p14="http://schemas.microsoft.com/office/powerpoint/2010/main" val="289837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1"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E741818A-1A37-45AF-A560-B1B8AC6A4806}"/>
              </a:ext>
            </a:extLst>
          </p:cNvPr>
          <p:cNvSpPr txBox="1"/>
          <p:nvPr/>
        </p:nvSpPr>
        <p:spPr>
          <a:xfrm>
            <a:off x="399529" y="1196579"/>
            <a:ext cx="11150391"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Using inverse reinforcement learning  (IRL) to solve the difficulty of defining reward functions</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42C3093E-1ABB-4B8B-A248-4DA5BF973BBA}"/>
              </a:ext>
            </a:extLst>
          </p:cNvPr>
          <p:cNvPicPr>
            <a:picLocks noChangeAspect="1"/>
          </p:cNvPicPr>
          <p:nvPr/>
        </p:nvPicPr>
        <p:blipFill>
          <a:blip r:embed="rId6"/>
          <a:stretch>
            <a:fillRect/>
          </a:stretch>
        </p:blipFill>
        <p:spPr>
          <a:xfrm>
            <a:off x="446899" y="2190097"/>
            <a:ext cx="5515196" cy="2734086"/>
          </a:xfrm>
          <a:prstGeom prst="rect">
            <a:avLst/>
          </a:prstGeom>
        </p:spPr>
      </p:pic>
      <p:pic>
        <p:nvPicPr>
          <p:cNvPr id="11" name="图片 10">
            <a:extLst>
              <a:ext uri="{FF2B5EF4-FFF2-40B4-BE49-F238E27FC236}">
                <a16:creationId xmlns:a16="http://schemas.microsoft.com/office/drawing/2014/main" id="{60C75E12-93C4-43B3-BCC1-2D582DA4CFCE}"/>
              </a:ext>
            </a:extLst>
          </p:cNvPr>
          <p:cNvPicPr>
            <a:picLocks noChangeAspect="1"/>
          </p:cNvPicPr>
          <p:nvPr/>
        </p:nvPicPr>
        <p:blipFill>
          <a:blip r:embed="rId7"/>
          <a:stretch>
            <a:fillRect/>
          </a:stretch>
        </p:blipFill>
        <p:spPr>
          <a:xfrm>
            <a:off x="6096001" y="2715894"/>
            <a:ext cx="5738734" cy="1682492"/>
          </a:xfrm>
          <a:prstGeom prst="rect">
            <a:avLst/>
          </a:prstGeom>
        </p:spPr>
      </p:pic>
      <p:sp>
        <p:nvSpPr>
          <p:cNvPr id="12" name="文本框 11">
            <a:extLst>
              <a:ext uri="{FF2B5EF4-FFF2-40B4-BE49-F238E27FC236}">
                <a16:creationId xmlns:a16="http://schemas.microsoft.com/office/drawing/2014/main" id="{68780BB2-BE06-43A3-9E4E-EC0285C81B5B}"/>
              </a:ext>
            </a:extLst>
          </p:cNvPr>
          <p:cNvSpPr txBox="1"/>
          <p:nvPr/>
        </p:nvSpPr>
        <p:spPr>
          <a:xfrm>
            <a:off x="2229147" y="5288823"/>
            <a:ext cx="1950701" cy="369332"/>
          </a:xfrm>
          <a:prstGeom prst="rect">
            <a:avLst/>
          </a:prstGeom>
          <a:noFill/>
        </p:spPr>
        <p:txBody>
          <a:bodyPr wrap="square" rtlCol="0">
            <a:spAutoFit/>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IRL</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1E56E621-B71E-4820-BC48-533E717278E7}"/>
              </a:ext>
            </a:extLst>
          </p:cNvPr>
          <p:cNvSpPr txBox="1"/>
          <p:nvPr/>
        </p:nvSpPr>
        <p:spPr>
          <a:xfrm>
            <a:off x="7990018" y="5288823"/>
            <a:ext cx="1950701" cy="369332"/>
          </a:xfrm>
          <a:prstGeom prst="rect">
            <a:avLst/>
          </a:prstGeom>
          <a:noFill/>
        </p:spPr>
        <p:txBody>
          <a:bodyPr wrap="square" rtlCol="0">
            <a:spAutoFit/>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AVRIL</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aseline="3000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baseline="30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BDCBDC99-1F50-47B0-805C-CF3433F38657}"/>
              </a:ext>
            </a:extLst>
          </p:cNvPr>
          <p:cNvSpPr/>
          <p:nvPr/>
        </p:nvSpPr>
        <p:spPr>
          <a:xfrm>
            <a:off x="0" y="5962753"/>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IRL can derive suitable reward functions from historical data.</a:t>
            </a:r>
          </a:p>
        </p:txBody>
      </p:sp>
      <p:sp>
        <p:nvSpPr>
          <p:cNvPr id="20" name="文本框 19">
            <a:extLst>
              <a:ext uri="{FF2B5EF4-FFF2-40B4-BE49-F238E27FC236}">
                <a16:creationId xmlns:a16="http://schemas.microsoft.com/office/drawing/2014/main" id="{60F30869-7E14-4883-99B6-EFB081654B85}"/>
              </a:ext>
            </a:extLst>
          </p:cNvPr>
          <p:cNvSpPr txBox="1"/>
          <p:nvPr/>
        </p:nvSpPr>
        <p:spPr>
          <a:xfrm>
            <a:off x="1026827" y="6550223"/>
            <a:ext cx="10005934" cy="307777"/>
          </a:xfrm>
          <a:prstGeom prst="rect">
            <a:avLst/>
          </a:prstGeom>
          <a:noFill/>
        </p:spPr>
        <p:txBody>
          <a:bodyPr wrap="square">
            <a:spAutoFit/>
          </a:bodyPr>
          <a:lstStyle/>
          <a:p>
            <a:pPr algn="ctr"/>
            <a:r>
              <a:rPr lang="en-US" altLang="zh-CN" sz="1400" dirty="0">
                <a:latin typeface="Times New Roman" panose="02020603050405020304" pitchFamily="18" charset="0"/>
                <a:cs typeface="Times New Roman" panose="02020603050405020304" pitchFamily="18" charset="0"/>
              </a:rPr>
              <a:t>[1] Chan A J, van der </a:t>
            </a:r>
            <a:r>
              <a:rPr lang="en-US" altLang="zh-CN" sz="1400" dirty="0" err="1">
                <a:latin typeface="Times New Roman" panose="02020603050405020304" pitchFamily="18" charset="0"/>
                <a:cs typeface="Times New Roman" panose="02020603050405020304" pitchFamily="18" charset="0"/>
              </a:rPr>
              <a:t>Schaar</a:t>
            </a:r>
            <a:r>
              <a:rPr lang="en-US" altLang="zh-CN" sz="1400" dirty="0">
                <a:latin typeface="Times New Roman" panose="02020603050405020304" pitchFamily="18" charset="0"/>
                <a:cs typeface="Times New Roman" panose="02020603050405020304" pitchFamily="18" charset="0"/>
              </a:rPr>
              <a:t> M. Scalable </a:t>
            </a:r>
            <a:r>
              <a:rPr lang="en-US" altLang="zh-CN" sz="1400" dirty="0" err="1">
                <a:latin typeface="Times New Roman" panose="02020603050405020304" pitchFamily="18" charset="0"/>
                <a:cs typeface="Times New Roman" panose="02020603050405020304" pitchFamily="18" charset="0"/>
              </a:rPr>
              <a:t>bayesian</a:t>
            </a:r>
            <a:r>
              <a:rPr lang="en-US" altLang="zh-CN" sz="1400" dirty="0">
                <a:latin typeface="Times New Roman" panose="02020603050405020304" pitchFamily="18" charset="0"/>
                <a:cs typeface="Times New Roman" panose="02020603050405020304" pitchFamily="18" charset="0"/>
              </a:rPr>
              <a:t> inverse reinforcement learning[J]. ICLR 2022.</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7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E43FF6F52C9448BB00E15242C17E9B" ma:contentTypeVersion="9" ma:contentTypeDescription="Create a new document." ma:contentTypeScope="" ma:versionID="703ec0d25f687887e74a27e93427e5af">
  <xsd:schema xmlns:xsd="http://www.w3.org/2001/XMLSchema" xmlns:xs="http://www.w3.org/2001/XMLSchema" xmlns:p="http://schemas.microsoft.com/office/2006/metadata/properties" xmlns:ns3="1abe2216-94b0-4ede-b96f-b9d702881acf" targetNamespace="http://schemas.microsoft.com/office/2006/metadata/properties" ma:root="true" ma:fieldsID="ef52c94adad704ec8de77125115ecc30" ns3:_="">
    <xsd:import namespace="1abe2216-94b0-4ede-b96f-b9d702881ac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be2216-94b0-4ede-b96f-b9d702881ac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738BFB-4AF9-43CD-8114-1451278F8C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be2216-94b0-4ede-b96f-b9d702881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25568D-8A76-4B99-8D4B-49A8B8B66068}">
  <ds:schemaRefs>
    <ds:schemaRef ds:uri="http://schemas.microsoft.com/sharepoint/v3/contenttype/forms"/>
  </ds:schemaRefs>
</ds:datastoreItem>
</file>

<file path=customXml/itemProps3.xml><?xml version="1.0" encoding="utf-8"?>
<ds:datastoreItem xmlns:ds="http://schemas.openxmlformats.org/officeDocument/2006/customXml" ds:itemID="{C1A888BB-CF05-4FA6-9ADD-81E038D637C0}">
  <ds:schemaRefs>
    <ds:schemaRef ds:uri="http://schemas.microsoft.com/office/2006/documentManagement/types"/>
    <ds:schemaRef ds:uri="http://www.w3.org/XML/1998/namespace"/>
    <ds:schemaRef ds:uri="http://schemas.openxmlformats.org/package/2006/metadata/core-properties"/>
    <ds:schemaRef ds:uri="http://purl.org/dc/elements/1.1/"/>
    <ds:schemaRef ds:uri="http://purl.org/dc/dcmitype/"/>
    <ds:schemaRef ds:uri="http://purl.org/dc/terms/"/>
    <ds:schemaRef ds:uri="http://schemas.microsoft.com/office/infopath/2007/PartnerControls"/>
    <ds:schemaRef ds:uri="1abe2216-94b0-4ede-b96f-b9d702881ac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135</TotalTime>
  <Words>1632</Words>
  <Application>Microsoft Office PowerPoint</Application>
  <PresentationFormat>宽屏</PresentationFormat>
  <Paragraphs>129</Paragraphs>
  <Slides>15</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Lucida Grande</vt:lpstr>
      <vt:lpstr>PingFangSC-Regular</vt:lpstr>
      <vt:lpstr>Söhne</vt:lpstr>
      <vt:lpstr>等线</vt:lpstr>
      <vt:lpstr>等线 Light</vt:lpstr>
      <vt:lpstr>华文中宋</vt:lpstr>
      <vt:lpstr>Arial</vt:lpstr>
      <vt:lpstr>Calibri</vt:lpstr>
      <vt:lpstr>Candara</vt:lpstr>
      <vt:lpstr>Times New Roman</vt:lpstr>
      <vt:lpstr>Wingdings</vt:lpstr>
      <vt:lpstr>Office 主题​​</vt:lpstr>
      <vt:lpstr>Federated Reinforcement Learning for Therapeutic Interventions over ICUs with Noisy Labels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dc:creator>
  <cp:lastModifiedBy>Lynn</cp:lastModifiedBy>
  <cp:revision>2</cp:revision>
  <dcterms:created xsi:type="dcterms:W3CDTF">2025-05-01T02:45:43Z</dcterms:created>
  <dcterms:modified xsi:type="dcterms:W3CDTF">2025-05-08T07:12:43Z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0x010100E4E43FF6F52C9448BB00E15242C17E9B</vt:lpwstr>
  </property>
</Properties>
</file>