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16561452" r:id="rId5"/>
    <p:sldId id="16561453" r:id="rId6"/>
  </p:sldIdLst>
  <p:sldSz cx="12192000" cy="6858000"/>
  <p:notesSz cx="6807200" cy="9939338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33DB79-1E87-D84F-93D0-7990A50389C0}">
          <p14:sldIdLst>
            <p14:sldId id="16561452"/>
            <p14:sldId id="165614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EEFF"/>
    <a:srgbClr val="FBE5D6"/>
    <a:srgbClr val="E2F0D9"/>
    <a:srgbClr val="FFF2CC"/>
    <a:srgbClr val="E7E6E6"/>
    <a:srgbClr val="DAE3F3"/>
    <a:srgbClr val="FFCCFF"/>
    <a:srgbClr val="A9D18E"/>
    <a:srgbClr val="047CEA"/>
    <a:srgbClr val="1A0F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49"/>
    <p:restoredTop sz="94762"/>
  </p:normalViewPr>
  <p:slideViewPr>
    <p:cSldViewPr snapToGrid="0">
      <p:cViewPr varScale="1">
        <p:scale>
          <a:sx n="144" d="100"/>
          <a:sy n="144" d="100"/>
        </p:scale>
        <p:origin x="9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9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90"/>
            </a:lvl1pPr>
          </a:lstStyle>
          <a:p>
            <a:fld id="{0F9B84EA-7D68-4D60-9CB1-D50884785D1C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344"/>
            <a:ext cx="2949787" cy="4986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9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5838" y="9440344"/>
            <a:ext cx="2949787" cy="49867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9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4A3D37-BF45-4B70-B3D9-60685454DE84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5E7DB-42B6-45E9-827A-305753FADA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A6CA6-BB50-38AE-43E1-170B1DEE2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F2DB96D-CE48-9F6A-54C7-C633518704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6A610ED-7BA9-22E5-D5E4-75B9BCAB21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C53092-824D-D703-2C33-211E17D0A5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5E7DB-42B6-45E9-827A-305753FADA5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223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C7184-D444-83ED-66A9-BF64957A2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6B1E961-D7E1-F9C9-3872-FBCCEB4369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FE97409-5CD1-F9FA-7AFC-681557AE13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5ED600-4739-A145-399C-722CF66439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5E7DB-42B6-45E9-827A-305753FADA5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907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13E53AE-B1D8-48F4-9457-4B41C2601F23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F95BE-6EB3-4713-B2DF-CB281C981EC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693336" y="0"/>
            <a:ext cx="10721333" cy="899172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altLang="zh-CN" noProof="1"/>
              <a:t>Title Headline</a:t>
            </a:r>
            <a:endParaRPr lang="zh-CN" altLang="en-US" noProof="1"/>
          </a:p>
        </p:txBody>
      </p:sp>
      <p:sp>
        <p:nvSpPr>
          <p:cNvPr id="8" name="Slide Number Placeholder 5"/>
          <p:cNvSpPr txBox="1">
            <a:spLocks noChangeAspect="1"/>
          </p:cNvSpPr>
          <p:nvPr userDrawn="1"/>
        </p:nvSpPr>
        <p:spPr>
          <a:xfrm>
            <a:off x="11603844" y="6"/>
            <a:ext cx="398981" cy="45835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-1" fmla="*/ 0 w 10000"/>
              <a:gd name="connsiteY0-2" fmla="*/ 0 h 8000"/>
              <a:gd name="connsiteX1-3" fmla="*/ 10000 w 10000"/>
              <a:gd name="connsiteY1-4" fmla="*/ 0 h 8000"/>
              <a:gd name="connsiteX2-5" fmla="*/ 10000 w 10000"/>
              <a:gd name="connsiteY2-6" fmla="*/ 8000 h 8000"/>
              <a:gd name="connsiteX3-7" fmla="*/ 5000 w 10000"/>
              <a:gd name="connsiteY3-8" fmla="*/ 6734 h 8000"/>
              <a:gd name="connsiteX4-9" fmla="*/ 0 w 10000"/>
              <a:gd name="connsiteY4-10" fmla="*/ 8000 h 8000"/>
              <a:gd name="connsiteX5-11" fmla="*/ 0 w 10000"/>
              <a:gd name="connsiteY5-12" fmla="*/ 0 h 8000"/>
              <a:gd name="connsiteX0-13" fmla="*/ 0 w 10000"/>
              <a:gd name="connsiteY0-14" fmla="*/ 0 h 10000"/>
              <a:gd name="connsiteX1-15" fmla="*/ 10000 w 10000"/>
              <a:gd name="connsiteY1-16" fmla="*/ 0 h 10000"/>
              <a:gd name="connsiteX2-17" fmla="*/ 10000 w 10000"/>
              <a:gd name="connsiteY2-18" fmla="*/ 10000 h 10000"/>
              <a:gd name="connsiteX3-19" fmla="*/ 5000 w 10000"/>
              <a:gd name="connsiteY3-20" fmla="*/ 7284 h 10000"/>
              <a:gd name="connsiteX4-21" fmla="*/ 0 w 10000"/>
              <a:gd name="connsiteY4-22" fmla="*/ 10000 h 10000"/>
              <a:gd name="connsiteX5-23" fmla="*/ 0 w 10000"/>
              <a:gd name="connsiteY5-24" fmla="*/ 0 h 10000"/>
              <a:gd name="connsiteX0-25" fmla="*/ 0 w 10000"/>
              <a:gd name="connsiteY0-26" fmla="*/ 0 h 10000"/>
              <a:gd name="connsiteX1-27" fmla="*/ 10000 w 10000"/>
              <a:gd name="connsiteY1-28" fmla="*/ 0 h 10000"/>
              <a:gd name="connsiteX2-29" fmla="*/ 10000 w 10000"/>
              <a:gd name="connsiteY2-30" fmla="*/ 10000 h 10000"/>
              <a:gd name="connsiteX3-31" fmla="*/ 5000 w 10000"/>
              <a:gd name="connsiteY3-32" fmla="*/ 7519 h 10000"/>
              <a:gd name="connsiteX4-33" fmla="*/ 0 w 10000"/>
              <a:gd name="connsiteY4-34" fmla="*/ 10000 h 10000"/>
              <a:gd name="connsiteX5-35" fmla="*/ 0 w 10000"/>
              <a:gd name="connsiteY5-36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5000" y="7519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vert="horz" lIns="0" tIns="0" rIns="0" bIns="71997" rtlCol="0" anchor="ctr" anchorCtr="1"/>
          <a:lstStyle>
            <a:defPPr>
              <a:defRPr lang="zh-CN"/>
            </a:defPPr>
            <a:lvl1pPr marL="0" algn="r" defTabSz="914400" rtl="0" eaLnBrk="1" latinLnBrk="0" hangingPunct="1">
              <a:defRPr lang="en-US" sz="2200" b="0" kern="1200" smtClean="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26CA04-F4F8-F245-B3A7-B82A0E9542FD}" type="slidenum">
              <a:rPr lang="uk-UA" smtClean="0">
                <a:solidFill>
                  <a:srgbClr val="FFFF00"/>
                </a:solidFill>
              </a:rPr>
              <a:t>‹#›</a:t>
            </a:fld>
            <a:endParaRPr lang="uk-UA">
              <a:solidFill>
                <a:srgbClr val="FFFF00"/>
              </a:solidFill>
            </a:endParaRPr>
          </a:p>
        </p:txBody>
      </p:sp>
      <p:pic>
        <p:nvPicPr>
          <p:cNvPr id="9" name="Picture 7" descr="UST_L4_white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298"/>
          <a:stretch>
            <a:fillRect/>
          </a:stretch>
        </p:blipFill>
        <p:spPr>
          <a:xfrm>
            <a:off x="189175" y="166957"/>
            <a:ext cx="298575" cy="402877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E58F95BE-6EB3-4713-B2DF-CB281C981EC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31168" y="98480"/>
            <a:ext cx="10576467" cy="899172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en-US" altLang="zh-CN" noProof="1"/>
              <a:t>Title Headline</a:t>
            </a:r>
            <a:endParaRPr lang="zh-CN" altLang="en-US" noProof="1"/>
          </a:p>
        </p:txBody>
      </p:sp>
      <p:sp>
        <p:nvSpPr>
          <p:cNvPr id="11" name="内容占位符 2"/>
          <p:cNvSpPr>
            <a:spLocks noGrp="1"/>
          </p:cNvSpPr>
          <p:nvPr>
            <p:ph idx="1" hasCustomPrompt="1"/>
          </p:nvPr>
        </p:nvSpPr>
        <p:spPr>
          <a:xfrm>
            <a:off x="838202" y="1123131"/>
            <a:ext cx="10515601" cy="5053843"/>
          </a:xfrm>
          <a:prstGeom prst="rect">
            <a:avLst/>
          </a:prstGeom>
        </p:spPr>
        <p:txBody>
          <a:bodyPr/>
          <a:lstStyle>
            <a:lvl1pPr>
              <a:defRPr b="0" i="0" baseline="0">
                <a:latin typeface="-apple-system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>
              <a:defRPr b="0" i="0" baseline="0">
                <a:latin typeface="-apple-system"/>
                <a:ea typeface="黑体" panose="02010609060101010101" pitchFamily="49" charset="-122"/>
                <a:cs typeface="Arial" panose="020B0604020202020204" pitchFamily="34" charset="0"/>
              </a:defRPr>
            </a:lvl2pPr>
            <a:lvl3pPr>
              <a:defRPr b="0" i="0" baseline="0">
                <a:latin typeface="-apple-system"/>
                <a:ea typeface="黑体" panose="02010609060101010101" pitchFamily="49" charset="-122"/>
                <a:cs typeface="Arial" panose="020B0604020202020204" pitchFamily="34" charset="0"/>
              </a:defRPr>
            </a:lvl3pPr>
            <a:lvl4pPr>
              <a:defRPr b="0" i="0" baseline="0">
                <a:latin typeface="-apple-system"/>
                <a:ea typeface="黑体" panose="02010609060101010101" pitchFamily="49" charset="-122"/>
                <a:cs typeface="Arial" panose="020B0604020202020204" pitchFamily="34" charset="0"/>
              </a:defRPr>
            </a:lvl4pPr>
            <a:lvl5pPr>
              <a:defRPr b="0" i="0" baseline="0">
                <a:latin typeface="-apple-system"/>
                <a:ea typeface="黑体" panose="02010609060101010101" pitchFamily="49" charset="-122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noProof="1"/>
              <a:t>Bullet level 1</a:t>
            </a:r>
            <a:endParaRPr lang="zh-CN" altLang="en-US" noProof="1"/>
          </a:p>
          <a:p>
            <a:pPr lvl="1"/>
            <a:r>
              <a:rPr lang="en-US" altLang="zh-CN" noProof="1"/>
              <a:t>Bullet level 2</a:t>
            </a:r>
            <a:endParaRPr lang="zh-CN" altLang="en-US" noProof="1"/>
          </a:p>
          <a:p>
            <a:pPr lvl="2"/>
            <a:r>
              <a:rPr lang="en-US" altLang="zh-CN" noProof="1"/>
              <a:t>Bullet level 3</a:t>
            </a:r>
            <a:endParaRPr lang="zh-CN" altLang="en-US" noProof="1"/>
          </a:p>
          <a:p>
            <a:pPr lvl="3"/>
            <a:r>
              <a:rPr lang="en-US" altLang="zh-CN" noProof="1"/>
              <a:t>Bullet level 4</a:t>
            </a:r>
            <a:endParaRPr lang="zh-CN" altLang="en-US" noProof="1"/>
          </a:p>
          <a:p>
            <a:pPr lvl="4"/>
            <a:r>
              <a:rPr lang="en-US" altLang="zh-CN" noProof="1"/>
              <a:t>Bullet level 5</a:t>
            </a:r>
            <a:endParaRPr lang="zh-CN" altLang="en-US" noProof="1"/>
          </a:p>
        </p:txBody>
      </p:sp>
      <p:sp>
        <p:nvSpPr>
          <p:cNvPr id="13" name="Slide Number Placeholder 5"/>
          <p:cNvSpPr txBox="1">
            <a:spLocks noChangeAspect="1"/>
          </p:cNvSpPr>
          <p:nvPr userDrawn="1"/>
        </p:nvSpPr>
        <p:spPr>
          <a:xfrm>
            <a:off x="11603848" y="14"/>
            <a:ext cx="398981" cy="458354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-1" fmla="*/ 0 w 10000"/>
              <a:gd name="connsiteY0-2" fmla="*/ 0 h 8000"/>
              <a:gd name="connsiteX1-3" fmla="*/ 10000 w 10000"/>
              <a:gd name="connsiteY1-4" fmla="*/ 0 h 8000"/>
              <a:gd name="connsiteX2-5" fmla="*/ 10000 w 10000"/>
              <a:gd name="connsiteY2-6" fmla="*/ 8000 h 8000"/>
              <a:gd name="connsiteX3-7" fmla="*/ 5000 w 10000"/>
              <a:gd name="connsiteY3-8" fmla="*/ 6734 h 8000"/>
              <a:gd name="connsiteX4-9" fmla="*/ 0 w 10000"/>
              <a:gd name="connsiteY4-10" fmla="*/ 8000 h 8000"/>
              <a:gd name="connsiteX5-11" fmla="*/ 0 w 10000"/>
              <a:gd name="connsiteY5-12" fmla="*/ 0 h 8000"/>
              <a:gd name="connsiteX0-13" fmla="*/ 0 w 10000"/>
              <a:gd name="connsiteY0-14" fmla="*/ 0 h 10000"/>
              <a:gd name="connsiteX1-15" fmla="*/ 10000 w 10000"/>
              <a:gd name="connsiteY1-16" fmla="*/ 0 h 10000"/>
              <a:gd name="connsiteX2-17" fmla="*/ 10000 w 10000"/>
              <a:gd name="connsiteY2-18" fmla="*/ 10000 h 10000"/>
              <a:gd name="connsiteX3-19" fmla="*/ 5000 w 10000"/>
              <a:gd name="connsiteY3-20" fmla="*/ 7284 h 10000"/>
              <a:gd name="connsiteX4-21" fmla="*/ 0 w 10000"/>
              <a:gd name="connsiteY4-22" fmla="*/ 10000 h 10000"/>
              <a:gd name="connsiteX5-23" fmla="*/ 0 w 10000"/>
              <a:gd name="connsiteY5-24" fmla="*/ 0 h 10000"/>
              <a:gd name="connsiteX0-25" fmla="*/ 0 w 10000"/>
              <a:gd name="connsiteY0-26" fmla="*/ 0 h 10000"/>
              <a:gd name="connsiteX1-27" fmla="*/ 10000 w 10000"/>
              <a:gd name="connsiteY1-28" fmla="*/ 0 h 10000"/>
              <a:gd name="connsiteX2-29" fmla="*/ 10000 w 10000"/>
              <a:gd name="connsiteY2-30" fmla="*/ 10000 h 10000"/>
              <a:gd name="connsiteX3-31" fmla="*/ 5000 w 10000"/>
              <a:gd name="connsiteY3-32" fmla="*/ 7519 h 10000"/>
              <a:gd name="connsiteX4-33" fmla="*/ 0 w 10000"/>
              <a:gd name="connsiteY4-34" fmla="*/ 10000 h 10000"/>
              <a:gd name="connsiteX5-35" fmla="*/ 0 w 10000"/>
              <a:gd name="connsiteY5-36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5000" y="7519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vert="horz" lIns="0" tIns="0" rIns="0" bIns="57140" rtlCol="0" anchor="ctr" anchorCtr="1"/>
          <a:lstStyle>
            <a:defPPr>
              <a:defRPr lang="zh-CN"/>
            </a:defPPr>
            <a:lvl1pPr marL="0" algn="r" defTabSz="914400" rtl="0" eaLnBrk="1" latinLnBrk="0" hangingPunct="1">
              <a:defRPr lang="en-US" sz="2200" b="0" kern="1200" smtClean="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26CA04-F4F8-F245-B3A7-B82A0E9542FD}" type="slidenum">
              <a:rPr lang="uk-UA" sz="1745" smtClean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‹#›</a:t>
            </a:fld>
            <a:endParaRPr lang="uk-UA" sz="1745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4" name="Picture 7" descr="UST_L4_white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298"/>
          <a:stretch>
            <a:fillRect/>
          </a:stretch>
        </p:blipFill>
        <p:spPr>
          <a:xfrm>
            <a:off x="271998" y="229189"/>
            <a:ext cx="298578" cy="40287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11C1-8F18-4BF0-A943-E6E12886E62C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70C97-37C7-481A-AA81-AAC7525AA8E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95960" y="360000"/>
            <a:ext cx="10800000" cy="720000"/>
          </a:xfrm>
        </p:spPr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95960" y="6356350"/>
            <a:ext cx="2743200" cy="365125"/>
          </a:xfrm>
        </p:spPr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95BE-6EB3-4713-B2DF-CB281C981EC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 txBox="1"/>
          <p:nvPr userDrawn="1"/>
        </p:nvSpPr>
        <p:spPr>
          <a:xfrm>
            <a:off x="0" y="0"/>
            <a:ext cx="12191999" cy="899172"/>
          </a:xfrm>
          <a:prstGeom prst="snip2DiagRect">
            <a:avLst/>
          </a:prstGeom>
          <a:solidFill>
            <a:srgbClr val="003366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3600">
              <a:solidFill>
                <a:schemeClr val="bg1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Slide Number Placeholder 5"/>
          <p:cNvSpPr txBox="1">
            <a:spLocks noChangeAspect="1"/>
          </p:cNvSpPr>
          <p:nvPr userDrawn="1"/>
        </p:nvSpPr>
        <p:spPr>
          <a:xfrm>
            <a:off x="11603844" y="6"/>
            <a:ext cx="398981" cy="45835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-1" fmla="*/ 0 w 10000"/>
              <a:gd name="connsiteY0-2" fmla="*/ 0 h 8000"/>
              <a:gd name="connsiteX1-3" fmla="*/ 10000 w 10000"/>
              <a:gd name="connsiteY1-4" fmla="*/ 0 h 8000"/>
              <a:gd name="connsiteX2-5" fmla="*/ 10000 w 10000"/>
              <a:gd name="connsiteY2-6" fmla="*/ 8000 h 8000"/>
              <a:gd name="connsiteX3-7" fmla="*/ 5000 w 10000"/>
              <a:gd name="connsiteY3-8" fmla="*/ 6734 h 8000"/>
              <a:gd name="connsiteX4-9" fmla="*/ 0 w 10000"/>
              <a:gd name="connsiteY4-10" fmla="*/ 8000 h 8000"/>
              <a:gd name="connsiteX5-11" fmla="*/ 0 w 10000"/>
              <a:gd name="connsiteY5-12" fmla="*/ 0 h 8000"/>
              <a:gd name="connsiteX0-13" fmla="*/ 0 w 10000"/>
              <a:gd name="connsiteY0-14" fmla="*/ 0 h 10000"/>
              <a:gd name="connsiteX1-15" fmla="*/ 10000 w 10000"/>
              <a:gd name="connsiteY1-16" fmla="*/ 0 h 10000"/>
              <a:gd name="connsiteX2-17" fmla="*/ 10000 w 10000"/>
              <a:gd name="connsiteY2-18" fmla="*/ 10000 h 10000"/>
              <a:gd name="connsiteX3-19" fmla="*/ 5000 w 10000"/>
              <a:gd name="connsiteY3-20" fmla="*/ 7284 h 10000"/>
              <a:gd name="connsiteX4-21" fmla="*/ 0 w 10000"/>
              <a:gd name="connsiteY4-22" fmla="*/ 10000 h 10000"/>
              <a:gd name="connsiteX5-23" fmla="*/ 0 w 10000"/>
              <a:gd name="connsiteY5-24" fmla="*/ 0 h 10000"/>
              <a:gd name="connsiteX0-25" fmla="*/ 0 w 10000"/>
              <a:gd name="connsiteY0-26" fmla="*/ 0 h 10000"/>
              <a:gd name="connsiteX1-27" fmla="*/ 10000 w 10000"/>
              <a:gd name="connsiteY1-28" fmla="*/ 0 h 10000"/>
              <a:gd name="connsiteX2-29" fmla="*/ 10000 w 10000"/>
              <a:gd name="connsiteY2-30" fmla="*/ 10000 h 10000"/>
              <a:gd name="connsiteX3-31" fmla="*/ 5000 w 10000"/>
              <a:gd name="connsiteY3-32" fmla="*/ 7519 h 10000"/>
              <a:gd name="connsiteX4-33" fmla="*/ 0 w 10000"/>
              <a:gd name="connsiteY4-34" fmla="*/ 10000 h 10000"/>
              <a:gd name="connsiteX5-35" fmla="*/ 0 w 10000"/>
              <a:gd name="connsiteY5-36" fmla="*/ 0 h 10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5000" y="7519"/>
                </a:ln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vert="horz" lIns="0" tIns="0" rIns="0" bIns="71997" rtlCol="0" anchor="ctr" anchorCtr="1"/>
          <a:lstStyle>
            <a:defPPr>
              <a:defRPr lang="zh-CN"/>
            </a:defPPr>
            <a:lvl1pPr marL="0" algn="r" defTabSz="914400" rtl="0" eaLnBrk="1" latinLnBrk="0" hangingPunct="1">
              <a:defRPr lang="en-US" sz="2200" b="0" kern="1200" smtClean="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B26CA04-F4F8-F245-B3A7-B82A0E9542FD}" type="slidenum">
              <a:rPr lang="uk-UA" smtClean="0">
                <a:solidFill>
                  <a:srgbClr val="FFFF00"/>
                </a:solidFill>
              </a:rPr>
              <a:t>‹#›</a:t>
            </a:fld>
            <a:endParaRPr lang="uk-UA">
              <a:solidFill>
                <a:srgbClr val="FFFF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A0C7B-4E04-5071-B9FB-BB327E9DE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32DF1394-D30B-1AA3-1CD1-42E950205450}"/>
              </a:ext>
            </a:extLst>
          </p:cNvPr>
          <p:cNvSpPr/>
          <p:nvPr/>
        </p:nvSpPr>
        <p:spPr>
          <a:xfrm>
            <a:off x="437199" y="4109113"/>
            <a:ext cx="10364597" cy="1578623"/>
          </a:xfrm>
          <a:prstGeom prst="roundRect">
            <a:avLst>
              <a:gd name="adj" fmla="val 1014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8DEF2DB-A3B3-DC6D-A94A-0338E3475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336" y="129092"/>
            <a:ext cx="6137769" cy="591671"/>
          </a:xfrm>
        </p:spPr>
        <p:txBody>
          <a:bodyPr/>
          <a:lstStyle/>
          <a:p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Problem Statement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0B1FC9-684E-3EDE-DEA3-8AC8B5A79EDE}"/>
              </a:ext>
            </a:extLst>
          </p:cNvPr>
          <p:cNvSpPr txBox="1"/>
          <p:nvPr/>
        </p:nvSpPr>
        <p:spPr>
          <a:xfrm>
            <a:off x="377190" y="1213485"/>
            <a:ext cx="11489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76F492-DC68-5892-9916-F3694ACF744B}"/>
              </a:ext>
            </a:extLst>
          </p:cNvPr>
          <p:cNvSpPr txBox="1"/>
          <p:nvPr/>
        </p:nvSpPr>
        <p:spPr>
          <a:xfrm>
            <a:off x="511572" y="3976110"/>
            <a:ext cx="9922236" cy="166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/>
              <a:t>Problem Statement</a:t>
            </a:r>
          </a:p>
          <a:p>
            <a:pPr marL="57150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 Address the inefficient maintenance of campus green spaces due to limited resources and increasing environmental pressures.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6ECCA5-FFFF-C520-101F-2CEB5707B4BD}"/>
              </a:ext>
            </a:extLst>
          </p:cNvPr>
          <p:cNvSpPr txBox="1"/>
          <p:nvPr/>
        </p:nvSpPr>
        <p:spPr>
          <a:xfrm>
            <a:off x="377190" y="966131"/>
            <a:ext cx="10263931" cy="2230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/>
              <a:t>User Needs Discovered Through Empathy Exercises</a:t>
            </a:r>
          </a:p>
          <a:p>
            <a:pPr marL="285750" indent="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060607"/>
                </a:solidFill>
                <a:effectLst/>
                <a:latin typeface="inherit"/>
              </a:rPr>
              <a:t>Students: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inherit"/>
              </a:rPr>
              <a:t> Aesthetic, healthy campus environment; easy participation in plant care.</a:t>
            </a:r>
          </a:p>
          <a:p>
            <a:pPr marL="285750" indent="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060607"/>
                </a:solidFill>
                <a:effectLst/>
                <a:latin typeface="inherit"/>
              </a:rPr>
              <a:t>Campus Managers: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inherit"/>
              </a:rPr>
              <a:t> Efficient, sustainable maintenance; system for direct plant status identification.</a:t>
            </a:r>
          </a:p>
          <a:p>
            <a:pPr marL="285750" indent="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i="0" dirty="0">
                <a:solidFill>
                  <a:srgbClr val="060607"/>
                </a:solidFill>
                <a:effectLst/>
                <a:latin typeface="inherit"/>
              </a:rPr>
              <a:t>Sanitation Workers: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inherit"/>
              </a:rPr>
              <a:t> Clear plant maintenance guidance; reduced workload.</a:t>
            </a: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4798B490-AA62-7729-D9C8-81424A19B08D}"/>
              </a:ext>
            </a:extLst>
          </p:cNvPr>
          <p:cNvSpPr/>
          <p:nvPr/>
        </p:nvSpPr>
        <p:spPr>
          <a:xfrm>
            <a:off x="5045978" y="3404165"/>
            <a:ext cx="746620" cy="461395"/>
          </a:xfrm>
          <a:prstGeom prst="downArrow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48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692AA-FB2A-3757-BB3A-C9A46FA86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8E72C1-2448-7E24-3DC8-39465AE4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336" y="129092"/>
            <a:ext cx="6137769" cy="591671"/>
          </a:xfrm>
        </p:spPr>
        <p:txBody>
          <a:bodyPr/>
          <a:lstStyle/>
          <a:p>
            <a:r>
              <a:rPr lang="en-US" altLang="zh-CN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Project Timeline</a:t>
            </a: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F707BE1A-79C6-F7ED-E526-29E8EB0BA191}"/>
              </a:ext>
            </a:extLst>
          </p:cNvPr>
          <p:cNvSpPr/>
          <p:nvPr/>
        </p:nvSpPr>
        <p:spPr>
          <a:xfrm rot="5400000">
            <a:off x="2880330" y="3953938"/>
            <a:ext cx="5668475" cy="139652"/>
          </a:xfrm>
          <a:prstGeom prst="rightArrow">
            <a:avLst>
              <a:gd name="adj1" fmla="val 38432"/>
              <a:gd name="adj2" fmla="val 10205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420980-3E90-2AE9-19D9-CE92C97654DF}"/>
              </a:ext>
            </a:extLst>
          </p:cNvPr>
          <p:cNvSpPr txBox="1"/>
          <p:nvPr/>
        </p:nvSpPr>
        <p:spPr>
          <a:xfrm>
            <a:off x="3493932" y="942461"/>
            <a:ext cx="313748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Timeline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449A2CA-3DED-B6D5-EC5C-9B0A63FD0CB6}"/>
              </a:ext>
            </a:extLst>
          </p:cNvPr>
          <p:cNvSpPr/>
          <p:nvPr/>
        </p:nvSpPr>
        <p:spPr>
          <a:xfrm>
            <a:off x="5624567" y="1259385"/>
            <a:ext cx="180000" cy="180000"/>
          </a:xfrm>
          <a:prstGeom prst="ellipse">
            <a:avLst/>
          </a:prstGeom>
          <a:solidFill>
            <a:srgbClr val="E7E6E6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7FD6E8-E2F5-537E-4BBA-C7BD286F3DAD}"/>
              </a:ext>
            </a:extLst>
          </p:cNvPr>
          <p:cNvSpPr txBox="1"/>
          <p:nvPr/>
        </p:nvSpPr>
        <p:spPr>
          <a:xfrm>
            <a:off x="5917980" y="1061641"/>
            <a:ext cx="3137484" cy="9541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i="0" dirty="0">
                <a:solidFill>
                  <a:srgbClr val="060607"/>
                </a:solidFill>
                <a:effectLst/>
                <a:latin typeface="-apple-system"/>
              </a:rPr>
              <a:t>Phase</a:t>
            </a:r>
            <a:r>
              <a:rPr lang="en-US" altLang="zh-CN" sz="1400" b="0" i="0" dirty="0">
                <a:solidFill>
                  <a:srgbClr val="060607"/>
                </a:solidFill>
                <a:effectLst/>
                <a:latin typeface="-apple-system"/>
              </a:rPr>
              <a:t>: Initiation</a:t>
            </a:r>
          </a:p>
          <a:p>
            <a:r>
              <a:rPr lang="en-US" altLang="zh-CN" sz="1400" b="1" dirty="0">
                <a:solidFill>
                  <a:srgbClr val="060607"/>
                </a:solidFill>
                <a:latin typeface="-apple-system"/>
              </a:rPr>
              <a:t>Time</a:t>
            </a:r>
            <a:r>
              <a:rPr lang="en-US" altLang="zh-CN" sz="1400" dirty="0">
                <a:solidFill>
                  <a:srgbClr val="060607"/>
                </a:solidFill>
                <a:latin typeface="-apple-system"/>
              </a:rPr>
              <a:t>: Week 1</a:t>
            </a:r>
            <a:endParaRPr lang="en-US" altLang="zh-CN" sz="1400" b="0" i="0" dirty="0">
              <a:solidFill>
                <a:srgbClr val="060607"/>
              </a:solidFill>
              <a:effectLst/>
              <a:latin typeface="-apple-system"/>
            </a:endParaRPr>
          </a:p>
          <a:p>
            <a:r>
              <a:rPr lang="en-US" altLang="zh-CN" sz="1400" b="1" i="0" dirty="0">
                <a:solidFill>
                  <a:srgbClr val="060607"/>
                </a:solidFill>
                <a:effectLst/>
                <a:latin typeface="-apple-system"/>
              </a:rPr>
              <a:t>Milestones</a:t>
            </a:r>
            <a:r>
              <a:rPr lang="en-US" altLang="zh-CN" sz="1400" b="0" i="0" dirty="0">
                <a:solidFill>
                  <a:srgbClr val="060607"/>
                </a:solidFill>
                <a:effectLst/>
                <a:latin typeface="-apple-system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solidFill>
                  <a:srgbClr val="060607"/>
                </a:solidFill>
                <a:effectLst/>
                <a:latin typeface="-apple-system"/>
              </a:rPr>
              <a:t>Define scope, objectives, team roles</a:t>
            </a:r>
            <a:endParaRPr lang="en-US" altLang="zh-CN" sz="14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D769C303-4E14-6029-6F56-58E0C712B224}"/>
              </a:ext>
            </a:extLst>
          </p:cNvPr>
          <p:cNvSpPr/>
          <p:nvPr/>
        </p:nvSpPr>
        <p:spPr>
          <a:xfrm>
            <a:off x="5624567" y="2298364"/>
            <a:ext cx="180000" cy="180000"/>
          </a:xfrm>
          <a:prstGeom prst="ellipse">
            <a:avLst/>
          </a:prstGeom>
          <a:solidFill>
            <a:srgbClr val="DAE3F3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71AE58F-4A93-85C5-3321-4A5965DA02E6}"/>
              </a:ext>
            </a:extLst>
          </p:cNvPr>
          <p:cNvSpPr txBox="1"/>
          <p:nvPr/>
        </p:nvSpPr>
        <p:spPr>
          <a:xfrm>
            <a:off x="3360035" y="1635466"/>
            <a:ext cx="2221891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i="0" dirty="0">
                <a:solidFill>
                  <a:srgbClr val="060607"/>
                </a:solidFill>
                <a:effectLst/>
                <a:latin typeface="-apple-system"/>
              </a:rPr>
              <a:t>Phase</a:t>
            </a:r>
            <a:r>
              <a:rPr lang="en-US" altLang="zh-CN" sz="1400" b="0" i="0" dirty="0">
                <a:solidFill>
                  <a:srgbClr val="060607"/>
                </a:solidFill>
                <a:effectLst/>
                <a:latin typeface="-apple-system"/>
              </a:rPr>
              <a:t>: Research &amp; Analysis</a:t>
            </a:r>
          </a:p>
          <a:p>
            <a:r>
              <a:rPr lang="en-US" altLang="zh-CN" sz="1400" b="1" dirty="0">
                <a:solidFill>
                  <a:srgbClr val="060607"/>
                </a:solidFill>
                <a:latin typeface="-apple-system"/>
              </a:rPr>
              <a:t>Time</a:t>
            </a:r>
            <a:r>
              <a:rPr lang="en-US" altLang="zh-CN" sz="1400" dirty="0">
                <a:solidFill>
                  <a:srgbClr val="060607"/>
                </a:solidFill>
                <a:latin typeface="-apple-system"/>
              </a:rPr>
              <a:t>: Week 2-4</a:t>
            </a:r>
            <a:endParaRPr lang="en-US" altLang="zh-CN" sz="1400" b="0" i="0" dirty="0">
              <a:solidFill>
                <a:srgbClr val="060607"/>
              </a:solidFill>
              <a:effectLst/>
              <a:latin typeface="-apple-system"/>
            </a:endParaRPr>
          </a:p>
          <a:p>
            <a:r>
              <a:rPr lang="en-US" altLang="zh-CN" sz="1400" b="1" i="0" dirty="0">
                <a:solidFill>
                  <a:srgbClr val="060607"/>
                </a:solidFill>
                <a:effectLst/>
                <a:latin typeface="-apple-system"/>
              </a:rPr>
              <a:t>Milestones</a:t>
            </a:r>
            <a:r>
              <a:rPr lang="en-US" altLang="zh-CN" sz="1400" b="0" i="0" dirty="0">
                <a:solidFill>
                  <a:srgbClr val="060607"/>
                </a:solidFill>
                <a:effectLst/>
                <a:latin typeface="-apple-system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solidFill>
                  <a:srgbClr val="060607"/>
                </a:solidFill>
                <a:effectLst/>
                <a:latin typeface="-apple-system"/>
              </a:rPr>
              <a:t>Interview stakeholders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solidFill>
                  <a:srgbClr val="060607"/>
                </a:solidFill>
                <a:effectLst/>
                <a:latin typeface="-apple-system"/>
              </a:rPr>
              <a:t>analyze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solidFill>
                  <a:srgbClr val="060607"/>
                </a:solidFill>
                <a:effectLst/>
                <a:latin typeface="-apple-system"/>
              </a:rPr>
              <a:t>identify issues</a:t>
            </a:r>
            <a:endParaRPr lang="en-US" altLang="zh-CN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64E59B5-6848-8CFD-4C1B-FD8B86058BEF}"/>
              </a:ext>
            </a:extLst>
          </p:cNvPr>
          <p:cNvSpPr txBox="1"/>
          <p:nvPr/>
        </p:nvSpPr>
        <p:spPr>
          <a:xfrm>
            <a:off x="5917980" y="2736502"/>
            <a:ext cx="2696539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i="0" dirty="0">
                <a:solidFill>
                  <a:srgbClr val="060607"/>
                </a:solidFill>
                <a:effectLst/>
                <a:latin typeface="-apple-system"/>
              </a:rPr>
              <a:t>Phase</a:t>
            </a:r>
            <a:r>
              <a:rPr lang="en-US" altLang="zh-CN" sz="1400" b="0" i="0" dirty="0">
                <a:solidFill>
                  <a:srgbClr val="060607"/>
                </a:solidFill>
                <a:effectLst/>
                <a:latin typeface="-apple-system"/>
              </a:rPr>
              <a:t>: System Design</a:t>
            </a:r>
          </a:p>
          <a:p>
            <a:r>
              <a:rPr lang="en-US" altLang="zh-CN" sz="1400" b="1" dirty="0">
                <a:solidFill>
                  <a:srgbClr val="060607"/>
                </a:solidFill>
                <a:latin typeface="-apple-system"/>
              </a:rPr>
              <a:t>Time</a:t>
            </a:r>
            <a:r>
              <a:rPr lang="en-US" altLang="zh-CN" sz="1400" dirty="0">
                <a:solidFill>
                  <a:srgbClr val="060607"/>
                </a:solidFill>
                <a:latin typeface="-apple-system"/>
              </a:rPr>
              <a:t>: Week 5-6</a:t>
            </a:r>
            <a:endParaRPr lang="en-US" altLang="zh-CN" sz="1400" b="0" i="0" dirty="0">
              <a:solidFill>
                <a:srgbClr val="060607"/>
              </a:solidFill>
              <a:effectLst/>
              <a:latin typeface="-apple-system"/>
            </a:endParaRPr>
          </a:p>
          <a:p>
            <a:r>
              <a:rPr lang="en-US" altLang="zh-CN" sz="1400" b="1" i="0" dirty="0">
                <a:solidFill>
                  <a:srgbClr val="060607"/>
                </a:solidFill>
                <a:effectLst/>
                <a:latin typeface="-apple-system"/>
              </a:rPr>
              <a:t>Milestones</a:t>
            </a:r>
            <a:r>
              <a:rPr lang="en-US" altLang="zh-CN" sz="1400" b="0" i="0" dirty="0">
                <a:solidFill>
                  <a:srgbClr val="060607"/>
                </a:solidFill>
                <a:effectLst/>
                <a:latin typeface="-apple-system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solidFill>
                  <a:srgbClr val="060607"/>
                </a:solidFill>
                <a:effectLst/>
                <a:latin typeface="-apple-system"/>
              </a:rPr>
              <a:t>Develop architecture,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60607"/>
                </a:solidFill>
                <a:latin typeface="-apple-system"/>
              </a:rPr>
              <a:t>D</a:t>
            </a:r>
            <a:r>
              <a:rPr lang="en-US" altLang="zh-CN" sz="1400" b="0" i="0" dirty="0">
                <a:solidFill>
                  <a:srgbClr val="060607"/>
                </a:solidFill>
                <a:effectLst/>
                <a:latin typeface="-apple-system"/>
              </a:rPr>
              <a:t>esign UI for different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solidFill>
                  <a:srgbClr val="060607"/>
                </a:solidFill>
                <a:effectLst/>
                <a:latin typeface="-apple-system"/>
              </a:rPr>
              <a:t>Establish data methods</a:t>
            </a:r>
            <a:endParaRPr lang="en-US" altLang="zh-CN" sz="14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FB2A0AF-0714-D2D6-0A77-4043E7A027B2}"/>
              </a:ext>
            </a:extLst>
          </p:cNvPr>
          <p:cNvSpPr/>
          <p:nvPr/>
        </p:nvSpPr>
        <p:spPr>
          <a:xfrm>
            <a:off x="5624567" y="3337343"/>
            <a:ext cx="180000" cy="1800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96516CE-550F-F7E8-49A1-41E517A1C0C3}"/>
              </a:ext>
            </a:extLst>
          </p:cNvPr>
          <p:cNvSpPr txBox="1"/>
          <p:nvPr/>
        </p:nvSpPr>
        <p:spPr>
          <a:xfrm>
            <a:off x="3136536" y="3683824"/>
            <a:ext cx="2445390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i="0" dirty="0">
                <a:solidFill>
                  <a:srgbClr val="060607"/>
                </a:solidFill>
                <a:effectLst/>
                <a:latin typeface="-apple-system"/>
              </a:rPr>
              <a:t>Phase</a:t>
            </a:r>
            <a:r>
              <a:rPr lang="en-US" altLang="zh-CN" sz="1400" b="0" i="0" dirty="0">
                <a:solidFill>
                  <a:srgbClr val="060607"/>
                </a:solidFill>
                <a:effectLst/>
                <a:latin typeface="-apple-system"/>
              </a:rPr>
              <a:t>: Development &amp; Testing</a:t>
            </a:r>
          </a:p>
          <a:p>
            <a:r>
              <a:rPr lang="en-US" altLang="zh-CN" sz="1400" b="1" dirty="0">
                <a:solidFill>
                  <a:srgbClr val="060607"/>
                </a:solidFill>
                <a:latin typeface="-apple-system"/>
              </a:rPr>
              <a:t>Time</a:t>
            </a:r>
            <a:r>
              <a:rPr lang="en-US" altLang="zh-CN" sz="1400" dirty="0">
                <a:solidFill>
                  <a:srgbClr val="060607"/>
                </a:solidFill>
                <a:latin typeface="-apple-system"/>
              </a:rPr>
              <a:t>: Week 7-10</a:t>
            </a:r>
            <a:endParaRPr lang="en-US" altLang="zh-CN" sz="1400" b="0" i="0" dirty="0">
              <a:solidFill>
                <a:srgbClr val="060607"/>
              </a:solidFill>
              <a:effectLst/>
              <a:latin typeface="-apple-system"/>
            </a:endParaRPr>
          </a:p>
          <a:p>
            <a:r>
              <a:rPr lang="en-US" altLang="zh-CN" sz="1400" b="1" i="0" dirty="0">
                <a:solidFill>
                  <a:srgbClr val="060607"/>
                </a:solidFill>
                <a:effectLst/>
                <a:latin typeface="-apple-system"/>
              </a:rPr>
              <a:t>Milestones</a:t>
            </a:r>
            <a:r>
              <a:rPr lang="en-US" altLang="zh-CN" sz="1400" b="0" i="0" dirty="0">
                <a:solidFill>
                  <a:srgbClr val="060607"/>
                </a:solidFill>
                <a:effectLst/>
                <a:latin typeface="-apple-system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solidFill>
                  <a:srgbClr val="060607"/>
                </a:solidFill>
                <a:effectLst/>
                <a:latin typeface="-apple-system"/>
              </a:rPr>
              <a:t>Build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60607"/>
                </a:solidFill>
                <a:latin typeface="-apple-system"/>
              </a:rPr>
              <a:t>I</a:t>
            </a:r>
            <a:r>
              <a:rPr lang="en-US" altLang="zh-CN" sz="1400" b="0" i="0" dirty="0">
                <a:solidFill>
                  <a:srgbClr val="060607"/>
                </a:solidFill>
                <a:effectLst/>
                <a:latin typeface="-apple-system"/>
              </a:rPr>
              <a:t>mplement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60607"/>
                </a:solidFill>
                <a:latin typeface="-apple-system"/>
              </a:rPr>
              <a:t>T</a:t>
            </a:r>
            <a:r>
              <a:rPr lang="en-US" altLang="zh-CN" sz="1400" b="0" i="0" dirty="0">
                <a:solidFill>
                  <a:srgbClr val="060607"/>
                </a:solidFill>
                <a:effectLst/>
                <a:latin typeface="-apple-system"/>
              </a:rPr>
              <a:t>est with feedback</a:t>
            </a:r>
            <a:endParaRPr lang="en-US" altLang="zh-CN" sz="14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6F80272-090B-1E53-8640-3063FD0DD520}"/>
              </a:ext>
            </a:extLst>
          </p:cNvPr>
          <p:cNvSpPr/>
          <p:nvPr/>
        </p:nvSpPr>
        <p:spPr>
          <a:xfrm>
            <a:off x="5624567" y="4376322"/>
            <a:ext cx="180000" cy="180000"/>
          </a:xfrm>
          <a:prstGeom prst="ellipse">
            <a:avLst/>
          </a:prstGeom>
          <a:solidFill>
            <a:srgbClr val="E2F0D9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3500459-E20E-31D2-4303-1359551A1A23}"/>
              </a:ext>
            </a:extLst>
          </p:cNvPr>
          <p:cNvSpPr txBox="1"/>
          <p:nvPr/>
        </p:nvSpPr>
        <p:spPr>
          <a:xfrm>
            <a:off x="5917980" y="4902803"/>
            <a:ext cx="2990157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i="0" dirty="0">
                <a:solidFill>
                  <a:srgbClr val="060607"/>
                </a:solidFill>
                <a:effectLst/>
                <a:latin typeface="-apple-system"/>
              </a:rPr>
              <a:t>Phase</a:t>
            </a:r>
            <a:r>
              <a:rPr lang="en-US" altLang="zh-CN" sz="1400" b="0" i="0" dirty="0">
                <a:solidFill>
                  <a:srgbClr val="060607"/>
                </a:solidFill>
                <a:effectLst/>
                <a:latin typeface="-apple-system"/>
              </a:rPr>
              <a:t>: Implementation &amp; Deployment</a:t>
            </a:r>
          </a:p>
          <a:p>
            <a:r>
              <a:rPr lang="en-US" altLang="zh-CN" sz="1400" b="1" dirty="0">
                <a:solidFill>
                  <a:srgbClr val="060607"/>
                </a:solidFill>
                <a:latin typeface="-apple-system"/>
              </a:rPr>
              <a:t>Time</a:t>
            </a:r>
            <a:r>
              <a:rPr lang="en-US" altLang="zh-CN" sz="1400" dirty="0">
                <a:solidFill>
                  <a:srgbClr val="060607"/>
                </a:solidFill>
                <a:latin typeface="-apple-system"/>
              </a:rPr>
              <a:t>: Week 11-12</a:t>
            </a:r>
            <a:endParaRPr lang="en-US" altLang="zh-CN" sz="1400" b="0" i="0" dirty="0">
              <a:solidFill>
                <a:srgbClr val="060607"/>
              </a:solidFill>
              <a:effectLst/>
              <a:latin typeface="-apple-system"/>
            </a:endParaRPr>
          </a:p>
          <a:p>
            <a:r>
              <a:rPr lang="en-US" altLang="zh-CN" sz="1400" b="1" i="0" dirty="0">
                <a:solidFill>
                  <a:srgbClr val="060607"/>
                </a:solidFill>
                <a:effectLst/>
                <a:latin typeface="-apple-system"/>
              </a:rPr>
              <a:t>Milestones</a:t>
            </a:r>
            <a:r>
              <a:rPr lang="en-US" altLang="zh-CN" sz="1400" b="0" i="0" dirty="0">
                <a:solidFill>
                  <a:srgbClr val="060607"/>
                </a:solidFill>
                <a:effectLst/>
                <a:latin typeface="-apple-system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b="0" i="0" dirty="0">
                <a:solidFill>
                  <a:srgbClr val="060607"/>
                </a:solidFill>
                <a:effectLst/>
                <a:latin typeface="-apple-system"/>
              </a:rPr>
              <a:t>Deploy system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60607"/>
                </a:solidFill>
                <a:latin typeface="-apple-system"/>
              </a:rPr>
              <a:t>T</a:t>
            </a:r>
            <a:r>
              <a:rPr lang="en-US" altLang="zh-CN" sz="1400" b="0" i="0" dirty="0">
                <a:solidFill>
                  <a:srgbClr val="060607"/>
                </a:solidFill>
                <a:effectLst/>
                <a:latin typeface="-apple-system"/>
              </a:rPr>
              <a:t>rain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 dirty="0">
                <a:solidFill>
                  <a:srgbClr val="060607"/>
                </a:solidFill>
                <a:latin typeface="-apple-system"/>
              </a:rPr>
              <a:t>C</a:t>
            </a:r>
            <a:r>
              <a:rPr lang="en-US" altLang="zh-CN" sz="1400" b="0" i="0" dirty="0">
                <a:solidFill>
                  <a:srgbClr val="060607"/>
                </a:solidFill>
                <a:effectLst/>
                <a:latin typeface="-apple-system"/>
              </a:rPr>
              <a:t>reate educational materials</a:t>
            </a:r>
            <a:endParaRPr lang="en-US" altLang="zh-CN" sz="1400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1C36755-6EEA-D9CD-FB15-A88572377D17}"/>
              </a:ext>
            </a:extLst>
          </p:cNvPr>
          <p:cNvSpPr/>
          <p:nvPr/>
        </p:nvSpPr>
        <p:spPr>
          <a:xfrm>
            <a:off x="5624567" y="5415301"/>
            <a:ext cx="180000" cy="180000"/>
          </a:xfrm>
          <a:prstGeom prst="ellipse">
            <a:avLst/>
          </a:prstGeom>
          <a:solidFill>
            <a:srgbClr val="FBE5D6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53B951F-E0D8-E15B-9466-5ABEB521BCAD}"/>
              </a:ext>
            </a:extLst>
          </p:cNvPr>
          <p:cNvSpPr/>
          <p:nvPr/>
        </p:nvSpPr>
        <p:spPr>
          <a:xfrm>
            <a:off x="5624567" y="6454282"/>
            <a:ext cx="180000" cy="180000"/>
          </a:xfrm>
          <a:prstGeom prst="ellipse">
            <a:avLst/>
          </a:prstGeom>
          <a:solidFill>
            <a:srgbClr val="FFEEFF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4A2159F-019D-6AA5-1405-8F3CD04FD5BB}"/>
              </a:ext>
            </a:extLst>
          </p:cNvPr>
          <p:cNvSpPr txBox="1"/>
          <p:nvPr/>
        </p:nvSpPr>
        <p:spPr>
          <a:xfrm>
            <a:off x="3290581" y="5353701"/>
            <a:ext cx="2291345" cy="1384995"/>
          </a:xfrm>
          <a:prstGeom prst="rect">
            <a:avLst/>
          </a:prstGeom>
          <a:solidFill>
            <a:srgbClr val="FFCCFF">
              <a:alpha val="33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zh-CN" sz="1400" b="1" i="0" dirty="0">
                <a:solidFill>
                  <a:srgbClr val="060607"/>
                </a:solidFill>
                <a:effectLst/>
                <a:latin typeface="-apple-system"/>
              </a:rPr>
              <a:t>Phase</a:t>
            </a:r>
            <a:r>
              <a:rPr lang="en-US" altLang="zh-CN" sz="1400" b="0" i="0" dirty="0">
                <a:solidFill>
                  <a:srgbClr val="060607"/>
                </a:solidFill>
                <a:effectLst/>
                <a:latin typeface="-apple-system"/>
              </a:rPr>
              <a:t>: Closure</a:t>
            </a:r>
          </a:p>
          <a:p>
            <a:r>
              <a:rPr lang="en-US" altLang="zh-CN" sz="1400" b="1" dirty="0">
                <a:solidFill>
                  <a:srgbClr val="060607"/>
                </a:solidFill>
                <a:latin typeface="-apple-system"/>
              </a:rPr>
              <a:t>Time</a:t>
            </a:r>
            <a:r>
              <a:rPr lang="en-US" altLang="zh-CN" sz="1400" dirty="0">
                <a:solidFill>
                  <a:srgbClr val="060607"/>
                </a:solidFill>
                <a:latin typeface="-apple-system"/>
              </a:rPr>
              <a:t>: Week 13</a:t>
            </a:r>
            <a:endParaRPr lang="en-US" altLang="zh-CN" sz="1400" b="0" i="0" dirty="0">
              <a:solidFill>
                <a:srgbClr val="060607"/>
              </a:solidFill>
              <a:effectLst/>
              <a:latin typeface="-apple-system"/>
            </a:endParaRPr>
          </a:p>
          <a:p>
            <a:r>
              <a:rPr lang="en-US" altLang="zh-CN" sz="1400" b="1" i="0" dirty="0">
                <a:solidFill>
                  <a:srgbClr val="060607"/>
                </a:solidFill>
                <a:effectLst/>
                <a:latin typeface="-apple-system"/>
              </a:rPr>
              <a:t>Milestones</a:t>
            </a:r>
            <a:r>
              <a:rPr lang="en-US" altLang="zh-CN" sz="1400" b="0" i="0" dirty="0">
                <a:solidFill>
                  <a:srgbClr val="060607"/>
                </a:solidFill>
                <a:effectLst/>
                <a:latin typeface="-apple-system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zh-CN" sz="1400" b="0" i="0" dirty="0">
                <a:solidFill>
                  <a:srgbClr val="060607"/>
                </a:solidFill>
                <a:effectLst/>
                <a:latin typeface="-apple-system"/>
              </a:rPr>
              <a:t>Evaluate outcomes,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zh-CN" sz="1400" dirty="0">
                <a:solidFill>
                  <a:srgbClr val="060607"/>
                </a:solidFill>
                <a:latin typeface="-apple-system"/>
              </a:rPr>
              <a:t>D</a:t>
            </a:r>
            <a:r>
              <a:rPr lang="fr-FR" altLang="zh-CN" sz="1400" b="0" i="0" dirty="0">
                <a:solidFill>
                  <a:srgbClr val="060607"/>
                </a:solidFill>
                <a:effectLst/>
                <a:latin typeface="-apple-system"/>
              </a:rPr>
              <a:t>ocument lessons,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zh-CN" sz="1400" dirty="0">
                <a:solidFill>
                  <a:srgbClr val="060607"/>
                </a:solidFill>
                <a:latin typeface="-apple-system"/>
              </a:rPr>
              <a:t>P</a:t>
            </a:r>
            <a:r>
              <a:rPr lang="fr-FR" altLang="zh-CN" sz="1400" b="0" i="0" dirty="0">
                <a:solidFill>
                  <a:srgbClr val="060607"/>
                </a:solidFill>
                <a:effectLst/>
                <a:latin typeface="-apple-system"/>
              </a:rPr>
              <a:t>resent deliverables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90556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4" grpId="0" animBg="1"/>
      <p:bldP spid="25" grpId="0" animBg="1"/>
      <p:bldP spid="26" grpId="0" animBg="1"/>
      <p:bldP spid="2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b15e9bbd-3099-418a-8f17-3669d399d97b"/>
  <p:tag name="COMMONDATA" val="eyJoZGlkIjoiODE0MDJjNzAwMjI4MmNjYWVmZDE4MzZlMTZkODU4ZjEifQ=="/>
  <p:tag name="RESOURCE_RECORD_KEY" val="{&quot;13&quot;:[4663468,4650224],&quot;29&quot;:[50052430,50052433,50000200,50000140,50000114,50000106]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E43FF6F52C9448BB00E15242C17E9B" ma:contentTypeVersion="9" ma:contentTypeDescription="Create a new document." ma:contentTypeScope="" ma:versionID="703ec0d25f687887e74a27e93427e5af">
  <xsd:schema xmlns:xsd="http://www.w3.org/2001/XMLSchema" xmlns:xs="http://www.w3.org/2001/XMLSchema" xmlns:p="http://schemas.microsoft.com/office/2006/metadata/properties" xmlns:ns3="1abe2216-94b0-4ede-b96f-b9d702881acf" targetNamespace="http://schemas.microsoft.com/office/2006/metadata/properties" ma:root="true" ma:fieldsID="ef52c94adad704ec8de77125115ecc30" ns3:_="">
    <xsd:import namespace="1abe2216-94b0-4ede-b96f-b9d702881acf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be2216-94b0-4ede-b96f-b9d702881acf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ACA71F-8161-47C1-AB3B-347ADB1A1E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be2216-94b0-4ede-b96f-b9d702881a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8F8FFB-7368-4BD6-886F-D70BA55D78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34E61B-F84D-4921-B098-C3E87D73D4F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5778</TotalTime>
  <Words>180</Words>
  <Application>Microsoft Office PowerPoint</Application>
  <PresentationFormat>宽屏</PresentationFormat>
  <Paragraphs>45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-apple-system</vt:lpstr>
      <vt:lpstr>inherit</vt:lpstr>
      <vt:lpstr>Microsoft JhengHei UI</vt:lpstr>
      <vt:lpstr>等线</vt:lpstr>
      <vt:lpstr>黑体</vt:lpstr>
      <vt:lpstr>Microsoft YaHei</vt:lpstr>
      <vt:lpstr>Microsoft YaHei</vt:lpstr>
      <vt:lpstr>Arial</vt:lpstr>
      <vt:lpstr>Calibri</vt:lpstr>
      <vt:lpstr>Office 主题​​</vt:lpstr>
      <vt:lpstr>Problem Statement</vt:lpstr>
      <vt:lpstr>Project 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</dc:creator>
  <cp:lastModifiedBy>Lynn</cp:lastModifiedBy>
  <cp:revision>70</cp:revision>
  <cp:lastPrinted>2022-08-29T05:48:00Z</cp:lastPrinted>
  <dcterms:created xsi:type="dcterms:W3CDTF">2024-07-10T08:47:00Z</dcterms:created>
  <dcterms:modified xsi:type="dcterms:W3CDTF">2025-03-18T08:56:53Z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0x010100E4E43FF6F52C9448BB00E15242C17E9B</vt:lpwstr>
  </property>
  <property fmtid="{D5CDD505-2E9C-101B-9397-08002B2CF9AE}" pid="3" name="MediaServiceImageTags">
    <vt:lpwstr/>
  </property>
  <property fmtid="{D5CDD505-2E9C-101B-9397-08002B2CF9AE}" pid="4" name="ICV">
    <vt:lpwstr>31D39E3A523E4568B017658609B020FA_13</vt:lpwstr>
  </property>
  <property fmtid="{D5CDD505-2E9C-101B-9397-08002B2CF9AE}" pid="5" name="KSOProductBuildVer">
    <vt:lpwstr>2052-12.1.0.20305</vt:lpwstr>
  </property>
</Properties>
</file>