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73" r:id="rId13"/>
    <p:sldId id="267" r:id="rId14"/>
    <p:sldId id="274" r:id="rId15"/>
    <p:sldId id="275" r:id="rId16"/>
    <p:sldId id="276" r:id="rId17"/>
    <p:sldId id="277" r:id="rId18"/>
    <p:sldId id="278" r:id="rId19"/>
    <p:sldId id="280" r:id="rId20"/>
    <p:sldId id="282" r:id="rId21"/>
    <p:sldId id="281" r:id="rId22"/>
    <p:sldId id="283" r:id="rId23"/>
    <p:sldId id="269" r:id="rId24"/>
    <p:sldId id="270" r:id="rId25"/>
    <p:sldId id="27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08.05.2024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026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08.05.2024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544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08.05.2024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1318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08.05.2024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7959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08.05.2024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6456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08.05.2024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9666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08.05.2024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142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08.05.2024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3910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08.05.2024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221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08.05.2024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748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08.05.2024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319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08.05.2024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17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08.05.2024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639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08.05.2024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326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08.05.2024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822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08.05.2024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461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437C-320B-41BD-8D25-7EE00E3E3CF4}" type="datetimeFigureOut">
              <a:rPr lang="pl-PL" smtClean="0"/>
              <a:t>08.05.2024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103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CBA437C-320B-41BD-8D25-7EE00E3E3CF4}" type="datetimeFigureOut">
              <a:rPr lang="pl-PL" smtClean="0"/>
              <a:t>08.05.2024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34E52FA-4F82-4D65-9F83-4B0AC52715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667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jsonviewer.stack.hu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yellow sun with black background&#10;&#10;Description automatically generated">
            <a:extLst>
              <a:ext uri="{FF2B5EF4-FFF2-40B4-BE49-F238E27FC236}">
                <a16:creationId xmlns:a16="http://schemas.microsoft.com/office/drawing/2014/main" id="{6758B9F0-4EAD-04A3-6DD6-5EEBBC165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2964" y="-579337"/>
            <a:ext cx="1725966" cy="17259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52AB7B-027D-C765-D4EA-D50A06A0C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099738"/>
            <a:ext cx="9440034" cy="1828801"/>
          </a:xfrm>
        </p:spPr>
        <p:txBody>
          <a:bodyPr/>
          <a:lstStyle/>
          <a:p>
            <a:r>
              <a:rPr lang="pl-PL" dirty="0"/>
              <a:t>Aplikacja pogodowa na Androida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1761A-B99C-DD9C-B836-6A1354073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0896" y="3928539"/>
            <a:ext cx="8359627" cy="740822"/>
          </a:xfrm>
        </p:spPr>
        <p:txBody>
          <a:bodyPr/>
          <a:lstStyle/>
          <a:p>
            <a:r>
              <a:rPr lang="pl-PL" dirty="0"/>
              <a:t>Jakub Wiatr, Filip Kubala</a:t>
            </a:r>
          </a:p>
        </p:txBody>
      </p:sp>
      <p:pic>
        <p:nvPicPr>
          <p:cNvPr id="13" name="Picture 12" descr="A blue cloud with rain drops&#10;&#10;Description automatically generated">
            <a:extLst>
              <a:ext uri="{FF2B5EF4-FFF2-40B4-BE49-F238E27FC236}">
                <a16:creationId xmlns:a16="http://schemas.microsoft.com/office/drawing/2014/main" id="{D33654B6-7546-AF8B-43F8-A2184F237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718" y="283646"/>
            <a:ext cx="2071609" cy="2071609"/>
          </a:xfrm>
          <a:prstGeom prst="rect">
            <a:avLst/>
          </a:prstGeom>
        </p:spPr>
      </p:pic>
      <p:pic>
        <p:nvPicPr>
          <p:cNvPr id="15" name="Picture 14" descr="A thermometer with a red circle&#10;&#10;Description automatically generated">
            <a:extLst>
              <a:ext uri="{FF2B5EF4-FFF2-40B4-BE49-F238E27FC236}">
                <a16:creationId xmlns:a16="http://schemas.microsoft.com/office/drawing/2014/main" id="{0D68F01F-8A9F-DEC9-346D-A7A5F91A2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6928">
            <a:off x="379337" y="3633402"/>
            <a:ext cx="2071919" cy="2071919"/>
          </a:xfrm>
          <a:prstGeom prst="rect">
            <a:avLst/>
          </a:prstGeom>
        </p:spPr>
      </p:pic>
      <p:pic>
        <p:nvPicPr>
          <p:cNvPr id="17" name="Picture 16" descr="A green robot with two arms&#10;&#10;Description automatically generated">
            <a:extLst>
              <a:ext uri="{FF2B5EF4-FFF2-40B4-BE49-F238E27FC236}">
                <a16:creationId xmlns:a16="http://schemas.microsoft.com/office/drawing/2014/main" id="{810F0172-0CF1-B0AC-8ED1-49993D0313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117" y="4047108"/>
            <a:ext cx="2071609" cy="207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79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86DF-1EE8-6CD9-807B-CDD38FC3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MainActivity.java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0CB891-72AA-F225-D104-F3D79DD36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625" y="2165254"/>
            <a:ext cx="9028101" cy="276304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D8C83E-EF7C-99FA-E008-E63BBEE99F7A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0" y="1732450"/>
            <a:ext cx="913795" cy="865608"/>
          </a:xfr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9746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86DF-1EE8-6CD9-807B-CDD38FC3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MainActivity.java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0CB891-72AA-F225-D104-F3D79DD36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328" y="1580050"/>
            <a:ext cx="8030696" cy="245779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D8C83E-EF7C-99FA-E008-E63BBEE99F7A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0" y="1732450"/>
            <a:ext cx="913795" cy="865608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9" name="Content Placeholder 3" descr="A red arrow pointing to the right&#10;&#10;Description automatically generated">
            <a:extLst>
              <a:ext uri="{FF2B5EF4-FFF2-40B4-BE49-F238E27FC236}">
                <a16:creationId xmlns:a16="http://schemas.microsoft.com/office/drawing/2014/main" id="{D9322B17-6DB4-7511-90C1-81FA92454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39669">
            <a:off x="903648" y="2832200"/>
            <a:ext cx="1382971" cy="6977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58111E-0A7C-DBE4-CB5A-0A010FB3A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08335"/>
            <a:ext cx="12068032" cy="46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27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86DF-1EE8-6CD9-807B-CDD38FC3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Przykłady funkcji</a:t>
            </a:r>
          </a:p>
        </p:txBody>
      </p:sp>
      <p:pic>
        <p:nvPicPr>
          <p:cNvPr id="4" name="Obraz 3" descr="Obraz zawierający zrzut ekranu, tekst, Czcionka&#10;&#10;Opis wygenerowany automatycznie">
            <a:extLst>
              <a:ext uri="{FF2B5EF4-FFF2-40B4-BE49-F238E27FC236}">
                <a16:creationId xmlns:a16="http://schemas.microsoft.com/office/drawing/2014/main" id="{DC9A3371-662D-8E21-4911-B35D7DF57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502" y="1737154"/>
            <a:ext cx="10341833" cy="1694935"/>
          </a:xfrm>
          <a:prstGeom prst="rect">
            <a:avLst/>
          </a:prstGeom>
        </p:spPr>
      </p:pic>
      <p:pic>
        <p:nvPicPr>
          <p:cNvPr id="11" name="Symbol zastępczy zawartości 10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0217CD34-D9AF-9F0B-AC44-A47AEF1EB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7735" y="8493304"/>
            <a:ext cx="5191125" cy="1266825"/>
          </a:xfrm>
        </p:spPr>
      </p:pic>
      <p:pic>
        <p:nvPicPr>
          <p:cNvPr id="12" name="Obraz 11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5E9C0772-05D9-6521-8F21-D2291EE37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815" y="4144533"/>
            <a:ext cx="5191125" cy="1266825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5091A99C-5E3C-1808-BBF1-D92ABF5132F9}"/>
              </a:ext>
            </a:extLst>
          </p:cNvPr>
          <p:cNvSpPr txBox="1"/>
          <p:nvPr/>
        </p:nvSpPr>
        <p:spPr>
          <a:xfrm>
            <a:off x="8279027" y="4015946"/>
            <a:ext cx="163727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Tu dodam drugi sposób dodania funkcji do guzika</a:t>
            </a:r>
          </a:p>
        </p:txBody>
      </p:sp>
    </p:spTree>
    <p:extLst>
      <p:ext uri="{BB962C8B-B14F-4D97-AF65-F5344CB8AC3E}">
        <p14:creationId xmlns:p14="http://schemas.microsoft.com/office/powerpoint/2010/main" val="268790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D18D-1890-238C-500E-7B031344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API Pogodowe</a:t>
            </a:r>
          </a:p>
        </p:txBody>
      </p:sp>
      <p:pic>
        <p:nvPicPr>
          <p:cNvPr id="7" name="Picture 6" descr="A yellow sun with black background&#10;&#10;Description automatically generated">
            <a:extLst>
              <a:ext uri="{FF2B5EF4-FFF2-40B4-BE49-F238E27FC236}">
                <a16:creationId xmlns:a16="http://schemas.microsoft.com/office/drawing/2014/main" id="{17E2F793-FA7D-CB32-C6B3-ED1C78B13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30" y="1094825"/>
            <a:ext cx="2074309" cy="2074309"/>
          </a:xfrm>
          <a:prstGeom prst="rect">
            <a:avLst/>
          </a:prstGeom>
        </p:spPr>
      </p:pic>
      <p:pic>
        <p:nvPicPr>
          <p:cNvPr id="5" name="Content Placeholder 4" descr="A blue and purple gear with text&#10;&#10;Description automatically generated">
            <a:extLst>
              <a:ext uri="{FF2B5EF4-FFF2-40B4-BE49-F238E27FC236}">
                <a16:creationId xmlns:a16="http://schemas.microsoft.com/office/drawing/2014/main" id="{FB620C09-B26D-A930-81F0-92E651A2A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836" y="1759213"/>
            <a:ext cx="4240552" cy="424055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153603-D3ED-6218-46F6-CF7F4B22B5D0}"/>
              </a:ext>
            </a:extLst>
          </p:cNvPr>
          <p:cNvSpPr txBox="1"/>
          <p:nvPr/>
        </p:nvSpPr>
        <p:spPr>
          <a:xfrm>
            <a:off x="246741" y="2367171"/>
            <a:ext cx="90133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4000" dirty="0"/>
              <a:t>Znalezienie odpowiedniego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4000" dirty="0"/>
              <a:t>Problem z dostępnością</a:t>
            </a:r>
          </a:p>
        </p:txBody>
      </p:sp>
    </p:spTree>
    <p:extLst>
      <p:ext uri="{BB962C8B-B14F-4D97-AF65-F5344CB8AC3E}">
        <p14:creationId xmlns:p14="http://schemas.microsoft.com/office/powerpoint/2010/main" val="1344183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D9271F-0AB7-3751-D644-DDA4D7AF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OpenWeather</a:t>
            </a:r>
            <a:r>
              <a:rPr lang="pl-PL" dirty="0"/>
              <a:t> – API </a:t>
            </a:r>
          </a:p>
        </p:txBody>
      </p:sp>
      <p:pic>
        <p:nvPicPr>
          <p:cNvPr id="1026" name="Picture 2" descr="OpenWeather Aplikacja na Homey | Homey">
            <a:extLst>
              <a:ext uri="{FF2B5EF4-FFF2-40B4-BE49-F238E27FC236}">
                <a16:creationId xmlns:a16="http://schemas.microsoft.com/office/drawing/2014/main" id="{973AD4DC-C1CF-2DC8-867E-EA1C7831A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478" y="1732449"/>
            <a:ext cx="6220361" cy="435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226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80AB93-378F-E75D-E94F-D744665A2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OpenWeather</a:t>
            </a:r>
            <a:r>
              <a:rPr lang="pl-PL" dirty="0"/>
              <a:t> – Plan 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440A564-63EC-36A4-6F92-AFC1C9B86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8688" y="5277949"/>
            <a:ext cx="7057268" cy="1469895"/>
          </a:xfr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6FA00FB-DD90-F10A-2F05-703A2BA1C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543" y="1580050"/>
            <a:ext cx="2970265" cy="353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85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D1C695-97F5-FC6D-8D4F-7E43D8B3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OpenWeather</a:t>
            </a:r>
            <a:r>
              <a:rPr lang="pl-PL" dirty="0"/>
              <a:t> – Jak zacząć?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312449-307C-D9ED-8B46-1933E96AE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59" y="1787703"/>
            <a:ext cx="10353762" cy="1880171"/>
          </a:xfrm>
        </p:spPr>
        <p:txBody>
          <a:bodyPr>
            <a:normAutofit fontScale="55000" lnSpcReduction="20000"/>
          </a:bodyPr>
          <a:lstStyle/>
          <a:p>
            <a:pPr marL="36900" indent="0">
              <a:buNone/>
            </a:pPr>
            <a:endParaRPr lang="pl-PL" sz="2600" dirty="0"/>
          </a:p>
          <a:p>
            <a:r>
              <a:rPr lang="pl-PL" sz="3200" dirty="0"/>
              <a:t>Założyć konto na platformie by wygenerować swój API </a:t>
            </a:r>
            <a:r>
              <a:rPr lang="pl-PL" sz="3200" dirty="0" err="1"/>
              <a:t>key</a:t>
            </a:r>
            <a:endParaRPr lang="pl-PL" sz="3200" dirty="0"/>
          </a:p>
          <a:p>
            <a:r>
              <a:rPr lang="pl-PL" sz="3200" dirty="0"/>
              <a:t>Zapoznać się dokumentacja </a:t>
            </a:r>
          </a:p>
          <a:p>
            <a:r>
              <a:rPr lang="pl-PL" sz="3200" dirty="0"/>
              <a:t>Znaleźć współrzędne geograficzne miejscowości wykorzystując do tego </a:t>
            </a:r>
            <a:r>
              <a:rPr lang="pl-PL" sz="3200" dirty="0" err="1"/>
              <a:t>Geocoding</a:t>
            </a:r>
            <a:r>
              <a:rPr lang="pl-PL" sz="3200" dirty="0"/>
              <a:t> API dostarczany przez </a:t>
            </a:r>
            <a:r>
              <a:rPr lang="pl-PL" sz="3200" dirty="0" err="1"/>
              <a:t>OpenWeather</a:t>
            </a:r>
            <a:endParaRPr lang="pl-PL" sz="3200" dirty="0"/>
          </a:p>
          <a:p>
            <a:pPr marL="36900" indent="0">
              <a:buNone/>
            </a:pPr>
            <a:r>
              <a:rPr lang="pl-PL" dirty="0"/>
              <a:t> </a:t>
            </a:r>
          </a:p>
          <a:p>
            <a:pPr marL="36900" indent="0">
              <a:buNone/>
            </a:pP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48ABD7B-2752-EF3F-82F9-7B37FAAEF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651" y="3667874"/>
            <a:ext cx="4258049" cy="302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54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FB530B-037C-24CE-A143-7B034B32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OpenWeather</a:t>
            </a:r>
            <a:r>
              <a:rPr lang="pl-PL" dirty="0"/>
              <a:t> – Odpowiedz API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EF7EA9F-4D93-C410-D549-00F3D2568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14" y="2947125"/>
            <a:ext cx="11282924" cy="96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75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E8BEE9-9ADC-2D46-0946-A85EEC11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poradzić sobie z JSON-em?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358CCB-20DC-9DD0-8191-E0C636777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57686"/>
            <a:ext cx="10353762" cy="1195686"/>
          </a:xfrm>
        </p:spPr>
        <p:txBody>
          <a:bodyPr/>
          <a:lstStyle/>
          <a:p>
            <a:r>
              <a:rPr lang="pl-PL" dirty="0"/>
              <a:t>Wykorzystanie narzędzi do formatowania odpowiedzi w formacie JSON, takich jak </a:t>
            </a:r>
            <a:r>
              <a:rPr lang="pl-PL" dirty="0" err="1"/>
              <a:t>JsonViewer</a:t>
            </a:r>
            <a:r>
              <a:rPr lang="pl-PL" dirty="0"/>
              <a:t> (dostępny na stronie </a:t>
            </a:r>
            <a:r>
              <a:rPr lang="pl-PL" dirty="0">
                <a:hlinkClick r:id="rId2"/>
              </a:rPr>
              <a:t>https://jsonviewer.stack.hu/</a:t>
            </a:r>
            <a:r>
              <a:rPr lang="pl-PL" dirty="0"/>
              <a:t> )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D5434AF-9EA9-8F08-BA9D-C1C7FD99D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360" y="3201022"/>
            <a:ext cx="4629796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85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1F58DB-92A1-8DEE-E729-A5C2B470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Wyłuskiwanie danych z JSON-a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B2816C5F-6E43-D884-7EEA-BEB2D65BC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607" y="2354260"/>
            <a:ext cx="4629796" cy="3353268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5E74A79-FC44-4B30-C766-562824856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86" y="2887038"/>
            <a:ext cx="6480930" cy="1918159"/>
          </a:xfrm>
          <a:prstGeom prst="rect">
            <a:avLst/>
          </a:prstGeom>
        </p:spPr>
      </p:pic>
      <p:pic>
        <p:nvPicPr>
          <p:cNvPr id="5" name="Content Placeholder 3" descr="A red arrow pointing to the right&#10;&#10;Description automatically generated">
            <a:extLst>
              <a:ext uri="{FF2B5EF4-FFF2-40B4-BE49-F238E27FC236}">
                <a16:creationId xmlns:a16="http://schemas.microsoft.com/office/drawing/2014/main" id="{7733D317-419B-8149-4164-4CCE4A2B3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22406">
            <a:off x="4853771" y="3412183"/>
            <a:ext cx="490413" cy="2474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7" name="Content Placeholder 3" descr="A red arrow pointing to the right&#10;&#10;Description automatically generated">
            <a:extLst>
              <a:ext uri="{FF2B5EF4-FFF2-40B4-BE49-F238E27FC236}">
                <a16:creationId xmlns:a16="http://schemas.microsoft.com/office/drawing/2014/main" id="{1A14D763-DAEA-B5B1-FDF7-8DE9AADF8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47821">
            <a:off x="8108968" y="2967285"/>
            <a:ext cx="490413" cy="2474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121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yellow sun with black background&#10;&#10;Description automatically generated">
            <a:extLst>
              <a:ext uri="{FF2B5EF4-FFF2-40B4-BE49-F238E27FC236}">
                <a16:creationId xmlns:a16="http://schemas.microsoft.com/office/drawing/2014/main" id="{4B584E8D-37B8-CA84-F144-78300F29F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293" y="4174607"/>
            <a:ext cx="744270" cy="744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A94E4C-49E7-9A64-F8B1-D47B6C65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na projekt</a:t>
            </a:r>
          </a:p>
        </p:txBody>
      </p:sp>
      <p:pic>
        <p:nvPicPr>
          <p:cNvPr id="5" name="Content Placeholder 4" descr="A logo of a letter a and a bug&#10;&#10;Description automatically generated">
            <a:extLst>
              <a:ext uri="{FF2B5EF4-FFF2-40B4-BE49-F238E27FC236}">
                <a16:creationId xmlns:a16="http://schemas.microsoft.com/office/drawing/2014/main" id="{6F6CE6AA-7D0E-653A-260D-564EC92DF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0145">
            <a:off x="399583" y="1653946"/>
            <a:ext cx="1418723" cy="14187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B78179-CBB0-44A9-946C-DA2B0420A0E9}"/>
              </a:ext>
            </a:extLst>
          </p:cNvPr>
          <p:cNvSpPr txBox="1"/>
          <p:nvPr/>
        </p:nvSpPr>
        <p:spPr>
          <a:xfrm>
            <a:off x="2072407" y="2124054"/>
            <a:ext cx="508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Android Studio, Java</a:t>
            </a:r>
          </a:p>
        </p:txBody>
      </p:sp>
      <p:pic>
        <p:nvPicPr>
          <p:cNvPr id="8" name="Picture 7" descr="A red location pin with a circle in the middle&#10;&#10;Description automatically generated">
            <a:extLst>
              <a:ext uri="{FF2B5EF4-FFF2-40B4-BE49-F238E27FC236}">
                <a16:creationId xmlns:a16="http://schemas.microsoft.com/office/drawing/2014/main" id="{FDAD0EAF-54CD-3A4F-04ED-E9B30D759D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396" y="1540329"/>
            <a:ext cx="1888671" cy="18886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023AFF-A3BC-48AE-0881-EB37BB4930F5}"/>
              </a:ext>
            </a:extLst>
          </p:cNvPr>
          <p:cNvSpPr txBox="1"/>
          <p:nvPr/>
        </p:nvSpPr>
        <p:spPr>
          <a:xfrm>
            <a:off x="8432801" y="2007610"/>
            <a:ext cx="5524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Wykorzystanie</a:t>
            </a:r>
          </a:p>
          <a:p>
            <a:r>
              <a:rPr lang="pl-PL" sz="2800" dirty="0"/>
              <a:t>lokalizacji użytkownika</a:t>
            </a:r>
          </a:p>
        </p:txBody>
      </p:sp>
      <p:pic>
        <p:nvPicPr>
          <p:cNvPr id="16" name="Picture 15" descr="A blue and purple gear with text&#10;&#10;Description automatically generated">
            <a:extLst>
              <a:ext uri="{FF2B5EF4-FFF2-40B4-BE49-F238E27FC236}">
                <a16:creationId xmlns:a16="http://schemas.microsoft.com/office/drawing/2014/main" id="{17823CB4-C156-C722-6C3B-A455D76E72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997" y="4359729"/>
            <a:ext cx="1678804" cy="16788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5C7F23D-7874-E261-BBFE-074B50570BB9}"/>
              </a:ext>
            </a:extLst>
          </p:cNvPr>
          <p:cNvSpPr txBox="1"/>
          <p:nvPr/>
        </p:nvSpPr>
        <p:spPr>
          <a:xfrm>
            <a:off x="8481196" y="4722077"/>
            <a:ext cx="45311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Integracja z API pogodowym.</a:t>
            </a:r>
          </a:p>
        </p:txBody>
      </p:sp>
      <p:pic>
        <p:nvPicPr>
          <p:cNvPr id="19" name="Picture 18" descr="A diagram of a molecule&#10;&#10;Description automatically generated">
            <a:extLst>
              <a:ext uri="{FF2B5EF4-FFF2-40B4-BE49-F238E27FC236}">
                <a16:creationId xmlns:a16="http://schemas.microsoft.com/office/drawing/2014/main" id="{DA4F53AA-F00D-EC31-E161-83E49F9EE8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98" y="4154712"/>
            <a:ext cx="1918292" cy="19182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C3516A3-AFDF-1118-176E-09CC6313DCFE}"/>
              </a:ext>
            </a:extLst>
          </p:cNvPr>
          <p:cNvSpPr txBox="1"/>
          <p:nvPr/>
        </p:nvSpPr>
        <p:spPr>
          <a:xfrm>
            <a:off x="1892202" y="4481741"/>
            <a:ext cx="42037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Zamiana nazwy miasta na współrzędne</a:t>
            </a:r>
          </a:p>
        </p:txBody>
      </p:sp>
    </p:spTree>
    <p:extLst>
      <p:ext uri="{BB962C8B-B14F-4D97-AF65-F5344CB8AC3E}">
        <p14:creationId xmlns:p14="http://schemas.microsoft.com/office/powerpoint/2010/main" val="4239087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C07792-B78A-DDD1-BC81-81C2F466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OpenWeather</a:t>
            </a:r>
            <a:r>
              <a:rPr lang="pl-PL" dirty="0"/>
              <a:t> – zapytanie API o pogodę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A1F083-E744-AD99-8C47-D13BBF37E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1086" y="2693144"/>
            <a:ext cx="3829067" cy="2485031"/>
          </a:xfrm>
        </p:spPr>
        <p:txBody>
          <a:bodyPr/>
          <a:lstStyle/>
          <a:p>
            <a:r>
              <a:rPr lang="pl-PL" dirty="0"/>
              <a:t>Wykonać zapytanie API o bieżące dane pogodowe wykorzystując współrzędne geograficzne wyłuskane z poprzedniego zapytania.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FA968B9-9DA8-A87B-DD86-928A8633A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178" y="1660654"/>
            <a:ext cx="4655322" cy="480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25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BF28EE-D0F4-B874-87FB-8FA91FDC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Wyłuskiwanie danych pogodowych z JSON-a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B9403503-96EF-258B-D924-874CDE2B0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909" y="2301411"/>
            <a:ext cx="6345410" cy="3243210"/>
          </a:xfr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0F90E0F9-3E36-DABF-4017-B5D03DE6B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851" y="1536670"/>
            <a:ext cx="2333951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72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B850F8-BB9E-1874-0FD0-C66F7EA6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Wyświetlenie danych w aplikacji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8AFF9E21-E2BE-2051-03CA-02A8B175A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73" y="2107241"/>
            <a:ext cx="10421804" cy="333422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AEBDACD6-9AE9-A588-1D32-9CF8C5346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302" y="3163246"/>
            <a:ext cx="7506748" cy="1305107"/>
          </a:xfrm>
          <a:prstGeom prst="rect">
            <a:avLst/>
          </a:prstGeom>
        </p:spPr>
      </p:pic>
      <p:sp>
        <p:nvSpPr>
          <p:cNvPr id="15" name="Symbol zastępczy zawartości 14">
            <a:extLst>
              <a:ext uri="{FF2B5EF4-FFF2-40B4-BE49-F238E27FC236}">
                <a16:creationId xmlns:a16="http://schemas.microsoft.com/office/drawing/2014/main" id="{BD24CBE5-2B4C-223B-162B-34408982B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5255" y="2619869"/>
            <a:ext cx="9052137" cy="503081"/>
          </a:xfrm>
        </p:spPr>
        <p:txBody>
          <a:bodyPr>
            <a:noAutofit/>
          </a:bodyPr>
          <a:lstStyle/>
          <a:p>
            <a:pPr algn="ctr"/>
            <a:r>
              <a:rPr lang="pl-PL" dirty="0"/>
              <a:t>2) Przypisujemy do zmiennej element o ID podanym w trakcie projektowania. </a:t>
            </a:r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469EA8B0-AD74-75A3-7A6D-C3028BAA6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348" y="5117628"/>
            <a:ext cx="8745170" cy="1314633"/>
          </a:xfrm>
          <a:prstGeom prst="rect">
            <a:avLst/>
          </a:prstGeom>
        </p:spPr>
      </p:pic>
      <p:sp>
        <p:nvSpPr>
          <p:cNvPr id="3" name="Symbol zastępczy zawartości 14">
            <a:extLst>
              <a:ext uri="{FF2B5EF4-FFF2-40B4-BE49-F238E27FC236}">
                <a16:creationId xmlns:a16="http://schemas.microsoft.com/office/drawing/2014/main" id="{16F4BAA0-75F9-A8BB-FD8D-98255E65503D}"/>
              </a:ext>
            </a:extLst>
          </p:cNvPr>
          <p:cNvSpPr txBox="1">
            <a:spLocks/>
          </p:cNvSpPr>
          <p:nvPr/>
        </p:nvSpPr>
        <p:spPr>
          <a:xfrm>
            <a:off x="2337301" y="4551804"/>
            <a:ext cx="7506748" cy="5030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pl-PL" dirty="0"/>
              <a:t>3) Ustawiamy wyświetlany tekst za pomocą setText().</a:t>
            </a:r>
          </a:p>
        </p:txBody>
      </p:sp>
      <p:sp>
        <p:nvSpPr>
          <p:cNvPr id="4" name="Symbol zastępczy zawartości 14">
            <a:extLst>
              <a:ext uri="{FF2B5EF4-FFF2-40B4-BE49-F238E27FC236}">
                <a16:creationId xmlns:a16="http://schemas.microsoft.com/office/drawing/2014/main" id="{105F84D9-B658-D2A1-54B2-B9343295A704}"/>
              </a:ext>
            </a:extLst>
          </p:cNvPr>
          <p:cNvSpPr txBox="1">
            <a:spLocks/>
          </p:cNvSpPr>
          <p:nvPr/>
        </p:nvSpPr>
        <p:spPr>
          <a:xfrm>
            <a:off x="2337301" y="1604160"/>
            <a:ext cx="7506748" cy="5030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pl-PL" sz="2000" dirty="0"/>
              <a:t>1) Definiujemy typ zmiennej i jej nazwę</a:t>
            </a:r>
          </a:p>
        </p:txBody>
      </p:sp>
    </p:spTree>
    <p:extLst>
      <p:ext uri="{BB962C8B-B14F-4D97-AF65-F5344CB8AC3E}">
        <p14:creationId xmlns:p14="http://schemas.microsoft.com/office/powerpoint/2010/main" val="72863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A9AB5A-4272-F863-AFED-718BB908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Wykorzystanie lokalizacji</a:t>
            </a:r>
            <a:endParaRPr lang="pl-PL" dirty="0"/>
          </a:p>
        </p:txBody>
      </p:sp>
      <p:pic>
        <p:nvPicPr>
          <p:cNvPr id="8" name="Symbol zastępczy zawartości 7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2C308CAF-9E8B-A3A1-8693-E270C47C6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141" y="3061864"/>
            <a:ext cx="7877175" cy="1276350"/>
          </a:xfrm>
        </p:spPr>
      </p:pic>
      <p:pic>
        <p:nvPicPr>
          <p:cNvPr id="7" name="Picture 7" descr="A red location pin with a circle in the middle&#10;&#10;Description automatically generated">
            <a:extLst>
              <a:ext uri="{FF2B5EF4-FFF2-40B4-BE49-F238E27FC236}">
                <a16:creationId xmlns:a16="http://schemas.microsoft.com/office/drawing/2014/main" id="{FEA52D90-C60C-8660-6CE6-1F1151981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910" y="1808058"/>
            <a:ext cx="3299400" cy="3247914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C6B66A61-1AE6-58F7-74B5-9473BA81C8E4}"/>
              </a:ext>
            </a:extLst>
          </p:cNvPr>
          <p:cNvSpPr txBox="1"/>
          <p:nvPr/>
        </p:nvSpPr>
        <p:spPr>
          <a:xfrm>
            <a:off x="1436544" y="2521053"/>
            <a:ext cx="695440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l-PL" sz="2800" dirty="0"/>
              <a:t>Sprawdzenie uprawnień aplikacji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08872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90EBE8-B550-D4D8-353A-E08A4B838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Wykorzystanie lokalizacji</a:t>
            </a:r>
            <a:endParaRPr lang="pl-PL" dirty="0"/>
          </a:p>
        </p:txBody>
      </p:sp>
      <p:pic>
        <p:nvPicPr>
          <p:cNvPr id="7" name="Symbol zastępczy zawartości 6" descr="Obraz zawierający tekst, zrzut ekranu, Czcionka, oprogramowanie&#10;&#10;Opis wygenerowany automatycznie">
            <a:extLst>
              <a:ext uri="{FF2B5EF4-FFF2-40B4-BE49-F238E27FC236}">
                <a16:creationId xmlns:a16="http://schemas.microsoft.com/office/drawing/2014/main" id="{A01C630D-94E9-B72D-ED54-6318120A5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076" y="2004462"/>
            <a:ext cx="9601200" cy="3514725"/>
          </a:xfrm>
        </p:spPr>
      </p:pic>
    </p:spTree>
    <p:extLst>
      <p:ext uri="{BB962C8B-B14F-4D97-AF65-F5344CB8AC3E}">
        <p14:creationId xmlns:p14="http://schemas.microsoft.com/office/powerpoint/2010/main" val="911334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yellow sun with black background&#10;&#10;Description automatically generated">
            <a:extLst>
              <a:ext uri="{FF2B5EF4-FFF2-40B4-BE49-F238E27FC236}">
                <a16:creationId xmlns:a16="http://schemas.microsoft.com/office/drawing/2014/main" id="{6758B9F0-4EAD-04A3-6DD6-5EEBBC165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2964" y="-579337"/>
            <a:ext cx="1725966" cy="17259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52AB7B-027D-C765-D4EA-D50A06A0C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18738"/>
            <a:ext cx="9440034" cy="1828801"/>
          </a:xfrm>
        </p:spPr>
        <p:txBody>
          <a:bodyPr/>
          <a:lstStyle/>
          <a:p>
            <a:r>
              <a:rPr lang="pl-PL" dirty="0"/>
              <a:t>Prezentacja działania aplikacji</a:t>
            </a:r>
            <a:endParaRPr lang="pl-PL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pic>
        <p:nvPicPr>
          <p:cNvPr id="13" name="Picture 12" descr="A blue cloud with rain drops&#10;&#10;Description automatically generated">
            <a:extLst>
              <a:ext uri="{FF2B5EF4-FFF2-40B4-BE49-F238E27FC236}">
                <a16:creationId xmlns:a16="http://schemas.microsoft.com/office/drawing/2014/main" id="{D33654B6-7546-AF8B-43F8-A2184F237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718" y="283646"/>
            <a:ext cx="2071609" cy="2071609"/>
          </a:xfrm>
          <a:prstGeom prst="rect">
            <a:avLst/>
          </a:prstGeom>
        </p:spPr>
      </p:pic>
      <p:pic>
        <p:nvPicPr>
          <p:cNvPr id="15" name="Picture 14" descr="A thermometer with a red circle&#10;&#10;Description automatically generated">
            <a:extLst>
              <a:ext uri="{FF2B5EF4-FFF2-40B4-BE49-F238E27FC236}">
                <a16:creationId xmlns:a16="http://schemas.microsoft.com/office/drawing/2014/main" id="{0D68F01F-8A9F-DEC9-346D-A7A5F91A2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6928">
            <a:off x="379337" y="3633402"/>
            <a:ext cx="2071919" cy="2071919"/>
          </a:xfrm>
          <a:prstGeom prst="rect">
            <a:avLst/>
          </a:prstGeom>
        </p:spPr>
      </p:pic>
      <p:pic>
        <p:nvPicPr>
          <p:cNvPr id="17" name="Picture 16" descr="A green robot with two arms&#10;&#10;Description automatically generated">
            <a:extLst>
              <a:ext uri="{FF2B5EF4-FFF2-40B4-BE49-F238E27FC236}">
                <a16:creationId xmlns:a16="http://schemas.microsoft.com/office/drawing/2014/main" id="{810F0172-0CF1-B0AC-8ED1-49993D0313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117" y="4047108"/>
            <a:ext cx="2071609" cy="207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7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1BD9-BA30-14EE-591C-F44F78C7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Android Studio</a:t>
            </a:r>
          </a:p>
        </p:txBody>
      </p:sp>
      <p:pic>
        <p:nvPicPr>
          <p:cNvPr id="4" name="Content Placeholder 4" descr="A logo of a letter a and a bug&#10;&#10;Description automatically generated">
            <a:extLst>
              <a:ext uri="{FF2B5EF4-FFF2-40B4-BE49-F238E27FC236}">
                <a16:creationId xmlns:a16="http://schemas.microsoft.com/office/drawing/2014/main" id="{24785474-0A4E-07BA-D168-3C044475C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320" y="944563"/>
            <a:ext cx="5303837" cy="530383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43FBE3-6FF2-02C9-802B-30EC06A4B2B6}"/>
              </a:ext>
            </a:extLst>
          </p:cNvPr>
          <p:cNvSpPr txBox="1"/>
          <p:nvPr/>
        </p:nvSpPr>
        <p:spPr>
          <a:xfrm>
            <a:off x="203199" y="2191657"/>
            <a:ext cx="90133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4400" dirty="0"/>
              <a:t>Dlaczego Android Studio?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4400" dirty="0"/>
              <a:t>Krótkie wprowadzenie</a:t>
            </a:r>
          </a:p>
        </p:txBody>
      </p:sp>
    </p:spTree>
    <p:extLst>
      <p:ext uri="{BB962C8B-B14F-4D97-AF65-F5344CB8AC3E}">
        <p14:creationId xmlns:p14="http://schemas.microsoft.com/office/powerpoint/2010/main" val="176562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9A07-FB90-75C5-5153-9D4CB1A4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Współpraca dwóch plików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45270-B963-882B-E99D-749026589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8C6950-63DA-00B9-E39B-45381D586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51" y="2832148"/>
            <a:ext cx="5353178" cy="27317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BA514F-A570-4458-2806-E9D9D8699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309" y="2834141"/>
            <a:ext cx="4787120" cy="27297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58061D-AC4E-D95A-5BBD-A6918A9C96AE}"/>
              </a:ext>
            </a:extLst>
          </p:cNvPr>
          <p:cNvSpPr txBox="1"/>
          <p:nvPr/>
        </p:nvSpPr>
        <p:spPr>
          <a:xfrm>
            <a:off x="1343868" y="2232729"/>
            <a:ext cx="2989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MainActivity.java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D2F666-C44D-67D5-B86E-75C7B5020493}"/>
              </a:ext>
            </a:extLst>
          </p:cNvPr>
          <p:cNvSpPr txBox="1"/>
          <p:nvPr/>
        </p:nvSpPr>
        <p:spPr>
          <a:xfrm>
            <a:off x="7722897" y="2232729"/>
            <a:ext cx="2989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activity_main.xml</a:t>
            </a:r>
          </a:p>
        </p:txBody>
      </p:sp>
    </p:spTree>
    <p:extLst>
      <p:ext uri="{BB962C8B-B14F-4D97-AF65-F5344CB8AC3E}">
        <p14:creationId xmlns:p14="http://schemas.microsoft.com/office/powerpoint/2010/main" val="213843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9059-8DB0-3AB4-7CCB-C43731F3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activity_main.xml</a:t>
            </a:r>
          </a:p>
        </p:txBody>
      </p:sp>
      <p:pic>
        <p:nvPicPr>
          <p:cNvPr id="4" name="prezentacja">
            <a:hlinkClick r:id="" action="ppaction://media"/>
            <a:extLst>
              <a:ext uri="{FF2B5EF4-FFF2-40B4-BE49-F238E27FC236}">
                <a16:creationId xmlns:a16="http://schemas.microsoft.com/office/drawing/2014/main" id="{D3BCD057-7F87-2776-2F39-CDAD830B5C0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50061" y="1493743"/>
            <a:ext cx="8891878" cy="5001437"/>
          </a:xfrm>
        </p:spPr>
      </p:pic>
    </p:spTree>
    <p:extLst>
      <p:ext uri="{BB962C8B-B14F-4D97-AF65-F5344CB8AC3E}">
        <p14:creationId xmlns:p14="http://schemas.microsoft.com/office/powerpoint/2010/main" val="44840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81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86DF-1EE8-6CD9-807B-CDD38FC3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MainActivity.java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B2075-AF4C-BB3E-478B-D5F8868F8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293" y="1580050"/>
            <a:ext cx="8154765" cy="485703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686423-267A-8900-3ACE-AE9361E9B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957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86DF-1EE8-6CD9-807B-CDD38FC3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MainActivity.java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B2075-AF4C-BB3E-478B-D5F8868F8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293" y="1580050"/>
            <a:ext cx="8154765" cy="4857037"/>
          </a:xfrm>
          <a:prstGeom prst="rect">
            <a:avLst/>
          </a:prstGeom>
        </p:spPr>
      </p:pic>
      <p:pic>
        <p:nvPicPr>
          <p:cNvPr id="13" name="Content Placeholder 12" descr="A red arrow pointing to the right&#10;&#10;Description automatically generated">
            <a:extLst>
              <a:ext uri="{FF2B5EF4-FFF2-40B4-BE49-F238E27FC236}">
                <a16:creationId xmlns:a16="http://schemas.microsoft.com/office/drawing/2014/main" id="{5E7DCA29-C198-D56A-527E-51E476C10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91757">
            <a:off x="4470432" y="1744483"/>
            <a:ext cx="2107479" cy="1063223"/>
          </a:xfrm>
        </p:spPr>
      </p:pic>
    </p:spTree>
    <p:extLst>
      <p:ext uri="{BB962C8B-B14F-4D97-AF65-F5344CB8AC3E}">
        <p14:creationId xmlns:p14="http://schemas.microsoft.com/office/powerpoint/2010/main" val="2873090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86DF-1EE8-6CD9-807B-CDD38FC3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MainActivity.java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B2075-AF4C-BB3E-478B-D5F8868F8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293" y="1580050"/>
            <a:ext cx="8154765" cy="4857037"/>
          </a:xfrm>
          <a:prstGeom prst="rect">
            <a:avLst/>
          </a:prstGeom>
        </p:spPr>
      </p:pic>
      <p:pic>
        <p:nvPicPr>
          <p:cNvPr id="4" name="Content Placeholder 3" descr="A red arrow pointing to the right&#10;&#10;Description automatically generated">
            <a:extLst>
              <a:ext uri="{FF2B5EF4-FFF2-40B4-BE49-F238E27FC236}">
                <a16:creationId xmlns:a16="http://schemas.microsoft.com/office/drawing/2014/main" id="{925E63B1-BC19-24EF-D16A-80121046B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51" y="2550500"/>
            <a:ext cx="1659199" cy="837066"/>
          </a:xfrm>
        </p:spPr>
      </p:pic>
    </p:spTree>
    <p:extLst>
      <p:ext uri="{BB962C8B-B14F-4D97-AF65-F5344CB8AC3E}">
        <p14:creationId xmlns:p14="http://schemas.microsoft.com/office/powerpoint/2010/main" val="1600427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86DF-1EE8-6CD9-807B-CDD38FC3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MainActivity.java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B2075-AF4C-BB3E-478B-D5F8868F8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293" y="1580050"/>
            <a:ext cx="8154765" cy="4857037"/>
          </a:xfrm>
          <a:prstGeom prst="rect">
            <a:avLst/>
          </a:prstGeom>
        </p:spPr>
      </p:pic>
      <p:pic>
        <p:nvPicPr>
          <p:cNvPr id="4" name="Content Placeholder 3" descr="A red arrow pointing to the right&#10;&#10;Description automatically generated">
            <a:extLst>
              <a:ext uri="{FF2B5EF4-FFF2-40B4-BE49-F238E27FC236}">
                <a16:creationId xmlns:a16="http://schemas.microsoft.com/office/drawing/2014/main" id="{D9676058-0FD2-ECAE-7365-5A1F02943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28564" y="5160245"/>
            <a:ext cx="2530906" cy="1276842"/>
          </a:xfrm>
        </p:spPr>
      </p:pic>
    </p:spTree>
    <p:extLst>
      <p:ext uri="{BB962C8B-B14F-4D97-AF65-F5344CB8AC3E}">
        <p14:creationId xmlns:p14="http://schemas.microsoft.com/office/powerpoint/2010/main" val="2087247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202</TotalTime>
  <Words>234</Words>
  <Application>Microsoft Office PowerPoint</Application>
  <PresentationFormat>Panoramiczny</PresentationFormat>
  <Paragraphs>51</Paragraphs>
  <Slides>25</Slides>
  <Notes>0</Notes>
  <HiddenSlides>0</HiddenSlides>
  <MMClips>1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29" baseType="lpstr">
      <vt:lpstr>Arial</vt:lpstr>
      <vt:lpstr>Calisto MT</vt:lpstr>
      <vt:lpstr>Wingdings 2</vt:lpstr>
      <vt:lpstr>Slate</vt:lpstr>
      <vt:lpstr>Aplikacja pogodowa na Androida</vt:lpstr>
      <vt:lpstr>Plan na projekt</vt:lpstr>
      <vt:lpstr>Android Studio</vt:lpstr>
      <vt:lpstr>Współpraca dwóch plików</vt:lpstr>
      <vt:lpstr>activity_main.xml</vt:lpstr>
      <vt:lpstr>MainActivity.java</vt:lpstr>
      <vt:lpstr>MainActivity.java</vt:lpstr>
      <vt:lpstr>MainActivity.java</vt:lpstr>
      <vt:lpstr>MainActivity.java</vt:lpstr>
      <vt:lpstr>MainActivity.java</vt:lpstr>
      <vt:lpstr>MainActivity.java</vt:lpstr>
      <vt:lpstr>Przykłady funkcji</vt:lpstr>
      <vt:lpstr>API Pogodowe</vt:lpstr>
      <vt:lpstr>OpenWeather – API </vt:lpstr>
      <vt:lpstr>OpenWeather – Plan </vt:lpstr>
      <vt:lpstr>OpenWeather – Jak zacząć?</vt:lpstr>
      <vt:lpstr>OpenWeather – Odpowiedz API</vt:lpstr>
      <vt:lpstr>Jak poradzić sobie z JSON-em?</vt:lpstr>
      <vt:lpstr>Wyłuskiwanie danych z JSON-a</vt:lpstr>
      <vt:lpstr>OpenWeather – zapytanie API o pogodę</vt:lpstr>
      <vt:lpstr>Wyłuskiwanie danych pogodowych z JSON-a</vt:lpstr>
      <vt:lpstr>Wyświetlenie danych w aplikacji</vt:lpstr>
      <vt:lpstr>Wykorzystanie lokalizacji</vt:lpstr>
      <vt:lpstr>Wykorzystanie lokalizacji</vt:lpstr>
      <vt:lpstr>Prezentacja działania aplikacji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Aplikacja pogodowa na Androida</dc:title>
  <dc:creator>Jakub Wiatr</dc:creator>
  <cp:lastModifiedBy>Filip Kubala</cp:lastModifiedBy>
  <cp:revision>70</cp:revision>
  <dcterms:created xsi:type="dcterms:W3CDTF">2024-04-30T11:35:47Z</dcterms:created>
  <dcterms:modified xsi:type="dcterms:W3CDTF">2024-05-08T12:55:06Z</dcterms:modified>
</cp:coreProperties>
</file>