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ukhari Script" charset="1" panose="00000500000000000000"/>
      <p:regular r:id="rId12"/>
    </p:embeddedFont>
    <p:embeddedFont>
      <p:font typeface="Sigher"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github.com/Luckshaya" TargetMode="External" Type="http://schemas.openxmlformats.org/officeDocument/2006/relationships/hyperlink"/><Relationship Id="rId7" Target="http://www.linkedin.com/in/luckshaya-kem"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4.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5.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www.linkedin.com/in/luckshaya-kem"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6238" y="2900096"/>
            <a:ext cx="12178513" cy="2023299"/>
          </a:xfrm>
          <a:prstGeom prst="rect">
            <a:avLst/>
          </a:prstGeom>
        </p:spPr>
        <p:txBody>
          <a:bodyPr anchor="t" rtlCol="false" tIns="0" lIns="0" bIns="0" rIns="0">
            <a:spAutoFit/>
          </a:bodyPr>
          <a:lstStyle/>
          <a:p>
            <a:pPr>
              <a:lnSpc>
                <a:spcPts val="7779"/>
              </a:lnSpc>
            </a:pPr>
            <a:r>
              <a:rPr lang="en-US" sz="7857">
                <a:solidFill>
                  <a:srgbClr val="004AAD"/>
                </a:solidFill>
                <a:latin typeface="Montserrat Classic Bold"/>
              </a:rPr>
              <a:t>WHOLE FOOD MARKET DATA ANALYSIS</a:t>
            </a:r>
          </a:p>
        </p:txBody>
      </p:sp>
      <p:sp>
        <p:nvSpPr>
          <p:cNvPr name="TextBox 5" id="5"/>
          <p:cNvSpPr txBox="true"/>
          <p:nvPr/>
        </p:nvSpPr>
        <p:spPr>
          <a:xfrm rot="0">
            <a:off x="1046238" y="962025"/>
            <a:ext cx="6544404" cy="560674"/>
          </a:xfrm>
          <a:prstGeom prst="rect">
            <a:avLst/>
          </a:prstGeom>
        </p:spPr>
        <p:txBody>
          <a:bodyPr anchor="t" rtlCol="false" tIns="0" lIns="0" bIns="0" rIns="0">
            <a:spAutoFit/>
          </a:bodyPr>
          <a:lstStyle/>
          <a:p>
            <a:pPr>
              <a:lnSpc>
                <a:spcPts val="4634"/>
              </a:lnSpc>
            </a:pPr>
            <a:r>
              <a:rPr lang="en-US" sz="3310">
                <a:solidFill>
                  <a:srgbClr val="004AAD"/>
                </a:solidFill>
                <a:latin typeface="Montserrat Classic Bold Italics"/>
              </a:rPr>
              <a:t>MYSQL CASE STUDY PROJECT</a:t>
            </a:r>
          </a:p>
        </p:txBody>
      </p:sp>
      <p:sp>
        <p:nvSpPr>
          <p:cNvPr name="TextBox 6" id="6"/>
          <p:cNvSpPr txBox="true"/>
          <p:nvPr/>
        </p:nvSpPr>
        <p:spPr>
          <a:xfrm rot="0">
            <a:off x="1046238" y="8787112"/>
            <a:ext cx="8165902" cy="415290"/>
          </a:xfrm>
          <a:prstGeom prst="rect">
            <a:avLst/>
          </a:prstGeom>
        </p:spPr>
        <p:txBody>
          <a:bodyPr anchor="t" rtlCol="false" tIns="0" lIns="0" bIns="0" rIns="0">
            <a:spAutoFit/>
          </a:bodyPr>
          <a:lstStyle/>
          <a:p>
            <a:pPr>
              <a:lnSpc>
                <a:spcPts val="3359"/>
              </a:lnSpc>
            </a:pPr>
            <a:r>
              <a:rPr lang="en-US" sz="2400" u="sng">
                <a:solidFill>
                  <a:srgbClr val="004AAD"/>
                </a:solidFill>
                <a:latin typeface="Arimo"/>
              </a:rPr>
              <a:t>https://www.codingninjas.com/studio/profile/Luckshaya_Kem</a:t>
            </a:r>
          </a:p>
        </p:txBody>
      </p:sp>
      <p:sp>
        <p:nvSpPr>
          <p:cNvPr name="TextBox 7" id="7"/>
          <p:cNvSpPr txBox="true"/>
          <p:nvPr/>
        </p:nvSpPr>
        <p:spPr>
          <a:xfrm rot="0">
            <a:off x="1046238" y="8143158"/>
            <a:ext cx="4676570" cy="415290"/>
          </a:xfrm>
          <a:prstGeom prst="rect">
            <a:avLst/>
          </a:prstGeom>
        </p:spPr>
        <p:txBody>
          <a:bodyPr anchor="t" rtlCol="false" tIns="0" lIns="0" bIns="0" rIns="0">
            <a:spAutoFit/>
          </a:bodyPr>
          <a:lstStyle/>
          <a:p>
            <a:pPr>
              <a:lnSpc>
                <a:spcPts val="3359"/>
              </a:lnSpc>
            </a:pPr>
            <a:r>
              <a:rPr lang="en-US" sz="2400" u="sng">
                <a:solidFill>
                  <a:srgbClr val="004AAD"/>
                </a:solidFill>
                <a:latin typeface="Arimo"/>
                <a:hlinkClick r:id="rId6" tooltip="https://github.com/Luckshaya"/>
              </a:rPr>
              <a:t>https://github.com/Luckshaya</a:t>
            </a:r>
          </a:p>
        </p:txBody>
      </p:sp>
      <p:sp>
        <p:nvSpPr>
          <p:cNvPr name="TextBox 8" id="8"/>
          <p:cNvSpPr txBox="true"/>
          <p:nvPr/>
        </p:nvSpPr>
        <p:spPr>
          <a:xfrm rot="0">
            <a:off x="11259468" y="8796637"/>
            <a:ext cx="6528986" cy="405765"/>
          </a:xfrm>
          <a:prstGeom prst="rect">
            <a:avLst/>
          </a:prstGeom>
        </p:spPr>
        <p:txBody>
          <a:bodyPr anchor="t" rtlCol="false" tIns="0" lIns="0" bIns="0" rIns="0">
            <a:spAutoFit/>
          </a:bodyPr>
          <a:lstStyle/>
          <a:p>
            <a:pPr>
              <a:lnSpc>
                <a:spcPts val="3359"/>
              </a:lnSpc>
            </a:pPr>
            <a:r>
              <a:rPr lang="en-US" sz="2400" spc="120" u="sng">
                <a:solidFill>
                  <a:srgbClr val="004AAD"/>
                </a:solidFill>
                <a:latin typeface="Montserrat Classic"/>
                <a:hlinkClick r:id="rId7" tooltip="http://www.linkedin.com/in/luckshaya-kem"/>
              </a:rPr>
              <a:t>www.linkedin.com/in/luckshaya-kem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779896" y="-4085008"/>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64138" y="1066044"/>
            <a:ext cx="17159724" cy="7298657"/>
          </a:xfrm>
          <a:prstGeom prst="rect">
            <a:avLst/>
          </a:prstGeom>
        </p:spPr>
        <p:txBody>
          <a:bodyPr anchor="t" rtlCol="false" tIns="0" lIns="0" bIns="0" rIns="0">
            <a:spAutoFit/>
          </a:bodyPr>
          <a:lstStyle/>
          <a:p>
            <a:pPr>
              <a:lnSpc>
                <a:spcPts val="5321"/>
              </a:lnSpc>
              <a:spcBef>
                <a:spcPct val="0"/>
              </a:spcBef>
            </a:pPr>
            <a:r>
              <a:rPr lang="en-US" sz="3325">
                <a:solidFill>
                  <a:srgbClr val="2E2E2E"/>
                </a:solidFill>
                <a:latin typeface="Montserrat Classic"/>
              </a:rPr>
              <a:t>You realised that there are three segments of products: Consumer, Corporate and Home office. You ask your manager to provide you a list of the people who are managing these segments. Unfortunately these are not present in the database. Since you want to digitise the system, you plan to put the data in the database. He provides you the data on a sheet of paper as follows:</a:t>
            </a:r>
          </a:p>
          <a:p>
            <a:pPr>
              <a:lnSpc>
                <a:spcPts val="5321"/>
              </a:lnSpc>
              <a:spcBef>
                <a:spcPct val="0"/>
              </a:spcBef>
            </a:pPr>
          </a:p>
          <a:p>
            <a:pPr>
              <a:lnSpc>
                <a:spcPts val="5321"/>
              </a:lnSpc>
              <a:spcBef>
                <a:spcPct val="0"/>
              </a:spcBef>
            </a:pPr>
            <a:r>
              <a:rPr lang="en-US" sz="3325">
                <a:solidFill>
                  <a:srgbClr val="2E2E2E"/>
                </a:solidFill>
                <a:latin typeface="Montserrat Classic"/>
              </a:rPr>
              <a:t>Segment - Varchar(100)</a:t>
            </a:r>
          </a:p>
          <a:p>
            <a:pPr>
              <a:lnSpc>
                <a:spcPts val="5321"/>
              </a:lnSpc>
              <a:spcBef>
                <a:spcPct val="0"/>
              </a:spcBef>
            </a:pPr>
            <a:r>
              <a:rPr lang="en-US" sz="3325">
                <a:solidFill>
                  <a:srgbClr val="2E2E2E"/>
                </a:solidFill>
                <a:latin typeface="Montserrat Classic"/>
              </a:rPr>
              <a:t>Segment_Manager- Varchar(100)</a:t>
            </a:r>
          </a:p>
          <a:p>
            <a:pPr>
              <a:lnSpc>
                <a:spcPts val="5321"/>
              </a:lnSpc>
              <a:spcBef>
                <a:spcPct val="0"/>
              </a:spcBef>
            </a:pPr>
          </a:p>
          <a:p>
            <a:pPr>
              <a:lnSpc>
                <a:spcPts val="5321"/>
              </a:lnSpc>
              <a:spcBef>
                <a:spcPct val="0"/>
              </a:spcBef>
            </a:pPr>
            <a:r>
              <a:rPr lang="en-US" sz="3325">
                <a:solidFill>
                  <a:srgbClr val="004AAD"/>
                </a:solidFill>
                <a:latin typeface="Montserrat Classic Bold"/>
              </a:rPr>
              <a:t>WRITE A QUERY TO CREATE A TABLE IN THE DATABASE WITH NAME AS MANAGER AND WITH VALUES PROVIDED. DO ASSIGN PROPER PRIMARY KEY.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7951214" y="-2264094"/>
            <a:ext cx="13709384" cy="13709384"/>
          </a:xfrm>
          <a:custGeom>
            <a:avLst/>
            <a:gdLst/>
            <a:ahLst/>
            <a:cxnLst/>
            <a:rect r="r" b="b" t="t" l="l"/>
            <a:pathLst>
              <a:path h="13709384" w="13709384">
                <a:moveTo>
                  <a:pt x="0" y="0"/>
                </a:moveTo>
                <a:lnTo>
                  <a:pt x="13709385" y="0"/>
                </a:lnTo>
                <a:lnTo>
                  <a:pt x="13709385"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01235" y="5143500"/>
            <a:ext cx="7659986" cy="3745046"/>
          </a:xfrm>
          <a:custGeom>
            <a:avLst/>
            <a:gdLst/>
            <a:ahLst/>
            <a:cxnLst/>
            <a:rect r="r" b="b" t="t" l="l"/>
            <a:pathLst>
              <a:path h="3745046" w="7659986">
                <a:moveTo>
                  <a:pt x="0" y="0"/>
                </a:moveTo>
                <a:lnTo>
                  <a:pt x="7659986" y="0"/>
                </a:lnTo>
                <a:lnTo>
                  <a:pt x="7659986" y="3745046"/>
                </a:lnTo>
                <a:lnTo>
                  <a:pt x="0" y="3745046"/>
                </a:lnTo>
                <a:lnTo>
                  <a:pt x="0" y="0"/>
                </a:lnTo>
                <a:close/>
              </a:path>
            </a:pathLst>
          </a:custGeom>
          <a:blipFill>
            <a:blip r:embed="rId6"/>
            <a:stretch>
              <a:fillRect l="-2803" t="0" r="-2803" b="-2539"/>
            </a:stretch>
          </a:blipFill>
        </p:spPr>
      </p:sp>
      <p:sp>
        <p:nvSpPr>
          <p:cNvPr name="TextBox 5" id="5"/>
          <p:cNvSpPr txBox="true"/>
          <p:nvPr/>
        </p:nvSpPr>
        <p:spPr>
          <a:xfrm rot="0">
            <a:off x="661208" y="914400"/>
            <a:ext cx="12467524" cy="435737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CREATE TABLE Manager (Segment Varchar(100) PRIMARY KEY, Segment_Manager Varchar(100));</a:t>
            </a:r>
          </a:p>
          <a:p>
            <a:pPr>
              <a:lnSpc>
                <a:spcPts val="4959"/>
              </a:lnSpc>
            </a:pPr>
            <a:r>
              <a:rPr lang="en-US" sz="3099">
                <a:solidFill>
                  <a:srgbClr val="2E2E2E"/>
                </a:solidFill>
                <a:latin typeface="Montserrat Classic"/>
              </a:rPr>
              <a:t>INSERT INTO Manager VALUES ('Consumer','Gaganjit Singh');</a:t>
            </a:r>
          </a:p>
          <a:p>
            <a:pPr>
              <a:lnSpc>
                <a:spcPts val="4959"/>
              </a:lnSpc>
            </a:pPr>
            <a:r>
              <a:rPr lang="en-US" sz="3099">
                <a:solidFill>
                  <a:srgbClr val="2E2E2E"/>
                </a:solidFill>
                <a:latin typeface="Montserrat Classic"/>
              </a:rPr>
              <a:t>INSERT INTO Manager VALUES ('Corporate','Aman Jain');</a:t>
            </a:r>
          </a:p>
          <a:p>
            <a:pPr>
              <a:lnSpc>
                <a:spcPts val="4959"/>
              </a:lnSpc>
            </a:pPr>
            <a:r>
              <a:rPr lang="en-US" sz="3099">
                <a:solidFill>
                  <a:srgbClr val="2E2E2E"/>
                </a:solidFill>
                <a:latin typeface="Montserrat Classic"/>
              </a:rPr>
              <a:t>INSERT INTO Manager VALUES ('Home Office','Kush Arora');</a:t>
            </a:r>
          </a:p>
          <a:p>
            <a:pPr>
              <a:lnSpc>
                <a:spcPts val="4959"/>
              </a:lnSpc>
            </a:pPr>
            <a:r>
              <a:rPr lang="en-US" sz="3099">
                <a:solidFill>
                  <a:srgbClr val="2E2E2E"/>
                </a:solidFill>
                <a:latin typeface="Montserrat Classic"/>
              </a:rPr>
              <a:t>SELECT * from manager</a:t>
            </a:r>
          </a:p>
          <a:p>
            <a:pPr>
              <a:lnSpc>
                <a:spcPts val="49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712952" y="-3683344"/>
            <a:ext cx="14345355" cy="14345355"/>
          </a:xfrm>
          <a:custGeom>
            <a:avLst/>
            <a:gdLst/>
            <a:ahLst/>
            <a:cxnLst/>
            <a:rect r="r" b="b" t="t" l="l"/>
            <a:pathLst>
              <a:path h="14345355" w="14345355">
                <a:moveTo>
                  <a:pt x="0" y="0"/>
                </a:moveTo>
                <a:lnTo>
                  <a:pt x="14345355" y="0"/>
                </a:lnTo>
                <a:lnTo>
                  <a:pt x="14345355" y="14345356"/>
                </a:lnTo>
                <a:lnTo>
                  <a:pt x="0" y="14345356"/>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732994" y="4782048"/>
            <a:ext cx="11417873" cy="2946400"/>
            <a:chOff x="0" y="0"/>
            <a:chExt cx="15223831" cy="3928533"/>
          </a:xfrm>
        </p:grpSpPr>
        <p:pic>
          <p:nvPicPr>
            <p:cNvPr name="Picture 5" id="5"/>
            <p:cNvPicPr>
              <a:picLocks noChangeAspect="true"/>
            </p:cNvPicPr>
            <p:nvPr/>
          </p:nvPicPr>
          <p:blipFill>
            <a:blip r:embed="rId6"/>
            <a:srcRect l="2034" t="0" r="2034" b="0"/>
            <a:stretch>
              <a:fillRect/>
            </a:stretch>
          </p:blipFill>
          <p:spPr>
            <a:xfrm flipH="false" flipV="false">
              <a:off x="0" y="0"/>
              <a:ext cx="15223831" cy="3928533"/>
            </a:xfrm>
            <a:prstGeom prst="rect">
              <a:avLst/>
            </a:prstGeom>
          </p:spPr>
        </p:pic>
      </p:grpSp>
      <p:sp>
        <p:nvSpPr>
          <p:cNvPr name="TextBox 6" id="6"/>
          <p:cNvSpPr txBox="true"/>
          <p:nvPr/>
        </p:nvSpPr>
        <p:spPr>
          <a:xfrm rot="0">
            <a:off x="1028700" y="822897"/>
            <a:ext cx="12156138" cy="468756"/>
          </a:xfrm>
          <a:prstGeom prst="rect">
            <a:avLst/>
          </a:prstGeom>
        </p:spPr>
        <p:txBody>
          <a:bodyPr anchor="t" rtlCol="false" tIns="0" lIns="0" bIns="0" rIns="0">
            <a:spAutoFit/>
          </a:bodyPr>
          <a:lstStyle/>
          <a:p>
            <a:pPr>
              <a:lnSpc>
                <a:spcPts val="3454"/>
              </a:lnSpc>
            </a:pPr>
            <a:r>
              <a:rPr lang="en-US" sz="3454">
                <a:solidFill>
                  <a:srgbClr val="004AAD"/>
                </a:solidFill>
                <a:latin typeface="Montserrat Classic Bold"/>
              </a:rPr>
              <a:t>GET SEGMENT, COUNT OF ORDER, SUM OF PROFIT.</a:t>
            </a:r>
          </a:p>
        </p:txBody>
      </p:sp>
      <p:sp>
        <p:nvSpPr>
          <p:cNvPr name="TextBox 7" id="7"/>
          <p:cNvSpPr txBox="true"/>
          <p:nvPr/>
        </p:nvSpPr>
        <p:spPr>
          <a:xfrm rot="0">
            <a:off x="1028700" y="2596083"/>
            <a:ext cx="12983034" cy="1256666"/>
          </a:xfrm>
          <a:prstGeom prst="rect">
            <a:avLst/>
          </a:prstGeom>
        </p:spPr>
        <p:txBody>
          <a:bodyPr anchor="t" rtlCol="false" tIns="0" lIns="0" bIns="0" rIns="0">
            <a:spAutoFit/>
          </a:bodyPr>
          <a:lstStyle/>
          <a:p>
            <a:pPr>
              <a:lnSpc>
                <a:spcPts val="5119"/>
              </a:lnSpc>
            </a:pPr>
            <a:r>
              <a:rPr lang="en-US" sz="3199">
                <a:solidFill>
                  <a:srgbClr val="2E2E2E"/>
                </a:solidFill>
                <a:latin typeface="Montserrat Classic"/>
              </a:rPr>
              <a:t>SELECT Segment, COUNT(Order_ID), SUM(Profit) FROM orders</a:t>
            </a:r>
          </a:p>
          <a:p>
            <a:pPr>
              <a:lnSpc>
                <a:spcPts val="5119"/>
              </a:lnSpc>
            </a:pPr>
            <a:r>
              <a:rPr lang="en-US" sz="3199">
                <a:solidFill>
                  <a:srgbClr val="2E2E2E"/>
                </a:solidFill>
                <a:latin typeface="Montserrat Classic"/>
              </a:rPr>
              <a:t>GROUP BY Segment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303613" y="-3861861"/>
            <a:ext cx="14345355" cy="14345355"/>
          </a:xfrm>
          <a:custGeom>
            <a:avLst/>
            <a:gdLst/>
            <a:ahLst/>
            <a:cxnLst/>
            <a:rect r="r" b="b" t="t" l="l"/>
            <a:pathLst>
              <a:path h="14345355" w="14345355">
                <a:moveTo>
                  <a:pt x="0" y="0"/>
                </a:moveTo>
                <a:lnTo>
                  <a:pt x="14345356" y="0"/>
                </a:lnTo>
                <a:lnTo>
                  <a:pt x="14345356"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190445" y="2126415"/>
            <a:ext cx="7691321" cy="1184401"/>
            <a:chOff x="0" y="0"/>
            <a:chExt cx="10255095" cy="1579202"/>
          </a:xfrm>
        </p:grpSpPr>
        <p:pic>
          <p:nvPicPr>
            <p:cNvPr name="Picture 5" id="5"/>
            <p:cNvPicPr>
              <a:picLocks noChangeAspect="true"/>
            </p:cNvPicPr>
            <p:nvPr/>
          </p:nvPicPr>
          <p:blipFill>
            <a:blip r:embed="rId6"/>
            <a:srcRect l="0" t="34" r="0" b="34"/>
            <a:stretch>
              <a:fillRect/>
            </a:stretch>
          </p:blipFill>
          <p:spPr>
            <a:xfrm flipH="false" flipV="false">
              <a:off x="0" y="0"/>
              <a:ext cx="10255095" cy="1579202"/>
            </a:xfrm>
            <a:prstGeom prst="rect">
              <a:avLst/>
            </a:prstGeom>
          </p:spPr>
        </p:pic>
      </p:grpSp>
      <p:sp>
        <p:nvSpPr>
          <p:cNvPr name="Freeform 6" id="6"/>
          <p:cNvSpPr/>
          <p:nvPr/>
        </p:nvSpPr>
        <p:spPr>
          <a:xfrm flipH="false" flipV="false" rot="0">
            <a:off x="10190445" y="6757643"/>
            <a:ext cx="8097555" cy="2500657"/>
          </a:xfrm>
          <a:custGeom>
            <a:avLst/>
            <a:gdLst/>
            <a:ahLst/>
            <a:cxnLst/>
            <a:rect r="r" b="b" t="t" l="l"/>
            <a:pathLst>
              <a:path h="2500657" w="8097555">
                <a:moveTo>
                  <a:pt x="0" y="0"/>
                </a:moveTo>
                <a:lnTo>
                  <a:pt x="8097555" y="0"/>
                </a:lnTo>
                <a:lnTo>
                  <a:pt x="8097555" y="2500657"/>
                </a:lnTo>
                <a:lnTo>
                  <a:pt x="0" y="2500657"/>
                </a:lnTo>
                <a:lnTo>
                  <a:pt x="0" y="0"/>
                </a:lnTo>
                <a:close/>
              </a:path>
            </a:pathLst>
          </a:custGeom>
          <a:blipFill>
            <a:blip r:embed="rId7"/>
            <a:stretch>
              <a:fillRect l="-5068" t="-850" r="0" b="0"/>
            </a:stretch>
          </a:blipFill>
        </p:spPr>
      </p:sp>
      <p:sp>
        <p:nvSpPr>
          <p:cNvPr name="TextBox 7" id="7"/>
          <p:cNvSpPr txBox="true"/>
          <p:nvPr/>
        </p:nvSpPr>
        <p:spPr>
          <a:xfrm rot="0">
            <a:off x="1028700" y="825870"/>
            <a:ext cx="13007405" cy="462809"/>
          </a:xfrm>
          <a:prstGeom prst="rect">
            <a:avLst/>
          </a:prstGeom>
        </p:spPr>
        <p:txBody>
          <a:bodyPr anchor="t" rtlCol="false" tIns="0" lIns="0" bIns="0" rIns="0">
            <a:spAutoFit/>
          </a:bodyPr>
          <a:lstStyle/>
          <a:p>
            <a:pPr>
              <a:lnSpc>
                <a:spcPts val="3411"/>
              </a:lnSpc>
            </a:pPr>
            <a:r>
              <a:rPr lang="en-US" sz="3411">
                <a:solidFill>
                  <a:srgbClr val="004AAD"/>
                </a:solidFill>
                <a:latin typeface="Montserrat Classic Bold"/>
              </a:rPr>
              <a:t>GET SUM OF SALES, SUM OF PROFIT FOR THE YEAR 2020.</a:t>
            </a:r>
          </a:p>
        </p:txBody>
      </p:sp>
      <p:sp>
        <p:nvSpPr>
          <p:cNvPr name="TextBox 8" id="8"/>
          <p:cNvSpPr txBox="true"/>
          <p:nvPr/>
        </p:nvSpPr>
        <p:spPr>
          <a:xfrm rot="0">
            <a:off x="1028700" y="1615360"/>
            <a:ext cx="9055649" cy="184277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SELECT SUM(Sales), SUM(Profit) FROM orders</a:t>
            </a:r>
          </a:p>
          <a:p>
            <a:pPr>
              <a:lnSpc>
                <a:spcPts val="4959"/>
              </a:lnSpc>
            </a:pPr>
            <a:r>
              <a:rPr lang="en-US" sz="3099">
                <a:solidFill>
                  <a:srgbClr val="2E2E2E"/>
                </a:solidFill>
                <a:latin typeface="Montserrat Classic"/>
              </a:rPr>
              <a:t>WHERE Order_Date Like '%20'</a:t>
            </a:r>
          </a:p>
          <a:p>
            <a:pPr>
              <a:lnSpc>
                <a:spcPts val="4959"/>
              </a:lnSpc>
            </a:pPr>
          </a:p>
        </p:txBody>
      </p:sp>
      <p:sp>
        <p:nvSpPr>
          <p:cNvPr name="TextBox 9" id="9"/>
          <p:cNvSpPr txBox="true"/>
          <p:nvPr/>
        </p:nvSpPr>
        <p:spPr>
          <a:xfrm rot="0">
            <a:off x="1028700" y="3775287"/>
            <a:ext cx="17259300" cy="1256666"/>
          </a:xfrm>
          <a:prstGeom prst="rect">
            <a:avLst/>
          </a:prstGeom>
        </p:spPr>
        <p:txBody>
          <a:bodyPr anchor="t" rtlCol="false" tIns="0" lIns="0" bIns="0" rIns="0">
            <a:spAutoFit/>
          </a:bodyPr>
          <a:lstStyle/>
          <a:p>
            <a:pPr>
              <a:lnSpc>
                <a:spcPts val="5119"/>
              </a:lnSpc>
              <a:spcBef>
                <a:spcPct val="0"/>
              </a:spcBef>
            </a:pPr>
            <a:r>
              <a:rPr lang="en-US" sz="3199">
                <a:solidFill>
                  <a:srgbClr val="004AAD"/>
                </a:solidFill>
                <a:latin typeface="Montserrat Classic Bold"/>
              </a:rPr>
              <a:t>GET THE SUM OF SALES OF EACH SEGMENT AND THEIR RESPECTIVE SEGMENT MANAGER FOR ALL YEARS EXCEPT 2020.</a:t>
            </a:r>
          </a:p>
        </p:txBody>
      </p:sp>
      <p:sp>
        <p:nvSpPr>
          <p:cNvPr name="TextBox 10" id="10"/>
          <p:cNvSpPr txBox="true"/>
          <p:nvPr/>
        </p:nvSpPr>
        <p:spPr>
          <a:xfrm rot="0">
            <a:off x="1028700" y="5505948"/>
            <a:ext cx="13400604" cy="3100071"/>
          </a:xfrm>
          <a:prstGeom prst="rect">
            <a:avLst/>
          </a:prstGeom>
        </p:spPr>
        <p:txBody>
          <a:bodyPr anchor="t" rtlCol="false" tIns="0" lIns="0" bIns="0" rIns="0">
            <a:spAutoFit/>
          </a:bodyPr>
          <a:lstStyle/>
          <a:p>
            <a:pPr>
              <a:lnSpc>
                <a:spcPts val="4959"/>
              </a:lnSpc>
              <a:spcBef>
                <a:spcPct val="0"/>
              </a:spcBef>
            </a:pPr>
            <a:r>
              <a:rPr lang="en-US" sz="3099">
                <a:solidFill>
                  <a:srgbClr val="000000"/>
                </a:solidFill>
                <a:latin typeface="Montserrat Classic"/>
              </a:rPr>
              <a:t>SELECT SUM(orders.Sales),manager.Segment_Manager FROM orders</a:t>
            </a:r>
          </a:p>
          <a:p>
            <a:pPr>
              <a:lnSpc>
                <a:spcPts val="4959"/>
              </a:lnSpc>
              <a:spcBef>
                <a:spcPct val="0"/>
              </a:spcBef>
            </a:pPr>
            <a:r>
              <a:rPr lang="en-US" sz="3099">
                <a:solidFill>
                  <a:srgbClr val="000000"/>
                </a:solidFill>
                <a:latin typeface="Montserrat Classic"/>
              </a:rPr>
              <a:t>LEFT JOIN manager</a:t>
            </a:r>
          </a:p>
          <a:p>
            <a:pPr>
              <a:lnSpc>
                <a:spcPts val="4959"/>
              </a:lnSpc>
              <a:spcBef>
                <a:spcPct val="0"/>
              </a:spcBef>
            </a:pPr>
            <a:r>
              <a:rPr lang="en-US" sz="3099">
                <a:solidFill>
                  <a:srgbClr val="000000"/>
                </a:solidFill>
                <a:latin typeface="Montserrat Classic"/>
              </a:rPr>
              <a:t>ON orders.Segment = manager.Segment</a:t>
            </a:r>
          </a:p>
          <a:p>
            <a:pPr>
              <a:lnSpc>
                <a:spcPts val="4959"/>
              </a:lnSpc>
              <a:spcBef>
                <a:spcPct val="0"/>
              </a:spcBef>
            </a:pPr>
            <a:r>
              <a:rPr lang="en-US" sz="3099">
                <a:solidFill>
                  <a:srgbClr val="000000"/>
                </a:solidFill>
                <a:latin typeface="Montserrat Classic"/>
              </a:rPr>
              <a:t>WHERE Order_Date NOT LIKE '%20'</a:t>
            </a:r>
          </a:p>
          <a:p>
            <a:pPr>
              <a:lnSpc>
                <a:spcPts val="4959"/>
              </a:lnSpc>
              <a:spcBef>
                <a:spcPct val="0"/>
              </a:spcBef>
            </a:pPr>
            <a:r>
              <a:rPr lang="en-US" sz="3099">
                <a:solidFill>
                  <a:srgbClr val="000000"/>
                </a:solidFill>
                <a:latin typeface="Montserrat Classic"/>
              </a:rPr>
              <a:t>GROUP BY orders.Segment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755142" y="-3686901"/>
            <a:ext cx="14345355" cy="14345355"/>
          </a:xfrm>
          <a:custGeom>
            <a:avLst/>
            <a:gdLst/>
            <a:ahLst/>
            <a:cxnLst/>
            <a:rect r="r" b="b" t="t" l="l"/>
            <a:pathLst>
              <a:path h="14345355" w="14345355">
                <a:moveTo>
                  <a:pt x="0" y="0"/>
                </a:moveTo>
                <a:lnTo>
                  <a:pt x="14345356" y="0"/>
                </a:lnTo>
                <a:lnTo>
                  <a:pt x="14345356"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391080" y="2969228"/>
            <a:ext cx="7362752" cy="7063122"/>
            <a:chOff x="0" y="0"/>
            <a:chExt cx="9817002" cy="9417496"/>
          </a:xfrm>
        </p:grpSpPr>
        <p:pic>
          <p:nvPicPr>
            <p:cNvPr name="Picture 5" id="5"/>
            <p:cNvPicPr>
              <a:picLocks noChangeAspect="true"/>
            </p:cNvPicPr>
            <p:nvPr/>
          </p:nvPicPr>
          <p:blipFill>
            <a:blip r:embed="rId6"/>
            <a:srcRect l="0" t="1168" r="0" b="1168"/>
            <a:stretch>
              <a:fillRect/>
            </a:stretch>
          </p:blipFill>
          <p:spPr>
            <a:xfrm flipH="false" flipV="false">
              <a:off x="0" y="0"/>
              <a:ext cx="9817002" cy="9417496"/>
            </a:xfrm>
            <a:prstGeom prst="rect">
              <a:avLst/>
            </a:prstGeom>
          </p:spPr>
        </p:pic>
      </p:grpSp>
      <p:sp>
        <p:nvSpPr>
          <p:cNvPr name="TextBox 6" id="6"/>
          <p:cNvSpPr txBox="true"/>
          <p:nvPr/>
        </p:nvSpPr>
        <p:spPr>
          <a:xfrm rot="0">
            <a:off x="663177" y="596722"/>
            <a:ext cx="15868175" cy="2222512"/>
          </a:xfrm>
          <a:prstGeom prst="rect">
            <a:avLst/>
          </a:prstGeom>
        </p:spPr>
        <p:txBody>
          <a:bodyPr anchor="t" rtlCol="false" tIns="0" lIns="0" bIns="0" rIns="0">
            <a:spAutoFit/>
          </a:bodyPr>
          <a:lstStyle/>
          <a:p>
            <a:pPr>
              <a:lnSpc>
                <a:spcPts val="3500"/>
              </a:lnSpc>
            </a:pPr>
            <a:r>
              <a:rPr lang="en-US" sz="3500">
                <a:solidFill>
                  <a:srgbClr val="004AAD"/>
                </a:solidFill>
                <a:latin typeface="Montserrat Classic Bold"/>
              </a:rPr>
              <a:t>                                           ANALYSIS AT CUSTOMER LEVEL</a:t>
            </a:r>
          </a:p>
          <a:p>
            <a:pPr>
              <a:lnSpc>
                <a:spcPts val="3500"/>
              </a:lnSpc>
            </a:pPr>
          </a:p>
          <a:p>
            <a:pPr>
              <a:lnSpc>
                <a:spcPts val="3500"/>
              </a:lnSpc>
            </a:pPr>
            <a:r>
              <a:rPr lang="en-US" sz="3500">
                <a:solidFill>
                  <a:srgbClr val="004AAD"/>
                </a:solidFill>
                <a:latin typeface="Montserrat Classic Bold"/>
              </a:rPr>
              <a:t>GET CUSTOMER ID AND SUM OF PROFIT FOR EACH. THE RESULT SHOULD BE SUCH THAT YOU ARE EASILY ABLE TO FIND THE HIGHEST PROFIT CUSTOMER.</a:t>
            </a:r>
          </a:p>
        </p:txBody>
      </p:sp>
      <p:sp>
        <p:nvSpPr>
          <p:cNvPr name="TextBox 7" id="7"/>
          <p:cNvSpPr txBox="true"/>
          <p:nvPr/>
        </p:nvSpPr>
        <p:spPr>
          <a:xfrm rot="0">
            <a:off x="777273" y="4396608"/>
            <a:ext cx="7819992" cy="2443193"/>
          </a:xfrm>
          <a:prstGeom prst="rect">
            <a:avLst/>
          </a:prstGeom>
        </p:spPr>
        <p:txBody>
          <a:bodyPr anchor="t" rtlCol="false" tIns="0" lIns="0" bIns="0" rIns="0">
            <a:spAutoFit/>
          </a:bodyPr>
          <a:lstStyle/>
          <a:p>
            <a:pPr>
              <a:lnSpc>
                <a:spcPts val="4949"/>
              </a:lnSpc>
            </a:pPr>
            <a:r>
              <a:rPr lang="en-US" sz="3093">
                <a:solidFill>
                  <a:srgbClr val="2E2E2E"/>
                </a:solidFill>
                <a:latin typeface="Montserrat Classic"/>
              </a:rPr>
              <a:t>SELECT Customer_ID, SUM(Profit) </a:t>
            </a:r>
            <a:r>
              <a:rPr lang="en-US" sz="3093">
                <a:solidFill>
                  <a:srgbClr val="2E2E2E"/>
                </a:solidFill>
                <a:latin typeface="Montserrat Classic"/>
              </a:rPr>
              <a:t>FROM orders</a:t>
            </a:r>
          </a:p>
          <a:p>
            <a:pPr>
              <a:lnSpc>
                <a:spcPts val="4949"/>
              </a:lnSpc>
            </a:pPr>
            <a:r>
              <a:rPr lang="en-US" sz="3093">
                <a:solidFill>
                  <a:srgbClr val="2E2E2E"/>
                </a:solidFill>
                <a:latin typeface="Montserrat Classic"/>
              </a:rPr>
              <a:t>GROUP BY Customer_ID</a:t>
            </a:r>
          </a:p>
          <a:p>
            <a:pPr>
              <a:lnSpc>
                <a:spcPts val="4949"/>
              </a:lnSpc>
            </a:pPr>
            <a:r>
              <a:rPr lang="en-US" sz="3093">
                <a:solidFill>
                  <a:srgbClr val="2E2E2E"/>
                </a:solidFill>
                <a:latin typeface="Montserrat Classic"/>
              </a:rPr>
              <a:t>ORDER BY SUM(Profit) DESC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475624" y="-3625346"/>
            <a:ext cx="14345355" cy="14345355"/>
          </a:xfrm>
          <a:custGeom>
            <a:avLst/>
            <a:gdLst/>
            <a:ahLst/>
            <a:cxnLst/>
            <a:rect r="r" b="b" t="t" l="l"/>
            <a:pathLst>
              <a:path h="14345355" w="14345355">
                <a:moveTo>
                  <a:pt x="0" y="0"/>
                </a:moveTo>
                <a:lnTo>
                  <a:pt x="14345356" y="0"/>
                </a:lnTo>
                <a:lnTo>
                  <a:pt x="14345356"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2627" y="2818871"/>
            <a:ext cx="16758530" cy="4146550"/>
          </a:xfrm>
          <a:prstGeom prst="rect">
            <a:avLst/>
          </a:prstGeom>
        </p:spPr>
        <p:txBody>
          <a:bodyPr anchor="t" rtlCol="false" tIns="0" lIns="0" bIns="0" rIns="0">
            <a:spAutoFit/>
          </a:bodyPr>
          <a:lstStyle/>
          <a:p>
            <a:pPr>
              <a:lnSpc>
                <a:spcPts val="4800"/>
              </a:lnSpc>
            </a:pPr>
            <a:r>
              <a:rPr lang="en-US" sz="3000">
                <a:solidFill>
                  <a:srgbClr val="2E2E2E"/>
                </a:solidFill>
                <a:latin typeface="Montserrat Classic"/>
              </a:rPr>
              <a:t>SELECT orders.Customer_ID, customers.Customer_Name_, SUM(orders.Sales), SUM(orders.Profit), COUNT(orders.Order_ID) </a:t>
            </a:r>
            <a:r>
              <a:rPr lang="en-US" sz="3000">
                <a:solidFill>
                  <a:srgbClr val="2E2E2E"/>
                </a:solidFill>
                <a:latin typeface="Montserrat Classic"/>
              </a:rPr>
              <a:t>FROM orders</a:t>
            </a:r>
          </a:p>
          <a:p>
            <a:pPr>
              <a:lnSpc>
                <a:spcPts val="4800"/>
              </a:lnSpc>
            </a:pPr>
            <a:r>
              <a:rPr lang="en-US" sz="3000">
                <a:solidFill>
                  <a:srgbClr val="2E2E2E"/>
                </a:solidFill>
                <a:latin typeface="Montserrat Classic"/>
              </a:rPr>
              <a:t>JOIN customers</a:t>
            </a:r>
          </a:p>
          <a:p>
            <a:pPr>
              <a:lnSpc>
                <a:spcPts val="4800"/>
              </a:lnSpc>
            </a:pPr>
            <a:r>
              <a:rPr lang="en-US" sz="3000">
                <a:solidFill>
                  <a:srgbClr val="2E2E2E"/>
                </a:solidFill>
                <a:latin typeface="Montserrat Classic"/>
              </a:rPr>
              <a:t>ON orders.Customer_ID = customers.Customer_ID</a:t>
            </a:r>
          </a:p>
          <a:p>
            <a:pPr>
              <a:lnSpc>
                <a:spcPts val="4800"/>
              </a:lnSpc>
            </a:pPr>
            <a:r>
              <a:rPr lang="en-US" sz="3000">
                <a:solidFill>
                  <a:srgbClr val="2E2E2E"/>
                </a:solidFill>
                <a:latin typeface="Montserrat Classic"/>
              </a:rPr>
              <a:t>GROUP BY orders.Customer_ID, customers.Customer_Name_</a:t>
            </a:r>
          </a:p>
          <a:p>
            <a:pPr>
              <a:lnSpc>
                <a:spcPts val="4800"/>
              </a:lnSpc>
            </a:pPr>
            <a:r>
              <a:rPr lang="en-US" sz="3000">
                <a:solidFill>
                  <a:srgbClr val="2E2E2E"/>
                </a:solidFill>
                <a:latin typeface="Montserrat Classic"/>
              </a:rPr>
              <a:t>ORDER BY SUM(orders.Profit) DESC</a:t>
            </a:r>
          </a:p>
          <a:p>
            <a:pPr>
              <a:lnSpc>
                <a:spcPts val="3999"/>
              </a:lnSpc>
            </a:pPr>
          </a:p>
        </p:txBody>
      </p:sp>
      <p:sp>
        <p:nvSpPr>
          <p:cNvPr name="Freeform 5" id="5"/>
          <p:cNvSpPr/>
          <p:nvPr/>
        </p:nvSpPr>
        <p:spPr>
          <a:xfrm flipH="false" flipV="false" rot="0">
            <a:off x="7303490" y="6113591"/>
            <a:ext cx="11120498" cy="4173409"/>
          </a:xfrm>
          <a:custGeom>
            <a:avLst/>
            <a:gdLst/>
            <a:ahLst/>
            <a:cxnLst/>
            <a:rect r="r" b="b" t="t" l="l"/>
            <a:pathLst>
              <a:path h="4173409" w="11120498">
                <a:moveTo>
                  <a:pt x="0" y="0"/>
                </a:moveTo>
                <a:lnTo>
                  <a:pt x="11120498" y="0"/>
                </a:lnTo>
                <a:lnTo>
                  <a:pt x="11120498" y="4173409"/>
                </a:lnTo>
                <a:lnTo>
                  <a:pt x="0" y="4173409"/>
                </a:lnTo>
                <a:lnTo>
                  <a:pt x="0" y="0"/>
                </a:lnTo>
                <a:close/>
              </a:path>
            </a:pathLst>
          </a:custGeom>
          <a:blipFill>
            <a:blip r:embed="rId6"/>
            <a:stretch>
              <a:fillRect l="0" t="0" r="-386" b="0"/>
            </a:stretch>
          </a:blipFill>
        </p:spPr>
      </p:sp>
      <p:sp>
        <p:nvSpPr>
          <p:cNvPr name="TextBox 6" id="6"/>
          <p:cNvSpPr txBox="true"/>
          <p:nvPr/>
        </p:nvSpPr>
        <p:spPr>
          <a:xfrm rot="0">
            <a:off x="382627" y="179646"/>
            <a:ext cx="17522747" cy="2591039"/>
          </a:xfrm>
          <a:prstGeom prst="rect">
            <a:avLst/>
          </a:prstGeom>
        </p:spPr>
        <p:txBody>
          <a:bodyPr anchor="t" rtlCol="false" tIns="0" lIns="0" bIns="0" rIns="0">
            <a:spAutoFit/>
          </a:bodyPr>
          <a:lstStyle/>
          <a:p>
            <a:pPr>
              <a:lnSpc>
                <a:spcPts val="3384"/>
              </a:lnSpc>
            </a:pPr>
            <a:r>
              <a:rPr lang="en-US" sz="3384">
                <a:solidFill>
                  <a:srgbClr val="004AAD"/>
                </a:solidFill>
                <a:latin typeface="Montserrat Classic Bold"/>
              </a:rPr>
              <a:t>FIND THE CUSTOMER DETAILS HAVING THE HIGHEST PROFIT. THE RESULT SHOULD BE SUCH THAT YOU ARE EASILY ABLE TO FIND THE HIGHEST PROFITABLE CUSTOMER.</a:t>
            </a:r>
          </a:p>
          <a:p>
            <a:pPr>
              <a:lnSpc>
                <a:spcPts val="3384"/>
              </a:lnSpc>
            </a:pPr>
            <a:r>
              <a:rPr lang="en-US" sz="3384">
                <a:solidFill>
                  <a:srgbClr val="004AAD"/>
                </a:solidFill>
                <a:latin typeface="Montserrat Classic Bold"/>
              </a:rPr>
              <a:t>The query should have columns : Customer_ID, Customer_Name_, sum of Sales, sum of Profit, count of Order_ID.</a:t>
            </a:r>
          </a:p>
          <a:p>
            <a:pPr>
              <a:lnSpc>
                <a:spcPts val="3384"/>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grpSp>
        <p:nvGrpSpPr>
          <p:cNvPr name="Group 2" id="2"/>
          <p:cNvGrpSpPr/>
          <p:nvPr/>
        </p:nvGrpSpPr>
        <p:grpSpPr>
          <a:xfrm rot="0">
            <a:off x="2187302" y="326288"/>
            <a:ext cx="13387223" cy="9061020"/>
            <a:chOff x="0" y="0"/>
            <a:chExt cx="17849631" cy="12081361"/>
          </a:xfrm>
        </p:grpSpPr>
        <p:sp>
          <p:nvSpPr>
            <p:cNvPr name="TextBox 3" id="3"/>
            <p:cNvSpPr txBox="true"/>
            <p:nvPr/>
          </p:nvSpPr>
          <p:spPr>
            <a:xfrm rot="-592460">
              <a:off x="397823" y="1924373"/>
              <a:ext cx="16856405" cy="5094023"/>
            </a:xfrm>
            <a:prstGeom prst="rect">
              <a:avLst/>
            </a:prstGeom>
          </p:spPr>
          <p:txBody>
            <a:bodyPr anchor="t" rtlCol="false" tIns="0" lIns="0" bIns="0" rIns="0">
              <a:spAutoFit/>
            </a:bodyPr>
            <a:lstStyle/>
            <a:p>
              <a:pPr algn="ctr">
                <a:lnSpc>
                  <a:spcPts val="27761"/>
                </a:lnSpc>
                <a:spcBef>
                  <a:spcPct val="0"/>
                </a:spcBef>
              </a:pPr>
              <a:r>
                <a:rPr lang="en-US" sz="27761">
                  <a:solidFill>
                    <a:srgbClr val="F6F3E4"/>
                  </a:solidFill>
                  <a:latin typeface="Bukhari Script Bold"/>
                </a:rPr>
                <a:t>Thank</a:t>
              </a:r>
            </a:p>
          </p:txBody>
        </p:sp>
        <p:sp>
          <p:nvSpPr>
            <p:cNvPr name="TextBox 4" id="4"/>
            <p:cNvSpPr txBox="true"/>
            <p:nvPr/>
          </p:nvSpPr>
          <p:spPr>
            <a:xfrm rot="-515361">
              <a:off x="2216736" y="6353306"/>
              <a:ext cx="15372753" cy="4606259"/>
            </a:xfrm>
            <a:prstGeom prst="rect">
              <a:avLst/>
            </a:prstGeom>
          </p:spPr>
          <p:txBody>
            <a:bodyPr anchor="t" rtlCol="false" tIns="0" lIns="0" bIns="0" rIns="0">
              <a:spAutoFit/>
            </a:bodyPr>
            <a:lstStyle/>
            <a:p>
              <a:pPr algn="ctr">
                <a:lnSpc>
                  <a:spcPts val="24985"/>
                </a:lnSpc>
                <a:spcBef>
                  <a:spcPct val="0"/>
                </a:spcBef>
              </a:pPr>
              <a:r>
                <a:rPr lang="en-US" sz="24985">
                  <a:solidFill>
                    <a:srgbClr val="F6F3E4"/>
                  </a:solidFill>
                  <a:latin typeface="Bukhari Script Bold"/>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CASE STATEMENT</a:t>
            </a:r>
          </a:p>
        </p:txBody>
      </p:sp>
      <p:sp>
        <p:nvSpPr>
          <p:cNvPr name="TextBox 3" id="3"/>
          <p:cNvSpPr txBox="true"/>
          <p:nvPr/>
        </p:nvSpPr>
        <p:spPr>
          <a:xfrm rot="0">
            <a:off x="1028700" y="3174751"/>
            <a:ext cx="16427450" cy="4847069"/>
          </a:xfrm>
          <a:prstGeom prst="rect">
            <a:avLst/>
          </a:prstGeom>
        </p:spPr>
        <p:txBody>
          <a:bodyPr anchor="t" rtlCol="false" tIns="0" lIns="0" bIns="0" rIns="0">
            <a:spAutoFit/>
          </a:bodyPr>
          <a:lstStyle/>
          <a:p>
            <a:pPr>
              <a:lnSpc>
                <a:spcPts val="4836"/>
              </a:lnSpc>
            </a:pPr>
            <a:r>
              <a:rPr lang="en-US" sz="3022">
                <a:solidFill>
                  <a:srgbClr val="004AAD"/>
                </a:solidFill>
                <a:latin typeface="Montserrat Classic"/>
              </a:rPr>
              <a:t>The big </a:t>
            </a:r>
            <a:r>
              <a:rPr lang="en-US" sz="3022">
                <a:solidFill>
                  <a:srgbClr val="004AAD"/>
                </a:solidFill>
                <a:latin typeface="Montserrat Classic Bold"/>
              </a:rPr>
              <a:t>multinational company</a:t>
            </a:r>
            <a:r>
              <a:rPr lang="en-US" sz="3022">
                <a:solidFill>
                  <a:srgbClr val="004AAD"/>
                </a:solidFill>
                <a:latin typeface="Montserrat Classic"/>
              </a:rPr>
              <a:t> </a:t>
            </a:r>
            <a:r>
              <a:rPr lang="en-US" sz="3022">
                <a:solidFill>
                  <a:srgbClr val="004AAD"/>
                </a:solidFill>
                <a:latin typeface="Montserrat Classic Bold"/>
              </a:rPr>
              <a:t>"Whole Foods market"</a:t>
            </a:r>
            <a:r>
              <a:rPr lang="en-US" sz="3022">
                <a:solidFill>
                  <a:srgbClr val="004AAD"/>
                </a:solidFill>
                <a:latin typeface="Montserrat Classic"/>
              </a:rPr>
              <a:t> wants to revamp their </a:t>
            </a:r>
            <a:r>
              <a:rPr lang="en-US" sz="3022">
                <a:solidFill>
                  <a:srgbClr val="004AAD"/>
                </a:solidFill>
                <a:latin typeface="Montserrat Classic Bold"/>
              </a:rPr>
              <a:t>retail strategy</a:t>
            </a:r>
            <a:r>
              <a:rPr lang="en-US" sz="3022">
                <a:solidFill>
                  <a:srgbClr val="004AAD"/>
                </a:solidFill>
                <a:latin typeface="Montserrat Classic"/>
              </a:rPr>
              <a:t> in India. You as a newly </a:t>
            </a:r>
            <a:r>
              <a:rPr lang="en-US" sz="3022">
                <a:solidFill>
                  <a:srgbClr val="004AAD"/>
                </a:solidFill>
                <a:latin typeface="Montserrat Classic Bold"/>
              </a:rPr>
              <a:t>hired Data Analyst</a:t>
            </a:r>
            <a:r>
              <a:rPr lang="en-US" sz="3022">
                <a:solidFill>
                  <a:srgbClr val="004AAD"/>
                </a:solidFill>
                <a:latin typeface="Montserrat Classic"/>
              </a:rPr>
              <a:t> have been asked to be a part of the project. Your job is to </a:t>
            </a:r>
            <a:r>
              <a:rPr lang="en-US" sz="3022">
                <a:solidFill>
                  <a:srgbClr val="004AAD"/>
                </a:solidFill>
                <a:latin typeface="Montserrat Classic Bold"/>
              </a:rPr>
              <a:t>provide analytical support</a:t>
            </a:r>
            <a:r>
              <a:rPr lang="en-US" sz="3022">
                <a:solidFill>
                  <a:srgbClr val="004AAD"/>
                </a:solidFill>
                <a:latin typeface="Montserrat Classic"/>
              </a:rPr>
              <a:t> to the business in making business decisions. </a:t>
            </a:r>
          </a:p>
          <a:p>
            <a:pPr>
              <a:lnSpc>
                <a:spcPts val="4836"/>
              </a:lnSpc>
            </a:pPr>
            <a:r>
              <a:rPr lang="en-US" sz="3022">
                <a:solidFill>
                  <a:srgbClr val="004AAD"/>
                </a:solidFill>
                <a:latin typeface="Montserrat Classic"/>
              </a:rPr>
              <a:t>                You have been provided with some data around orders placed at various locations in India, people who have returned the items, and customers. All the data has been loaded into </a:t>
            </a:r>
            <a:r>
              <a:rPr lang="en-US" sz="3022">
                <a:solidFill>
                  <a:srgbClr val="004AAD"/>
                </a:solidFill>
                <a:latin typeface="Montserrat Classic Bold"/>
              </a:rPr>
              <a:t>MySql</a:t>
            </a:r>
            <a:r>
              <a:rPr lang="en-US" sz="3022">
                <a:solidFill>
                  <a:srgbClr val="004AAD"/>
                </a:solidFill>
                <a:latin typeface="Montserrat Classic"/>
              </a:rPr>
              <a:t> and you are required to write </a:t>
            </a:r>
            <a:r>
              <a:rPr lang="en-US" sz="3022">
                <a:solidFill>
                  <a:srgbClr val="004AAD"/>
                </a:solidFill>
                <a:latin typeface="Montserrat Classic Bold"/>
              </a:rPr>
              <a:t>SQL queries</a:t>
            </a:r>
            <a:r>
              <a:rPr lang="en-US" sz="3022">
                <a:solidFill>
                  <a:srgbClr val="004AAD"/>
                </a:solidFill>
                <a:latin typeface="Montserrat Classic"/>
              </a:rPr>
              <a:t> to help the company make better </a:t>
            </a:r>
            <a:r>
              <a:rPr lang="en-US" sz="3022">
                <a:solidFill>
                  <a:srgbClr val="004AAD"/>
                </a:solidFill>
                <a:latin typeface="Montserrat Classic Bold"/>
              </a:rPr>
              <a:t>decisions</a:t>
            </a:r>
            <a:r>
              <a:rPr lang="en-US" sz="3022">
                <a:solidFill>
                  <a:srgbClr val="004AAD"/>
                </a:solidFill>
                <a:latin typeface="Montserrat Classic"/>
              </a:rPr>
              <a:t>.</a:t>
            </a:r>
          </a:p>
        </p:txBody>
      </p:sp>
      <p:sp>
        <p:nvSpPr>
          <p:cNvPr name="TextBox 4" id="4"/>
          <p:cNvSpPr txBox="true"/>
          <p:nvPr/>
        </p:nvSpPr>
        <p:spPr>
          <a:xfrm rot="0">
            <a:off x="1028700" y="9210675"/>
            <a:ext cx="6528986" cy="422275"/>
          </a:xfrm>
          <a:prstGeom prst="rect">
            <a:avLst/>
          </a:prstGeom>
        </p:spPr>
        <p:txBody>
          <a:bodyPr anchor="t" rtlCol="false" tIns="0" lIns="0" bIns="0" rIns="0">
            <a:spAutoFit/>
          </a:bodyPr>
          <a:lstStyle/>
          <a:p>
            <a:pPr>
              <a:lnSpc>
                <a:spcPts val="3499"/>
              </a:lnSpc>
            </a:pPr>
            <a:r>
              <a:rPr lang="en-US" sz="2499" spc="124" u="sng">
                <a:solidFill>
                  <a:srgbClr val="004AAD"/>
                </a:solidFill>
                <a:latin typeface="Montserrat Classic"/>
                <a:hlinkClick r:id="rId2" tooltip="http://www.linkedin.com/in/luckshaya-kem"/>
              </a:rPr>
              <a:t>www.linkedin.com/in/luckshaya-kem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5481504"/>
            <a:ext cx="7304774" cy="2855732"/>
            <a:chOff x="0" y="0"/>
            <a:chExt cx="9739699" cy="3807643"/>
          </a:xfrm>
        </p:grpSpPr>
        <p:pic>
          <p:nvPicPr>
            <p:cNvPr name="Picture 3" id="3"/>
            <p:cNvPicPr>
              <a:picLocks noChangeAspect="true"/>
            </p:cNvPicPr>
            <p:nvPr/>
          </p:nvPicPr>
          <p:blipFill>
            <a:blip r:embed="rId2"/>
            <a:srcRect l="5927" t="0" r="5927" b="0"/>
            <a:stretch>
              <a:fillRect/>
            </a:stretch>
          </p:blipFill>
          <p:spPr>
            <a:xfrm flipH="false" flipV="false">
              <a:off x="0" y="0"/>
              <a:ext cx="9739699" cy="3807643"/>
            </a:xfrm>
            <a:prstGeom prst="rect">
              <a:avLst/>
            </a:prstGeom>
          </p:spPr>
        </p:pic>
      </p:grpSp>
      <p:grpSp>
        <p:nvGrpSpPr>
          <p:cNvPr name="Group 4" id="4"/>
          <p:cNvGrpSpPr/>
          <p:nvPr/>
        </p:nvGrpSpPr>
        <p:grpSpPr>
          <a:xfrm rot="0">
            <a:off x="9369371" y="4248033"/>
            <a:ext cx="8538467" cy="5010267"/>
            <a:chOff x="0" y="0"/>
            <a:chExt cx="11384623" cy="6680356"/>
          </a:xfrm>
        </p:grpSpPr>
        <p:pic>
          <p:nvPicPr>
            <p:cNvPr name="Picture 5" id="5"/>
            <p:cNvPicPr>
              <a:picLocks noChangeAspect="true"/>
            </p:cNvPicPr>
            <p:nvPr/>
          </p:nvPicPr>
          <p:blipFill>
            <a:blip r:embed="rId3"/>
            <a:srcRect l="0" t="1173" r="0" b="1173"/>
            <a:stretch>
              <a:fillRect/>
            </a:stretch>
          </p:blipFill>
          <p:spPr>
            <a:xfrm flipH="false" flipV="false">
              <a:off x="0" y="0"/>
              <a:ext cx="11384623" cy="6680356"/>
            </a:xfrm>
            <a:prstGeom prst="rect">
              <a:avLst/>
            </a:prstGeom>
          </p:spPr>
        </p:pic>
      </p:grpSp>
      <p:sp>
        <p:nvSpPr>
          <p:cNvPr name="TextBox 6" id="6"/>
          <p:cNvSpPr txBox="true"/>
          <p:nvPr/>
        </p:nvSpPr>
        <p:spPr>
          <a:xfrm rot="0">
            <a:off x="514350" y="680981"/>
            <a:ext cx="17259300" cy="484155"/>
          </a:xfrm>
          <a:prstGeom prst="rect">
            <a:avLst/>
          </a:prstGeom>
        </p:spPr>
        <p:txBody>
          <a:bodyPr anchor="t" rtlCol="false" tIns="0" lIns="0" bIns="0" rIns="0">
            <a:spAutoFit/>
          </a:bodyPr>
          <a:lstStyle/>
          <a:p>
            <a:pPr>
              <a:lnSpc>
                <a:spcPts val="3551"/>
              </a:lnSpc>
            </a:pPr>
            <a:r>
              <a:rPr lang="en-US" sz="3551">
                <a:solidFill>
                  <a:srgbClr val="004AAD"/>
                </a:solidFill>
                <a:latin typeface="Montserrat Classic Bold"/>
              </a:rPr>
              <a:t>FIND OUT WHICH CATEGORY IS PERFORMING BETTER IN TERMS OF PROFIT</a:t>
            </a:r>
          </a:p>
        </p:txBody>
      </p:sp>
      <p:sp>
        <p:nvSpPr>
          <p:cNvPr name="TextBox 7" id="7"/>
          <p:cNvSpPr txBox="true"/>
          <p:nvPr/>
        </p:nvSpPr>
        <p:spPr>
          <a:xfrm rot="0">
            <a:off x="514350" y="1973849"/>
            <a:ext cx="9961739" cy="1753564"/>
          </a:xfrm>
          <a:prstGeom prst="rect">
            <a:avLst/>
          </a:prstGeom>
        </p:spPr>
        <p:txBody>
          <a:bodyPr anchor="t" rtlCol="false" tIns="0" lIns="0" bIns="0" rIns="0">
            <a:spAutoFit/>
          </a:bodyPr>
          <a:lstStyle/>
          <a:p>
            <a:pPr algn="ctr">
              <a:lnSpc>
                <a:spcPts val="4671"/>
              </a:lnSpc>
              <a:spcBef>
                <a:spcPct val="0"/>
              </a:spcBef>
            </a:pPr>
            <a:r>
              <a:rPr lang="en-US" sz="3337" spc="166">
                <a:solidFill>
                  <a:srgbClr val="2E2E2E"/>
                </a:solidFill>
                <a:latin typeface="Montserrat Classic"/>
              </a:rPr>
              <a:t>SELECT Category, SUM(Profit) FROM orders</a:t>
            </a:r>
          </a:p>
          <a:p>
            <a:pPr>
              <a:lnSpc>
                <a:spcPts val="4671"/>
              </a:lnSpc>
              <a:spcBef>
                <a:spcPct val="0"/>
              </a:spcBef>
            </a:pPr>
            <a:r>
              <a:rPr lang="en-US" sz="3337" spc="166">
                <a:solidFill>
                  <a:srgbClr val="2E2E2E"/>
                </a:solidFill>
                <a:latin typeface="Montserrat Classic"/>
              </a:rPr>
              <a:t>GROUP BY Category</a:t>
            </a:r>
          </a:p>
          <a:p>
            <a:pPr>
              <a:lnSpc>
                <a:spcPts val="4671"/>
              </a:lnSpc>
              <a:spcBef>
                <a:spcPct val="0"/>
              </a:spcBef>
            </a:pPr>
            <a:r>
              <a:rPr lang="en-US" sz="3337" spc="166">
                <a:solidFill>
                  <a:srgbClr val="2E2E2E"/>
                </a:solidFill>
                <a:latin typeface="Montserrat Classic"/>
              </a:rPr>
              <a:t>ORDER BY SUM(PROFIT) DESC</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683344"/>
            <a:ext cx="14345355" cy="14345355"/>
          </a:xfrm>
          <a:custGeom>
            <a:avLst/>
            <a:gdLst/>
            <a:ahLst/>
            <a:cxnLst/>
            <a:rect r="r" b="b" t="t" l="l"/>
            <a:pathLst>
              <a:path h="14345355" w="14345355">
                <a:moveTo>
                  <a:pt x="0" y="0"/>
                </a:moveTo>
                <a:lnTo>
                  <a:pt x="14345355" y="0"/>
                </a:lnTo>
                <a:lnTo>
                  <a:pt x="14345355" y="14345356"/>
                </a:lnTo>
                <a:lnTo>
                  <a:pt x="0" y="14345356"/>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44000" y="6237875"/>
            <a:ext cx="7378915" cy="2998110"/>
            <a:chOff x="0" y="0"/>
            <a:chExt cx="9838554" cy="3997480"/>
          </a:xfrm>
        </p:grpSpPr>
        <p:pic>
          <p:nvPicPr>
            <p:cNvPr name="Picture 4" id="4"/>
            <p:cNvPicPr>
              <a:picLocks noChangeAspect="true"/>
            </p:cNvPicPr>
            <p:nvPr/>
          </p:nvPicPr>
          <p:blipFill>
            <a:blip r:embed="rId4"/>
            <a:srcRect l="0" t="5890" r="0" b="5890"/>
            <a:stretch>
              <a:fillRect/>
            </a:stretch>
          </p:blipFill>
          <p:spPr>
            <a:xfrm flipH="false" flipV="false">
              <a:off x="0" y="0"/>
              <a:ext cx="9838554" cy="3997480"/>
            </a:xfrm>
            <a:prstGeom prst="rect">
              <a:avLst/>
            </a:prstGeom>
          </p:spPr>
        </p:pic>
      </p:grpSp>
      <p:grpSp>
        <p:nvGrpSpPr>
          <p:cNvPr name="Group 5" id="5"/>
          <p:cNvGrpSpPr/>
          <p:nvPr/>
        </p:nvGrpSpPr>
        <p:grpSpPr>
          <a:xfrm rot="0">
            <a:off x="1199972" y="6237875"/>
            <a:ext cx="7334286" cy="3020425"/>
            <a:chOff x="0" y="0"/>
            <a:chExt cx="9779048" cy="4027233"/>
          </a:xfrm>
        </p:grpSpPr>
        <p:pic>
          <p:nvPicPr>
            <p:cNvPr name="Picture 6" id="6"/>
            <p:cNvPicPr>
              <a:picLocks noChangeAspect="true"/>
            </p:cNvPicPr>
            <p:nvPr/>
          </p:nvPicPr>
          <p:blipFill>
            <a:blip r:embed="rId5"/>
            <a:srcRect l="0" t="216" r="0" b="216"/>
            <a:stretch>
              <a:fillRect/>
            </a:stretch>
          </p:blipFill>
          <p:spPr>
            <a:xfrm flipH="false" flipV="false">
              <a:off x="0" y="0"/>
              <a:ext cx="9779048" cy="4027233"/>
            </a:xfrm>
            <a:prstGeom prst="rect">
              <a:avLst/>
            </a:prstGeom>
          </p:spPr>
        </p:pic>
      </p:grpSp>
      <p:sp>
        <p:nvSpPr>
          <p:cNvPr name="TextBox 7" id="7"/>
          <p:cNvSpPr txBox="true"/>
          <p:nvPr/>
        </p:nvSpPr>
        <p:spPr>
          <a:xfrm rot="0">
            <a:off x="858756" y="670293"/>
            <a:ext cx="14952457" cy="1025165"/>
          </a:xfrm>
          <a:prstGeom prst="rect">
            <a:avLst/>
          </a:prstGeom>
        </p:spPr>
        <p:txBody>
          <a:bodyPr anchor="t" rtlCol="false" tIns="0" lIns="0" bIns="0" rIns="0">
            <a:spAutoFit/>
          </a:bodyPr>
          <a:lstStyle/>
          <a:p>
            <a:pPr>
              <a:lnSpc>
                <a:spcPts val="3907"/>
              </a:lnSpc>
            </a:pPr>
            <a:r>
              <a:rPr lang="en-US" sz="3907">
                <a:solidFill>
                  <a:srgbClr val="004AAD"/>
                </a:solidFill>
                <a:latin typeface="Montserrat Classic Bold"/>
              </a:rPr>
              <a:t>UPDATE THE CITY AS CHANDIGARH WHERE THE STATE IS CHANDIGARH.</a:t>
            </a:r>
          </a:p>
        </p:txBody>
      </p:sp>
      <p:sp>
        <p:nvSpPr>
          <p:cNvPr name="TextBox 8" id="8"/>
          <p:cNvSpPr txBox="true"/>
          <p:nvPr/>
        </p:nvSpPr>
        <p:spPr>
          <a:xfrm rot="0">
            <a:off x="858756" y="1957316"/>
            <a:ext cx="7476229" cy="2963071"/>
          </a:xfrm>
          <a:prstGeom prst="rect">
            <a:avLst/>
          </a:prstGeom>
        </p:spPr>
        <p:txBody>
          <a:bodyPr anchor="t" rtlCol="false" tIns="0" lIns="0" bIns="0" rIns="0">
            <a:spAutoFit/>
          </a:bodyPr>
          <a:lstStyle/>
          <a:p>
            <a:pPr>
              <a:lnSpc>
                <a:spcPts val="4774"/>
              </a:lnSpc>
            </a:pPr>
            <a:r>
              <a:rPr lang="en-US" sz="2984">
                <a:solidFill>
                  <a:srgbClr val="2E2E2E"/>
                </a:solidFill>
                <a:latin typeface="Montserrat Classic"/>
              </a:rPr>
              <a:t>SET SQL_SAFE_UPDATES = 0;</a:t>
            </a:r>
          </a:p>
          <a:p>
            <a:pPr>
              <a:lnSpc>
                <a:spcPts val="4774"/>
              </a:lnSpc>
            </a:pPr>
          </a:p>
          <a:p>
            <a:pPr>
              <a:lnSpc>
                <a:spcPts val="4774"/>
              </a:lnSpc>
            </a:pPr>
            <a:r>
              <a:rPr lang="en-US" sz="2984">
                <a:solidFill>
                  <a:srgbClr val="2E2E2E"/>
                </a:solidFill>
                <a:latin typeface="Montserrat Classic"/>
              </a:rPr>
              <a:t>UPDATE market SET City = 'Chandigarh'</a:t>
            </a:r>
          </a:p>
          <a:p>
            <a:pPr>
              <a:lnSpc>
                <a:spcPts val="4774"/>
              </a:lnSpc>
            </a:pPr>
            <a:r>
              <a:rPr lang="en-US" sz="2984">
                <a:solidFill>
                  <a:srgbClr val="2E2E2E"/>
                </a:solidFill>
                <a:latin typeface="Montserrat Classic"/>
              </a:rPr>
              <a:t>WHERE State = 'Chandigarh';</a:t>
            </a:r>
          </a:p>
          <a:p>
            <a:pPr>
              <a:lnSpc>
                <a:spcPts val="4774"/>
              </a:lnSpc>
            </a:pPr>
            <a:r>
              <a:rPr lang="en-US" sz="2984">
                <a:solidFill>
                  <a:srgbClr val="2E2E2E"/>
                </a:solidFill>
                <a:latin typeface="Montserrat Classic"/>
              </a:rPr>
              <a:t>SELECT * FROM orders</a:t>
            </a:r>
          </a:p>
        </p:txBody>
      </p:sp>
      <p:sp>
        <p:nvSpPr>
          <p:cNvPr name="AutoShape 9" id="9"/>
          <p:cNvSpPr/>
          <p:nvPr/>
        </p:nvSpPr>
        <p:spPr>
          <a:xfrm flipV="true">
            <a:off x="5942509" y="7062563"/>
            <a:ext cx="0" cy="1254549"/>
          </a:xfrm>
          <a:prstGeom prst="line">
            <a:avLst/>
          </a:prstGeom>
          <a:ln cap="flat" w="114300">
            <a:solidFill>
              <a:srgbClr val="000000"/>
            </a:solidFill>
            <a:prstDash val="solid"/>
            <a:headEnd type="none" len="sm" w="sm"/>
            <a:tailEnd type="none" len="sm" w="sm"/>
          </a:ln>
        </p:spPr>
      </p:sp>
      <p:sp>
        <p:nvSpPr>
          <p:cNvPr name="AutoShape 10" id="10"/>
          <p:cNvSpPr/>
          <p:nvPr/>
        </p:nvSpPr>
        <p:spPr>
          <a:xfrm>
            <a:off x="3461288" y="7062563"/>
            <a:ext cx="2481221" cy="0"/>
          </a:xfrm>
          <a:prstGeom prst="line">
            <a:avLst/>
          </a:prstGeom>
          <a:ln cap="flat" w="114300">
            <a:solidFill>
              <a:srgbClr val="000000"/>
            </a:solidFill>
            <a:prstDash val="solid"/>
            <a:headEnd type="none" len="sm" w="sm"/>
            <a:tailEnd type="none" len="sm" w="sm"/>
          </a:ln>
        </p:spPr>
      </p:sp>
      <p:sp>
        <p:nvSpPr>
          <p:cNvPr name="AutoShape 11" id="11"/>
          <p:cNvSpPr/>
          <p:nvPr/>
        </p:nvSpPr>
        <p:spPr>
          <a:xfrm flipV="true">
            <a:off x="5942509" y="5701367"/>
            <a:ext cx="3201491" cy="1361196"/>
          </a:xfrm>
          <a:prstGeom prst="line">
            <a:avLst/>
          </a:prstGeom>
          <a:ln cap="flat" w="114300">
            <a:solidFill>
              <a:srgbClr val="000000"/>
            </a:solidFill>
            <a:prstDash val="solid"/>
            <a:headEnd type="none" len="sm" w="sm"/>
            <a:tailEnd type="none" len="sm" w="sm"/>
          </a:ln>
        </p:spPr>
      </p:sp>
      <p:sp>
        <p:nvSpPr>
          <p:cNvPr name="AutoShape 12" id="12"/>
          <p:cNvSpPr/>
          <p:nvPr/>
        </p:nvSpPr>
        <p:spPr>
          <a:xfrm>
            <a:off x="10400956" y="6710455"/>
            <a:ext cx="4220845" cy="0"/>
          </a:xfrm>
          <a:prstGeom prst="line">
            <a:avLst/>
          </a:prstGeom>
          <a:ln cap="flat" w="114300">
            <a:solidFill>
              <a:srgbClr val="000000"/>
            </a:solidFill>
            <a:prstDash val="solid"/>
            <a:headEnd type="none" len="sm" w="sm"/>
            <a:tailEnd type="none" len="sm" w="sm"/>
          </a:ln>
        </p:spPr>
      </p:sp>
      <p:sp>
        <p:nvSpPr>
          <p:cNvPr name="AutoShape 13" id="13"/>
          <p:cNvSpPr/>
          <p:nvPr/>
        </p:nvSpPr>
        <p:spPr>
          <a:xfrm>
            <a:off x="10400956" y="6710455"/>
            <a:ext cx="0" cy="2525531"/>
          </a:xfrm>
          <a:prstGeom prst="line">
            <a:avLst/>
          </a:prstGeom>
          <a:ln cap="flat" w="114300">
            <a:solidFill>
              <a:srgbClr val="000000"/>
            </a:solidFill>
            <a:prstDash val="solid"/>
            <a:headEnd type="none" len="sm" w="sm"/>
            <a:tailEnd type="none" len="sm" w="sm"/>
          </a:ln>
        </p:spPr>
      </p:sp>
      <p:sp>
        <p:nvSpPr>
          <p:cNvPr name="AutoShape 14" id="14"/>
          <p:cNvSpPr/>
          <p:nvPr/>
        </p:nvSpPr>
        <p:spPr>
          <a:xfrm>
            <a:off x="9144000" y="5701367"/>
            <a:ext cx="1256956" cy="1009088"/>
          </a:xfrm>
          <a:prstGeom prst="line">
            <a:avLst/>
          </a:prstGeom>
          <a:ln cap="flat" w="114300">
            <a:solidFill>
              <a:srgbClr val="000000"/>
            </a:solidFill>
            <a:prstDash val="solid"/>
            <a:headEnd type="none" len="sm" w="sm"/>
            <a:tailEnd type="none" len="sm" w="sm"/>
          </a:ln>
        </p:spPr>
      </p:sp>
      <p:sp>
        <p:nvSpPr>
          <p:cNvPr name="AutoShape 15" id="15"/>
          <p:cNvSpPr/>
          <p:nvPr/>
        </p:nvSpPr>
        <p:spPr>
          <a:xfrm>
            <a:off x="6526684" y="2377292"/>
            <a:ext cx="4015148" cy="0"/>
          </a:xfrm>
          <a:prstGeom prst="line">
            <a:avLst/>
          </a:prstGeom>
          <a:ln cap="flat" w="38100">
            <a:solidFill>
              <a:srgbClr val="000000"/>
            </a:solidFill>
            <a:prstDash val="solid"/>
            <a:headEnd type="arrow" len="sm" w="med"/>
            <a:tailEnd type="arrow" len="sm" w="med"/>
          </a:ln>
        </p:spPr>
      </p:sp>
      <p:sp>
        <p:nvSpPr>
          <p:cNvPr name="TextBox 16" id="16"/>
          <p:cNvSpPr txBox="true"/>
          <p:nvPr/>
        </p:nvSpPr>
        <p:spPr>
          <a:xfrm rot="0">
            <a:off x="10557159" y="1985891"/>
            <a:ext cx="7566354" cy="1252128"/>
          </a:xfrm>
          <a:prstGeom prst="rect">
            <a:avLst/>
          </a:prstGeom>
        </p:spPr>
        <p:txBody>
          <a:bodyPr anchor="t" rtlCol="false" tIns="0" lIns="0" bIns="0" rIns="0">
            <a:spAutoFit/>
          </a:bodyPr>
          <a:lstStyle/>
          <a:p>
            <a:pPr algn="ctr">
              <a:lnSpc>
                <a:spcPts val="5010"/>
              </a:lnSpc>
              <a:spcBef>
                <a:spcPct val="0"/>
              </a:spcBef>
            </a:pPr>
            <a:r>
              <a:rPr lang="en-US" sz="3578" spc="178">
                <a:solidFill>
                  <a:srgbClr val="004AAD"/>
                </a:solidFill>
                <a:latin typeface="Sigher"/>
              </a:rPr>
              <a:t>Used to remove ERROR1175 i.e, using safe update mode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534435" y="-3727973"/>
            <a:ext cx="14345355" cy="14345355"/>
          </a:xfrm>
          <a:custGeom>
            <a:avLst/>
            <a:gdLst/>
            <a:ahLst/>
            <a:cxnLst/>
            <a:rect r="r" b="b" t="t" l="l"/>
            <a:pathLst>
              <a:path h="14345355" w="14345355">
                <a:moveTo>
                  <a:pt x="0" y="0"/>
                </a:moveTo>
                <a:lnTo>
                  <a:pt x="14345356" y="0"/>
                </a:lnTo>
                <a:lnTo>
                  <a:pt x="14345356"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735035" y="2067515"/>
            <a:ext cx="5156832" cy="1461147"/>
          </a:xfrm>
          <a:custGeom>
            <a:avLst/>
            <a:gdLst/>
            <a:ahLst/>
            <a:cxnLst/>
            <a:rect r="r" b="b" t="t" l="l"/>
            <a:pathLst>
              <a:path h="1461147" w="5156832">
                <a:moveTo>
                  <a:pt x="0" y="0"/>
                </a:moveTo>
                <a:lnTo>
                  <a:pt x="5156832" y="0"/>
                </a:lnTo>
                <a:lnTo>
                  <a:pt x="5156832" y="1461147"/>
                </a:lnTo>
                <a:lnTo>
                  <a:pt x="0" y="1461147"/>
                </a:lnTo>
                <a:lnTo>
                  <a:pt x="0" y="0"/>
                </a:lnTo>
                <a:close/>
              </a:path>
            </a:pathLst>
          </a:custGeom>
          <a:blipFill>
            <a:blip r:embed="rId6"/>
            <a:stretch>
              <a:fillRect l="0" t="-3275" r="-8926" b="-22801"/>
            </a:stretch>
          </a:blipFill>
        </p:spPr>
      </p:sp>
      <p:sp>
        <p:nvSpPr>
          <p:cNvPr name="Freeform 5" id="5"/>
          <p:cNvSpPr/>
          <p:nvPr/>
        </p:nvSpPr>
        <p:spPr>
          <a:xfrm flipH="false" flipV="false" rot="0">
            <a:off x="9390958" y="5258298"/>
            <a:ext cx="9413523" cy="4898928"/>
          </a:xfrm>
          <a:custGeom>
            <a:avLst/>
            <a:gdLst/>
            <a:ahLst/>
            <a:cxnLst/>
            <a:rect r="r" b="b" t="t" l="l"/>
            <a:pathLst>
              <a:path h="4898928" w="9413523">
                <a:moveTo>
                  <a:pt x="0" y="0"/>
                </a:moveTo>
                <a:lnTo>
                  <a:pt x="9413523" y="0"/>
                </a:lnTo>
                <a:lnTo>
                  <a:pt x="9413523" y="4898927"/>
                </a:lnTo>
                <a:lnTo>
                  <a:pt x="0" y="4898927"/>
                </a:lnTo>
                <a:lnTo>
                  <a:pt x="0" y="0"/>
                </a:lnTo>
                <a:close/>
              </a:path>
            </a:pathLst>
          </a:custGeom>
          <a:blipFill>
            <a:blip r:embed="rId7"/>
            <a:stretch>
              <a:fillRect l="-2829" t="0" r="-2829" b="0"/>
            </a:stretch>
          </a:blipFill>
        </p:spPr>
      </p:sp>
      <p:sp>
        <p:nvSpPr>
          <p:cNvPr name="TextBox 6" id="6"/>
          <p:cNvSpPr txBox="true"/>
          <p:nvPr/>
        </p:nvSpPr>
        <p:spPr>
          <a:xfrm rot="0">
            <a:off x="684623" y="525089"/>
            <a:ext cx="16574677" cy="1066177"/>
          </a:xfrm>
          <a:prstGeom prst="rect">
            <a:avLst/>
          </a:prstGeom>
        </p:spPr>
        <p:txBody>
          <a:bodyPr anchor="t" rtlCol="false" tIns="0" lIns="0" bIns="0" rIns="0">
            <a:spAutoFit/>
          </a:bodyPr>
          <a:lstStyle/>
          <a:p>
            <a:pPr>
              <a:lnSpc>
                <a:spcPts val="4100"/>
              </a:lnSpc>
            </a:pPr>
            <a:r>
              <a:rPr lang="en-US" sz="4100">
                <a:solidFill>
                  <a:srgbClr val="004AAD"/>
                </a:solidFill>
                <a:latin typeface="Montserrat Classic Bold"/>
              </a:rPr>
              <a:t>HOW MUCH COMPANY PROFIT HAS BEEN GENERATED BY THE COMPANY SO FAR.</a:t>
            </a:r>
          </a:p>
        </p:txBody>
      </p:sp>
      <p:sp>
        <p:nvSpPr>
          <p:cNvPr name="TextBox 7" id="7"/>
          <p:cNvSpPr txBox="true"/>
          <p:nvPr/>
        </p:nvSpPr>
        <p:spPr>
          <a:xfrm rot="0">
            <a:off x="684623" y="2173888"/>
            <a:ext cx="8706335" cy="624201"/>
          </a:xfrm>
          <a:prstGeom prst="rect">
            <a:avLst/>
          </a:prstGeom>
        </p:spPr>
        <p:txBody>
          <a:bodyPr anchor="t" rtlCol="false" tIns="0" lIns="0" bIns="0" rIns="0">
            <a:spAutoFit/>
          </a:bodyPr>
          <a:lstStyle/>
          <a:p>
            <a:pPr>
              <a:lnSpc>
                <a:spcPts val="5240"/>
              </a:lnSpc>
            </a:pPr>
            <a:r>
              <a:rPr lang="en-US" sz="3275">
                <a:solidFill>
                  <a:srgbClr val="000000"/>
                </a:solidFill>
                <a:latin typeface="Montserrat Classic"/>
              </a:rPr>
              <a:t>SELECT SUM(Profit) FROM orders</a:t>
            </a:r>
          </a:p>
        </p:txBody>
      </p:sp>
      <p:sp>
        <p:nvSpPr>
          <p:cNvPr name="TextBox 8" id="8"/>
          <p:cNvSpPr txBox="true"/>
          <p:nvPr/>
        </p:nvSpPr>
        <p:spPr>
          <a:xfrm rot="0">
            <a:off x="513650" y="3928427"/>
            <a:ext cx="16745650" cy="853620"/>
          </a:xfrm>
          <a:prstGeom prst="rect">
            <a:avLst/>
          </a:prstGeom>
        </p:spPr>
        <p:txBody>
          <a:bodyPr anchor="t" rtlCol="false" tIns="0" lIns="0" bIns="0" rIns="0">
            <a:spAutoFit/>
          </a:bodyPr>
          <a:lstStyle/>
          <a:p>
            <a:pPr>
              <a:lnSpc>
                <a:spcPts val="3293"/>
              </a:lnSpc>
            </a:pPr>
            <a:r>
              <a:rPr lang="en-US" sz="3293">
                <a:solidFill>
                  <a:srgbClr val="004AAD"/>
                </a:solidFill>
                <a:latin typeface="Montserrat Classic Bold"/>
              </a:rPr>
              <a:t>GET THE ORDERID, PRODUCTNAME AND PROFIT. RESULT SHOULD BE WITH RESPECT TO PROFIT(IN DECREASING ORDER)</a:t>
            </a:r>
          </a:p>
        </p:txBody>
      </p:sp>
      <p:sp>
        <p:nvSpPr>
          <p:cNvPr name="TextBox 9" id="9"/>
          <p:cNvSpPr txBox="true"/>
          <p:nvPr/>
        </p:nvSpPr>
        <p:spPr>
          <a:xfrm rot="0">
            <a:off x="513650" y="5571357"/>
            <a:ext cx="9192753" cy="2270454"/>
          </a:xfrm>
          <a:prstGeom prst="rect">
            <a:avLst/>
          </a:prstGeom>
        </p:spPr>
        <p:txBody>
          <a:bodyPr anchor="t" rtlCol="false" tIns="0" lIns="0" bIns="0" rIns="0">
            <a:spAutoFit/>
          </a:bodyPr>
          <a:lstStyle/>
          <a:p>
            <a:pPr>
              <a:lnSpc>
                <a:spcPts val="4531"/>
              </a:lnSpc>
            </a:pPr>
            <a:r>
              <a:rPr lang="en-US" sz="3237" spc="161">
                <a:solidFill>
                  <a:srgbClr val="000000"/>
                </a:solidFill>
                <a:latin typeface="Montserrat Classic"/>
              </a:rPr>
              <a:t>SELECT Order_ID, Product_Name, Profit FROM orders</a:t>
            </a:r>
          </a:p>
          <a:p>
            <a:pPr>
              <a:lnSpc>
                <a:spcPts val="4531"/>
              </a:lnSpc>
            </a:pPr>
            <a:r>
              <a:rPr lang="en-US" sz="3237" spc="161">
                <a:solidFill>
                  <a:srgbClr val="000000"/>
                </a:solidFill>
                <a:latin typeface="Montserrat Classic"/>
              </a:rPr>
              <a:t>WHERE Profit &gt; 0</a:t>
            </a:r>
          </a:p>
          <a:p>
            <a:pPr>
              <a:lnSpc>
                <a:spcPts val="4531"/>
              </a:lnSpc>
              <a:spcBef>
                <a:spcPct val="0"/>
              </a:spcBef>
            </a:pPr>
            <a:r>
              <a:rPr lang="en-US" sz="3237" spc="161">
                <a:solidFill>
                  <a:srgbClr val="000000"/>
                </a:solidFill>
                <a:latin typeface="Montserrat Classic"/>
              </a:rPr>
              <a:t>ORDER BY PROFIT DESC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512120" y="-3995749"/>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626601" y="4446731"/>
            <a:ext cx="11707964" cy="5491136"/>
            <a:chOff x="0" y="0"/>
            <a:chExt cx="15610619" cy="7321514"/>
          </a:xfrm>
        </p:grpSpPr>
        <p:pic>
          <p:nvPicPr>
            <p:cNvPr name="Picture 5" id="5"/>
            <p:cNvPicPr>
              <a:picLocks noChangeAspect="true"/>
            </p:cNvPicPr>
            <p:nvPr/>
          </p:nvPicPr>
          <p:blipFill>
            <a:blip r:embed="rId6"/>
            <a:srcRect l="1392" t="0" r="1392" b="0"/>
            <a:stretch>
              <a:fillRect/>
            </a:stretch>
          </p:blipFill>
          <p:spPr>
            <a:xfrm flipH="false" flipV="false">
              <a:off x="0" y="0"/>
              <a:ext cx="15610619" cy="7321514"/>
            </a:xfrm>
            <a:prstGeom prst="rect">
              <a:avLst/>
            </a:prstGeom>
          </p:spPr>
        </p:pic>
      </p:grpSp>
      <p:sp>
        <p:nvSpPr>
          <p:cNvPr name="TextBox 6" id="6"/>
          <p:cNvSpPr txBox="true"/>
          <p:nvPr/>
        </p:nvSpPr>
        <p:spPr>
          <a:xfrm rot="0">
            <a:off x="857727" y="635157"/>
            <a:ext cx="16401573" cy="1253957"/>
          </a:xfrm>
          <a:prstGeom prst="rect">
            <a:avLst/>
          </a:prstGeom>
        </p:spPr>
        <p:txBody>
          <a:bodyPr anchor="t" rtlCol="false" tIns="0" lIns="0" bIns="0" rIns="0">
            <a:spAutoFit/>
          </a:bodyPr>
          <a:lstStyle/>
          <a:p>
            <a:pPr>
              <a:lnSpc>
                <a:spcPts val="3226"/>
              </a:lnSpc>
            </a:pPr>
            <a:r>
              <a:rPr lang="en-US" sz="3226">
                <a:solidFill>
                  <a:srgbClr val="004AAD"/>
                </a:solidFill>
                <a:latin typeface="Montserrat Classic Bold"/>
              </a:rPr>
              <a:t>GET ALL THE ORDERS WHERE THERE WAS A LOSS AND REPORT THE ORDER ID, PRODUCT NAME AND LOSS. SORT THE RESULT IN A FORMAT THAT THE HIGHEST LOSS IS ON THE TOP.</a:t>
            </a:r>
          </a:p>
        </p:txBody>
      </p:sp>
      <p:sp>
        <p:nvSpPr>
          <p:cNvPr name="TextBox 7" id="7"/>
          <p:cNvSpPr txBox="true"/>
          <p:nvPr/>
        </p:nvSpPr>
        <p:spPr>
          <a:xfrm rot="0">
            <a:off x="857727" y="3053103"/>
            <a:ext cx="10974712" cy="2552066"/>
          </a:xfrm>
          <a:prstGeom prst="rect">
            <a:avLst/>
          </a:prstGeom>
        </p:spPr>
        <p:txBody>
          <a:bodyPr anchor="t" rtlCol="false" tIns="0" lIns="0" bIns="0" rIns="0">
            <a:spAutoFit/>
          </a:bodyPr>
          <a:lstStyle/>
          <a:p>
            <a:pPr>
              <a:lnSpc>
                <a:spcPts val="5119"/>
              </a:lnSpc>
            </a:pPr>
            <a:r>
              <a:rPr lang="en-US" sz="3199">
                <a:solidFill>
                  <a:srgbClr val="2E2E2E"/>
                </a:solidFill>
                <a:latin typeface="Montserrat Classic"/>
              </a:rPr>
              <a:t>SELECT Order_ID, Product_Name, Profit FROM orders</a:t>
            </a:r>
          </a:p>
          <a:p>
            <a:pPr>
              <a:lnSpc>
                <a:spcPts val="5119"/>
              </a:lnSpc>
            </a:pPr>
            <a:r>
              <a:rPr lang="en-US" sz="3199">
                <a:solidFill>
                  <a:srgbClr val="2E2E2E"/>
                </a:solidFill>
                <a:latin typeface="Montserrat Classic"/>
              </a:rPr>
              <a:t>WHERE Profit &lt; 0</a:t>
            </a:r>
          </a:p>
          <a:p>
            <a:pPr>
              <a:lnSpc>
                <a:spcPts val="5119"/>
              </a:lnSpc>
            </a:pPr>
            <a:r>
              <a:rPr lang="en-US" sz="3199">
                <a:solidFill>
                  <a:srgbClr val="2E2E2E"/>
                </a:solidFill>
                <a:latin typeface="Montserrat Classic"/>
              </a:rPr>
              <a:t>ORDER BY PROFIT</a:t>
            </a:r>
          </a:p>
          <a:p>
            <a:pPr>
              <a:lnSpc>
                <a:spcPts val="51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243853" y="4782048"/>
            <a:ext cx="10458342" cy="5134101"/>
            <a:chOff x="0" y="0"/>
            <a:chExt cx="13944456" cy="6845468"/>
          </a:xfrm>
        </p:grpSpPr>
        <p:pic>
          <p:nvPicPr>
            <p:cNvPr name="Picture 5" id="5"/>
            <p:cNvPicPr>
              <a:picLocks noChangeAspect="true"/>
            </p:cNvPicPr>
            <p:nvPr/>
          </p:nvPicPr>
          <p:blipFill>
            <a:blip r:embed="rId6"/>
            <a:srcRect l="1084" t="0" r="1084" b="0"/>
            <a:stretch>
              <a:fillRect/>
            </a:stretch>
          </p:blipFill>
          <p:spPr>
            <a:xfrm flipH="false" flipV="false">
              <a:off x="0" y="0"/>
              <a:ext cx="13944456" cy="6845468"/>
            </a:xfrm>
            <a:prstGeom prst="rect">
              <a:avLst/>
            </a:prstGeom>
          </p:spPr>
        </p:pic>
      </p:grpSp>
      <p:sp>
        <p:nvSpPr>
          <p:cNvPr name="TextBox 6" id="6"/>
          <p:cNvSpPr txBox="true"/>
          <p:nvPr/>
        </p:nvSpPr>
        <p:spPr>
          <a:xfrm rot="0">
            <a:off x="494131" y="478238"/>
            <a:ext cx="17337072" cy="1757392"/>
          </a:xfrm>
          <a:prstGeom prst="rect">
            <a:avLst/>
          </a:prstGeom>
        </p:spPr>
        <p:txBody>
          <a:bodyPr anchor="t" rtlCol="false" tIns="0" lIns="0" bIns="0" rIns="0">
            <a:spAutoFit/>
          </a:bodyPr>
          <a:lstStyle/>
          <a:p>
            <a:pPr>
              <a:lnSpc>
                <a:spcPts val="3401"/>
              </a:lnSpc>
            </a:pPr>
            <a:r>
              <a:rPr lang="en-US" sz="3401">
                <a:solidFill>
                  <a:srgbClr val="004AAD"/>
                </a:solidFill>
                <a:latin typeface="Montserrat Classic Bold"/>
              </a:rPr>
              <a:t>GET THE LIST OF ALL ORDERS WHICH HAVE LOSS AND SORT THEM IN DESCENDING ORDER OF DISCOUNT GIVEN.</a:t>
            </a:r>
          </a:p>
          <a:p>
            <a:pPr>
              <a:lnSpc>
                <a:spcPts val="3401"/>
              </a:lnSpc>
            </a:pPr>
            <a:r>
              <a:rPr lang="en-US" sz="3401">
                <a:solidFill>
                  <a:srgbClr val="004AAD"/>
                </a:solidFill>
                <a:latin typeface="Montserrat Classic Bold"/>
              </a:rPr>
              <a:t>Print OrderID, ProductName, Profit and Discount.</a:t>
            </a:r>
          </a:p>
          <a:p>
            <a:pPr>
              <a:lnSpc>
                <a:spcPts val="3401"/>
              </a:lnSpc>
            </a:pPr>
          </a:p>
        </p:txBody>
      </p:sp>
      <p:sp>
        <p:nvSpPr>
          <p:cNvPr name="TextBox 7" id="7"/>
          <p:cNvSpPr txBox="true"/>
          <p:nvPr/>
        </p:nvSpPr>
        <p:spPr>
          <a:xfrm rot="0">
            <a:off x="494131" y="2494034"/>
            <a:ext cx="12107901" cy="2362201"/>
          </a:xfrm>
          <a:prstGeom prst="rect">
            <a:avLst/>
          </a:prstGeom>
        </p:spPr>
        <p:txBody>
          <a:bodyPr anchor="t" rtlCol="false" tIns="0" lIns="0" bIns="0" rIns="0">
            <a:spAutoFit/>
          </a:bodyPr>
          <a:lstStyle/>
          <a:p>
            <a:pPr>
              <a:lnSpc>
                <a:spcPts val="4799"/>
              </a:lnSpc>
            </a:pPr>
            <a:r>
              <a:rPr lang="en-US" sz="2999">
                <a:solidFill>
                  <a:srgbClr val="2E2E2E"/>
                </a:solidFill>
                <a:latin typeface="Montserrat Classic"/>
              </a:rPr>
              <a:t>SELECT Order_ID, Product_Name, Profit, Discount FROM orders</a:t>
            </a:r>
          </a:p>
          <a:p>
            <a:pPr>
              <a:lnSpc>
                <a:spcPts val="4799"/>
              </a:lnSpc>
            </a:pPr>
            <a:r>
              <a:rPr lang="en-US" sz="2999">
                <a:solidFill>
                  <a:srgbClr val="2E2E2E"/>
                </a:solidFill>
                <a:latin typeface="Montserrat Classic"/>
              </a:rPr>
              <a:t>WHERE Profit &lt; 0</a:t>
            </a:r>
          </a:p>
          <a:p>
            <a:pPr>
              <a:lnSpc>
                <a:spcPts val="4799"/>
              </a:lnSpc>
            </a:pPr>
            <a:r>
              <a:rPr lang="en-US" sz="2999">
                <a:solidFill>
                  <a:srgbClr val="2E2E2E"/>
                </a:solidFill>
                <a:latin typeface="Montserrat Classic"/>
              </a:rPr>
              <a:t>ORDER BY Discount DESC</a:t>
            </a:r>
          </a:p>
          <a:p>
            <a:pPr>
              <a:lnSpc>
                <a:spcPts val="47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526117" y="3108390"/>
            <a:ext cx="8115300" cy="6149910"/>
            <a:chOff x="0" y="0"/>
            <a:chExt cx="10820400" cy="8199881"/>
          </a:xfrm>
        </p:grpSpPr>
        <p:pic>
          <p:nvPicPr>
            <p:cNvPr name="Picture 4" id="4"/>
            <p:cNvPicPr>
              <a:picLocks noChangeAspect="true"/>
            </p:cNvPicPr>
            <p:nvPr/>
          </p:nvPicPr>
          <p:blipFill>
            <a:blip r:embed="rId4"/>
            <a:srcRect l="0" t="2400" r="0" b="2400"/>
            <a:stretch>
              <a:fillRect/>
            </a:stretch>
          </p:blipFill>
          <p:spPr>
            <a:xfrm flipH="false" flipV="false">
              <a:off x="0" y="0"/>
              <a:ext cx="10820400" cy="8199881"/>
            </a:xfrm>
            <a:prstGeom prst="rect">
              <a:avLst/>
            </a:prstGeom>
          </p:spPr>
        </p:pic>
      </p:grpSp>
      <p:sp>
        <p:nvSpPr>
          <p:cNvPr name="Freeform 5" id="5"/>
          <p:cNvSpPr/>
          <p:nvPr/>
        </p:nvSpPr>
        <p:spPr>
          <a:xfrm flipH="false" flipV="false" rot="0">
            <a:off x="1028700" y="4500855"/>
            <a:ext cx="9140160" cy="4757445"/>
          </a:xfrm>
          <a:custGeom>
            <a:avLst/>
            <a:gdLst/>
            <a:ahLst/>
            <a:cxnLst/>
            <a:rect r="r" b="b" t="t" l="l"/>
            <a:pathLst>
              <a:path h="4757445" w="9140160">
                <a:moveTo>
                  <a:pt x="0" y="0"/>
                </a:moveTo>
                <a:lnTo>
                  <a:pt x="9140160" y="0"/>
                </a:lnTo>
                <a:lnTo>
                  <a:pt x="9140160" y="4757445"/>
                </a:lnTo>
                <a:lnTo>
                  <a:pt x="0" y="4757445"/>
                </a:lnTo>
                <a:lnTo>
                  <a:pt x="0" y="0"/>
                </a:lnTo>
                <a:close/>
              </a:path>
            </a:pathLst>
          </a:custGeom>
          <a:blipFill>
            <a:blip r:embed="rId5"/>
            <a:stretch>
              <a:fillRect l="0" t="0" r="0" b="0"/>
            </a:stretch>
          </a:blipFill>
        </p:spPr>
      </p:sp>
      <p:sp>
        <p:nvSpPr>
          <p:cNvPr name="TextBox 6" id="6"/>
          <p:cNvSpPr txBox="true"/>
          <p:nvPr/>
        </p:nvSpPr>
        <p:spPr>
          <a:xfrm rot="0">
            <a:off x="1028700" y="816971"/>
            <a:ext cx="16844696" cy="877747"/>
          </a:xfrm>
          <a:prstGeom prst="rect">
            <a:avLst/>
          </a:prstGeom>
        </p:spPr>
        <p:txBody>
          <a:bodyPr anchor="t" rtlCol="false" tIns="0" lIns="0" bIns="0" rIns="0">
            <a:spAutoFit/>
          </a:bodyPr>
          <a:lstStyle/>
          <a:p>
            <a:pPr>
              <a:lnSpc>
                <a:spcPts val="3346"/>
              </a:lnSpc>
            </a:pPr>
            <a:r>
              <a:rPr lang="en-US" sz="3346">
                <a:solidFill>
                  <a:srgbClr val="004AAD"/>
                </a:solidFill>
                <a:latin typeface="Montserrat Classic Bold"/>
              </a:rPr>
              <a:t>GET THE STATE AND SUM OF PROFIT FOR EACH STATE. THE RESULT SHOULD BE IN INCREASING ORDER OF PROFIT.</a:t>
            </a:r>
          </a:p>
        </p:txBody>
      </p:sp>
      <p:sp>
        <p:nvSpPr>
          <p:cNvPr name="TextBox 7" id="7"/>
          <p:cNvSpPr txBox="true"/>
          <p:nvPr/>
        </p:nvSpPr>
        <p:spPr>
          <a:xfrm rot="0">
            <a:off x="1028700" y="2412036"/>
            <a:ext cx="8115300" cy="2552066"/>
          </a:xfrm>
          <a:prstGeom prst="rect">
            <a:avLst/>
          </a:prstGeom>
        </p:spPr>
        <p:txBody>
          <a:bodyPr anchor="t" rtlCol="false" tIns="0" lIns="0" bIns="0" rIns="0">
            <a:spAutoFit/>
          </a:bodyPr>
          <a:lstStyle/>
          <a:p>
            <a:pPr>
              <a:lnSpc>
                <a:spcPts val="5119"/>
              </a:lnSpc>
            </a:pPr>
            <a:r>
              <a:rPr lang="en-US" sz="3199">
                <a:solidFill>
                  <a:srgbClr val="2E2E2E"/>
                </a:solidFill>
                <a:latin typeface="Montserrat Classic"/>
              </a:rPr>
              <a:t>SELECT State, SUM(Profit) from orders</a:t>
            </a:r>
          </a:p>
          <a:p>
            <a:pPr>
              <a:lnSpc>
                <a:spcPts val="5119"/>
              </a:lnSpc>
            </a:pPr>
            <a:r>
              <a:rPr lang="en-US" sz="3199">
                <a:solidFill>
                  <a:srgbClr val="2E2E2E"/>
                </a:solidFill>
                <a:latin typeface="Montserrat Classic"/>
              </a:rPr>
              <a:t>GROUP BY State</a:t>
            </a:r>
          </a:p>
          <a:p>
            <a:pPr>
              <a:lnSpc>
                <a:spcPts val="5119"/>
              </a:lnSpc>
            </a:pPr>
            <a:r>
              <a:rPr lang="en-US" sz="3199">
                <a:solidFill>
                  <a:srgbClr val="2E2E2E"/>
                </a:solidFill>
                <a:latin typeface="Montserrat Classic"/>
              </a:rPr>
              <a:t>ORDER BY SUM(Profit)</a:t>
            </a:r>
          </a:p>
          <a:p>
            <a:pPr>
              <a:lnSpc>
                <a:spcPts val="51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775110" y="3590335"/>
            <a:ext cx="8115300" cy="5892800"/>
            <a:chOff x="0" y="0"/>
            <a:chExt cx="10820400" cy="7857067"/>
          </a:xfrm>
        </p:grpSpPr>
        <p:pic>
          <p:nvPicPr>
            <p:cNvPr name="Picture 5" id="5"/>
            <p:cNvPicPr>
              <a:picLocks noChangeAspect="true"/>
            </p:cNvPicPr>
            <p:nvPr/>
          </p:nvPicPr>
          <p:blipFill>
            <a:blip r:embed="rId6"/>
            <a:srcRect l="2494" t="0" r="2494" b="0"/>
            <a:stretch>
              <a:fillRect/>
            </a:stretch>
          </p:blipFill>
          <p:spPr>
            <a:xfrm flipH="false" flipV="false">
              <a:off x="0" y="0"/>
              <a:ext cx="10820400" cy="7857067"/>
            </a:xfrm>
            <a:prstGeom prst="rect">
              <a:avLst/>
            </a:prstGeom>
          </p:spPr>
        </p:pic>
      </p:grpSp>
      <p:sp>
        <p:nvSpPr>
          <p:cNvPr name="TextBox 6" id="6"/>
          <p:cNvSpPr txBox="true"/>
          <p:nvPr/>
        </p:nvSpPr>
        <p:spPr>
          <a:xfrm rot="0">
            <a:off x="1028700" y="834300"/>
            <a:ext cx="10435545" cy="445950"/>
          </a:xfrm>
          <a:prstGeom prst="rect">
            <a:avLst/>
          </a:prstGeom>
        </p:spPr>
        <p:txBody>
          <a:bodyPr anchor="t" rtlCol="false" tIns="0" lIns="0" bIns="0" rIns="0">
            <a:spAutoFit/>
          </a:bodyPr>
          <a:lstStyle/>
          <a:p>
            <a:pPr>
              <a:lnSpc>
                <a:spcPts val="3301"/>
              </a:lnSpc>
            </a:pPr>
            <a:r>
              <a:rPr lang="en-US" sz="3301">
                <a:solidFill>
                  <a:srgbClr val="004AAD"/>
                </a:solidFill>
                <a:latin typeface="Montserrat Classic Bold"/>
              </a:rPr>
              <a:t>GET STATE, CATEGORY AND SUM OF PROFITS.</a:t>
            </a:r>
          </a:p>
        </p:txBody>
      </p:sp>
      <p:sp>
        <p:nvSpPr>
          <p:cNvPr name="TextBox 7" id="7"/>
          <p:cNvSpPr txBox="true"/>
          <p:nvPr/>
        </p:nvSpPr>
        <p:spPr>
          <a:xfrm rot="0">
            <a:off x="1028700" y="1828209"/>
            <a:ext cx="10796195" cy="1762126"/>
          </a:xfrm>
          <a:prstGeom prst="rect">
            <a:avLst/>
          </a:prstGeom>
        </p:spPr>
        <p:txBody>
          <a:bodyPr anchor="t" rtlCol="false" tIns="0" lIns="0" bIns="0" rIns="0">
            <a:spAutoFit/>
          </a:bodyPr>
          <a:lstStyle/>
          <a:p>
            <a:pPr>
              <a:lnSpc>
                <a:spcPts val="4799"/>
              </a:lnSpc>
            </a:pPr>
            <a:r>
              <a:rPr lang="en-US" sz="2999">
                <a:solidFill>
                  <a:srgbClr val="2E2E2E"/>
                </a:solidFill>
                <a:latin typeface="Montserrat Classic"/>
              </a:rPr>
              <a:t>SELECT State, Category, SUM(Profit) FROM orders</a:t>
            </a:r>
          </a:p>
          <a:p>
            <a:pPr>
              <a:lnSpc>
                <a:spcPts val="4799"/>
              </a:lnSpc>
            </a:pPr>
            <a:r>
              <a:rPr lang="en-US" sz="2999">
                <a:solidFill>
                  <a:srgbClr val="2E2E2E"/>
                </a:solidFill>
                <a:latin typeface="Montserrat Classic"/>
              </a:rPr>
              <a:t>GROUP BY State, Category</a:t>
            </a:r>
          </a:p>
          <a:p>
            <a:pPr>
              <a:lnSpc>
                <a:spcPts val="47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DAF5XrA_uZ8</dc:identifier>
  <dcterms:modified xsi:type="dcterms:W3CDTF">2011-08-01T06:04:30Z</dcterms:modified>
  <cp:revision>1</cp:revision>
  <dc:title>MYSQL CASE STUDY</dc:title>
</cp:coreProperties>
</file>