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61" r:id="rId2"/>
    <p:sldId id="277" r:id="rId3"/>
    <p:sldId id="263" r:id="rId4"/>
    <p:sldId id="268" r:id="rId5"/>
    <p:sldId id="275" r:id="rId6"/>
    <p:sldId id="276" r:id="rId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9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06.05.17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06.05.17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MOM:</a:t>
            </a:r>
            <a:r>
              <a:rPr lang="de-DE" baseline="0" dirty="0" smtClean="0"/>
              <a:t> </a:t>
            </a:r>
            <a:r>
              <a:rPr lang="de-DE" dirty="0" smtClean="0"/>
              <a:t>Message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Middlewared</a:t>
            </a:r>
            <a:r>
              <a:rPr lang="de-DE" dirty="0" smtClean="0"/>
              <a:t> Middleware</a:t>
            </a:r>
            <a:r>
              <a:rPr lang="de-DE" baseline="0" dirty="0" smtClean="0"/>
              <a:t> be</a:t>
            </a:r>
            <a:r>
              <a:rPr lang="de-DE" dirty="0" smtClean="0"/>
              <a:t>zeichnet Middleware, die auf der asynchronen oder synchronen Kommunikation, also der Übertragung von Nachrichten (Messages) beruht.</a:t>
            </a:r>
          </a:p>
          <a:p>
            <a:r>
              <a:rPr lang="de-DE" dirty="0" smtClean="0"/>
              <a:t>WSMS: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 Management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Verwandte Arbeiten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Gliederung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CryptDB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Motivation Datenintegration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 smtClean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 smtClean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 smtClean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 smtClean="0">
                <a:solidFill>
                  <a:schemeClr val="tx1"/>
                </a:solidFill>
              </a:rPr>
              <a:t>Exabyte</a:t>
            </a:r>
            <a:r>
              <a:rPr lang="de-DE" noProof="0" dirty="0" smtClean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 smtClean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 smtClean="0">
                <a:solidFill>
                  <a:schemeClr val="tx1"/>
                </a:solidFill>
              </a:rPr>
              <a:t>Zettabyte</a:t>
            </a:r>
            <a:r>
              <a:rPr lang="de-DE" noProof="0" dirty="0" smtClean="0">
                <a:solidFill>
                  <a:schemeClr val="tx1"/>
                </a:solidFill>
              </a:rPr>
              <a:t> </a:t>
            </a:r>
            <a:br>
              <a:rPr lang="de-DE" noProof="0" dirty="0" smtClean="0">
                <a:solidFill>
                  <a:schemeClr val="tx1"/>
                </a:solidFill>
              </a:rPr>
            </a:br>
            <a:r>
              <a:rPr lang="de-DE" noProof="0" dirty="0" smtClean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 smtClean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 smtClean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 smtClean="0"/>
              <a:t>Technische und organisatorische Gründe</a:t>
            </a:r>
          </a:p>
          <a:p>
            <a:pPr lvl="1"/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</a:t>
            </a:r>
            <a:r>
              <a:rPr lang="de-DE" dirty="0" smtClean="0"/>
              <a:t>Integration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</a:t>
            </a:r>
            <a:r>
              <a:rPr lang="de-DE" dirty="0" smtClean="0"/>
              <a:t>wuchs </a:t>
            </a:r>
            <a:r>
              <a:rPr lang="de-DE" dirty="0"/>
              <a:t>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</a:t>
            </a:r>
            <a:r>
              <a:rPr lang="de-DE" b="1" dirty="0" smtClean="0"/>
              <a:t>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2914653" y="3276599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Typen der Heterogenität</a:t>
            </a:r>
            <a:endParaRPr lang="de-DE" noProof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76424" y="2945044"/>
            <a:ext cx="2109984" cy="1274060"/>
            <a:chOff x="971999" y="3395480"/>
            <a:chExt cx="2153571" cy="21702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6" name="Rechteck 35"/>
            <p:cNvSpPr/>
            <p:nvPr/>
          </p:nvSpPr>
          <p:spPr>
            <a:xfrm>
              <a:off x="976065" y="3395480"/>
              <a:ext cx="2149505" cy="2170228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/>
                </a:solidFill>
                <a:latin typeface="Museo Sans 300" panose="02000000000000000000" pitchFamily="2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971999" y="3429000"/>
              <a:ext cx="2153571" cy="2069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Synonyms/Homonyms</a:t>
              </a:r>
            </a:p>
            <a:p>
              <a:pPr algn="ctr"/>
              <a:endParaRPr lang="de-DE" sz="788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Mappings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endParaRPr lang="de-DE" sz="75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Union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Types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endParaRPr lang="de-DE" sz="75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Language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Expressions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848494" y="2945044"/>
            <a:ext cx="2110015" cy="1274061"/>
            <a:chOff x="3203848" y="3395480"/>
            <a:chExt cx="2149505" cy="21702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7" name="Rechteck 36"/>
            <p:cNvSpPr/>
            <p:nvPr/>
          </p:nvSpPr>
          <p:spPr>
            <a:xfrm>
              <a:off x="3203848" y="3395480"/>
              <a:ext cx="2149505" cy="2170228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/>
                </a:solidFill>
                <a:latin typeface="Museo Sans 300" panose="02000000000000000000" pitchFamily="2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220972" y="3428999"/>
              <a:ext cx="2132381" cy="17300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Null Values</a:t>
              </a:r>
            </a:p>
            <a:p>
              <a:pPr algn="ctr"/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Virtual Columns</a:t>
              </a:r>
            </a:p>
            <a:p>
              <a:pPr algn="ctr"/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Semantic</a:t>
              </a:r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Incompatibility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5020566" y="2405045"/>
            <a:ext cx="3606428" cy="1814060"/>
            <a:chOff x="5436096" y="2604767"/>
            <a:chExt cx="4808571" cy="2971622"/>
          </a:xfrm>
        </p:grpSpPr>
        <p:sp>
          <p:nvSpPr>
            <p:cNvPr id="33" name="Rechteck 32"/>
            <p:cNvSpPr/>
            <p:nvPr/>
          </p:nvSpPr>
          <p:spPr>
            <a:xfrm>
              <a:off x="5436096" y="2604767"/>
              <a:ext cx="4715438" cy="2971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/>
                </a:solidFill>
                <a:latin typeface="Museo Sans 300" panose="02000000000000000000" pitchFamily="2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36096" y="2632844"/>
              <a:ext cx="4808571" cy="226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Same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attribute</a:t>
              </a:r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 </a:t>
              </a:r>
              <a:r>
                <a:rPr lang="de-DE" sz="1200" dirty="0" smtClean="0">
                  <a:solidFill>
                    <a:srgbClr val="555555"/>
                  </a:solidFill>
                  <a:latin typeface="Museo Sans 300" panose="02000000000000000000" pitchFamily="2" charset="0"/>
                </a:rPr>
                <a:t>in different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structures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Handling Sets</a:t>
              </a:r>
            </a:p>
            <a:p>
              <a:pPr algn="ctr"/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Attribute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name</a:t>
              </a:r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does</a:t>
              </a:r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 </a:t>
              </a:r>
              <a:r>
                <a:rPr lang="de-DE" sz="1200" dirty="0" smtClean="0">
                  <a:solidFill>
                    <a:srgbClr val="555555"/>
                  </a:solidFill>
                  <a:latin typeface="Museo Sans 300" panose="02000000000000000000" pitchFamily="2" charset="0"/>
                </a:rPr>
                <a:t>not </a:t>
              </a:r>
              <a:r>
                <a:rPr lang="de-DE" sz="1200" dirty="0" err="1" smtClean="0">
                  <a:solidFill>
                    <a:srgbClr val="555555"/>
                  </a:solidFill>
                  <a:latin typeface="Museo Sans 300" panose="02000000000000000000" pitchFamily="2" charset="0"/>
                </a:rPr>
                <a:t>define</a:t>
              </a:r>
              <a:r>
                <a:rPr lang="de-DE" sz="1200" dirty="0" smtClean="0">
                  <a:solidFill>
                    <a:srgbClr val="555555"/>
                  </a:solidFill>
                  <a:latin typeface="Museo Sans 300" panose="02000000000000000000" pitchFamily="2" charset="0"/>
                </a:rPr>
                <a:t>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semantics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  <a:p>
              <a:pPr algn="ctr"/>
              <a:r>
                <a:rPr lang="de-DE" sz="1200" dirty="0">
                  <a:solidFill>
                    <a:srgbClr val="555555"/>
                  </a:solidFill>
                  <a:latin typeface="Museo Sans 300" panose="02000000000000000000" pitchFamily="2" charset="0"/>
                </a:rPr>
                <a:t>Attribute </a:t>
              </a:r>
              <a:r>
                <a:rPr lang="de-DE" sz="1200" dirty="0" err="1">
                  <a:solidFill>
                    <a:srgbClr val="555555"/>
                  </a:solidFill>
                  <a:latin typeface="Museo Sans 300" panose="02000000000000000000" pitchFamily="2" charset="0"/>
                </a:rPr>
                <a:t>composition</a:t>
              </a:r>
              <a:endParaRPr lang="de-DE" sz="1200" dirty="0">
                <a:solidFill>
                  <a:srgbClr val="555555"/>
                </a:solidFill>
                <a:latin typeface="Museo Sans 300" panose="02000000000000000000" pitchFamily="2" charset="0"/>
              </a:endParaRPr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1376655" y="4271552"/>
            <a:ext cx="68196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</a:rPr>
              <a:t>Stonebraker</a:t>
            </a:r>
            <a:r>
              <a:rPr lang="de-DE" sz="750" dirty="0">
                <a:solidFill>
                  <a:srgbClr val="555555"/>
                </a:solidFill>
              </a:rPr>
              <a:t>, </a:t>
            </a:r>
            <a:r>
              <a:rPr lang="de-DE" sz="750" dirty="0" err="1">
                <a:solidFill>
                  <a:srgbClr val="555555"/>
                </a:solidFill>
              </a:rPr>
              <a:t>Oguzhan</a:t>
            </a:r>
            <a:r>
              <a:rPr lang="de-DE" sz="750" dirty="0">
                <a:solidFill>
                  <a:srgbClr val="555555"/>
                </a:solidFill>
              </a:rPr>
              <a:t> </a:t>
            </a:r>
            <a:r>
              <a:rPr lang="de-DE" sz="750" dirty="0" err="1">
                <a:solidFill>
                  <a:srgbClr val="555555"/>
                </a:solidFill>
              </a:rPr>
              <a:t>Topsakal</a:t>
            </a:r>
            <a:r>
              <a:rPr lang="de-DE" sz="750" dirty="0">
                <a:solidFill>
                  <a:srgbClr val="555555"/>
                </a:solidFill>
              </a:rPr>
              <a:t> : </a:t>
            </a:r>
            <a:r>
              <a:rPr lang="en-US" sz="750" dirty="0">
                <a:solidFill>
                  <a:srgbClr val="555555"/>
                </a:solidFill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</a:rPr>
              <a:t>technical</a:t>
            </a:r>
            <a:r>
              <a:rPr lang="de-DE" sz="750" dirty="0">
                <a:solidFill>
                  <a:srgbClr val="555555"/>
                </a:solidFill>
              </a:rPr>
              <a:t> </a:t>
            </a:r>
            <a:r>
              <a:rPr lang="de-DE" sz="750" dirty="0" err="1">
                <a:solidFill>
                  <a:srgbClr val="555555"/>
                </a:solidFill>
              </a:rPr>
              <a:t>report</a:t>
            </a:r>
            <a:r>
              <a:rPr lang="de-DE" sz="750" dirty="0">
                <a:solidFill>
                  <a:srgbClr val="555555"/>
                </a:solidFill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seo Sans 500" panose="02000000000000000000" pitchFamily="50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seo Sans 500" panose="02000000000000000000" pitchFamily="50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seo Sans 500" panose="02000000000000000000" pitchFamily="50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seo Sans 500" panose="02000000000000000000" pitchFamily="50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seo Sans 500" panose="02000000000000000000" pitchFamily="50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seo Sans 500" panose="02000000000000000000" pitchFamily="50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seo Sans 500" panose="02000000000000000000" pitchFamily="50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seo Sans 500" panose="02000000000000000000" pitchFamily="50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Museo Sans 500" panose="02000000000000000000" pitchFamily="50" charset="0"/>
              </a:rPr>
              <a:t>Attribute </a:t>
            </a:r>
            <a:r>
              <a:rPr lang="de-DE" sz="1200" dirty="0" err="1" smtClean="0">
                <a:solidFill>
                  <a:schemeClr val="tx1"/>
                </a:solidFill>
                <a:latin typeface="Museo Sans 500" panose="02000000000000000000" pitchFamily="50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seo Sans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Klassifikation von Integrationsansätzen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Nach Anwendungsgebiet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 smtClean="0"/>
              <a:t>Oberflächenintegration</a:t>
            </a:r>
          </a:p>
          <a:p>
            <a:pPr lvl="1"/>
            <a:r>
              <a:rPr lang="de-DE" noProof="0" dirty="0" smtClean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 smtClean="0"/>
              <a:t>    heterogener Datenbestände</a:t>
            </a:r>
          </a:p>
          <a:p>
            <a:pPr lvl="1"/>
            <a:r>
              <a:rPr lang="de-DE" noProof="0" dirty="0" smtClean="0"/>
              <a:t>z.B.: Portale, </a:t>
            </a:r>
            <a:r>
              <a:rPr lang="de-DE" noProof="0" dirty="0" err="1" smtClean="0"/>
              <a:t>Mashups</a:t>
            </a:r>
            <a:endParaRPr lang="de-DE" noProof="0" dirty="0" smtClean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 smtClean="0"/>
              <a:t>Prozessintegration</a:t>
            </a:r>
          </a:p>
          <a:p>
            <a:pPr lvl="1"/>
            <a:r>
              <a:rPr lang="de-DE" noProof="0" dirty="0" smtClean="0"/>
              <a:t>Prozesskomposition homogener Dienste </a:t>
            </a:r>
            <a:br>
              <a:rPr lang="de-DE" noProof="0" dirty="0" smtClean="0"/>
            </a:br>
            <a:r>
              <a:rPr lang="de-DE" noProof="0" dirty="0" smtClean="0"/>
              <a:t>(Systeme, Applikationen)</a:t>
            </a:r>
          </a:p>
          <a:p>
            <a:pPr lvl="1"/>
            <a:r>
              <a:rPr lang="de-DE" noProof="0" dirty="0" smtClean="0"/>
              <a:t>z.B.: </a:t>
            </a:r>
            <a:r>
              <a:rPr lang="de-DE" noProof="0" dirty="0" err="1" smtClean="0"/>
              <a:t>WfMS</a:t>
            </a:r>
            <a:r>
              <a:rPr lang="de-DE" noProof="0" dirty="0" smtClean="0"/>
              <a:t>, BPEL </a:t>
            </a:r>
            <a:r>
              <a:rPr lang="de-DE" noProof="0" dirty="0" err="1" smtClean="0"/>
              <a:t>Engines</a:t>
            </a:r>
            <a:r>
              <a:rPr lang="de-DE" noProof="0" dirty="0" smtClean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4"/>
          </p:nvPr>
        </p:nvSpPr>
        <p:spPr>
          <a:xfrm>
            <a:off x="6192000" y="972000"/>
            <a:ext cx="2772000" cy="3780000"/>
          </a:xfrm>
        </p:spPr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</a:t>
            </a:r>
            <a:r>
              <a:rPr lang="de-DE" dirty="0" smtClean="0"/>
              <a:t>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seo Sans 500" panose="02000000000000000000" pitchFamily="50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seo Sans 500" panose="02000000000000000000" pitchFamily="50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0"/>
            <a:ext cx="2357454" cy="1080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seo Sans 500" panose="02000000000000000000" pitchFamily="50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seo Sans 500" panose="02000000000000000000" pitchFamily="50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seo Sans 500" panose="02000000000000000000" pitchFamily="50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seo Sans 500" panose="02000000000000000000" pitchFamily="50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seo Sans 500" panose="02000000000000000000" pitchFamily="50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seo Sans 500" panose="02000000000000000000" pitchFamily="50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3ADC8137-3635-D448-94FD-DE26EA6293B4}" vid="{86669088-7531-304A-BE89-D5979DCD8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 Dresden Datenbanken</Template>
  <TotalTime>0</TotalTime>
  <Words>252</Words>
  <Application>Microsoft Macintosh PowerPoint</Application>
  <PresentationFormat>Bildschirmpräsentation (16:9)</PresentationFormat>
  <Paragraphs>77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Museo Sans 300</vt:lpstr>
      <vt:lpstr>Museo Sans 500</vt:lpstr>
      <vt:lpstr>Wingdings</vt:lpstr>
      <vt:lpstr>Arial</vt:lpstr>
      <vt:lpstr>Office-Design</vt:lpstr>
      <vt:lpstr>Verwandte Arbeiten</vt:lpstr>
      <vt:lpstr>Gliederung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Verwandte Arbeiten</dc:title>
  <dc:creator>ms719977</dc:creator>
  <cp:lastModifiedBy>ms719977</cp:lastModifiedBy>
  <cp:revision>2</cp:revision>
  <dcterms:created xsi:type="dcterms:W3CDTF">2017-05-06T08:48:36Z</dcterms:created>
  <dcterms:modified xsi:type="dcterms:W3CDTF">2017-05-06T13:49:11Z</dcterms:modified>
</cp:coreProperties>
</file>