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4"/>
  </p:notesMasterIdLst>
  <p:handoutMasterIdLst>
    <p:handoutMasterId r:id="rId15"/>
  </p:handoutMasterIdLst>
  <p:sldIdLst>
    <p:sldId id="261" r:id="rId2"/>
    <p:sldId id="278" r:id="rId3"/>
    <p:sldId id="281" r:id="rId4"/>
    <p:sldId id="275" r:id="rId5"/>
    <p:sldId id="279" r:id="rId6"/>
    <p:sldId id="286" r:id="rId7"/>
    <p:sldId id="288" r:id="rId8"/>
    <p:sldId id="285" r:id="rId9"/>
    <p:sldId id="283" r:id="rId10"/>
    <p:sldId id="284" r:id="rId11"/>
    <p:sldId id="289" r:id="rId12"/>
    <p:sldId id="280" r:id="rId13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BD9F"/>
    <a:srgbClr val="555555"/>
    <a:srgbClr val="376591"/>
    <a:srgbClr val="83D4EE"/>
    <a:srgbClr val="BAD641"/>
    <a:srgbClr val="2EA88E"/>
    <a:srgbClr val="FEFEFE"/>
    <a:srgbClr val="FFFFFF"/>
    <a:srgbClr val="A2E6D7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9" autoAdjust="0"/>
    <p:restoredTop sz="94660"/>
  </p:normalViewPr>
  <p:slideViewPr>
    <p:cSldViewPr snapToGrid="0">
      <p:cViewPr>
        <p:scale>
          <a:sx n="115" d="100"/>
          <a:sy n="115" d="100"/>
        </p:scale>
        <p:origin x="896" y="4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7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2165-45DD-4E6A-8D88-991CFCF20576}" type="datetimeFigureOut">
              <a:rPr lang="de-DE" smtClean="0"/>
              <a:t>10.05.17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92895-00AB-4E56-A4C3-B2032C42F3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150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2A775-C49D-45BA-A919-7D687A0440E7}" type="datetimeFigureOut">
              <a:rPr lang="de-DE" smtClean="0"/>
              <a:t>10.05.17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A0D67-EDAE-48EC-829F-B147F97990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5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515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4825824"/>
            <a:ext cx="9144000" cy="317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 userDrawn="1"/>
        </p:nvSpPr>
        <p:spPr>
          <a:xfrm>
            <a:off x="618271" y="1879871"/>
            <a:ext cx="8524756" cy="1368000"/>
          </a:xfrm>
          <a:prstGeom prst="rect">
            <a:avLst/>
          </a:prstGeom>
          <a:solidFill>
            <a:schemeClr val="bg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 userDrawn="1"/>
        </p:nvSpPr>
        <p:spPr>
          <a:xfrm>
            <a:off x="511308" y="1879871"/>
            <a:ext cx="58730" cy="1368000"/>
          </a:xfrm>
          <a:prstGeom prst="rect">
            <a:avLst/>
          </a:prstGeom>
          <a:gradFill>
            <a:gsLst>
              <a:gs pos="0">
                <a:srgbClr val="BAD641"/>
              </a:gs>
              <a:gs pos="34000">
                <a:srgbClr val="83D4EE"/>
              </a:gs>
              <a:gs pos="66000">
                <a:srgbClr val="34BD9F"/>
              </a:gs>
              <a:gs pos="100000">
                <a:srgbClr val="37659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EA88E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558" y="1879871"/>
            <a:ext cx="461544" cy="1368000"/>
          </a:xfrm>
          <a:prstGeom prst="rect">
            <a:avLst/>
          </a:prstGeom>
          <a:solidFill>
            <a:schemeClr val="bg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977" y="2008547"/>
            <a:ext cx="6840001" cy="720000"/>
          </a:xfrm>
          <a:prstGeom prst="rect">
            <a:avLst/>
          </a:prstGeom>
        </p:spPr>
        <p:txBody>
          <a:bodyPr anchor="ctr"/>
          <a:lstStyle>
            <a:lvl1pPr algn="l">
              <a:defRPr sz="3200" cap="none" baseline="0">
                <a:solidFill>
                  <a:schemeClr val="tx1"/>
                </a:solidFill>
                <a:latin typeface="Museo Sans 500" panose="02000000000000000000" pitchFamily="50" charset="0"/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6136" y="2732800"/>
            <a:ext cx="6840000" cy="324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rgbClr val="2EA88E"/>
                </a:solidFill>
                <a:latin typeface="Museo Sans 300" panose="02000000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8" name="Rechteck 7"/>
          <p:cNvSpPr/>
          <p:nvPr userDrawn="1"/>
        </p:nvSpPr>
        <p:spPr>
          <a:xfrm rot="2700000">
            <a:off x="8100780" y="1421738"/>
            <a:ext cx="54000" cy="23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 rot="-2700000">
            <a:off x="8708895" y="1661625"/>
            <a:ext cx="54000" cy="11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670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288000"/>
            <a:ext cx="5760000" cy="430560"/>
          </a:xfrm>
          <a:prstGeom prst="rect">
            <a:avLst/>
          </a:prstGeom>
        </p:spPr>
        <p:txBody>
          <a:bodyPr anchor="ctr"/>
          <a:lstStyle>
            <a:lvl1pPr>
              <a:defRPr sz="2400" b="0">
                <a:solidFill>
                  <a:schemeClr val="tx1"/>
                </a:solidFill>
                <a:latin typeface="Museo Sans 300" panose="02000000000000000000" pitchFamily="2" charset="0"/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72000"/>
            <a:ext cx="8784000" cy="37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Museo Sans 500" panose="02000000000000000000" pitchFamily="50" charset="0"/>
              <a:buChar char=" "/>
              <a:defRPr sz="1400" b="0" cap="small" baseline="0">
                <a:solidFill>
                  <a:srgbClr val="34BD9F"/>
                </a:solidFill>
                <a:latin typeface="Museo Sans 500" panose="02000000000000000000" pitchFamily="50" charset="0"/>
              </a:defRPr>
            </a:lvl1pPr>
            <a:lvl2pPr marL="355600" indent="-17780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Museo Sans 300" panose="02000000000000000000" pitchFamily="2" charset="0"/>
              </a:defRPr>
            </a:lvl2pPr>
            <a:lvl3pPr marL="541338" indent="-185738">
              <a:buFont typeface="Museo Sans 300" panose="02000000000000000000" pitchFamily="2" charset="0"/>
              <a:buChar char="‑"/>
              <a:defRPr sz="1100">
                <a:solidFill>
                  <a:schemeClr val="tx1"/>
                </a:solidFill>
                <a:latin typeface="Museo Sans 300" panose="02000000000000000000" pitchFamily="2" charset="0"/>
              </a:defRPr>
            </a:lvl3pPr>
            <a:lvl4pPr>
              <a:defRPr>
                <a:latin typeface="Museo Sans 500" panose="02000000000000000000" pitchFamily="50" charset="0"/>
              </a:defRPr>
            </a:lvl4pPr>
            <a:lvl5pPr>
              <a:defRPr>
                <a:latin typeface="Museo Sans 500" panose="02000000000000000000" pitchFamily="50" charset="0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828000" y="4968000"/>
            <a:ext cx="7668000" cy="14400"/>
          </a:xfrm>
          <a:prstGeom prst="rect">
            <a:avLst/>
          </a:prstGeom>
          <a:gradFill>
            <a:gsLst>
              <a:gs pos="0">
                <a:srgbClr val="BAD641"/>
              </a:gs>
              <a:gs pos="34000">
                <a:srgbClr val="83D4EE"/>
              </a:gs>
              <a:gs pos="66000">
                <a:srgbClr val="34BD9F"/>
              </a:gs>
              <a:gs pos="100000">
                <a:srgbClr val="37659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 userDrawn="1"/>
        </p:nvSpPr>
        <p:spPr>
          <a:xfrm>
            <a:off x="8553600" y="4824000"/>
            <a:ext cx="5400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D955248-381E-4BFB-B17D-8BA51DD9B06D}" type="slidenum">
              <a:rPr lang="de-DE" sz="1350" smtClean="0"/>
              <a:pPr algn="ctr"/>
              <a:t>‹Nr.›</a:t>
            </a:fld>
            <a:endParaRPr lang="de-DE" sz="1350" dirty="0" err="1" smtClean="0"/>
          </a:p>
        </p:txBody>
      </p:sp>
    </p:spTree>
    <p:extLst>
      <p:ext uri="{BB962C8B-B14F-4D97-AF65-F5344CB8AC3E}">
        <p14:creationId xmlns:p14="http://schemas.microsoft.com/office/powerpoint/2010/main" val="4011754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2139750"/>
            <a:ext cx="9144000" cy="864000"/>
          </a:xfrm>
          <a:prstGeom prst="rect">
            <a:avLst/>
          </a:prstGeom>
          <a:gradFill flip="none" rotWithShape="1">
            <a:gsLst>
              <a:gs pos="37000">
                <a:srgbClr val="34BD9F">
                  <a:lumMod val="95000"/>
                  <a:lumOff val="5000"/>
                  <a:alpha val="88000"/>
                </a:srgbClr>
              </a:gs>
              <a:gs pos="100000">
                <a:srgbClr val="34BD9F"/>
              </a:gs>
            </a:gsLst>
            <a:lin ang="13500000" scaled="1"/>
            <a:tileRect/>
          </a:gradFill>
          <a:ln>
            <a:noFill/>
          </a:ln>
          <a:effectLst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38000" y="2355750"/>
            <a:ext cx="8828800" cy="432000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solidFill>
                  <a:schemeClr val="bg1"/>
                </a:solidFill>
                <a:latin typeface="Museo Sans 500" panose="02000000000000000000" pitchFamily="50" charset="0"/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511308" y="2139750"/>
            <a:ext cx="36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EA88E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>
          <a:xfrm rot="2700000">
            <a:off x="8582974" y="1773663"/>
            <a:ext cx="18000" cy="151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 rot="8100000">
            <a:off x="8873225" y="2002836"/>
            <a:ext cx="18000" cy="79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277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88000"/>
            <a:ext cx="5760000" cy="43200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Museo Sans 300" panose="02000000000000000000" pitchFamily="2" charset="0"/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72000"/>
            <a:ext cx="4248000" cy="37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Museo Sans 500" panose="02000000000000000000" pitchFamily="50" charset="0"/>
              <a:buChar char=" "/>
              <a:defRPr sz="1400" b="0" cap="small" baseline="0">
                <a:solidFill>
                  <a:srgbClr val="34BD9F"/>
                </a:solidFill>
                <a:latin typeface="Museo Sans 500" panose="02000000000000000000" pitchFamily="50" charset="0"/>
              </a:defRPr>
            </a:lvl1pPr>
            <a:lvl2pPr marL="355600" indent="-17780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Museo Sans 300" panose="02000000000000000000" pitchFamily="2" charset="0"/>
              </a:defRPr>
            </a:lvl2pPr>
            <a:lvl3pPr marL="541338" indent="-185738">
              <a:buFont typeface="Museo Sans 300" panose="02000000000000000000" pitchFamily="2" charset="0"/>
              <a:buChar char="‑"/>
              <a:defRPr sz="1100">
                <a:solidFill>
                  <a:schemeClr val="tx1"/>
                </a:solidFill>
                <a:latin typeface="Museo Sans 300" panose="02000000000000000000" pitchFamily="2" charset="0"/>
              </a:defRPr>
            </a:lvl3pPr>
            <a:lvl4pPr>
              <a:defRPr>
                <a:latin typeface="Museo Sans 500" panose="02000000000000000000" pitchFamily="50" charset="0"/>
              </a:defRPr>
            </a:lvl4pPr>
            <a:lvl5pPr>
              <a:defRPr>
                <a:latin typeface="Museo Sans 500" panose="02000000000000000000" pitchFamily="50" charset="0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716000" y="972000"/>
            <a:ext cx="4248000" cy="37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Museo Sans 500" panose="02000000000000000000" pitchFamily="50" charset="0"/>
              <a:buChar char=" "/>
              <a:defRPr sz="1400" b="0" cap="small" baseline="0">
                <a:solidFill>
                  <a:srgbClr val="34BD9F"/>
                </a:solidFill>
                <a:latin typeface="Museo Sans 500" panose="02000000000000000000" pitchFamily="50" charset="0"/>
              </a:defRPr>
            </a:lvl1pPr>
            <a:lvl2pPr marL="355600" indent="-17780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Museo Sans 300" panose="02000000000000000000" pitchFamily="2" charset="0"/>
              </a:defRPr>
            </a:lvl2pPr>
            <a:lvl3pPr marL="541338" indent="-185738">
              <a:buFont typeface="Museo Sans 300" panose="02000000000000000000" pitchFamily="2" charset="0"/>
              <a:buChar char="‑"/>
              <a:defRPr sz="1100">
                <a:solidFill>
                  <a:schemeClr val="tx1"/>
                </a:solidFill>
                <a:latin typeface="Museo Sans 300" panose="02000000000000000000" pitchFamily="2" charset="0"/>
              </a:defRPr>
            </a:lvl3pPr>
            <a:lvl4pPr>
              <a:defRPr>
                <a:latin typeface="Museo Sans 500" panose="02000000000000000000" pitchFamily="50" charset="0"/>
              </a:defRPr>
            </a:lvl4pPr>
            <a:lvl5pPr>
              <a:defRPr>
                <a:latin typeface="Museo Sans 500" panose="02000000000000000000" pitchFamily="50" charset="0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828000" y="4968000"/>
            <a:ext cx="7668000" cy="14400"/>
          </a:xfrm>
          <a:prstGeom prst="rect">
            <a:avLst/>
          </a:prstGeom>
          <a:gradFill>
            <a:gsLst>
              <a:gs pos="0">
                <a:srgbClr val="BAD641"/>
              </a:gs>
              <a:gs pos="34000">
                <a:srgbClr val="83D4EE"/>
              </a:gs>
              <a:gs pos="66000">
                <a:srgbClr val="34BD9F"/>
              </a:gs>
              <a:gs pos="100000">
                <a:srgbClr val="37659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 userDrawn="1"/>
        </p:nvSpPr>
        <p:spPr>
          <a:xfrm>
            <a:off x="8553600" y="4824000"/>
            <a:ext cx="540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9DDD7E6-EF1D-4D76-8D7C-7B5499DA39D6}" type="slidenum">
              <a:rPr lang="de-DE" sz="1350" smtClean="0"/>
              <a:pPr algn="ctr"/>
              <a:t>‹Nr.›</a:t>
            </a:fld>
            <a:endParaRPr lang="de-DE" sz="1350" dirty="0" err="1" smtClean="0"/>
          </a:p>
        </p:txBody>
      </p:sp>
    </p:spTree>
    <p:extLst>
      <p:ext uri="{BB962C8B-B14F-4D97-AF65-F5344CB8AC3E}">
        <p14:creationId xmlns:p14="http://schemas.microsoft.com/office/powerpoint/2010/main" val="689083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88000"/>
            <a:ext cx="5760000" cy="43200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rgbClr val="555555"/>
                </a:solidFill>
                <a:latin typeface="Museo Sans 300" panose="02000000000000000000" pitchFamily="2" charset="0"/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72000"/>
            <a:ext cx="2772000" cy="37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Museo Sans 500" panose="02000000000000000000" pitchFamily="50" charset="0"/>
              <a:buChar char=" "/>
              <a:defRPr sz="1400" b="0" cap="small" baseline="0">
                <a:solidFill>
                  <a:srgbClr val="34BD9F"/>
                </a:solidFill>
                <a:latin typeface="Museo Sans 500" panose="02000000000000000000" pitchFamily="50" charset="0"/>
              </a:defRPr>
            </a:lvl1pPr>
            <a:lvl2pPr marL="355600" indent="-17780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Museo Sans 300" panose="02000000000000000000" pitchFamily="2" charset="0"/>
              </a:defRPr>
            </a:lvl2pPr>
            <a:lvl3pPr marL="541338" indent="-185738">
              <a:buFont typeface="Museo Sans 300" panose="02000000000000000000" pitchFamily="2" charset="0"/>
              <a:buChar char="‑"/>
              <a:defRPr sz="1100">
                <a:solidFill>
                  <a:schemeClr val="tx1"/>
                </a:solidFill>
                <a:latin typeface="Museo Sans 300" panose="02000000000000000000" pitchFamily="2" charset="0"/>
              </a:defRPr>
            </a:lvl3pPr>
            <a:lvl4pPr>
              <a:defRPr>
                <a:latin typeface="Museo Sans 500" panose="02000000000000000000" pitchFamily="50" charset="0"/>
              </a:defRPr>
            </a:lvl4pPr>
            <a:lvl5pPr>
              <a:defRPr>
                <a:latin typeface="Museo Sans 500" panose="02000000000000000000" pitchFamily="50" charset="0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828000" y="4968000"/>
            <a:ext cx="7668000" cy="14400"/>
          </a:xfrm>
          <a:prstGeom prst="rect">
            <a:avLst/>
          </a:prstGeom>
          <a:gradFill>
            <a:gsLst>
              <a:gs pos="0">
                <a:srgbClr val="BAD641"/>
              </a:gs>
              <a:gs pos="34000">
                <a:srgbClr val="83D4EE"/>
              </a:gs>
              <a:gs pos="66000">
                <a:srgbClr val="34BD9F"/>
              </a:gs>
              <a:gs pos="100000">
                <a:srgbClr val="37659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192000" y="972000"/>
            <a:ext cx="2772000" cy="37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Museo Sans 500" panose="02000000000000000000" pitchFamily="50" charset="0"/>
              <a:buChar char=" "/>
              <a:defRPr sz="1400" b="0" cap="small" baseline="0">
                <a:solidFill>
                  <a:srgbClr val="34BD9F"/>
                </a:solidFill>
                <a:latin typeface="Museo Sans 500" panose="02000000000000000000" pitchFamily="50" charset="0"/>
              </a:defRPr>
            </a:lvl1pPr>
            <a:lvl2pPr marL="355600" indent="-17780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Museo Sans 300" panose="02000000000000000000" pitchFamily="2" charset="0"/>
              </a:defRPr>
            </a:lvl2pPr>
            <a:lvl3pPr marL="541338" indent="-185738">
              <a:buFont typeface="Museo Sans 300" panose="02000000000000000000" pitchFamily="2" charset="0"/>
              <a:buChar char="‑"/>
              <a:defRPr sz="1100">
                <a:solidFill>
                  <a:schemeClr val="tx1"/>
                </a:solidFill>
                <a:latin typeface="Museo Sans 300" panose="02000000000000000000" pitchFamily="2" charset="0"/>
              </a:defRPr>
            </a:lvl3pPr>
            <a:lvl4pPr>
              <a:defRPr>
                <a:latin typeface="Museo Sans 500" panose="02000000000000000000" pitchFamily="50" charset="0"/>
              </a:defRPr>
            </a:lvl4pPr>
            <a:lvl5pPr>
              <a:defRPr>
                <a:latin typeface="Museo Sans 500" panose="02000000000000000000" pitchFamily="50" charset="0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3186000" y="972000"/>
            <a:ext cx="2772000" cy="37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Museo Sans 500" panose="02000000000000000000" pitchFamily="50" charset="0"/>
              <a:buChar char=" "/>
              <a:defRPr sz="1400" b="0" cap="small" baseline="0">
                <a:solidFill>
                  <a:srgbClr val="34BD9F"/>
                </a:solidFill>
                <a:latin typeface="Museo Sans 500" panose="02000000000000000000" pitchFamily="50" charset="0"/>
              </a:defRPr>
            </a:lvl1pPr>
            <a:lvl2pPr marL="355600" indent="-17780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Museo Sans 300" panose="02000000000000000000" pitchFamily="2" charset="0"/>
              </a:defRPr>
            </a:lvl2pPr>
            <a:lvl3pPr marL="541338" indent="-185738">
              <a:buFont typeface="Museo Sans 300" panose="02000000000000000000" pitchFamily="2" charset="0"/>
              <a:buChar char="‑"/>
              <a:defRPr sz="1100">
                <a:solidFill>
                  <a:schemeClr val="tx1"/>
                </a:solidFill>
                <a:latin typeface="Museo Sans 300" panose="02000000000000000000" pitchFamily="2" charset="0"/>
              </a:defRPr>
            </a:lvl3pPr>
            <a:lvl4pPr>
              <a:defRPr>
                <a:latin typeface="Museo Sans 500" panose="02000000000000000000" pitchFamily="50" charset="0"/>
              </a:defRPr>
            </a:lvl4pPr>
            <a:lvl5pPr>
              <a:defRPr>
                <a:latin typeface="Museo Sans 500" panose="02000000000000000000" pitchFamily="50" charset="0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8553600" y="4824000"/>
            <a:ext cx="540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5E669B5-5834-4DCA-BA01-61C39CFFA16F}" type="slidenum">
              <a:rPr lang="de-DE" sz="1350" smtClean="0"/>
              <a:pPr algn="ctr"/>
              <a:t>‹Nr.›</a:t>
            </a:fld>
            <a:endParaRPr lang="de-DE" sz="1350" dirty="0" err="1" smtClean="0"/>
          </a:p>
        </p:txBody>
      </p:sp>
    </p:spTree>
    <p:extLst>
      <p:ext uri="{BB962C8B-B14F-4D97-AF65-F5344CB8AC3E}">
        <p14:creationId xmlns:p14="http://schemas.microsoft.com/office/powerpoint/2010/main" val="1738720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001" y="216000"/>
            <a:ext cx="1870253" cy="504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80000" y="4896000"/>
            <a:ext cx="540000" cy="1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1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4" r:id="rId4"/>
    <p:sldLayoutId id="2147483656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Verwandte Arbeiten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Untersuchung von Intel SGX für eine sichere Verarbeitung komprimierter 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849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Cipherbase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Ansatz</a:t>
            </a:r>
          </a:p>
          <a:p>
            <a:pPr lvl="1"/>
            <a:r>
              <a:rPr lang="de-DE" dirty="0" smtClean="0"/>
              <a:t>Erweiterung für Microsoft SQL Server</a:t>
            </a:r>
          </a:p>
          <a:p>
            <a:pPr lvl="1"/>
            <a:r>
              <a:rPr lang="de-DE" dirty="0" smtClean="0"/>
              <a:t>HW/SW </a:t>
            </a:r>
            <a:r>
              <a:rPr lang="de-DE" dirty="0" err="1" smtClean="0"/>
              <a:t>Codesign</a:t>
            </a:r>
            <a:r>
              <a:rPr lang="de-DE" dirty="0" smtClean="0"/>
              <a:t>: Separate „</a:t>
            </a:r>
            <a:r>
              <a:rPr lang="de-DE" dirty="0" err="1" smtClean="0"/>
              <a:t>Trusted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“ (TM) zum Zweck der Berechnung von kryptographischen Primitiven</a:t>
            </a:r>
          </a:p>
          <a:p>
            <a:pPr lvl="1"/>
            <a:r>
              <a:rPr lang="de-DE" dirty="0" smtClean="0"/>
              <a:t>Prinzipiell gleich zu </a:t>
            </a:r>
            <a:r>
              <a:rPr lang="de-DE" dirty="0" err="1" smtClean="0"/>
              <a:t>TrustedDB</a:t>
            </a:r>
            <a:r>
              <a:rPr lang="de-DE" dirty="0" smtClean="0"/>
              <a:t>, Logik in vertrauenswürdiger Hardware aber nur simple </a:t>
            </a:r>
            <a:r>
              <a:rPr lang="de-DE" dirty="0" err="1" smtClean="0"/>
              <a:t>Stackmaschine</a:t>
            </a:r>
            <a:endParaRPr lang="de-DE" dirty="0" smtClean="0"/>
          </a:p>
          <a:p>
            <a:pPr lvl="1"/>
            <a:r>
              <a:rPr lang="de-DE" dirty="0" smtClean="0"/>
              <a:t>Umsetzung der TM durch FPGAs möglich [5]</a:t>
            </a:r>
          </a:p>
          <a:p>
            <a:r>
              <a:rPr lang="de-DE" dirty="0" smtClean="0"/>
              <a:t>Vorteile</a:t>
            </a:r>
          </a:p>
          <a:p>
            <a:pPr lvl="1"/>
            <a:r>
              <a:rPr lang="de-DE" dirty="0" smtClean="0"/>
              <a:t>Maß an Sicherheit ist für einzelne Attribute konfigurierbar (nicht bei </a:t>
            </a:r>
            <a:r>
              <a:rPr lang="de-DE" dirty="0" err="1" smtClean="0"/>
              <a:t>CryptDB</a:t>
            </a:r>
            <a:r>
              <a:rPr lang="de-DE" dirty="0" smtClean="0"/>
              <a:t>) [4]</a:t>
            </a:r>
          </a:p>
          <a:p>
            <a:pPr lvl="1"/>
            <a:r>
              <a:rPr lang="de-DE" dirty="0" smtClean="0"/>
              <a:t>Hohe Kopplung: TM berechnet nur die Kernprimitive die wirklich auf Verschlüsselung beruhen, nicht mehr (nicht bei </a:t>
            </a:r>
            <a:r>
              <a:rPr lang="de-DE" dirty="0" err="1" smtClean="0"/>
              <a:t>TrustedDB</a:t>
            </a:r>
            <a:r>
              <a:rPr lang="de-DE" dirty="0" smtClean="0"/>
              <a:t>) [4]</a:t>
            </a:r>
          </a:p>
          <a:p>
            <a:pPr lvl="1"/>
            <a:r>
              <a:rPr lang="de-DE" dirty="0" err="1" smtClean="0"/>
              <a:t>Trusted</a:t>
            </a:r>
            <a:r>
              <a:rPr lang="de-DE" dirty="0" smtClean="0"/>
              <a:t> Computing Base (TCB) sehr klein [5]</a:t>
            </a:r>
          </a:p>
          <a:p>
            <a:r>
              <a:rPr lang="de-DE" dirty="0" smtClean="0"/>
              <a:t>Nachteile</a:t>
            </a:r>
          </a:p>
          <a:p>
            <a:pPr lvl="1"/>
            <a:r>
              <a:rPr lang="de-DE" dirty="0" smtClean="0"/>
              <a:t>Gleiche Vertraulichkeit wie OPE, Ordnung der Daten wird preisgegeben [6]</a:t>
            </a:r>
          </a:p>
        </p:txBody>
      </p:sp>
    </p:spTree>
    <p:extLst>
      <p:ext uri="{BB962C8B-B14F-4D97-AF65-F5344CB8AC3E}">
        <p14:creationId xmlns:p14="http://schemas.microsoft.com/office/powerpoint/2010/main" val="62619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VC3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Ansatz</a:t>
            </a:r>
          </a:p>
          <a:p>
            <a:pPr lvl="1"/>
            <a:r>
              <a:rPr lang="de-DE" dirty="0" smtClean="0"/>
              <a:t>Ausführung von </a:t>
            </a:r>
            <a:r>
              <a:rPr lang="de-DE" dirty="0" err="1" smtClean="0"/>
              <a:t>MapReduce</a:t>
            </a:r>
            <a:r>
              <a:rPr lang="de-DE" dirty="0" smtClean="0"/>
              <a:t> mithilfe von unverändertem </a:t>
            </a:r>
            <a:r>
              <a:rPr lang="de-DE" dirty="0" err="1" smtClean="0"/>
              <a:t>Hadoop</a:t>
            </a:r>
            <a:r>
              <a:rPr lang="de-DE" dirty="0" smtClean="0"/>
              <a:t> in einer Intel SGX Umgebung</a:t>
            </a:r>
            <a:endParaRPr lang="de-DE" dirty="0" smtClean="0"/>
          </a:p>
          <a:p>
            <a:r>
              <a:rPr lang="de-DE" dirty="0" smtClean="0"/>
              <a:t>Vorteile</a:t>
            </a:r>
          </a:p>
          <a:p>
            <a:pPr lvl="1"/>
            <a:r>
              <a:rPr lang="de-DE" dirty="0" smtClean="0"/>
              <a:t>Performance Overhead ist gering (was in der Arbeit zu zeigen ist)</a:t>
            </a:r>
            <a:endParaRPr lang="de-DE" dirty="0" smtClean="0"/>
          </a:p>
          <a:p>
            <a:r>
              <a:rPr lang="de-DE" dirty="0" smtClean="0"/>
              <a:t>Nachteile</a:t>
            </a:r>
          </a:p>
          <a:p>
            <a:pPr lvl="1"/>
            <a:r>
              <a:rPr lang="de-DE" dirty="0" smtClean="0"/>
              <a:t>Soweit nichts erkennbar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0518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 smtClean="0"/>
              <a:t>[1] R</a:t>
            </a:r>
            <a:r>
              <a:rPr lang="de-DE" dirty="0"/>
              <a:t>. </a:t>
            </a:r>
            <a:r>
              <a:rPr lang="de-DE" dirty="0" err="1"/>
              <a:t>Popa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C. Redfield, “</a:t>
            </a:r>
            <a:r>
              <a:rPr lang="de-DE" dirty="0" err="1"/>
              <a:t>CryptDB</a:t>
            </a:r>
            <a:r>
              <a:rPr lang="de-DE" dirty="0"/>
              <a:t>: Processing </a:t>
            </a:r>
            <a:r>
              <a:rPr lang="de-DE" dirty="0" err="1"/>
              <a:t>queries</a:t>
            </a:r>
            <a:r>
              <a:rPr lang="de-DE" dirty="0"/>
              <a:t> on an </a:t>
            </a:r>
            <a:r>
              <a:rPr lang="de-DE" dirty="0" err="1"/>
              <a:t>encrypted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,” </a:t>
            </a:r>
            <a:r>
              <a:rPr lang="de-DE" i="1" dirty="0" smtClean="0"/>
              <a:t>Communications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. . . </a:t>
            </a:r>
            <a:r>
              <a:rPr lang="de-DE" dirty="0"/>
              <a:t>, vol. 55, </a:t>
            </a:r>
            <a:r>
              <a:rPr lang="de-DE" dirty="0" err="1"/>
              <a:t>no</a:t>
            </a:r>
            <a:r>
              <a:rPr lang="de-DE" dirty="0"/>
              <a:t>. 9, p. 103, 2012. </a:t>
            </a:r>
            <a:endParaRPr lang="de-DE" dirty="0" smtClean="0"/>
          </a:p>
          <a:p>
            <a:pPr lvl="1"/>
            <a:r>
              <a:rPr lang="de-DE" dirty="0" smtClean="0"/>
              <a:t>[2] I</a:t>
            </a:r>
            <a:r>
              <a:rPr lang="de-DE" dirty="0"/>
              <a:t>. H. Akin </a:t>
            </a:r>
            <a:r>
              <a:rPr lang="de-DE" dirty="0" err="1"/>
              <a:t>and</a:t>
            </a:r>
            <a:r>
              <a:rPr lang="de-DE" dirty="0"/>
              <a:t> B. </a:t>
            </a:r>
            <a:r>
              <a:rPr lang="de-DE" dirty="0" err="1"/>
              <a:t>Sunar</a:t>
            </a:r>
            <a:r>
              <a:rPr lang="de-DE" dirty="0"/>
              <a:t>, “On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difficulty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securing</a:t>
            </a:r>
            <a:r>
              <a:rPr lang="de-DE" dirty="0"/>
              <a:t> web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CryptDB</a:t>
            </a:r>
            <a:r>
              <a:rPr lang="de-DE" dirty="0"/>
              <a:t>,” </a:t>
            </a:r>
            <a:r>
              <a:rPr lang="de-DE" i="1" dirty="0" err="1" smtClean="0"/>
              <a:t>Proceedings</a:t>
            </a:r>
            <a:r>
              <a:rPr lang="de-DE" i="1" dirty="0" smtClean="0"/>
              <a:t> </a:t>
            </a:r>
            <a:r>
              <a:rPr lang="de-DE" i="1" dirty="0"/>
              <a:t>- 4th IEEE International Conference on Big Data </a:t>
            </a:r>
            <a:r>
              <a:rPr lang="de-DE" i="1" dirty="0" err="1"/>
              <a:t>and</a:t>
            </a:r>
            <a:r>
              <a:rPr lang="de-DE" i="1" dirty="0"/>
              <a:t> Cloud Computing, </a:t>
            </a:r>
            <a:r>
              <a:rPr lang="de-DE" i="1" dirty="0" err="1"/>
              <a:t>BDCloud</a:t>
            </a:r>
            <a:r>
              <a:rPr lang="de-DE" i="1" dirty="0"/>
              <a:t> 2014 </a:t>
            </a:r>
            <a:r>
              <a:rPr lang="de-DE" i="1" dirty="0" err="1"/>
              <a:t>with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7th IEEE International Conference on </a:t>
            </a:r>
            <a:r>
              <a:rPr lang="de-DE" i="1" dirty="0" err="1"/>
              <a:t>Social</a:t>
            </a:r>
            <a:r>
              <a:rPr lang="de-DE" i="1" dirty="0"/>
              <a:t> Computing </a:t>
            </a:r>
            <a:r>
              <a:rPr lang="de-DE" i="1" dirty="0" err="1"/>
              <a:t>and</a:t>
            </a:r>
            <a:r>
              <a:rPr lang="de-DE" i="1" dirty="0"/>
              <a:t> Networking, </a:t>
            </a:r>
            <a:r>
              <a:rPr lang="de-DE" i="1" dirty="0" err="1"/>
              <a:t>SocialCom</a:t>
            </a:r>
            <a:r>
              <a:rPr lang="de-DE" i="1" dirty="0"/>
              <a:t> 2014 </a:t>
            </a:r>
            <a:r>
              <a:rPr lang="de-DE" i="1" dirty="0" err="1"/>
              <a:t>and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4th International Conference on </a:t>
            </a:r>
            <a:r>
              <a:rPr lang="de-DE" i="1" dirty="0" err="1"/>
              <a:t>Sustainable</a:t>
            </a:r>
            <a:r>
              <a:rPr lang="de-DE" i="1" dirty="0"/>
              <a:t> Computing </a:t>
            </a:r>
            <a:r>
              <a:rPr lang="de-DE" i="1" dirty="0" err="1"/>
              <a:t>and</a:t>
            </a:r>
            <a:r>
              <a:rPr lang="de-DE" i="1" dirty="0"/>
              <a:t> C</a:t>
            </a:r>
            <a:r>
              <a:rPr lang="de-DE" dirty="0"/>
              <a:t>, pp. 745–752, 2015. </a:t>
            </a:r>
            <a:endParaRPr lang="de-DE" dirty="0" smtClean="0"/>
          </a:p>
          <a:p>
            <a:pPr lvl="1"/>
            <a:r>
              <a:rPr lang="de-DE" dirty="0" smtClean="0"/>
              <a:t>[3] </a:t>
            </a:r>
            <a:r>
              <a:rPr lang="de-DE" dirty="0"/>
              <a:t>S. </a:t>
            </a:r>
            <a:r>
              <a:rPr lang="de-DE" dirty="0" err="1"/>
              <a:t>Bajaj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R. Sion, “</a:t>
            </a:r>
            <a:r>
              <a:rPr lang="de-DE" dirty="0" err="1"/>
              <a:t>TrustedDB</a:t>
            </a:r>
            <a:r>
              <a:rPr lang="de-DE" dirty="0"/>
              <a:t> : A </a:t>
            </a:r>
            <a:r>
              <a:rPr lang="de-DE" dirty="0" err="1"/>
              <a:t>Trusted</a:t>
            </a:r>
            <a:r>
              <a:rPr lang="de-DE" dirty="0"/>
              <a:t> Hardware </a:t>
            </a:r>
            <a:r>
              <a:rPr lang="de-DE" dirty="0" err="1"/>
              <a:t>based</a:t>
            </a:r>
            <a:r>
              <a:rPr lang="de-DE" dirty="0"/>
              <a:t> Database </a:t>
            </a:r>
            <a:r>
              <a:rPr lang="de-DE" dirty="0" err="1"/>
              <a:t>with</a:t>
            </a:r>
            <a:r>
              <a:rPr lang="de-DE" dirty="0"/>
              <a:t> Privacy </a:t>
            </a:r>
            <a:r>
              <a:rPr lang="de-DE" dirty="0" err="1"/>
              <a:t>and</a:t>
            </a:r>
            <a:r>
              <a:rPr lang="de-DE" dirty="0"/>
              <a:t> Data </a:t>
            </a:r>
            <a:r>
              <a:rPr lang="de-DE" dirty="0" err="1" smtClean="0"/>
              <a:t>Confidentiality</a:t>
            </a:r>
            <a:r>
              <a:rPr lang="de-DE" dirty="0"/>
              <a:t>,” pp. 1–12, 2011. </a:t>
            </a:r>
            <a:endParaRPr lang="de-DE" dirty="0" smtClean="0"/>
          </a:p>
          <a:p>
            <a:pPr lvl="1"/>
            <a:r>
              <a:rPr lang="de-DE" dirty="0" smtClean="0"/>
              <a:t>[4] </a:t>
            </a:r>
            <a:r>
              <a:rPr lang="de-DE" dirty="0"/>
              <a:t>A. </a:t>
            </a:r>
            <a:r>
              <a:rPr lang="de-DE" dirty="0" err="1"/>
              <a:t>Arasu</a:t>
            </a:r>
            <a:r>
              <a:rPr lang="de-DE" dirty="0"/>
              <a:t>, S. </a:t>
            </a:r>
            <a:r>
              <a:rPr lang="de-DE" dirty="0" err="1"/>
              <a:t>Blanas</a:t>
            </a:r>
            <a:r>
              <a:rPr lang="de-DE" dirty="0"/>
              <a:t>, K. </a:t>
            </a:r>
            <a:r>
              <a:rPr lang="de-DE" dirty="0" err="1"/>
              <a:t>Eguro</a:t>
            </a:r>
            <a:r>
              <a:rPr lang="de-DE" dirty="0"/>
              <a:t>, M. </a:t>
            </a:r>
            <a:r>
              <a:rPr lang="de-DE" dirty="0" err="1"/>
              <a:t>Joglekar</a:t>
            </a:r>
            <a:r>
              <a:rPr lang="de-DE" dirty="0"/>
              <a:t>, R. </a:t>
            </a:r>
            <a:r>
              <a:rPr lang="de-DE" dirty="0" err="1"/>
              <a:t>Kaushik</a:t>
            </a:r>
            <a:r>
              <a:rPr lang="de-DE" dirty="0"/>
              <a:t>, D. Kossmann, R. </a:t>
            </a:r>
            <a:r>
              <a:rPr lang="de-DE" dirty="0" err="1"/>
              <a:t>Ramamurthy</a:t>
            </a:r>
            <a:r>
              <a:rPr lang="de-DE" dirty="0"/>
              <a:t>, P. </a:t>
            </a:r>
            <a:r>
              <a:rPr lang="de-DE" dirty="0" err="1"/>
              <a:t>Upadhyaya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R. </a:t>
            </a:r>
            <a:r>
              <a:rPr lang="de-DE" dirty="0" err="1"/>
              <a:t>Venkatesan</a:t>
            </a:r>
            <a:r>
              <a:rPr lang="de-DE" dirty="0"/>
              <a:t>, “Engineering Security </a:t>
            </a:r>
            <a:r>
              <a:rPr lang="de-DE" dirty="0" err="1"/>
              <a:t>and</a:t>
            </a:r>
            <a:r>
              <a:rPr lang="de-DE" dirty="0"/>
              <a:t> Performance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 smtClean="0"/>
              <a:t>Cipherbase</a:t>
            </a:r>
            <a:r>
              <a:rPr lang="de-DE" dirty="0"/>
              <a:t>,” </a:t>
            </a:r>
            <a:r>
              <a:rPr lang="de-DE" i="1" dirty="0" err="1"/>
              <a:t>Icde</a:t>
            </a:r>
            <a:r>
              <a:rPr lang="de-DE" dirty="0"/>
              <a:t>, pp. 1–8, 2012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[5] </a:t>
            </a:r>
            <a:r>
              <a:rPr lang="de-DE" dirty="0"/>
              <a:t>P. Karras, A. </a:t>
            </a:r>
            <a:r>
              <a:rPr lang="de-DE" dirty="0" err="1"/>
              <a:t>Nikitin</a:t>
            </a:r>
            <a:r>
              <a:rPr lang="de-DE" dirty="0"/>
              <a:t>, M. Saad, R. </a:t>
            </a:r>
            <a:r>
              <a:rPr lang="de-DE" dirty="0" err="1"/>
              <a:t>Bhatt</a:t>
            </a:r>
            <a:r>
              <a:rPr lang="de-DE" dirty="0"/>
              <a:t>, D. </a:t>
            </a:r>
            <a:r>
              <a:rPr lang="de-DE" dirty="0" err="1"/>
              <a:t>Antyukhow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S. </a:t>
            </a:r>
            <a:r>
              <a:rPr lang="de-DE" dirty="0" err="1"/>
              <a:t>Idreos</a:t>
            </a:r>
            <a:r>
              <a:rPr lang="de-DE" dirty="0"/>
              <a:t>, “Adaptive </a:t>
            </a:r>
            <a:r>
              <a:rPr lang="de-DE" dirty="0" err="1"/>
              <a:t>Indexing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Encrypted</a:t>
            </a:r>
            <a:r>
              <a:rPr lang="de-DE" dirty="0"/>
              <a:t> </a:t>
            </a:r>
            <a:r>
              <a:rPr lang="de-DE" dirty="0" err="1"/>
              <a:t>Numeric</a:t>
            </a:r>
            <a:r>
              <a:rPr lang="de-DE" dirty="0"/>
              <a:t> Data,” </a:t>
            </a:r>
            <a:r>
              <a:rPr lang="de-DE" i="1" dirty="0" err="1"/>
              <a:t>Proceedings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2016 International Conference on Manage- </a:t>
            </a:r>
            <a:r>
              <a:rPr lang="de-DE" i="1" dirty="0" err="1"/>
              <a:t>ment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Data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. iii, pp. 171–183, 2016. </a:t>
            </a:r>
            <a:endParaRPr lang="de-DE" dirty="0" smtClean="0"/>
          </a:p>
          <a:p>
            <a:pPr lvl="1"/>
            <a:r>
              <a:rPr lang="de-DE" dirty="0" smtClean="0"/>
              <a:t>[6] </a:t>
            </a:r>
            <a:r>
              <a:rPr lang="de-DE" dirty="0"/>
              <a:t> A. </a:t>
            </a:r>
            <a:r>
              <a:rPr lang="de-DE" dirty="0" err="1"/>
              <a:t>Arasu</a:t>
            </a:r>
            <a:r>
              <a:rPr lang="de-DE" dirty="0"/>
              <a:t>, K. </a:t>
            </a:r>
            <a:r>
              <a:rPr lang="de-DE" dirty="0" err="1"/>
              <a:t>Eguro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M. </a:t>
            </a:r>
            <a:r>
              <a:rPr lang="de-DE" dirty="0" err="1"/>
              <a:t>Joglekar</a:t>
            </a:r>
            <a:r>
              <a:rPr lang="de-DE" dirty="0"/>
              <a:t>, “Transaction Processing on </a:t>
            </a:r>
            <a:r>
              <a:rPr lang="de-DE" dirty="0" err="1"/>
              <a:t>Confidential</a:t>
            </a:r>
            <a:r>
              <a:rPr lang="de-DE" dirty="0"/>
              <a:t> Data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 smtClean="0"/>
              <a:t>Cipherbase</a:t>
            </a:r>
            <a:r>
              <a:rPr lang="de-DE" dirty="0" smtClean="0"/>
              <a:t>” </a:t>
            </a:r>
          </a:p>
          <a:p>
            <a:pPr lvl="1"/>
            <a:r>
              <a:rPr lang="de-DE" dirty="0" smtClean="0"/>
              <a:t>[7] S</a:t>
            </a:r>
            <a:r>
              <a:rPr lang="de-DE" dirty="0"/>
              <a:t>. Tu, M. F. </a:t>
            </a:r>
            <a:r>
              <a:rPr lang="de-DE" dirty="0" err="1"/>
              <a:t>Kaashoek</a:t>
            </a:r>
            <a:r>
              <a:rPr lang="de-DE" dirty="0"/>
              <a:t>, S. </a:t>
            </a:r>
            <a:r>
              <a:rPr lang="de-DE" dirty="0" err="1"/>
              <a:t>Madden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N. </a:t>
            </a:r>
            <a:r>
              <a:rPr lang="de-DE" dirty="0" err="1"/>
              <a:t>Zeldovich</a:t>
            </a:r>
            <a:r>
              <a:rPr lang="de-DE" dirty="0"/>
              <a:t>, “Processing </a:t>
            </a:r>
            <a:r>
              <a:rPr lang="de-DE" dirty="0" err="1"/>
              <a:t>analytical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encrypted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,” </a:t>
            </a:r>
            <a:r>
              <a:rPr lang="de-DE" i="1" dirty="0" err="1"/>
              <a:t>Proceedings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VLDB </a:t>
            </a:r>
            <a:r>
              <a:rPr lang="de-DE" i="1" dirty="0" err="1"/>
              <a:t>Endowment</a:t>
            </a:r>
            <a:r>
              <a:rPr lang="de-DE" dirty="0"/>
              <a:t>, vol. 6, </a:t>
            </a:r>
            <a:r>
              <a:rPr lang="de-DE" dirty="0" err="1"/>
              <a:t>no</a:t>
            </a:r>
            <a:r>
              <a:rPr lang="de-DE" dirty="0"/>
              <a:t>. 5, pp. 289–300, 2013. </a:t>
            </a:r>
            <a:endParaRPr lang="de-DE" dirty="0" smtClean="0"/>
          </a:p>
          <a:p>
            <a:pPr lvl="1"/>
            <a:r>
              <a:rPr lang="de-DE" dirty="0" smtClean="0"/>
              <a:t>[8] H</a:t>
            </a:r>
            <a:r>
              <a:rPr lang="de-DE" dirty="0"/>
              <a:t>. </a:t>
            </a:r>
            <a:r>
              <a:rPr lang="de-DE" dirty="0" err="1"/>
              <a:t>Shafagh</a:t>
            </a:r>
            <a:r>
              <a:rPr lang="de-DE" dirty="0"/>
              <a:t>, A. </a:t>
            </a:r>
            <a:r>
              <a:rPr lang="de-DE" dirty="0" err="1"/>
              <a:t>Hithnawi</a:t>
            </a:r>
            <a:r>
              <a:rPr lang="de-DE" dirty="0"/>
              <a:t>, A. </a:t>
            </a:r>
            <a:r>
              <a:rPr lang="de-DE" dirty="0" err="1"/>
              <a:t>Droescher</a:t>
            </a:r>
            <a:r>
              <a:rPr lang="de-DE" dirty="0"/>
              <a:t>, S. </a:t>
            </a:r>
            <a:r>
              <a:rPr lang="de-DE" dirty="0" err="1"/>
              <a:t>Duquennoy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W. Hu, “Poster: </a:t>
            </a:r>
            <a:r>
              <a:rPr lang="de-DE" err="1"/>
              <a:t>Towards</a:t>
            </a:r>
            <a:r>
              <a:rPr lang="de-DE"/>
              <a:t> </a:t>
            </a:r>
            <a:r>
              <a:rPr lang="de-DE" smtClean="0"/>
              <a:t>Encrypted </a:t>
            </a:r>
            <a:r>
              <a:rPr lang="de-DE" dirty="0"/>
              <a:t>Query Processing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Internet </a:t>
            </a:r>
            <a:r>
              <a:rPr lang="de-DE" dirty="0" err="1"/>
              <a:t>of</a:t>
            </a:r>
            <a:r>
              <a:rPr lang="de-DE" dirty="0"/>
              <a:t> Things,” </a:t>
            </a:r>
            <a:r>
              <a:rPr lang="de-DE" i="1" dirty="0" err="1"/>
              <a:t>Proceedings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21st Annual </a:t>
            </a:r>
            <a:r>
              <a:rPr lang="de-DE" i="1" dirty="0" smtClean="0"/>
              <a:t>International </a:t>
            </a:r>
            <a:r>
              <a:rPr lang="de-DE" i="1" dirty="0"/>
              <a:t>Conference on Mobile Computing </a:t>
            </a:r>
            <a:r>
              <a:rPr lang="de-DE" i="1" dirty="0" err="1"/>
              <a:t>and</a:t>
            </a:r>
            <a:r>
              <a:rPr lang="de-DE" i="1" dirty="0"/>
              <a:t> Networking</a:t>
            </a:r>
            <a:r>
              <a:rPr lang="de-DE" dirty="0"/>
              <a:t>, pp. 251–253, 2015. </a:t>
            </a:r>
            <a:endParaRPr lang="de-DE" dirty="0" smtClean="0"/>
          </a:p>
          <a:p>
            <a:pPr lvl="1"/>
            <a:r>
              <a:rPr lang="de-DE" dirty="0" smtClean="0"/>
              <a:t>[9] </a:t>
            </a:r>
            <a:r>
              <a:rPr lang="de-DE" dirty="0"/>
              <a:t>R. </a:t>
            </a:r>
            <a:r>
              <a:rPr lang="de-DE" dirty="0" err="1"/>
              <a:t>Poddar</a:t>
            </a:r>
            <a:r>
              <a:rPr lang="de-DE" dirty="0"/>
              <a:t>, T. B. </a:t>
            </a:r>
            <a:r>
              <a:rPr lang="de-DE" dirty="0" err="1"/>
              <a:t>Raluca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A. </a:t>
            </a:r>
            <a:r>
              <a:rPr lang="de-DE" dirty="0" err="1"/>
              <a:t>Popa</a:t>
            </a:r>
            <a:r>
              <a:rPr lang="de-DE" dirty="0"/>
              <a:t>, “</a:t>
            </a:r>
            <a:r>
              <a:rPr lang="de-DE" dirty="0" err="1"/>
              <a:t>Arx</a:t>
            </a:r>
            <a:r>
              <a:rPr lang="de-DE" dirty="0"/>
              <a:t>: A </a:t>
            </a:r>
            <a:r>
              <a:rPr lang="de-DE" dirty="0" err="1"/>
              <a:t>Strongly</a:t>
            </a:r>
            <a:r>
              <a:rPr lang="de-DE" dirty="0"/>
              <a:t> </a:t>
            </a:r>
            <a:r>
              <a:rPr lang="de-DE" dirty="0" err="1"/>
              <a:t>Encrypted</a:t>
            </a:r>
            <a:r>
              <a:rPr lang="de-DE" dirty="0"/>
              <a:t> Database System,” </a:t>
            </a:r>
            <a:r>
              <a:rPr lang="de-DE" i="1" dirty="0" err="1" smtClean="0"/>
              <a:t>Cryptology</a:t>
            </a:r>
            <a:r>
              <a:rPr lang="de-DE" i="1" dirty="0" smtClean="0"/>
              <a:t> </a:t>
            </a:r>
            <a:r>
              <a:rPr lang="de-DE" i="1" dirty="0" err="1"/>
              <a:t>ePrint</a:t>
            </a:r>
            <a:r>
              <a:rPr lang="de-DE" i="1" dirty="0"/>
              <a:t> Archive: Report 2016/591</a:t>
            </a:r>
            <a:r>
              <a:rPr lang="de-DE" dirty="0"/>
              <a:t>, 2016. 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84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 smtClean="0"/>
              <a:t>Ziel</a:t>
            </a:r>
            <a:endParaRPr lang="de-DE" dirty="0"/>
          </a:p>
          <a:p>
            <a:pPr lvl="1"/>
            <a:r>
              <a:rPr lang="de-DE" noProof="0" dirty="0" smtClean="0"/>
              <a:t>Speicherung und Verarbeitung von (sensitiven) Daten in einem nicht vertrauenswürdigen System</a:t>
            </a:r>
          </a:p>
          <a:p>
            <a:pPr lvl="1"/>
            <a:r>
              <a:rPr lang="de-DE" dirty="0" smtClean="0"/>
              <a:t>Gewährleistung der Schutzziele Vertraulichkeit und Integrität</a:t>
            </a:r>
          </a:p>
          <a:p>
            <a:pPr lvl="1"/>
            <a:r>
              <a:rPr lang="de-DE" noProof="0" dirty="0" smtClean="0"/>
              <a:t>Übliches Szenario: Client fragt Daten vom Server ab (Query)</a:t>
            </a: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923" y="2069255"/>
            <a:ext cx="4297438" cy="268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4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Überblick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Rein kryptographischer Ansatz</a:t>
            </a:r>
          </a:p>
          <a:p>
            <a:pPr lvl="1"/>
            <a:r>
              <a:rPr lang="de-DE" dirty="0" err="1" smtClean="0"/>
              <a:t>CryptDB</a:t>
            </a:r>
            <a:endParaRPr lang="de-DE" dirty="0" smtClean="0"/>
          </a:p>
          <a:p>
            <a:pPr lvl="1"/>
            <a:r>
              <a:rPr lang="de-DE" dirty="0"/>
              <a:t>MONOMI</a:t>
            </a:r>
          </a:p>
          <a:p>
            <a:pPr lvl="1"/>
            <a:r>
              <a:rPr lang="de-DE" dirty="0" err="1" smtClean="0"/>
              <a:t>Talos</a:t>
            </a:r>
            <a:endParaRPr lang="de-DE" dirty="0" smtClean="0"/>
          </a:p>
          <a:p>
            <a:pPr lvl="1"/>
            <a:r>
              <a:rPr lang="de-DE" dirty="0" err="1" smtClean="0"/>
              <a:t>Arx</a:t>
            </a:r>
            <a:endParaRPr lang="de-DE" dirty="0"/>
          </a:p>
          <a:p>
            <a:r>
              <a:rPr lang="de-DE" dirty="0" smtClean="0"/>
              <a:t>Vertrauliche Hardware</a:t>
            </a:r>
          </a:p>
          <a:p>
            <a:pPr lvl="1"/>
            <a:r>
              <a:rPr lang="de-DE" dirty="0" err="1"/>
              <a:t>TrustedDB</a:t>
            </a:r>
            <a:endParaRPr lang="de-DE" dirty="0"/>
          </a:p>
          <a:p>
            <a:pPr lvl="1"/>
            <a:r>
              <a:rPr lang="de-DE" dirty="0" err="1" smtClean="0"/>
              <a:t>Cipherbase</a:t>
            </a:r>
            <a:endParaRPr lang="de-DE" dirty="0" smtClean="0"/>
          </a:p>
          <a:p>
            <a:pPr lvl="1"/>
            <a:r>
              <a:rPr lang="de-DE" dirty="0" err="1" smtClean="0"/>
              <a:t>Verifiable</a:t>
            </a:r>
            <a:r>
              <a:rPr lang="de-DE" dirty="0" smtClean="0"/>
              <a:t> </a:t>
            </a:r>
            <a:r>
              <a:rPr lang="de-DE" dirty="0" err="1" smtClean="0"/>
              <a:t>Confidential</a:t>
            </a:r>
            <a:r>
              <a:rPr lang="de-DE" dirty="0" smtClean="0"/>
              <a:t> Cloud Computing (VC3) </a:t>
            </a:r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5993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Rein kryptographischer Ansatz</a:t>
            </a:r>
            <a:endParaRPr lang="de-DE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CryptDB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Ansatz</a:t>
            </a:r>
          </a:p>
          <a:p>
            <a:pPr lvl="1"/>
            <a:r>
              <a:rPr lang="de-DE" dirty="0" smtClean="0"/>
              <a:t>Datenbank komplett verschlüsselt</a:t>
            </a:r>
          </a:p>
          <a:p>
            <a:pPr lvl="1"/>
            <a:r>
              <a:rPr lang="de-DE" dirty="0" smtClean="0"/>
              <a:t>Proxy zwischen Client und Server übersetzt</a:t>
            </a:r>
          </a:p>
          <a:p>
            <a:pPr lvl="2"/>
            <a:r>
              <a:rPr lang="de-DE" dirty="0" smtClean="0"/>
              <a:t>Anfragen des Client in verschlüsselte Form</a:t>
            </a:r>
          </a:p>
          <a:p>
            <a:pPr lvl="2"/>
            <a:r>
              <a:rPr lang="de-DE" dirty="0" smtClean="0"/>
              <a:t>Ergebnisse/Antworten des Datenbankservers in Klartext</a:t>
            </a:r>
          </a:p>
          <a:p>
            <a:pPr lvl="1"/>
            <a:r>
              <a:rPr lang="de-DE" dirty="0" smtClean="0"/>
              <a:t>Spezielles Verschlüsselungsschema (SQL-aware </a:t>
            </a:r>
            <a:r>
              <a:rPr lang="de-DE" dirty="0" err="1" smtClean="0"/>
              <a:t>adaptable</a:t>
            </a:r>
            <a:r>
              <a:rPr lang="de-DE" dirty="0" smtClean="0"/>
              <a:t> </a:t>
            </a:r>
            <a:r>
              <a:rPr lang="de-DE" dirty="0" err="1" smtClean="0"/>
              <a:t>encryption</a:t>
            </a:r>
            <a:r>
              <a:rPr lang="de-DE" dirty="0" smtClean="0"/>
              <a:t>) erlaubt Auswertung von Anfragen auf verschlüsselten Daten [1]</a:t>
            </a:r>
          </a:p>
          <a:p>
            <a:r>
              <a:rPr lang="de-DE" dirty="0" smtClean="0"/>
              <a:t>Vorteile</a:t>
            </a:r>
          </a:p>
          <a:p>
            <a:pPr lvl="1"/>
            <a:r>
              <a:rPr lang="de-DE" dirty="0" smtClean="0"/>
              <a:t>Relativ geringer Performance Overhead [1]</a:t>
            </a:r>
          </a:p>
          <a:p>
            <a:r>
              <a:rPr lang="de-DE" dirty="0" smtClean="0"/>
              <a:t>Nachteile</a:t>
            </a:r>
          </a:p>
          <a:p>
            <a:pPr lvl="1"/>
            <a:r>
              <a:rPr lang="de-DE" dirty="0" smtClean="0"/>
              <a:t>Eingeschränkte Auswahl an SQL Anfragen</a:t>
            </a:r>
          </a:p>
          <a:p>
            <a:pPr lvl="1"/>
            <a:r>
              <a:rPr lang="de-DE" dirty="0" smtClean="0"/>
              <a:t>Mögliche Angriffe bekannt, welche Angreifern Zugriff aus sensitive Daten erlauben [2]</a:t>
            </a:r>
          </a:p>
          <a:p>
            <a:pPr lvl="1"/>
            <a:r>
              <a:rPr lang="de-DE" dirty="0" smtClean="0"/>
              <a:t>Keine Konfigurationsmöglichkeiten zum Maß an Sicherheit</a:t>
            </a:r>
          </a:p>
        </p:txBody>
      </p:sp>
    </p:spTree>
    <p:extLst>
      <p:ext uri="{BB962C8B-B14F-4D97-AF65-F5344CB8AC3E}">
        <p14:creationId xmlns:p14="http://schemas.microsoft.com/office/powerpoint/2010/main" val="46418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 Entwicklungen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MONOMI [7]</a:t>
            </a:r>
          </a:p>
          <a:p>
            <a:pPr lvl="1"/>
            <a:r>
              <a:rPr lang="de-DE" dirty="0" smtClean="0"/>
              <a:t>Basierend auf </a:t>
            </a:r>
            <a:r>
              <a:rPr lang="de-DE" dirty="0" err="1" smtClean="0"/>
              <a:t>CryptDB</a:t>
            </a:r>
            <a:r>
              <a:rPr lang="de-DE" dirty="0" smtClean="0"/>
              <a:t>, aber ausgelegt auf analytische </a:t>
            </a:r>
            <a:r>
              <a:rPr lang="de-DE" dirty="0" err="1" smtClean="0"/>
              <a:t>Queries</a:t>
            </a:r>
            <a:r>
              <a:rPr lang="de-DE" dirty="0" smtClean="0"/>
              <a:t> (OLAP)</a:t>
            </a:r>
          </a:p>
          <a:p>
            <a:pPr lvl="1"/>
            <a:r>
              <a:rPr lang="de-DE" dirty="0" smtClean="0"/>
              <a:t>„Designer“ wählt richtiges physisches Design auf Serverseite für gegebenen </a:t>
            </a:r>
            <a:r>
              <a:rPr lang="de-DE" dirty="0" err="1" smtClean="0"/>
              <a:t>Workload</a:t>
            </a:r>
            <a:endParaRPr lang="de-DE" dirty="0" smtClean="0"/>
          </a:p>
          <a:p>
            <a:pPr lvl="1"/>
            <a:r>
              <a:rPr lang="de-DE" dirty="0" smtClean="0"/>
              <a:t>„</a:t>
            </a:r>
            <a:r>
              <a:rPr lang="de-DE" dirty="0" err="1" smtClean="0"/>
              <a:t>Planner</a:t>
            </a:r>
            <a:r>
              <a:rPr lang="de-DE" dirty="0" smtClean="0"/>
              <a:t>“ erstellt Query </a:t>
            </a:r>
            <a:r>
              <a:rPr lang="de-DE" dirty="0" err="1" smtClean="0"/>
              <a:t>Execution</a:t>
            </a:r>
            <a:r>
              <a:rPr lang="de-DE" dirty="0" smtClean="0"/>
              <a:t> Plan zur Laufzeit</a:t>
            </a:r>
          </a:p>
          <a:p>
            <a:r>
              <a:rPr lang="de-DE" dirty="0" err="1" smtClean="0"/>
              <a:t>Talos</a:t>
            </a:r>
            <a:r>
              <a:rPr lang="de-DE" dirty="0" smtClean="0"/>
              <a:t> [8]</a:t>
            </a:r>
          </a:p>
          <a:p>
            <a:pPr lvl="1"/>
            <a:r>
              <a:rPr lang="de-DE" dirty="0" smtClean="0"/>
              <a:t>ausgelegt auf Nutzung in </a:t>
            </a:r>
            <a:r>
              <a:rPr lang="de-DE" dirty="0" err="1" smtClean="0"/>
              <a:t>IoT</a:t>
            </a:r>
            <a:r>
              <a:rPr lang="de-DE" dirty="0" smtClean="0"/>
              <a:t> Geräten</a:t>
            </a:r>
          </a:p>
          <a:p>
            <a:pPr lvl="1"/>
            <a:r>
              <a:rPr lang="de-DE" dirty="0" smtClean="0"/>
              <a:t>Erweiterung der </a:t>
            </a:r>
            <a:r>
              <a:rPr lang="de-DE" dirty="0" err="1" smtClean="0"/>
              <a:t>CryptDB</a:t>
            </a:r>
            <a:r>
              <a:rPr lang="de-DE" dirty="0" smtClean="0"/>
              <a:t> Architektur</a:t>
            </a:r>
          </a:p>
          <a:p>
            <a:pPr lvl="1"/>
            <a:r>
              <a:rPr lang="de-DE" dirty="0" smtClean="0"/>
              <a:t>Optimierungen an dort eingesetzten Verschlüsselungsverfahren, bspw. Nutzung von EC-</a:t>
            </a:r>
            <a:r>
              <a:rPr lang="de-DE" dirty="0" err="1" smtClean="0"/>
              <a:t>ElGamal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07046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Ansatz</a:t>
            </a:r>
          </a:p>
          <a:p>
            <a:pPr lvl="1"/>
            <a:r>
              <a:rPr lang="de-DE" dirty="0" smtClean="0"/>
              <a:t>Nachfolger von </a:t>
            </a:r>
            <a:r>
              <a:rPr lang="de-DE" dirty="0" err="1" smtClean="0"/>
              <a:t>CryptDB</a:t>
            </a:r>
            <a:r>
              <a:rPr lang="de-DE" dirty="0"/>
              <a:t> </a:t>
            </a:r>
            <a:r>
              <a:rPr lang="de-DE" dirty="0" smtClean="0"/>
              <a:t>mit dem Ziel die alten Schwächen zu beseitigen (keine Frequenzanalysen mehr bei OPE)</a:t>
            </a:r>
          </a:p>
          <a:p>
            <a:pPr lvl="1"/>
            <a:r>
              <a:rPr lang="de-DE" dirty="0" smtClean="0"/>
              <a:t>Architektur unterscheidet sich durch nun zwei Proxys, jeweils auf Client- und Serverseite</a:t>
            </a:r>
          </a:p>
          <a:p>
            <a:pPr lvl="2"/>
            <a:r>
              <a:rPr lang="de-DE" dirty="0" smtClean="0"/>
              <a:t>Clientproxy offenbart übliches Interface des DB Servers an die Anwendung, verschlüsselt </a:t>
            </a:r>
            <a:r>
              <a:rPr lang="de-DE" dirty="0" err="1" smtClean="0"/>
              <a:t>Queries</a:t>
            </a:r>
            <a:r>
              <a:rPr lang="de-DE" dirty="0" smtClean="0"/>
              <a:t>, enthält </a:t>
            </a:r>
            <a:r>
              <a:rPr lang="de-DE" dirty="0" err="1" smtClean="0"/>
              <a:t>Masterkey</a:t>
            </a:r>
            <a:endParaRPr lang="de-DE" dirty="0" smtClean="0"/>
          </a:p>
          <a:p>
            <a:pPr lvl="2"/>
            <a:r>
              <a:rPr lang="de-DE" dirty="0" smtClean="0"/>
              <a:t>Ausführung der </a:t>
            </a:r>
            <a:r>
              <a:rPr lang="de-DE" dirty="0" err="1" smtClean="0"/>
              <a:t>Queries</a:t>
            </a:r>
            <a:r>
              <a:rPr lang="de-DE" dirty="0" smtClean="0"/>
              <a:t> auf Serverproxy, enthält Indizes auf verschlüsselten Daten</a:t>
            </a:r>
          </a:p>
          <a:p>
            <a:pPr lvl="1"/>
            <a:r>
              <a:rPr lang="de-DE" dirty="0" smtClean="0"/>
              <a:t>Konfigurierbarkeit: </a:t>
            </a:r>
            <a:r>
              <a:rPr lang="de-DE" dirty="0"/>
              <a:t>W</a:t>
            </a:r>
            <a:r>
              <a:rPr lang="de-DE" dirty="0" smtClean="0"/>
              <a:t>elche Spalten sollen verschlüsselt werden? Welche Operationen sollen auf verschlüsselten Daten laufen?</a:t>
            </a:r>
          </a:p>
          <a:p>
            <a:pPr lvl="1"/>
            <a:r>
              <a:rPr lang="de-DE" dirty="0" smtClean="0"/>
              <a:t>Kern sind die zusätzlichen Indizes </a:t>
            </a:r>
            <a:r>
              <a:rPr lang="de-DE" dirty="0" err="1" smtClean="0"/>
              <a:t>Arx</a:t>
            </a:r>
            <a:r>
              <a:rPr lang="de-DE" dirty="0" smtClean="0"/>
              <a:t>-RANGE und </a:t>
            </a:r>
            <a:r>
              <a:rPr lang="de-DE" dirty="0" err="1" smtClean="0"/>
              <a:t>Arx</a:t>
            </a:r>
            <a:r>
              <a:rPr lang="de-DE" dirty="0" smtClean="0"/>
              <a:t>-EQ, die auf verschlüsselten Daten definiert sind, und nach Gebrauch stets erneuert werden müssen</a:t>
            </a:r>
          </a:p>
          <a:p>
            <a:r>
              <a:rPr lang="de-DE" dirty="0" smtClean="0"/>
              <a:t>Vorteile</a:t>
            </a:r>
          </a:p>
          <a:p>
            <a:pPr lvl="1"/>
            <a:r>
              <a:rPr lang="de-DE" dirty="0" smtClean="0"/>
              <a:t>Signifikant hohe Sicherheit (vor allem gegenüber </a:t>
            </a:r>
            <a:r>
              <a:rPr lang="de-DE" dirty="0" err="1" smtClean="0"/>
              <a:t>CryptDB</a:t>
            </a:r>
            <a:r>
              <a:rPr lang="de-DE" dirty="0" smtClean="0"/>
              <a:t>) </a:t>
            </a:r>
            <a:r>
              <a:rPr lang="de-DE" dirty="0" smtClean="0"/>
              <a:t>[9]</a:t>
            </a:r>
            <a:endParaRPr lang="de-DE" dirty="0" smtClean="0"/>
          </a:p>
          <a:p>
            <a:r>
              <a:rPr lang="de-DE" dirty="0" smtClean="0"/>
              <a:t>Nachteile</a:t>
            </a:r>
          </a:p>
          <a:p>
            <a:pPr lvl="1"/>
            <a:r>
              <a:rPr lang="de-DE" dirty="0" smtClean="0"/>
              <a:t>Eingeschränkte Auswahl an Anfragen, vgl. </a:t>
            </a:r>
            <a:r>
              <a:rPr lang="de-DE" dirty="0" err="1" smtClean="0"/>
              <a:t>CryptDB</a:t>
            </a:r>
            <a:r>
              <a:rPr lang="de-DE" dirty="0" smtClean="0"/>
              <a:t> [9]</a:t>
            </a:r>
            <a:endParaRPr lang="de-DE" dirty="0" smtClean="0"/>
          </a:p>
          <a:p>
            <a:pPr lvl="1"/>
            <a:r>
              <a:rPr lang="de-DE" dirty="0" smtClean="0"/>
              <a:t>Gewissen </a:t>
            </a:r>
            <a:r>
              <a:rPr lang="de-DE" dirty="0" err="1" smtClean="0"/>
              <a:t>Queries</a:t>
            </a:r>
            <a:r>
              <a:rPr lang="de-DE" dirty="0" smtClean="0"/>
              <a:t> (Range </a:t>
            </a:r>
            <a:r>
              <a:rPr lang="de-DE" dirty="0" err="1" smtClean="0"/>
              <a:t>Queries</a:t>
            </a:r>
            <a:r>
              <a:rPr lang="de-DE" dirty="0" smtClean="0"/>
              <a:t>) langsamer zugunsten der </a:t>
            </a:r>
            <a:r>
              <a:rPr lang="de-DE" dirty="0" smtClean="0"/>
              <a:t>Sicherheit [9]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768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Vertrauliche Hardware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102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TrustedDB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Ansatz</a:t>
            </a:r>
          </a:p>
          <a:p>
            <a:pPr lvl="1"/>
            <a:r>
              <a:rPr lang="de-DE" dirty="0" smtClean="0"/>
              <a:t>Ähnlich </a:t>
            </a:r>
            <a:r>
              <a:rPr lang="de-DE" dirty="0" err="1" smtClean="0"/>
              <a:t>CryptDB</a:t>
            </a:r>
            <a:r>
              <a:rPr lang="de-DE" dirty="0" smtClean="0"/>
              <a:t>: Datenbank ausgelagert, SQL-Awareness</a:t>
            </a:r>
          </a:p>
          <a:p>
            <a:pPr lvl="1"/>
            <a:r>
              <a:rPr lang="de-DE" dirty="0" smtClean="0"/>
              <a:t>Verarbeitung von vertraulichen Daten auf sicherem (kryptographischem) Coprozessor (SCPU)</a:t>
            </a:r>
          </a:p>
          <a:p>
            <a:r>
              <a:rPr lang="de-DE" dirty="0" smtClean="0"/>
              <a:t>Vorteile</a:t>
            </a:r>
          </a:p>
          <a:p>
            <a:pPr lvl="1"/>
            <a:r>
              <a:rPr lang="de-DE" dirty="0" smtClean="0"/>
              <a:t>Höhere Performance als Softwarelösungen, durch schnellere kryptografische Verarbeitung [3]</a:t>
            </a:r>
          </a:p>
          <a:p>
            <a:r>
              <a:rPr lang="de-DE" dirty="0" smtClean="0"/>
              <a:t>Nachteile</a:t>
            </a:r>
          </a:p>
          <a:p>
            <a:pPr lvl="1"/>
            <a:r>
              <a:rPr lang="de-DE" dirty="0" smtClean="0"/>
              <a:t>In kleineren/mittleren Systemen nicht lohnenswert, aufgrund Kosten sicherer Hardware</a:t>
            </a:r>
          </a:p>
          <a:p>
            <a:pPr lvl="1"/>
            <a:r>
              <a:rPr lang="de-DE" dirty="0" smtClean="0"/>
              <a:t>Gesamtes DBS ist </a:t>
            </a:r>
            <a:r>
              <a:rPr lang="de-DE" dirty="0" err="1" smtClean="0"/>
              <a:t>Trusted</a:t>
            </a:r>
            <a:r>
              <a:rPr lang="de-DE" dirty="0" smtClean="0"/>
              <a:t> Computing Base (TCB) [5]</a:t>
            </a:r>
          </a:p>
          <a:p>
            <a:pPr lvl="1"/>
            <a:r>
              <a:rPr lang="de-DE" dirty="0" smtClean="0"/>
              <a:t>Einschränkungen erzwingen die Nutzung einer </a:t>
            </a:r>
            <a:r>
              <a:rPr lang="de-DE" dirty="0" err="1" smtClean="0"/>
              <a:t>SQLite</a:t>
            </a:r>
            <a:r>
              <a:rPr lang="de-DE" dirty="0" smtClean="0"/>
              <a:t> Datenbank in SCPU, mit eingeschränkter Funktionalität [5]</a:t>
            </a:r>
          </a:p>
        </p:txBody>
      </p:sp>
    </p:spTree>
    <p:extLst>
      <p:ext uri="{BB962C8B-B14F-4D97-AF65-F5344CB8AC3E}">
        <p14:creationId xmlns:p14="http://schemas.microsoft.com/office/powerpoint/2010/main" val="89129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DB_V3">
      <a:dk1>
        <a:srgbClr val="4C4D4D"/>
      </a:dk1>
      <a:lt1>
        <a:sysClr val="window" lastClr="FFFFFF"/>
      </a:lt1>
      <a:dk2>
        <a:srgbClr val="3F3F3F"/>
      </a:dk2>
      <a:lt2>
        <a:srgbClr val="E7E6E6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DBv3">
      <a:majorFont>
        <a:latin typeface="Museo Sans 500"/>
        <a:ea typeface=""/>
        <a:cs typeface=""/>
      </a:majorFont>
      <a:minorFont>
        <a:latin typeface="Museo Sans 300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4" id="{3ADC8137-3635-D448-94FD-DE26EA6293B4}" vid="{86669088-7531-304A-BE89-D5979DCD88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 Dresden Datenbanken</Template>
  <TotalTime>0</TotalTime>
  <Words>827</Words>
  <Application>Microsoft Macintosh PowerPoint</Application>
  <PresentationFormat>Bildschirmpräsentation (16:9)</PresentationFormat>
  <Paragraphs>97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Calibri</vt:lpstr>
      <vt:lpstr>Museo Sans 300</vt:lpstr>
      <vt:lpstr>Museo Sans 500</vt:lpstr>
      <vt:lpstr>Wingdings</vt:lpstr>
      <vt:lpstr>Arial</vt:lpstr>
      <vt:lpstr>Office-Design</vt:lpstr>
      <vt:lpstr>Verwandte Arbeiten</vt:lpstr>
      <vt:lpstr>Allgemein</vt:lpstr>
      <vt:lpstr>Überblick</vt:lpstr>
      <vt:lpstr>Rein kryptographischer Ansatz</vt:lpstr>
      <vt:lpstr>CryptDB</vt:lpstr>
      <vt:lpstr>Weitere Entwicklungen</vt:lpstr>
      <vt:lpstr>Arx</vt:lpstr>
      <vt:lpstr>Vertrauliche Hardware</vt:lpstr>
      <vt:lpstr>TrustedDB</vt:lpstr>
      <vt:lpstr>Cipherbase</vt:lpstr>
      <vt:lpstr>VC3</vt:lpstr>
      <vt:lpstr>Quellen (1)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Verwandte Arbeiten</dc:title>
  <dc:creator>ms719977</dc:creator>
  <cp:lastModifiedBy>ms719977</cp:lastModifiedBy>
  <cp:revision>115</cp:revision>
  <dcterms:created xsi:type="dcterms:W3CDTF">2017-05-06T08:48:36Z</dcterms:created>
  <dcterms:modified xsi:type="dcterms:W3CDTF">2017-05-10T18:15:02Z</dcterms:modified>
</cp:coreProperties>
</file>