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1" r:id="rId2"/>
    <p:sldId id="285" r:id="rId3"/>
    <p:sldId id="277" r:id="rId4"/>
    <p:sldId id="278" r:id="rId5"/>
    <p:sldId id="279" r:id="rId6"/>
    <p:sldId id="286" r:id="rId7"/>
    <p:sldId id="281" r:id="rId8"/>
    <p:sldId id="282" r:id="rId9"/>
    <p:sldId id="283" r:id="rId10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D9F"/>
    <a:srgbClr val="555555"/>
    <a:srgbClr val="376591"/>
    <a:srgbClr val="83D4EE"/>
    <a:srgbClr val="BAD641"/>
    <a:srgbClr val="2EA88E"/>
    <a:srgbClr val="FEFEFE"/>
    <a:srgbClr val="FFFFFF"/>
    <a:srgbClr val="A2E6D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6" autoAdjust="0"/>
    <p:restoredTop sz="94690"/>
  </p:normalViewPr>
  <p:slideViewPr>
    <p:cSldViewPr snapToGrid="0">
      <p:cViewPr varScale="1">
        <p:scale>
          <a:sx n="122" d="100"/>
          <a:sy n="122" d="100"/>
        </p:scale>
        <p:origin x="41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1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Anmerkung: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Warum ist das Thema in dem bestimmten Lehrbereich von Relevanz?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Anders</a:t>
            </a:r>
            <a:r>
              <a:rPr lang="de-DE" baseline="0" dirty="0" smtClean="0"/>
              <a:t> gesagt: Warum sollte sich Prof. Lehner dafür interessieren?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4825824"/>
            <a:ext cx="9144000" cy="31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8271" y="1879871"/>
            <a:ext cx="8524756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511308" y="1879871"/>
            <a:ext cx="58730" cy="13680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558" y="1879871"/>
            <a:ext cx="461544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6840001" cy="720000"/>
          </a:xfrm>
          <a:prstGeom prst="rect">
            <a:avLst/>
          </a:prstGeom>
        </p:spPr>
        <p:txBody>
          <a:bodyPr anchor="ctr"/>
          <a:lstStyle>
            <a:lvl1pPr algn="l">
              <a:defRPr sz="3200" cap="none" baseline="0">
                <a:solidFill>
                  <a:schemeClr val="tx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36" y="2732800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2EA88E"/>
                </a:solidFill>
                <a:latin typeface="Museo Sans 300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100780" y="1421738"/>
            <a:ext cx="54000" cy="23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rot="-2700000">
            <a:off x="8708895" y="1661625"/>
            <a:ext cx="54000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8784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401175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139750"/>
            <a:ext cx="9144000" cy="864000"/>
          </a:xfrm>
          <a:prstGeom prst="rect">
            <a:avLst/>
          </a:prstGeom>
          <a:gradFill flip="none" rotWithShape="1">
            <a:gsLst>
              <a:gs pos="37000">
                <a:srgbClr val="34BD9F">
                  <a:lumMod val="95000"/>
                  <a:lumOff val="5000"/>
                  <a:alpha val="88000"/>
                </a:srgbClr>
              </a:gs>
              <a:gs pos="100000">
                <a:srgbClr val="34BD9F"/>
              </a:gs>
            </a:gsLst>
            <a:lin ang="13500000" scaled="1"/>
            <a:tileRect/>
          </a:gradFill>
          <a:ln>
            <a:noFill/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8000" y="2355750"/>
            <a:ext cx="8828800" cy="43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77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6890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555555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E669B5-5834-4DCA-BA01-61C39CFFA16F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17387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1" y="216000"/>
            <a:ext cx="1870253" cy="50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80000" y="4896000"/>
            <a:ext cx="540000" cy="1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Gliederung/Struktur der Arbeit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Untersuchung von Intel SGX für eine sichere Verarbeitung komprimierter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7648883" cy="3780000"/>
          </a:xfrm>
        </p:spPr>
        <p:txBody>
          <a:bodyPr/>
          <a:lstStyle/>
          <a:p>
            <a:r>
              <a:rPr lang="de-DE" dirty="0"/>
              <a:t>Arbeiten auf „</a:t>
            </a:r>
            <a:r>
              <a:rPr lang="de-DE" dirty="0" err="1"/>
              <a:t>Untrusted</a:t>
            </a:r>
            <a:r>
              <a:rPr lang="de-DE" dirty="0"/>
              <a:t> Memory“ in </a:t>
            </a:r>
            <a:r>
              <a:rPr lang="de-DE" dirty="0" err="1" smtClean="0"/>
              <a:t>Enclave</a:t>
            </a:r>
            <a:r>
              <a:rPr lang="de-DE" dirty="0" smtClean="0"/>
              <a:t>*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Speicher der </a:t>
            </a:r>
            <a:r>
              <a:rPr lang="de-DE" dirty="0" err="1" smtClean="0"/>
              <a:t>Enclaves</a:t>
            </a:r>
            <a:r>
              <a:rPr lang="de-DE" dirty="0" smtClean="0"/>
              <a:t> wird in normalen Adressraum </a:t>
            </a:r>
            <a:r>
              <a:rPr lang="de-DE" dirty="0" err="1" smtClean="0"/>
              <a:t>gemappt</a:t>
            </a:r>
            <a:r>
              <a:rPr lang="de-DE" dirty="0" smtClean="0"/>
              <a:t>, potenziell unerlaubter Zugriff von außen möglich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(generierte) </a:t>
            </a:r>
            <a:r>
              <a:rPr lang="de-DE" dirty="0" err="1" smtClean="0"/>
              <a:t>Enclave</a:t>
            </a:r>
            <a:r>
              <a:rPr lang="de-DE" dirty="0" smtClean="0"/>
              <a:t> Edge </a:t>
            </a:r>
            <a:r>
              <a:rPr lang="de-DE" dirty="0" err="1" smtClean="0"/>
              <a:t>Routines</a:t>
            </a:r>
            <a:r>
              <a:rPr lang="de-DE" dirty="0"/>
              <a:t> </a:t>
            </a:r>
            <a:r>
              <a:rPr lang="de-DE" dirty="0" smtClean="0"/>
              <a:t>kopieren bei Nutzung von Pointern in ECALLs/OCALLs gesamten </a:t>
            </a:r>
            <a:r>
              <a:rPr lang="de-DE" dirty="0" err="1" smtClean="0"/>
              <a:t>Datenbuffer</a:t>
            </a:r>
            <a:r>
              <a:rPr lang="de-DE" dirty="0" smtClean="0"/>
              <a:t> erst in </a:t>
            </a:r>
            <a:r>
              <a:rPr lang="de-DE" dirty="0" err="1" smtClean="0"/>
              <a:t>Enclave</a:t>
            </a:r>
            <a:r>
              <a:rPr lang="de-DE" dirty="0" smtClean="0"/>
              <a:t>/aus </a:t>
            </a:r>
            <a:r>
              <a:rPr lang="de-DE" dirty="0" err="1" smtClean="0"/>
              <a:t>Enclave</a:t>
            </a:r>
            <a:r>
              <a:rPr lang="de-DE" dirty="0" smtClean="0"/>
              <a:t> raus (Arbeit auf Kopien der </a:t>
            </a:r>
            <a:r>
              <a:rPr lang="de-DE" dirty="0" err="1" smtClean="0"/>
              <a:t>Buffer</a:t>
            </a:r>
            <a:r>
              <a:rPr lang="de-DE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Beinhaltet </a:t>
            </a:r>
            <a:r>
              <a:rPr lang="de-DE" dirty="0" err="1" smtClean="0"/>
              <a:t>Boundarychecks</a:t>
            </a:r>
            <a:r>
              <a:rPr lang="de-DE" dirty="0" smtClean="0"/>
              <a:t>, Speicherallokation und Initialisierung mit 0en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Abhilfe: Attribut [</a:t>
            </a:r>
            <a:r>
              <a:rPr lang="de-DE" dirty="0" err="1" smtClean="0"/>
              <a:t>user_check</a:t>
            </a:r>
            <a:r>
              <a:rPr lang="de-DE" dirty="0" smtClean="0"/>
              <a:t>] vor </a:t>
            </a:r>
            <a:r>
              <a:rPr lang="de-DE" dirty="0" err="1" smtClean="0"/>
              <a:t>Pointerdefinition</a:t>
            </a:r>
            <a:r>
              <a:rPr lang="de-DE" dirty="0" smtClean="0"/>
              <a:t> in EDL-File:</a:t>
            </a:r>
          </a:p>
          <a:p>
            <a:pPr lvl="1">
              <a:lnSpc>
                <a:spcPct val="100000"/>
              </a:lnSpc>
            </a:pPr>
            <a:endParaRPr lang="de-DE" dirty="0" smtClean="0"/>
          </a:p>
          <a:p>
            <a:pPr lvl="1">
              <a:lnSpc>
                <a:spcPct val="100000"/>
              </a:lnSpc>
            </a:pP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size_t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enclaveVByteEncodeEncrypted</a:t>
            </a:r>
            <a:r>
              <a:rPr lang="de-DE" b="1" dirty="0">
                <a:latin typeface="Menlo" charset="0"/>
                <a:ea typeface="Menlo" charset="0"/>
                <a:cs typeface="Menlo" charset="0"/>
              </a:rPr>
              <a:t>([</a:t>
            </a:r>
            <a:r>
              <a:rPr lang="de-DE" b="1" dirty="0" err="1">
                <a:latin typeface="Menlo" charset="0"/>
                <a:ea typeface="Menlo" charset="0"/>
                <a:cs typeface="Menlo" charset="0"/>
              </a:rPr>
              <a:t>user_check</a:t>
            </a:r>
            <a:r>
              <a:rPr lang="de-DE" b="1" dirty="0">
                <a:latin typeface="Menlo" charset="0"/>
                <a:ea typeface="Menlo" charset="0"/>
                <a:cs typeface="Menlo" charset="0"/>
              </a:rPr>
              <a:t>]</a:t>
            </a:r>
            <a:r>
              <a:rPr lang="de-DE" dirty="0">
                <a:latin typeface="Menlo" charset="0"/>
                <a:ea typeface="Menlo" charset="0"/>
                <a:cs typeface="Menlo" charset="0"/>
              </a:rPr>
              <a:t> uint8_t *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in, </a:t>
            </a: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size_t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dirty="0" err="1" smtClean="0">
                <a:latin typeface="Menlo" charset="0"/>
                <a:ea typeface="Menlo" charset="0"/>
                <a:cs typeface="Menlo" charset="0"/>
              </a:rPr>
              <a:t>length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de-DE" b="1" dirty="0" smtClean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de-DE" b="1" dirty="0" err="1" smtClean="0">
                <a:latin typeface="Menlo" charset="0"/>
                <a:ea typeface="Menlo" charset="0"/>
                <a:cs typeface="Menlo" charset="0"/>
              </a:rPr>
              <a:t>user_check</a:t>
            </a:r>
            <a:r>
              <a:rPr lang="de-DE" b="1" dirty="0">
                <a:latin typeface="Menlo" charset="0"/>
                <a:ea typeface="Menlo" charset="0"/>
                <a:cs typeface="Menlo" charset="0"/>
              </a:rPr>
              <a:t>] </a:t>
            </a:r>
            <a:r>
              <a:rPr lang="de-DE" dirty="0">
                <a:latin typeface="Menlo" charset="0"/>
                <a:ea typeface="Menlo" charset="0"/>
                <a:cs typeface="Menlo" charset="0"/>
              </a:rPr>
              <a:t>uint8_t *</a:t>
            </a:r>
            <a:r>
              <a:rPr lang="de-DE" dirty="0" smtClean="0">
                <a:latin typeface="Menlo" charset="0"/>
                <a:ea typeface="Menlo" charset="0"/>
                <a:cs typeface="Menlo" charset="0"/>
              </a:rPr>
              <a:t>out);</a:t>
            </a:r>
          </a:p>
          <a:p>
            <a:pPr lvl="1">
              <a:lnSpc>
                <a:spcPct val="100000"/>
              </a:lnSpc>
            </a:pPr>
            <a:endParaRPr lang="de-DE" dirty="0">
              <a:latin typeface="Menlo" charset="0"/>
              <a:ea typeface="Menlo" charset="0"/>
              <a:cs typeface="Menlo" charset="0"/>
            </a:endParaRPr>
          </a:p>
          <a:p>
            <a:pPr lvl="1">
              <a:lnSpc>
                <a:spcPct val="100000"/>
              </a:lnSpc>
            </a:pPr>
            <a:r>
              <a:rPr lang="de-DE" dirty="0" smtClean="0">
                <a:latin typeface="+mn-lt"/>
                <a:ea typeface="Museo Sans 500" charset="0"/>
                <a:cs typeface="Museo Sans 500" charset="0"/>
              </a:rPr>
              <a:t>Programmierer wird das Prüfen der Grenzen überlassen, zugunsten der Performance</a:t>
            </a:r>
          </a:p>
          <a:p>
            <a:pPr lvl="1">
              <a:lnSpc>
                <a:spcPct val="100000"/>
              </a:lnSpc>
            </a:pPr>
            <a:r>
              <a:rPr lang="de-DE" dirty="0" smtClean="0">
                <a:latin typeface="+mn-lt"/>
                <a:ea typeface="Museo Sans 500" charset="0"/>
                <a:cs typeface="Museo Sans 500" charset="0"/>
              </a:rPr>
              <a:t>Rohe Adresse wird überführt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61793" y="4361829"/>
            <a:ext cx="430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* </a:t>
            </a:r>
            <a:r>
              <a:rPr lang="de-DE" sz="1000" dirty="0" smtClean="0"/>
              <a:t>siehe </a:t>
            </a:r>
            <a:r>
              <a:rPr lang="de-DE" sz="1000" dirty="0"/>
              <a:t>https://</a:t>
            </a:r>
            <a:r>
              <a:rPr lang="de-DE" sz="1000" dirty="0" err="1"/>
              <a:t>software.intel.com</a:t>
            </a:r>
            <a:r>
              <a:rPr lang="de-DE" sz="1000" dirty="0"/>
              <a:t>/en-</a:t>
            </a:r>
            <a:r>
              <a:rPr lang="de-DE" sz="1000" dirty="0" err="1"/>
              <a:t>us</a:t>
            </a:r>
            <a:r>
              <a:rPr lang="de-DE" sz="1000" dirty="0"/>
              <a:t>/</a:t>
            </a:r>
            <a:r>
              <a:rPr lang="de-DE" sz="1000" dirty="0" err="1"/>
              <a:t>articles</a:t>
            </a:r>
            <a:r>
              <a:rPr lang="de-DE" sz="1000" dirty="0"/>
              <a:t>/intel-software-guard-extensions-tutorial-part-7-enclave-development</a:t>
            </a:r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3824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Gliederung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58946" y="1061058"/>
            <a:ext cx="1874087" cy="1207983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166500">
              <a:spcBef>
                <a:spcPts val="375"/>
              </a:spcBef>
              <a:buNone/>
            </a:pPr>
            <a:r>
              <a:rPr lang="de-DE" dirty="0" smtClean="0"/>
              <a:t>1. Einleitung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Motivation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Zielsetzung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Aufbau der Arbeit</a:t>
            </a:r>
            <a:endParaRPr lang="de-DE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3060000" y="991878"/>
            <a:ext cx="1048174" cy="34481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1764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sz="2400" dirty="0" smtClean="0"/>
              <a:t>???</a:t>
            </a:r>
            <a:endParaRPr lang="de-DE" sz="1600" dirty="0" smtClean="0"/>
          </a:p>
          <a:p>
            <a:pPr marL="342900" lvl="0" indent="-176400" defTabSz="914400">
              <a:lnSpc>
                <a:spcPct val="100000"/>
              </a:lnSpc>
              <a:spcBef>
                <a:spcPts val="0"/>
              </a:spcBef>
              <a:buNone/>
            </a:pPr>
            <a:endParaRPr lang="de-DE" dirty="0" smtClean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48" y="1610285"/>
            <a:ext cx="1185370" cy="1580493"/>
          </a:xfrm>
          <a:prstGeom prst="rect">
            <a:avLst/>
          </a:prstGeom>
        </p:spPr>
      </p:pic>
      <p:sp>
        <p:nvSpPr>
          <p:cNvPr id="10" name="Inhaltsplatzhalter 3"/>
          <p:cNvSpPr txBox="1">
            <a:spLocks/>
          </p:cNvSpPr>
          <p:nvPr/>
        </p:nvSpPr>
        <p:spPr>
          <a:xfrm>
            <a:off x="554694" y="2555474"/>
            <a:ext cx="2139152" cy="19621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dirty="0" smtClean="0"/>
              <a:t>2. Grundlagen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Kompression von Daten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Sicherheit </a:t>
            </a:r>
            <a:r>
              <a:rPr lang="de-DE" dirty="0" smtClean="0"/>
              <a:t>in Datenbanksystemen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Intel Software </a:t>
            </a:r>
            <a:r>
              <a:rPr lang="de-DE" dirty="0" err="1"/>
              <a:t>Guard</a:t>
            </a:r>
            <a:r>
              <a:rPr lang="de-DE" dirty="0"/>
              <a:t> </a:t>
            </a:r>
            <a:r>
              <a:rPr lang="de-DE" dirty="0" err="1" smtClean="0"/>
              <a:t>Extensions</a:t>
            </a:r>
            <a:endParaRPr lang="de-DE" dirty="0" smtClean="0"/>
          </a:p>
          <a:p>
            <a:pPr lvl="1">
              <a:lnSpc>
                <a:spcPct val="100000"/>
              </a:lnSpc>
            </a:pPr>
            <a:r>
              <a:rPr lang="de-DE" dirty="0" smtClean="0"/>
              <a:t>Verwandte Arbeiten</a:t>
            </a:r>
            <a:endParaRPr lang="de-DE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3410782" y="3534804"/>
            <a:ext cx="2055122" cy="12171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dirty="0" smtClean="0"/>
              <a:t>3. </a:t>
            </a:r>
            <a:r>
              <a:rPr lang="de-DE" dirty="0" smtClean="0"/>
              <a:t>Intel SGX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Entwickeln von </a:t>
            </a:r>
            <a:r>
              <a:rPr lang="de-DE" dirty="0" err="1" smtClean="0"/>
              <a:t>Enclaves</a:t>
            </a:r>
            <a:endParaRPr lang="de-DE" dirty="0"/>
          </a:p>
        </p:txBody>
      </p:sp>
      <p:cxnSp>
        <p:nvCxnSpPr>
          <p:cNvPr id="13" name="Gerade Verbindung 12"/>
          <p:cNvCxnSpPr>
            <a:endCxn id="4" idx="3"/>
          </p:cNvCxnSpPr>
          <p:nvPr/>
        </p:nvCxnSpPr>
        <p:spPr>
          <a:xfrm flipH="1" flipV="1">
            <a:off x="2433033" y="1665050"/>
            <a:ext cx="1675141" cy="18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endCxn id="10" idx="3"/>
          </p:cNvCxnSpPr>
          <p:nvPr/>
        </p:nvCxnSpPr>
        <p:spPr>
          <a:xfrm flipH="1">
            <a:off x="2693846" y="2032853"/>
            <a:ext cx="1414328" cy="150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endCxn id="11" idx="0"/>
          </p:cNvCxnSpPr>
          <p:nvPr/>
        </p:nvCxnSpPr>
        <p:spPr>
          <a:xfrm>
            <a:off x="4424855" y="2269041"/>
            <a:ext cx="13488" cy="126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3"/>
          <p:cNvSpPr txBox="1">
            <a:spLocks/>
          </p:cNvSpPr>
          <p:nvPr/>
        </p:nvSpPr>
        <p:spPr>
          <a:xfrm>
            <a:off x="6111494" y="1063093"/>
            <a:ext cx="2055122" cy="5471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dirty="0" smtClean="0"/>
              <a:t>4. </a:t>
            </a:r>
            <a:r>
              <a:rPr lang="de-DE" dirty="0" smtClean="0"/>
              <a:t>Implementierung</a:t>
            </a:r>
            <a:endParaRPr lang="de-DE" dirty="0"/>
          </a:p>
        </p:txBody>
      </p:sp>
      <p:cxnSp>
        <p:nvCxnSpPr>
          <p:cNvPr id="37" name="Gerade Verbindung 36"/>
          <p:cNvCxnSpPr>
            <a:stCxn id="23" idx="1"/>
          </p:cNvCxnSpPr>
          <p:nvPr/>
        </p:nvCxnSpPr>
        <p:spPr>
          <a:xfrm flipH="1">
            <a:off x="4887310" y="1336689"/>
            <a:ext cx="1224184" cy="114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3"/>
          <p:cNvSpPr txBox="1">
            <a:spLocks/>
          </p:cNvSpPr>
          <p:nvPr/>
        </p:nvSpPr>
        <p:spPr>
          <a:xfrm>
            <a:off x="6111494" y="2032853"/>
            <a:ext cx="2055122" cy="104524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dirty="0" smtClean="0"/>
              <a:t>5</a:t>
            </a:r>
            <a:r>
              <a:rPr lang="de-DE" smtClean="0"/>
              <a:t>. </a:t>
            </a:r>
            <a:r>
              <a:rPr lang="de-DE" smtClean="0"/>
              <a:t>Ergebnisse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Einschränkungen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Rechenzeitanalyse</a:t>
            </a:r>
            <a:endParaRPr lang="de-DE" dirty="0"/>
          </a:p>
        </p:txBody>
      </p:sp>
      <p:cxnSp>
        <p:nvCxnSpPr>
          <p:cNvPr id="41" name="Gerade Verbindung 40"/>
          <p:cNvCxnSpPr>
            <a:stCxn id="39" idx="1"/>
          </p:cNvCxnSpPr>
          <p:nvPr/>
        </p:nvCxnSpPr>
        <p:spPr>
          <a:xfrm flipH="1">
            <a:off x="4887310" y="2555474"/>
            <a:ext cx="1224184" cy="13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3"/>
          <p:cNvSpPr txBox="1">
            <a:spLocks/>
          </p:cNvSpPr>
          <p:nvPr/>
        </p:nvSpPr>
        <p:spPr>
          <a:xfrm>
            <a:off x="6656787" y="3787615"/>
            <a:ext cx="1146505" cy="4996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Museo Sans 500" panose="02000000000000000000" pitchFamily="50" charset="0"/>
              <a:buChar char=" "/>
              <a:defRPr sz="1400" b="0" kern="1200" cap="small" baseline="0">
                <a:solidFill>
                  <a:srgbClr val="34BD9F"/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  <a:lvl2pPr marL="3556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2pPr>
            <a:lvl3pPr marL="5413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seo Sans 300" panose="02000000000000000000" pitchFamily="2" charset="0"/>
              <a:buChar char="‑"/>
              <a:defRPr sz="1100" kern="1200">
                <a:solidFill>
                  <a:schemeClr val="tx1"/>
                </a:solidFill>
                <a:latin typeface="Museo Sans 300" panose="020000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useo Sans 500" panose="020000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500">
              <a:buNone/>
            </a:pPr>
            <a:r>
              <a:rPr lang="de-DE" dirty="0" smtClean="0"/>
              <a:t>6. Fazit</a:t>
            </a:r>
            <a:endParaRPr lang="de-DE" dirty="0"/>
          </a:p>
        </p:txBody>
      </p:sp>
      <p:cxnSp>
        <p:nvCxnSpPr>
          <p:cNvPr id="45" name="Gerade Verbindung 44"/>
          <p:cNvCxnSpPr>
            <a:endCxn id="43" idx="1"/>
          </p:cNvCxnSpPr>
          <p:nvPr/>
        </p:nvCxnSpPr>
        <p:spPr>
          <a:xfrm>
            <a:off x="4887310" y="2900855"/>
            <a:ext cx="1769477" cy="113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/>
      <p:bldP spid="10" grpId="0" animBg="1"/>
      <p:bldP spid="11" grpId="0" animBg="1"/>
      <p:bldP spid="23" grpId="0" animBg="1"/>
      <p:bldP spid="39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Kurze Hinführung auf die Thematik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Problem „Sichere Verarbeitung von Daten in Datenbanksystemen“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Grobe Schilderung der bisherigen Lösungsansätze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Hinweis auf Intel SGX als neue Hardwarelösung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Einleitende Worte zu SGX allgemein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Ziel: Untersuchung und Evaluierung von SGX zur sicheren Datenverarbeitung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Kurze Erklärung zum generellen Aufbau der Arbeit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Motivation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Zielstellung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Aufbau der 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3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Kompression </a:t>
            </a:r>
            <a:r>
              <a:rPr lang="de-DE" dirty="0" smtClean="0"/>
              <a:t>in Datenbanken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Sicherheit in der Datenverarbeitung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smtClean="0"/>
              <a:t>Intel Software </a:t>
            </a:r>
            <a:r>
              <a:rPr lang="de-DE" dirty="0" err="1" smtClean="0"/>
              <a:t>Guard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7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Untersuchungen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Verwandte Arbeiten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Intel SGX SDK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7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746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Einschränkungen</a:t>
            </a:r>
            <a:endParaRPr lang="de-DE" b="1" dirty="0" smtClean="0"/>
          </a:p>
          <a:p>
            <a:pPr lvl="1">
              <a:lnSpc>
                <a:spcPct val="100000"/>
              </a:lnSpc>
            </a:pPr>
            <a:r>
              <a:rPr lang="de-DE" dirty="0" smtClean="0"/>
              <a:t>Rechenzeitanalyse</a:t>
            </a:r>
          </a:p>
        </p:txBody>
      </p:sp>
    </p:spTree>
    <p:extLst>
      <p:ext uri="{BB962C8B-B14F-4D97-AF65-F5344CB8AC3E}">
        <p14:creationId xmlns:p14="http://schemas.microsoft.com/office/powerpoint/2010/main" val="2752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981939"/>
            <a:ext cx="8784000" cy="3780000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Inhalt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  <a:endParaRPr lang="de-DE" b="1" dirty="0"/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Aufbau</a:t>
            </a:r>
          </a:p>
          <a:p>
            <a:pPr lvl="1">
              <a:lnSpc>
                <a:spcPct val="100000"/>
              </a:lnSpc>
            </a:pPr>
            <a:r>
              <a:rPr lang="de-DE" b="1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9376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DBv3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01A5AD1-C77E-4630-B2CB-7E0AA04204FF}" vid="{B0CAB0BB-2EE9-47D0-A0A8-F46B8364DD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DB_V3 Kopie</Template>
  <TotalTime>0</TotalTime>
  <Words>291</Words>
  <Application>Microsoft Macintosh PowerPoint</Application>
  <PresentationFormat>Bildschirmpräsentation (16:9)</PresentationFormat>
  <Paragraphs>86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Calibri</vt:lpstr>
      <vt:lpstr>Menlo</vt:lpstr>
      <vt:lpstr>Museo Sans 300</vt:lpstr>
      <vt:lpstr>Museo Sans 500</vt:lpstr>
      <vt:lpstr>Wingdings</vt:lpstr>
      <vt:lpstr>Arial</vt:lpstr>
      <vt:lpstr>Office-Design</vt:lpstr>
      <vt:lpstr>Gliederung/Struktur der Arbeit</vt:lpstr>
      <vt:lpstr>Nachtrag</vt:lpstr>
      <vt:lpstr>Gliederung</vt:lpstr>
      <vt:lpstr>Einleitung</vt:lpstr>
      <vt:lpstr>Grundlagen</vt:lpstr>
      <vt:lpstr>Untersuchungen</vt:lpstr>
      <vt:lpstr>Implementierung</vt:lpstr>
      <vt:lpstr>Ergebnisse</vt:lpstr>
      <vt:lpstr>Fazit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Gliederung/Struktur der Arbeit</dc:title>
  <dc:creator>ms719977</dc:creator>
  <cp:lastModifiedBy>ms719977</cp:lastModifiedBy>
  <cp:revision>67</cp:revision>
  <dcterms:created xsi:type="dcterms:W3CDTF">2017-05-04T17:51:45Z</dcterms:created>
  <dcterms:modified xsi:type="dcterms:W3CDTF">2017-05-08T14:22:45Z</dcterms:modified>
</cp:coreProperties>
</file>