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8" r:id="rId3"/>
    <p:sldId id="281" r:id="rId4"/>
    <p:sldId id="275" r:id="rId5"/>
    <p:sldId id="279" r:id="rId6"/>
    <p:sldId id="286" r:id="rId7"/>
    <p:sldId id="285" r:id="rId8"/>
    <p:sldId id="283" r:id="rId9"/>
    <p:sldId id="284" r:id="rId10"/>
    <p:sldId id="280" r:id="rId11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9F"/>
    <a:srgbClr val="555555"/>
    <a:srgbClr val="376591"/>
    <a:srgbClr val="83D4EE"/>
    <a:srgbClr val="BAD641"/>
    <a:srgbClr val="2EA88E"/>
    <a:srgbClr val="FEFEFE"/>
    <a:srgbClr val="FFFFFF"/>
    <a:srgbClr val="A2E6D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>
        <p:scale>
          <a:sx n="115" d="100"/>
          <a:sy n="115" d="100"/>
        </p:scale>
        <p:origin x="896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07.05.17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07.05.17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32800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2EA88E"/>
                </a:solidFill>
                <a:latin typeface="Museo Sans 300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01175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34BD9F">
                  <a:lumMod val="95000"/>
                  <a:lumOff val="5000"/>
                  <a:alpha val="88000"/>
                </a:srgbClr>
              </a:gs>
              <a:gs pos="100000">
                <a:srgbClr val="34BD9F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88288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7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68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7387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Verwandte Arbeiten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 von Intel SGX für eine sichere Verarbeitung komprimierter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[1] R</a:t>
            </a:r>
            <a:r>
              <a:rPr lang="de-DE" dirty="0"/>
              <a:t>. </a:t>
            </a:r>
            <a:r>
              <a:rPr lang="de-DE" dirty="0" err="1"/>
              <a:t>Popa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C. Redfield, “</a:t>
            </a:r>
            <a:r>
              <a:rPr lang="de-DE" dirty="0" err="1"/>
              <a:t>CryptDB</a:t>
            </a:r>
            <a:r>
              <a:rPr lang="de-DE" dirty="0"/>
              <a:t>: Processing </a:t>
            </a:r>
            <a:r>
              <a:rPr lang="de-DE" dirty="0" err="1"/>
              <a:t>queries</a:t>
            </a:r>
            <a:r>
              <a:rPr lang="de-DE" dirty="0"/>
              <a:t> on an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,” </a:t>
            </a:r>
            <a:r>
              <a:rPr lang="de-DE" i="1" dirty="0" smtClean="0"/>
              <a:t>Communications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. . . </a:t>
            </a:r>
            <a:r>
              <a:rPr lang="de-DE" dirty="0"/>
              <a:t>, vol. 55, </a:t>
            </a:r>
            <a:r>
              <a:rPr lang="de-DE" dirty="0" err="1"/>
              <a:t>no</a:t>
            </a:r>
            <a:r>
              <a:rPr lang="de-DE" dirty="0"/>
              <a:t>. 9, p. 103, 2012. </a:t>
            </a:r>
            <a:endParaRPr lang="de-DE" dirty="0" smtClean="0"/>
          </a:p>
          <a:p>
            <a:pPr lvl="1"/>
            <a:r>
              <a:rPr lang="de-DE" dirty="0" smtClean="0"/>
              <a:t>[2] I</a:t>
            </a:r>
            <a:r>
              <a:rPr lang="de-DE" dirty="0"/>
              <a:t>. H. Akin </a:t>
            </a:r>
            <a:r>
              <a:rPr lang="de-DE" dirty="0" err="1"/>
              <a:t>and</a:t>
            </a:r>
            <a:r>
              <a:rPr lang="de-DE" dirty="0"/>
              <a:t> B. </a:t>
            </a:r>
            <a:r>
              <a:rPr lang="de-DE" dirty="0" err="1"/>
              <a:t>Sunar</a:t>
            </a:r>
            <a:r>
              <a:rPr lang="de-DE" dirty="0"/>
              <a:t>, 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securing</a:t>
            </a:r>
            <a:r>
              <a:rPr lang="de-DE" dirty="0"/>
              <a:t>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CryptDB</a:t>
            </a:r>
            <a:r>
              <a:rPr lang="de-DE" dirty="0"/>
              <a:t>,” </a:t>
            </a:r>
            <a:r>
              <a:rPr lang="de-DE" i="1" dirty="0" err="1" smtClean="0"/>
              <a:t>Proceedings</a:t>
            </a:r>
            <a:r>
              <a:rPr lang="de-DE" i="1" dirty="0" smtClean="0"/>
              <a:t> </a:t>
            </a:r>
            <a:r>
              <a:rPr lang="de-DE" i="1" dirty="0"/>
              <a:t>- 4th IEEE International Conference on Big Data </a:t>
            </a:r>
            <a:r>
              <a:rPr lang="de-DE" i="1" dirty="0" err="1"/>
              <a:t>and</a:t>
            </a:r>
            <a:r>
              <a:rPr lang="de-DE" i="1" dirty="0"/>
              <a:t> Cloud Computing, </a:t>
            </a:r>
            <a:r>
              <a:rPr lang="de-DE" i="1" dirty="0" err="1"/>
              <a:t>BDCloud</a:t>
            </a:r>
            <a:r>
              <a:rPr lang="de-DE" i="1" dirty="0"/>
              <a:t> 2014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7th IEEE International Conference on </a:t>
            </a:r>
            <a:r>
              <a:rPr lang="de-DE" i="1" dirty="0" err="1"/>
              <a:t>Social</a:t>
            </a:r>
            <a:r>
              <a:rPr lang="de-DE" i="1" dirty="0"/>
              <a:t> Computing </a:t>
            </a:r>
            <a:r>
              <a:rPr lang="de-DE" i="1" dirty="0" err="1"/>
              <a:t>and</a:t>
            </a:r>
            <a:r>
              <a:rPr lang="de-DE" i="1" dirty="0"/>
              <a:t> Networking, </a:t>
            </a:r>
            <a:r>
              <a:rPr lang="de-DE" i="1" dirty="0" err="1"/>
              <a:t>SocialCom</a:t>
            </a:r>
            <a:r>
              <a:rPr lang="de-DE" i="1" dirty="0"/>
              <a:t> 2014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4th International Conference on </a:t>
            </a:r>
            <a:r>
              <a:rPr lang="de-DE" i="1" dirty="0" err="1"/>
              <a:t>Sustainable</a:t>
            </a:r>
            <a:r>
              <a:rPr lang="de-DE" i="1" dirty="0"/>
              <a:t> Computing </a:t>
            </a:r>
            <a:r>
              <a:rPr lang="de-DE" i="1" dirty="0" err="1"/>
              <a:t>and</a:t>
            </a:r>
            <a:r>
              <a:rPr lang="de-DE" i="1" dirty="0"/>
              <a:t> C</a:t>
            </a:r>
            <a:r>
              <a:rPr lang="de-DE" dirty="0"/>
              <a:t>, pp. 745–752, 2015. </a:t>
            </a:r>
            <a:endParaRPr lang="de-DE" dirty="0" smtClean="0"/>
          </a:p>
          <a:p>
            <a:pPr lvl="1"/>
            <a:r>
              <a:rPr lang="de-DE" dirty="0" smtClean="0"/>
              <a:t>[3] </a:t>
            </a:r>
            <a:r>
              <a:rPr lang="de-DE" dirty="0"/>
              <a:t>S. </a:t>
            </a:r>
            <a:r>
              <a:rPr lang="de-DE" dirty="0" err="1"/>
              <a:t>Bajaj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R. Sion, “</a:t>
            </a:r>
            <a:r>
              <a:rPr lang="de-DE" dirty="0" err="1"/>
              <a:t>TrustedDB</a:t>
            </a:r>
            <a:r>
              <a:rPr lang="de-DE" dirty="0"/>
              <a:t> : A </a:t>
            </a:r>
            <a:r>
              <a:rPr lang="de-DE" dirty="0" err="1"/>
              <a:t>Trusted</a:t>
            </a:r>
            <a:r>
              <a:rPr lang="de-DE" dirty="0"/>
              <a:t> Hardware </a:t>
            </a:r>
            <a:r>
              <a:rPr lang="de-DE" dirty="0" err="1"/>
              <a:t>based</a:t>
            </a:r>
            <a:r>
              <a:rPr lang="de-DE" dirty="0"/>
              <a:t> Database </a:t>
            </a:r>
            <a:r>
              <a:rPr lang="de-DE" dirty="0" err="1"/>
              <a:t>with</a:t>
            </a:r>
            <a:r>
              <a:rPr lang="de-DE" dirty="0"/>
              <a:t> Privacy </a:t>
            </a:r>
            <a:r>
              <a:rPr lang="de-DE" dirty="0" err="1"/>
              <a:t>and</a:t>
            </a:r>
            <a:r>
              <a:rPr lang="de-DE" dirty="0"/>
              <a:t> Data </a:t>
            </a:r>
            <a:r>
              <a:rPr lang="de-DE" dirty="0" err="1" smtClean="0"/>
              <a:t>Confidentiality</a:t>
            </a:r>
            <a:r>
              <a:rPr lang="de-DE" dirty="0"/>
              <a:t>,” pp. 1–12, 2011. </a:t>
            </a:r>
            <a:endParaRPr lang="de-DE" dirty="0" smtClean="0"/>
          </a:p>
          <a:p>
            <a:pPr lvl="1"/>
            <a:r>
              <a:rPr lang="de-DE" dirty="0" smtClean="0"/>
              <a:t>[4] </a:t>
            </a:r>
            <a:r>
              <a:rPr lang="de-DE" dirty="0"/>
              <a:t>A. </a:t>
            </a:r>
            <a:r>
              <a:rPr lang="de-DE" dirty="0" err="1"/>
              <a:t>Arasu</a:t>
            </a:r>
            <a:r>
              <a:rPr lang="de-DE" dirty="0"/>
              <a:t>, S. </a:t>
            </a:r>
            <a:r>
              <a:rPr lang="de-DE" dirty="0" err="1"/>
              <a:t>Blanas</a:t>
            </a:r>
            <a:r>
              <a:rPr lang="de-DE" dirty="0"/>
              <a:t>, K. </a:t>
            </a:r>
            <a:r>
              <a:rPr lang="de-DE" dirty="0" err="1"/>
              <a:t>Eguro</a:t>
            </a:r>
            <a:r>
              <a:rPr lang="de-DE" dirty="0"/>
              <a:t>, M. </a:t>
            </a:r>
            <a:r>
              <a:rPr lang="de-DE" dirty="0" err="1"/>
              <a:t>Joglekar</a:t>
            </a:r>
            <a:r>
              <a:rPr lang="de-DE" dirty="0"/>
              <a:t>, R. </a:t>
            </a:r>
            <a:r>
              <a:rPr lang="de-DE" dirty="0" err="1"/>
              <a:t>Kaushik</a:t>
            </a:r>
            <a:r>
              <a:rPr lang="de-DE" dirty="0"/>
              <a:t>, D. Kossmann, R. </a:t>
            </a:r>
            <a:r>
              <a:rPr lang="de-DE" dirty="0" err="1"/>
              <a:t>Ramamurthy</a:t>
            </a:r>
            <a:r>
              <a:rPr lang="de-DE" dirty="0"/>
              <a:t>, P. </a:t>
            </a:r>
            <a:r>
              <a:rPr lang="de-DE" dirty="0" err="1"/>
              <a:t>Upadhyaya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R. </a:t>
            </a:r>
            <a:r>
              <a:rPr lang="de-DE" dirty="0" err="1"/>
              <a:t>Venkatesan</a:t>
            </a:r>
            <a:r>
              <a:rPr lang="de-DE" dirty="0"/>
              <a:t>, “Engineering Security </a:t>
            </a:r>
            <a:r>
              <a:rPr lang="de-DE" dirty="0" err="1"/>
              <a:t>and</a:t>
            </a:r>
            <a:r>
              <a:rPr lang="de-DE" dirty="0"/>
              <a:t> Performance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Cipherba</a:t>
            </a:r>
            <a:r>
              <a:rPr lang="de-DE" dirty="0"/>
              <a:t>- se,” </a:t>
            </a:r>
            <a:r>
              <a:rPr lang="de-DE" i="1" dirty="0" err="1"/>
              <a:t>Icde</a:t>
            </a:r>
            <a:r>
              <a:rPr lang="de-DE" dirty="0"/>
              <a:t>, pp. 1–8, 2012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[5] </a:t>
            </a:r>
            <a:r>
              <a:rPr lang="de-DE" dirty="0"/>
              <a:t>P. Karras, A. </a:t>
            </a:r>
            <a:r>
              <a:rPr lang="de-DE" dirty="0" err="1"/>
              <a:t>Nikitin</a:t>
            </a:r>
            <a:r>
              <a:rPr lang="de-DE" dirty="0"/>
              <a:t>, M. Saad, R. </a:t>
            </a:r>
            <a:r>
              <a:rPr lang="de-DE" dirty="0" err="1"/>
              <a:t>Bhatt</a:t>
            </a:r>
            <a:r>
              <a:rPr lang="de-DE" dirty="0"/>
              <a:t>, D. </a:t>
            </a:r>
            <a:r>
              <a:rPr lang="de-DE" dirty="0" err="1"/>
              <a:t>Antyukhow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S. </a:t>
            </a:r>
            <a:r>
              <a:rPr lang="de-DE" dirty="0" err="1"/>
              <a:t>Idreos</a:t>
            </a:r>
            <a:r>
              <a:rPr lang="de-DE" dirty="0"/>
              <a:t>, “Adaptive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Data,”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2016 International Conference on Manage- </a:t>
            </a:r>
            <a:r>
              <a:rPr lang="de-DE" i="1" dirty="0" err="1"/>
              <a:t>ment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Data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. iii, pp. 171–183, 2016. </a:t>
            </a:r>
            <a:endParaRPr lang="de-DE" dirty="0" smtClean="0"/>
          </a:p>
          <a:p>
            <a:pPr lvl="1"/>
            <a:r>
              <a:rPr lang="de-DE" dirty="0" smtClean="0"/>
              <a:t>[6] </a:t>
            </a:r>
            <a:r>
              <a:rPr lang="de-DE" dirty="0"/>
              <a:t> A. </a:t>
            </a:r>
            <a:r>
              <a:rPr lang="de-DE" dirty="0" err="1"/>
              <a:t>Arasu</a:t>
            </a:r>
            <a:r>
              <a:rPr lang="de-DE" dirty="0"/>
              <a:t>, K. </a:t>
            </a:r>
            <a:r>
              <a:rPr lang="de-DE" dirty="0" err="1"/>
              <a:t>Eguro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M. </a:t>
            </a:r>
            <a:r>
              <a:rPr lang="de-DE" dirty="0" err="1"/>
              <a:t>Joglekar</a:t>
            </a:r>
            <a:r>
              <a:rPr lang="de-DE" dirty="0"/>
              <a:t>, “Transaction Processing on </a:t>
            </a:r>
            <a:r>
              <a:rPr lang="de-DE" dirty="0" err="1"/>
              <a:t>Confidential</a:t>
            </a:r>
            <a:r>
              <a:rPr lang="de-DE" dirty="0"/>
              <a:t> Data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 smtClean="0"/>
              <a:t>Cipherbase</a:t>
            </a:r>
            <a:r>
              <a:rPr lang="de-DE" dirty="0" smtClean="0"/>
              <a:t>” </a:t>
            </a:r>
          </a:p>
          <a:p>
            <a:pPr lvl="1"/>
            <a:r>
              <a:rPr lang="de-DE" dirty="0" smtClean="0"/>
              <a:t>[7] S</a:t>
            </a:r>
            <a:r>
              <a:rPr lang="de-DE" dirty="0"/>
              <a:t>. Tu, M. F. </a:t>
            </a:r>
            <a:r>
              <a:rPr lang="de-DE" dirty="0" err="1"/>
              <a:t>Kaashoek</a:t>
            </a:r>
            <a:r>
              <a:rPr lang="de-DE" dirty="0"/>
              <a:t>, S. </a:t>
            </a:r>
            <a:r>
              <a:rPr lang="de-DE" dirty="0" err="1"/>
              <a:t>Madden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N. </a:t>
            </a:r>
            <a:r>
              <a:rPr lang="de-DE" dirty="0" err="1"/>
              <a:t>Zeldovich</a:t>
            </a:r>
            <a:r>
              <a:rPr lang="de-DE" dirty="0"/>
              <a:t>, “Processing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VLDB </a:t>
            </a:r>
            <a:r>
              <a:rPr lang="de-DE" i="1" dirty="0" err="1"/>
              <a:t>Endowment</a:t>
            </a:r>
            <a:r>
              <a:rPr lang="de-DE" dirty="0"/>
              <a:t>, vol. 6, </a:t>
            </a:r>
            <a:r>
              <a:rPr lang="de-DE" dirty="0" err="1"/>
              <a:t>no</a:t>
            </a:r>
            <a:r>
              <a:rPr lang="de-DE" dirty="0"/>
              <a:t>. 5, pp. 289–300, 2013. </a:t>
            </a:r>
            <a:endParaRPr lang="de-DE" dirty="0" smtClean="0"/>
          </a:p>
          <a:p>
            <a:pPr lvl="1"/>
            <a:r>
              <a:rPr lang="de-DE" dirty="0" smtClean="0"/>
              <a:t>[8] H</a:t>
            </a:r>
            <a:r>
              <a:rPr lang="de-DE" dirty="0"/>
              <a:t>. </a:t>
            </a:r>
            <a:r>
              <a:rPr lang="de-DE" dirty="0" err="1"/>
              <a:t>Shafagh</a:t>
            </a:r>
            <a:r>
              <a:rPr lang="de-DE" dirty="0"/>
              <a:t>, A. </a:t>
            </a:r>
            <a:r>
              <a:rPr lang="de-DE" dirty="0" err="1"/>
              <a:t>Hithnawi</a:t>
            </a:r>
            <a:r>
              <a:rPr lang="de-DE" dirty="0"/>
              <a:t>, A. </a:t>
            </a:r>
            <a:r>
              <a:rPr lang="de-DE" dirty="0" err="1"/>
              <a:t>Droescher</a:t>
            </a:r>
            <a:r>
              <a:rPr lang="de-DE" dirty="0"/>
              <a:t>, S. </a:t>
            </a:r>
            <a:r>
              <a:rPr lang="de-DE" dirty="0" err="1"/>
              <a:t>Duquennoy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W. Hu, “Poster: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Encryp</a:t>
            </a:r>
            <a:r>
              <a:rPr lang="de-DE" dirty="0"/>
              <a:t>- </a:t>
            </a:r>
            <a:r>
              <a:rPr lang="de-DE" dirty="0" err="1"/>
              <a:t>ted</a:t>
            </a:r>
            <a:r>
              <a:rPr lang="de-DE" dirty="0"/>
              <a:t> Query Processing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of</a:t>
            </a:r>
            <a:r>
              <a:rPr lang="de-DE" dirty="0"/>
              <a:t> Things,”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21st Annual Interna- </a:t>
            </a:r>
            <a:r>
              <a:rPr lang="de-DE" i="1" dirty="0" err="1"/>
              <a:t>tional</a:t>
            </a:r>
            <a:r>
              <a:rPr lang="de-DE" i="1" dirty="0"/>
              <a:t> Conference on Mobile Computing </a:t>
            </a:r>
            <a:r>
              <a:rPr lang="de-DE" i="1" dirty="0" err="1"/>
              <a:t>and</a:t>
            </a:r>
            <a:r>
              <a:rPr lang="de-DE" i="1" dirty="0"/>
              <a:t> Networking</a:t>
            </a:r>
            <a:r>
              <a:rPr lang="de-DE" dirty="0"/>
              <a:t>, pp. 251–253, 2015.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Ziel</a:t>
            </a:r>
            <a:endParaRPr lang="de-DE" dirty="0"/>
          </a:p>
          <a:p>
            <a:pPr lvl="1"/>
            <a:r>
              <a:rPr lang="de-DE" noProof="0" dirty="0" smtClean="0"/>
              <a:t>Speicherung und Verarbeitung von (sensitiven) Daten in einem nicht vertrauenswürdigen System</a:t>
            </a:r>
          </a:p>
          <a:p>
            <a:pPr lvl="1"/>
            <a:r>
              <a:rPr lang="de-DE" dirty="0" smtClean="0"/>
              <a:t>Gewährleistung der Schutzziele Vertraulichkeit und Integrität</a:t>
            </a:r>
          </a:p>
          <a:p>
            <a:pPr lvl="1"/>
            <a:r>
              <a:rPr lang="de-DE" noProof="0" dirty="0" smtClean="0"/>
              <a:t>Übliches Szenario: Client fragt Daten vom Server ab (Query)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23" y="2069255"/>
            <a:ext cx="4297438" cy="26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Überblick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Rein kryptographischer </a:t>
            </a:r>
            <a:r>
              <a:rPr lang="de-DE" dirty="0" smtClean="0"/>
              <a:t>Ansatz</a:t>
            </a:r>
          </a:p>
          <a:p>
            <a:pPr lvl="1"/>
            <a:r>
              <a:rPr lang="de-DE" dirty="0" err="1" smtClean="0"/>
              <a:t>CryptDB</a:t>
            </a:r>
            <a:endParaRPr lang="de-DE" dirty="0" smtClean="0"/>
          </a:p>
          <a:p>
            <a:pPr lvl="1"/>
            <a:r>
              <a:rPr lang="de-DE" dirty="0"/>
              <a:t>MONOMI</a:t>
            </a:r>
          </a:p>
          <a:p>
            <a:pPr lvl="1"/>
            <a:r>
              <a:rPr lang="de-DE" dirty="0" err="1" smtClean="0"/>
              <a:t>Talos</a:t>
            </a:r>
            <a:endParaRPr lang="de-DE" dirty="0"/>
          </a:p>
          <a:p>
            <a:r>
              <a:rPr lang="de-DE" dirty="0" smtClean="0"/>
              <a:t>Vertrauliche Hardware</a:t>
            </a:r>
          </a:p>
          <a:p>
            <a:pPr lvl="1"/>
            <a:r>
              <a:rPr lang="de-DE" dirty="0" err="1"/>
              <a:t>TrustedDB</a:t>
            </a:r>
            <a:endParaRPr lang="de-DE" dirty="0"/>
          </a:p>
          <a:p>
            <a:pPr lvl="1"/>
            <a:r>
              <a:rPr lang="de-DE" dirty="0" err="1" smtClean="0"/>
              <a:t>Cipherbase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99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Rein kryptographischer </a:t>
            </a:r>
            <a:r>
              <a:rPr lang="de-DE" noProof="0" dirty="0" smtClean="0"/>
              <a:t>Ansatz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CryptDB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Datenbank komplett verschlüsselt</a:t>
            </a:r>
          </a:p>
          <a:p>
            <a:pPr lvl="1"/>
            <a:r>
              <a:rPr lang="de-DE" dirty="0" smtClean="0"/>
              <a:t>Proxy zwischen Client und Server übersetzt</a:t>
            </a:r>
          </a:p>
          <a:p>
            <a:pPr lvl="2"/>
            <a:r>
              <a:rPr lang="de-DE" dirty="0" smtClean="0"/>
              <a:t>Anfragen des Client in verschlüsselte Form</a:t>
            </a:r>
          </a:p>
          <a:p>
            <a:pPr lvl="2"/>
            <a:r>
              <a:rPr lang="de-DE" dirty="0" smtClean="0"/>
              <a:t>Ergebnisse/Antworten des Datenbankservers in Klartext</a:t>
            </a:r>
          </a:p>
          <a:p>
            <a:pPr lvl="1"/>
            <a:r>
              <a:rPr lang="de-DE" dirty="0" smtClean="0"/>
              <a:t>Spezielles Verschlüsselungsschema (SQL-aware </a:t>
            </a:r>
            <a:r>
              <a:rPr lang="de-DE" dirty="0" err="1" smtClean="0"/>
              <a:t>adaptable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r>
              <a:rPr lang="de-DE" dirty="0" smtClean="0"/>
              <a:t>) erlaubt Auswertung von Anfragen auf verschlüsselten Daten [1]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Relativ geringer Performance Overhead [1]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Eingeschränkte Auswahl an SQL Anfragen</a:t>
            </a:r>
          </a:p>
          <a:p>
            <a:pPr lvl="1"/>
            <a:r>
              <a:rPr lang="de-DE" dirty="0" smtClean="0"/>
              <a:t>Mögliche Angriffe bekannt, welche Angreifern Zugriff aus sensitive Daten erlauben [2</a:t>
            </a:r>
            <a:r>
              <a:rPr lang="de-DE" dirty="0" smtClean="0"/>
              <a:t>]</a:t>
            </a:r>
          </a:p>
          <a:p>
            <a:pPr lvl="1"/>
            <a:r>
              <a:rPr lang="de-DE" dirty="0" smtClean="0"/>
              <a:t>Keine Konfigurationsmöglichkeiten zum Maß an Sicherheit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41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Entwicklungen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MONOMI [7]</a:t>
            </a:r>
          </a:p>
          <a:p>
            <a:pPr lvl="1"/>
            <a:r>
              <a:rPr lang="de-DE" dirty="0" smtClean="0"/>
              <a:t>Basierend auf </a:t>
            </a:r>
            <a:r>
              <a:rPr lang="de-DE" dirty="0" err="1" smtClean="0"/>
              <a:t>CryptDB</a:t>
            </a:r>
            <a:r>
              <a:rPr lang="de-DE" dirty="0" smtClean="0"/>
              <a:t>, aber ausgelegt auf analytische </a:t>
            </a:r>
            <a:r>
              <a:rPr lang="de-DE" dirty="0" err="1" smtClean="0"/>
              <a:t>Queries</a:t>
            </a:r>
            <a:r>
              <a:rPr lang="de-DE" dirty="0" smtClean="0"/>
              <a:t> (OLAP)</a:t>
            </a:r>
          </a:p>
          <a:p>
            <a:pPr lvl="1"/>
            <a:r>
              <a:rPr lang="de-DE" dirty="0" smtClean="0"/>
              <a:t>„Designer“ wählt richtiges physisches Design auf Serverseite für gegebenen </a:t>
            </a:r>
            <a:r>
              <a:rPr lang="de-DE" dirty="0" err="1" smtClean="0"/>
              <a:t>Workload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Planner</a:t>
            </a:r>
            <a:r>
              <a:rPr lang="de-DE" dirty="0" smtClean="0"/>
              <a:t>“ erstellt Query </a:t>
            </a:r>
            <a:r>
              <a:rPr lang="de-DE" dirty="0" err="1" smtClean="0"/>
              <a:t>Execution</a:t>
            </a:r>
            <a:r>
              <a:rPr lang="de-DE" dirty="0" smtClean="0"/>
              <a:t> Plan zur Laufzeit</a:t>
            </a:r>
          </a:p>
          <a:p>
            <a:r>
              <a:rPr lang="de-DE" dirty="0" err="1" smtClean="0"/>
              <a:t>Talos</a:t>
            </a:r>
            <a:r>
              <a:rPr lang="de-DE" dirty="0" smtClean="0"/>
              <a:t> [8]</a:t>
            </a:r>
          </a:p>
          <a:p>
            <a:pPr lvl="1"/>
            <a:r>
              <a:rPr lang="de-DE" dirty="0" smtClean="0"/>
              <a:t>ausgelegt auf Nutzung in </a:t>
            </a:r>
            <a:r>
              <a:rPr lang="de-DE" dirty="0" err="1" smtClean="0"/>
              <a:t>IoT</a:t>
            </a:r>
            <a:r>
              <a:rPr lang="de-DE" dirty="0" smtClean="0"/>
              <a:t> Geräten</a:t>
            </a:r>
          </a:p>
          <a:p>
            <a:pPr lvl="1"/>
            <a:r>
              <a:rPr lang="de-DE" dirty="0" smtClean="0"/>
              <a:t>Erweiterung der </a:t>
            </a:r>
            <a:r>
              <a:rPr lang="de-DE" dirty="0" err="1" smtClean="0"/>
              <a:t>CryptDB</a:t>
            </a:r>
            <a:r>
              <a:rPr lang="de-DE" dirty="0" smtClean="0"/>
              <a:t> Architektur</a:t>
            </a:r>
          </a:p>
          <a:p>
            <a:pPr lvl="1"/>
            <a:r>
              <a:rPr lang="de-DE" dirty="0" smtClean="0"/>
              <a:t>Optimierungen an dort eingesetzten Verschlüsselungsverfahren, bspw. Nutzung von EC-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04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Vertrauliche Hardware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02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TrustedDB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Ähnlich </a:t>
            </a:r>
            <a:r>
              <a:rPr lang="de-DE" dirty="0" err="1" smtClean="0"/>
              <a:t>CryptDB</a:t>
            </a:r>
            <a:r>
              <a:rPr lang="de-DE" dirty="0" smtClean="0"/>
              <a:t>: </a:t>
            </a:r>
            <a:r>
              <a:rPr lang="de-DE" dirty="0" smtClean="0"/>
              <a:t>Datenbank ausgelagert, </a:t>
            </a:r>
            <a:r>
              <a:rPr lang="de-DE" dirty="0" smtClean="0"/>
              <a:t>SQL-Awareness</a:t>
            </a:r>
          </a:p>
          <a:p>
            <a:pPr lvl="1"/>
            <a:r>
              <a:rPr lang="de-DE" dirty="0" smtClean="0"/>
              <a:t>Verarbeitung von vertraulichen Daten </a:t>
            </a:r>
            <a:r>
              <a:rPr lang="de-DE" dirty="0" smtClean="0"/>
              <a:t>auf </a:t>
            </a:r>
            <a:r>
              <a:rPr lang="de-DE" dirty="0" smtClean="0"/>
              <a:t>sicherem (kryptographischem) Coprozessor </a:t>
            </a:r>
            <a:r>
              <a:rPr lang="de-DE" dirty="0" smtClean="0"/>
              <a:t>(</a:t>
            </a:r>
            <a:r>
              <a:rPr lang="de-DE" dirty="0" smtClean="0"/>
              <a:t>SCPU)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Höhere Performance als Softwarelösungen, </a:t>
            </a:r>
            <a:r>
              <a:rPr lang="de-DE" dirty="0" smtClean="0"/>
              <a:t>durch </a:t>
            </a:r>
            <a:r>
              <a:rPr lang="de-DE" dirty="0" smtClean="0"/>
              <a:t>schnellere kryptografische Verarbeitung [3]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In kleineren/mittleren Systemen nicht lohnenswert, aufgrund Kosten sicherer </a:t>
            </a:r>
            <a:r>
              <a:rPr lang="de-DE" dirty="0" smtClean="0"/>
              <a:t>Hardware</a:t>
            </a:r>
          </a:p>
          <a:p>
            <a:pPr lvl="1"/>
            <a:r>
              <a:rPr lang="de-DE" dirty="0" smtClean="0"/>
              <a:t>Gesamtes DBS ist </a:t>
            </a:r>
            <a:r>
              <a:rPr lang="de-DE" dirty="0" err="1" smtClean="0"/>
              <a:t>Trusted</a:t>
            </a:r>
            <a:r>
              <a:rPr lang="de-DE" dirty="0" smtClean="0"/>
              <a:t> Computing Base (TCB) [5]</a:t>
            </a:r>
          </a:p>
          <a:p>
            <a:pPr lvl="1"/>
            <a:r>
              <a:rPr lang="de-DE" dirty="0" smtClean="0"/>
              <a:t>Einschränkungen erzwingen die Nutzung einer </a:t>
            </a:r>
            <a:r>
              <a:rPr lang="de-DE" dirty="0" err="1" smtClean="0"/>
              <a:t>SQLite</a:t>
            </a:r>
            <a:r>
              <a:rPr lang="de-DE" dirty="0" smtClean="0"/>
              <a:t> Datenbank in SCPU, mit eingeschränkter Funktionalität [5]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912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Erweiterung für Microsoft SQL Server</a:t>
            </a:r>
            <a:endParaRPr lang="de-DE" dirty="0" smtClean="0"/>
          </a:p>
          <a:p>
            <a:pPr lvl="1"/>
            <a:r>
              <a:rPr lang="de-DE" dirty="0" smtClean="0"/>
              <a:t>HW/SW </a:t>
            </a:r>
            <a:r>
              <a:rPr lang="de-DE" dirty="0" err="1" smtClean="0"/>
              <a:t>Codesign</a:t>
            </a:r>
            <a:r>
              <a:rPr lang="de-DE" dirty="0" smtClean="0"/>
              <a:t>: Separate „</a:t>
            </a:r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“ (TM) zum Zweck der Berechnung von kryptographischen Primitiven</a:t>
            </a:r>
          </a:p>
          <a:p>
            <a:pPr lvl="1"/>
            <a:r>
              <a:rPr lang="de-DE" dirty="0" smtClean="0"/>
              <a:t>Prinzipiell gleich zu </a:t>
            </a:r>
            <a:r>
              <a:rPr lang="de-DE" dirty="0" err="1" smtClean="0"/>
              <a:t>TrustedDB</a:t>
            </a:r>
            <a:r>
              <a:rPr lang="de-DE" dirty="0" smtClean="0"/>
              <a:t>, Logik in vertrauenswürdiger Hardware aber nur simple </a:t>
            </a:r>
            <a:r>
              <a:rPr lang="de-DE" dirty="0" err="1" smtClean="0"/>
              <a:t>Stackmaschine</a:t>
            </a:r>
            <a:endParaRPr lang="de-DE" dirty="0" smtClean="0"/>
          </a:p>
          <a:p>
            <a:pPr lvl="1"/>
            <a:r>
              <a:rPr lang="de-DE" dirty="0" smtClean="0"/>
              <a:t>Umsetzung der TM durch FPGAs möglich [5]</a:t>
            </a:r>
          </a:p>
          <a:p>
            <a:r>
              <a:rPr lang="de-DE" dirty="0" smtClean="0"/>
              <a:t>Vorteile</a:t>
            </a:r>
            <a:endParaRPr lang="de-DE" dirty="0" smtClean="0"/>
          </a:p>
          <a:p>
            <a:pPr lvl="1"/>
            <a:r>
              <a:rPr lang="de-DE" dirty="0" smtClean="0"/>
              <a:t>Maß an Sicherheit ist für einzelne Attribute konfigurierbar (nicht bei </a:t>
            </a:r>
            <a:r>
              <a:rPr lang="de-DE" dirty="0" err="1" smtClean="0"/>
              <a:t>CryptDB</a:t>
            </a:r>
            <a:r>
              <a:rPr lang="de-DE" dirty="0" smtClean="0"/>
              <a:t>) [4]</a:t>
            </a:r>
          </a:p>
          <a:p>
            <a:pPr lvl="1"/>
            <a:r>
              <a:rPr lang="de-DE" dirty="0" smtClean="0"/>
              <a:t>Hohe Kopplung: TM berechnet nur die Kernprimitive die wirklich auf Verschlüsselung beruhen, nicht mehr (nicht bei </a:t>
            </a:r>
            <a:r>
              <a:rPr lang="de-DE" dirty="0" err="1" smtClean="0"/>
              <a:t>TrustedDB</a:t>
            </a:r>
            <a:r>
              <a:rPr lang="de-DE" dirty="0" smtClean="0"/>
              <a:t>) [4]</a:t>
            </a:r>
          </a:p>
          <a:p>
            <a:pPr lvl="1"/>
            <a:r>
              <a:rPr lang="de-DE" dirty="0" err="1" smtClean="0"/>
              <a:t>Trusted</a:t>
            </a:r>
            <a:r>
              <a:rPr lang="de-DE" dirty="0" smtClean="0"/>
              <a:t> Computing Base (TCB) sehr klein [5]</a:t>
            </a:r>
            <a:endParaRPr lang="de-DE" dirty="0" smtClean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Gleiche Vertraulichkeit wie OPE, Ordnung der Daten wird preisgegeben [6]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6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3ADC8137-3635-D448-94FD-DE26EA6293B4}" vid="{86669088-7531-304A-BE89-D5979DCD8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 Dresden Datenbanken</Template>
  <TotalTime>0</TotalTime>
  <Words>648</Words>
  <Application>Microsoft Macintosh PowerPoint</Application>
  <PresentationFormat>Bildschirmpräsentation (16:9)</PresentationFormat>
  <Paragraphs>73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Museo Sans 300</vt:lpstr>
      <vt:lpstr>Museo Sans 500</vt:lpstr>
      <vt:lpstr>Wingdings</vt:lpstr>
      <vt:lpstr>Arial</vt:lpstr>
      <vt:lpstr>Office-Design</vt:lpstr>
      <vt:lpstr>Verwandte Arbeiten</vt:lpstr>
      <vt:lpstr>Allgemein</vt:lpstr>
      <vt:lpstr>Überblick</vt:lpstr>
      <vt:lpstr>Rein kryptographischer Ansatz</vt:lpstr>
      <vt:lpstr>CryptDB</vt:lpstr>
      <vt:lpstr>Weitere Entwicklungen</vt:lpstr>
      <vt:lpstr>Vertrauliche Hardware</vt:lpstr>
      <vt:lpstr>TrustedDB</vt:lpstr>
      <vt:lpstr>Cipherbase</vt:lpstr>
      <vt:lpstr>Quellen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Verwandte Arbeiten</dc:title>
  <dc:creator>ms719977</dc:creator>
  <cp:lastModifiedBy>ms719977</cp:lastModifiedBy>
  <cp:revision>87</cp:revision>
  <dcterms:created xsi:type="dcterms:W3CDTF">2017-05-06T08:48:36Z</dcterms:created>
  <dcterms:modified xsi:type="dcterms:W3CDTF">2017-05-08T16:15:36Z</dcterms:modified>
</cp:coreProperties>
</file>