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5" r:id="rId3"/>
    <p:sldId id="277" r:id="rId4"/>
    <p:sldId id="278" r:id="rId5"/>
    <p:sldId id="279" r:id="rId6"/>
    <p:sldId id="281" r:id="rId7"/>
    <p:sldId id="282" r:id="rId8"/>
    <p:sldId id="283" r:id="rId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4690"/>
  </p:normalViewPr>
  <p:slideViewPr>
    <p:cSldViewPr snapToGrid="0">
      <p:cViewPr varScale="1">
        <p:scale>
          <a:sx n="122" d="100"/>
          <a:sy n="122" d="100"/>
        </p:scale>
        <p:origin x="4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05.05.17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05.05.17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Anmerkung: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Warum ist das Thema in dem bestimmten Lehrbereich von Relevanz?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Anders</a:t>
            </a:r>
            <a:r>
              <a:rPr lang="de-DE" baseline="0" dirty="0" smtClean="0"/>
              <a:t> gesagt: Warum sollte sich Prof. Lehner dafür interessieren?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Gliederung/Struktur der Arbeit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7648883" cy="3780000"/>
          </a:xfrm>
        </p:spPr>
        <p:txBody>
          <a:bodyPr/>
          <a:lstStyle/>
          <a:p>
            <a:r>
              <a:rPr lang="de-DE" dirty="0"/>
              <a:t>Arbeiten auf „</a:t>
            </a:r>
            <a:r>
              <a:rPr lang="de-DE" dirty="0" err="1"/>
              <a:t>Untrusted</a:t>
            </a:r>
            <a:r>
              <a:rPr lang="de-DE" dirty="0"/>
              <a:t> Memory“ in </a:t>
            </a:r>
            <a:r>
              <a:rPr lang="de-DE" dirty="0" err="1" smtClean="0"/>
              <a:t>Enclave</a:t>
            </a:r>
            <a:r>
              <a:rPr lang="de-DE" dirty="0" smtClean="0"/>
              <a:t>*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Speicher der </a:t>
            </a:r>
            <a:r>
              <a:rPr lang="de-DE" dirty="0" err="1" smtClean="0"/>
              <a:t>Enclaves</a:t>
            </a:r>
            <a:r>
              <a:rPr lang="de-DE" dirty="0" smtClean="0"/>
              <a:t> wird in normalen Adressraum </a:t>
            </a:r>
            <a:r>
              <a:rPr lang="de-DE" dirty="0" err="1" smtClean="0"/>
              <a:t>gemappt</a:t>
            </a:r>
            <a:r>
              <a:rPr lang="de-DE" dirty="0" smtClean="0"/>
              <a:t>, potenziell unerlaubter Zugriff von außen möglich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(generierte) </a:t>
            </a:r>
            <a:r>
              <a:rPr lang="de-DE" dirty="0" err="1" smtClean="0"/>
              <a:t>Enclave</a:t>
            </a:r>
            <a:r>
              <a:rPr lang="de-DE" dirty="0" smtClean="0"/>
              <a:t> Edge </a:t>
            </a:r>
            <a:r>
              <a:rPr lang="de-DE" dirty="0" err="1" smtClean="0"/>
              <a:t>Routines</a:t>
            </a:r>
            <a:r>
              <a:rPr lang="de-DE" dirty="0"/>
              <a:t> </a:t>
            </a:r>
            <a:r>
              <a:rPr lang="de-DE" dirty="0" smtClean="0"/>
              <a:t>kopieren bei Nutzung von Pointern in ECALLs/OCALLs gesamten </a:t>
            </a:r>
            <a:r>
              <a:rPr lang="de-DE" dirty="0" err="1" smtClean="0"/>
              <a:t>Datenbuffer</a:t>
            </a:r>
            <a:r>
              <a:rPr lang="de-DE" dirty="0" smtClean="0"/>
              <a:t> erst in </a:t>
            </a:r>
            <a:r>
              <a:rPr lang="de-DE" dirty="0" err="1" smtClean="0"/>
              <a:t>Enclave</a:t>
            </a:r>
            <a:r>
              <a:rPr lang="de-DE" dirty="0" smtClean="0"/>
              <a:t>/aus </a:t>
            </a:r>
            <a:r>
              <a:rPr lang="de-DE" dirty="0" err="1" smtClean="0"/>
              <a:t>Enclave</a:t>
            </a:r>
            <a:r>
              <a:rPr lang="de-DE" dirty="0" smtClean="0"/>
              <a:t> raus (Arbeit auf Kopien der </a:t>
            </a:r>
            <a:r>
              <a:rPr lang="de-DE" dirty="0" err="1" smtClean="0"/>
              <a:t>Buffer</a:t>
            </a:r>
            <a:r>
              <a:rPr lang="de-DE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Beinhaltet </a:t>
            </a:r>
            <a:r>
              <a:rPr lang="de-DE" dirty="0" err="1" smtClean="0"/>
              <a:t>Boundarychecks</a:t>
            </a:r>
            <a:r>
              <a:rPr lang="de-DE" dirty="0" smtClean="0"/>
              <a:t>, Speicherallokation und Initialisierung mit 0en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Abhilfe: Attribut [</a:t>
            </a:r>
            <a:r>
              <a:rPr lang="de-DE" dirty="0" err="1" smtClean="0"/>
              <a:t>user_check</a:t>
            </a:r>
            <a:r>
              <a:rPr lang="de-DE" dirty="0" smtClean="0"/>
              <a:t>] vor </a:t>
            </a:r>
            <a:r>
              <a:rPr lang="de-DE" dirty="0" err="1" smtClean="0"/>
              <a:t>Pointerdefinition</a:t>
            </a:r>
            <a:r>
              <a:rPr lang="de-DE" dirty="0" smtClean="0"/>
              <a:t> in EDL-File:</a:t>
            </a:r>
            <a:endParaRPr lang="de-DE" dirty="0" smtClean="0"/>
          </a:p>
          <a:p>
            <a:pPr lvl="1">
              <a:lnSpc>
                <a:spcPct val="100000"/>
              </a:lnSpc>
            </a:pPr>
            <a:endParaRPr lang="de-DE" dirty="0" smtClean="0"/>
          </a:p>
          <a:p>
            <a:pPr lvl="1">
              <a:lnSpc>
                <a:spcPct val="100000"/>
              </a:lnSpc>
            </a:pP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enclaveVByteEncodeEncrypted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([</a:t>
            </a:r>
            <a:r>
              <a:rPr lang="de-DE" b="1" dirty="0" err="1">
                <a:latin typeface="Menlo" charset="0"/>
                <a:ea typeface="Menlo" charset="0"/>
                <a:cs typeface="Menlo" charset="0"/>
              </a:rPr>
              <a:t>user_check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]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 uint8_t *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in,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length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de-DE" b="1" dirty="0" smtClean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de-DE" b="1" dirty="0" err="1" smtClean="0">
                <a:latin typeface="Menlo" charset="0"/>
                <a:ea typeface="Menlo" charset="0"/>
                <a:cs typeface="Menlo" charset="0"/>
              </a:rPr>
              <a:t>user_check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] 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uint8_t *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out);</a:t>
            </a:r>
          </a:p>
          <a:p>
            <a:pPr lvl="1">
              <a:lnSpc>
                <a:spcPct val="100000"/>
              </a:lnSpc>
            </a:pPr>
            <a:endParaRPr lang="de-DE" dirty="0">
              <a:latin typeface="Menlo" charset="0"/>
              <a:ea typeface="Menlo" charset="0"/>
              <a:cs typeface="Menlo" charset="0"/>
            </a:endParaRPr>
          </a:p>
          <a:p>
            <a:pPr lvl="1">
              <a:lnSpc>
                <a:spcPct val="100000"/>
              </a:lnSpc>
            </a:pPr>
            <a:r>
              <a:rPr lang="de-DE" dirty="0" smtClean="0">
                <a:latin typeface="+mn-lt"/>
                <a:ea typeface="Museo Sans 500" charset="0"/>
                <a:cs typeface="Museo Sans 500" charset="0"/>
              </a:rPr>
              <a:t>Programmierer wird das Prüfen der Grenzen überlassen, zugunsten der Performance</a:t>
            </a:r>
          </a:p>
          <a:p>
            <a:pPr lvl="1">
              <a:lnSpc>
                <a:spcPct val="100000"/>
              </a:lnSpc>
            </a:pPr>
            <a:r>
              <a:rPr lang="de-DE" dirty="0" smtClean="0">
                <a:latin typeface="+mn-lt"/>
                <a:ea typeface="Museo Sans 500" charset="0"/>
                <a:cs typeface="Museo Sans 500" charset="0"/>
              </a:rPr>
              <a:t>Rohe Adresse wird überführt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61793" y="4361829"/>
            <a:ext cx="430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* </a:t>
            </a:r>
            <a:r>
              <a:rPr lang="de-DE" sz="1000" dirty="0" smtClean="0"/>
              <a:t>siehe </a:t>
            </a:r>
            <a:r>
              <a:rPr lang="de-DE" sz="1000" dirty="0"/>
              <a:t>https://</a:t>
            </a:r>
            <a:r>
              <a:rPr lang="de-DE" sz="1000" dirty="0" err="1"/>
              <a:t>software.intel.com</a:t>
            </a:r>
            <a:r>
              <a:rPr lang="de-DE" sz="1000" dirty="0"/>
              <a:t>/en-</a:t>
            </a:r>
            <a:r>
              <a:rPr lang="de-DE" sz="1000" dirty="0" err="1"/>
              <a:t>us</a:t>
            </a:r>
            <a:r>
              <a:rPr lang="de-DE" sz="1000" dirty="0"/>
              <a:t>/</a:t>
            </a:r>
            <a:r>
              <a:rPr lang="de-DE" sz="1000" dirty="0" err="1"/>
              <a:t>articles</a:t>
            </a:r>
            <a:r>
              <a:rPr lang="de-DE" sz="1000" dirty="0"/>
              <a:t>/intel-software-guard-extensions-tutorial-part-7-enclave-development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824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Gliederung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58946" y="1061058"/>
            <a:ext cx="1874087" cy="1207983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166500">
              <a:spcBef>
                <a:spcPts val="375"/>
              </a:spcBef>
              <a:buNone/>
            </a:pPr>
            <a:r>
              <a:rPr lang="de-DE" dirty="0" smtClean="0"/>
              <a:t>1. Einleitung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Motivation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Zielsetzung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Aufbau der Arbeit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3060000" y="991878"/>
            <a:ext cx="1048174" cy="34481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176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sz="2400" dirty="0" smtClean="0"/>
              <a:t>???</a:t>
            </a:r>
            <a:endParaRPr lang="de-DE" sz="1600" dirty="0" smtClean="0"/>
          </a:p>
          <a:p>
            <a:pPr marL="342900" lvl="0" indent="-176400" defTabSz="914400">
              <a:lnSpc>
                <a:spcPct val="100000"/>
              </a:lnSpc>
              <a:spcBef>
                <a:spcPts val="0"/>
              </a:spcBef>
              <a:buNone/>
            </a:pPr>
            <a:endParaRPr lang="de-DE" dirty="0" smtClean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48" y="1610285"/>
            <a:ext cx="1185370" cy="1580493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>
          <a:xfrm>
            <a:off x="554694" y="2555474"/>
            <a:ext cx="2139152" cy="19621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2. Grundlagen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Verwandte Arbeiten (?)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Kompression in Datenbanken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 in der Datenverarbeitung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Intel Software </a:t>
            </a:r>
            <a:r>
              <a:rPr lang="de-DE" dirty="0" err="1"/>
              <a:t>Guard</a:t>
            </a:r>
            <a:r>
              <a:rPr lang="de-DE" dirty="0"/>
              <a:t> </a:t>
            </a:r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3410782" y="3534804"/>
            <a:ext cx="2055122" cy="12171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3. Untersuchungen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Verwandte Arbeiten (?)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Intel SGX SDK</a:t>
            </a:r>
          </a:p>
        </p:txBody>
      </p:sp>
      <p:cxnSp>
        <p:nvCxnSpPr>
          <p:cNvPr id="13" name="Gerade Verbindung 12"/>
          <p:cNvCxnSpPr>
            <a:stCxn id="9" idx="1"/>
            <a:endCxn id="4" idx="3"/>
          </p:cNvCxnSpPr>
          <p:nvPr/>
        </p:nvCxnSpPr>
        <p:spPr>
          <a:xfrm flipH="1" flipV="1">
            <a:off x="2433033" y="1665050"/>
            <a:ext cx="1491915" cy="73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9" idx="1"/>
            <a:endCxn id="10" idx="3"/>
          </p:cNvCxnSpPr>
          <p:nvPr/>
        </p:nvCxnSpPr>
        <p:spPr>
          <a:xfrm flipH="1">
            <a:off x="2693846" y="2400532"/>
            <a:ext cx="1231102" cy="113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9" idx="2"/>
            <a:endCxn id="11" idx="0"/>
          </p:cNvCxnSpPr>
          <p:nvPr/>
        </p:nvCxnSpPr>
        <p:spPr>
          <a:xfrm flipH="1">
            <a:off x="4438343" y="3190778"/>
            <a:ext cx="79290" cy="34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3"/>
          <p:cNvSpPr txBox="1">
            <a:spLocks/>
          </p:cNvSpPr>
          <p:nvPr/>
        </p:nvSpPr>
        <p:spPr>
          <a:xfrm>
            <a:off x="6111494" y="1063093"/>
            <a:ext cx="2055122" cy="5471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smtClean="0"/>
              <a:t>4. </a:t>
            </a:r>
            <a:r>
              <a:rPr lang="de-DE" dirty="0" smtClean="0"/>
              <a:t>Implementierung</a:t>
            </a:r>
            <a:endParaRPr lang="de-DE" dirty="0"/>
          </a:p>
        </p:txBody>
      </p:sp>
      <p:cxnSp>
        <p:nvCxnSpPr>
          <p:cNvPr id="37" name="Gerade Verbindung 36"/>
          <p:cNvCxnSpPr>
            <a:stCxn id="23" idx="1"/>
            <a:endCxn id="9" idx="3"/>
          </p:cNvCxnSpPr>
          <p:nvPr/>
        </p:nvCxnSpPr>
        <p:spPr>
          <a:xfrm flipH="1">
            <a:off x="5110318" y="1336689"/>
            <a:ext cx="1001176" cy="106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3"/>
          <p:cNvSpPr txBox="1">
            <a:spLocks/>
          </p:cNvSpPr>
          <p:nvPr/>
        </p:nvSpPr>
        <p:spPr>
          <a:xfrm>
            <a:off x="6111494" y="2032853"/>
            <a:ext cx="2055122" cy="104524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5. Ergebnisse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Einschränkungen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Rechenzeitanalyse</a:t>
            </a:r>
            <a:endParaRPr lang="de-DE" dirty="0"/>
          </a:p>
        </p:txBody>
      </p:sp>
      <p:cxnSp>
        <p:nvCxnSpPr>
          <p:cNvPr id="41" name="Gerade Verbindung 40"/>
          <p:cNvCxnSpPr>
            <a:stCxn id="39" idx="1"/>
            <a:endCxn id="9" idx="3"/>
          </p:cNvCxnSpPr>
          <p:nvPr/>
        </p:nvCxnSpPr>
        <p:spPr>
          <a:xfrm flipH="1" flipV="1">
            <a:off x="5110318" y="2400532"/>
            <a:ext cx="1001176" cy="15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3"/>
          <p:cNvSpPr txBox="1">
            <a:spLocks/>
          </p:cNvSpPr>
          <p:nvPr/>
        </p:nvSpPr>
        <p:spPr>
          <a:xfrm>
            <a:off x="6656787" y="3787615"/>
            <a:ext cx="1146505" cy="4996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smtClean="0"/>
              <a:t>6. </a:t>
            </a:r>
            <a:r>
              <a:rPr lang="de-DE" dirty="0" smtClean="0"/>
              <a:t>Fazit</a:t>
            </a:r>
            <a:endParaRPr lang="de-DE" dirty="0"/>
          </a:p>
        </p:txBody>
      </p:sp>
      <p:cxnSp>
        <p:nvCxnSpPr>
          <p:cNvPr id="45" name="Gerade Verbindung 44"/>
          <p:cNvCxnSpPr>
            <a:stCxn id="9" idx="3"/>
            <a:endCxn id="43" idx="1"/>
          </p:cNvCxnSpPr>
          <p:nvPr/>
        </p:nvCxnSpPr>
        <p:spPr>
          <a:xfrm>
            <a:off x="5110318" y="2400532"/>
            <a:ext cx="1546469" cy="163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  <p:bldP spid="10" grpId="0" animBg="1"/>
      <p:bldP spid="11" grpId="0" animBg="1"/>
      <p:bldP spid="23" grpId="0" animBg="1"/>
      <p:bldP spid="3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Kurze Hinführung auf die Thematik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Problem „Sichere Verarbeitung von Daten in Datenbanksystemen“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Grobe Schilderung der bisherigen Lösungsansätze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Hinweis auf Intel SGX als neue Hardwarelösung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Einleitende Worte zu SGX allgemein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Ziel: Untersuchung und Evaluierung von SGX zur sicheren Datenverarbeitung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Kurze Erklärung zum generellen Aufbau der Arbeit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Motivation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Zielstellung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Aufbau der 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3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Verwandte Arbeiten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Kompression in Datenbanken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Sicherheit in der Datenverarbeitung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Intel Software </a:t>
            </a:r>
            <a:r>
              <a:rPr lang="de-DE" dirty="0" err="1" smtClean="0"/>
              <a:t>Guard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7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746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Einschränkungen</a:t>
            </a:r>
            <a:endParaRPr lang="de-DE" b="1" dirty="0" smtClean="0"/>
          </a:p>
          <a:p>
            <a:pPr lvl="1">
              <a:lnSpc>
                <a:spcPct val="100000"/>
              </a:lnSpc>
            </a:pPr>
            <a:r>
              <a:rPr lang="de-DE" dirty="0" smtClean="0"/>
              <a:t>Rechenzeitanalyse</a:t>
            </a:r>
          </a:p>
        </p:txBody>
      </p:sp>
    </p:spTree>
    <p:extLst>
      <p:ext uri="{BB962C8B-B14F-4D97-AF65-F5344CB8AC3E}">
        <p14:creationId xmlns:p14="http://schemas.microsoft.com/office/powerpoint/2010/main" val="2752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376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1A5AD1-C77E-4630-B2CB-7E0AA04204FF}" vid="{B0CAB0BB-2EE9-47D0-A0A8-F46B8364DD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DB_V3 Kopie</Template>
  <TotalTime>0</TotalTime>
  <Words>288</Words>
  <Application>Microsoft Macintosh PowerPoint</Application>
  <PresentationFormat>Bildschirmpräsentation (16:9)</PresentationFormat>
  <Paragraphs>81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Calibri</vt:lpstr>
      <vt:lpstr>Menlo</vt:lpstr>
      <vt:lpstr>Museo Sans 300</vt:lpstr>
      <vt:lpstr>Museo Sans 500</vt:lpstr>
      <vt:lpstr>Wingdings</vt:lpstr>
      <vt:lpstr>Arial</vt:lpstr>
      <vt:lpstr>Office-Design</vt:lpstr>
      <vt:lpstr>Gliederung/Struktur der Arbeit</vt:lpstr>
      <vt:lpstr>Nachtrag</vt:lpstr>
      <vt:lpstr>Gliederung</vt:lpstr>
      <vt:lpstr>Einleitung</vt:lpstr>
      <vt:lpstr>Grundlagen</vt:lpstr>
      <vt:lpstr>Implementierung</vt:lpstr>
      <vt:lpstr>Ergebnisse</vt:lpstr>
      <vt:lpstr>Fazit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Gliederung/Struktur der Arbeit</dc:title>
  <dc:creator>ms719977</dc:creator>
  <cp:lastModifiedBy>ms719977</cp:lastModifiedBy>
  <cp:revision>54</cp:revision>
  <dcterms:created xsi:type="dcterms:W3CDTF">2017-05-04T17:51:45Z</dcterms:created>
  <dcterms:modified xsi:type="dcterms:W3CDTF">2017-05-05T20:03:18Z</dcterms:modified>
</cp:coreProperties>
</file>