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smtClean="0"/>
              <a:t>2022 | ©HeadMind Partners Digital </a:t>
            </a:r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813555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815732"/>
            <a:ext cx="762374" cy="7623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732201" y="5158004"/>
            <a:ext cx="2935287" cy="1715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10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DIGITAL</a:t>
            </a:r>
            <a:endParaRPr lang="fr-FR" sz="11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813555"/>
            <a:ext cx="1545882" cy="7448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815732"/>
            <a:ext cx="762374" cy="76237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9" name="ZoneTexte 18"/>
          <p:cNvSpPr txBox="1"/>
          <p:nvPr userDrawn="1"/>
        </p:nvSpPr>
        <p:spPr>
          <a:xfrm>
            <a:off x="7732201" y="5158004"/>
            <a:ext cx="2935287" cy="1715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10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DIGITAL</a:t>
            </a:r>
            <a:endParaRPr lang="fr-FR" sz="11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58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12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831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8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620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26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080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ontexte-Enjeux-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511175" y="4972050"/>
            <a:ext cx="11153775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243138" indent="-285750">
              <a:buFont typeface="Wingdings" panose="05000000000000000000" pitchFamily="2" charset="2"/>
              <a:buChar char="ü"/>
              <a:defRPr sz="14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853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 smtClean="0"/>
              <a:t>Deuxième niveau</a:t>
            </a:r>
            <a:endParaRPr lang="fr-FR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65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smtClean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smtClean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smtClean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22" name="Connecteur droit 21"/>
          <p:cNvCxnSpPr/>
          <p:nvPr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23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050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4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83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83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3057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22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-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8835392" y="6406728"/>
            <a:ext cx="2844800" cy="365125"/>
          </a:xfrm>
          <a:prstGeom prst="rect">
            <a:avLst/>
          </a:prstGeom>
        </p:spPr>
        <p:txBody>
          <a:bodyPr tIns="10800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/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/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74115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827D-15C5-423B-9E73-67D03B4E2173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854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 smtClean="0"/>
              <a:t>2022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Digital </a:t>
            </a:r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813555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815732"/>
            <a:ext cx="762374" cy="7623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7732201" y="5158004"/>
            <a:ext cx="2935287" cy="1715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10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DIGITAL</a:t>
            </a:r>
            <a:endParaRPr lang="fr-FR" sz="11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0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2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60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90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45"/>
          <a:stretch/>
        </p:blipFill>
        <p:spPr>
          <a:xfrm>
            <a:off x="0" y="4104166"/>
            <a:ext cx="12192000" cy="2753833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16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45"/>
          <a:stretch/>
        </p:blipFill>
        <p:spPr>
          <a:xfrm>
            <a:off x="0" y="4104166"/>
            <a:ext cx="12192000" cy="2753833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8" t="4356" r="3503"/>
          <a:stretch/>
        </p:blipFill>
        <p:spPr>
          <a:xfrm>
            <a:off x="96252" y="169696"/>
            <a:ext cx="3995135" cy="3894568"/>
          </a:xfrm>
          <a:prstGeom prst="rect">
            <a:avLst/>
          </a:prstGeom>
        </p:spPr>
      </p:pic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705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769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132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7168"/>
            <a:ext cx="12192000" cy="560832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165AB7F5-3485-441E-8B6B-65D42E1142D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19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60" r:id="rId2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Market</a:t>
            </a:r>
            <a:r>
              <a:rPr lang="fr-FR" dirty="0"/>
              <a:t> data job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err="1" smtClean="0"/>
              <a:t>Detect</a:t>
            </a:r>
            <a:r>
              <a:rPr lang="fr-FR" dirty="0" smtClean="0"/>
              <a:t> new trends and match consultants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758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Franklin Gothic Book" panose="020B0503020102020204" pitchFamily="34" charset="0"/>
              </a:rPr>
              <a:t>Summary</a:t>
            </a:r>
            <a:endParaRPr lang="fr-FR" dirty="0">
              <a:latin typeface="Franklin Gothic Book" panose="020B05030201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Aim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of the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endParaRPr lang="fr-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Current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state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tasks</a:t>
            </a:r>
            <a:endParaRPr lang="fr-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Requirements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5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 err="1" smtClean="0"/>
              <a:t>Aim</a:t>
            </a:r>
            <a:r>
              <a:rPr lang="fr-FR" dirty="0" smtClean="0"/>
              <a:t> of the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9824" y="3163824"/>
            <a:ext cx="8912352" cy="1207008"/>
          </a:xfrm>
        </p:spPr>
        <p:txBody>
          <a:bodyPr/>
          <a:lstStyle/>
          <a:p>
            <a:pPr marL="0" indent="0" algn="ctr">
              <a:buNone/>
            </a:pPr>
            <a:r>
              <a:rPr lang="fr-FR" i="1" dirty="0" err="1" smtClean="0"/>
              <a:t>Gather</a:t>
            </a:r>
            <a:r>
              <a:rPr lang="fr-FR" i="1" dirty="0" smtClean="0"/>
              <a:t> and </a:t>
            </a:r>
            <a:r>
              <a:rPr lang="fr-FR" i="1" dirty="0" err="1" smtClean="0"/>
              <a:t>analyze</a:t>
            </a:r>
            <a:r>
              <a:rPr lang="fr-FR" i="1" dirty="0" smtClean="0"/>
              <a:t> job </a:t>
            </a:r>
            <a:r>
              <a:rPr lang="fr-FR" i="1" dirty="0" err="1" smtClean="0"/>
              <a:t>offers</a:t>
            </a:r>
            <a:r>
              <a:rPr lang="fr-FR" i="1" dirty="0" smtClean="0"/>
              <a:t> to </a:t>
            </a:r>
            <a:r>
              <a:rPr lang="fr-FR" i="1" dirty="0" err="1" smtClean="0"/>
              <a:t>succesfully</a:t>
            </a:r>
            <a:r>
              <a:rPr lang="fr-FR" i="1" dirty="0" smtClean="0"/>
              <a:t> match/</a:t>
            </a:r>
            <a:r>
              <a:rPr lang="fr-FR" i="1" dirty="0" err="1" smtClean="0"/>
              <a:t>recruit</a:t>
            </a:r>
            <a:r>
              <a:rPr lang="fr-FR" i="1" dirty="0" smtClean="0"/>
              <a:t>/train consultants.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478877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 err="1" smtClean="0"/>
              <a:t>Aim</a:t>
            </a:r>
            <a:r>
              <a:rPr lang="fr-FR" dirty="0" smtClean="0"/>
              <a:t> of the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Utility:</a:t>
            </a:r>
          </a:p>
          <a:p>
            <a:pPr>
              <a:buFontTx/>
              <a:buChar char="-"/>
            </a:pPr>
            <a:r>
              <a:rPr lang="fr-FR" dirty="0" err="1" smtClean="0"/>
              <a:t>Analyze</a:t>
            </a:r>
            <a:r>
              <a:rPr lang="fr-FR" dirty="0" smtClean="0"/>
              <a:t> the new trends of the </a:t>
            </a:r>
            <a:r>
              <a:rPr lang="fr-FR" dirty="0" err="1" smtClean="0"/>
              <a:t>market</a:t>
            </a:r>
            <a:r>
              <a:rPr lang="fr-FR" dirty="0"/>
              <a:t>,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err="1" smtClean="0"/>
              <a:t>Improve</a:t>
            </a:r>
            <a:r>
              <a:rPr lang="fr-FR" dirty="0" smtClean="0"/>
              <a:t> the </a:t>
            </a:r>
            <a:r>
              <a:rPr lang="fr-FR" dirty="0" err="1" smtClean="0"/>
              <a:t>matching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job </a:t>
            </a:r>
            <a:r>
              <a:rPr lang="fr-FR" dirty="0" err="1" smtClean="0"/>
              <a:t>offers</a:t>
            </a:r>
            <a:r>
              <a:rPr lang="fr-FR" dirty="0" smtClean="0"/>
              <a:t> and the consultants,</a:t>
            </a:r>
          </a:p>
          <a:p>
            <a:pPr>
              <a:buFontTx/>
              <a:buChar char="-"/>
            </a:pPr>
            <a:r>
              <a:rPr lang="fr-FR" dirty="0" smtClean="0"/>
              <a:t>Save time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CVs</a:t>
            </a:r>
            <a:r>
              <a:rPr lang="fr-FR" dirty="0" smtClean="0"/>
              <a:t> and job </a:t>
            </a:r>
            <a:r>
              <a:rPr lang="fr-FR" dirty="0" err="1" smtClean="0"/>
              <a:t>offers</a:t>
            </a:r>
            <a:r>
              <a:rPr lang="fr-FR" dirty="0"/>
              <a:t>,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err="1" smtClean="0"/>
              <a:t>Centralize</a:t>
            </a:r>
            <a:r>
              <a:rPr lang="fr-FR" dirty="0" smtClean="0"/>
              <a:t> all the data in one point for </a:t>
            </a:r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, speed and </a:t>
            </a:r>
            <a:r>
              <a:rPr lang="fr-FR" dirty="0" err="1" smtClean="0"/>
              <a:t>ease</a:t>
            </a:r>
            <a:r>
              <a:rPr lang="fr-FR" dirty="0" smtClean="0"/>
              <a:t>.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use </a:t>
            </a:r>
            <a:r>
              <a:rPr lang="fr-FR" dirty="0" err="1" smtClean="0"/>
              <a:t>this</a:t>
            </a:r>
            <a:r>
              <a:rPr lang="fr-FR" dirty="0" smtClean="0"/>
              <a:t> data.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7510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</a:t>
            </a:r>
            <a:r>
              <a:rPr lang="fr-FR" dirty="0" err="1" smtClean="0"/>
              <a:t>Current</a:t>
            </a:r>
            <a:r>
              <a:rPr lang="fr-FR" dirty="0" smtClean="0"/>
              <a:t> state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7803"/>
              </p:ext>
            </p:extLst>
          </p:nvPr>
        </p:nvGraphicFramePr>
        <p:xfrm>
          <a:off x="838200" y="2018114"/>
          <a:ext cx="10515600" cy="18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442485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46649378"/>
                    </a:ext>
                  </a:extLst>
                </a:gridCol>
              </a:tblGrid>
              <a:tr h="451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smtClean="0"/>
                        <a:t>LinkedIn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err="1" smtClean="0"/>
                        <a:t>Status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55684"/>
                  </a:ext>
                </a:extLst>
              </a:tr>
              <a:tr h="451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smtClean="0"/>
                        <a:t>Log in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smtClean="0"/>
                        <a:t>OK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70501"/>
                  </a:ext>
                </a:extLst>
              </a:tr>
              <a:tr h="451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err="1" smtClean="0"/>
                        <a:t>Search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smtClean="0"/>
                        <a:t>OK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09368"/>
                  </a:ext>
                </a:extLst>
              </a:tr>
              <a:tr h="451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err="1" smtClean="0"/>
                        <a:t>Get</a:t>
                      </a:r>
                      <a:r>
                        <a:rPr lang="fr-FR" sz="1800" kern="1200" dirty="0" smtClean="0"/>
                        <a:t> data </a:t>
                      </a:r>
                      <a:r>
                        <a:rPr lang="fr-FR" sz="1800" kern="1200" dirty="0" err="1" smtClean="0"/>
                        <a:t>from</a:t>
                      </a:r>
                      <a:r>
                        <a:rPr lang="fr-FR" sz="1800" kern="1200" dirty="0" smtClean="0"/>
                        <a:t> job </a:t>
                      </a:r>
                      <a:r>
                        <a:rPr lang="fr-FR" sz="1800" kern="1200" dirty="0" err="1" smtClean="0"/>
                        <a:t>offer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smtClean="0"/>
                        <a:t>OK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546637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42966"/>
              </p:ext>
            </p:extLst>
          </p:nvPr>
        </p:nvGraphicFramePr>
        <p:xfrm>
          <a:off x="838200" y="4149620"/>
          <a:ext cx="10515600" cy="135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442485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46649378"/>
                    </a:ext>
                  </a:extLst>
                </a:gridCol>
              </a:tblGrid>
              <a:tr h="45102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Analyze</a:t>
                      </a:r>
                      <a:r>
                        <a:rPr lang="fr-FR" baseline="0" dirty="0" smtClean="0"/>
                        <a:t> data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Status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55684"/>
                  </a:ext>
                </a:extLst>
              </a:tr>
              <a:tr h="451020">
                <a:tc>
                  <a:txBody>
                    <a:bodyPr/>
                    <a:lstStyle/>
                    <a:p>
                      <a:r>
                        <a:rPr lang="fr-FR" dirty="0" smtClean="0"/>
                        <a:t>NLP </a:t>
                      </a:r>
                      <a:r>
                        <a:rPr lang="fr-FR" dirty="0" err="1" smtClean="0"/>
                        <a:t>analysis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Progress – OK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70501"/>
                  </a:ext>
                </a:extLst>
              </a:tr>
              <a:tr h="451020">
                <a:tc>
                  <a:txBody>
                    <a:bodyPr/>
                    <a:lstStyle/>
                    <a:p>
                      <a:r>
                        <a:rPr lang="fr-FR" dirty="0" smtClean="0"/>
                        <a:t>Power BI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On Progress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09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880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II. </a:t>
            </a:r>
            <a:r>
              <a:rPr lang="fr-FR" sz="2800" dirty="0" err="1"/>
              <a:t>Current</a:t>
            </a:r>
            <a:r>
              <a:rPr lang="fr-FR" sz="2800" dirty="0"/>
              <a:t> state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9" y="3341175"/>
            <a:ext cx="11862062" cy="57747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64969" y="2510820"/>
            <a:ext cx="429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Excel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696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II. </a:t>
            </a:r>
            <a:r>
              <a:rPr lang="fr-FR" sz="2800" dirty="0" err="1"/>
              <a:t>Current</a:t>
            </a:r>
            <a:r>
              <a:rPr lang="fr-FR" sz="2800" dirty="0"/>
              <a:t> state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5525" y="1591120"/>
            <a:ext cx="8119011" cy="44513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11910" y="3555185"/>
            <a:ext cx="4293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Power BI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5581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III. </a:t>
            </a:r>
            <a:r>
              <a:rPr lang="fr-FR" sz="2800" dirty="0" err="1" smtClean="0"/>
              <a:t>Next</a:t>
            </a:r>
            <a:r>
              <a:rPr lang="fr-FR" sz="2800" dirty="0" smtClean="0"/>
              <a:t> </a:t>
            </a:r>
            <a:r>
              <a:rPr lang="fr-FR" sz="2800" dirty="0" err="1" smtClean="0"/>
              <a:t>tasks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Design a </a:t>
            </a:r>
            <a:r>
              <a:rPr lang="fr-FR" sz="2000" dirty="0" err="1" smtClean="0"/>
              <a:t>powerful</a:t>
            </a:r>
            <a:r>
              <a:rPr lang="fr-FR" sz="2000" dirty="0" smtClean="0"/>
              <a:t> and </a:t>
            </a:r>
            <a:r>
              <a:rPr lang="fr-FR" sz="2000" dirty="0" err="1" smtClean="0"/>
              <a:t>easy</a:t>
            </a:r>
            <a:r>
              <a:rPr lang="fr-FR" sz="2000" dirty="0" smtClean="0"/>
              <a:t> interface to </a:t>
            </a:r>
            <a:r>
              <a:rPr lang="fr-FR" sz="2000" dirty="0" err="1" smtClean="0"/>
              <a:t>be</a:t>
            </a:r>
            <a:r>
              <a:rPr lang="fr-FR" sz="2000" dirty="0" smtClean="0"/>
              <a:t> user </a:t>
            </a:r>
            <a:r>
              <a:rPr lang="fr-FR" sz="2000" dirty="0" err="1" smtClean="0"/>
              <a:t>friendly</a:t>
            </a:r>
            <a:r>
              <a:rPr lang="fr-FR" sz="2000" dirty="0" smtClean="0"/>
              <a:t>.</a:t>
            </a:r>
          </a:p>
          <a:p>
            <a:r>
              <a:rPr lang="fr-FR" sz="2000" dirty="0" err="1" smtClean="0"/>
              <a:t>Implement</a:t>
            </a:r>
            <a:r>
              <a:rPr lang="fr-FR" sz="2000" dirty="0" smtClean="0"/>
              <a:t>, </a:t>
            </a:r>
            <a:r>
              <a:rPr lang="fr-FR" sz="2000" dirty="0" err="1" smtClean="0"/>
              <a:t>complete</a:t>
            </a:r>
            <a:r>
              <a:rPr lang="fr-FR" sz="2000" dirty="0" smtClean="0"/>
              <a:t> and </a:t>
            </a:r>
            <a:r>
              <a:rPr lang="fr-FR" sz="2000" dirty="0" err="1" smtClean="0"/>
              <a:t>publish</a:t>
            </a:r>
            <a:r>
              <a:rPr lang="fr-FR" sz="2000" dirty="0" smtClean="0"/>
              <a:t> a Power BI to </a:t>
            </a:r>
            <a:r>
              <a:rPr lang="fr-FR" sz="2000" dirty="0" err="1" smtClean="0"/>
              <a:t>give</a:t>
            </a:r>
            <a:r>
              <a:rPr lang="fr-FR" sz="2000" dirty="0" smtClean="0"/>
              <a:t> a single point of control for final </a:t>
            </a:r>
            <a:r>
              <a:rPr lang="fr-FR" sz="2000" dirty="0" err="1" smtClean="0"/>
              <a:t>users</a:t>
            </a:r>
            <a:r>
              <a:rPr lang="fr-FR" sz="2000" dirty="0" smtClean="0"/>
              <a:t>.</a:t>
            </a:r>
          </a:p>
          <a:p>
            <a:r>
              <a:rPr lang="fr-FR" sz="2000" dirty="0" err="1" smtClean="0"/>
              <a:t>Nourish</a:t>
            </a:r>
            <a:r>
              <a:rPr lang="fr-FR" sz="2000" dirty="0" smtClean="0"/>
              <a:t> the </a:t>
            </a:r>
            <a:r>
              <a:rPr lang="fr-FR" sz="2000" dirty="0" err="1" smtClean="0"/>
              <a:t>dataset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multiple data sources.</a:t>
            </a:r>
          </a:p>
        </p:txBody>
      </p:sp>
    </p:spTree>
    <p:extLst>
      <p:ext uri="{BB962C8B-B14F-4D97-AF65-F5344CB8AC3E}">
        <p14:creationId xmlns:p14="http://schemas.microsoft.com/office/powerpoint/2010/main" val="1773128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IV. </a:t>
            </a:r>
            <a:r>
              <a:rPr lang="fr-FR" sz="3200" dirty="0" err="1" smtClean="0"/>
              <a:t>Requirement</a:t>
            </a:r>
            <a:r>
              <a:rPr lang="fr-FR" sz="3200" dirty="0" err="1"/>
              <a:t>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5007"/>
          </a:xfrm>
        </p:spPr>
        <p:txBody>
          <a:bodyPr/>
          <a:lstStyle/>
          <a:p>
            <a:r>
              <a:rPr lang="fr-FR" sz="2000" dirty="0" err="1" smtClean="0"/>
              <a:t>Postgre</a:t>
            </a:r>
            <a:r>
              <a:rPr lang="fr-FR" sz="2000" dirty="0" smtClean="0"/>
              <a:t> SQL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on server</a:t>
            </a:r>
            <a:endParaRPr lang="fr-FR" sz="20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27691"/>
              </p:ext>
            </p:extLst>
          </p:nvPr>
        </p:nvGraphicFramePr>
        <p:xfrm>
          <a:off x="4064000" y="2905569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896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Advantages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54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Easy</a:t>
                      </a:r>
                      <a:r>
                        <a:rPr lang="fr-FR" baseline="0" dirty="0" smtClean="0"/>
                        <a:t> sharing data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5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Single</a:t>
                      </a:r>
                      <a:r>
                        <a:rPr lang="fr-FR" baseline="0" dirty="0" smtClean="0"/>
                        <a:t> point of </a:t>
                      </a:r>
                      <a:r>
                        <a:rPr lang="fr-FR" baseline="0" dirty="0" err="1" smtClean="0"/>
                        <a:t>connection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78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Remote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access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2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Scalable</a:t>
                      </a:r>
                      <a:r>
                        <a:rPr lang="fr-FR" baseline="0" dirty="0" smtClean="0"/>
                        <a:t> size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Can </a:t>
                      </a:r>
                      <a:r>
                        <a:rPr lang="fr-FR" dirty="0" err="1" smtClean="0"/>
                        <a:t>handle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simultaneous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requests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32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775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2_HeadMind Partners_Modèles Slide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Charte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6" id="{A31CCFA2-6849-4D95-9DC0-89E1A5815643}" vid="{B3059C27-D653-4EC7-B5D2-28123B15740F}"/>
    </a:ext>
  </a:extLst>
</a:theme>
</file>

<file path=ppt/theme/themeOverride1.xml><?xml version="1.0" encoding="utf-8"?>
<a:themeOverride xmlns:a="http://schemas.openxmlformats.org/drawingml/2006/main">
  <a:clrScheme name="HeadMind">
    <a:dk1>
      <a:srgbClr val="00263A"/>
    </a:dk1>
    <a:lt1>
      <a:srgbClr val="FFFFFF"/>
    </a:lt1>
    <a:dk2>
      <a:srgbClr val="003057"/>
    </a:dk2>
    <a:lt2>
      <a:srgbClr val="5BC2E7"/>
    </a:lt2>
    <a:accent1>
      <a:srgbClr val="0F4379"/>
    </a:accent1>
    <a:accent2>
      <a:srgbClr val="007DBA"/>
    </a:accent2>
    <a:accent3>
      <a:srgbClr val="008C32"/>
    </a:accent3>
    <a:accent4>
      <a:srgbClr val="960000"/>
    </a:accent4>
    <a:accent5>
      <a:srgbClr val="FA6432"/>
    </a:accent5>
    <a:accent6>
      <a:srgbClr val="FAC000"/>
    </a:accent6>
    <a:hlink>
      <a:srgbClr val="007DBA"/>
    </a:hlink>
    <a:folHlink>
      <a:srgbClr val="003057"/>
    </a:folHlink>
  </a:clrScheme>
</a:themeOverride>
</file>

<file path=ppt/theme/themeOverride2.xml><?xml version="1.0" encoding="utf-8"?>
<a:themeOverride xmlns:a="http://schemas.openxmlformats.org/drawingml/2006/main">
  <a:clrScheme name="HeadMind">
    <a:dk1>
      <a:srgbClr val="00263A"/>
    </a:dk1>
    <a:lt1>
      <a:srgbClr val="FFFFFF"/>
    </a:lt1>
    <a:dk2>
      <a:srgbClr val="003057"/>
    </a:dk2>
    <a:lt2>
      <a:srgbClr val="5BC2E7"/>
    </a:lt2>
    <a:accent1>
      <a:srgbClr val="0F4379"/>
    </a:accent1>
    <a:accent2>
      <a:srgbClr val="007DBA"/>
    </a:accent2>
    <a:accent3>
      <a:srgbClr val="008C32"/>
    </a:accent3>
    <a:accent4>
      <a:srgbClr val="960000"/>
    </a:accent4>
    <a:accent5>
      <a:srgbClr val="FA6432"/>
    </a:accent5>
    <a:accent6>
      <a:srgbClr val="FAC000"/>
    </a:accent6>
    <a:hlink>
      <a:srgbClr val="007DBA"/>
    </a:hlink>
    <a:folHlink>
      <a:srgbClr val="003057"/>
    </a:folHlink>
  </a:clrScheme>
</a:themeOverride>
</file>

<file path=ppt/theme/themeOverride3.xml><?xml version="1.0" encoding="utf-8"?>
<a:themeOverride xmlns:a="http://schemas.openxmlformats.org/drawingml/2006/main">
  <a:clrScheme name="HeadMind">
    <a:dk1>
      <a:srgbClr val="00263A"/>
    </a:dk1>
    <a:lt1>
      <a:srgbClr val="FFFFFF"/>
    </a:lt1>
    <a:dk2>
      <a:srgbClr val="003057"/>
    </a:dk2>
    <a:lt2>
      <a:srgbClr val="5BC2E7"/>
    </a:lt2>
    <a:accent1>
      <a:srgbClr val="0F4379"/>
    </a:accent1>
    <a:accent2>
      <a:srgbClr val="007DBA"/>
    </a:accent2>
    <a:accent3>
      <a:srgbClr val="008C32"/>
    </a:accent3>
    <a:accent4>
      <a:srgbClr val="960000"/>
    </a:accent4>
    <a:accent5>
      <a:srgbClr val="FA6432"/>
    </a:accent5>
    <a:accent6>
      <a:srgbClr val="FAC000"/>
    </a:accent6>
    <a:hlink>
      <a:srgbClr val="007DBA"/>
    </a:hlink>
    <a:folHlink>
      <a:srgbClr val="003057"/>
    </a:folHlink>
  </a:clrScheme>
</a:themeOverride>
</file>

<file path=ppt/theme/themeOverride4.xml><?xml version="1.0" encoding="utf-8"?>
<a:themeOverride xmlns:a="http://schemas.openxmlformats.org/drawingml/2006/main">
  <a:clrScheme name="HeadMind">
    <a:dk1>
      <a:srgbClr val="00263A"/>
    </a:dk1>
    <a:lt1>
      <a:srgbClr val="FFFFFF"/>
    </a:lt1>
    <a:dk2>
      <a:srgbClr val="003057"/>
    </a:dk2>
    <a:lt2>
      <a:srgbClr val="5BC2E7"/>
    </a:lt2>
    <a:accent1>
      <a:srgbClr val="0F4379"/>
    </a:accent1>
    <a:accent2>
      <a:srgbClr val="007DBA"/>
    </a:accent2>
    <a:accent3>
      <a:srgbClr val="008C32"/>
    </a:accent3>
    <a:accent4>
      <a:srgbClr val="960000"/>
    </a:accent4>
    <a:accent5>
      <a:srgbClr val="FA6432"/>
    </a:accent5>
    <a:accent6>
      <a:srgbClr val="FAC000"/>
    </a:accent6>
    <a:hlink>
      <a:srgbClr val="007DBA"/>
    </a:hlink>
    <a:folHlink>
      <a:srgbClr val="003057"/>
    </a:folHlink>
  </a:clrScheme>
</a:themeOverride>
</file>

<file path=ppt/theme/themeOverride5.xml><?xml version="1.0" encoding="utf-8"?>
<a:themeOverride xmlns:a="http://schemas.openxmlformats.org/drawingml/2006/main">
  <a:clrScheme name="HeadMind">
    <a:dk1>
      <a:srgbClr val="00263A"/>
    </a:dk1>
    <a:lt1>
      <a:srgbClr val="FFFFFF"/>
    </a:lt1>
    <a:dk2>
      <a:srgbClr val="003057"/>
    </a:dk2>
    <a:lt2>
      <a:srgbClr val="5BC2E7"/>
    </a:lt2>
    <a:accent1>
      <a:srgbClr val="0F4379"/>
    </a:accent1>
    <a:accent2>
      <a:srgbClr val="007DBA"/>
    </a:accent2>
    <a:accent3>
      <a:srgbClr val="008C32"/>
    </a:accent3>
    <a:accent4>
      <a:srgbClr val="960000"/>
    </a:accent4>
    <a:accent5>
      <a:srgbClr val="FA6432"/>
    </a:accent5>
    <a:accent6>
      <a:srgbClr val="FAC000"/>
    </a:accent6>
    <a:hlink>
      <a:srgbClr val="007DBA"/>
    </a:hlink>
    <a:folHlink>
      <a:srgbClr val="003057"/>
    </a:folHlink>
  </a:clrScheme>
</a:themeOverride>
</file>

<file path=ppt/theme/themeOverride6.xml><?xml version="1.0" encoding="utf-8"?>
<a:themeOverride xmlns:a="http://schemas.openxmlformats.org/drawingml/2006/main">
  <a:clrScheme name="HeadMind">
    <a:dk1>
      <a:srgbClr val="00263A"/>
    </a:dk1>
    <a:lt1>
      <a:srgbClr val="FFFFFF"/>
    </a:lt1>
    <a:dk2>
      <a:srgbClr val="003057"/>
    </a:dk2>
    <a:lt2>
      <a:srgbClr val="5BC2E7"/>
    </a:lt2>
    <a:accent1>
      <a:srgbClr val="0F4379"/>
    </a:accent1>
    <a:accent2>
      <a:srgbClr val="007DBA"/>
    </a:accent2>
    <a:accent3>
      <a:srgbClr val="008C32"/>
    </a:accent3>
    <a:accent4>
      <a:srgbClr val="960000"/>
    </a:accent4>
    <a:accent5>
      <a:srgbClr val="FA6432"/>
    </a:accent5>
    <a:accent6>
      <a:srgbClr val="FAC000"/>
    </a:accent6>
    <a:hlink>
      <a:srgbClr val="007DBA"/>
    </a:hlink>
    <a:folHlink>
      <a:srgbClr val="003057"/>
    </a:folHlink>
  </a:clrScheme>
</a:themeOverride>
</file>

<file path=ppt/theme/themeOverride7.xml><?xml version="1.0" encoding="utf-8"?>
<a:themeOverride xmlns:a="http://schemas.openxmlformats.org/drawingml/2006/main">
  <a:clrScheme name="HeadMind">
    <a:dk1>
      <a:srgbClr val="00263A"/>
    </a:dk1>
    <a:lt1>
      <a:srgbClr val="FFFFFF"/>
    </a:lt1>
    <a:dk2>
      <a:srgbClr val="003057"/>
    </a:dk2>
    <a:lt2>
      <a:srgbClr val="5BC2E7"/>
    </a:lt2>
    <a:accent1>
      <a:srgbClr val="0F4379"/>
    </a:accent1>
    <a:accent2>
      <a:srgbClr val="007DBA"/>
    </a:accent2>
    <a:accent3>
      <a:srgbClr val="008C32"/>
    </a:accent3>
    <a:accent4>
      <a:srgbClr val="960000"/>
    </a:accent4>
    <a:accent5>
      <a:srgbClr val="FA6432"/>
    </a:accent5>
    <a:accent6>
      <a:srgbClr val="FAC000"/>
    </a:accent6>
    <a:hlink>
      <a:srgbClr val="007DBA"/>
    </a:hlink>
    <a:folHlink>
      <a:srgbClr val="003057"/>
    </a:folHlink>
  </a:clrScheme>
</a:themeOverride>
</file>

<file path=ppt/theme/themeOverride8.xml><?xml version="1.0" encoding="utf-8"?>
<a:themeOverride xmlns:a="http://schemas.openxmlformats.org/drawingml/2006/main">
  <a:clrScheme name="HeadMind">
    <a:dk1>
      <a:srgbClr val="00263A"/>
    </a:dk1>
    <a:lt1>
      <a:srgbClr val="FFFFFF"/>
    </a:lt1>
    <a:dk2>
      <a:srgbClr val="003057"/>
    </a:dk2>
    <a:lt2>
      <a:srgbClr val="5BC2E7"/>
    </a:lt2>
    <a:accent1>
      <a:srgbClr val="0F4379"/>
    </a:accent1>
    <a:accent2>
      <a:srgbClr val="007DBA"/>
    </a:accent2>
    <a:accent3>
      <a:srgbClr val="008C32"/>
    </a:accent3>
    <a:accent4>
      <a:srgbClr val="960000"/>
    </a:accent4>
    <a:accent5>
      <a:srgbClr val="FA6432"/>
    </a:accent5>
    <a:accent6>
      <a:srgbClr val="FAC000"/>
    </a:accent6>
    <a:hlink>
      <a:srgbClr val="007DBA"/>
    </a:hlink>
    <a:folHlink>
      <a:srgbClr val="003057"/>
    </a:folHlink>
  </a:clrScheme>
</a:themeOverride>
</file>

<file path=ppt/theme/themeOverride9.xml><?xml version="1.0" encoding="utf-8"?>
<a:themeOverride xmlns:a="http://schemas.openxmlformats.org/drawingml/2006/main">
  <a:clrScheme name="HeadMind">
    <a:dk1>
      <a:srgbClr val="00263A"/>
    </a:dk1>
    <a:lt1>
      <a:srgbClr val="FFFFFF"/>
    </a:lt1>
    <a:dk2>
      <a:srgbClr val="003057"/>
    </a:dk2>
    <a:lt2>
      <a:srgbClr val="5BC2E7"/>
    </a:lt2>
    <a:accent1>
      <a:srgbClr val="0F4379"/>
    </a:accent1>
    <a:accent2>
      <a:srgbClr val="007DBA"/>
    </a:accent2>
    <a:accent3>
      <a:srgbClr val="008C32"/>
    </a:accent3>
    <a:accent4>
      <a:srgbClr val="960000"/>
    </a:accent4>
    <a:accent5>
      <a:srgbClr val="FA6432"/>
    </a:accent5>
    <a:accent6>
      <a:srgbClr val="FAC000"/>
    </a:accent6>
    <a:hlink>
      <a:srgbClr val="007DBA"/>
    </a:hlink>
    <a:folHlink>
      <a:srgbClr val="00305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203</Words>
  <Application>Microsoft Office PowerPoint</Application>
  <PresentationFormat>Grand écran</PresentationFormat>
  <Paragraphs>46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Bodoni 72 Bold</vt:lpstr>
      <vt:lpstr>Browallia New</vt:lpstr>
      <vt:lpstr>Calibri</vt:lpstr>
      <vt:lpstr>Franklin Gothic Book</vt:lpstr>
      <vt:lpstr>Segoe UI</vt:lpstr>
      <vt:lpstr>Segoe UI Semibold</vt:lpstr>
      <vt:lpstr>Wingdings</vt:lpstr>
      <vt:lpstr>2022_HeadMind Partners_Modèles Slides</vt:lpstr>
      <vt:lpstr>Market data job analysis</vt:lpstr>
      <vt:lpstr>Summary</vt:lpstr>
      <vt:lpstr>I. Aim of the project</vt:lpstr>
      <vt:lpstr>I. Aim of the project</vt:lpstr>
      <vt:lpstr>II. Current state</vt:lpstr>
      <vt:lpstr>II. Current state</vt:lpstr>
      <vt:lpstr>II. Current state</vt:lpstr>
      <vt:lpstr>III. Next tasks</vt:lpstr>
      <vt:lpstr>IV. Requirements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Scraping</dc:title>
  <dc:creator>Montroeul, Pierre</dc:creator>
  <cp:lastModifiedBy>Montroeul, Pierre</cp:lastModifiedBy>
  <cp:revision>18</cp:revision>
  <dcterms:created xsi:type="dcterms:W3CDTF">2022-08-31T14:53:00Z</dcterms:created>
  <dcterms:modified xsi:type="dcterms:W3CDTF">2022-09-06T08:56:52Z</dcterms:modified>
</cp:coreProperties>
</file>