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2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3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58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73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9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6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1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4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7B0E31F-9460-406E-8152-E5EE2DBFD343}" type="datetimeFigureOut">
              <a:rPr lang="en-US" smtClean="0"/>
              <a:t>07/01/2021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41A542-113F-46F1-82D9-8AC29FC1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4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2BAA-16D1-D641-94C7-CE68A6CBF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VN" dirty="0"/>
              <a:t>Object-Oriented Programming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617C4-1A7A-A746-BD94-2B5C3D2F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19696"/>
          </a:xfrm>
        </p:spPr>
        <p:txBody>
          <a:bodyPr/>
          <a:lstStyle/>
          <a:p>
            <a:r>
              <a:rPr lang="en-VN" dirty="0"/>
              <a:t>Instructors: Le Thanh Son, Nguyen Quang Phu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8BC8-73ED-9644-B45E-72536BB36FA7}"/>
              </a:ext>
            </a:extLst>
          </p:cNvPr>
          <p:cNvSpPr txBox="1"/>
          <p:nvPr/>
        </p:nvSpPr>
        <p:spPr>
          <a:xfrm>
            <a:off x="810000" y="3419061"/>
            <a:ext cx="10217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3200" b="1" dirty="0"/>
              <a:t>Topic: LIBRARY MANAGEMENT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28D6D-354A-5C44-8107-C329060B8078}"/>
              </a:ext>
            </a:extLst>
          </p:cNvPr>
          <p:cNvSpPr txBox="1"/>
          <p:nvPr/>
        </p:nvSpPr>
        <p:spPr>
          <a:xfrm>
            <a:off x="810000" y="5081929"/>
            <a:ext cx="3986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Group members: </a:t>
            </a:r>
          </a:p>
          <a:p>
            <a:r>
              <a:rPr lang="en-VN" dirty="0"/>
              <a:t>+ Do Quang Minh – ITITIU19028</a:t>
            </a:r>
          </a:p>
          <a:p>
            <a:r>
              <a:rPr lang="en-VN" dirty="0"/>
              <a:t>+ Nguyen Hoang Linh – ITITIU19023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820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4C33-F330-DA42-9A19-03A8C9AC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48191"/>
            <a:ext cx="10571998" cy="702021"/>
          </a:xfrm>
        </p:spPr>
        <p:txBody>
          <a:bodyPr/>
          <a:lstStyle/>
          <a:p>
            <a:r>
              <a:rPr lang="en-V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CA3C-66F2-9847-AEDD-449E5956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sz="2400" dirty="0"/>
              <a:t>2 types of users: Managers and Students</a:t>
            </a:r>
          </a:p>
          <a:p>
            <a:r>
              <a:rPr lang="en-VN" sz="2400" dirty="0"/>
              <a:t>Students: borrow and return books</a:t>
            </a:r>
          </a:p>
          <a:p>
            <a:r>
              <a:rPr lang="en-VN" sz="2400" dirty="0"/>
              <a:t>Manager: manages books, borrowing books of stud</a:t>
            </a:r>
            <a:r>
              <a:rPr lang="en-US" sz="2400" dirty="0" err="1"/>
              <a:t>ents</a:t>
            </a:r>
            <a:endParaRPr lang="en-US" sz="2400" dirty="0"/>
          </a:p>
          <a:p>
            <a:r>
              <a:rPr lang="en-US" sz="2400" dirty="0"/>
              <a:t>18 classes for User Interface.</a:t>
            </a:r>
          </a:p>
          <a:p>
            <a:pPr marL="0" indent="0">
              <a:buNone/>
            </a:pP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248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>
          <a:xfrm>
            <a:off x="220918" y="2751404"/>
            <a:ext cx="1039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+ </a:t>
            </a:r>
            <a:r>
              <a:rPr lang="en-US" sz="2800" b="1" dirty="0">
                <a:solidFill>
                  <a:srgbClr val="00B0F0"/>
                </a:solidFill>
              </a:rPr>
              <a:t>User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7030A0"/>
                </a:solidFill>
              </a:rPr>
              <a:t>(abstract)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Store standard information of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18" y="3353126"/>
            <a:ext cx="9226115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+ </a:t>
            </a:r>
            <a:r>
              <a:rPr lang="en-US" sz="2800" b="1" dirty="0">
                <a:solidFill>
                  <a:srgbClr val="00B0F0"/>
                </a:solidFill>
              </a:rPr>
              <a:t>Manager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(extends </a:t>
            </a:r>
            <a:r>
              <a:rPr lang="en-US" sz="2800" b="1" dirty="0">
                <a:solidFill>
                  <a:srgbClr val="7030A0"/>
                </a:solidFill>
              </a:rPr>
              <a:t>User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r>
              <a:rPr lang="en-US" sz="2800" dirty="0"/>
              <a:t>: Store information of each manager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20918" y="3954848"/>
            <a:ext cx="1049518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+ </a:t>
            </a:r>
            <a:r>
              <a:rPr lang="en-US" sz="2800" b="1" dirty="0">
                <a:solidFill>
                  <a:srgbClr val="00B0F0"/>
                </a:solidFill>
              </a:rPr>
              <a:t>Student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(extends </a:t>
            </a:r>
            <a:r>
              <a:rPr lang="en-US" sz="2800" b="1" dirty="0">
                <a:solidFill>
                  <a:srgbClr val="7030A0"/>
                </a:solidFill>
              </a:rPr>
              <a:t>User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  <a:r>
              <a:rPr lang="en-US" sz="2800" dirty="0"/>
              <a:t>: Store information of each student 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18" y="4556570"/>
            <a:ext cx="700544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+ </a:t>
            </a:r>
            <a:r>
              <a:rPr lang="en-US" sz="2800" b="1" dirty="0">
                <a:solidFill>
                  <a:srgbClr val="00B0F0"/>
                </a:solidFill>
              </a:rPr>
              <a:t>Book</a:t>
            </a:r>
            <a:r>
              <a:rPr lang="en-US" sz="2800" dirty="0"/>
              <a:t>: Store information of each book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18" y="5158292"/>
            <a:ext cx="9967793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+ </a:t>
            </a:r>
            <a:r>
              <a:rPr lang="en-US" sz="2800" b="1" dirty="0">
                <a:solidFill>
                  <a:srgbClr val="00B0F0"/>
                </a:solidFill>
              </a:rPr>
              <a:t>Searching</a:t>
            </a:r>
            <a:r>
              <a:rPr lang="en-US" sz="2800" dirty="0"/>
              <a:t>: Manage the output when user search for the name/ID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918" y="5760014"/>
            <a:ext cx="820885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+ </a:t>
            </a:r>
            <a:r>
              <a:rPr lang="en-US" sz="2800" b="1" dirty="0" err="1">
                <a:solidFill>
                  <a:srgbClr val="00B0F0"/>
                </a:solidFill>
              </a:rPr>
              <a:t>ManageData</a:t>
            </a:r>
            <a:r>
              <a:rPr lang="en-US" sz="2800" dirty="0"/>
              <a:t>: Manage the operation of entire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2149" y="574766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Back-end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529030" y="2071180"/>
            <a:ext cx="1039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back-end part contains 6 classes:</a:t>
            </a:r>
          </a:p>
        </p:txBody>
      </p:sp>
    </p:spTree>
    <p:extLst>
      <p:ext uri="{BB962C8B-B14F-4D97-AF65-F5344CB8AC3E}">
        <p14:creationId xmlns:p14="http://schemas.microsoft.com/office/powerpoint/2010/main" val="188965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46262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65371" y="86612"/>
            <a:ext cx="5138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b="1" dirty="0"/>
              <a:t>User</a:t>
            </a:r>
            <a:r>
              <a:rPr lang="en-US" sz="2800" dirty="0"/>
              <a:t>: an abstract class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65370" y="735401"/>
            <a:ext cx="5138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b="1" dirty="0"/>
              <a:t>Student</a:t>
            </a:r>
            <a:r>
              <a:rPr lang="en-US" sz="2800" dirty="0"/>
              <a:t> and </a:t>
            </a:r>
            <a:r>
              <a:rPr lang="en-US" sz="2800" b="1" dirty="0"/>
              <a:t>Manager</a:t>
            </a:r>
            <a:r>
              <a:rPr lang="en-US" sz="2800" dirty="0"/>
              <a:t> extend </a:t>
            </a:r>
            <a:r>
              <a:rPr lang="en-US" sz="2800" b="1" dirty="0"/>
              <a:t>User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65371" y="4010109"/>
            <a:ext cx="5138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b="1" dirty="0"/>
              <a:t>Searching </a:t>
            </a:r>
            <a:r>
              <a:rPr lang="en-US" sz="2800" dirty="0" smtClean="0"/>
              <a:t>+ </a:t>
            </a:r>
            <a:r>
              <a:rPr lang="en-US" sz="2800" b="1" dirty="0" err="1"/>
              <a:t>ManageData</a:t>
            </a:r>
            <a:r>
              <a:rPr lang="en-US" sz="2800" dirty="0"/>
              <a:t> are used for manage the operation of the </a:t>
            </a:r>
            <a:r>
              <a:rPr lang="en-US" sz="2800" dirty="0" smtClean="0"/>
              <a:t>system so </a:t>
            </a:r>
            <a:r>
              <a:rPr lang="en-US" sz="2800" dirty="0"/>
              <a:t>they need so many methods.</a:t>
            </a:r>
            <a:endParaRPr lang="en-US" sz="28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65369" y="2044005"/>
            <a:ext cx="5138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</a:t>
            </a:r>
            <a:r>
              <a:rPr lang="en-US" sz="2800" b="1" dirty="0"/>
              <a:t>Searching </a:t>
            </a:r>
            <a:r>
              <a:rPr lang="en-US" sz="2800" dirty="0"/>
              <a:t>and </a:t>
            </a:r>
            <a:r>
              <a:rPr lang="en-US" sz="2800" b="1" dirty="0" err="1"/>
              <a:t>ManageData</a:t>
            </a:r>
            <a:r>
              <a:rPr lang="en-US" sz="2800" dirty="0"/>
              <a:t> use many non-primitive data types: Manager, Student, Book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042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787448" y="791273"/>
            <a:ext cx="1039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Some methods of class </a:t>
            </a:r>
            <a:r>
              <a:rPr lang="en-US" sz="2800" b="1" dirty="0"/>
              <a:t>Searching</a:t>
            </a:r>
            <a:r>
              <a:rPr lang="en-US" sz="2800" dirty="0"/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27231"/>
              </p:ext>
            </p:extLst>
          </p:nvPr>
        </p:nvGraphicFramePr>
        <p:xfrm>
          <a:off x="1015333" y="1884272"/>
          <a:ext cx="9802950" cy="46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475">
                  <a:extLst>
                    <a:ext uri="{9D8B030D-6E8A-4147-A177-3AD203B41FA5}">
                      <a16:colId xmlns:a16="http://schemas.microsoft.com/office/drawing/2014/main" val="3064128721"/>
                    </a:ext>
                  </a:extLst>
                </a:gridCol>
                <a:gridCol w="4901475">
                  <a:extLst>
                    <a:ext uri="{9D8B030D-6E8A-4147-A177-3AD203B41FA5}">
                      <a16:colId xmlns:a16="http://schemas.microsoft.com/office/drawing/2014/main" val="1697760840"/>
                    </a:ext>
                  </a:extLst>
                </a:gridCol>
              </a:tblGrid>
              <a:tr h="403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599769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getSearching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Searching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 instance of “Searching” through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Singleton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767345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translateToSearchStudentByName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 for student by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503365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translateToSearchStudentById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 for student</a:t>
                      </a:r>
                      <a:r>
                        <a:rPr lang="en-US" baseline="0" dirty="0"/>
                        <a:t> by 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452320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mergeSearchStudent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 for student by name and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83143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translateToSearchBookByName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 for book by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685472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translateToSearchBookById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 for book</a:t>
                      </a:r>
                      <a:r>
                        <a:rPr lang="en-US" baseline="0" dirty="0"/>
                        <a:t> by ID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660615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mergeSearchBook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Search for book by name and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6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40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787448" y="791273"/>
            <a:ext cx="1039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Some methods of class </a:t>
            </a:r>
            <a:r>
              <a:rPr lang="en-US" sz="2800" b="1" dirty="0" err="1"/>
              <a:t>ManageData</a:t>
            </a:r>
            <a:r>
              <a:rPr lang="en-US" sz="2800" dirty="0"/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569264"/>
              </p:ext>
            </p:extLst>
          </p:nvPr>
        </p:nvGraphicFramePr>
        <p:xfrm>
          <a:off x="1084907" y="1894212"/>
          <a:ext cx="9802950" cy="4692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475">
                  <a:extLst>
                    <a:ext uri="{9D8B030D-6E8A-4147-A177-3AD203B41FA5}">
                      <a16:colId xmlns:a16="http://schemas.microsoft.com/office/drawing/2014/main" val="3064128721"/>
                    </a:ext>
                  </a:extLst>
                </a:gridCol>
                <a:gridCol w="4901475">
                  <a:extLst>
                    <a:ext uri="{9D8B030D-6E8A-4147-A177-3AD203B41FA5}">
                      <a16:colId xmlns:a16="http://schemas.microsoft.com/office/drawing/2014/main" val="1697760840"/>
                    </a:ext>
                  </a:extLst>
                </a:gridCol>
              </a:tblGrid>
              <a:tr h="403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599769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getManageData</a:t>
                      </a:r>
                      <a:r>
                        <a:rPr lang="en-US" dirty="0"/>
                        <a:t>():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ManageData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 instance of “</a:t>
                      </a:r>
                      <a:r>
                        <a:rPr lang="en-US" dirty="0" err="1"/>
                        <a:t>ManageData</a:t>
                      </a:r>
                      <a:r>
                        <a:rPr lang="en-US" dirty="0"/>
                        <a:t>” through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/>
                        <a:t>Singleton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767345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saveAllManager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</a:t>
                      </a:r>
                      <a:r>
                        <a:rPr lang="en-US" baseline="0" dirty="0"/>
                        <a:t> the data of managers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503365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loadAllManager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</a:t>
                      </a:r>
                      <a:r>
                        <a:rPr lang="en-US" baseline="0" dirty="0"/>
                        <a:t> the data of managers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452320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saveAllStudent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Save</a:t>
                      </a:r>
                      <a:r>
                        <a:rPr lang="en-US" baseline="0" dirty="0"/>
                        <a:t> the data of students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83143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loadAllStudent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 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Load</a:t>
                      </a:r>
                      <a:r>
                        <a:rPr lang="en-US" baseline="0" dirty="0"/>
                        <a:t> the data of students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685472"/>
                  </a:ext>
                </a:extLst>
              </a:tr>
              <a:tr h="696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saveAllBook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</a:t>
                      </a:r>
                      <a:r>
                        <a:rPr lang="en-US" baseline="0" dirty="0"/>
                        <a:t> the data of books</a:t>
                      </a:r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60615"/>
                  </a:ext>
                </a:extLst>
              </a:tr>
              <a:tr h="403516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loadAllBook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Load the data of books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69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7"/>
          <p:cNvSpPr txBox="1"/>
          <p:nvPr/>
        </p:nvSpPr>
        <p:spPr>
          <a:xfrm>
            <a:off x="674236" y="503890"/>
            <a:ext cx="1039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Some methods of class </a:t>
            </a:r>
            <a:r>
              <a:rPr lang="en-US" sz="2800" b="1" dirty="0" err="1"/>
              <a:t>ManageData</a:t>
            </a:r>
            <a:r>
              <a:rPr lang="en-US" sz="2800" dirty="0"/>
              <a:t>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01204"/>
              </p:ext>
            </p:extLst>
          </p:nvPr>
        </p:nvGraphicFramePr>
        <p:xfrm>
          <a:off x="1076199" y="1250860"/>
          <a:ext cx="9802950" cy="5591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01475">
                  <a:extLst>
                    <a:ext uri="{9D8B030D-6E8A-4147-A177-3AD203B41FA5}">
                      <a16:colId xmlns:a16="http://schemas.microsoft.com/office/drawing/2014/main" val="3341773423"/>
                    </a:ext>
                  </a:extLst>
                </a:gridCol>
                <a:gridCol w="4901475">
                  <a:extLst>
                    <a:ext uri="{9D8B030D-6E8A-4147-A177-3AD203B41FA5}">
                      <a16:colId xmlns:a16="http://schemas.microsoft.com/office/drawing/2014/main" val="318824358"/>
                    </a:ext>
                  </a:extLst>
                </a:gridCol>
              </a:tblGrid>
              <a:tr h="443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2550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checkLoginManager</a:t>
                      </a:r>
                      <a:r>
                        <a:rPr lang="en-US" dirty="0"/>
                        <a:t>(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HashMap</a:t>
                      </a:r>
                      <a:r>
                        <a:rPr lang="en-US" dirty="0"/>
                        <a:t>&lt;String,</a:t>
                      </a:r>
                      <a:r>
                        <a:rPr lang="en-US" baseline="0" dirty="0"/>
                        <a:t> Manager&gt;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managerList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username,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pass):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Check</a:t>
                      </a:r>
                      <a:r>
                        <a:rPr lang="en-US" b="0" baseline="0" dirty="0"/>
                        <a:t> if manager type right password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315816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checkLoginStudent</a:t>
                      </a:r>
                      <a:r>
                        <a:rPr lang="en-US" dirty="0"/>
                        <a:t>(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HashMap</a:t>
                      </a:r>
                      <a:r>
                        <a:rPr lang="en-US" dirty="0"/>
                        <a:t>&lt;String,</a:t>
                      </a:r>
                      <a:r>
                        <a:rPr lang="en-US" baseline="0" dirty="0"/>
                        <a:t> Student&gt;</a:t>
                      </a:r>
                      <a:r>
                        <a:rPr lang="en-US" dirty="0"/>
                        <a:t>  </a:t>
                      </a:r>
                      <a:r>
                        <a:rPr lang="en-US" dirty="0" err="1"/>
                        <a:t>studentList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username,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pass):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 if student type right 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326442"/>
                  </a:ext>
                </a:extLst>
              </a:tr>
              <a:tr h="703741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copyFileUsingChannel</a:t>
                      </a:r>
                      <a:r>
                        <a:rPr lang="en-US" dirty="0"/>
                        <a:t>(File source, File </a:t>
                      </a:r>
                      <a:r>
                        <a:rPr lang="en-US" dirty="0" err="1"/>
                        <a:t>dest</a:t>
                      </a:r>
                      <a:r>
                        <a:rPr lang="en-US" dirty="0"/>
                        <a:t>) throws </a:t>
                      </a:r>
                      <a:r>
                        <a:rPr lang="en-US" dirty="0" err="1">
                          <a:solidFill>
                            <a:srgbClr val="7030A0"/>
                          </a:solidFill>
                        </a:rPr>
                        <a:t>IOException</a:t>
                      </a:r>
                      <a:r>
                        <a:rPr lang="en-US" dirty="0"/>
                        <a:t>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 for</a:t>
                      </a:r>
                      <a:r>
                        <a:rPr lang="en-US" baseline="0" dirty="0"/>
                        <a:t> copy the files to the safe place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999815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checkingNotDuplicateAvatarFile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path):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boolean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Checking</a:t>
                      </a:r>
                      <a:r>
                        <a:rPr lang="en-US" baseline="0" dirty="0"/>
                        <a:t> if someone’s avatar is the same of the current account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986902"/>
                  </a:ext>
                </a:extLst>
              </a:tr>
              <a:tr h="76575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checkingNotDuplicateBook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id): </a:t>
                      </a: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boolean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Checking if the ID</a:t>
                      </a:r>
                      <a:r>
                        <a:rPr lang="en-US" baseline="0" dirty="0"/>
                        <a:t> of a book is existed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131317"/>
                  </a:ext>
                </a:extLst>
              </a:tr>
              <a:tr h="443649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updateStudentFine</a:t>
                      </a:r>
                      <a:r>
                        <a:rPr lang="en-US" dirty="0"/>
                        <a:t>():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student’s fine if their borrowing</a:t>
                      </a:r>
                      <a:r>
                        <a:rPr lang="en-US" baseline="0" dirty="0"/>
                        <a:t> book is overdue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441309"/>
                  </a:ext>
                </a:extLst>
              </a:tr>
              <a:tr h="443649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openPdfFile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String</a:t>
                      </a:r>
                      <a:r>
                        <a:rPr lang="en-US" dirty="0"/>
                        <a:t> path):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  <a:r>
                        <a:rPr lang="en-US" baseline="0" dirty="0"/>
                        <a:t> the pdf file of the E-book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541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1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8546-F363-E642-90AC-6DF6305E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888436"/>
            <a:ext cx="10572000" cy="921624"/>
          </a:xfrm>
        </p:spPr>
        <p:txBody>
          <a:bodyPr/>
          <a:lstStyle/>
          <a:p>
            <a:pPr algn="ctr"/>
            <a:r>
              <a:rPr lang="en-VN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11036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{A58B5413-A4E8-4148-A92F-548F6B4D2BF9}tf10001121</Template>
  <TotalTime>103</TotalTime>
  <Words>448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Object-Oriented Programming Project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40</cp:revision>
  <dcterms:created xsi:type="dcterms:W3CDTF">2021-01-05T11:50:41Z</dcterms:created>
  <dcterms:modified xsi:type="dcterms:W3CDTF">2021-01-07T14:58:55Z</dcterms:modified>
</cp:coreProperties>
</file>