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79" r:id="rId2"/>
    <p:sldId id="278" r:id="rId3"/>
    <p:sldId id="302" r:id="rId4"/>
    <p:sldId id="301" r:id="rId5"/>
    <p:sldId id="284" r:id="rId6"/>
    <p:sldId id="282" r:id="rId7"/>
    <p:sldId id="285" r:id="rId8"/>
    <p:sldId id="286" r:id="rId9"/>
    <p:sldId id="303" r:id="rId10"/>
    <p:sldId id="291" r:id="rId11"/>
    <p:sldId id="287" r:id="rId12"/>
    <p:sldId id="288" r:id="rId13"/>
    <p:sldId id="297" r:id="rId14"/>
    <p:sldId id="298" r:id="rId15"/>
    <p:sldId id="299" r:id="rId16"/>
    <p:sldId id="300" r:id="rId17"/>
    <p:sldId id="304" r:id="rId18"/>
    <p:sldId id="305" r:id="rId19"/>
    <p:sldId id="296" r:id="rId20"/>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3"/>
    <p:restoredTop sz="91236" autoAdjust="0"/>
  </p:normalViewPr>
  <p:slideViewPr>
    <p:cSldViewPr>
      <p:cViewPr varScale="1">
        <p:scale>
          <a:sx n="64" d="100"/>
          <a:sy n="64" d="100"/>
        </p:scale>
        <p:origin x="102" y="222"/>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a:t>Economic Sector During Covid-19, 2020</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manualLayout>
          <c:layoutTarget val="inner"/>
          <c:xMode val="edge"/>
          <c:yMode val="edge"/>
          <c:x val="0.38133172282552952"/>
          <c:y val="0.14730754772776256"/>
          <c:w val="0.38772209624303472"/>
          <c:h val="0.85269245227223744"/>
        </c:manualLayout>
      </c:layout>
      <c:pieChart>
        <c:varyColors val="1"/>
        <c:ser>
          <c:idx val="0"/>
          <c:order val="0"/>
          <c:tx>
            <c:strRef>
              <c:f>Sheet1!$B$1</c:f>
              <c:strCache>
                <c:ptCount val="1"/>
                <c:pt idx="0">
                  <c:v>Sales</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8E96-46DE-BA50-5C1C81754D70}"/>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8E96-46DE-BA50-5C1C81754D70}"/>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8E96-46DE-BA50-5C1C81754D70}"/>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8E96-46DE-BA50-5C1C81754D70}"/>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8E96-46DE-BA50-5C1C81754D70}"/>
              </c:ext>
            </c:extLst>
          </c:dPt>
          <c:dPt>
            <c:idx val="5"/>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B-8E96-46DE-BA50-5C1C81754D70}"/>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D-8E96-46DE-BA50-5C1C81754D70}"/>
              </c:ext>
            </c:extLst>
          </c:dPt>
          <c:dPt>
            <c:idx val="7"/>
            <c:bubble3D val="0"/>
            <c:spPr>
              <a:solidFill>
                <a:schemeClr val="accent2">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F-8E96-46DE-BA50-5C1C81754D70}"/>
              </c:ext>
            </c:extLst>
          </c:dPt>
          <c:dPt>
            <c:idx val="8"/>
            <c:bubble3D val="0"/>
            <c:spPr>
              <a:solidFill>
                <a:schemeClr val="accent3">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1-8E96-46DE-BA50-5C1C81754D70}"/>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Sheet1!$A$2:$A$10</c:f>
              <c:strCache>
                <c:ptCount val="9"/>
                <c:pt idx="0">
                  <c:v>Oil refining</c:v>
                </c:pt>
                <c:pt idx="1">
                  <c:v>Transportation</c:v>
                </c:pt>
                <c:pt idx="2">
                  <c:v>Crude Petroleum</c:v>
                </c:pt>
                <c:pt idx="3">
                  <c:v>Natural Gas &amp;Mining</c:v>
                </c:pt>
                <c:pt idx="4">
                  <c:v>Agriculture</c:v>
                </c:pt>
                <c:pt idx="5">
                  <c:v>Manufacturing</c:v>
                </c:pt>
                <c:pt idx="6">
                  <c:v>Food Beverages &amp;Tobacco</c:v>
                </c:pt>
                <c:pt idx="7">
                  <c:v>Finance &amp; Insurance</c:v>
                </c:pt>
                <c:pt idx="8">
                  <c:v>Information &amp; Communication</c:v>
                </c:pt>
              </c:strCache>
            </c:strRef>
          </c:cat>
          <c:val>
            <c:numRef>
              <c:f>Sheet1!$B$2:$B$10</c:f>
              <c:numCache>
                <c:formatCode>0.00%</c:formatCode>
                <c:ptCount val="9"/>
                <c:pt idx="0">
                  <c:v>-0.61109999999999998</c:v>
                </c:pt>
                <c:pt idx="1">
                  <c:v>-0.23949999999999999</c:v>
                </c:pt>
                <c:pt idx="2">
                  <c:v>-0.1797</c:v>
                </c:pt>
                <c:pt idx="3">
                  <c:v>-0.1502</c:v>
                </c:pt>
                <c:pt idx="4">
                  <c:v>0.1673</c:v>
                </c:pt>
                <c:pt idx="5">
                  <c:v>0.16439999999999999</c:v>
                </c:pt>
                <c:pt idx="6">
                  <c:v>0.13439999999999999</c:v>
                </c:pt>
                <c:pt idx="7">
                  <c:v>0.1198</c:v>
                </c:pt>
                <c:pt idx="8">
                  <c:v>9.1300000000000006E-2</c:v>
                </c:pt>
              </c:numCache>
            </c:numRef>
          </c:val>
          <c:extLst>
            <c:ext xmlns:c16="http://schemas.microsoft.com/office/drawing/2014/chart" uri="{C3380CC4-5D6E-409C-BE32-E72D297353CC}">
              <c16:uniqueId val="{00000012-8E96-46DE-BA50-5C1C81754D70}"/>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79843185159018659"/>
          <c:y val="0.14058511304801094"/>
          <c:w val="0.19462169399592055"/>
          <c:h val="0.7362837251963491"/>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a:t>Economic Sector During Covid-19, 2020</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manualLayout>
          <c:layoutTarget val="inner"/>
          <c:xMode val="edge"/>
          <c:yMode val="edge"/>
          <c:x val="0.17100308385334687"/>
          <c:y val="0.12850527757127581"/>
          <c:w val="0.43701786757993072"/>
          <c:h val="0.87065473778490821"/>
        </c:manualLayout>
      </c:layout>
      <c:pieChart>
        <c:varyColors val="1"/>
        <c:ser>
          <c:idx val="0"/>
          <c:order val="0"/>
          <c:tx>
            <c:strRef>
              <c:f>Sheet1!$B$1</c:f>
              <c:strCache>
                <c:ptCount val="1"/>
                <c:pt idx="0">
                  <c:v>Sales</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8E96-46DE-BA50-5C1C81754D70}"/>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8E96-46DE-BA50-5C1C81754D70}"/>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8E96-46DE-BA50-5C1C81754D70}"/>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8E96-46DE-BA50-5C1C81754D70}"/>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8E96-46DE-BA50-5C1C81754D70}"/>
              </c:ext>
            </c:extLst>
          </c:dPt>
          <c:dPt>
            <c:idx val="5"/>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B-8E96-46DE-BA50-5C1C81754D70}"/>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D-8E96-46DE-BA50-5C1C81754D70}"/>
              </c:ext>
            </c:extLst>
          </c:dPt>
          <c:dPt>
            <c:idx val="7"/>
            <c:bubble3D val="0"/>
            <c:spPr>
              <a:solidFill>
                <a:schemeClr val="accent2">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F-8E96-46DE-BA50-5C1C81754D70}"/>
              </c:ext>
            </c:extLst>
          </c:dPt>
          <c:dPt>
            <c:idx val="8"/>
            <c:bubble3D val="0"/>
            <c:spPr>
              <a:solidFill>
                <a:schemeClr val="accent3">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1-8E96-46DE-BA50-5C1C81754D70}"/>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Sheet1!$A$2:$A$10</c:f>
              <c:strCache>
                <c:ptCount val="9"/>
                <c:pt idx="0">
                  <c:v>Oil refining</c:v>
                </c:pt>
                <c:pt idx="1">
                  <c:v>Transportation</c:v>
                </c:pt>
                <c:pt idx="2">
                  <c:v>Crude Petroleum</c:v>
                </c:pt>
                <c:pt idx="3">
                  <c:v>Natural Gas &amp;Mining</c:v>
                </c:pt>
                <c:pt idx="4">
                  <c:v>Agriculture</c:v>
                </c:pt>
                <c:pt idx="5">
                  <c:v>Manufacturing</c:v>
                </c:pt>
                <c:pt idx="6">
                  <c:v>Food Beverages &amp;Tobacco</c:v>
                </c:pt>
                <c:pt idx="7">
                  <c:v>Finance &amp; Insurance</c:v>
                </c:pt>
                <c:pt idx="8">
                  <c:v>Information &amp; Communication</c:v>
                </c:pt>
              </c:strCache>
            </c:strRef>
          </c:cat>
          <c:val>
            <c:numRef>
              <c:f>Sheet1!$B$2:$B$10</c:f>
              <c:numCache>
                <c:formatCode>0.00%</c:formatCode>
                <c:ptCount val="9"/>
                <c:pt idx="0">
                  <c:v>-0.61109999999999998</c:v>
                </c:pt>
                <c:pt idx="1">
                  <c:v>-0.23949999999999999</c:v>
                </c:pt>
                <c:pt idx="2">
                  <c:v>-0.1797</c:v>
                </c:pt>
                <c:pt idx="3">
                  <c:v>-0.1502</c:v>
                </c:pt>
                <c:pt idx="4">
                  <c:v>0.1673</c:v>
                </c:pt>
                <c:pt idx="5">
                  <c:v>0.16439999999999999</c:v>
                </c:pt>
                <c:pt idx="6">
                  <c:v>0.13439999999999999</c:v>
                </c:pt>
                <c:pt idx="7">
                  <c:v>0.1198</c:v>
                </c:pt>
                <c:pt idx="8">
                  <c:v>9.1300000000000006E-2</c:v>
                </c:pt>
              </c:numCache>
            </c:numRef>
          </c:val>
          <c:extLst>
            <c:ext xmlns:c16="http://schemas.microsoft.com/office/drawing/2014/chart" uri="{C3380CC4-5D6E-409C-BE32-E72D297353CC}">
              <c16:uniqueId val="{00000012-8E96-46DE-BA50-5C1C81754D70}"/>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73599051451150022"/>
          <c:y val="0.14713238384823635"/>
          <c:w val="0.19462169399592055"/>
          <c:h val="0.7362837251963491"/>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14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9/21/2022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1</a:t>
            </a:fld>
            <a:endParaRPr lang="en-US"/>
          </a:p>
        </p:txBody>
      </p:sp>
    </p:spTree>
    <p:extLst>
      <p:ext uri="{BB962C8B-B14F-4D97-AF65-F5344CB8AC3E}">
        <p14:creationId xmlns:p14="http://schemas.microsoft.com/office/powerpoint/2010/main" val="4508580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13</a:t>
            </a:fld>
            <a:endParaRPr lang="en-US"/>
          </a:p>
        </p:txBody>
      </p:sp>
    </p:spTree>
    <p:extLst>
      <p:ext uri="{BB962C8B-B14F-4D97-AF65-F5344CB8AC3E}">
        <p14:creationId xmlns:p14="http://schemas.microsoft.com/office/powerpoint/2010/main" val="34871119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14</a:t>
            </a:fld>
            <a:endParaRPr lang="en-US"/>
          </a:p>
        </p:txBody>
      </p:sp>
    </p:spTree>
    <p:extLst>
      <p:ext uri="{BB962C8B-B14F-4D97-AF65-F5344CB8AC3E}">
        <p14:creationId xmlns:p14="http://schemas.microsoft.com/office/powerpoint/2010/main" val="38308605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15</a:t>
            </a:fld>
            <a:endParaRPr lang="en-US"/>
          </a:p>
        </p:txBody>
      </p:sp>
    </p:spTree>
    <p:extLst>
      <p:ext uri="{BB962C8B-B14F-4D97-AF65-F5344CB8AC3E}">
        <p14:creationId xmlns:p14="http://schemas.microsoft.com/office/powerpoint/2010/main" val="19350923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16</a:t>
            </a:fld>
            <a:endParaRPr lang="en-US"/>
          </a:p>
        </p:txBody>
      </p:sp>
    </p:spTree>
    <p:extLst>
      <p:ext uri="{BB962C8B-B14F-4D97-AF65-F5344CB8AC3E}">
        <p14:creationId xmlns:p14="http://schemas.microsoft.com/office/powerpoint/2010/main" val="37568233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19</a:t>
            </a:fld>
            <a:endParaRPr lang="en-US"/>
          </a:p>
        </p:txBody>
      </p:sp>
    </p:spTree>
    <p:extLst>
      <p:ext uri="{BB962C8B-B14F-4D97-AF65-F5344CB8AC3E}">
        <p14:creationId xmlns:p14="http://schemas.microsoft.com/office/powerpoint/2010/main" val="3518628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2</a:t>
            </a:fld>
            <a:endParaRPr lang="en-US"/>
          </a:p>
        </p:txBody>
      </p:sp>
    </p:spTree>
    <p:extLst>
      <p:ext uri="{BB962C8B-B14F-4D97-AF65-F5344CB8AC3E}">
        <p14:creationId xmlns:p14="http://schemas.microsoft.com/office/powerpoint/2010/main" val="1310365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5</a:t>
            </a:fld>
            <a:endParaRPr lang="en-US"/>
          </a:p>
        </p:txBody>
      </p:sp>
    </p:spTree>
    <p:extLst>
      <p:ext uri="{BB962C8B-B14F-4D97-AF65-F5344CB8AC3E}">
        <p14:creationId xmlns:p14="http://schemas.microsoft.com/office/powerpoint/2010/main" val="17581842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6</a:t>
            </a:fld>
            <a:endParaRPr lang="en-US"/>
          </a:p>
        </p:txBody>
      </p:sp>
    </p:spTree>
    <p:extLst>
      <p:ext uri="{BB962C8B-B14F-4D97-AF65-F5344CB8AC3E}">
        <p14:creationId xmlns:p14="http://schemas.microsoft.com/office/powerpoint/2010/main" val="2801515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7</a:t>
            </a:fld>
            <a:endParaRPr lang="en-US"/>
          </a:p>
        </p:txBody>
      </p:sp>
    </p:spTree>
    <p:extLst>
      <p:ext uri="{BB962C8B-B14F-4D97-AF65-F5344CB8AC3E}">
        <p14:creationId xmlns:p14="http://schemas.microsoft.com/office/powerpoint/2010/main" val="29624253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8</a:t>
            </a:fld>
            <a:endParaRPr lang="en-US"/>
          </a:p>
        </p:txBody>
      </p:sp>
    </p:spTree>
    <p:extLst>
      <p:ext uri="{BB962C8B-B14F-4D97-AF65-F5344CB8AC3E}">
        <p14:creationId xmlns:p14="http://schemas.microsoft.com/office/powerpoint/2010/main" val="3913340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10</a:t>
            </a:fld>
            <a:endParaRPr lang="en-US"/>
          </a:p>
        </p:txBody>
      </p:sp>
    </p:spTree>
    <p:extLst>
      <p:ext uri="{BB962C8B-B14F-4D97-AF65-F5344CB8AC3E}">
        <p14:creationId xmlns:p14="http://schemas.microsoft.com/office/powerpoint/2010/main" val="1431427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11</a:t>
            </a:fld>
            <a:endParaRPr lang="en-US"/>
          </a:p>
        </p:txBody>
      </p:sp>
    </p:spTree>
    <p:extLst>
      <p:ext uri="{BB962C8B-B14F-4D97-AF65-F5344CB8AC3E}">
        <p14:creationId xmlns:p14="http://schemas.microsoft.com/office/powerpoint/2010/main" val="3780671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12</a:t>
            </a:fld>
            <a:endParaRPr lang="en-US"/>
          </a:p>
        </p:txBody>
      </p:sp>
    </p:spTree>
    <p:extLst>
      <p:ext uri="{BB962C8B-B14F-4D97-AF65-F5344CB8AC3E}">
        <p14:creationId xmlns:p14="http://schemas.microsoft.com/office/powerpoint/2010/main" val="1140906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0" y="3886200"/>
            <a:ext cx="12188825"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a:solidFill>
                <a:prstClr val="white"/>
              </a:solidFill>
            </a:endParaRPr>
          </a:p>
        </p:txBody>
      </p:sp>
      <p:sp>
        <p:nvSpPr>
          <p:cNvPr id="2" name="Title 1"/>
          <p:cNvSpPr>
            <a:spLocks noGrp="1"/>
          </p:cNvSpPr>
          <p:nvPr>
            <p:ph type="ctrTitle"/>
          </p:nvPr>
        </p:nvSpPr>
        <p:spPr>
          <a:xfrm>
            <a:off x="914162" y="3887117"/>
            <a:ext cx="10360501"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324" y="4399020"/>
            <a:ext cx="8532178"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17415412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9/21/2022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68124942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49"/>
            <a:ext cx="4010039"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5492" y="273052"/>
            <a:ext cx="6813892"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9/21/2022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12908174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095" y="5367338"/>
            <a:ext cx="7313295"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9/21/2022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75381427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98415806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74248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39"/>
            <a:ext cx="802431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53502233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6"/>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95771847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5192365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5300"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700">
                <a:solidFill>
                  <a:schemeClr val="tx1">
                    <a:tint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5404F2-BE9A-4460-8815-8F645183555F}" type="datetimeFigureOut">
              <a:rPr lang="en-US" smtClean="0"/>
              <a:pPr/>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11817070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9/21/2022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531865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6" y="1535113"/>
            <a:ext cx="5387630"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1756" y="2174875"/>
            <a:ext cx="5387630"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9/21/2022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79589903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9/21/2022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98743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2_Title Only">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EC90D8B8-307A-4993-9315-0D6ADDAA6CEB}"/>
              </a:ext>
            </a:extLst>
          </p:cNvPr>
          <p:cNvCxnSpPr/>
          <p:nvPr userDrawn="1"/>
        </p:nvCxnSpPr>
        <p:spPr>
          <a:xfrm>
            <a:off x="609441" y="6448926"/>
            <a:ext cx="10969943" cy="0"/>
          </a:xfrm>
          <a:prstGeom prst="line">
            <a:avLst/>
          </a:prstGeom>
          <a:ln>
            <a:solidFill>
              <a:schemeClr val="bg1">
                <a:lumMod val="85000"/>
                <a:alpha val="50000"/>
              </a:schemeClr>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149A4D36-ACE7-46EE-977E-260D55BF45D2}"/>
              </a:ext>
            </a:extLst>
          </p:cNvPr>
          <p:cNvSpPr/>
          <p:nvPr userDrawn="1"/>
        </p:nvSpPr>
        <p:spPr>
          <a:xfrm>
            <a:off x="5917949" y="6272463"/>
            <a:ext cx="352926" cy="35292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5" name="Slide Number Placeholder 4"/>
          <p:cNvSpPr>
            <a:spLocks noGrp="1"/>
          </p:cNvSpPr>
          <p:nvPr>
            <p:ph type="sldNum" sz="quarter" idx="12"/>
          </p:nvPr>
        </p:nvSpPr>
        <p:spPr>
          <a:xfrm>
            <a:off x="5836202" y="6244057"/>
            <a:ext cx="516420" cy="385017"/>
          </a:xfrm>
        </p:spPr>
        <p:txBody>
          <a:bodyPr/>
          <a:lstStyle>
            <a:lvl1pPr algn="ctr">
              <a:defRPr sz="1400">
                <a:solidFill>
                  <a:schemeClr val="bg1"/>
                </a:solidFill>
              </a:defRPr>
            </a:lvl1pPr>
          </a:lstStyle>
          <a:p>
            <a:fld id="{96E69268-9C8B-4EBF-A9EE-DC5DC2D48DC3}" type="slidenum">
              <a:rPr lang="en-US" smtClean="0"/>
              <a:pPr/>
              <a:t>‹#›</a:t>
            </a:fld>
            <a:endParaRPr lang="en-US" dirty="0"/>
          </a:p>
        </p:txBody>
      </p:sp>
    </p:spTree>
    <p:extLst>
      <p:ext uri="{BB962C8B-B14F-4D97-AF65-F5344CB8AC3E}">
        <p14:creationId xmlns:p14="http://schemas.microsoft.com/office/powerpoint/2010/main" val="112793635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1_Title Only">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9/21/2022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298743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81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9/21/2022</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49" r:id="rId2"/>
    <p:sldLayoutId id="2147483650" r:id="rId3"/>
    <p:sldLayoutId id="2147483651" r:id="rId4"/>
    <p:sldLayoutId id="2147483652" r:id="rId5"/>
    <p:sldLayoutId id="2147483653" r:id="rId6"/>
    <p:sldLayoutId id="2147483654" r:id="rId7"/>
    <p:sldLayoutId id="2147483663" r:id="rId8"/>
    <p:sldLayoutId id="2147483662" r:id="rId9"/>
    <p:sldLayoutId id="2147483655" r:id="rId10"/>
    <p:sldLayoutId id="2147483656" r:id="rId11"/>
    <p:sldLayoutId id="2147483657" r:id="rId12"/>
    <p:sldLayoutId id="2147483658" r:id="rId13"/>
    <p:sldLayoutId id="2147483659" r:id="rId14"/>
  </p:sldLayoutIdLst>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mommyrackell.com/2014/01/happy-29th.html" TargetMode="External"/><Relationship Id="rId2" Type="http://schemas.openxmlformats.org/officeDocument/2006/relationships/image" Target="../media/image14.jpg"/><Relationship Id="rId1" Type="http://schemas.openxmlformats.org/officeDocument/2006/relationships/slideLayout" Target="../slideLayouts/slideLayout10.xml"/><Relationship Id="rId4" Type="http://schemas.openxmlformats.org/officeDocument/2006/relationships/hyperlink" Target="https://creativecommons.org/licenses/by-nc-nd/3.0/"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digitalcommons.unl.edu/cgi/viewcontent.cgi?article=1416&amp;context=biosysengfacpub" TargetMode="External"/><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8000" b="-8000"/>
          </a:stretch>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9C189F7-4794-49F8-BDED-911B2C5DD568}"/>
              </a:ext>
            </a:extLst>
          </p:cNvPr>
          <p:cNvSpPr/>
          <p:nvPr/>
        </p:nvSpPr>
        <p:spPr>
          <a:xfrm>
            <a:off x="-26268" y="-27384"/>
            <a:ext cx="12188825" cy="6858000"/>
          </a:xfrm>
          <a:prstGeom prst="rect">
            <a:avLst/>
          </a:pr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8" name="Freeform: Shape 47">
            <a:extLst>
              <a:ext uri="{FF2B5EF4-FFF2-40B4-BE49-F238E27FC236}">
                <a16:creationId xmlns:a16="http://schemas.microsoft.com/office/drawing/2014/main" id="{5C92A7EE-F958-45D7-B6CD-34B3E91E980A}"/>
              </a:ext>
            </a:extLst>
          </p:cNvPr>
          <p:cNvSpPr/>
          <p:nvPr/>
        </p:nvSpPr>
        <p:spPr>
          <a:xfrm>
            <a:off x="26267" y="4293096"/>
            <a:ext cx="12188825" cy="2636912"/>
          </a:xfrm>
          <a:custGeom>
            <a:avLst/>
            <a:gdLst>
              <a:gd name="connsiteX0" fmla="*/ 6094412 w 12188825"/>
              <a:gd name="connsiteY0" fmla="*/ 0 h 2114437"/>
              <a:gd name="connsiteX1" fmla="*/ 6401871 w 12188825"/>
              <a:gd name="connsiteY1" fmla="*/ 341621 h 2114437"/>
              <a:gd name="connsiteX2" fmla="*/ 12188825 w 12188825"/>
              <a:gd name="connsiteY2" fmla="*/ 341621 h 2114437"/>
              <a:gd name="connsiteX3" fmla="*/ 12188825 w 12188825"/>
              <a:gd name="connsiteY3" fmla="*/ 2114437 h 2114437"/>
              <a:gd name="connsiteX4" fmla="*/ 0 w 12188825"/>
              <a:gd name="connsiteY4" fmla="*/ 2114437 h 2114437"/>
              <a:gd name="connsiteX5" fmla="*/ 0 w 12188825"/>
              <a:gd name="connsiteY5" fmla="*/ 341621 h 2114437"/>
              <a:gd name="connsiteX6" fmla="*/ 5786954 w 12188825"/>
              <a:gd name="connsiteY6" fmla="*/ 341621 h 2114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825" h="2114437">
                <a:moveTo>
                  <a:pt x="6094412" y="0"/>
                </a:moveTo>
                <a:lnTo>
                  <a:pt x="6401871" y="341621"/>
                </a:lnTo>
                <a:lnTo>
                  <a:pt x="12188825" y="341621"/>
                </a:lnTo>
                <a:lnTo>
                  <a:pt x="12188825" y="2114437"/>
                </a:lnTo>
                <a:lnTo>
                  <a:pt x="0" y="2114437"/>
                </a:lnTo>
                <a:lnTo>
                  <a:pt x="0" y="341621"/>
                </a:lnTo>
                <a:lnTo>
                  <a:pt x="5786954" y="341621"/>
                </a:lnTo>
                <a:close/>
              </a:path>
            </a:pathLst>
          </a:custGeom>
          <a:solidFill>
            <a:schemeClr val="accent4">
              <a:alpha val="7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9" name="TextBox 48">
            <a:extLst>
              <a:ext uri="{FF2B5EF4-FFF2-40B4-BE49-F238E27FC236}">
                <a16:creationId xmlns:a16="http://schemas.microsoft.com/office/drawing/2014/main" id="{3626B79A-C8FF-4CAB-9008-C8B6A177C3D6}"/>
              </a:ext>
            </a:extLst>
          </p:cNvPr>
          <p:cNvSpPr txBox="1"/>
          <p:nvPr/>
        </p:nvSpPr>
        <p:spPr>
          <a:xfrm>
            <a:off x="1593912" y="2145939"/>
            <a:ext cx="9985472" cy="1754326"/>
          </a:xfrm>
          <a:prstGeom prst="rect">
            <a:avLst/>
          </a:prstGeom>
          <a:noFill/>
        </p:spPr>
        <p:txBody>
          <a:bodyPr wrap="square" rtlCol="0">
            <a:spAutoFit/>
          </a:bodyPr>
          <a:lstStyle/>
          <a:p>
            <a:pPr algn="ctr"/>
            <a:r>
              <a:rPr lang="en-IN" sz="5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Global Economic Impact of COVID-19:</a:t>
            </a:r>
            <a:r>
              <a:rPr lang="en-IN" sz="40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Nigeria in Perspective</a:t>
            </a:r>
            <a:endParaRPr lang="en-IN" sz="54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Title 5">
            <a:extLst>
              <a:ext uri="{FF2B5EF4-FFF2-40B4-BE49-F238E27FC236}">
                <a16:creationId xmlns:a16="http://schemas.microsoft.com/office/drawing/2014/main" id="{CB59C861-F374-49A1-89A7-D2E6D0C7A8F6}"/>
              </a:ext>
            </a:extLst>
          </p:cNvPr>
          <p:cNvSpPr>
            <a:spLocks noGrp="1"/>
          </p:cNvSpPr>
          <p:nvPr>
            <p:ph type="title"/>
          </p:nvPr>
        </p:nvSpPr>
        <p:spPr/>
        <p:txBody>
          <a:bodyPr/>
          <a:lstStyle/>
          <a:p>
            <a:pPr algn="ctr"/>
            <a:r>
              <a:rPr lang="en-IN" dirty="0">
                <a:solidFill>
                  <a:schemeClr val="bg1"/>
                </a:solidFill>
                <a:latin typeface="Open Sans" panose="020B0606030504020204" pitchFamily="34" charset="0"/>
                <a:ea typeface="Open Sans" panose="020B0606030504020204" pitchFamily="34" charset="0"/>
                <a:cs typeface="Open Sans" panose="020B0606030504020204" pitchFamily="34" charset="0"/>
              </a:rPr>
              <a:t>THESIS PRESENTATION</a:t>
            </a:r>
          </a:p>
        </p:txBody>
      </p:sp>
      <p:sp>
        <p:nvSpPr>
          <p:cNvPr id="50" name="Rectangle 49">
            <a:extLst>
              <a:ext uri="{FF2B5EF4-FFF2-40B4-BE49-F238E27FC236}">
                <a16:creationId xmlns:a16="http://schemas.microsoft.com/office/drawing/2014/main" id="{AE4B62A7-BEF7-4B0F-AD2E-884303F981BA}"/>
              </a:ext>
            </a:extLst>
          </p:cNvPr>
          <p:cNvSpPr/>
          <p:nvPr/>
        </p:nvSpPr>
        <p:spPr>
          <a:xfrm>
            <a:off x="2007987" y="5742948"/>
            <a:ext cx="1974175" cy="1077218"/>
          </a:xfrm>
          <a:prstGeom prst="rect">
            <a:avLst/>
          </a:prstGeom>
        </p:spPr>
        <p:txBody>
          <a:bodyPr wrap="square">
            <a:spAutoFit/>
          </a:bodyPr>
          <a:lstStyle/>
          <a:p>
            <a:pPr algn="ctr" fontAlgn="base"/>
            <a:r>
              <a:rPr lang="en-US" sz="1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L. ABDULMUMIN</a:t>
            </a:r>
          </a:p>
          <a:p>
            <a:pPr algn="ctr" fontAlgn="base"/>
            <a:r>
              <a:rPr lang="en-US" sz="1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J.ALUKO</a:t>
            </a:r>
          </a:p>
          <a:p>
            <a:pPr algn="ctr" fontAlgn="base"/>
            <a:r>
              <a:rPr lang="en-US" sz="1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M.EGBO</a:t>
            </a:r>
          </a:p>
          <a:p>
            <a:pPr algn="ctr" fontAlgn="base"/>
            <a:r>
              <a:rPr lang="en-US" sz="1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L.EHIZOJIE</a:t>
            </a:r>
          </a:p>
        </p:txBody>
      </p:sp>
      <p:cxnSp>
        <p:nvCxnSpPr>
          <p:cNvPr id="9" name="Straight Connector 8">
            <a:extLst>
              <a:ext uri="{FF2B5EF4-FFF2-40B4-BE49-F238E27FC236}">
                <a16:creationId xmlns:a16="http://schemas.microsoft.com/office/drawing/2014/main" id="{91FDCFE1-AD06-45D7-BCD7-5635EC7A3B65}"/>
              </a:ext>
            </a:extLst>
          </p:cNvPr>
          <p:cNvCxnSpPr/>
          <p:nvPr/>
        </p:nvCxnSpPr>
        <p:spPr>
          <a:xfrm>
            <a:off x="4268568" y="5588189"/>
            <a:ext cx="0" cy="648072"/>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DD6D830F-12E2-43F4-AFD6-545FBC511D83}"/>
              </a:ext>
            </a:extLst>
          </p:cNvPr>
          <p:cNvSpPr/>
          <p:nvPr/>
        </p:nvSpPr>
        <p:spPr>
          <a:xfrm>
            <a:off x="4554974" y="5742948"/>
            <a:ext cx="2619556" cy="584775"/>
          </a:xfrm>
          <a:prstGeom prst="rect">
            <a:avLst/>
          </a:prstGeom>
        </p:spPr>
        <p:txBody>
          <a:bodyPr wrap="square">
            <a:spAutoFit/>
          </a:bodyPr>
          <a:lstStyle/>
          <a:p>
            <a:pPr algn="ctr" fontAlgn="base"/>
            <a:r>
              <a:rPr lang="en-US" sz="1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Masters in Data Science</a:t>
            </a:r>
          </a:p>
          <a:p>
            <a:pPr algn="ctr" fontAlgn="base"/>
            <a:r>
              <a:rPr lang="en-US" sz="1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2021/2022</a:t>
            </a:r>
            <a:endParaRPr lang="en-IN" sz="1600" b="1" dirty="0">
              <a:solidFill>
                <a:schemeClr val="bg1"/>
              </a:solidFill>
              <a:latin typeface="Arial" panose="020B0604020202020204" pitchFamily="34" charset="0"/>
              <a:cs typeface="Arial" panose="020B0604020202020204" pitchFamily="34" charset="0"/>
            </a:endParaRPr>
          </a:p>
        </p:txBody>
      </p:sp>
      <p:cxnSp>
        <p:nvCxnSpPr>
          <p:cNvPr id="52" name="Straight Connector 51">
            <a:extLst>
              <a:ext uri="{FF2B5EF4-FFF2-40B4-BE49-F238E27FC236}">
                <a16:creationId xmlns:a16="http://schemas.microsoft.com/office/drawing/2014/main" id="{2715E492-F235-4F8B-9139-A0AEA45243B4}"/>
              </a:ext>
            </a:extLst>
          </p:cNvPr>
          <p:cNvCxnSpPr/>
          <p:nvPr/>
        </p:nvCxnSpPr>
        <p:spPr>
          <a:xfrm>
            <a:off x="7367905" y="5588189"/>
            <a:ext cx="0" cy="648072"/>
          </a:xfrm>
          <a:prstGeom prst="line">
            <a:avLst/>
          </a:prstGeom>
          <a:ln>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CEC7B841-8F32-43B2-A585-635F99DE4FC2}"/>
              </a:ext>
            </a:extLst>
          </p:cNvPr>
          <p:cNvSpPr/>
          <p:nvPr/>
        </p:nvSpPr>
        <p:spPr>
          <a:xfrm>
            <a:off x="7654312" y="5742948"/>
            <a:ext cx="2526525" cy="1077218"/>
          </a:xfrm>
          <a:prstGeom prst="rect">
            <a:avLst/>
          </a:prstGeom>
        </p:spPr>
        <p:txBody>
          <a:bodyPr wrap="square">
            <a:spAutoFit/>
          </a:bodyPr>
          <a:lstStyle/>
          <a:p>
            <a:pPr algn="ctr" fontAlgn="base"/>
            <a:r>
              <a:rPr lang="en-US" sz="1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Thesis Advisor Name</a:t>
            </a:r>
          </a:p>
          <a:p>
            <a:pPr algn="ctr" fontAlgn="base"/>
            <a:endParaRPr lang="en-IN" sz="1600" b="1" dirty="0">
              <a:solidFill>
                <a:schemeClr val="bg1"/>
              </a:solidFill>
              <a:latin typeface="Arial" panose="020B0604020202020204" pitchFamily="34" charset="0"/>
              <a:ea typeface="Open Sans" panose="020B0606030504020204" pitchFamily="34" charset="0"/>
              <a:cs typeface="Arial" panose="020B0604020202020204" pitchFamily="34" charset="0"/>
            </a:endParaRPr>
          </a:p>
          <a:p>
            <a:pPr algn="ctr" fontAlgn="base"/>
            <a:r>
              <a:rPr lang="en-IN" sz="1600" b="1" dirty="0">
                <a:solidFill>
                  <a:schemeClr val="bg1"/>
                </a:solidFill>
                <a:latin typeface="Arial" panose="020B0604020202020204" pitchFamily="34" charset="0"/>
                <a:ea typeface="Open Sans" panose="020B0606030504020204" pitchFamily="34" charset="0"/>
                <a:cs typeface="Arial" panose="020B0604020202020204" pitchFamily="34" charset="0"/>
              </a:rPr>
              <a:t>Adebayo Solomon</a:t>
            </a:r>
          </a:p>
          <a:p>
            <a:pPr algn="ctr" fontAlgn="base"/>
            <a:endParaRPr lang="en-US" sz="16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 name="Picture 4">
            <a:extLst>
              <a:ext uri="{FF2B5EF4-FFF2-40B4-BE49-F238E27FC236}">
                <a16:creationId xmlns:a16="http://schemas.microsoft.com/office/drawing/2014/main" id="{47140D58-942F-AE25-D906-1AA80E9F60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68977" y="5740983"/>
            <a:ext cx="1105824" cy="1105824"/>
          </a:xfrm>
          <a:prstGeom prst="rect">
            <a:avLst/>
          </a:prstGeom>
        </p:spPr>
      </p:pic>
    </p:spTree>
    <p:extLst>
      <p:ext uri="{BB962C8B-B14F-4D97-AF65-F5344CB8AC3E}">
        <p14:creationId xmlns:p14="http://schemas.microsoft.com/office/powerpoint/2010/main" val="392357181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C68EF812-F07B-4B4D-AA0C-647E662B34E7}"/>
              </a:ext>
            </a:extLst>
          </p:cNvPr>
          <p:cNvSpPr>
            <a:spLocks noGrp="1"/>
          </p:cNvSpPr>
          <p:nvPr>
            <p:ph type="sldNum" sz="quarter" idx="12"/>
          </p:nvPr>
        </p:nvSpPr>
        <p:spPr/>
        <p:txBody>
          <a:bodyPr/>
          <a:lstStyle/>
          <a:p>
            <a:fld id="{96E69268-9C8B-4EBF-A9EE-DC5DC2D48DC3}" type="slidenum">
              <a:rPr lang="en-US" smtClean="0"/>
              <a:pPr/>
              <a:t>10</a:t>
            </a:fld>
            <a:endParaRPr lang="en-US" dirty="0"/>
          </a:p>
        </p:txBody>
      </p:sp>
      <p:sp>
        <p:nvSpPr>
          <p:cNvPr id="25" name="Rectangle 24">
            <a:extLst>
              <a:ext uri="{FF2B5EF4-FFF2-40B4-BE49-F238E27FC236}">
                <a16:creationId xmlns:a16="http://schemas.microsoft.com/office/drawing/2014/main" id="{D9233051-6065-424D-BB52-35759E1934DF}"/>
              </a:ext>
            </a:extLst>
          </p:cNvPr>
          <p:cNvSpPr/>
          <p:nvPr/>
        </p:nvSpPr>
        <p:spPr>
          <a:xfrm>
            <a:off x="5836202" y="1340768"/>
            <a:ext cx="6162866" cy="5078313"/>
          </a:xfrm>
          <a:prstGeom prst="rect">
            <a:avLst/>
          </a:prstGeom>
        </p:spPr>
        <p:txBody>
          <a:bodyPr wrap="square">
            <a:spAutoFit/>
          </a:bodyPr>
          <a:lstStyle/>
          <a:p>
            <a:pPr algn="just"/>
            <a:r>
              <a:rPr lang="en-US" sz="1800" b="0" i="0" u="none" strike="noStrike" baseline="0" dirty="0">
                <a:latin typeface="Open Sans" panose="020B0606030504020204" pitchFamily="34" charset="0"/>
                <a:ea typeface="Open Sans" panose="020B0606030504020204" pitchFamily="34" charset="0"/>
                <a:cs typeface="Open Sans" panose="020B0606030504020204" pitchFamily="34" charset="0"/>
              </a:rPr>
              <a:t>İn figure (figure A), </a:t>
            </a:r>
          </a:p>
          <a:p>
            <a:pPr marL="285750" indent="-285750" algn="just">
              <a:buFont typeface="Arial" panose="020B0604020202020204" pitchFamily="34" charset="0"/>
              <a:buChar char="•"/>
            </a:pPr>
            <a:r>
              <a:rPr lang="en-US" sz="1800" b="0" i="0" u="none" strike="noStrike" baseline="0" dirty="0">
                <a:latin typeface="Open Sans" panose="020B0606030504020204" pitchFamily="34" charset="0"/>
                <a:ea typeface="Open Sans" panose="020B0606030504020204" pitchFamily="34" charset="0"/>
                <a:cs typeface="Open Sans" panose="020B0606030504020204" pitchFamily="34" charset="0"/>
              </a:rPr>
              <a:t>there is a strong negative correlation between rail transport &amp; pipelines against other sectors, which may imply explicitly that the Rail transport &amp; pipelines behave quite opposite to other sectors of the economy except for a slight positive correlation with Oil Refining .</a:t>
            </a:r>
          </a:p>
          <a:p>
            <a:pPr algn="just"/>
            <a:endParaRPr lang="en-US" sz="1800" b="0" i="0" u="none" strike="noStrike" baseline="0" dirty="0">
              <a:latin typeface="Open Sans" panose="020B0606030504020204" pitchFamily="34" charset="0"/>
              <a:ea typeface="Open Sans" panose="020B0606030504020204" pitchFamily="34" charset="0"/>
              <a:cs typeface="Open Sans" panose="020B0606030504020204" pitchFamily="34" charset="0"/>
            </a:endParaRPr>
          </a:p>
          <a:p>
            <a:pPr marL="285750" indent="-285750" algn="just">
              <a:buFont typeface="Arial" panose="020B0604020202020204" pitchFamily="34" charset="0"/>
              <a:buChar char="•"/>
            </a:pPr>
            <a:r>
              <a:rPr lang="en-US" sz="1800" b="0" i="0" u="none" strike="noStrike" baseline="0" dirty="0">
                <a:latin typeface="Open Sans" panose="020B0606030504020204" pitchFamily="34" charset="0"/>
                <a:ea typeface="Open Sans" panose="020B0606030504020204" pitchFamily="34" charset="0"/>
                <a:cs typeface="Open Sans" panose="020B0606030504020204" pitchFamily="34" charset="0"/>
              </a:rPr>
              <a:t>There is a strong positive correlation between Oil Refining and Mining &amp; Quarrying have a strong positive correlation between them over the years. </a:t>
            </a:r>
          </a:p>
          <a:p>
            <a:pPr marL="285750" indent="-285750" algn="just">
              <a:buFont typeface="Arial" panose="020B0604020202020204" pitchFamily="34" charset="0"/>
              <a:buChar char="•"/>
            </a:pPr>
            <a:endParaRPr lang="en-US" sz="1800" dirty="0">
              <a:latin typeface="Open Sans" panose="020B0606030504020204" pitchFamily="34" charset="0"/>
              <a:ea typeface="Open Sans" panose="020B0606030504020204" pitchFamily="34" charset="0"/>
              <a:cs typeface="Open Sans" panose="020B0606030504020204" pitchFamily="34" charset="0"/>
            </a:endParaRPr>
          </a:p>
          <a:p>
            <a:pPr marL="285750" indent="-285750" algn="just">
              <a:buFont typeface="Arial" panose="020B0604020202020204" pitchFamily="34" charset="0"/>
              <a:buChar char="•"/>
            </a:pPr>
            <a:r>
              <a:rPr lang="en-US" sz="1800" b="0" i="0" u="none" strike="noStrike" baseline="0" dirty="0">
                <a:latin typeface="Open Sans" panose="020B0606030504020204" pitchFamily="34" charset="0"/>
                <a:ea typeface="Open Sans" panose="020B0606030504020204" pitchFamily="34" charset="0"/>
                <a:cs typeface="Open Sans" panose="020B0606030504020204" pitchFamily="34" charset="0"/>
              </a:rPr>
              <a:t>There seems to be a positive correlation amongst</a:t>
            </a:r>
          </a:p>
          <a:p>
            <a:pPr marL="285750" indent="-285750" algn="just">
              <a:buFont typeface="Arial" panose="020B0604020202020204" pitchFamily="34" charset="0"/>
              <a:buChar char="•"/>
            </a:pPr>
            <a:r>
              <a:rPr lang="en-US" sz="1800" b="0" i="0" u="none" strike="noStrike" baseline="0" dirty="0">
                <a:latin typeface="Open Sans" panose="020B0606030504020204" pitchFamily="34" charset="0"/>
                <a:ea typeface="Open Sans" panose="020B0606030504020204" pitchFamily="34" charset="0"/>
                <a:cs typeface="Open Sans" panose="020B0606030504020204" pitchFamily="34" charset="0"/>
              </a:rPr>
              <a:t>other sectors with correlations tending toward 1 while there are many correlations at 1, it may not necessarily imply that an increase in any of such sector imply a positive output in another or vice versa.</a:t>
            </a:r>
            <a:endParaRPr lang="en-IN" sz="1800"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Title 1">
            <a:extLst>
              <a:ext uri="{FF2B5EF4-FFF2-40B4-BE49-F238E27FC236}">
                <a16:creationId xmlns:a16="http://schemas.microsoft.com/office/drawing/2014/main" id="{9265317B-7ECD-C8A9-5CA0-CE65F70AC7A9}"/>
              </a:ext>
            </a:extLst>
          </p:cNvPr>
          <p:cNvSpPr txBox="1">
            <a:spLocks/>
          </p:cNvSpPr>
          <p:nvPr/>
        </p:nvSpPr>
        <p:spPr>
          <a:xfrm>
            <a:off x="761841" y="427039"/>
            <a:ext cx="10969943" cy="711081"/>
          </a:xfrm>
          <a:prstGeom prst="rect">
            <a:avLst/>
          </a:prstGeom>
        </p:spPr>
        <p:txBody>
          <a:bodyPr vert="horz" lIns="121899" tIns="60949" rIns="121899" bIns="60949" rtlCol="0" anchor="ctr">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algn="ctr"/>
            <a:r>
              <a:rPr lang="en-IN" b="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Data Visualization &amp; </a:t>
            </a:r>
            <a:r>
              <a:rPr lang="en-IN" b="1">
                <a:solidFill>
                  <a:schemeClr val="accent4"/>
                </a:solidFill>
                <a:latin typeface="Open Sans" panose="020B0606030504020204" pitchFamily="34" charset="0"/>
                <a:ea typeface="Open Sans" panose="020B0606030504020204" pitchFamily="34" charset="0"/>
                <a:cs typeface="Open Sans" panose="020B0606030504020204" pitchFamily="34" charset="0"/>
              </a:rPr>
              <a:t>Results</a:t>
            </a:r>
            <a:endParaRPr lang="en-IN" b="1" dirty="0">
              <a:solidFill>
                <a:schemeClr val="accent4"/>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2" name="Picture 21">
            <a:extLst>
              <a:ext uri="{FF2B5EF4-FFF2-40B4-BE49-F238E27FC236}">
                <a16:creationId xmlns:a16="http://schemas.microsoft.com/office/drawing/2014/main" id="{8E78CC3D-928C-C245-CDDA-DDEC5D70CA3E}"/>
              </a:ext>
            </a:extLst>
          </p:cNvPr>
          <p:cNvPicPr>
            <a:picLocks noChangeAspect="1"/>
          </p:cNvPicPr>
          <p:nvPr/>
        </p:nvPicPr>
        <p:blipFill>
          <a:blip r:embed="rId3"/>
          <a:stretch>
            <a:fillRect/>
          </a:stretch>
        </p:blipFill>
        <p:spPr>
          <a:xfrm>
            <a:off x="765820" y="1192691"/>
            <a:ext cx="4968552" cy="4472617"/>
          </a:xfrm>
          <a:prstGeom prst="rect">
            <a:avLst/>
          </a:prstGeom>
        </p:spPr>
      </p:pic>
    </p:spTree>
    <p:extLst>
      <p:ext uri="{BB962C8B-B14F-4D97-AF65-F5344CB8AC3E}">
        <p14:creationId xmlns:p14="http://schemas.microsoft.com/office/powerpoint/2010/main" val="381323605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C68EF812-F07B-4B4D-AA0C-647E662B34E7}"/>
              </a:ext>
            </a:extLst>
          </p:cNvPr>
          <p:cNvSpPr>
            <a:spLocks noGrp="1"/>
          </p:cNvSpPr>
          <p:nvPr>
            <p:ph type="sldNum" sz="quarter" idx="12"/>
          </p:nvPr>
        </p:nvSpPr>
        <p:spPr/>
        <p:txBody>
          <a:bodyPr/>
          <a:lstStyle/>
          <a:p>
            <a:fld id="{96E69268-9C8B-4EBF-A9EE-DC5DC2D48DC3}" type="slidenum">
              <a:rPr lang="en-US" smtClean="0"/>
              <a:pPr/>
              <a:t>11</a:t>
            </a:fld>
            <a:endParaRPr lang="en-US" dirty="0"/>
          </a:p>
        </p:txBody>
      </p:sp>
      <p:sp>
        <p:nvSpPr>
          <p:cNvPr id="7" name="Title 1">
            <a:extLst>
              <a:ext uri="{FF2B5EF4-FFF2-40B4-BE49-F238E27FC236}">
                <a16:creationId xmlns:a16="http://schemas.microsoft.com/office/drawing/2014/main" id="{3C4C30AE-20E2-48F0-2D18-DA5B28B1A427}"/>
              </a:ext>
            </a:extLst>
          </p:cNvPr>
          <p:cNvSpPr>
            <a:spLocks noGrp="1"/>
          </p:cNvSpPr>
          <p:nvPr>
            <p:ph type="title"/>
          </p:nvPr>
        </p:nvSpPr>
        <p:spPr>
          <a:xfrm>
            <a:off x="609441" y="274639"/>
            <a:ext cx="10969943" cy="711081"/>
          </a:xfrm>
        </p:spPr>
        <p:txBody>
          <a:bodyPr/>
          <a:lstStyle/>
          <a:p>
            <a:pPr algn="ctr"/>
            <a:r>
              <a:rPr lang="en-IN"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Data Visualization &amp; </a:t>
            </a:r>
            <a:r>
              <a:rPr lang="en-IN"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Results</a:t>
            </a:r>
          </a:p>
        </p:txBody>
      </p:sp>
      <p:pic>
        <p:nvPicPr>
          <p:cNvPr id="9" name="Picture 8">
            <a:extLst>
              <a:ext uri="{FF2B5EF4-FFF2-40B4-BE49-F238E27FC236}">
                <a16:creationId xmlns:a16="http://schemas.microsoft.com/office/drawing/2014/main" id="{A835AEBB-C83A-A4FC-A28F-F23B841C2632}"/>
              </a:ext>
            </a:extLst>
          </p:cNvPr>
          <p:cNvPicPr>
            <a:picLocks noChangeAspect="1"/>
          </p:cNvPicPr>
          <p:nvPr/>
        </p:nvPicPr>
        <p:blipFill>
          <a:blip r:embed="rId3"/>
          <a:stretch>
            <a:fillRect/>
          </a:stretch>
        </p:blipFill>
        <p:spPr>
          <a:xfrm>
            <a:off x="981845" y="1268759"/>
            <a:ext cx="5112568" cy="4975297"/>
          </a:xfrm>
          <a:prstGeom prst="rect">
            <a:avLst/>
          </a:prstGeom>
        </p:spPr>
      </p:pic>
      <p:sp>
        <p:nvSpPr>
          <p:cNvPr id="11" name="Rectangle 10">
            <a:extLst>
              <a:ext uri="{FF2B5EF4-FFF2-40B4-BE49-F238E27FC236}">
                <a16:creationId xmlns:a16="http://schemas.microsoft.com/office/drawing/2014/main" id="{095AFE55-3757-908C-D90F-062ACD503BD9}"/>
              </a:ext>
            </a:extLst>
          </p:cNvPr>
          <p:cNvSpPr/>
          <p:nvPr/>
        </p:nvSpPr>
        <p:spPr>
          <a:xfrm>
            <a:off x="6352622" y="1628800"/>
            <a:ext cx="5430421" cy="4770537"/>
          </a:xfrm>
          <a:prstGeom prst="rect">
            <a:avLst/>
          </a:prstGeom>
        </p:spPr>
        <p:txBody>
          <a:bodyPr wrap="square">
            <a:spAutoFit/>
          </a:bodyPr>
          <a:lstStyle/>
          <a:p>
            <a:pPr algn="just"/>
            <a:r>
              <a:rPr lang="en-US" sz="1600" b="0" i="0" u="none" strike="noStrike" baseline="0" dirty="0">
                <a:latin typeface="Open Sans" panose="020B0606030504020204" pitchFamily="34" charset="0"/>
                <a:ea typeface="Open Sans" panose="020B0606030504020204" pitchFamily="34" charset="0"/>
                <a:cs typeface="Open Sans" panose="020B0606030504020204" pitchFamily="34" charset="0"/>
              </a:rPr>
              <a:t>The figure(figure B) :</a:t>
            </a:r>
          </a:p>
          <a:p>
            <a:pPr marL="285750" indent="-285750" algn="just">
              <a:buFont typeface="Arial" panose="020B0604020202020204" pitchFamily="34" charset="0"/>
              <a:buChar char="•"/>
            </a:pPr>
            <a:r>
              <a:rPr lang="en-US" sz="1600" dirty="0">
                <a:latin typeface="Open Sans" panose="020B0606030504020204" pitchFamily="34" charset="0"/>
                <a:ea typeface="Open Sans" panose="020B0606030504020204" pitchFamily="34" charset="0"/>
                <a:cs typeface="Open Sans" panose="020B0606030504020204" pitchFamily="34" charset="0"/>
              </a:rPr>
              <a:t>There’s the </a:t>
            </a:r>
            <a:r>
              <a:rPr lang="en-US" sz="1600" b="0" i="0" u="none" strike="noStrike" baseline="0" dirty="0">
                <a:latin typeface="Open Sans" panose="020B0606030504020204" pitchFamily="34" charset="0"/>
                <a:ea typeface="Open Sans" panose="020B0606030504020204" pitchFamily="34" charset="0"/>
                <a:cs typeface="Open Sans" panose="020B0606030504020204" pitchFamily="34" charset="0"/>
              </a:rPr>
              <a:t>plots for Minimum, Mean, Standard Deviation, 25th, 50th and 75th percentiles of total outputs in various sectors in billions. </a:t>
            </a:r>
          </a:p>
          <a:p>
            <a:pPr marL="285750" indent="-285750" algn="just">
              <a:buFont typeface="Arial" panose="020B0604020202020204" pitchFamily="34" charset="0"/>
              <a:buChar char="•"/>
            </a:pPr>
            <a:endParaRPr lang="en-US" sz="1600" b="0" i="0" u="none" strike="noStrike" baseline="0" dirty="0">
              <a:latin typeface="Open Sans" panose="020B0606030504020204" pitchFamily="34" charset="0"/>
              <a:ea typeface="Open Sans" panose="020B0606030504020204" pitchFamily="34" charset="0"/>
              <a:cs typeface="Open Sans" panose="020B0606030504020204" pitchFamily="34" charset="0"/>
            </a:endParaRPr>
          </a:p>
          <a:p>
            <a:pPr marL="285750" indent="-285750" algn="just">
              <a:buFont typeface="Arial" panose="020B0604020202020204" pitchFamily="34" charset="0"/>
              <a:buChar char="•"/>
            </a:pPr>
            <a:r>
              <a:rPr lang="en-US" sz="1600" dirty="0">
                <a:latin typeface="Open Sans" panose="020B0606030504020204" pitchFamily="34" charset="0"/>
                <a:ea typeface="Open Sans" panose="020B0606030504020204" pitchFamily="34" charset="0"/>
                <a:cs typeface="Open Sans" panose="020B0606030504020204" pitchFamily="34" charset="0"/>
              </a:rPr>
              <a:t>T</a:t>
            </a:r>
            <a:r>
              <a:rPr lang="en-US" sz="1600" b="0" i="0" u="none" strike="noStrike" baseline="0" dirty="0">
                <a:latin typeface="Open Sans" panose="020B0606030504020204" pitchFamily="34" charset="0"/>
                <a:ea typeface="Open Sans" panose="020B0606030504020204" pitchFamily="34" charset="0"/>
                <a:cs typeface="Open Sans" panose="020B0606030504020204" pitchFamily="34" charset="0"/>
              </a:rPr>
              <a:t>he mean and maximum statistics of total output in most sectors are seen to be grossing above 50billion except for Coal Mining, Metal Ores, Electrical Electronics, Rail Transport &amp; Pipelines, Post &amp; Courier Services, Publishing, And Administration Support Services</a:t>
            </a:r>
          </a:p>
          <a:p>
            <a:pPr algn="just"/>
            <a:endParaRPr lang="en-US" sz="1600" b="0" i="0" u="none" strike="noStrike" baseline="0" dirty="0">
              <a:latin typeface="Open Sans" panose="020B0606030504020204" pitchFamily="34" charset="0"/>
              <a:ea typeface="Open Sans" panose="020B0606030504020204" pitchFamily="34" charset="0"/>
              <a:cs typeface="Open Sans" panose="020B0606030504020204" pitchFamily="34" charset="0"/>
            </a:endParaRPr>
          </a:p>
          <a:p>
            <a:pPr marL="285750" indent="-285750" algn="just">
              <a:buFont typeface="Arial" panose="020B0604020202020204" pitchFamily="34" charset="0"/>
              <a:buChar char="•"/>
            </a:pPr>
            <a:r>
              <a:rPr lang="en-US" sz="1600" b="0" i="0" u="none" strike="noStrike" baseline="0" dirty="0">
                <a:latin typeface="Open Sans" panose="020B0606030504020204" pitchFamily="34" charset="0"/>
                <a:ea typeface="Open Sans" panose="020B0606030504020204" pitchFamily="34" charset="0"/>
                <a:cs typeface="Open Sans" panose="020B0606030504020204" pitchFamily="34" charset="0"/>
              </a:rPr>
              <a:t> A closer look will also show that Manufacturing, Food Beverage &amp; Tobacco, İndustry, Services, İnformation &amp; Telecommunications showed a positive statistical summary over the years making them the most thriving sector of the economy irrespective of challenges or outcomes in political, economic or natural stability or disaster.</a:t>
            </a:r>
            <a:endParaRPr lang="en-IN" sz="16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11834481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C68EF812-F07B-4B4D-AA0C-647E662B34E7}"/>
              </a:ext>
            </a:extLst>
          </p:cNvPr>
          <p:cNvSpPr>
            <a:spLocks noGrp="1"/>
          </p:cNvSpPr>
          <p:nvPr>
            <p:ph type="sldNum" sz="quarter" idx="12"/>
          </p:nvPr>
        </p:nvSpPr>
        <p:spPr/>
        <p:txBody>
          <a:bodyPr/>
          <a:lstStyle/>
          <a:p>
            <a:fld id="{96E69268-9C8B-4EBF-A9EE-DC5DC2D48DC3}" type="slidenum">
              <a:rPr lang="en-US" smtClean="0"/>
              <a:pPr/>
              <a:t>12</a:t>
            </a:fld>
            <a:endParaRPr lang="en-US" dirty="0"/>
          </a:p>
        </p:txBody>
      </p:sp>
      <p:sp>
        <p:nvSpPr>
          <p:cNvPr id="5" name="Title 1">
            <a:extLst>
              <a:ext uri="{FF2B5EF4-FFF2-40B4-BE49-F238E27FC236}">
                <a16:creationId xmlns:a16="http://schemas.microsoft.com/office/drawing/2014/main" id="{2D4F125E-98E7-DC7A-E892-50C5AB865E07}"/>
              </a:ext>
            </a:extLst>
          </p:cNvPr>
          <p:cNvSpPr txBox="1">
            <a:spLocks/>
          </p:cNvSpPr>
          <p:nvPr/>
        </p:nvSpPr>
        <p:spPr>
          <a:xfrm>
            <a:off x="761841" y="427039"/>
            <a:ext cx="10969943" cy="711081"/>
          </a:xfrm>
          <a:prstGeom prst="rect">
            <a:avLst/>
          </a:prstGeom>
        </p:spPr>
        <p:txBody>
          <a:bodyPr vert="horz" lIns="121899" tIns="60949" rIns="121899" bIns="60949" rtlCol="0" anchor="ctr">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algn="ctr"/>
            <a:r>
              <a:rPr lang="en-IN"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Data Visualization &amp; </a:t>
            </a:r>
            <a:r>
              <a:rPr lang="en-IN"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Results</a:t>
            </a:r>
          </a:p>
        </p:txBody>
      </p:sp>
      <p:pic>
        <p:nvPicPr>
          <p:cNvPr id="8" name="Picture 7">
            <a:extLst>
              <a:ext uri="{FF2B5EF4-FFF2-40B4-BE49-F238E27FC236}">
                <a16:creationId xmlns:a16="http://schemas.microsoft.com/office/drawing/2014/main" id="{FE7C5438-984A-2381-C191-8E2E16CA7214}"/>
              </a:ext>
            </a:extLst>
          </p:cNvPr>
          <p:cNvPicPr>
            <a:picLocks noChangeAspect="1"/>
          </p:cNvPicPr>
          <p:nvPr/>
        </p:nvPicPr>
        <p:blipFill>
          <a:blip r:embed="rId3"/>
          <a:stretch>
            <a:fillRect/>
          </a:stretch>
        </p:blipFill>
        <p:spPr>
          <a:xfrm>
            <a:off x="16759" y="1268760"/>
            <a:ext cx="5717613" cy="2614157"/>
          </a:xfrm>
          <a:prstGeom prst="rect">
            <a:avLst/>
          </a:prstGeom>
        </p:spPr>
      </p:pic>
      <p:pic>
        <p:nvPicPr>
          <p:cNvPr id="10" name="Picture 9">
            <a:extLst>
              <a:ext uri="{FF2B5EF4-FFF2-40B4-BE49-F238E27FC236}">
                <a16:creationId xmlns:a16="http://schemas.microsoft.com/office/drawing/2014/main" id="{9D27A6D7-C6BF-56EE-EDBD-F529F8BFA5B3}"/>
              </a:ext>
            </a:extLst>
          </p:cNvPr>
          <p:cNvPicPr>
            <a:picLocks noChangeAspect="1"/>
          </p:cNvPicPr>
          <p:nvPr/>
        </p:nvPicPr>
        <p:blipFill>
          <a:blip r:embed="rId4"/>
          <a:stretch>
            <a:fillRect/>
          </a:stretch>
        </p:blipFill>
        <p:spPr>
          <a:xfrm>
            <a:off x="6094412" y="1340768"/>
            <a:ext cx="5637372" cy="2614157"/>
          </a:xfrm>
          <a:prstGeom prst="rect">
            <a:avLst/>
          </a:prstGeom>
        </p:spPr>
      </p:pic>
      <p:sp>
        <p:nvSpPr>
          <p:cNvPr id="28" name="TextBox 27">
            <a:extLst>
              <a:ext uri="{FF2B5EF4-FFF2-40B4-BE49-F238E27FC236}">
                <a16:creationId xmlns:a16="http://schemas.microsoft.com/office/drawing/2014/main" id="{3D89C1EB-9130-C475-7AA2-1409A125A56F}"/>
              </a:ext>
            </a:extLst>
          </p:cNvPr>
          <p:cNvSpPr txBox="1"/>
          <p:nvPr/>
        </p:nvSpPr>
        <p:spPr>
          <a:xfrm>
            <a:off x="189756" y="4083828"/>
            <a:ext cx="11665296" cy="2554545"/>
          </a:xfrm>
          <a:prstGeom prst="rect">
            <a:avLst/>
          </a:prstGeom>
          <a:noFill/>
        </p:spPr>
        <p:txBody>
          <a:bodyPr wrap="square">
            <a:spAutoFit/>
          </a:bodyPr>
          <a:lstStyle/>
          <a:p>
            <a:pPr algn="l"/>
            <a:r>
              <a:rPr lang="en-US" sz="2000" dirty="0">
                <a:solidFill>
                  <a:srgbClr val="505050"/>
                </a:solidFill>
                <a:latin typeface="Open Sans" panose="020B0606030504020204" pitchFamily="34" charset="0"/>
                <a:ea typeface="Open Sans" panose="020B0606030504020204" pitchFamily="34" charset="0"/>
                <a:cs typeface="Open Sans" panose="020B0606030504020204" pitchFamily="34" charset="0"/>
              </a:rPr>
              <a:t>(F</a:t>
            </a:r>
            <a:r>
              <a:rPr lang="en-US" sz="2000" b="0" i="0" u="none" strike="noStrike" baseline="0" dirty="0">
                <a:solidFill>
                  <a:srgbClr val="505050"/>
                </a:solidFill>
                <a:latin typeface="Open Sans" panose="020B0606030504020204" pitchFamily="34" charset="0"/>
                <a:ea typeface="Open Sans" panose="020B0606030504020204" pitchFamily="34" charset="0"/>
                <a:cs typeface="Open Sans" panose="020B0606030504020204" pitchFamily="34" charset="0"/>
              </a:rPr>
              <a:t>igure I) is a replica of plot (Figure H) but both differ in that they are absolute value regression and percentage change regression respectively. </a:t>
            </a:r>
          </a:p>
          <a:p>
            <a:pPr algn="just"/>
            <a:endParaRPr lang="en-US" sz="2000" dirty="0">
              <a:solidFill>
                <a:srgbClr val="505050"/>
              </a:solidFill>
              <a:latin typeface="Open Sans" panose="020B0606030504020204" pitchFamily="34" charset="0"/>
              <a:ea typeface="Open Sans" panose="020B0606030504020204" pitchFamily="34" charset="0"/>
              <a:cs typeface="Open Sans" panose="020B0606030504020204" pitchFamily="34" charset="0"/>
            </a:endParaRPr>
          </a:p>
          <a:p>
            <a:pPr algn="just"/>
            <a:r>
              <a:rPr lang="en-US" sz="2000" b="0" i="0" u="none" strike="noStrike" baseline="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As can be seen above in (figure H), the regression plot of absolute output values in all of the economic sectors have a positive correlation with time which may lead one to say that over time, the economic sectors have been thriving better but a closer look at (figure I), which is a regression of percentage of change over the years will show clearly that most sectors of have rather a negative correlation with time.</a:t>
            </a:r>
            <a:endParaRPr lang="en-US" sz="2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8404969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0B10F47-286E-0A40-5A1F-F15DE0429FE4}"/>
              </a:ext>
            </a:extLst>
          </p:cNvPr>
          <p:cNvPicPr>
            <a:picLocks noChangeAspect="1"/>
          </p:cNvPicPr>
          <p:nvPr/>
        </p:nvPicPr>
        <p:blipFill>
          <a:blip r:embed="rId3"/>
          <a:stretch>
            <a:fillRect/>
          </a:stretch>
        </p:blipFill>
        <p:spPr>
          <a:xfrm>
            <a:off x="765820" y="1556792"/>
            <a:ext cx="3600400" cy="2194719"/>
          </a:xfrm>
          <a:prstGeom prst="rect">
            <a:avLst/>
          </a:prstGeom>
        </p:spPr>
      </p:pic>
      <p:sp>
        <p:nvSpPr>
          <p:cNvPr id="11" name="Title 1">
            <a:extLst>
              <a:ext uri="{FF2B5EF4-FFF2-40B4-BE49-F238E27FC236}">
                <a16:creationId xmlns:a16="http://schemas.microsoft.com/office/drawing/2014/main" id="{2DAECF87-C754-70B0-11F8-39DF0182C17E}"/>
              </a:ext>
            </a:extLst>
          </p:cNvPr>
          <p:cNvSpPr txBox="1">
            <a:spLocks/>
          </p:cNvSpPr>
          <p:nvPr/>
        </p:nvSpPr>
        <p:spPr>
          <a:xfrm>
            <a:off x="761841" y="427039"/>
            <a:ext cx="10969943" cy="711081"/>
          </a:xfrm>
          <a:prstGeom prst="rect">
            <a:avLst/>
          </a:prstGeom>
        </p:spPr>
        <p:txBody>
          <a:bodyPr vert="horz" lIns="121899" tIns="60949" rIns="121899" bIns="60949" rtlCol="0" anchor="ctr">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algn="ctr"/>
            <a:r>
              <a:rPr lang="en-IN"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Data Visualization &amp; </a:t>
            </a:r>
            <a:r>
              <a:rPr lang="en-IN"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Results</a:t>
            </a:r>
          </a:p>
        </p:txBody>
      </p:sp>
      <p:sp>
        <p:nvSpPr>
          <p:cNvPr id="13" name="TextBox 12">
            <a:extLst>
              <a:ext uri="{FF2B5EF4-FFF2-40B4-BE49-F238E27FC236}">
                <a16:creationId xmlns:a16="http://schemas.microsoft.com/office/drawing/2014/main" id="{C6F38B6F-5A2B-36E8-7159-EC55471E3817}"/>
              </a:ext>
            </a:extLst>
          </p:cNvPr>
          <p:cNvSpPr txBox="1"/>
          <p:nvPr/>
        </p:nvSpPr>
        <p:spPr>
          <a:xfrm>
            <a:off x="4654253" y="1412776"/>
            <a:ext cx="7128792" cy="2246769"/>
          </a:xfrm>
          <a:prstGeom prst="rect">
            <a:avLst/>
          </a:prstGeom>
          <a:noFill/>
        </p:spPr>
        <p:txBody>
          <a:bodyPr wrap="square">
            <a:spAutoFit/>
          </a:bodyPr>
          <a:lstStyle/>
          <a:p>
            <a:pPr algn="just"/>
            <a:endParaRPr lang="en-US" sz="14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a:p>
            <a:pPr algn="just"/>
            <a:r>
              <a:rPr lang="en-US" sz="1800" b="0" i="0" u="none" strike="noStrike" baseline="0" dirty="0">
                <a:latin typeface="Open Sans" panose="020B0606030504020204" pitchFamily="34" charset="0"/>
                <a:ea typeface="Open Sans" panose="020B0606030504020204" pitchFamily="34" charset="0"/>
                <a:cs typeface="Open Sans" panose="020B0606030504020204" pitchFamily="34" charset="0"/>
              </a:rPr>
              <a:t>Due to the effects of the pandemic and in an effort to stop its spread, Nigeria's trade and business partners, who are mostly in Europe, the United States, and China, closed their economies and international borders.</a:t>
            </a:r>
          </a:p>
          <a:p>
            <a:pPr algn="just"/>
            <a:endParaRPr lang="en-US" sz="1800" dirty="0">
              <a:latin typeface="Open Sans" panose="020B0606030504020204" pitchFamily="34" charset="0"/>
              <a:ea typeface="Open Sans" panose="020B0606030504020204" pitchFamily="34" charset="0"/>
              <a:cs typeface="Open Sans" panose="020B0606030504020204" pitchFamily="34" charset="0"/>
            </a:endParaRPr>
          </a:p>
          <a:p>
            <a:pPr algn="just"/>
            <a:r>
              <a:rPr lang="en-US" sz="1800" b="0" i="0" u="none" strike="noStrike" baseline="0" dirty="0">
                <a:latin typeface="Open Sans" panose="020B0606030504020204" pitchFamily="34" charset="0"/>
                <a:ea typeface="Open Sans" panose="020B0606030504020204" pitchFamily="34" charset="0"/>
                <a:cs typeface="Open Sans" panose="020B0606030504020204" pitchFamily="34" charset="0"/>
              </a:rPr>
              <a:t> This has a significant impact on Nigeria's overall economy, reserve, and national revenue earnings.</a:t>
            </a:r>
            <a:endParaRPr lang="en-US" sz="1800" dirty="0">
              <a:latin typeface="Open Sans" panose="020B0606030504020204" pitchFamily="34" charset="0"/>
              <a:ea typeface="Open Sans" panose="020B0606030504020204" pitchFamily="34" charset="0"/>
              <a:cs typeface="Open Sans" panose="020B0606030504020204" pitchFamily="34" charset="0"/>
            </a:endParaRPr>
          </a:p>
        </p:txBody>
      </p:sp>
      <p:sp>
        <p:nvSpPr>
          <p:cNvPr id="22" name="TextBox 21">
            <a:extLst>
              <a:ext uri="{FF2B5EF4-FFF2-40B4-BE49-F238E27FC236}">
                <a16:creationId xmlns:a16="http://schemas.microsoft.com/office/drawing/2014/main" id="{006CEA25-33E5-A022-C772-94EF7C518092}"/>
              </a:ext>
            </a:extLst>
          </p:cNvPr>
          <p:cNvSpPr txBox="1"/>
          <p:nvPr/>
        </p:nvSpPr>
        <p:spPr>
          <a:xfrm>
            <a:off x="5904138" y="6277072"/>
            <a:ext cx="576064" cy="307777"/>
          </a:xfrm>
          <a:prstGeom prst="rect">
            <a:avLst/>
          </a:prstGeom>
          <a:noFill/>
        </p:spPr>
        <p:txBody>
          <a:bodyPr wrap="square">
            <a:spAutoFit/>
          </a:bodyPr>
          <a:lstStyle/>
          <a:p>
            <a:fld id="{96E69268-9C8B-4EBF-A9EE-DC5DC2D48DC3}" type="slidenum">
              <a:rPr lang="en-US" sz="1400" smtClean="0">
                <a:solidFill>
                  <a:schemeClr val="bg1"/>
                </a:solidFill>
              </a:rPr>
              <a:pPr/>
              <a:t>13</a:t>
            </a:fld>
            <a:endParaRPr lang="en-US" sz="1400" dirty="0">
              <a:solidFill>
                <a:schemeClr val="bg1"/>
              </a:solidFill>
            </a:endParaRPr>
          </a:p>
        </p:txBody>
      </p:sp>
      <p:sp>
        <p:nvSpPr>
          <p:cNvPr id="51" name="TextBox 50">
            <a:extLst>
              <a:ext uri="{FF2B5EF4-FFF2-40B4-BE49-F238E27FC236}">
                <a16:creationId xmlns:a16="http://schemas.microsoft.com/office/drawing/2014/main" id="{184ED811-7E85-C264-53DC-7B5C6EC4BBB9}"/>
              </a:ext>
            </a:extLst>
          </p:cNvPr>
          <p:cNvSpPr txBox="1"/>
          <p:nvPr/>
        </p:nvSpPr>
        <p:spPr>
          <a:xfrm>
            <a:off x="4654253" y="4054957"/>
            <a:ext cx="7128792" cy="2062103"/>
          </a:xfrm>
          <a:prstGeom prst="rect">
            <a:avLst/>
          </a:prstGeom>
          <a:noFill/>
        </p:spPr>
        <p:txBody>
          <a:bodyPr wrap="square">
            <a:spAutoFit/>
          </a:bodyPr>
          <a:lstStyle/>
          <a:p>
            <a:pPr algn="just"/>
            <a:r>
              <a:rPr lang="en-US" sz="1600" b="0" i="0" u="none" strike="noStrike" baseline="0" dirty="0">
                <a:latin typeface="Open Sans" panose="020B0606030504020204" pitchFamily="34" charset="0"/>
                <a:ea typeface="Open Sans" panose="020B0606030504020204" pitchFamily="34" charset="0"/>
                <a:cs typeface="Open Sans" panose="020B0606030504020204" pitchFamily="34" charset="0"/>
              </a:rPr>
              <a:t>Figure 4.4  demonstrates a rise in the percentage of people who use the internet to</a:t>
            </a:r>
          </a:p>
          <a:p>
            <a:pPr algn="just"/>
            <a:r>
              <a:rPr lang="en-US" sz="1600" b="0" i="0" u="none" strike="noStrike" baseline="0" dirty="0">
                <a:latin typeface="Open Sans" panose="020B0606030504020204" pitchFamily="34" charset="0"/>
                <a:ea typeface="Open Sans" panose="020B0606030504020204" pitchFamily="34" charset="0"/>
                <a:cs typeface="Open Sans" panose="020B0606030504020204" pitchFamily="34" charset="0"/>
              </a:rPr>
              <a:t>make mobile calls, pay bills, and send virtual currency. </a:t>
            </a:r>
          </a:p>
          <a:p>
            <a:pPr algn="just"/>
            <a:endParaRPr lang="en-US" sz="1600" dirty="0">
              <a:latin typeface="Open Sans" panose="020B0606030504020204" pitchFamily="34" charset="0"/>
              <a:ea typeface="Open Sans" panose="020B0606030504020204" pitchFamily="34" charset="0"/>
              <a:cs typeface="Open Sans" panose="020B0606030504020204" pitchFamily="34" charset="0"/>
            </a:endParaRPr>
          </a:p>
          <a:p>
            <a:pPr algn="just"/>
            <a:r>
              <a:rPr lang="en-US" sz="1600" b="0" i="0" u="none" strike="noStrike" baseline="0" dirty="0">
                <a:latin typeface="Open Sans" panose="020B0606030504020204" pitchFamily="34" charset="0"/>
                <a:ea typeface="Open Sans" panose="020B0606030504020204" pitchFamily="34" charset="0"/>
                <a:cs typeface="Open Sans" panose="020B0606030504020204" pitchFamily="34" charset="0"/>
              </a:rPr>
              <a:t>However, very few universities or schools provided an entire academic program online during the COVID-19 pandemic. Instead of adopting the "working from home model," many businesses operated under the tradition of going into the office and doing your work.</a:t>
            </a:r>
            <a:endParaRPr lang="en-US"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52" name="TextBox 51">
            <a:extLst>
              <a:ext uri="{FF2B5EF4-FFF2-40B4-BE49-F238E27FC236}">
                <a16:creationId xmlns:a16="http://schemas.microsoft.com/office/drawing/2014/main" id="{AF64870F-D1A8-41F7-C3A2-C95DDD1BD9F8}"/>
              </a:ext>
            </a:extLst>
          </p:cNvPr>
          <p:cNvSpPr txBox="1"/>
          <p:nvPr/>
        </p:nvSpPr>
        <p:spPr>
          <a:xfrm>
            <a:off x="404122" y="4337505"/>
            <a:ext cx="3744416" cy="1939567"/>
          </a:xfrm>
          <a:prstGeom prst="rect">
            <a:avLst/>
          </a:prstGeom>
          <a:noFill/>
        </p:spPr>
        <p:txBody>
          <a:bodyPr wrap="square" rtlCol="0">
            <a:spAutoFit/>
          </a:bodyPr>
          <a:lstStyle/>
          <a:p>
            <a:endParaRPr lang="en-US" dirty="0"/>
          </a:p>
        </p:txBody>
      </p:sp>
      <p:pic>
        <p:nvPicPr>
          <p:cNvPr id="58" name="Picture 57">
            <a:extLst>
              <a:ext uri="{FF2B5EF4-FFF2-40B4-BE49-F238E27FC236}">
                <a16:creationId xmlns:a16="http://schemas.microsoft.com/office/drawing/2014/main" id="{CFC614AD-BB59-A02F-C193-3539E4596785}"/>
              </a:ext>
            </a:extLst>
          </p:cNvPr>
          <p:cNvPicPr>
            <a:picLocks noChangeAspect="1"/>
          </p:cNvPicPr>
          <p:nvPr/>
        </p:nvPicPr>
        <p:blipFill>
          <a:blip r:embed="rId4"/>
          <a:stretch>
            <a:fillRect/>
          </a:stretch>
        </p:blipFill>
        <p:spPr>
          <a:xfrm>
            <a:off x="845986" y="3850511"/>
            <a:ext cx="3600400" cy="2470997"/>
          </a:xfrm>
          <a:prstGeom prst="rect">
            <a:avLst/>
          </a:prstGeom>
        </p:spPr>
      </p:pic>
    </p:spTree>
    <p:extLst>
      <p:ext uri="{BB962C8B-B14F-4D97-AF65-F5344CB8AC3E}">
        <p14:creationId xmlns:p14="http://schemas.microsoft.com/office/powerpoint/2010/main" val="119329386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2DAECF87-C754-70B0-11F8-39DF0182C17E}"/>
              </a:ext>
            </a:extLst>
          </p:cNvPr>
          <p:cNvSpPr txBox="1">
            <a:spLocks/>
          </p:cNvSpPr>
          <p:nvPr/>
        </p:nvSpPr>
        <p:spPr>
          <a:xfrm>
            <a:off x="761841" y="427039"/>
            <a:ext cx="10969943" cy="711081"/>
          </a:xfrm>
          <a:prstGeom prst="rect">
            <a:avLst/>
          </a:prstGeom>
        </p:spPr>
        <p:txBody>
          <a:bodyPr vert="horz" lIns="121899" tIns="60949" rIns="121899" bIns="60949" rtlCol="0" anchor="ctr">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algn="ctr"/>
            <a:r>
              <a:rPr lang="en-IN"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Data Visualization &amp; </a:t>
            </a:r>
            <a:r>
              <a:rPr lang="en-IN"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Results</a:t>
            </a:r>
          </a:p>
        </p:txBody>
      </p:sp>
      <p:sp>
        <p:nvSpPr>
          <p:cNvPr id="3" name="TextBox 2">
            <a:extLst>
              <a:ext uri="{FF2B5EF4-FFF2-40B4-BE49-F238E27FC236}">
                <a16:creationId xmlns:a16="http://schemas.microsoft.com/office/drawing/2014/main" id="{C6C4AA1F-B39E-D335-3A23-29C6D4DA8563}"/>
              </a:ext>
            </a:extLst>
          </p:cNvPr>
          <p:cNvSpPr txBox="1"/>
          <p:nvPr/>
        </p:nvSpPr>
        <p:spPr>
          <a:xfrm>
            <a:off x="5904138" y="6277072"/>
            <a:ext cx="576064" cy="307777"/>
          </a:xfrm>
          <a:prstGeom prst="rect">
            <a:avLst/>
          </a:prstGeom>
          <a:noFill/>
        </p:spPr>
        <p:txBody>
          <a:bodyPr wrap="square">
            <a:spAutoFit/>
          </a:bodyPr>
          <a:lstStyle/>
          <a:p>
            <a:fld id="{96E69268-9C8B-4EBF-A9EE-DC5DC2D48DC3}" type="slidenum">
              <a:rPr lang="en-US" sz="1400" smtClean="0">
                <a:solidFill>
                  <a:schemeClr val="bg1"/>
                </a:solidFill>
              </a:rPr>
              <a:pPr/>
              <a:t>14</a:t>
            </a:fld>
            <a:endParaRPr lang="en-US" sz="1400" dirty="0">
              <a:solidFill>
                <a:schemeClr val="bg1"/>
              </a:solidFill>
            </a:endParaRPr>
          </a:p>
        </p:txBody>
      </p:sp>
      <p:pic>
        <p:nvPicPr>
          <p:cNvPr id="15" name="Picture 14">
            <a:extLst>
              <a:ext uri="{FF2B5EF4-FFF2-40B4-BE49-F238E27FC236}">
                <a16:creationId xmlns:a16="http://schemas.microsoft.com/office/drawing/2014/main" id="{3295811B-5766-C883-9362-876699691FCB}"/>
              </a:ext>
            </a:extLst>
          </p:cNvPr>
          <p:cNvPicPr>
            <a:picLocks noChangeAspect="1"/>
          </p:cNvPicPr>
          <p:nvPr/>
        </p:nvPicPr>
        <p:blipFill>
          <a:blip r:embed="rId3"/>
          <a:stretch>
            <a:fillRect/>
          </a:stretch>
        </p:blipFill>
        <p:spPr>
          <a:xfrm>
            <a:off x="791107" y="1508446"/>
            <a:ext cx="3460362" cy="2445931"/>
          </a:xfrm>
          <a:prstGeom prst="rect">
            <a:avLst/>
          </a:prstGeom>
        </p:spPr>
      </p:pic>
      <p:sp>
        <p:nvSpPr>
          <p:cNvPr id="17" name="TextBox 16">
            <a:extLst>
              <a:ext uri="{FF2B5EF4-FFF2-40B4-BE49-F238E27FC236}">
                <a16:creationId xmlns:a16="http://schemas.microsoft.com/office/drawing/2014/main" id="{BA43713A-1B64-BAF6-5A29-56939944D93C}"/>
              </a:ext>
            </a:extLst>
          </p:cNvPr>
          <p:cNvSpPr txBox="1"/>
          <p:nvPr/>
        </p:nvSpPr>
        <p:spPr>
          <a:xfrm>
            <a:off x="4251469" y="1508446"/>
            <a:ext cx="7675591" cy="2246769"/>
          </a:xfrm>
          <a:prstGeom prst="rect">
            <a:avLst/>
          </a:prstGeom>
          <a:noFill/>
        </p:spPr>
        <p:txBody>
          <a:bodyPr wrap="square">
            <a:spAutoFit/>
          </a:bodyPr>
          <a:lstStyle/>
          <a:p>
            <a:pPr algn="just"/>
            <a:r>
              <a:rPr lang="en-US" sz="1400" dirty="0">
                <a:latin typeface="Open Sans" panose="020B0606030504020204" pitchFamily="34" charset="0"/>
                <a:ea typeface="Open Sans" panose="020B0606030504020204" pitchFamily="34" charset="0"/>
                <a:cs typeface="Open Sans" panose="020B0606030504020204" pitchFamily="34" charset="0"/>
              </a:rPr>
              <a:t>Figure 4.5</a:t>
            </a:r>
            <a:r>
              <a:rPr lang="en-US" sz="1400" b="0" i="0" u="none" strike="noStrike" baseline="0" dirty="0">
                <a:latin typeface="Open Sans" panose="020B0606030504020204" pitchFamily="34" charset="0"/>
                <a:ea typeface="Open Sans" panose="020B0606030504020204" pitchFamily="34" charset="0"/>
                <a:cs typeface="Open Sans" panose="020B0606030504020204" pitchFamily="34" charset="0"/>
              </a:rPr>
              <a:t> shows the economic trends in manufacturing industries measured by the</a:t>
            </a:r>
          </a:p>
          <a:p>
            <a:pPr algn="just"/>
            <a:r>
              <a:rPr lang="en-US" sz="1400" b="0" i="0" u="none" strike="noStrike" baseline="0" dirty="0">
                <a:latin typeface="Open Sans" panose="020B0606030504020204" pitchFamily="34" charset="0"/>
                <a:ea typeface="Open Sans" panose="020B0606030504020204" pitchFamily="34" charset="0"/>
                <a:cs typeface="Open Sans" panose="020B0606030504020204" pitchFamily="34" charset="0"/>
              </a:rPr>
              <a:t>Purchasing Managers Index (PMI). Prior to the Covid-19 pandemic's onset</a:t>
            </a:r>
            <a:r>
              <a:rPr lang="en-US" sz="1400" dirty="0">
                <a:latin typeface="Open Sans" panose="020B0606030504020204" pitchFamily="34" charset="0"/>
                <a:ea typeface="Open Sans" panose="020B0606030504020204" pitchFamily="34" charset="0"/>
                <a:cs typeface="Open Sans" panose="020B0606030504020204" pitchFamily="34" charset="0"/>
              </a:rPr>
              <a:t>.</a:t>
            </a:r>
          </a:p>
          <a:p>
            <a:pPr algn="just"/>
            <a:endParaRPr lang="en-US" sz="1400" dirty="0">
              <a:latin typeface="Open Sans" panose="020B0606030504020204" pitchFamily="34" charset="0"/>
              <a:ea typeface="Open Sans" panose="020B0606030504020204" pitchFamily="34" charset="0"/>
              <a:cs typeface="Open Sans" panose="020B0606030504020204" pitchFamily="34" charset="0"/>
            </a:endParaRPr>
          </a:p>
          <a:p>
            <a:pPr algn="just"/>
            <a:r>
              <a:rPr lang="en-US" sz="1400" b="0" i="0" u="none" strike="noStrike" baseline="0" dirty="0">
                <a:latin typeface="Open Sans" panose="020B0606030504020204" pitchFamily="34" charset="0"/>
                <a:ea typeface="Open Sans" panose="020B0606030504020204" pitchFamily="34" charset="0"/>
                <a:cs typeface="Open Sans" panose="020B0606030504020204" pitchFamily="34" charset="0"/>
              </a:rPr>
              <a:t>The manufacturing industries can be seen to be on the rise in the image. The border closure and restrictions on travel during the outbreak in 2020 indicated a drop in exports and manufacturing industry activity. </a:t>
            </a:r>
          </a:p>
          <a:p>
            <a:pPr algn="just"/>
            <a:endParaRPr lang="en-US" sz="1400" dirty="0">
              <a:latin typeface="Open Sans" panose="020B0606030504020204" pitchFamily="34" charset="0"/>
              <a:ea typeface="Open Sans" panose="020B0606030504020204" pitchFamily="34" charset="0"/>
              <a:cs typeface="Open Sans" panose="020B0606030504020204" pitchFamily="34" charset="0"/>
            </a:endParaRPr>
          </a:p>
          <a:p>
            <a:pPr algn="just"/>
            <a:r>
              <a:rPr lang="en-US" sz="1400" b="0" i="0" u="none" strike="noStrike" baseline="0" dirty="0">
                <a:latin typeface="Open Sans" panose="020B0606030504020204" pitchFamily="34" charset="0"/>
                <a:ea typeface="Open Sans" panose="020B0606030504020204" pitchFamily="34" charset="0"/>
                <a:cs typeface="Open Sans" panose="020B0606030504020204" pitchFamily="34" charset="0"/>
              </a:rPr>
              <a:t>This was due to the lockdown restriction, which stopped workers from working, lenders from issuing new loans, and customers from purchasing things at the time, all of which impacted the real sector, particularly supply chains</a:t>
            </a:r>
            <a:endParaRPr lang="en-US" sz="1400" dirty="0">
              <a:latin typeface="Open Sans" panose="020B0606030504020204" pitchFamily="34" charset="0"/>
              <a:ea typeface="Open Sans" panose="020B0606030504020204" pitchFamily="34" charset="0"/>
              <a:cs typeface="Open Sans" panose="020B0606030504020204" pitchFamily="34" charset="0"/>
            </a:endParaRPr>
          </a:p>
        </p:txBody>
      </p:sp>
      <p:sp>
        <p:nvSpPr>
          <p:cNvPr id="23" name="TextBox 22">
            <a:extLst>
              <a:ext uri="{FF2B5EF4-FFF2-40B4-BE49-F238E27FC236}">
                <a16:creationId xmlns:a16="http://schemas.microsoft.com/office/drawing/2014/main" id="{96199DC7-79F1-F547-0E1C-E1FFE4F3318B}"/>
              </a:ext>
            </a:extLst>
          </p:cNvPr>
          <p:cNvSpPr txBox="1"/>
          <p:nvPr/>
        </p:nvSpPr>
        <p:spPr>
          <a:xfrm>
            <a:off x="4595206" y="4182558"/>
            <a:ext cx="7331854" cy="2062103"/>
          </a:xfrm>
          <a:prstGeom prst="rect">
            <a:avLst/>
          </a:prstGeom>
          <a:noFill/>
        </p:spPr>
        <p:txBody>
          <a:bodyPr wrap="square">
            <a:spAutoFit/>
          </a:bodyPr>
          <a:lstStyle/>
          <a:p>
            <a:pPr algn="just"/>
            <a:r>
              <a:rPr lang="en-US" sz="1600" b="0" i="0" u="none" strike="noStrike" baseline="0" dirty="0">
                <a:latin typeface="Open Sans" panose="020B0606030504020204" pitchFamily="34" charset="0"/>
                <a:ea typeface="Open Sans" panose="020B0606030504020204" pitchFamily="34" charset="0"/>
                <a:cs typeface="Open Sans" panose="020B0606030504020204" pitchFamily="34" charset="0"/>
              </a:rPr>
              <a:t>Figure 4.6 shows the analysis of Nigeria’s social welfare infrastructure prior to the COVID-19 pandemic. It demonstrates that from 2012 to 2019, the social insurance programs' sufficiency as a share of recipient households' overall wellbeing in Nigeria rose. </a:t>
            </a:r>
          </a:p>
          <a:p>
            <a:pPr algn="just"/>
            <a:endParaRPr lang="en-US" sz="1600" dirty="0">
              <a:latin typeface="Open Sans" panose="020B0606030504020204" pitchFamily="34" charset="0"/>
              <a:ea typeface="Open Sans" panose="020B0606030504020204" pitchFamily="34" charset="0"/>
              <a:cs typeface="Open Sans" panose="020B0606030504020204" pitchFamily="34" charset="0"/>
            </a:endParaRPr>
          </a:p>
          <a:p>
            <a:pPr algn="just"/>
            <a:r>
              <a:rPr lang="en-US" sz="1600" b="0" i="0" u="none" strike="noStrike" baseline="0" dirty="0">
                <a:latin typeface="Open Sans" panose="020B0606030504020204" pitchFamily="34" charset="0"/>
                <a:ea typeface="Open Sans" panose="020B0606030504020204" pitchFamily="34" charset="0"/>
                <a:cs typeface="Open Sans" panose="020B0606030504020204" pitchFamily="34" charset="0"/>
              </a:rPr>
              <a:t>A social safety net existed in Nigeria prior to the COVID-19 pandemic, as seen by the increase. However, in practice, these protections were nonexistent and ineffective during the COVID-19 pandemic in 2020.</a:t>
            </a:r>
            <a:endParaRPr lang="en-US" sz="1600" dirty="0">
              <a:latin typeface="Open Sans" panose="020B0606030504020204" pitchFamily="34" charset="0"/>
              <a:ea typeface="Open Sans" panose="020B0606030504020204" pitchFamily="34" charset="0"/>
              <a:cs typeface="Open Sans" panose="020B0606030504020204" pitchFamily="34" charset="0"/>
            </a:endParaRPr>
          </a:p>
        </p:txBody>
      </p:sp>
      <p:pic>
        <p:nvPicPr>
          <p:cNvPr id="31" name="Picture 30">
            <a:extLst>
              <a:ext uri="{FF2B5EF4-FFF2-40B4-BE49-F238E27FC236}">
                <a16:creationId xmlns:a16="http://schemas.microsoft.com/office/drawing/2014/main" id="{4F9BA5BC-523C-8658-6FDA-7AB1F3304C43}"/>
              </a:ext>
            </a:extLst>
          </p:cNvPr>
          <p:cNvPicPr>
            <a:picLocks noChangeAspect="1"/>
          </p:cNvPicPr>
          <p:nvPr/>
        </p:nvPicPr>
        <p:blipFill>
          <a:blip r:embed="rId4"/>
          <a:stretch>
            <a:fillRect/>
          </a:stretch>
        </p:blipFill>
        <p:spPr>
          <a:xfrm>
            <a:off x="493529" y="3910737"/>
            <a:ext cx="3960440" cy="2445931"/>
          </a:xfrm>
          <a:prstGeom prst="rect">
            <a:avLst/>
          </a:prstGeom>
        </p:spPr>
      </p:pic>
    </p:spTree>
    <p:extLst>
      <p:ext uri="{BB962C8B-B14F-4D97-AF65-F5344CB8AC3E}">
        <p14:creationId xmlns:p14="http://schemas.microsoft.com/office/powerpoint/2010/main" val="5215442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2DAECF87-C754-70B0-11F8-39DF0182C17E}"/>
              </a:ext>
            </a:extLst>
          </p:cNvPr>
          <p:cNvSpPr txBox="1">
            <a:spLocks/>
          </p:cNvSpPr>
          <p:nvPr/>
        </p:nvSpPr>
        <p:spPr>
          <a:xfrm>
            <a:off x="761841" y="427039"/>
            <a:ext cx="10969943" cy="711081"/>
          </a:xfrm>
          <a:prstGeom prst="rect">
            <a:avLst/>
          </a:prstGeom>
        </p:spPr>
        <p:txBody>
          <a:bodyPr vert="horz" lIns="121899" tIns="60949" rIns="121899" bIns="60949" rtlCol="0" anchor="ctr">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algn="ctr"/>
            <a:r>
              <a:rPr lang="en-IN"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Data Visualization &amp; </a:t>
            </a:r>
            <a:r>
              <a:rPr lang="en-IN"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Results</a:t>
            </a:r>
          </a:p>
        </p:txBody>
      </p:sp>
      <p:sp>
        <p:nvSpPr>
          <p:cNvPr id="3" name="TextBox 2">
            <a:extLst>
              <a:ext uri="{FF2B5EF4-FFF2-40B4-BE49-F238E27FC236}">
                <a16:creationId xmlns:a16="http://schemas.microsoft.com/office/drawing/2014/main" id="{060737ED-0CAC-8D01-45CB-08FBFE04723F}"/>
              </a:ext>
            </a:extLst>
          </p:cNvPr>
          <p:cNvSpPr txBox="1"/>
          <p:nvPr/>
        </p:nvSpPr>
        <p:spPr>
          <a:xfrm>
            <a:off x="5904138" y="6277072"/>
            <a:ext cx="576064" cy="307777"/>
          </a:xfrm>
          <a:prstGeom prst="rect">
            <a:avLst/>
          </a:prstGeom>
          <a:noFill/>
        </p:spPr>
        <p:txBody>
          <a:bodyPr wrap="square">
            <a:spAutoFit/>
          </a:bodyPr>
          <a:lstStyle/>
          <a:p>
            <a:fld id="{96E69268-9C8B-4EBF-A9EE-DC5DC2D48DC3}" type="slidenum">
              <a:rPr lang="en-US" sz="1400" smtClean="0">
                <a:solidFill>
                  <a:schemeClr val="bg1"/>
                </a:solidFill>
              </a:rPr>
              <a:pPr/>
              <a:t>15</a:t>
            </a:fld>
            <a:endParaRPr lang="en-US" sz="1400" dirty="0">
              <a:solidFill>
                <a:schemeClr val="bg1"/>
              </a:solidFill>
            </a:endParaRPr>
          </a:p>
        </p:txBody>
      </p:sp>
      <p:pic>
        <p:nvPicPr>
          <p:cNvPr id="13" name="Picture 12">
            <a:extLst>
              <a:ext uri="{FF2B5EF4-FFF2-40B4-BE49-F238E27FC236}">
                <a16:creationId xmlns:a16="http://schemas.microsoft.com/office/drawing/2014/main" id="{746F01BE-147A-5854-DB9F-0FE7749D6ACD}"/>
              </a:ext>
            </a:extLst>
          </p:cNvPr>
          <p:cNvPicPr>
            <a:picLocks noChangeAspect="1"/>
          </p:cNvPicPr>
          <p:nvPr/>
        </p:nvPicPr>
        <p:blipFill>
          <a:blip r:embed="rId3"/>
          <a:stretch>
            <a:fillRect/>
          </a:stretch>
        </p:blipFill>
        <p:spPr>
          <a:xfrm>
            <a:off x="756579" y="1556792"/>
            <a:ext cx="3960440" cy="2327892"/>
          </a:xfrm>
          <a:prstGeom prst="rect">
            <a:avLst/>
          </a:prstGeom>
        </p:spPr>
      </p:pic>
      <p:sp>
        <p:nvSpPr>
          <p:cNvPr id="15" name="TextBox 14">
            <a:extLst>
              <a:ext uri="{FF2B5EF4-FFF2-40B4-BE49-F238E27FC236}">
                <a16:creationId xmlns:a16="http://schemas.microsoft.com/office/drawing/2014/main" id="{27B30C9A-36E5-7BC6-E3A3-590ACF426390}"/>
              </a:ext>
            </a:extLst>
          </p:cNvPr>
          <p:cNvSpPr txBox="1"/>
          <p:nvPr/>
        </p:nvSpPr>
        <p:spPr>
          <a:xfrm>
            <a:off x="4870276" y="1812797"/>
            <a:ext cx="6861508" cy="1815882"/>
          </a:xfrm>
          <a:prstGeom prst="rect">
            <a:avLst/>
          </a:prstGeom>
          <a:noFill/>
        </p:spPr>
        <p:txBody>
          <a:bodyPr wrap="square">
            <a:spAutoFit/>
          </a:bodyPr>
          <a:lstStyle/>
          <a:p>
            <a:pPr algn="just"/>
            <a:r>
              <a:rPr lang="en-US" sz="1400" b="0" i="0" u="none" strike="noStrike" baseline="0" dirty="0">
                <a:latin typeface="Open Sans" panose="020B0606030504020204" pitchFamily="34" charset="0"/>
                <a:ea typeface="Open Sans" panose="020B0606030504020204" pitchFamily="34" charset="0"/>
                <a:cs typeface="Open Sans" panose="020B0606030504020204" pitchFamily="34" charset="0"/>
              </a:rPr>
              <a:t>Figure 4.7 shows an upward trend prior to the outbreak up until 2020 when lockdown was enforced by the Nigeria government to curtail the spread of Covid-19. </a:t>
            </a:r>
          </a:p>
          <a:p>
            <a:pPr algn="just"/>
            <a:r>
              <a:rPr lang="en-US" sz="1400" b="0" i="0" u="none" strike="noStrike" baseline="0" dirty="0">
                <a:latin typeface="Open Sans" panose="020B0606030504020204" pitchFamily="34" charset="0"/>
                <a:ea typeface="Open Sans" panose="020B0606030504020204" pitchFamily="34" charset="0"/>
                <a:cs typeface="Open Sans" panose="020B0606030504020204" pitchFamily="34" charset="0"/>
              </a:rPr>
              <a:t>Nigeria, which has the highest amount of extremely poor people in the world according to the United Nations statistical report, was significantly affected by the COVID pandemic. More specifically, as inflation, unemployment, and poverty rates grew, the COVID pandemic had a significant negative impact on Nigeria's level of poverty and economic suffering.</a:t>
            </a:r>
            <a:endParaRPr lang="en-US" sz="1400" dirty="0">
              <a:latin typeface="Open Sans" panose="020B0606030504020204" pitchFamily="34" charset="0"/>
              <a:ea typeface="Open Sans" panose="020B0606030504020204" pitchFamily="34" charset="0"/>
              <a:cs typeface="Open Sans" panose="020B0606030504020204" pitchFamily="34" charset="0"/>
            </a:endParaRPr>
          </a:p>
        </p:txBody>
      </p:sp>
      <p:pic>
        <p:nvPicPr>
          <p:cNvPr id="17" name="Picture 16">
            <a:extLst>
              <a:ext uri="{FF2B5EF4-FFF2-40B4-BE49-F238E27FC236}">
                <a16:creationId xmlns:a16="http://schemas.microsoft.com/office/drawing/2014/main" id="{5086017E-030E-81FE-D859-B20986B87454}"/>
              </a:ext>
            </a:extLst>
          </p:cNvPr>
          <p:cNvPicPr>
            <a:picLocks noChangeAspect="1"/>
          </p:cNvPicPr>
          <p:nvPr/>
        </p:nvPicPr>
        <p:blipFill>
          <a:blip r:embed="rId4"/>
          <a:stretch>
            <a:fillRect/>
          </a:stretch>
        </p:blipFill>
        <p:spPr>
          <a:xfrm>
            <a:off x="1075994" y="4141610"/>
            <a:ext cx="3794282" cy="2371525"/>
          </a:xfrm>
          <a:prstGeom prst="rect">
            <a:avLst/>
          </a:prstGeom>
        </p:spPr>
      </p:pic>
      <p:sp>
        <p:nvSpPr>
          <p:cNvPr id="19" name="TextBox 18">
            <a:extLst>
              <a:ext uri="{FF2B5EF4-FFF2-40B4-BE49-F238E27FC236}">
                <a16:creationId xmlns:a16="http://schemas.microsoft.com/office/drawing/2014/main" id="{917DB4D8-9D3A-99BB-1864-0303FF17881E}"/>
              </a:ext>
            </a:extLst>
          </p:cNvPr>
          <p:cNvSpPr txBox="1"/>
          <p:nvPr/>
        </p:nvSpPr>
        <p:spPr>
          <a:xfrm>
            <a:off x="4870276" y="4461190"/>
            <a:ext cx="6861508" cy="1815882"/>
          </a:xfrm>
          <a:prstGeom prst="rect">
            <a:avLst/>
          </a:prstGeom>
          <a:noFill/>
        </p:spPr>
        <p:txBody>
          <a:bodyPr wrap="square">
            <a:spAutoFit/>
          </a:bodyPr>
          <a:lstStyle/>
          <a:p>
            <a:pPr algn="just"/>
            <a:r>
              <a:rPr lang="en-US" sz="1400" b="0" i="0" u="none" strike="noStrike" baseline="0" dirty="0">
                <a:latin typeface="Open Sans" panose="020B0606030504020204" pitchFamily="34" charset="0"/>
                <a:ea typeface="Open Sans" panose="020B0606030504020204" pitchFamily="34" charset="0"/>
                <a:cs typeface="Open Sans" panose="020B0606030504020204" pitchFamily="34" charset="0"/>
              </a:rPr>
              <a:t>Figure 4.7 shows an upward trend prior to the outbreak up until 2020 when lockdown was enforced by the Nigeria government to curtail the spread of Covid-19. </a:t>
            </a:r>
          </a:p>
          <a:p>
            <a:pPr algn="just"/>
            <a:r>
              <a:rPr lang="en-US" sz="1400" b="0" i="0" u="none" strike="noStrike" baseline="0" dirty="0">
                <a:latin typeface="Open Sans" panose="020B0606030504020204" pitchFamily="34" charset="0"/>
                <a:ea typeface="Open Sans" panose="020B0606030504020204" pitchFamily="34" charset="0"/>
                <a:cs typeface="Open Sans" panose="020B0606030504020204" pitchFamily="34" charset="0"/>
              </a:rPr>
              <a:t>Nigeria, which has the highest amount of extremely poor people in the world according to the United Nations statistical report, was significantly affected by the COVID pandemic. More specifically, as inflation, unemployment, and poverty rates grew, the COVID pandemic had a significant negative impact on Nigeria's level of poverty and economic suffering.</a:t>
            </a:r>
            <a:endParaRPr lang="en-US" sz="14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98085056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01E32C-0158-A80F-B666-92A842E72A40}"/>
              </a:ext>
            </a:extLst>
          </p:cNvPr>
          <p:cNvSpPr txBox="1"/>
          <p:nvPr/>
        </p:nvSpPr>
        <p:spPr>
          <a:xfrm>
            <a:off x="5904138" y="6277072"/>
            <a:ext cx="576064" cy="307777"/>
          </a:xfrm>
          <a:prstGeom prst="rect">
            <a:avLst/>
          </a:prstGeom>
          <a:noFill/>
        </p:spPr>
        <p:txBody>
          <a:bodyPr wrap="square">
            <a:spAutoFit/>
          </a:bodyPr>
          <a:lstStyle/>
          <a:p>
            <a:fld id="{96E69268-9C8B-4EBF-A9EE-DC5DC2D48DC3}" type="slidenum">
              <a:rPr lang="en-US" sz="1400" smtClean="0">
                <a:solidFill>
                  <a:schemeClr val="bg1"/>
                </a:solidFill>
              </a:rPr>
              <a:pPr/>
              <a:t>16</a:t>
            </a:fld>
            <a:endParaRPr lang="en-US" sz="1400" dirty="0">
              <a:solidFill>
                <a:schemeClr val="bg1"/>
              </a:solidFill>
            </a:endParaRPr>
          </a:p>
        </p:txBody>
      </p:sp>
      <p:sp>
        <p:nvSpPr>
          <p:cNvPr id="9" name="Rectangle 8">
            <a:extLst>
              <a:ext uri="{FF2B5EF4-FFF2-40B4-BE49-F238E27FC236}">
                <a16:creationId xmlns:a16="http://schemas.microsoft.com/office/drawing/2014/main" id="{AEB60EA8-2F0F-C31C-AC2E-50E3FF32088E}"/>
              </a:ext>
            </a:extLst>
          </p:cNvPr>
          <p:cNvSpPr/>
          <p:nvPr/>
        </p:nvSpPr>
        <p:spPr>
          <a:xfrm>
            <a:off x="261765" y="1268760"/>
            <a:ext cx="11449272" cy="3693319"/>
          </a:xfrm>
          <a:prstGeom prst="rect">
            <a:avLst/>
          </a:prstGeom>
        </p:spPr>
        <p:txBody>
          <a:bodyPr wrap="square">
            <a:spAutoFit/>
          </a:bodyPr>
          <a:lstStyle/>
          <a:p>
            <a:pPr algn="just"/>
            <a:r>
              <a:rPr lang="en-US" sz="2000" b="1" i="0" u="none" strike="noStrike" baseline="0" dirty="0">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Summary</a:t>
            </a:r>
          </a:p>
          <a:p>
            <a:pPr marL="285750" indent="-285750" algn="just">
              <a:buFont typeface="Arial" panose="020B0604020202020204" pitchFamily="34" charset="0"/>
              <a:buChar char="•"/>
            </a:pPr>
            <a:r>
              <a:rPr lang="en-US" sz="2000" b="0" i="0" u="none" strike="noStrike" baseline="0" dirty="0">
                <a:latin typeface="Open Sans" panose="020B0606030504020204" pitchFamily="34" charset="0"/>
                <a:ea typeface="Open Sans" panose="020B0606030504020204" pitchFamily="34" charset="0"/>
                <a:cs typeface="Open Sans" panose="020B0606030504020204" pitchFamily="34" charset="0"/>
              </a:rPr>
              <a:t>The Covid-19 pandemic epidemic had a big influence on the supply chain</a:t>
            </a:r>
          </a:p>
          <a:p>
            <a:pPr marL="285750" indent="-285750" algn="just">
              <a:buFont typeface="Arial" panose="020B0604020202020204" pitchFamily="34" charset="0"/>
              <a:buChar char="•"/>
            </a:pPr>
            <a:r>
              <a:rPr lang="en-US" sz="2000" dirty="0">
                <a:latin typeface="Open Sans" panose="020B0606030504020204" pitchFamily="34" charset="0"/>
                <a:ea typeface="Open Sans" panose="020B0606030504020204" pitchFamily="34" charset="0"/>
                <a:cs typeface="Open Sans" panose="020B0606030504020204" pitchFamily="34" charset="0"/>
              </a:rPr>
              <a:t>T</a:t>
            </a:r>
            <a:r>
              <a:rPr lang="en-US" sz="2000" b="0" i="0" u="none" strike="noStrike" baseline="0" dirty="0">
                <a:latin typeface="Open Sans" panose="020B0606030504020204" pitchFamily="34" charset="0"/>
                <a:ea typeface="Open Sans" panose="020B0606030504020204" pitchFamily="34" charset="0"/>
                <a:cs typeface="Open Sans" panose="020B0606030504020204" pitchFamily="34" charset="0"/>
              </a:rPr>
              <a:t>he sharp decline in economic activity has had a substantial influence on social policy as well a the social and economic well-being of residents.</a:t>
            </a:r>
          </a:p>
          <a:p>
            <a:pPr marL="285750" indent="-285750" algn="just">
              <a:buFont typeface="Arial" panose="020B0604020202020204" pitchFamily="34" charset="0"/>
              <a:buChar char="•"/>
            </a:pPr>
            <a:r>
              <a:rPr lang="en-US" sz="2000" b="0" i="0" u="none" strike="noStrike" baseline="0" dirty="0">
                <a:latin typeface="Open Sans" panose="020B0606030504020204" pitchFamily="34" charset="0"/>
                <a:ea typeface="Open Sans" panose="020B0606030504020204" pitchFamily="34" charset="0"/>
                <a:cs typeface="Open Sans" panose="020B0606030504020204" pitchFamily="34" charset="0"/>
              </a:rPr>
              <a:t>The findings revealed a significant decline in global demand for commodity which affected the price of crude oil in the global market.</a:t>
            </a:r>
          </a:p>
          <a:p>
            <a:pPr marL="285750" indent="-285750" algn="just">
              <a:buFont typeface="Arial" panose="020B0604020202020204" pitchFamily="34" charset="0"/>
              <a:buChar char="•"/>
            </a:pPr>
            <a:r>
              <a:rPr lang="en-US" sz="2000" b="0" i="0" u="none" strike="noStrike" baseline="0" dirty="0">
                <a:latin typeface="Open Sans" panose="020B0606030504020204" pitchFamily="34" charset="0"/>
                <a:ea typeface="Open Sans" panose="020B0606030504020204" pitchFamily="34" charset="0"/>
                <a:cs typeface="Open Sans" panose="020B0606030504020204" pitchFamily="34" charset="0"/>
              </a:rPr>
              <a:t>These COVID-19 pandemic spillovers caused a decrease in commodity demand and restricted economic activity when the physical distance rules were put into place</a:t>
            </a:r>
          </a:p>
          <a:p>
            <a:pPr algn="just"/>
            <a:endParaRPr lang="en-US" sz="2000" b="0" i="0" u="none" strike="noStrike" baseline="0" dirty="0">
              <a:latin typeface="Open Sans" panose="020B0606030504020204" pitchFamily="34" charset="0"/>
              <a:ea typeface="Open Sans" panose="020B0606030504020204" pitchFamily="34" charset="0"/>
              <a:cs typeface="Open Sans" panose="020B0606030504020204" pitchFamily="34" charset="0"/>
            </a:endParaRPr>
          </a:p>
          <a:p>
            <a:pPr algn="just"/>
            <a:r>
              <a:rPr lang="en-US" sz="2000" b="0" i="0" u="none" strike="noStrike" baseline="0" dirty="0">
                <a:latin typeface="Open Sans" panose="020B0606030504020204" pitchFamily="34" charset="0"/>
                <a:ea typeface="Open Sans" panose="020B0606030504020204" pitchFamily="34" charset="0"/>
                <a:cs typeface="Open Sans" panose="020B0606030504020204" pitchFamily="34" charset="0"/>
              </a:rPr>
              <a:t>Hence, the study accepted the hypothesis that the covid-19 pandemic negatively impacted on the Nigerian economy.</a:t>
            </a:r>
          </a:p>
          <a:p>
            <a:pPr algn="just"/>
            <a:endParaRPr lang="en-US" sz="1400" b="0" i="0" u="none" strike="noStrike" baseline="0" dirty="0">
              <a:latin typeface="Times New Roman" panose="02020603050405020304" pitchFamily="18" charset="0"/>
            </a:endParaRPr>
          </a:p>
        </p:txBody>
      </p:sp>
      <p:sp>
        <p:nvSpPr>
          <p:cNvPr id="12" name="Title 1">
            <a:extLst>
              <a:ext uri="{FF2B5EF4-FFF2-40B4-BE49-F238E27FC236}">
                <a16:creationId xmlns:a16="http://schemas.microsoft.com/office/drawing/2014/main" id="{2A195DC0-B188-9B67-AF3A-58EF884548E4}"/>
              </a:ext>
            </a:extLst>
          </p:cNvPr>
          <p:cNvSpPr txBox="1">
            <a:spLocks/>
          </p:cNvSpPr>
          <p:nvPr/>
        </p:nvSpPr>
        <p:spPr>
          <a:xfrm>
            <a:off x="741094" y="188640"/>
            <a:ext cx="10969943" cy="711081"/>
          </a:xfrm>
          <a:prstGeom prst="rect">
            <a:avLst/>
          </a:prstGeom>
        </p:spPr>
        <p:txBody>
          <a:bodyPr vert="horz" lIns="121899" tIns="60949" rIns="121899" bIns="60949" rtlCol="0" anchor="ctr">
            <a:noAutofit/>
          </a:bodyPr>
          <a:lstStyle>
            <a:lvl1pPr algn="l" defTabSz="1218987" rtl="0" eaLnBrk="1" latinLnBrk="0" hangingPunct="1">
              <a:spcBef>
                <a:spcPct val="0"/>
              </a:spcBef>
              <a:buNone/>
              <a:defRPr sz="3600" kern="1200">
                <a:solidFill>
                  <a:schemeClr val="tx1"/>
                </a:solidFill>
                <a:latin typeface="+mj-lt"/>
                <a:ea typeface="+mj-ea"/>
                <a:cs typeface="+mj-cs"/>
              </a:defRPr>
            </a:lvl1pPr>
          </a:lstStyle>
          <a:p>
            <a:pPr algn="ctr"/>
            <a:r>
              <a:rPr lang="en-IN"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Summary/Conclusion &amp; </a:t>
            </a:r>
            <a:r>
              <a:rPr lang="en-IN"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Recommendation</a:t>
            </a:r>
          </a:p>
        </p:txBody>
      </p:sp>
    </p:spTree>
    <p:extLst>
      <p:ext uri="{BB962C8B-B14F-4D97-AF65-F5344CB8AC3E}">
        <p14:creationId xmlns:p14="http://schemas.microsoft.com/office/powerpoint/2010/main" val="414806187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3498F-47F0-00D3-CF99-EB37D98BEBB0}"/>
              </a:ext>
            </a:extLst>
          </p:cNvPr>
          <p:cNvSpPr>
            <a:spLocks noGrp="1"/>
          </p:cNvSpPr>
          <p:nvPr>
            <p:ph type="title"/>
          </p:nvPr>
        </p:nvSpPr>
        <p:spPr/>
        <p:txBody>
          <a:bodyPr>
            <a:noAutofit/>
          </a:bodyPr>
          <a:lstStyle/>
          <a:p>
            <a:r>
              <a:rPr lang="en-IN"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Summary/Conclusion &amp; </a:t>
            </a:r>
            <a:r>
              <a:rPr lang="en-IN"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Recommendation</a:t>
            </a:r>
            <a:endParaRPr lang="en-US" dirty="0"/>
          </a:p>
        </p:txBody>
      </p:sp>
      <p:sp>
        <p:nvSpPr>
          <p:cNvPr id="3" name="Content Placeholder 2">
            <a:extLst>
              <a:ext uri="{FF2B5EF4-FFF2-40B4-BE49-F238E27FC236}">
                <a16:creationId xmlns:a16="http://schemas.microsoft.com/office/drawing/2014/main" id="{DD9B5E9B-0AA0-B36A-5406-DC3DCDB01FF1}"/>
              </a:ext>
            </a:extLst>
          </p:cNvPr>
          <p:cNvSpPr>
            <a:spLocks noGrp="1"/>
          </p:cNvSpPr>
          <p:nvPr>
            <p:ph idx="1"/>
          </p:nvPr>
        </p:nvSpPr>
        <p:spPr/>
        <p:txBody>
          <a:bodyPr>
            <a:normAutofit fontScale="62500" lnSpcReduction="20000"/>
          </a:bodyPr>
          <a:lstStyle/>
          <a:p>
            <a:pPr marL="0" indent="0" algn="just">
              <a:buNone/>
            </a:pPr>
            <a:r>
              <a:rPr lang="en-US" sz="3600" b="1" i="0" u="none" strike="noStrike" baseline="0" dirty="0">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Conclusion</a:t>
            </a:r>
          </a:p>
          <a:p>
            <a:pPr algn="just"/>
            <a:r>
              <a:rPr lang="en-US" sz="3600" b="0" i="0" u="none" strike="noStrike" baseline="0" dirty="0">
                <a:latin typeface="Open Sans" panose="020B0606030504020204" pitchFamily="34" charset="0"/>
                <a:ea typeface="Open Sans" panose="020B0606030504020204" pitchFamily="34" charset="0"/>
                <a:cs typeface="Open Sans" panose="020B0606030504020204" pitchFamily="34" charset="0"/>
              </a:rPr>
              <a:t>Based on the evidence at hand, this study comes to the conclusion that the COVID-19-induced lockdown has severely restricted economic activity and, consequently, the cyclical movement of revenue in Nigeria</a:t>
            </a:r>
          </a:p>
          <a:p>
            <a:pPr algn="just"/>
            <a:endParaRPr lang="en-US" sz="3600" dirty="0">
              <a:latin typeface="Open Sans" panose="020B0606030504020204" pitchFamily="34" charset="0"/>
              <a:ea typeface="Open Sans" panose="020B0606030504020204" pitchFamily="34" charset="0"/>
              <a:cs typeface="Open Sans" panose="020B0606030504020204" pitchFamily="34" charset="0"/>
            </a:endParaRPr>
          </a:p>
          <a:p>
            <a:pPr marL="0" indent="0" algn="just">
              <a:buNone/>
            </a:pPr>
            <a:r>
              <a:rPr lang="en-US" sz="3600" b="1" i="0" u="none" strike="noStrike" baseline="0" dirty="0">
                <a:latin typeface="Open Sans" panose="020B0606030504020204" pitchFamily="34" charset="0"/>
                <a:ea typeface="Open Sans" panose="020B0606030504020204" pitchFamily="34" charset="0"/>
                <a:cs typeface="Open Sans" panose="020B0606030504020204" pitchFamily="34" charset="0"/>
              </a:rPr>
              <a:t>Recommendation.</a:t>
            </a:r>
          </a:p>
          <a:p>
            <a:pPr marL="285750" indent="-285750" algn="just">
              <a:buFont typeface="Arial" panose="020B0604020202020204" pitchFamily="34" charset="0"/>
              <a:buChar char="•"/>
            </a:pPr>
            <a:r>
              <a:rPr lang="en-US" sz="3600" b="0" i="0" u="none" strike="noStrike" baseline="0" dirty="0">
                <a:latin typeface="Open Sans" panose="020B0606030504020204" pitchFamily="34" charset="0"/>
                <a:ea typeface="Open Sans" panose="020B0606030504020204" pitchFamily="34" charset="0"/>
                <a:cs typeface="Open Sans" panose="020B0606030504020204" pitchFamily="34" charset="0"/>
              </a:rPr>
              <a:t>To diversify the economy and lessen Nigeria's reliance on revenue from crude oil exports, policymakers should enact economic reforms.</a:t>
            </a:r>
          </a:p>
          <a:p>
            <a:pPr marL="285750" indent="-285750" algn="just">
              <a:buFont typeface="Arial" panose="020B0604020202020204" pitchFamily="34" charset="0"/>
              <a:buChar char="•"/>
            </a:pPr>
            <a:r>
              <a:rPr lang="en-US" sz="3600" dirty="0">
                <a:latin typeface="Open Sans" panose="020B0606030504020204" pitchFamily="34" charset="0"/>
                <a:ea typeface="Open Sans" panose="020B0606030504020204" pitchFamily="34" charset="0"/>
                <a:cs typeface="Open Sans" panose="020B0606030504020204" pitchFamily="34" charset="0"/>
              </a:rPr>
              <a:t>S</a:t>
            </a:r>
            <a:r>
              <a:rPr lang="en-US" sz="3600" b="0" i="0" u="none" strike="noStrike" baseline="0" dirty="0">
                <a:latin typeface="Open Sans" panose="020B0606030504020204" pitchFamily="34" charset="0"/>
                <a:ea typeface="Open Sans" panose="020B0606030504020204" pitchFamily="34" charset="0"/>
                <a:cs typeface="Open Sans" panose="020B0606030504020204" pitchFamily="34" charset="0"/>
              </a:rPr>
              <a:t>trengthen Nigeria's national health system's resistance to the spread of contagious illnesses.</a:t>
            </a:r>
          </a:p>
          <a:p>
            <a:pPr marL="285750" indent="-285750" algn="just">
              <a:buFont typeface="Arial" panose="020B0604020202020204" pitchFamily="34" charset="0"/>
              <a:buChar char="•"/>
            </a:pPr>
            <a:r>
              <a:rPr lang="en-US" sz="3600" b="0" i="0" u="none" strike="noStrike" baseline="0" dirty="0">
                <a:latin typeface="Open Sans" panose="020B0606030504020204" pitchFamily="34" charset="0"/>
                <a:ea typeface="Open Sans" panose="020B0606030504020204" pitchFamily="34" charset="0"/>
                <a:cs typeface="Open Sans" panose="020B0606030504020204" pitchFamily="34" charset="0"/>
              </a:rPr>
              <a:t>Policymakers should also use legislation to establish a strong social safety net for all residents, especially for unemployed people and low-income households.</a:t>
            </a:r>
          </a:p>
          <a:p>
            <a:pPr marL="285750" indent="-285750" algn="just">
              <a:buFont typeface="Arial" panose="020B0604020202020204" pitchFamily="34" charset="0"/>
              <a:buChar char="•"/>
            </a:pPr>
            <a:r>
              <a:rPr lang="en-US" sz="3600" dirty="0">
                <a:latin typeface="Open Sans" panose="020B0606030504020204" pitchFamily="34" charset="0"/>
                <a:ea typeface="Open Sans" panose="020B0606030504020204" pitchFamily="34" charset="0"/>
                <a:cs typeface="Open Sans" panose="020B0606030504020204" pitchFamily="34" charset="0"/>
              </a:rPr>
              <a:t>G</a:t>
            </a:r>
            <a:r>
              <a:rPr lang="en-US" sz="3600" b="0" i="0" u="none" strike="noStrike" baseline="0" dirty="0">
                <a:latin typeface="Open Sans" panose="020B0606030504020204" pitchFamily="34" charset="0"/>
                <a:ea typeface="Open Sans" panose="020B0606030504020204" pitchFamily="34" charset="0"/>
                <a:cs typeface="Open Sans" panose="020B0606030504020204" pitchFamily="34" charset="0"/>
              </a:rPr>
              <a:t>overnment has to concentrate on reestablishing institutions and give organizations like NCDC and NAFDAC more attention</a:t>
            </a:r>
            <a:endParaRPr lang="en-IN" sz="3600" dirty="0">
              <a:latin typeface="Open Sans" panose="020B0606030504020204" pitchFamily="34" charset="0"/>
              <a:ea typeface="Open Sans" panose="020B0606030504020204" pitchFamily="34" charset="0"/>
              <a:cs typeface="Open Sans" panose="020B0606030504020204" pitchFamily="34" charset="0"/>
            </a:endParaRPr>
          </a:p>
          <a:p>
            <a:endParaRPr lang="en-US" dirty="0"/>
          </a:p>
        </p:txBody>
      </p:sp>
    </p:spTree>
    <p:extLst>
      <p:ext uri="{BB962C8B-B14F-4D97-AF65-F5344CB8AC3E}">
        <p14:creationId xmlns:p14="http://schemas.microsoft.com/office/powerpoint/2010/main" val="351318032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DAC10C-F584-1EEC-6A41-65A9787EE20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88825" cy="6858000"/>
          </a:xfrm>
          <a:prstGeom prst="rect">
            <a:avLst/>
          </a:prstGeom>
        </p:spPr>
      </p:pic>
      <p:sp>
        <p:nvSpPr>
          <p:cNvPr id="4" name="TextBox 3">
            <a:extLst>
              <a:ext uri="{FF2B5EF4-FFF2-40B4-BE49-F238E27FC236}">
                <a16:creationId xmlns:a16="http://schemas.microsoft.com/office/drawing/2014/main" id="{3B5545A9-8707-CA05-6954-70D244B85C40}"/>
              </a:ext>
            </a:extLst>
          </p:cNvPr>
          <p:cNvSpPr txBox="1"/>
          <p:nvPr/>
        </p:nvSpPr>
        <p:spPr>
          <a:xfrm>
            <a:off x="0" y="6858000"/>
            <a:ext cx="12188825" cy="230832"/>
          </a:xfrm>
          <a:prstGeom prst="rect">
            <a:avLst/>
          </a:prstGeom>
          <a:noFill/>
        </p:spPr>
        <p:txBody>
          <a:bodyPr wrap="square" rtlCol="0">
            <a:spAutoFit/>
          </a:bodyPr>
          <a:lstStyle/>
          <a:p>
            <a:r>
              <a:rPr lang="en-US" sz="900">
                <a:hlinkClick r:id="rId3" tooltip="http://mommyrackell.com/2014/01/happy-29th.html"/>
              </a:rPr>
              <a:t>This Photo</a:t>
            </a:r>
            <a:r>
              <a:rPr lang="en-US" sz="900"/>
              <a:t> by Unknown Author is licensed under </a:t>
            </a:r>
            <a:r>
              <a:rPr lang="en-US" sz="900">
                <a:hlinkClick r:id="rId4" tooltip="https://creativecommons.org/licenses/by-nc-nd/3.0/"/>
              </a:rPr>
              <a:t>CC BY-NC-ND</a:t>
            </a:r>
            <a:endParaRPr lang="en-US" sz="900"/>
          </a:p>
        </p:txBody>
      </p:sp>
    </p:spTree>
    <p:extLst>
      <p:ext uri="{BB962C8B-B14F-4D97-AF65-F5344CB8AC3E}">
        <p14:creationId xmlns:p14="http://schemas.microsoft.com/office/powerpoint/2010/main" val="396270532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2F92D-5E3F-48DD-8C02-C972A8708B7F}"/>
              </a:ext>
            </a:extLst>
          </p:cNvPr>
          <p:cNvSpPr>
            <a:spLocks noGrp="1"/>
          </p:cNvSpPr>
          <p:nvPr>
            <p:ph type="title"/>
          </p:nvPr>
        </p:nvSpPr>
        <p:spPr>
          <a:xfrm>
            <a:off x="609441" y="274639"/>
            <a:ext cx="10969943" cy="711081"/>
          </a:xfrm>
        </p:spPr>
        <p:txBody>
          <a:bodyPr/>
          <a:lstStyle/>
          <a:p>
            <a:pPr algn="ctr"/>
            <a:r>
              <a:rPr lang="en-IN"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References</a:t>
            </a:r>
          </a:p>
        </p:txBody>
      </p:sp>
      <p:sp>
        <p:nvSpPr>
          <p:cNvPr id="23" name="Slide Number Placeholder 22">
            <a:extLst>
              <a:ext uri="{FF2B5EF4-FFF2-40B4-BE49-F238E27FC236}">
                <a16:creationId xmlns:a16="http://schemas.microsoft.com/office/drawing/2014/main" id="{C68EF812-F07B-4B4D-AA0C-647E662B34E7}"/>
              </a:ext>
            </a:extLst>
          </p:cNvPr>
          <p:cNvSpPr>
            <a:spLocks noGrp="1"/>
          </p:cNvSpPr>
          <p:nvPr>
            <p:ph type="sldNum" sz="quarter" idx="12"/>
          </p:nvPr>
        </p:nvSpPr>
        <p:spPr/>
        <p:txBody>
          <a:bodyPr/>
          <a:lstStyle/>
          <a:p>
            <a:fld id="{96E69268-9C8B-4EBF-A9EE-DC5DC2D48DC3}" type="slidenum">
              <a:rPr lang="en-US" smtClean="0"/>
              <a:pPr/>
              <a:t>19</a:t>
            </a:fld>
            <a:endParaRPr lang="en-US" dirty="0"/>
          </a:p>
        </p:txBody>
      </p:sp>
      <p:sp>
        <p:nvSpPr>
          <p:cNvPr id="3" name="Rectangle 2">
            <a:extLst>
              <a:ext uri="{FF2B5EF4-FFF2-40B4-BE49-F238E27FC236}">
                <a16:creationId xmlns:a16="http://schemas.microsoft.com/office/drawing/2014/main" id="{5894F061-C4BB-415E-AE67-702BEF2778E4}"/>
              </a:ext>
            </a:extLst>
          </p:cNvPr>
          <p:cNvSpPr/>
          <p:nvPr/>
        </p:nvSpPr>
        <p:spPr>
          <a:xfrm>
            <a:off x="1247451" y="1484784"/>
            <a:ext cx="855097" cy="8550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latin typeface="Open Sans" panose="020B0606030504020204" pitchFamily="34" charset="0"/>
                <a:ea typeface="Open Sans" panose="020B0606030504020204" pitchFamily="34" charset="0"/>
                <a:cs typeface="Open Sans" panose="020B0606030504020204" pitchFamily="34" charset="0"/>
              </a:rPr>
              <a:t>01</a:t>
            </a:r>
          </a:p>
        </p:txBody>
      </p:sp>
      <p:sp>
        <p:nvSpPr>
          <p:cNvPr id="16" name="Rectangle 15">
            <a:extLst>
              <a:ext uri="{FF2B5EF4-FFF2-40B4-BE49-F238E27FC236}">
                <a16:creationId xmlns:a16="http://schemas.microsoft.com/office/drawing/2014/main" id="{9FD9946F-3188-4C05-996D-2BE8F0C6AEA2}"/>
              </a:ext>
            </a:extLst>
          </p:cNvPr>
          <p:cNvSpPr/>
          <p:nvPr/>
        </p:nvSpPr>
        <p:spPr>
          <a:xfrm>
            <a:off x="2380142" y="1635333"/>
            <a:ext cx="8682821" cy="553998"/>
          </a:xfrm>
          <a:prstGeom prst="rect">
            <a:avLst/>
          </a:prstGeom>
        </p:spPr>
        <p:txBody>
          <a:bodyPr wrap="square" anchor="ctr">
            <a:spAutoFit/>
          </a:bodyPr>
          <a:lstStyle/>
          <a:p>
            <a:pPr algn="just"/>
            <a:r>
              <a:rPr lang="en-US" sz="1500" b="1" i="0" u="none" strike="noStrike" baseline="0" dirty="0">
                <a:solidFill>
                  <a:srgbClr val="505050"/>
                </a:solidFill>
                <a:latin typeface="Open Sans" panose="020B0606030504020204" pitchFamily="34" charset="0"/>
                <a:ea typeface="Open Sans" panose="020B0606030504020204" pitchFamily="34" charset="0"/>
                <a:cs typeface="Open Sans" panose="020B0606030504020204" pitchFamily="34" charset="0"/>
              </a:rPr>
              <a:t>The raw code of this work can be assessed on GitHub through </a:t>
            </a:r>
            <a:r>
              <a:rPr lang="en-US" sz="1500" b="0" i="0" u="none" strike="noStrike" baseline="0" dirty="0">
                <a:solidFill>
                  <a:srgbClr val="0000FF"/>
                </a:solidFill>
                <a:latin typeface="Open Sans" panose="020B0606030504020204" pitchFamily="34" charset="0"/>
                <a:ea typeface="Open Sans" panose="020B0606030504020204" pitchFamily="34" charset="0"/>
                <a:cs typeface="Open Sans" panose="020B0606030504020204" pitchFamily="34" charset="0"/>
              </a:rPr>
              <a:t>https://github.com/ibeabu-</a:t>
            </a:r>
          </a:p>
          <a:p>
            <a:pPr algn="just"/>
            <a:r>
              <a:rPr lang="sv-SE" sz="1500" b="0" i="0" u="none" strike="noStrike" baseline="0" dirty="0">
                <a:solidFill>
                  <a:srgbClr val="0000FF"/>
                </a:solidFill>
                <a:latin typeface="Open Sans" panose="020B0606030504020204" pitchFamily="34" charset="0"/>
                <a:ea typeface="Open Sans" panose="020B0606030504020204" pitchFamily="34" charset="0"/>
                <a:cs typeface="Open Sans" panose="020B0606030504020204" pitchFamily="34" charset="0"/>
              </a:rPr>
              <a:t>chi/python_EDA/blob/master/capstone%20analysis.ipynb</a:t>
            </a:r>
            <a:endParaRPr lang="en-IN" sz="15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9" name="Rectangle 18">
            <a:extLst>
              <a:ext uri="{FF2B5EF4-FFF2-40B4-BE49-F238E27FC236}">
                <a16:creationId xmlns:a16="http://schemas.microsoft.com/office/drawing/2014/main" id="{CCCB8FA3-E692-4570-89BC-3A3BF2E71A89}"/>
              </a:ext>
            </a:extLst>
          </p:cNvPr>
          <p:cNvSpPr/>
          <p:nvPr/>
        </p:nvSpPr>
        <p:spPr>
          <a:xfrm>
            <a:off x="1247451" y="2994216"/>
            <a:ext cx="855097" cy="85509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latin typeface="Open Sans" panose="020B0606030504020204" pitchFamily="34" charset="0"/>
                <a:ea typeface="Open Sans" panose="020B0606030504020204" pitchFamily="34" charset="0"/>
                <a:cs typeface="Open Sans" panose="020B0606030504020204" pitchFamily="34" charset="0"/>
              </a:rPr>
              <a:t>02</a:t>
            </a:r>
          </a:p>
        </p:txBody>
      </p:sp>
      <p:sp>
        <p:nvSpPr>
          <p:cNvPr id="21" name="Rectangle 20">
            <a:extLst>
              <a:ext uri="{FF2B5EF4-FFF2-40B4-BE49-F238E27FC236}">
                <a16:creationId xmlns:a16="http://schemas.microsoft.com/office/drawing/2014/main" id="{D8FF3362-C25E-4D5E-BB17-A4FAC16B70E2}"/>
              </a:ext>
            </a:extLst>
          </p:cNvPr>
          <p:cNvSpPr/>
          <p:nvPr/>
        </p:nvSpPr>
        <p:spPr>
          <a:xfrm>
            <a:off x="2380143" y="3029349"/>
            <a:ext cx="8561230" cy="784830"/>
          </a:xfrm>
          <a:prstGeom prst="rect">
            <a:avLst/>
          </a:prstGeom>
        </p:spPr>
        <p:txBody>
          <a:bodyPr wrap="square" anchor="ctr">
            <a:spAutoFit/>
          </a:bodyPr>
          <a:lstStyle/>
          <a:p>
            <a:pPr algn="l"/>
            <a:r>
              <a:rPr lang="en-US" sz="1500" b="1" i="0" u="none" strike="noStrike" baseline="0" dirty="0">
                <a:solidFill>
                  <a:srgbClr val="000000"/>
                </a:solidFill>
                <a:latin typeface="Open Sans" panose="020B0606030504020204" pitchFamily="34" charset="0"/>
                <a:ea typeface="Open Sans" panose="020B0606030504020204" pitchFamily="34" charset="0"/>
                <a:cs typeface="Open Sans" panose="020B0606030504020204" pitchFamily="34" charset="0"/>
              </a:rPr>
              <a:t>Impacts of COVID-19 on inclusive economic growth in middle-income countries</a:t>
            </a:r>
          </a:p>
          <a:p>
            <a:pPr algn="l"/>
            <a:r>
              <a:rPr lang="en-US" sz="1500" b="0" i="0" u="none" strike="noStrike" baseline="0" dirty="0">
                <a:solidFill>
                  <a:srgbClr val="2E2E2E"/>
                </a:solidFill>
                <a:latin typeface="Open Sans" panose="020B0606030504020204" pitchFamily="34" charset="0"/>
                <a:ea typeface="Open Sans" panose="020B0606030504020204" pitchFamily="34" charset="0"/>
                <a:cs typeface="Open Sans" panose="020B0606030504020204" pitchFamily="34" charset="0"/>
              </a:rPr>
              <a:t>K4D Helpdesk Report 811. Institute of Development Studies, Brighton, UK (2020)</a:t>
            </a:r>
          </a:p>
          <a:p>
            <a:pPr algn="l"/>
            <a:r>
              <a:rPr lang="en-US" sz="1500" b="0" i="0" u="none" strike="noStrike" baseline="0" dirty="0">
                <a:solidFill>
                  <a:srgbClr val="0C7DBC"/>
                </a:solidFill>
                <a:latin typeface="Open Sans" panose="020B0606030504020204" pitchFamily="34" charset="0"/>
                <a:ea typeface="Open Sans" panose="020B0606030504020204" pitchFamily="34" charset="0"/>
                <a:cs typeface="Open Sans" panose="020B0606030504020204" pitchFamily="34" charset="0"/>
              </a:rPr>
              <a:t>Google Scholar</a:t>
            </a:r>
            <a:endParaRPr lang="en-IN" sz="15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6" name="Rectangle 25">
            <a:extLst>
              <a:ext uri="{FF2B5EF4-FFF2-40B4-BE49-F238E27FC236}">
                <a16:creationId xmlns:a16="http://schemas.microsoft.com/office/drawing/2014/main" id="{F7EF0199-806A-487B-8D7B-37C88A026348}"/>
              </a:ext>
            </a:extLst>
          </p:cNvPr>
          <p:cNvSpPr/>
          <p:nvPr/>
        </p:nvSpPr>
        <p:spPr>
          <a:xfrm>
            <a:off x="1247451" y="4503648"/>
            <a:ext cx="855097" cy="85509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latin typeface="Open Sans" panose="020B0606030504020204" pitchFamily="34" charset="0"/>
                <a:ea typeface="Open Sans" panose="020B0606030504020204" pitchFamily="34" charset="0"/>
                <a:cs typeface="Open Sans" panose="020B0606030504020204" pitchFamily="34" charset="0"/>
              </a:rPr>
              <a:t>03</a:t>
            </a:r>
          </a:p>
        </p:txBody>
      </p:sp>
      <p:sp>
        <p:nvSpPr>
          <p:cNvPr id="30" name="Rectangle 29">
            <a:extLst>
              <a:ext uri="{FF2B5EF4-FFF2-40B4-BE49-F238E27FC236}">
                <a16:creationId xmlns:a16="http://schemas.microsoft.com/office/drawing/2014/main" id="{B8B12823-B867-4A72-8B9D-935446F00CAD}"/>
              </a:ext>
            </a:extLst>
          </p:cNvPr>
          <p:cNvSpPr/>
          <p:nvPr/>
        </p:nvSpPr>
        <p:spPr>
          <a:xfrm>
            <a:off x="2380143" y="4769614"/>
            <a:ext cx="8561230" cy="323165"/>
          </a:xfrm>
          <a:prstGeom prst="rect">
            <a:avLst/>
          </a:prstGeom>
        </p:spPr>
        <p:txBody>
          <a:bodyPr wrap="square" anchor="ctr">
            <a:spAutoFit/>
          </a:bodyPr>
          <a:lstStyle/>
          <a:p>
            <a:pPr algn="l"/>
            <a:r>
              <a:rPr lang="en-US" sz="1500" b="1" i="0" dirty="0">
                <a:latin typeface="Open Sans" panose="020B0606030504020204" pitchFamily="34" charset="0"/>
                <a:ea typeface="Open Sans" panose="020B0606030504020204" pitchFamily="34" charset="0"/>
                <a:cs typeface="Open Sans" panose="020B0606030504020204" pitchFamily="34" charset="0"/>
              </a:rPr>
              <a:t>Gul Amin</a:t>
            </a:r>
            <a:r>
              <a:rPr lang="en-US" sz="1500" b="1" i="0" dirty="0">
                <a:solidFill>
                  <a:srgbClr val="1A0DAB"/>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 </a:t>
            </a:r>
            <a:r>
              <a:rPr lang="en-US" sz="1500" b="0" i="0" dirty="0">
                <a:effectLst/>
                <a:latin typeface="Open Sans" panose="020B0606030504020204" pitchFamily="34" charset="0"/>
                <a:ea typeface="Open Sans" panose="020B0606030504020204" pitchFamily="34" charset="0"/>
                <a:cs typeface="Open Sans" panose="020B0606030504020204" pitchFamily="34" charset="0"/>
              </a:rPr>
              <a:t>Development and evaluation of ordinary least squares , 2012</a:t>
            </a:r>
            <a:endParaRPr lang="en-US" sz="1500" b="0" i="0" dirty="0">
              <a:effectLst/>
              <a:latin typeface="Open Sans" panose="020B0606030504020204" pitchFamily="34" charset="0"/>
              <a:ea typeface="Open Sans" panose="020B0606030504020204" pitchFamily="34" charset="0"/>
              <a:cs typeface="Open Sans" panose="020B0606030504020204" pitchFamily="34" charset="0"/>
              <a:hlinkClick r:id="rId3"/>
            </a:endParaRPr>
          </a:p>
        </p:txBody>
      </p:sp>
    </p:spTree>
    <p:extLst>
      <p:ext uri="{BB962C8B-B14F-4D97-AF65-F5344CB8AC3E}">
        <p14:creationId xmlns:p14="http://schemas.microsoft.com/office/powerpoint/2010/main" val="204588382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FB1FDF6-ECC0-46F4-959E-4450192B77AC}"/>
              </a:ext>
            </a:extLst>
          </p:cNvPr>
          <p:cNvSpPr>
            <a:spLocks noGrp="1"/>
          </p:cNvSpPr>
          <p:nvPr>
            <p:ph type="title"/>
          </p:nvPr>
        </p:nvSpPr>
        <p:spPr/>
        <p:txBody>
          <a:bodyPr/>
          <a:lstStyle/>
          <a:p>
            <a:pPr algn="ctr"/>
            <a:r>
              <a:rPr lang="en-IN"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Thesis</a:t>
            </a:r>
            <a:r>
              <a:rPr lang="en-IN"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Presentation Outline</a:t>
            </a:r>
          </a:p>
        </p:txBody>
      </p:sp>
      <p:sp>
        <p:nvSpPr>
          <p:cNvPr id="18" name="Rectangle 17">
            <a:extLst>
              <a:ext uri="{FF2B5EF4-FFF2-40B4-BE49-F238E27FC236}">
                <a16:creationId xmlns:a16="http://schemas.microsoft.com/office/drawing/2014/main" id="{791A42CF-CD10-40D9-B555-5B877D61C30E}"/>
              </a:ext>
            </a:extLst>
          </p:cNvPr>
          <p:cNvSpPr/>
          <p:nvPr/>
        </p:nvSpPr>
        <p:spPr>
          <a:xfrm>
            <a:off x="1077011" y="1342073"/>
            <a:ext cx="173758" cy="173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A419D05E-C159-4D18-950C-8DB21A95A3FF}"/>
              </a:ext>
            </a:extLst>
          </p:cNvPr>
          <p:cNvSpPr/>
          <p:nvPr/>
        </p:nvSpPr>
        <p:spPr>
          <a:xfrm>
            <a:off x="1077011" y="1913075"/>
            <a:ext cx="173758" cy="173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FB483CB1-9355-4994-AC33-E70D3AB49F71}"/>
              </a:ext>
            </a:extLst>
          </p:cNvPr>
          <p:cNvSpPr/>
          <p:nvPr/>
        </p:nvSpPr>
        <p:spPr>
          <a:xfrm>
            <a:off x="1077011" y="2484077"/>
            <a:ext cx="173758" cy="173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B7C3C6A6-012F-499B-99E2-4CB11EA0E8CC}"/>
              </a:ext>
            </a:extLst>
          </p:cNvPr>
          <p:cNvSpPr/>
          <p:nvPr/>
        </p:nvSpPr>
        <p:spPr>
          <a:xfrm>
            <a:off x="1077011" y="3055079"/>
            <a:ext cx="173758" cy="173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B35DE87D-0D17-4702-8827-1F859F8C5724}"/>
              </a:ext>
            </a:extLst>
          </p:cNvPr>
          <p:cNvSpPr/>
          <p:nvPr/>
        </p:nvSpPr>
        <p:spPr>
          <a:xfrm>
            <a:off x="1077011" y="3626081"/>
            <a:ext cx="173758" cy="173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F9AAA62D-11DB-4A82-8736-C8B2029AC197}"/>
              </a:ext>
            </a:extLst>
          </p:cNvPr>
          <p:cNvSpPr/>
          <p:nvPr/>
        </p:nvSpPr>
        <p:spPr>
          <a:xfrm>
            <a:off x="1077011" y="4197083"/>
            <a:ext cx="173758" cy="173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2CCCFA54-670D-4F47-8280-5B6153FEC9C5}"/>
              </a:ext>
            </a:extLst>
          </p:cNvPr>
          <p:cNvSpPr/>
          <p:nvPr/>
        </p:nvSpPr>
        <p:spPr>
          <a:xfrm>
            <a:off x="1077011" y="4725144"/>
            <a:ext cx="173758" cy="173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27">
            <a:extLst>
              <a:ext uri="{FF2B5EF4-FFF2-40B4-BE49-F238E27FC236}">
                <a16:creationId xmlns:a16="http://schemas.microsoft.com/office/drawing/2014/main" id="{6C6B0FBD-8B20-4A04-8F67-A8F9456E3D48}"/>
              </a:ext>
            </a:extLst>
          </p:cNvPr>
          <p:cNvSpPr/>
          <p:nvPr/>
        </p:nvSpPr>
        <p:spPr>
          <a:xfrm>
            <a:off x="1427725" y="1225544"/>
            <a:ext cx="7622826" cy="369332"/>
          </a:xfrm>
          <a:prstGeom prst="rect">
            <a:avLst/>
          </a:prstGeom>
        </p:spPr>
        <p:txBody>
          <a:bodyPr wrap="square">
            <a:spAutoFit/>
          </a:bodyPr>
          <a:lstStyle/>
          <a:p>
            <a:pPr fontAlgn="base"/>
            <a:r>
              <a:rPr lang="en-US" sz="18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Title Slide</a:t>
            </a:r>
            <a:endParaRPr lang="en-IN" sz="1800" dirty="0">
              <a:solidFill>
                <a:schemeClr val="tx1">
                  <a:lumMod val="75000"/>
                  <a:lumOff val="25000"/>
                </a:schemeClr>
              </a:solidFill>
              <a:latin typeface="Arial" panose="020B0604020202020204" pitchFamily="34" charset="0"/>
              <a:cs typeface="Arial" panose="020B0604020202020204" pitchFamily="34" charset="0"/>
            </a:endParaRPr>
          </a:p>
        </p:txBody>
      </p:sp>
      <p:cxnSp>
        <p:nvCxnSpPr>
          <p:cNvPr id="30" name="Straight Connector 29">
            <a:extLst>
              <a:ext uri="{FF2B5EF4-FFF2-40B4-BE49-F238E27FC236}">
                <a16:creationId xmlns:a16="http://schemas.microsoft.com/office/drawing/2014/main" id="{64BC36CC-55CA-4BA0-ABFE-FD8B244A9DC7}"/>
              </a:ext>
            </a:extLst>
          </p:cNvPr>
          <p:cNvCxnSpPr>
            <a:cxnSpLocks/>
          </p:cNvCxnSpPr>
          <p:nvPr/>
        </p:nvCxnSpPr>
        <p:spPr>
          <a:xfrm>
            <a:off x="1042835" y="1625654"/>
            <a:ext cx="998047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5951C02E-B7CD-4960-A431-6DA7A66A9936}"/>
              </a:ext>
            </a:extLst>
          </p:cNvPr>
          <p:cNvSpPr/>
          <p:nvPr/>
        </p:nvSpPr>
        <p:spPr>
          <a:xfrm>
            <a:off x="1427725" y="1804664"/>
            <a:ext cx="7622826" cy="369332"/>
          </a:xfrm>
          <a:prstGeom prst="rect">
            <a:avLst/>
          </a:prstGeom>
        </p:spPr>
        <p:txBody>
          <a:bodyPr wrap="square">
            <a:spAutoFit/>
          </a:bodyPr>
          <a:lstStyle/>
          <a:p>
            <a:pPr fontAlgn="base"/>
            <a:r>
              <a:rPr lang="en-US" sz="18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Introduction</a:t>
            </a:r>
            <a:endParaRPr lang="en-IN" sz="1800" dirty="0">
              <a:solidFill>
                <a:schemeClr val="tx1">
                  <a:lumMod val="75000"/>
                  <a:lumOff val="25000"/>
                </a:schemeClr>
              </a:solidFill>
              <a:latin typeface="Arial" panose="020B0604020202020204" pitchFamily="34" charset="0"/>
              <a:cs typeface="Arial" panose="020B0604020202020204" pitchFamily="34" charset="0"/>
            </a:endParaRPr>
          </a:p>
        </p:txBody>
      </p:sp>
      <p:cxnSp>
        <p:nvCxnSpPr>
          <p:cNvPr id="33" name="Straight Connector 32">
            <a:extLst>
              <a:ext uri="{FF2B5EF4-FFF2-40B4-BE49-F238E27FC236}">
                <a16:creationId xmlns:a16="http://schemas.microsoft.com/office/drawing/2014/main" id="{30A4075B-0123-4A98-BF17-07C3B6831ACD}"/>
              </a:ext>
            </a:extLst>
          </p:cNvPr>
          <p:cNvCxnSpPr>
            <a:cxnSpLocks/>
          </p:cNvCxnSpPr>
          <p:nvPr/>
        </p:nvCxnSpPr>
        <p:spPr>
          <a:xfrm>
            <a:off x="1042835" y="2204774"/>
            <a:ext cx="998047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C5D9A390-F971-4409-8CC4-DB2FCCE79FB1}"/>
              </a:ext>
            </a:extLst>
          </p:cNvPr>
          <p:cNvSpPr/>
          <p:nvPr/>
        </p:nvSpPr>
        <p:spPr>
          <a:xfrm>
            <a:off x="1427725" y="2383784"/>
            <a:ext cx="7622826" cy="369332"/>
          </a:xfrm>
          <a:prstGeom prst="rect">
            <a:avLst/>
          </a:prstGeom>
        </p:spPr>
        <p:txBody>
          <a:bodyPr wrap="square">
            <a:spAutoFit/>
          </a:bodyPr>
          <a:lstStyle/>
          <a:p>
            <a:pPr fontAlgn="base"/>
            <a:r>
              <a:rPr lang="en-US" sz="18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Hypotheses</a:t>
            </a:r>
            <a:endParaRPr lang="en-IN" sz="1800" dirty="0">
              <a:solidFill>
                <a:schemeClr val="tx1">
                  <a:lumMod val="75000"/>
                  <a:lumOff val="25000"/>
                </a:schemeClr>
              </a:solidFill>
              <a:latin typeface="Arial" panose="020B0604020202020204" pitchFamily="34" charset="0"/>
              <a:cs typeface="Arial" panose="020B0604020202020204" pitchFamily="34" charset="0"/>
            </a:endParaRPr>
          </a:p>
        </p:txBody>
      </p:sp>
      <p:cxnSp>
        <p:nvCxnSpPr>
          <p:cNvPr id="35" name="Straight Connector 34">
            <a:extLst>
              <a:ext uri="{FF2B5EF4-FFF2-40B4-BE49-F238E27FC236}">
                <a16:creationId xmlns:a16="http://schemas.microsoft.com/office/drawing/2014/main" id="{8DCB4947-C35A-42EF-9D17-A81F25B0226C}"/>
              </a:ext>
            </a:extLst>
          </p:cNvPr>
          <p:cNvCxnSpPr>
            <a:cxnSpLocks/>
          </p:cNvCxnSpPr>
          <p:nvPr/>
        </p:nvCxnSpPr>
        <p:spPr>
          <a:xfrm>
            <a:off x="1042835" y="2783894"/>
            <a:ext cx="998047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16600D72-5998-42A6-BFB2-03DC0B2EEA3E}"/>
              </a:ext>
            </a:extLst>
          </p:cNvPr>
          <p:cNvSpPr/>
          <p:nvPr/>
        </p:nvSpPr>
        <p:spPr>
          <a:xfrm>
            <a:off x="1427725" y="2962904"/>
            <a:ext cx="7622826" cy="369332"/>
          </a:xfrm>
          <a:prstGeom prst="rect">
            <a:avLst/>
          </a:prstGeom>
        </p:spPr>
        <p:txBody>
          <a:bodyPr wrap="square">
            <a:spAutoFit/>
          </a:bodyPr>
          <a:lstStyle/>
          <a:p>
            <a:pPr fontAlgn="base"/>
            <a:r>
              <a:rPr lang="en-US" sz="18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Literature Review	</a:t>
            </a:r>
            <a:endParaRPr lang="en-IN" sz="1800" dirty="0">
              <a:solidFill>
                <a:schemeClr val="tx1">
                  <a:lumMod val="75000"/>
                  <a:lumOff val="25000"/>
                </a:schemeClr>
              </a:solidFill>
              <a:latin typeface="Arial" panose="020B0604020202020204" pitchFamily="34" charset="0"/>
              <a:cs typeface="Arial" panose="020B0604020202020204" pitchFamily="34" charset="0"/>
            </a:endParaRPr>
          </a:p>
        </p:txBody>
      </p:sp>
      <p:cxnSp>
        <p:nvCxnSpPr>
          <p:cNvPr id="37" name="Straight Connector 36">
            <a:extLst>
              <a:ext uri="{FF2B5EF4-FFF2-40B4-BE49-F238E27FC236}">
                <a16:creationId xmlns:a16="http://schemas.microsoft.com/office/drawing/2014/main" id="{51171088-ABDC-435D-BC05-68119684664A}"/>
              </a:ext>
            </a:extLst>
          </p:cNvPr>
          <p:cNvCxnSpPr>
            <a:cxnSpLocks/>
          </p:cNvCxnSpPr>
          <p:nvPr/>
        </p:nvCxnSpPr>
        <p:spPr>
          <a:xfrm>
            <a:off x="1042835" y="3363014"/>
            <a:ext cx="998047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F966B7EB-7D00-406E-9DA3-3DE33BFFA4C2}"/>
              </a:ext>
            </a:extLst>
          </p:cNvPr>
          <p:cNvSpPr/>
          <p:nvPr/>
        </p:nvSpPr>
        <p:spPr>
          <a:xfrm>
            <a:off x="1427725" y="3542024"/>
            <a:ext cx="7622826" cy="369332"/>
          </a:xfrm>
          <a:prstGeom prst="rect">
            <a:avLst/>
          </a:prstGeom>
        </p:spPr>
        <p:txBody>
          <a:bodyPr wrap="square">
            <a:spAutoFit/>
          </a:bodyPr>
          <a:lstStyle/>
          <a:p>
            <a:pPr fontAlgn="base"/>
            <a:r>
              <a:rPr lang="en-US" sz="18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Research Methodology</a:t>
            </a:r>
            <a:endParaRPr lang="en-IN" sz="1800" dirty="0">
              <a:solidFill>
                <a:schemeClr val="tx1">
                  <a:lumMod val="75000"/>
                  <a:lumOff val="25000"/>
                </a:schemeClr>
              </a:solidFill>
              <a:latin typeface="Arial" panose="020B0604020202020204" pitchFamily="34" charset="0"/>
              <a:cs typeface="Arial" panose="020B0604020202020204" pitchFamily="34" charset="0"/>
            </a:endParaRPr>
          </a:p>
        </p:txBody>
      </p:sp>
      <p:cxnSp>
        <p:nvCxnSpPr>
          <p:cNvPr id="39" name="Straight Connector 38">
            <a:extLst>
              <a:ext uri="{FF2B5EF4-FFF2-40B4-BE49-F238E27FC236}">
                <a16:creationId xmlns:a16="http://schemas.microsoft.com/office/drawing/2014/main" id="{C934A06B-2877-4D7B-8555-65C8BB86E4E4}"/>
              </a:ext>
            </a:extLst>
          </p:cNvPr>
          <p:cNvCxnSpPr>
            <a:cxnSpLocks/>
          </p:cNvCxnSpPr>
          <p:nvPr/>
        </p:nvCxnSpPr>
        <p:spPr>
          <a:xfrm>
            <a:off x="1042835" y="3942134"/>
            <a:ext cx="998047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4529C805-1150-4889-9DC9-B3B1AB28DC6F}"/>
              </a:ext>
            </a:extLst>
          </p:cNvPr>
          <p:cNvSpPr/>
          <p:nvPr/>
        </p:nvSpPr>
        <p:spPr>
          <a:xfrm>
            <a:off x="1427725" y="4121144"/>
            <a:ext cx="7622826" cy="369332"/>
          </a:xfrm>
          <a:prstGeom prst="rect">
            <a:avLst/>
          </a:prstGeom>
        </p:spPr>
        <p:txBody>
          <a:bodyPr wrap="square">
            <a:spAutoFit/>
          </a:bodyPr>
          <a:lstStyle/>
          <a:p>
            <a:pPr fontAlgn="base"/>
            <a:r>
              <a:rPr lang="en-US" sz="18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Data Visualization &amp; Result</a:t>
            </a:r>
            <a:endParaRPr lang="en-IN" sz="1800" dirty="0">
              <a:solidFill>
                <a:schemeClr val="tx1">
                  <a:lumMod val="75000"/>
                  <a:lumOff val="25000"/>
                </a:schemeClr>
              </a:solidFill>
              <a:latin typeface="Arial" panose="020B0604020202020204" pitchFamily="34" charset="0"/>
              <a:cs typeface="Arial" panose="020B0604020202020204" pitchFamily="34" charset="0"/>
            </a:endParaRPr>
          </a:p>
        </p:txBody>
      </p:sp>
      <p:cxnSp>
        <p:nvCxnSpPr>
          <p:cNvPr id="41" name="Straight Connector 40">
            <a:extLst>
              <a:ext uri="{FF2B5EF4-FFF2-40B4-BE49-F238E27FC236}">
                <a16:creationId xmlns:a16="http://schemas.microsoft.com/office/drawing/2014/main" id="{44AC0BC0-09E6-4BBE-B72F-DF871F43EC5F}"/>
              </a:ext>
            </a:extLst>
          </p:cNvPr>
          <p:cNvCxnSpPr>
            <a:cxnSpLocks/>
          </p:cNvCxnSpPr>
          <p:nvPr/>
        </p:nvCxnSpPr>
        <p:spPr>
          <a:xfrm>
            <a:off x="1042835" y="4521254"/>
            <a:ext cx="998047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78AE0529-F7D2-4A97-A406-60A8C0299408}"/>
              </a:ext>
            </a:extLst>
          </p:cNvPr>
          <p:cNvSpPr/>
          <p:nvPr/>
        </p:nvSpPr>
        <p:spPr>
          <a:xfrm>
            <a:off x="1427725" y="4700263"/>
            <a:ext cx="7622826" cy="369332"/>
          </a:xfrm>
          <a:prstGeom prst="rect">
            <a:avLst/>
          </a:prstGeom>
        </p:spPr>
        <p:txBody>
          <a:bodyPr wrap="square">
            <a:spAutoFit/>
          </a:bodyPr>
          <a:lstStyle/>
          <a:p>
            <a:pPr fontAlgn="base"/>
            <a:r>
              <a:rPr lang="en-US" sz="18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Summary Conclusion &amp; Recommendation</a:t>
            </a:r>
            <a:endParaRPr lang="en-IN" sz="1800" dirty="0">
              <a:solidFill>
                <a:schemeClr val="tx1">
                  <a:lumMod val="75000"/>
                  <a:lumOff val="25000"/>
                </a:schemeClr>
              </a:solidFill>
              <a:latin typeface="Arial" panose="020B0604020202020204" pitchFamily="34" charset="0"/>
              <a:cs typeface="Arial" panose="020B0604020202020204" pitchFamily="34" charset="0"/>
            </a:endParaRPr>
          </a:p>
        </p:txBody>
      </p:sp>
      <p:cxnSp>
        <p:nvCxnSpPr>
          <p:cNvPr id="47" name="Straight Connector 46">
            <a:extLst>
              <a:ext uri="{FF2B5EF4-FFF2-40B4-BE49-F238E27FC236}">
                <a16:creationId xmlns:a16="http://schemas.microsoft.com/office/drawing/2014/main" id="{4825AD00-9401-4525-9190-3E23D10A3188}"/>
              </a:ext>
            </a:extLst>
          </p:cNvPr>
          <p:cNvCxnSpPr>
            <a:cxnSpLocks/>
          </p:cNvCxnSpPr>
          <p:nvPr/>
        </p:nvCxnSpPr>
        <p:spPr>
          <a:xfrm>
            <a:off x="1042835" y="5085184"/>
            <a:ext cx="998047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10138903-A166-4705-80C1-5DE49FAAD99D}"/>
              </a:ext>
            </a:extLst>
          </p:cNvPr>
          <p:cNvSpPr/>
          <p:nvPr/>
        </p:nvSpPr>
        <p:spPr>
          <a:xfrm>
            <a:off x="10602592" y="1225544"/>
            <a:ext cx="543397" cy="400110"/>
          </a:xfrm>
          <a:prstGeom prst="rect">
            <a:avLst/>
          </a:prstGeom>
        </p:spPr>
        <p:txBody>
          <a:bodyPr wrap="square">
            <a:spAutoFit/>
          </a:bodyPr>
          <a:lstStyle/>
          <a:p>
            <a:pPr algn="ctr" fontAlgn="base"/>
            <a:r>
              <a:rPr lang="en-US" sz="2000"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01</a:t>
            </a:r>
            <a:endParaRPr lang="en-IN" sz="2000" b="1" dirty="0">
              <a:solidFill>
                <a:schemeClr val="accent4"/>
              </a:solidFill>
              <a:latin typeface="Arial" panose="020B0604020202020204" pitchFamily="34" charset="0"/>
              <a:cs typeface="Arial" panose="020B0604020202020204" pitchFamily="34" charset="0"/>
            </a:endParaRPr>
          </a:p>
        </p:txBody>
      </p:sp>
      <p:sp>
        <p:nvSpPr>
          <p:cNvPr id="58" name="Rectangle 57">
            <a:extLst>
              <a:ext uri="{FF2B5EF4-FFF2-40B4-BE49-F238E27FC236}">
                <a16:creationId xmlns:a16="http://schemas.microsoft.com/office/drawing/2014/main" id="{3423C60E-AEDF-4CA2-966C-0239EE683DB4}"/>
              </a:ext>
            </a:extLst>
          </p:cNvPr>
          <p:cNvSpPr/>
          <p:nvPr/>
        </p:nvSpPr>
        <p:spPr>
          <a:xfrm>
            <a:off x="10602592" y="1804664"/>
            <a:ext cx="543397" cy="400110"/>
          </a:xfrm>
          <a:prstGeom prst="rect">
            <a:avLst/>
          </a:prstGeom>
        </p:spPr>
        <p:txBody>
          <a:bodyPr wrap="square">
            <a:spAutoFit/>
          </a:bodyPr>
          <a:lstStyle/>
          <a:p>
            <a:pPr algn="ctr" fontAlgn="base"/>
            <a:r>
              <a:rPr lang="en-US" sz="2000"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03</a:t>
            </a:r>
            <a:endParaRPr lang="en-IN" sz="2000" b="1" dirty="0">
              <a:solidFill>
                <a:schemeClr val="accent4"/>
              </a:solidFill>
              <a:latin typeface="Arial" panose="020B0604020202020204" pitchFamily="34" charset="0"/>
              <a:cs typeface="Arial" panose="020B0604020202020204" pitchFamily="34" charset="0"/>
            </a:endParaRPr>
          </a:p>
        </p:txBody>
      </p:sp>
      <p:sp>
        <p:nvSpPr>
          <p:cNvPr id="59" name="Rectangle 58">
            <a:extLst>
              <a:ext uri="{FF2B5EF4-FFF2-40B4-BE49-F238E27FC236}">
                <a16:creationId xmlns:a16="http://schemas.microsoft.com/office/drawing/2014/main" id="{8BB2B97F-2885-475E-ADCC-F1BE12FFCB4F}"/>
              </a:ext>
            </a:extLst>
          </p:cNvPr>
          <p:cNvSpPr/>
          <p:nvPr/>
        </p:nvSpPr>
        <p:spPr>
          <a:xfrm>
            <a:off x="10602592" y="2383784"/>
            <a:ext cx="543397" cy="400110"/>
          </a:xfrm>
          <a:prstGeom prst="rect">
            <a:avLst/>
          </a:prstGeom>
        </p:spPr>
        <p:txBody>
          <a:bodyPr wrap="square">
            <a:spAutoFit/>
          </a:bodyPr>
          <a:lstStyle/>
          <a:p>
            <a:pPr algn="ctr" fontAlgn="base"/>
            <a:r>
              <a:rPr lang="en-US" sz="2000"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04</a:t>
            </a:r>
            <a:endParaRPr lang="en-IN" sz="2000" b="1" dirty="0">
              <a:solidFill>
                <a:schemeClr val="accent4"/>
              </a:solidFill>
              <a:latin typeface="Arial" panose="020B0604020202020204" pitchFamily="34" charset="0"/>
              <a:cs typeface="Arial" panose="020B0604020202020204" pitchFamily="34" charset="0"/>
            </a:endParaRPr>
          </a:p>
        </p:txBody>
      </p:sp>
      <p:sp>
        <p:nvSpPr>
          <p:cNvPr id="60" name="Rectangle 59">
            <a:extLst>
              <a:ext uri="{FF2B5EF4-FFF2-40B4-BE49-F238E27FC236}">
                <a16:creationId xmlns:a16="http://schemas.microsoft.com/office/drawing/2014/main" id="{E93D7FD8-0266-44E1-B47A-7C7190A26AC8}"/>
              </a:ext>
            </a:extLst>
          </p:cNvPr>
          <p:cNvSpPr/>
          <p:nvPr/>
        </p:nvSpPr>
        <p:spPr>
          <a:xfrm>
            <a:off x="10602592" y="2962904"/>
            <a:ext cx="543397" cy="400110"/>
          </a:xfrm>
          <a:prstGeom prst="rect">
            <a:avLst/>
          </a:prstGeom>
        </p:spPr>
        <p:txBody>
          <a:bodyPr wrap="square">
            <a:spAutoFit/>
          </a:bodyPr>
          <a:lstStyle/>
          <a:p>
            <a:pPr algn="ctr" fontAlgn="base"/>
            <a:r>
              <a:rPr lang="en-US" sz="2000"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05</a:t>
            </a:r>
            <a:endParaRPr lang="en-IN" sz="2000" b="1" dirty="0">
              <a:solidFill>
                <a:schemeClr val="accent4"/>
              </a:solidFill>
              <a:latin typeface="Arial" panose="020B0604020202020204" pitchFamily="34" charset="0"/>
              <a:cs typeface="Arial" panose="020B0604020202020204" pitchFamily="34" charset="0"/>
            </a:endParaRPr>
          </a:p>
        </p:txBody>
      </p:sp>
      <p:sp>
        <p:nvSpPr>
          <p:cNvPr id="61" name="Rectangle 60">
            <a:extLst>
              <a:ext uri="{FF2B5EF4-FFF2-40B4-BE49-F238E27FC236}">
                <a16:creationId xmlns:a16="http://schemas.microsoft.com/office/drawing/2014/main" id="{0A2888F3-9857-43B0-8973-61B09A0086DF}"/>
              </a:ext>
            </a:extLst>
          </p:cNvPr>
          <p:cNvSpPr/>
          <p:nvPr/>
        </p:nvSpPr>
        <p:spPr>
          <a:xfrm>
            <a:off x="10602592" y="3542024"/>
            <a:ext cx="543397" cy="400110"/>
          </a:xfrm>
          <a:prstGeom prst="rect">
            <a:avLst/>
          </a:prstGeom>
        </p:spPr>
        <p:txBody>
          <a:bodyPr wrap="square">
            <a:spAutoFit/>
          </a:bodyPr>
          <a:lstStyle/>
          <a:p>
            <a:pPr algn="ctr" fontAlgn="base"/>
            <a:r>
              <a:rPr lang="en-US" sz="2000"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06</a:t>
            </a:r>
            <a:endParaRPr lang="en-IN" sz="2000" b="1" dirty="0">
              <a:solidFill>
                <a:schemeClr val="accent4"/>
              </a:solidFill>
              <a:latin typeface="Arial" panose="020B0604020202020204" pitchFamily="34" charset="0"/>
              <a:cs typeface="Arial" panose="020B0604020202020204" pitchFamily="34" charset="0"/>
            </a:endParaRPr>
          </a:p>
        </p:txBody>
      </p:sp>
      <p:sp>
        <p:nvSpPr>
          <p:cNvPr id="62" name="Rectangle 61">
            <a:extLst>
              <a:ext uri="{FF2B5EF4-FFF2-40B4-BE49-F238E27FC236}">
                <a16:creationId xmlns:a16="http://schemas.microsoft.com/office/drawing/2014/main" id="{F844FF8F-C6E1-4D28-A8BC-E55086D031D3}"/>
              </a:ext>
            </a:extLst>
          </p:cNvPr>
          <p:cNvSpPr/>
          <p:nvPr/>
        </p:nvSpPr>
        <p:spPr>
          <a:xfrm>
            <a:off x="10602592" y="4121144"/>
            <a:ext cx="543397" cy="400110"/>
          </a:xfrm>
          <a:prstGeom prst="rect">
            <a:avLst/>
          </a:prstGeom>
        </p:spPr>
        <p:txBody>
          <a:bodyPr wrap="square">
            <a:spAutoFit/>
          </a:bodyPr>
          <a:lstStyle/>
          <a:p>
            <a:pPr algn="ctr" fontAlgn="base"/>
            <a:r>
              <a:rPr lang="en-US" sz="2000"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07</a:t>
            </a:r>
            <a:endParaRPr lang="en-IN" sz="2000" b="1" dirty="0">
              <a:solidFill>
                <a:schemeClr val="accent4"/>
              </a:solidFill>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F8570C41-78A0-4623-B731-E9182585B270}"/>
              </a:ext>
            </a:extLst>
          </p:cNvPr>
          <p:cNvSpPr/>
          <p:nvPr/>
        </p:nvSpPr>
        <p:spPr>
          <a:xfrm>
            <a:off x="10591575" y="4725144"/>
            <a:ext cx="543397" cy="400110"/>
          </a:xfrm>
          <a:prstGeom prst="rect">
            <a:avLst/>
          </a:prstGeom>
        </p:spPr>
        <p:txBody>
          <a:bodyPr wrap="square">
            <a:spAutoFit/>
          </a:bodyPr>
          <a:lstStyle/>
          <a:p>
            <a:pPr algn="ctr" fontAlgn="base"/>
            <a:r>
              <a:rPr lang="en-US" sz="2000"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14</a:t>
            </a:r>
            <a:endParaRPr lang="en-IN" sz="2000" b="1" dirty="0">
              <a:solidFill>
                <a:schemeClr val="accent4"/>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A8B6D19A-1830-F9E6-165D-68DB8443840A}"/>
              </a:ext>
            </a:extLst>
          </p:cNvPr>
          <p:cNvSpPr/>
          <p:nvPr/>
        </p:nvSpPr>
        <p:spPr>
          <a:xfrm>
            <a:off x="1077011" y="5301448"/>
            <a:ext cx="173758" cy="173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6FD938E6-92BD-5E2A-E38C-E221B4E3E8FE}"/>
              </a:ext>
            </a:extLst>
          </p:cNvPr>
          <p:cNvSpPr/>
          <p:nvPr/>
        </p:nvSpPr>
        <p:spPr>
          <a:xfrm>
            <a:off x="1427725" y="5276567"/>
            <a:ext cx="7622826" cy="369332"/>
          </a:xfrm>
          <a:prstGeom prst="rect">
            <a:avLst/>
          </a:prstGeom>
        </p:spPr>
        <p:txBody>
          <a:bodyPr wrap="square">
            <a:spAutoFit/>
          </a:bodyPr>
          <a:lstStyle/>
          <a:p>
            <a:pPr fontAlgn="base"/>
            <a:r>
              <a:rPr lang="en-US" sz="18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References</a:t>
            </a:r>
            <a:endParaRPr lang="en-IN" sz="1800" dirty="0">
              <a:solidFill>
                <a:schemeClr val="tx1">
                  <a:lumMod val="75000"/>
                  <a:lumOff val="25000"/>
                </a:schemeClr>
              </a:solidFill>
              <a:latin typeface="Arial" panose="020B0604020202020204" pitchFamily="34" charset="0"/>
              <a:cs typeface="Arial" panose="020B0604020202020204" pitchFamily="34" charset="0"/>
            </a:endParaRPr>
          </a:p>
        </p:txBody>
      </p:sp>
      <p:cxnSp>
        <p:nvCxnSpPr>
          <p:cNvPr id="4" name="Straight Connector 3">
            <a:extLst>
              <a:ext uri="{FF2B5EF4-FFF2-40B4-BE49-F238E27FC236}">
                <a16:creationId xmlns:a16="http://schemas.microsoft.com/office/drawing/2014/main" id="{43D7206F-7A8E-C4EB-AEC7-B250CDA52009}"/>
              </a:ext>
            </a:extLst>
          </p:cNvPr>
          <p:cNvCxnSpPr>
            <a:cxnSpLocks/>
          </p:cNvCxnSpPr>
          <p:nvPr/>
        </p:nvCxnSpPr>
        <p:spPr>
          <a:xfrm>
            <a:off x="1042835" y="5661488"/>
            <a:ext cx="998047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E2F29E83-8025-B158-39A7-120C60291566}"/>
              </a:ext>
            </a:extLst>
          </p:cNvPr>
          <p:cNvSpPr/>
          <p:nvPr/>
        </p:nvSpPr>
        <p:spPr>
          <a:xfrm>
            <a:off x="10591575" y="5301448"/>
            <a:ext cx="543397" cy="400110"/>
          </a:xfrm>
          <a:prstGeom prst="rect">
            <a:avLst/>
          </a:prstGeom>
        </p:spPr>
        <p:txBody>
          <a:bodyPr wrap="square">
            <a:spAutoFit/>
          </a:bodyPr>
          <a:lstStyle/>
          <a:p>
            <a:pPr algn="ctr" fontAlgn="base"/>
            <a:r>
              <a:rPr lang="en-US" sz="2000"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15</a:t>
            </a:r>
            <a:endParaRPr lang="en-IN" sz="2000" b="1" dirty="0">
              <a:solidFill>
                <a:schemeClr val="accent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5792543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F48F2-9455-6B3C-FE28-2A7E543D237D}"/>
              </a:ext>
            </a:extLst>
          </p:cNvPr>
          <p:cNvSpPr>
            <a:spLocks noGrp="1"/>
          </p:cNvSpPr>
          <p:nvPr>
            <p:ph type="title"/>
          </p:nvPr>
        </p:nvSpPr>
        <p:spPr>
          <a:solidFill>
            <a:schemeClr val="bg1"/>
          </a:solidFill>
        </p:spPr>
        <p:txBody>
          <a:bodyPr>
            <a:normAutofit fontScale="90000"/>
          </a:bodyPr>
          <a:lstStyle/>
          <a:p>
            <a:br>
              <a:rPr lang="en-US" sz="36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br>
            <a:r>
              <a:rPr lang="en-US" sz="3600"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Introduction: </a:t>
            </a:r>
            <a:r>
              <a:rPr lang="en-US" sz="36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Statement of Problem</a:t>
            </a:r>
            <a:br>
              <a:rPr lang="en-IN" sz="3600" b="1" dirty="0">
                <a:solidFill>
                  <a:schemeClr val="tx1">
                    <a:lumMod val="75000"/>
                    <a:lumOff val="25000"/>
                  </a:schemeClr>
                </a:solidFill>
                <a:latin typeface="Arial" panose="020B0604020202020204" pitchFamily="34"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A3043968-FDA2-3A7F-E0F1-9D2A114053A6}"/>
              </a:ext>
            </a:extLst>
          </p:cNvPr>
          <p:cNvSpPr>
            <a:spLocks noGrp="1"/>
          </p:cNvSpPr>
          <p:nvPr>
            <p:ph idx="1"/>
          </p:nvPr>
        </p:nvSpPr>
        <p:spPr>
          <a:xfrm>
            <a:off x="609441" y="1138425"/>
            <a:ext cx="11173603" cy="5719575"/>
          </a:xfrm>
        </p:spPr>
        <p:txBody>
          <a:bodyPr>
            <a:normAutofit fontScale="92500"/>
          </a:bodyPr>
          <a:lstStyle/>
          <a:p>
            <a:pPr marL="285750" indent="-285750" algn="just">
              <a:buFont typeface="Arial" panose="020B0604020202020204" pitchFamily="34" charset="0"/>
              <a:buChar char="•"/>
            </a:pPr>
            <a:r>
              <a:rPr lang="en-US" sz="3600" b="0" i="0" u="none" strike="noStrike" baseline="0" dirty="0">
                <a:latin typeface="Open Sans" panose="020B0606030504020204" pitchFamily="34" charset="0"/>
                <a:ea typeface="Open Sans" panose="020B0606030504020204" pitchFamily="34" charset="0"/>
                <a:cs typeface="Open Sans" panose="020B0606030504020204" pitchFamily="34" charset="0"/>
              </a:rPr>
              <a:t>It is estimated that during the lockdown periods, Nigeria’s GDP suffered a 34.1 percent loss due to COVID-19, amounting to USD 16 billion, with two-thirds of the losses coming from the services sector.</a:t>
            </a:r>
            <a:endParaRPr lang="en-US" sz="3600" dirty="0">
              <a:latin typeface="Open Sans" panose="020B0606030504020204" pitchFamily="34" charset="0"/>
              <a:ea typeface="Open Sans" panose="020B0606030504020204" pitchFamily="34" charset="0"/>
              <a:cs typeface="Open Sans" panose="020B0606030504020204" pitchFamily="34" charset="0"/>
            </a:endParaRPr>
          </a:p>
          <a:p>
            <a:pPr marL="285750" indent="-285750" algn="just">
              <a:buFont typeface="Arial" panose="020B0604020202020204" pitchFamily="34" charset="0"/>
              <a:buChar char="•"/>
            </a:pPr>
            <a:endParaRPr lang="en-US" sz="3600" dirty="0">
              <a:latin typeface="Open Sans" panose="020B0606030504020204" pitchFamily="34" charset="0"/>
              <a:ea typeface="Open Sans" panose="020B0606030504020204" pitchFamily="34" charset="0"/>
              <a:cs typeface="Open Sans" panose="020B0606030504020204" pitchFamily="34" charset="0"/>
            </a:endParaRPr>
          </a:p>
          <a:p>
            <a:pPr marL="285750" indent="-285750" algn="just">
              <a:buFont typeface="Arial" panose="020B0604020202020204" pitchFamily="34" charset="0"/>
              <a:buChar char="•"/>
            </a:pPr>
            <a:r>
              <a:rPr lang="en-US" sz="3600" b="0" i="0" u="none" strike="noStrike" baseline="0" dirty="0">
                <a:latin typeface="Open Sans" panose="020B0606030504020204" pitchFamily="34" charset="0"/>
                <a:ea typeface="Open Sans" panose="020B0606030504020204" pitchFamily="34" charset="0"/>
                <a:cs typeface="Open Sans" panose="020B0606030504020204" pitchFamily="34" charset="0"/>
              </a:rPr>
              <a:t>The economic impacts of COVID-19 include a 14-percentage point temporary increase in the poverty headcount rate for Nigeria, implying that 27 million additional people fell below the poverty line during lockdown.</a:t>
            </a:r>
            <a:endParaRPr lang="en-IN" sz="3600" dirty="0">
              <a:latin typeface="Open Sans" panose="020B0606030504020204" pitchFamily="34" charset="0"/>
              <a:ea typeface="Open Sans" panose="020B0606030504020204" pitchFamily="34" charset="0"/>
              <a:cs typeface="Open Sans" panose="020B0606030504020204" pitchFamily="34" charset="0"/>
            </a:endParaRPr>
          </a:p>
          <a:p>
            <a:endParaRPr lang="en-US" dirty="0"/>
          </a:p>
        </p:txBody>
      </p:sp>
    </p:spTree>
    <p:extLst>
      <p:ext uri="{BB962C8B-B14F-4D97-AF65-F5344CB8AC3E}">
        <p14:creationId xmlns:p14="http://schemas.microsoft.com/office/powerpoint/2010/main" val="180896011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1990A-EB4D-6C08-8F29-7907CB443479}"/>
              </a:ext>
            </a:extLst>
          </p:cNvPr>
          <p:cNvSpPr>
            <a:spLocks noGrp="1"/>
          </p:cNvSpPr>
          <p:nvPr>
            <p:ph type="title"/>
          </p:nvPr>
        </p:nvSpPr>
        <p:spPr>
          <a:solidFill>
            <a:schemeClr val="accent4"/>
          </a:solidFill>
        </p:spPr>
        <p:txBody>
          <a:bodyPr/>
          <a:lstStyle/>
          <a:p>
            <a:r>
              <a:rPr lang="en-US" dirty="0"/>
              <a:t>Aims and Objectives</a:t>
            </a:r>
          </a:p>
        </p:txBody>
      </p:sp>
      <p:sp>
        <p:nvSpPr>
          <p:cNvPr id="3" name="Content Placeholder 2">
            <a:extLst>
              <a:ext uri="{FF2B5EF4-FFF2-40B4-BE49-F238E27FC236}">
                <a16:creationId xmlns:a16="http://schemas.microsoft.com/office/drawing/2014/main" id="{603471A9-C787-0F27-C843-629AFB1F946D}"/>
              </a:ext>
            </a:extLst>
          </p:cNvPr>
          <p:cNvSpPr>
            <a:spLocks noGrp="1"/>
          </p:cNvSpPr>
          <p:nvPr>
            <p:ph idx="1"/>
          </p:nvPr>
        </p:nvSpPr>
        <p:spPr/>
        <p:txBody>
          <a:bodyPr>
            <a:normAutofit fontScale="85000" lnSpcReduction="10000"/>
          </a:bodyPr>
          <a:lstStyle/>
          <a:p>
            <a:pPr marL="285750" indent="-285750" algn="l">
              <a:lnSpc>
                <a:spcPct val="150000"/>
              </a:lnSpc>
              <a:buFont typeface="Arial" panose="020B0604020202020204" pitchFamily="34" charset="0"/>
              <a:buChar char="•"/>
            </a:pPr>
            <a:r>
              <a:rPr lang="en-US" sz="3600" b="0" i="0" u="none" strike="noStrike" baseline="0" dirty="0">
                <a:latin typeface="Open Sans" panose="020B0606030504020204" pitchFamily="34" charset="0"/>
                <a:ea typeface="Open Sans" panose="020B0606030504020204" pitchFamily="34" charset="0"/>
                <a:cs typeface="Open Sans" panose="020B0606030504020204" pitchFamily="34" charset="0"/>
              </a:rPr>
              <a:t> The Impact of covid-19 on Nigeria trade flows</a:t>
            </a:r>
          </a:p>
          <a:p>
            <a:pPr marL="285750" indent="-285750" algn="l">
              <a:lnSpc>
                <a:spcPct val="150000"/>
              </a:lnSpc>
              <a:buFont typeface="Arial" panose="020B0604020202020204" pitchFamily="34" charset="0"/>
              <a:buChar char="•"/>
            </a:pPr>
            <a:r>
              <a:rPr lang="en-US" sz="3600" b="0" i="0" u="none" strike="noStrike" baseline="0" dirty="0">
                <a:latin typeface="Open Sans" panose="020B0606030504020204" pitchFamily="34" charset="0"/>
                <a:ea typeface="Open Sans" panose="020B0606030504020204" pitchFamily="34" charset="0"/>
                <a:cs typeface="Open Sans" panose="020B0606030504020204" pitchFamily="34" charset="0"/>
              </a:rPr>
              <a:t> The Impact of covid-19 on Nigerian supply chain and tourism</a:t>
            </a:r>
          </a:p>
          <a:p>
            <a:pPr marL="285750" indent="-285750" algn="l">
              <a:lnSpc>
                <a:spcPct val="150000"/>
              </a:lnSpc>
              <a:buFont typeface="Arial" panose="020B0604020202020204" pitchFamily="34" charset="0"/>
              <a:buChar char="•"/>
            </a:pPr>
            <a:r>
              <a:rPr lang="en-US" sz="3600" b="0" i="0" u="none" strike="noStrike" baseline="0" dirty="0">
                <a:latin typeface="Open Sans" panose="020B0606030504020204" pitchFamily="34" charset="0"/>
                <a:ea typeface="Open Sans" panose="020B0606030504020204" pitchFamily="34" charset="0"/>
                <a:cs typeface="Open Sans" panose="020B0606030504020204" pitchFamily="34" charset="0"/>
              </a:rPr>
              <a:t> The impact of the pandemic on Nigeria healthcare system</a:t>
            </a:r>
          </a:p>
          <a:p>
            <a:pPr marL="285750" indent="-285750" algn="l">
              <a:lnSpc>
                <a:spcPct val="150000"/>
              </a:lnSpc>
              <a:buFont typeface="Arial" panose="020B0604020202020204" pitchFamily="34" charset="0"/>
              <a:buChar char="•"/>
            </a:pPr>
            <a:r>
              <a:rPr lang="en-US" sz="3600" b="0" i="0" u="none" strike="noStrike" baseline="0" dirty="0">
                <a:latin typeface="Open Sans" panose="020B0606030504020204" pitchFamily="34" charset="0"/>
                <a:ea typeface="Open Sans" panose="020B0606030504020204" pitchFamily="34" charset="0"/>
                <a:cs typeface="Open Sans" panose="020B0606030504020204" pitchFamily="34" charset="0"/>
              </a:rPr>
              <a:t> Impacts of the pandemic on aviation sector in Nigeria</a:t>
            </a:r>
            <a:endParaRPr lang="en-IN" sz="3600" dirty="0">
              <a:latin typeface="Open Sans" panose="020B0606030504020204" pitchFamily="34" charset="0"/>
              <a:ea typeface="Open Sans" panose="020B0606030504020204" pitchFamily="34" charset="0"/>
              <a:cs typeface="Open Sans" panose="020B0606030504020204" pitchFamily="34" charset="0"/>
            </a:endParaRPr>
          </a:p>
          <a:p>
            <a:endParaRPr lang="en-US" dirty="0"/>
          </a:p>
        </p:txBody>
      </p:sp>
    </p:spTree>
    <p:extLst>
      <p:ext uri="{BB962C8B-B14F-4D97-AF65-F5344CB8AC3E}">
        <p14:creationId xmlns:p14="http://schemas.microsoft.com/office/powerpoint/2010/main" val="23101247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2000" b="-12000"/>
          </a:stretch>
        </a:blip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DDD1FA7-E1AB-4306-A3AA-D38800EF59E6}"/>
              </a:ext>
            </a:extLst>
          </p:cNvPr>
          <p:cNvSpPr/>
          <p:nvPr/>
        </p:nvSpPr>
        <p:spPr>
          <a:xfrm>
            <a:off x="0" y="0"/>
            <a:ext cx="13223204" cy="6858000"/>
          </a:xfrm>
          <a:prstGeom prst="rect">
            <a:avLst/>
          </a:prstGeom>
          <a:solidFill>
            <a:schemeClr val="accent2">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Slide Number Placeholder 22">
            <a:extLst>
              <a:ext uri="{FF2B5EF4-FFF2-40B4-BE49-F238E27FC236}">
                <a16:creationId xmlns:a16="http://schemas.microsoft.com/office/drawing/2014/main" id="{C68EF812-F07B-4B4D-AA0C-647E662B34E7}"/>
              </a:ext>
            </a:extLst>
          </p:cNvPr>
          <p:cNvSpPr>
            <a:spLocks noGrp="1"/>
          </p:cNvSpPr>
          <p:nvPr>
            <p:ph type="sldNum" sz="quarter" idx="12"/>
          </p:nvPr>
        </p:nvSpPr>
        <p:spPr/>
        <p:txBody>
          <a:bodyPr/>
          <a:lstStyle/>
          <a:p>
            <a:fld id="{96E69268-9C8B-4EBF-A9EE-DC5DC2D48DC3}" type="slidenum">
              <a:rPr lang="en-US" smtClean="0"/>
              <a:pPr/>
              <a:t>5</a:t>
            </a:fld>
            <a:endParaRPr lang="en-US" dirty="0"/>
          </a:p>
        </p:txBody>
      </p:sp>
      <p:sp>
        <p:nvSpPr>
          <p:cNvPr id="17" name="TextBox 16">
            <a:extLst>
              <a:ext uri="{FF2B5EF4-FFF2-40B4-BE49-F238E27FC236}">
                <a16:creationId xmlns:a16="http://schemas.microsoft.com/office/drawing/2014/main" id="{6A620D33-40A2-49AC-A83D-DA601C5417D6}"/>
              </a:ext>
            </a:extLst>
          </p:cNvPr>
          <p:cNvSpPr txBox="1"/>
          <p:nvPr/>
        </p:nvSpPr>
        <p:spPr>
          <a:xfrm>
            <a:off x="1102990" y="2209531"/>
            <a:ext cx="3888432" cy="646331"/>
          </a:xfrm>
          <a:prstGeom prst="rect">
            <a:avLst/>
          </a:prstGeom>
          <a:noFill/>
        </p:spPr>
        <p:txBody>
          <a:bodyPr wrap="square" rtlCol="0">
            <a:spAutoFit/>
          </a:bodyPr>
          <a:lstStyle/>
          <a:p>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Hypothesis</a:t>
            </a:r>
          </a:p>
        </p:txBody>
      </p:sp>
      <p:sp>
        <p:nvSpPr>
          <p:cNvPr id="18" name="Rectangle 17">
            <a:extLst>
              <a:ext uri="{FF2B5EF4-FFF2-40B4-BE49-F238E27FC236}">
                <a16:creationId xmlns:a16="http://schemas.microsoft.com/office/drawing/2014/main" id="{2A433508-848E-49C4-B828-AA6EEB84E039}"/>
              </a:ext>
            </a:extLst>
          </p:cNvPr>
          <p:cNvSpPr/>
          <p:nvPr/>
        </p:nvSpPr>
        <p:spPr>
          <a:xfrm>
            <a:off x="4582244" y="0"/>
            <a:ext cx="8496944" cy="6865034"/>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Rectangle 34">
            <a:extLst>
              <a:ext uri="{FF2B5EF4-FFF2-40B4-BE49-F238E27FC236}">
                <a16:creationId xmlns:a16="http://schemas.microsoft.com/office/drawing/2014/main" id="{A5A555E6-45AF-4AB6-8011-D44BD9ACF0D0}"/>
              </a:ext>
            </a:extLst>
          </p:cNvPr>
          <p:cNvSpPr/>
          <p:nvPr/>
        </p:nvSpPr>
        <p:spPr>
          <a:xfrm>
            <a:off x="5806380" y="1412349"/>
            <a:ext cx="6120680" cy="830997"/>
          </a:xfrm>
          <a:prstGeom prst="rect">
            <a:avLst/>
          </a:prstGeom>
        </p:spPr>
        <p:txBody>
          <a:bodyPr wrap="square">
            <a:spAutoFit/>
          </a:bodyPr>
          <a:lstStyle/>
          <a:p>
            <a:pPr fontAlgn="base"/>
            <a:r>
              <a:rPr lang="en-US" b="0" i="0" u="none" strike="noStrike" baseline="0" dirty="0">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The covid-19 pandemic </a:t>
            </a:r>
            <a:r>
              <a:rPr lang="en-US" b="0" i="0" u="none" strike="noStrike" baseline="0" dirty="0">
                <a:solidFill>
                  <a:srgbClr val="FF0000"/>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negatively </a:t>
            </a:r>
            <a:r>
              <a:rPr lang="en-US" b="0" i="0" u="none" strike="noStrike" baseline="0" dirty="0">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impacted on the Nigerian economy</a:t>
            </a:r>
            <a:endParaRPr lang="en-IN" dirty="0">
              <a:solidFill>
                <a:schemeClr val="tx1">
                  <a:lumMod val="75000"/>
                  <a:lumOff val="25000"/>
                </a:schemeClr>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endParaRPr>
          </a:p>
        </p:txBody>
      </p:sp>
      <p:sp>
        <p:nvSpPr>
          <p:cNvPr id="36" name="Rectangle 35">
            <a:extLst>
              <a:ext uri="{FF2B5EF4-FFF2-40B4-BE49-F238E27FC236}">
                <a16:creationId xmlns:a16="http://schemas.microsoft.com/office/drawing/2014/main" id="{9B2D0C7D-2248-4947-88A4-2DD481F9E28F}"/>
              </a:ext>
            </a:extLst>
          </p:cNvPr>
          <p:cNvSpPr/>
          <p:nvPr/>
        </p:nvSpPr>
        <p:spPr>
          <a:xfrm>
            <a:off x="5991944" y="3240828"/>
            <a:ext cx="5791100" cy="830997"/>
          </a:xfrm>
          <a:prstGeom prst="rect">
            <a:avLst/>
          </a:prstGeom>
        </p:spPr>
        <p:txBody>
          <a:bodyPr wrap="square">
            <a:spAutoFit/>
          </a:bodyPr>
          <a:lstStyle/>
          <a:p>
            <a:pPr fontAlgn="base"/>
            <a:r>
              <a:rPr lang="en-US" b="0" i="0" u="none" strike="noStrike" baseline="0" dirty="0">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The covid-19 pandemic </a:t>
            </a:r>
            <a:r>
              <a:rPr lang="en-US" b="0" i="0" u="none" strike="noStrike" baseline="0" dirty="0">
                <a:solidFill>
                  <a:srgbClr val="00B050"/>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positively </a:t>
            </a:r>
            <a:r>
              <a:rPr lang="en-US" b="0" i="0" u="none" strike="noStrike" baseline="0" dirty="0">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impacted on the Nigerian economy</a:t>
            </a:r>
            <a:endParaRPr lang="en-IN" dirty="0">
              <a:solidFill>
                <a:schemeClr val="tx1">
                  <a:lumMod val="75000"/>
                  <a:lumOff val="25000"/>
                </a:schemeClr>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endParaRPr>
          </a:p>
        </p:txBody>
      </p:sp>
      <p:sp>
        <p:nvSpPr>
          <p:cNvPr id="3" name="Oval 2">
            <a:extLst>
              <a:ext uri="{FF2B5EF4-FFF2-40B4-BE49-F238E27FC236}">
                <a16:creationId xmlns:a16="http://schemas.microsoft.com/office/drawing/2014/main" id="{A1A0730F-08AB-4C56-BBC2-A12FA4C2CEC5}"/>
              </a:ext>
            </a:extLst>
          </p:cNvPr>
          <p:cNvSpPr/>
          <p:nvPr/>
        </p:nvSpPr>
        <p:spPr>
          <a:xfrm>
            <a:off x="3930846" y="799831"/>
            <a:ext cx="1409700" cy="14097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latin typeface="Open Sans" panose="020B0606030504020204" pitchFamily="34" charset="0"/>
                <a:ea typeface="Open Sans" panose="020B0606030504020204" pitchFamily="34" charset="0"/>
                <a:cs typeface="Open Sans" panose="020B0606030504020204" pitchFamily="34" charset="0"/>
              </a:rPr>
              <a:t>01</a:t>
            </a:r>
          </a:p>
        </p:txBody>
      </p:sp>
      <p:sp>
        <p:nvSpPr>
          <p:cNvPr id="40" name="Oval 39">
            <a:extLst>
              <a:ext uri="{FF2B5EF4-FFF2-40B4-BE49-F238E27FC236}">
                <a16:creationId xmlns:a16="http://schemas.microsoft.com/office/drawing/2014/main" id="{1878E16C-FE3C-4464-B3AD-F3AD9E60B9AC}"/>
              </a:ext>
            </a:extLst>
          </p:cNvPr>
          <p:cNvSpPr/>
          <p:nvPr/>
        </p:nvSpPr>
        <p:spPr>
          <a:xfrm>
            <a:off x="3930846" y="3009362"/>
            <a:ext cx="1409700" cy="14097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b="1" dirty="0">
                <a:latin typeface="Open Sans" panose="020B0606030504020204" pitchFamily="34" charset="0"/>
                <a:ea typeface="Open Sans" panose="020B0606030504020204" pitchFamily="34" charset="0"/>
                <a:cs typeface="Open Sans" panose="020B0606030504020204" pitchFamily="34" charset="0"/>
              </a:rPr>
              <a:t>02</a:t>
            </a:r>
          </a:p>
        </p:txBody>
      </p:sp>
      <p:sp>
        <p:nvSpPr>
          <p:cNvPr id="4" name="Rectangle 3">
            <a:extLst>
              <a:ext uri="{FF2B5EF4-FFF2-40B4-BE49-F238E27FC236}">
                <a16:creationId xmlns:a16="http://schemas.microsoft.com/office/drawing/2014/main" id="{C8779B39-760C-2BF2-6B95-D07550BA11BA}"/>
              </a:ext>
            </a:extLst>
          </p:cNvPr>
          <p:cNvSpPr/>
          <p:nvPr/>
        </p:nvSpPr>
        <p:spPr>
          <a:xfrm>
            <a:off x="5718860" y="4973073"/>
            <a:ext cx="6943791" cy="1569660"/>
          </a:xfrm>
          <a:prstGeom prst="rect">
            <a:avLst/>
          </a:prstGeom>
        </p:spPr>
        <p:txBody>
          <a:bodyPr wrap="square">
            <a:spAutoFit/>
          </a:bodyPr>
          <a:lstStyle/>
          <a:p>
            <a:pPr marL="285750" indent="-285750" algn="l">
              <a:buFont typeface="Arial" panose="020B0604020202020204" pitchFamily="34" charset="0"/>
              <a:buChar char="•"/>
            </a:pPr>
            <a:r>
              <a:rPr lang="en-US" b="0" i="0" u="none" strike="noStrike" baseline="0" dirty="0">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Brainstorming sections</a:t>
            </a:r>
          </a:p>
          <a:p>
            <a:pPr marL="285750" indent="-285750" algn="l">
              <a:buFont typeface="Arial" panose="020B0604020202020204" pitchFamily="34" charset="0"/>
              <a:buChar char="•"/>
            </a:pPr>
            <a:r>
              <a:rPr lang="en-US" b="0" i="0" u="none" strike="noStrike" baseline="0" dirty="0">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Collection and gathering of related data Analysis/insights of the data</a:t>
            </a:r>
          </a:p>
          <a:p>
            <a:pPr marL="285750" indent="-285750" algn="l">
              <a:buFont typeface="Arial" panose="020B0604020202020204" pitchFamily="34" charset="0"/>
              <a:buChar char="•"/>
            </a:pPr>
            <a:r>
              <a:rPr lang="en-US" b="0" i="0" u="none" strike="noStrike" baseline="0" dirty="0">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Visualization/interpretation of the data</a:t>
            </a:r>
            <a:endParaRPr lang="en-IN" dirty="0">
              <a:solidFill>
                <a:schemeClr val="tx1">
                  <a:lumMod val="75000"/>
                  <a:lumOff val="25000"/>
                </a:schemeClr>
              </a:solidFill>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endParaRPr>
          </a:p>
        </p:txBody>
      </p:sp>
      <p:sp>
        <p:nvSpPr>
          <p:cNvPr id="8" name="TextBox 7">
            <a:extLst>
              <a:ext uri="{FF2B5EF4-FFF2-40B4-BE49-F238E27FC236}">
                <a16:creationId xmlns:a16="http://schemas.microsoft.com/office/drawing/2014/main" id="{0DAFD9EB-AE8B-FF1E-65B9-3C2A0A8526F0}"/>
              </a:ext>
            </a:extLst>
          </p:cNvPr>
          <p:cNvSpPr txBox="1"/>
          <p:nvPr/>
        </p:nvSpPr>
        <p:spPr>
          <a:xfrm>
            <a:off x="1053852" y="5677985"/>
            <a:ext cx="3888432" cy="646331"/>
          </a:xfrm>
          <a:prstGeom prst="rect">
            <a:avLst/>
          </a:prstGeom>
          <a:noFill/>
        </p:spPr>
        <p:txBody>
          <a:bodyPr wrap="square" rtlCol="0">
            <a:spAutoFit/>
          </a:bodyPr>
          <a:lstStyle/>
          <a:p>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Methodology</a:t>
            </a:r>
          </a:p>
        </p:txBody>
      </p:sp>
    </p:spTree>
    <p:extLst>
      <p:ext uri="{BB962C8B-B14F-4D97-AF65-F5344CB8AC3E}">
        <p14:creationId xmlns:p14="http://schemas.microsoft.com/office/powerpoint/2010/main" val="13025730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2F92D-5E3F-48DD-8C02-C972A8708B7F}"/>
              </a:ext>
            </a:extLst>
          </p:cNvPr>
          <p:cNvSpPr>
            <a:spLocks noGrp="1"/>
          </p:cNvSpPr>
          <p:nvPr>
            <p:ph type="title"/>
          </p:nvPr>
        </p:nvSpPr>
        <p:spPr/>
        <p:txBody>
          <a:bodyPr/>
          <a:lstStyle/>
          <a:p>
            <a:pPr algn="ctr"/>
            <a:r>
              <a:rPr lang="en-IN"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Literature </a:t>
            </a:r>
            <a:r>
              <a:rPr lang="en-IN"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Review</a:t>
            </a:r>
          </a:p>
        </p:txBody>
      </p:sp>
      <p:sp>
        <p:nvSpPr>
          <p:cNvPr id="23" name="Slide Number Placeholder 22">
            <a:extLst>
              <a:ext uri="{FF2B5EF4-FFF2-40B4-BE49-F238E27FC236}">
                <a16:creationId xmlns:a16="http://schemas.microsoft.com/office/drawing/2014/main" id="{C68EF812-F07B-4B4D-AA0C-647E662B34E7}"/>
              </a:ext>
            </a:extLst>
          </p:cNvPr>
          <p:cNvSpPr>
            <a:spLocks noGrp="1"/>
          </p:cNvSpPr>
          <p:nvPr>
            <p:ph type="sldNum" sz="quarter" idx="12"/>
          </p:nvPr>
        </p:nvSpPr>
        <p:spPr/>
        <p:txBody>
          <a:bodyPr/>
          <a:lstStyle/>
          <a:p>
            <a:fld id="{96E69268-9C8B-4EBF-A9EE-DC5DC2D48DC3}" type="slidenum">
              <a:rPr lang="en-US" smtClean="0"/>
              <a:pPr/>
              <a:t>6</a:t>
            </a:fld>
            <a:endParaRPr lang="en-US" dirty="0"/>
          </a:p>
        </p:txBody>
      </p:sp>
      <p:sp>
        <p:nvSpPr>
          <p:cNvPr id="24" name="Rectangle 23">
            <a:extLst>
              <a:ext uri="{FF2B5EF4-FFF2-40B4-BE49-F238E27FC236}">
                <a16:creationId xmlns:a16="http://schemas.microsoft.com/office/drawing/2014/main" id="{6FEFD1A6-69FA-4C35-8A2F-6EB991B4E303}"/>
              </a:ext>
            </a:extLst>
          </p:cNvPr>
          <p:cNvSpPr/>
          <p:nvPr/>
        </p:nvSpPr>
        <p:spPr>
          <a:xfrm>
            <a:off x="1552908" y="1126182"/>
            <a:ext cx="9083008" cy="369332"/>
          </a:xfrm>
          <a:prstGeom prst="rect">
            <a:avLst/>
          </a:prstGeom>
        </p:spPr>
        <p:txBody>
          <a:bodyPr wrap="square">
            <a:spAutoFit/>
          </a:bodyPr>
          <a:lstStyle/>
          <a:p>
            <a:pPr algn="ctr" fontAlgn="base"/>
            <a:r>
              <a:rPr lang="en-US" sz="18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Global Economic Impact of Covid-19 – Nigeria in Perspective</a:t>
            </a:r>
            <a:endParaRPr lang="en-IN" sz="1800"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25" name="Oval 24">
            <a:extLst>
              <a:ext uri="{FF2B5EF4-FFF2-40B4-BE49-F238E27FC236}">
                <a16:creationId xmlns:a16="http://schemas.microsoft.com/office/drawing/2014/main" id="{4B0CBECF-422A-40E1-A1F8-A4D488CEE5FA}"/>
              </a:ext>
            </a:extLst>
          </p:cNvPr>
          <p:cNvSpPr/>
          <p:nvPr/>
        </p:nvSpPr>
        <p:spPr>
          <a:xfrm>
            <a:off x="567748" y="1996998"/>
            <a:ext cx="602926" cy="60292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IN" sz="1800" b="1" dirty="0">
                <a:latin typeface="Open Sans" panose="020B0606030504020204" pitchFamily="34" charset="0"/>
                <a:ea typeface="Open Sans" panose="020B0606030504020204" pitchFamily="34" charset="0"/>
                <a:cs typeface="Open Sans" panose="020B0606030504020204" pitchFamily="34" charset="0"/>
              </a:rPr>
              <a:t>01</a:t>
            </a:r>
          </a:p>
        </p:txBody>
      </p:sp>
      <p:sp>
        <p:nvSpPr>
          <p:cNvPr id="29" name="Rectangle 28">
            <a:extLst>
              <a:ext uri="{FF2B5EF4-FFF2-40B4-BE49-F238E27FC236}">
                <a16:creationId xmlns:a16="http://schemas.microsoft.com/office/drawing/2014/main" id="{1651C769-D2B2-4C1C-960C-2E1FECF7CD05}"/>
              </a:ext>
            </a:extLst>
          </p:cNvPr>
          <p:cNvSpPr/>
          <p:nvPr/>
        </p:nvSpPr>
        <p:spPr>
          <a:xfrm>
            <a:off x="1552908" y="2113795"/>
            <a:ext cx="4464496" cy="400110"/>
          </a:xfrm>
          <a:prstGeom prst="rect">
            <a:avLst/>
          </a:prstGeom>
        </p:spPr>
        <p:txBody>
          <a:bodyPr wrap="square">
            <a:spAutoFit/>
          </a:bodyPr>
          <a:lstStyle/>
          <a:p>
            <a:pPr fontAlgn="base"/>
            <a:r>
              <a:rPr lang="en-US" sz="20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Covid-19 Impact on Health Care </a:t>
            </a:r>
            <a:endParaRPr lang="en-IN" sz="20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8" name="Oval 27">
            <a:extLst>
              <a:ext uri="{FF2B5EF4-FFF2-40B4-BE49-F238E27FC236}">
                <a16:creationId xmlns:a16="http://schemas.microsoft.com/office/drawing/2014/main" id="{6A1B486F-7740-40BB-AC9E-A44F670E38D4}"/>
              </a:ext>
            </a:extLst>
          </p:cNvPr>
          <p:cNvSpPr/>
          <p:nvPr/>
        </p:nvSpPr>
        <p:spPr>
          <a:xfrm>
            <a:off x="567748" y="2972020"/>
            <a:ext cx="602926" cy="60292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IN" sz="1800" b="1" dirty="0">
                <a:latin typeface="Open Sans" panose="020B0606030504020204" pitchFamily="34" charset="0"/>
                <a:ea typeface="Open Sans" panose="020B0606030504020204" pitchFamily="34" charset="0"/>
                <a:cs typeface="Open Sans" panose="020B0606030504020204" pitchFamily="34" charset="0"/>
              </a:rPr>
              <a:t>02</a:t>
            </a:r>
          </a:p>
        </p:txBody>
      </p:sp>
      <p:sp>
        <p:nvSpPr>
          <p:cNvPr id="31" name="Rectangle 30">
            <a:extLst>
              <a:ext uri="{FF2B5EF4-FFF2-40B4-BE49-F238E27FC236}">
                <a16:creationId xmlns:a16="http://schemas.microsoft.com/office/drawing/2014/main" id="{4A63A93C-4954-40CB-A1AC-98D9A927E92D}"/>
              </a:ext>
            </a:extLst>
          </p:cNvPr>
          <p:cNvSpPr/>
          <p:nvPr/>
        </p:nvSpPr>
        <p:spPr>
          <a:xfrm>
            <a:off x="1552908" y="3138463"/>
            <a:ext cx="4464496" cy="400110"/>
          </a:xfrm>
          <a:prstGeom prst="rect">
            <a:avLst/>
          </a:prstGeom>
        </p:spPr>
        <p:txBody>
          <a:bodyPr wrap="square">
            <a:spAutoFit/>
          </a:bodyPr>
          <a:lstStyle/>
          <a:p>
            <a:pPr fontAlgn="base"/>
            <a:r>
              <a:rPr lang="en-US" sz="20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Covid-19 &amp; Supply Chain </a:t>
            </a:r>
            <a:endParaRPr lang="en-IN" sz="20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7" name="Oval 26">
            <a:extLst>
              <a:ext uri="{FF2B5EF4-FFF2-40B4-BE49-F238E27FC236}">
                <a16:creationId xmlns:a16="http://schemas.microsoft.com/office/drawing/2014/main" id="{C747EE57-73DF-4115-B8D4-4D101FF96212}"/>
              </a:ext>
            </a:extLst>
          </p:cNvPr>
          <p:cNvSpPr/>
          <p:nvPr/>
        </p:nvSpPr>
        <p:spPr>
          <a:xfrm>
            <a:off x="567748" y="4093612"/>
            <a:ext cx="602926" cy="60292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IN" sz="1800" b="1" dirty="0">
                <a:latin typeface="Open Sans" panose="020B0606030504020204" pitchFamily="34" charset="0"/>
                <a:ea typeface="Open Sans" panose="020B0606030504020204" pitchFamily="34" charset="0"/>
                <a:cs typeface="Open Sans" panose="020B0606030504020204" pitchFamily="34" charset="0"/>
              </a:rPr>
              <a:t>03</a:t>
            </a:r>
          </a:p>
        </p:txBody>
      </p:sp>
      <p:sp>
        <p:nvSpPr>
          <p:cNvPr id="33" name="Rectangle 32">
            <a:extLst>
              <a:ext uri="{FF2B5EF4-FFF2-40B4-BE49-F238E27FC236}">
                <a16:creationId xmlns:a16="http://schemas.microsoft.com/office/drawing/2014/main" id="{6620F806-0B40-4032-AB6A-17F7D9C90FBE}"/>
              </a:ext>
            </a:extLst>
          </p:cNvPr>
          <p:cNvSpPr/>
          <p:nvPr/>
        </p:nvSpPr>
        <p:spPr>
          <a:xfrm>
            <a:off x="1531285" y="4205834"/>
            <a:ext cx="4464496" cy="400110"/>
          </a:xfrm>
          <a:prstGeom prst="rect">
            <a:avLst/>
          </a:prstGeom>
        </p:spPr>
        <p:txBody>
          <a:bodyPr wrap="square">
            <a:spAutoFit/>
          </a:bodyPr>
          <a:lstStyle/>
          <a:p>
            <a:pPr fontAlgn="base"/>
            <a:r>
              <a:rPr lang="en-US" sz="20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Inflation &amp; Labour Shortage </a:t>
            </a:r>
            <a:endParaRPr lang="en-IN" sz="20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7" name="Oval 6">
            <a:extLst>
              <a:ext uri="{FF2B5EF4-FFF2-40B4-BE49-F238E27FC236}">
                <a16:creationId xmlns:a16="http://schemas.microsoft.com/office/drawing/2014/main" id="{2C921D41-1B77-A9E0-69E7-0643533B31A7}"/>
              </a:ext>
            </a:extLst>
          </p:cNvPr>
          <p:cNvSpPr/>
          <p:nvPr/>
        </p:nvSpPr>
        <p:spPr>
          <a:xfrm>
            <a:off x="567748" y="5166205"/>
            <a:ext cx="602926" cy="602926"/>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lIns="0" rIns="0" rtlCol="0" anchor="ctr"/>
          <a:lstStyle/>
          <a:p>
            <a:pPr algn="ctr"/>
            <a:r>
              <a:rPr lang="en-IN" sz="1800" b="1" dirty="0">
                <a:latin typeface="Open Sans" panose="020B0606030504020204" pitchFamily="34" charset="0"/>
                <a:ea typeface="Open Sans" panose="020B0606030504020204" pitchFamily="34" charset="0"/>
                <a:cs typeface="Open Sans" panose="020B0606030504020204" pitchFamily="34" charset="0"/>
              </a:rPr>
              <a:t>04</a:t>
            </a:r>
          </a:p>
        </p:txBody>
      </p:sp>
      <p:sp>
        <p:nvSpPr>
          <p:cNvPr id="9" name="Rectangle 8">
            <a:extLst>
              <a:ext uri="{FF2B5EF4-FFF2-40B4-BE49-F238E27FC236}">
                <a16:creationId xmlns:a16="http://schemas.microsoft.com/office/drawing/2014/main" id="{5CB2F9A5-4F00-3A5B-A750-8872F32A792A}"/>
              </a:ext>
            </a:extLst>
          </p:cNvPr>
          <p:cNvSpPr/>
          <p:nvPr/>
        </p:nvSpPr>
        <p:spPr>
          <a:xfrm>
            <a:off x="1557908" y="5229200"/>
            <a:ext cx="4464496" cy="707886"/>
          </a:xfrm>
          <a:prstGeom prst="rect">
            <a:avLst/>
          </a:prstGeom>
        </p:spPr>
        <p:txBody>
          <a:bodyPr wrap="square">
            <a:spAutoFit/>
          </a:bodyPr>
          <a:lstStyle/>
          <a:p>
            <a:pPr fontAlgn="base"/>
            <a:r>
              <a:rPr lang="en-US" sz="20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Impact on the Nigerian Aviation Sector</a:t>
            </a:r>
            <a:endParaRPr lang="en-IN" sz="20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1" name="Oval 10">
            <a:extLst>
              <a:ext uri="{FF2B5EF4-FFF2-40B4-BE49-F238E27FC236}">
                <a16:creationId xmlns:a16="http://schemas.microsoft.com/office/drawing/2014/main" id="{1F134DD9-F421-89B3-DA06-1CAAB9CB4EE4}"/>
              </a:ext>
            </a:extLst>
          </p:cNvPr>
          <p:cNvSpPr/>
          <p:nvPr/>
        </p:nvSpPr>
        <p:spPr>
          <a:xfrm>
            <a:off x="6598468" y="2033986"/>
            <a:ext cx="602926" cy="60292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IN" sz="1800" b="1" dirty="0">
                <a:latin typeface="Open Sans" panose="020B0606030504020204" pitchFamily="34" charset="0"/>
                <a:ea typeface="Open Sans" panose="020B0606030504020204" pitchFamily="34" charset="0"/>
                <a:cs typeface="Open Sans" panose="020B0606030504020204" pitchFamily="34" charset="0"/>
              </a:rPr>
              <a:t>05</a:t>
            </a:r>
          </a:p>
        </p:txBody>
      </p:sp>
      <p:sp>
        <p:nvSpPr>
          <p:cNvPr id="13" name="Oval 12">
            <a:extLst>
              <a:ext uri="{FF2B5EF4-FFF2-40B4-BE49-F238E27FC236}">
                <a16:creationId xmlns:a16="http://schemas.microsoft.com/office/drawing/2014/main" id="{D412A36B-C29F-24D8-AB93-C81360E86B97}"/>
              </a:ext>
            </a:extLst>
          </p:cNvPr>
          <p:cNvSpPr/>
          <p:nvPr/>
        </p:nvSpPr>
        <p:spPr>
          <a:xfrm>
            <a:off x="6598468" y="2942531"/>
            <a:ext cx="602926" cy="60292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IN" sz="1800" b="1" dirty="0">
                <a:latin typeface="Open Sans" panose="020B0606030504020204" pitchFamily="34" charset="0"/>
                <a:ea typeface="Open Sans" panose="020B0606030504020204" pitchFamily="34" charset="0"/>
                <a:cs typeface="Open Sans" panose="020B0606030504020204" pitchFamily="34" charset="0"/>
              </a:rPr>
              <a:t>06</a:t>
            </a:r>
          </a:p>
        </p:txBody>
      </p:sp>
      <p:sp>
        <p:nvSpPr>
          <p:cNvPr id="15" name="Oval 14">
            <a:extLst>
              <a:ext uri="{FF2B5EF4-FFF2-40B4-BE49-F238E27FC236}">
                <a16:creationId xmlns:a16="http://schemas.microsoft.com/office/drawing/2014/main" id="{FD394087-8E44-2185-4B39-7DA76118E8A9}"/>
              </a:ext>
            </a:extLst>
          </p:cNvPr>
          <p:cNvSpPr/>
          <p:nvPr/>
        </p:nvSpPr>
        <p:spPr>
          <a:xfrm>
            <a:off x="6598468" y="4103395"/>
            <a:ext cx="602926" cy="60292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IN" sz="1800" b="1" dirty="0">
                <a:latin typeface="Open Sans" panose="020B0606030504020204" pitchFamily="34" charset="0"/>
                <a:ea typeface="Open Sans" panose="020B0606030504020204" pitchFamily="34" charset="0"/>
                <a:cs typeface="Open Sans" panose="020B0606030504020204" pitchFamily="34" charset="0"/>
              </a:rPr>
              <a:t>07</a:t>
            </a:r>
          </a:p>
        </p:txBody>
      </p:sp>
      <p:sp>
        <p:nvSpPr>
          <p:cNvPr id="17" name="Oval 16">
            <a:extLst>
              <a:ext uri="{FF2B5EF4-FFF2-40B4-BE49-F238E27FC236}">
                <a16:creationId xmlns:a16="http://schemas.microsoft.com/office/drawing/2014/main" id="{E9E7EB55-3FE0-4E00-3649-11600811E017}"/>
              </a:ext>
            </a:extLst>
          </p:cNvPr>
          <p:cNvSpPr/>
          <p:nvPr/>
        </p:nvSpPr>
        <p:spPr>
          <a:xfrm>
            <a:off x="6598468" y="5157192"/>
            <a:ext cx="602926" cy="602926"/>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lIns="0" rIns="0" rtlCol="0" anchor="ctr"/>
          <a:lstStyle/>
          <a:p>
            <a:pPr algn="ctr"/>
            <a:r>
              <a:rPr lang="en-IN" sz="1800" b="1" dirty="0">
                <a:latin typeface="Open Sans" panose="020B0606030504020204" pitchFamily="34" charset="0"/>
                <a:ea typeface="Open Sans" panose="020B0606030504020204" pitchFamily="34" charset="0"/>
                <a:cs typeface="Open Sans" panose="020B0606030504020204" pitchFamily="34" charset="0"/>
              </a:rPr>
              <a:t>08</a:t>
            </a:r>
          </a:p>
        </p:txBody>
      </p:sp>
      <p:sp>
        <p:nvSpPr>
          <p:cNvPr id="19" name="Rectangle 18">
            <a:extLst>
              <a:ext uri="{FF2B5EF4-FFF2-40B4-BE49-F238E27FC236}">
                <a16:creationId xmlns:a16="http://schemas.microsoft.com/office/drawing/2014/main" id="{610569FB-1D2D-530E-2BA2-3842DC0B9AC2}"/>
              </a:ext>
            </a:extLst>
          </p:cNvPr>
          <p:cNvSpPr/>
          <p:nvPr/>
        </p:nvSpPr>
        <p:spPr>
          <a:xfrm>
            <a:off x="7462564" y="2132856"/>
            <a:ext cx="4464496" cy="400110"/>
          </a:xfrm>
          <a:prstGeom prst="rect">
            <a:avLst/>
          </a:prstGeom>
        </p:spPr>
        <p:txBody>
          <a:bodyPr wrap="square">
            <a:spAutoFit/>
          </a:bodyPr>
          <a:lstStyle/>
          <a:p>
            <a:pPr fontAlgn="base"/>
            <a:r>
              <a:rPr lang="en-US" sz="20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Disruption in Tourism Industry</a:t>
            </a:r>
            <a:endParaRPr lang="en-IN" sz="20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id="{76A4CCA7-79AD-B3F8-632E-B36FD250706C}"/>
              </a:ext>
            </a:extLst>
          </p:cNvPr>
          <p:cNvSpPr/>
          <p:nvPr/>
        </p:nvSpPr>
        <p:spPr>
          <a:xfrm>
            <a:off x="7462564" y="3068960"/>
            <a:ext cx="4464496" cy="400110"/>
          </a:xfrm>
          <a:prstGeom prst="rect">
            <a:avLst/>
          </a:prstGeom>
        </p:spPr>
        <p:txBody>
          <a:bodyPr wrap="square">
            <a:spAutoFit/>
          </a:bodyPr>
          <a:lstStyle/>
          <a:p>
            <a:pPr fontAlgn="base"/>
            <a:r>
              <a:rPr lang="en-US" sz="20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Impact on Trade Flows</a:t>
            </a:r>
            <a:endParaRPr lang="en-IN" sz="20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727BCB19-441B-CE9B-4577-8035EB7DF752}"/>
              </a:ext>
            </a:extLst>
          </p:cNvPr>
          <p:cNvSpPr/>
          <p:nvPr/>
        </p:nvSpPr>
        <p:spPr>
          <a:xfrm>
            <a:off x="7462564" y="5229200"/>
            <a:ext cx="4464496" cy="707886"/>
          </a:xfrm>
          <a:prstGeom prst="rect">
            <a:avLst/>
          </a:prstGeom>
        </p:spPr>
        <p:txBody>
          <a:bodyPr wrap="square">
            <a:spAutoFit/>
          </a:bodyPr>
          <a:lstStyle/>
          <a:p>
            <a:pPr fontAlgn="base"/>
            <a:r>
              <a:rPr lang="en-US" sz="20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The Uncertainties in the Nigerian Economy</a:t>
            </a:r>
            <a:endParaRPr lang="en-IN" sz="20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36" name="Rectangle 35">
            <a:extLst>
              <a:ext uri="{FF2B5EF4-FFF2-40B4-BE49-F238E27FC236}">
                <a16:creationId xmlns:a16="http://schemas.microsoft.com/office/drawing/2014/main" id="{1C3B4472-49F0-EB63-1E39-E79728A4F47D}"/>
              </a:ext>
            </a:extLst>
          </p:cNvPr>
          <p:cNvSpPr/>
          <p:nvPr/>
        </p:nvSpPr>
        <p:spPr>
          <a:xfrm>
            <a:off x="7390556" y="4081693"/>
            <a:ext cx="4464496" cy="1015663"/>
          </a:xfrm>
          <a:prstGeom prst="rect">
            <a:avLst/>
          </a:prstGeom>
        </p:spPr>
        <p:txBody>
          <a:bodyPr wrap="square">
            <a:spAutoFit/>
          </a:bodyPr>
          <a:lstStyle/>
          <a:p>
            <a:pPr fontAlgn="base"/>
            <a:r>
              <a:rPr lang="en-US" sz="20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Impact of Covid-19 on Sustainable Development Goals (SDGs)</a:t>
            </a:r>
            <a:endParaRPr lang="en-IN" sz="2000" b="1" dirty="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4644202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2F92D-5E3F-48DD-8C02-C972A8708B7F}"/>
              </a:ext>
            </a:extLst>
          </p:cNvPr>
          <p:cNvSpPr>
            <a:spLocks noGrp="1"/>
          </p:cNvSpPr>
          <p:nvPr>
            <p:ph type="title"/>
          </p:nvPr>
        </p:nvSpPr>
        <p:spPr>
          <a:xfrm>
            <a:off x="609441" y="274639"/>
            <a:ext cx="10969943" cy="711081"/>
          </a:xfrm>
        </p:spPr>
        <p:txBody>
          <a:bodyPr/>
          <a:lstStyle/>
          <a:p>
            <a:pPr algn="ctr"/>
            <a:r>
              <a:rPr lang="en-IN"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Research Methodology</a:t>
            </a:r>
          </a:p>
        </p:txBody>
      </p:sp>
      <p:sp>
        <p:nvSpPr>
          <p:cNvPr id="23" name="Slide Number Placeholder 22">
            <a:extLst>
              <a:ext uri="{FF2B5EF4-FFF2-40B4-BE49-F238E27FC236}">
                <a16:creationId xmlns:a16="http://schemas.microsoft.com/office/drawing/2014/main" id="{C68EF812-F07B-4B4D-AA0C-647E662B34E7}"/>
              </a:ext>
            </a:extLst>
          </p:cNvPr>
          <p:cNvSpPr>
            <a:spLocks noGrp="1"/>
          </p:cNvSpPr>
          <p:nvPr>
            <p:ph type="sldNum" sz="quarter" idx="12"/>
          </p:nvPr>
        </p:nvSpPr>
        <p:spPr/>
        <p:txBody>
          <a:bodyPr/>
          <a:lstStyle/>
          <a:p>
            <a:fld id="{96E69268-9C8B-4EBF-A9EE-DC5DC2D48DC3}" type="slidenum">
              <a:rPr lang="en-US" smtClean="0"/>
              <a:pPr/>
              <a:t>7</a:t>
            </a:fld>
            <a:endParaRPr lang="en-US" dirty="0"/>
          </a:p>
        </p:txBody>
      </p:sp>
      <p:sp>
        <p:nvSpPr>
          <p:cNvPr id="11" name="Rectangle 10">
            <a:extLst>
              <a:ext uri="{FF2B5EF4-FFF2-40B4-BE49-F238E27FC236}">
                <a16:creationId xmlns:a16="http://schemas.microsoft.com/office/drawing/2014/main" id="{25185E07-CCE1-4B71-94B3-EEEFA64B7CC5}"/>
              </a:ext>
            </a:extLst>
          </p:cNvPr>
          <p:cNvSpPr/>
          <p:nvPr/>
        </p:nvSpPr>
        <p:spPr>
          <a:xfrm>
            <a:off x="386025" y="2627226"/>
            <a:ext cx="3297830" cy="27779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Oval 2">
            <a:extLst>
              <a:ext uri="{FF2B5EF4-FFF2-40B4-BE49-F238E27FC236}">
                <a16:creationId xmlns:a16="http://schemas.microsoft.com/office/drawing/2014/main" id="{D8353AD6-4589-4B65-BAEB-D1521C87D414}"/>
              </a:ext>
            </a:extLst>
          </p:cNvPr>
          <p:cNvSpPr/>
          <p:nvPr/>
        </p:nvSpPr>
        <p:spPr>
          <a:xfrm>
            <a:off x="936494" y="1096102"/>
            <a:ext cx="2154830" cy="1559449"/>
          </a:xfrm>
          <a:prstGeom prst="ellipse">
            <a:avLst/>
          </a:prstGeom>
          <a:solidFill>
            <a:schemeClr val="accent2"/>
          </a:solidFill>
          <a:ln w="2032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E1BDECEB-3B30-4FD7-AAA7-196649E9CCFB}"/>
              </a:ext>
            </a:extLst>
          </p:cNvPr>
          <p:cNvSpPr txBox="1"/>
          <p:nvPr/>
        </p:nvSpPr>
        <p:spPr>
          <a:xfrm>
            <a:off x="1520125" y="1552304"/>
            <a:ext cx="926857" cy="707886"/>
          </a:xfrm>
          <a:prstGeom prst="rect">
            <a:avLst/>
          </a:prstGeom>
          <a:noFill/>
        </p:spPr>
        <p:txBody>
          <a:bodyPr wrap="none" rtlCol="0">
            <a:spAutoFit/>
          </a:bodyPr>
          <a:lstStyle/>
          <a:p>
            <a:pPr algn="ctr"/>
            <a:r>
              <a:rPr lang="en-IN" sz="2000" dirty="0">
                <a:solidFill>
                  <a:schemeClr val="bg1"/>
                </a:solidFill>
                <a:latin typeface="Open Sans" panose="020B0606030504020204" pitchFamily="34" charset="0"/>
                <a:ea typeface="Open Sans" panose="020B0606030504020204" pitchFamily="34" charset="0"/>
                <a:cs typeface="Open Sans" panose="020B0606030504020204" pitchFamily="34" charset="0"/>
              </a:rPr>
              <a:t> Study</a:t>
            </a:r>
          </a:p>
          <a:p>
            <a:pPr algn="ctr"/>
            <a:r>
              <a:rPr lang="en-IN" sz="2000" dirty="0">
                <a:solidFill>
                  <a:schemeClr val="bg1"/>
                </a:solidFill>
                <a:latin typeface="Open Sans" panose="020B0606030504020204" pitchFamily="34" charset="0"/>
                <a:ea typeface="Open Sans" panose="020B0606030504020204" pitchFamily="34" charset="0"/>
                <a:cs typeface="Open Sans" panose="020B0606030504020204" pitchFamily="34" charset="0"/>
              </a:rPr>
              <a:t>Area</a:t>
            </a:r>
          </a:p>
        </p:txBody>
      </p:sp>
      <p:sp>
        <p:nvSpPr>
          <p:cNvPr id="35" name="Rectangle 34">
            <a:extLst>
              <a:ext uri="{FF2B5EF4-FFF2-40B4-BE49-F238E27FC236}">
                <a16:creationId xmlns:a16="http://schemas.microsoft.com/office/drawing/2014/main" id="{6149AE6A-F219-44FD-9F7C-D0408B1F68ED}"/>
              </a:ext>
            </a:extLst>
          </p:cNvPr>
          <p:cNvSpPr/>
          <p:nvPr/>
        </p:nvSpPr>
        <p:spPr>
          <a:xfrm>
            <a:off x="3938685" y="2456231"/>
            <a:ext cx="4415616" cy="37878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06EE6B14-53C1-4C63-B89B-7C9B2599BADA}"/>
              </a:ext>
            </a:extLst>
          </p:cNvPr>
          <p:cNvSpPr/>
          <p:nvPr/>
        </p:nvSpPr>
        <p:spPr>
          <a:xfrm>
            <a:off x="5211380" y="874384"/>
            <a:ext cx="2154830" cy="1733501"/>
          </a:xfrm>
          <a:prstGeom prst="ellipse">
            <a:avLst/>
          </a:prstGeom>
          <a:solidFill>
            <a:schemeClr val="accent3"/>
          </a:solidFill>
          <a:ln w="2032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00B3E968-0CA0-4A39-A2BD-450A706E9B13}"/>
              </a:ext>
            </a:extLst>
          </p:cNvPr>
          <p:cNvSpPr txBox="1"/>
          <p:nvPr/>
        </p:nvSpPr>
        <p:spPr>
          <a:xfrm>
            <a:off x="5450651" y="1132792"/>
            <a:ext cx="1676288" cy="1323439"/>
          </a:xfrm>
          <a:prstGeom prst="rect">
            <a:avLst/>
          </a:prstGeom>
          <a:noFill/>
        </p:spPr>
        <p:txBody>
          <a:bodyPr wrap="square" rtlCol="0">
            <a:spAutoFit/>
          </a:bodyPr>
          <a:lstStyle/>
          <a:p>
            <a:pPr algn="ctr"/>
            <a:r>
              <a:rPr lang="en-IN" sz="2000" dirty="0">
                <a:solidFill>
                  <a:schemeClr val="bg1"/>
                </a:solidFill>
                <a:latin typeface="Open Sans" panose="020B0606030504020204" pitchFamily="34" charset="0"/>
                <a:ea typeface="Open Sans" panose="020B0606030504020204" pitchFamily="34" charset="0"/>
                <a:cs typeface="Open Sans" panose="020B0606030504020204" pitchFamily="34" charset="0"/>
              </a:rPr>
              <a:t>Description</a:t>
            </a:r>
          </a:p>
          <a:p>
            <a:pPr algn="ctr"/>
            <a:r>
              <a:rPr lang="en-IN" sz="2000" dirty="0">
                <a:solidFill>
                  <a:schemeClr val="bg1"/>
                </a:solidFill>
                <a:latin typeface="Open Sans" panose="020B0606030504020204" pitchFamily="34" charset="0"/>
                <a:ea typeface="Open Sans" panose="020B0606030504020204" pitchFamily="34" charset="0"/>
                <a:cs typeface="Open Sans" panose="020B0606030504020204" pitchFamily="34" charset="0"/>
              </a:rPr>
              <a:t> &amp; </a:t>
            </a:r>
          </a:p>
          <a:p>
            <a:pPr algn="ctr"/>
            <a:r>
              <a:rPr lang="en-IN" sz="2000" dirty="0">
                <a:solidFill>
                  <a:schemeClr val="bg1"/>
                </a:solidFill>
                <a:latin typeface="Open Sans" panose="020B0606030504020204" pitchFamily="34" charset="0"/>
                <a:ea typeface="Open Sans" panose="020B0606030504020204" pitchFamily="34" charset="0"/>
                <a:cs typeface="Open Sans" panose="020B0606030504020204" pitchFamily="34" charset="0"/>
              </a:rPr>
              <a:t>Implementation</a:t>
            </a:r>
          </a:p>
        </p:txBody>
      </p:sp>
      <p:sp>
        <p:nvSpPr>
          <p:cNvPr id="36" name="Rectangle 35">
            <a:extLst>
              <a:ext uri="{FF2B5EF4-FFF2-40B4-BE49-F238E27FC236}">
                <a16:creationId xmlns:a16="http://schemas.microsoft.com/office/drawing/2014/main" id="{0BAA12B6-3AFE-4791-9481-E49B8D4B2E59}"/>
              </a:ext>
            </a:extLst>
          </p:cNvPr>
          <p:cNvSpPr/>
          <p:nvPr/>
        </p:nvSpPr>
        <p:spPr>
          <a:xfrm>
            <a:off x="8542684" y="2811306"/>
            <a:ext cx="3297830" cy="28499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80BB504F-ADE5-4513-9B89-6AED52BC405E}"/>
              </a:ext>
            </a:extLst>
          </p:cNvPr>
          <p:cNvSpPr/>
          <p:nvPr/>
        </p:nvSpPr>
        <p:spPr>
          <a:xfrm>
            <a:off x="9132937" y="1484303"/>
            <a:ext cx="2154830" cy="1708160"/>
          </a:xfrm>
          <a:prstGeom prst="ellipse">
            <a:avLst/>
          </a:prstGeom>
          <a:solidFill>
            <a:schemeClr val="accent4"/>
          </a:solidFill>
          <a:ln w="2032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id="{840A3A9C-0E87-4E60-93CF-28AE11D26D90}"/>
              </a:ext>
            </a:extLst>
          </p:cNvPr>
          <p:cNvSpPr txBox="1"/>
          <p:nvPr/>
        </p:nvSpPr>
        <p:spPr>
          <a:xfrm>
            <a:off x="9321331" y="2207775"/>
            <a:ext cx="1778052" cy="400110"/>
          </a:xfrm>
          <a:prstGeom prst="rect">
            <a:avLst/>
          </a:prstGeom>
          <a:noFill/>
        </p:spPr>
        <p:txBody>
          <a:bodyPr wrap="none" rtlCol="0">
            <a:spAutoFit/>
          </a:bodyPr>
          <a:lstStyle/>
          <a:p>
            <a:pPr algn="ctr"/>
            <a:r>
              <a:rPr lang="en-IN" sz="2000" dirty="0">
                <a:solidFill>
                  <a:schemeClr val="bg1"/>
                </a:solidFill>
                <a:latin typeface="Open Sans" panose="020B0606030504020204" pitchFamily="34" charset="0"/>
                <a:ea typeface="Open Sans" panose="020B0606030504020204" pitchFamily="34" charset="0"/>
                <a:cs typeface="Open Sans" panose="020B0606030504020204" pitchFamily="34" charset="0"/>
              </a:rPr>
              <a:t>Data Analysis</a:t>
            </a:r>
          </a:p>
        </p:txBody>
      </p:sp>
      <p:sp>
        <p:nvSpPr>
          <p:cNvPr id="37" name="Rectangle 36">
            <a:extLst>
              <a:ext uri="{FF2B5EF4-FFF2-40B4-BE49-F238E27FC236}">
                <a16:creationId xmlns:a16="http://schemas.microsoft.com/office/drawing/2014/main" id="{8C730790-62F4-4CBB-9091-31D2ABBC0881}"/>
              </a:ext>
            </a:extLst>
          </p:cNvPr>
          <p:cNvSpPr/>
          <p:nvPr/>
        </p:nvSpPr>
        <p:spPr>
          <a:xfrm>
            <a:off x="386025" y="2875759"/>
            <a:ext cx="3297830" cy="2246769"/>
          </a:xfrm>
          <a:prstGeom prst="rect">
            <a:avLst/>
          </a:prstGeom>
        </p:spPr>
        <p:txBody>
          <a:bodyPr wrap="square">
            <a:spAutoFit/>
          </a:bodyPr>
          <a:lstStyle/>
          <a:p>
            <a:pPr algn="l"/>
            <a:r>
              <a:rPr lang="en-US" sz="2000" b="1" i="0" u="none" strike="noStrike" baseline="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Nigeria, </a:t>
            </a:r>
            <a:r>
              <a:rPr lang="en-US" sz="2000" b="0" i="0" u="none" strike="noStrike" baseline="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is a country in western Africa. Its land area is estimated to be 356,669 sq mi (923,768 sq km), with a population of about 217,376,000 (2022 est.).</a:t>
            </a:r>
            <a:endParaRPr lang="en-IN" sz="2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8" name="Rectangle 37">
            <a:extLst>
              <a:ext uri="{FF2B5EF4-FFF2-40B4-BE49-F238E27FC236}">
                <a16:creationId xmlns:a16="http://schemas.microsoft.com/office/drawing/2014/main" id="{A3FB7276-6E86-42BA-8C99-08F615C85101}"/>
              </a:ext>
            </a:extLst>
          </p:cNvPr>
          <p:cNvSpPr/>
          <p:nvPr/>
        </p:nvSpPr>
        <p:spPr>
          <a:xfrm>
            <a:off x="4008074" y="2655551"/>
            <a:ext cx="4277503" cy="3536866"/>
          </a:xfrm>
          <a:prstGeom prst="rect">
            <a:avLst/>
          </a:prstGeom>
        </p:spPr>
        <p:txBody>
          <a:bodyPr wrap="square">
            <a:spAutoFit/>
          </a:bodyPr>
          <a:lstStyle/>
          <a:p>
            <a:pPr marL="285750" indent="-285750" algn="just">
              <a:spcBef>
                <a:spcPts val="100"/>
              </a:spcBef>
              <a:buFont typeface="Wingdings" panose="05000000000000000000" pitchFamily="2" charset="2"/>
              <a:buChar char="q"/>
            </a:pPr>
            <a:r>
              <a:rPr lang="en-US" sz="1600" b="0" i="0" u="none" strike="noStrike" baseline="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This study is a retrospective analysis to review the economic impact of COVID-19 on Nigerian</a:t>
            </a:r>
            <a:r>
              <a:rPr lang="en-US" sz="16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 </a:t>
            </a:r>
            <a:r>
              <a:rPr lang="en-US" sz="1600" b="0" i="0" u="none" strike="noStrike" baseline="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economy</a:t>
            </a:r>
            <a:r>
              <a:rPr lang="en-US" sz="1600" b="0" i="0" u="none" strike="noStrike" baseline="0" dirty="0">
                <a:solidFill>
                  <a:schemeClr val="bg2">
                    <a:lumMod val="50000"/>
                  </a:schemeClr>
                </a:solidFill>
                <a:latin typeface="Times New Roman" panose="02020603050405020304" pitchFamily="18" charset="0"/>
                <a:ea typeface="Open Sans" panose="020B0606030504020204" pitchFamily="34" charset="0"/>
                <a:cs typeface="Open Sans" panose="020B0606030504020204" pitchFamily="34" charset="0"/>
              </a:rPr>
              <a:t>.</a:t>
            </a:r>
            <a:endParaRPr lang="en-US" sz="1600" b="0" i="0" u="none" strike="noStrike" baseline="0" dirty="0">
              <a:solidFill>
                <a:schemeClr val="bg2">
                  <a:lumMod val="50000"/>
                </a:schemeClr>
              </a:solidFill>
              <a:latin typeface="Times New Roman" panose="02020603050405020304" pitchFamily="18" charset="0"/>
            </a:endParaRPr>
          </a:p>
          <a:p>
            <a:pPr marL="285750" indent="-285750" algn="just">
              <a:spcBef>
                <a:spcPts val="100"/>
              </a:spcBef>
              <a:buFont typeface="Wingdings" panose="05000000000000000000" pitchFamily="2" charset="2"/>
              <a:buChar char="q"/>
            </a:pPr>
            <a:r>
              <a:rPr lang="en-US" sz="1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D</a:t>
            </a:r>
            <a:r>
              <a:rPr lang="en-US" sz="1600" b="0" i="0" u="none" strike="noStrike" baseline="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ata used was from (“Annual Gross Domestic Product at 33</a:t>
            </a:r>
            <a:r>
              <a:rPr lang="en-US" sz="16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a:t>
            </a:r>
            <a:r>
              <a:rPr lang="en-US" sz="1600" b="0" i="0" u="none" strike="noStrike" baseline="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Current Basic Prices”) obtained from a reputable source</a:t>
            </a:r>
          </a:p>
          <a:p>
            <a:pPr marL="285750" indent="-285750" algn="just">
              <a:buFont typeface="Wingdings" panose="05000000000000000000" pitchFamily="2" charset="2"/>
              <a:buChar char="q"/>
            </a:pPr>
            <a:r>
              <a:rPr lang="en-US" sz="1600" b="0" i="0" u="none" strike="noStrike" baseline="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This analysis covers Agriculture (Crop </a:t>
            </a:r>
            <a:r>
              <a:rPr lang="en-US" sz="1600" b="0" i="0" u="none" strike="noStrike" baseline="0" dirty="0" err="1">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Production,etc</a:t>
            </a:r>
            <a:r>
              <a:rPr lang="en-US" sz="1600" b="0" i="0" u="none" strike="noStrike" baseline="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rPr>
              <a:t>),Industry (Manufacturing, Services (Information &amp; communication, trades flows and inflation, supply chain and aviation, the tourism sector and the health sector.)</a:t>
            </a:r>
            <a:endParaRPr lang="en-US" sz="1600" dirty="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endParaRPr>
          </a:p>
          <a:p>
            <a:pPr marL="285750" indent="-285750" algn="just">
              <a:buFont typeface="Arial" panose="020B0604020202020204" pitchFamily="34" charset="0"/>
              <a:buChar char="•"/>
            </a:pPr>
            <a:endParaRPr lang="en-IN" sz="15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39" name="Rectangle 38">
            <a:extLst>
              <a:ext uri="{FF2B5EF4-FFF2-40B4-BE49-F238E27FC236}">
                <a16:creationId xmlns:a16="http://schemas.microsoft.com/office/drawing/2014/main" id="{FD547A96-C208-454E-96EC-9A37E042BE24}"/>
              </a:ext>
            </a:extLst>
          </p:cNvPr>
          <p:cNvSpPr/>
          <p:nvPr/>
        </p:nvSpPr>
        <p:spPr>
          <a:xfrm>
            <a:off x="8609131" y="3192463"/>
            <a:ext cx="3101905" cy="2308324"/>
          </a:xfrm>
          <a:prstGeom prst="rect">
            <a:avLst/>
          </a:prstGeom>
        </p:spPr>
        <p:txBody>
          <a:bodyPr wrap="square">
            <a:spAutoFit/>
          </a:bodyPr>
          <a:lstStyle/>
          <a:p>
            <a:pPr algn="l"/>
            <a:r>
              <a:rPr lang="en-US" sz="1800" b="1" i="0" u="none" strike="noStrike" baseline="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 </a:t>
            </a:r>
            <a:r>
              <a:rPr lang="en-US" sz="1800" b="0" i="0" u="none" strike="noStrike" baseline="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Data Extraction</a:t>
            </a:r>
          </a:p>
          <a:p>
            <a:pPr algn="l"/>
            <a:r>
              <a:rPr lang="en-US" sz="1800" b="1" i="0" u="none" strike="noStrike" baseline="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b. </a:t>
            </a:r>
            <a:r>
              <a:rPr lang="en-US" sz="1800" b="0" i="0" u="none" strike="noStrike" baseline="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Data Transformation</a:t>
            </a:r>
          </a:p>
          <a:p>
            <a:pPr algn="l"/>
            <a:r>
              <a:rPr lang="en-US" sz="1800" b="1" i="0" u="none" strike="noStrike" baseline="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 </a:t>
            </a:r>
            <a:r>
              <a:rPr lang="en-US" sz="1800" b="0" i="0" u="none" strike="noStrike" baseline="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Data Loading</a:t>
            </a:r>
          </a:p>
          <a:p>
            <a:pPr algn="l"/>
            <a:r>
              <a:rPr lang="en-US" sz="1800" b="1" i="0" u="none" strike="noStrike" baseline="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d. </a:t>
            </a:r>
            <a:r>
              <a:rPr lang="en-US" sz="1800" b="0" i="0" u="none" strike="noStrike" baseline="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Data Wrangling</a:t>
            </a:r>
          </a:p>
          <a:p>
            <a:pPr algn="l"/>
            <a:r>
              <a:rPr lang="en-US" sz="1800" b="1" i="0" u="none" strike="noStrike" baseline="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e. </a:t>
            </a:r>
            <a:r>
              <a:rPr lang="en-US" sz="1800" b="0" i="0" u="none" strike="noStrike" baseline="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Exploratory Data Analysis</a:t>
            </a:r>
          </a:p>
          <a:p>
            <a:pPr algn="l"/>
            <a:r>
              <a:rPr lang="en-US" sz="1800" b="1" i="0" u="none" strike="noStrike" baseline="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f. </a:t>
            </a:r>
            <a:r>
              <a:rPr lang="en-US" sz="1800" b="0" i="0" u="none" strike="noStrike" baseline="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Data Visualization and insights</a:t>
            </a:r>
            <a:endParaRPr lang="en-IN" sz="18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5652668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2F92D-5E3F-48DD-8C02-C972A8708B7F}"/>
              </a:ext>
            </a:extLst>
          </p:cNvPr>
          <p:cNvSpPr>
            <a:spLocks noGrp="1"/>
          </p:cNvSpPr>
          <p:nvPr>
            <p:ph type="title"/>
          </p:nvPr>
        </p:nvSpPr>
        <p:spPr>
          <a:xfrm>
            <a:off x="609441" y="274639"/>
            <a:ext cx="10969943" cy="711081"/>
          </a:xfrm>
        </p:spPr>
        <p:txBody>
          <a:bodyPr/>
          <a:lstStyle/>
          <a:p>
            <a:pPr algn="ctr"/>
            <a:r>
              <a:rPr lang="en-IN"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Data Visualization &amp; </a:t>
            </a:r>
            <a:r>
              <a:rPr lang="en-IN"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Results</a:t>
            </a:r>
          </a:p>
        </p:txBody>
      </p:sp>
      <p:sp>
        <p:nvSpPr>
          <p:cNvPr id="23" name="Slide Number Placeholder 22">
            <a:extLst>
              <a:ext uri="{FF2B5EF4-FFF2-40B4-BE49-F238E27FC236}">
                <a16:creationId xmlns:a16="http://schemas.microsoft.com/office/drawing/2014/main" id="{C68EF812-F07B-4B4D-AA0C-647E662B34E7}"/>
              </a:ext>
            </a:extLst>
          </p:cNvPr>
          <p:cNvSpPr>
            <a:spLocks noGrp="1"/>
          </p:cNvSpPr>
          <p:nvPr>
            <p:ph type="sldNum" sz="quarter" idx="12"/>
          </p:nvPr>
        </p:nvSpPr>
        <p:spPr/>
        <p:txBody>
          <a:bodyPr/>
          <a:lstStyle/>
          <a:p>
            <a:fld id="{96E69268-9C8B-4EBF-A9EE-DC5DC2D48DC3}" type="slidenum">
              <a:rPr lang="en-US" smtClean="0"/>
              <a:pPr/>
              <a:t>8</a:t>
            </a:fld>
            <a:endParaRPr lang="en-US" dirty="0"/>
          </a:p>
        </p:txBody>
      </p:sp>
      <p:sp>
        <p:nvSpPr>
          <p:cNvPr id="5" name="TextBox 4">
            <a:extLst>
              <a:ext uri="{FF2B5EF4-FFF2-40B4-BE49-F238E27FC236}">
                <a16:creationId xmlns:a16="http://schemas.microsoft.com/office/drawing/2014/main" id="{C7B89044-B512-A0CE-17F6-B393720037CE}"/>
              </a:ext>
            </a:extLst>
          </p:cNvPr>
          <p:cNvSpPr txBox="1"/>
          <p:nvPr/>
        </p:nvSpPr>
        <p:spPr>
          <a:xfrm>
            <a:off x="164050" y="1180655"/>
            <a:ext cx="11835018" cy="2308324"/>
          </a:xfrm>
          <a:prstGeom prst="rect">
            <a:avLst/>
          </a:prstGeom>
          <a:noFill/>
        </p:spPr>
        <p:txBody>
          <a:bodyPr wrap="square">
            <a:spAutoFit/>
          </a:bodyPr>
          <a:lstStyle/>
          <a:p>
            <a:pPr algn="just"/>
            <a:r>
              <a:rPr lang="en-US" sz="1800" i="0" u="none" strike="noStrike" baseline="0" dirty="0">
                <a:latin typeface="Open Sans" panose="020B0606030504020204" pitchFamily="34" charset="0"/>
                <a:ea typeface="Open Sans" panose="020B0606030504020204" pitchFamily="34" charset="0"/>
                <a:cs typeface="Open Sans" panose="020B0606030504020204" pitchFamily="34" charset="0"/>
              </a:rPr>
              <a:t>The study uses both descriptive and inferential statistics to analyse and evaluate the results.</a:t>
            </a:r>
          </a:p>
          <a:p>
            <a:pPr algn="just"/>
            <a:endParaRPr lang="en-US" sz="1800" i="0" u="none" strike="noStrike" baseline="0" dirty="0">
              <a:latin typeface="Open Sans" panose="020B0606030504020204" pitchFamily="34" charset="0"/>
              <a:ea typeface="Open Sans" panose="020B0606030504020204" pitchFamily="34" charset="0"/>
              <a:cs typeface="Open Sans" panose="020B0606030504020204" pitchFamily="34" charset="0"/>
            </a:endParaRPr>
          </a:p>
          <a:p>
            <a:pPr algn="just"/>
            <a:r>
              <a:rPr lang="en-US" sz="1800" i="0" u="none" strike="noStrike" baseline="0" dirty="0">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Descriptive Statistics </a:t>
            </a:r>
            <a:r>
              <a:rPr lang="en-US" sz="1800" i="0" u="none" strike="noStrike" baseline="0" dirty="0">
                <a:latin typeface="Open Sans" panose="020B0606030504020204" pitchFamily="34" charset="0"/>
                <a:ea typeface="Open Sans" panose="020B0606030504020204" pitchFamily="34" charset="0"/>
                <a:cs typeface="Open Sans" panose="020B0606030504020204" pitchFamily="34" charset="0"/>
              </a:rPr>
              <a:t>have been used to know the structural properties of data. </a:t>
            </a:r>
          </a:p>
          <a:p>
            <a:pPr algn="just"/>
            <a:r>
              <a:rPr lang="en-US" sz="1800" i="0" u="none" strike="noStrike" baseline="0" dirty="0">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Inferential analysis </a:t>
            </a:r>
            <a:r>
              <a:rPr lang="en-US" sz="1800" i="0" u="none" strike="noStrike" baseline="0" dirty="0">
                <a:latin typeface="Open Sans" panose="020B0606030504020204" pitchFamily="34" charset="0"/>
                <a:ea typeface="Open Sans" panose="020B0606030504020204" pitchFamily="34" charset="0"/>
                <a:cs typeface="Open Sans" panose="020B0606030504020204" pitchFamily="34" charset="0"/>
              </a:rPr>
              <a:t>covers correlation and regression analysis. </a:t>
            </a:r>
          </a:p>
          <a:p>
            <a:pPr algn="just"/>
            <a:r>
              <a:rPr lang="en-US" sz="1800" i="0" u="none" strike="noStrike" baseline="0" dirty="0">
                <a:effectLst>
                  <a:outerShdw blurRad="38100" dist="38100" dir="2700000" algn="tl">
                    <a:srgbClr val="000000">
                      <a:alpha val="43137"/>
                    </a:srgbClr>
                  </a:outerShdw>
                </a:effectLst>
                <a:latin typeface="Open Sans" panose="020B0606030504020204" pitchFamily="34" charset="0"/>
                <a:ea typeface="Open Sans" panose="020B0606030504020204" pitchFamily="34" charset="0"/>
                <a:cs typeface="Open Sans" panose="020B0606030504020204" pitchFamily="34" charset="0"/>
              </a:rPr>
              <a:t>Ordinary Least Square method </a:t>
            </a:r>
            <a:r>
              <a:rPr lang="en-US" sz="1800" i="0" u="none" strike="noStrike" baseline="0" dirty="0">
                <a:latin typeface="Open Sans" panose="020B0606030504020204" pitchFamily="34" charset="0"/>
                <a:ea typeface="Open Sans" panose="020B0606030504020204" pitchFamily="34" charset="0"/>
                <a:cs typeface="Open Sans" panose="020B0606030504020204" pitchFamily="34" charset="0"/>
              </a:rPr>
              <a:t>is used for regression analysis to measure the strength and significance of relationship (Gul, 2012).</a:t>
            </a:r>
          </a:p>
          <a:p>
            <a:pPr algn="just"/>
            <a:endParaRPr lang="en-US" sz="1800" i="0" u="none" strike="noStrike" baseline="0" dirty="0">
              <a:latin typeface="Open Sans" panose="020B0606030504020204" pitchFamily="34" charset="0"/>
              <a:ea typeface="Open Sans" panose="020B0606030504020204" pitchFamily="34" charset="0"/>
              <a:cs typeface="Open Sans" panose="020B0606030504020204" pitchFamily="34" charset="0"/>
            </a:endParaRPr>
          </a:p>
          <a:p>
            <a:pPr algn="just"/>
            <a:r>
              <a:rPr lang="en-US" sz="1800" i="0" u="none" strike="noStrike" baseline="0" dirty="0">
                <a:latin typeface="Open Sans" panose="020B0606030504020204" pitchFamily="34" charset="0"/>
                <a:ea typeface="Open Sans" panose="020B0606030504020204" pitchFamily="34" charset="0"/>
                <a:cs typeface="Open Sans" panose="020B0606030504020204" pitchFamily="34" charset="0"/>
              </a:rPr>
              <a:t>Lastly, the findings from the data were presented in a pictorial form</a:t>
            </a:r>
            <a:r>
              <a:rPr lang="en-US" sz="1600" i="0" u="none" strike="noStrike" baseline="0" dirty="0">
                <a:latin typeface="Open Sans" panose="020B0606030504020204" pitchFamily="34" charset="0"/>
                <a:ea typeface="Open Sans" panose="020B0606030504020204" pitchFamily="34" charset="0"/>
                <a:cs typeface="Open Sans" panose="020B0606030504020204" pitchFamily="34" charset="0"/>
              </a:rPr>
              <a:t>.</a:t>
            </a:r>
            <a:endParaRPr lang="en-US"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35" name="TextBox 34">
            <a:extLst>
              <a:ext uri="{FF2B5EF4-FFF2-40B4-BE49-F238E27FC236}">
                <a16:creationId xmlns:a16="http://schemas.microsoft.com/office/drawing/2014/main" id="{6C0BF0C2-4E6E-F6A6-B78E-B35E6A1BEED9}"/>
              </a:ext>
            </a:extLst>
          </p:cNvPr>
          <p:cNvSpPr txBox="1"/>
          <p:nvPr/>
        </p:nvSpPr>
        <p:spPr>
          <a:xfrm>
            <a:off x="10672071" y="4994488"/>
            <a:ext cx="527709" cy="461665"/>
          </a:xfrm>
          <a:prstGeom prst="rect">
            <a:avLst/>
          </a:prstGeom>
          <a:noFill/>
        </p:spPr>
        <p:txBody>
          <a:bodyPr wrap="square" rtlCol="0">
            <a:spAutoFit/>
          </a:bodyPr>
          <a:lstStyle/>
          <a:p>
            <a:r>
              <a:rPr lang="en-IN" b="1" dirty="0">
                <a:solidFill>
                  <a:schemeClr val="bg1"/>
                </a:solidFill>
                <a:latin typeface="Arial" panose="020B0604020202020204" pitchFamily="34" charset="0"/>
                <a:cs typeface="Arial" panose="020B0604020202020204" pitchFamily="34" charset="0"/>
              </a:rPr>
              <a:t>01</a:t>
            </a:r>
          </a:p>
        </p:txBody>
      </p:sp>
      <p:sp>
        <p:nvSpPr>
          <p:cNvPr id="37" name="TextBox 36">
            <a:extLst>
              <a:ext uri="{FF2B5EF4-FFF2-40B4-BE49-F238E27FC236}">
                <a16:creationId xmlns:a16="http://schemas.microsoft.com/office/drawing/2014/main" id="{839682EA-1391-20D4-6A1E-DDDFAA64395E}"/>
              </a:ext>
            </a:extLst>
          </p:cNvPr>
          <p:cNvSpPr txBox="1"/>
          <p:nvPr/>
        </p:nvSpPr>
        <p:spPr>
          <a:xfrm>
            <a:off x="8683363" y="4509120"/>
            <a:ext cx="527709" cy="461665"/>
          </a:xfrm>
          <a:prstGeom prst="rect">
            <a:avLst/>
          </a:prstGeom>
          <a:noFill/>
        </p:spPr>
        <p:txBody>
          <a:bodyPr wrap="square" rtlCol="0">
            <a:spAutoFit/>
          </a:bodyPr>
          <a:lstStyle/>
          <a:p>
            <a:r>
              <a:rPr lang="en-IN" b="1" dirty="0">
                <a:solidFill>
                  <a:schemeClr val="bg1"/>
                </a:solidFill>
                <a:latin typeface="Arial" panose="020B0604020202020204" pitchFamily="34" charset="0"/>
                <a:cs typeface="Arial" panose="020B0604020202020204" pitchFamily="34" charset="0"/>
              </a:rPr>
              <a:t>02</a:t>
            </a:r>
          </a:p>
        </p:txBody>
      </p:sp>
      <p:sp>
        <p:nvSpPr>
          <p:cNvPr id="39" name="TextBox 38">
            <a:extLst>
              <a:ext uri="{FF2B5EF4-FFF2-40B4-BE49-F238E27FC236}">
                <a16:creationId xmlns:a16="http://schemas.microsoft.com/office/drawing/2014/main" id="{EEFDCE59-2797-D63D-473E-5C1D3BCC0BF4}"/>
              </a:ext>
            </a:extLst>
          </p:cNvPr>
          <p:cNvSpPr txBox="1"/>
          <p:nvPr/>
        </p:nvSpPr>
        <p:spPr>
          <a:xfrm>
            <a:off x="8765541" y="3120952"/>
            <a:ext cx="527709" cy="461665"/>
          </a:xfrm>
          <a:prstGeom prst="rect">
            <a:avLst/>
          </a:prstGeom>
          <a:noFill/>
        </p:spPr>
        <p:txBody>
          <a:bodyPr wrap="square" rtlCol="0">
            <a:spAutoFit/>
          </a:bodyPr>
          <a:lstStyle/>
          <a:p>
            <a:r>
              <a:rPr lang="en-IN" b="1" dirty="0">
                <a:solidFill>
                  <a:schemeClr val="bg1"/>
                </a:solidFill>
                <a:latin typeface="Arial" panose="020B0604020202020204" pitchFamily="34" charset="0"/>
                <a:cs typeface="Arial" panose="020B0604020202020204" pitchFamily="34" charset="0"/>
              </a:rPr>
              <a:t>03</a:t>
            </a:r>
          </a:p>
        </p:txBody>
      </p:sp>
      <p:sp>
        <p:nvSpPr>
          <p:cNvPr id="43" name="TextBox 42">
            <a:extLst>
              <a:ext uri="{FF2B5EF4-FFF2-40B4-BE49-F238E27FC236}">
                <a16:creationId xmlns:a16="http://schemas.microsoft.com/office/drawing/2014/main" id="{F401288D-861E-4670-D159-E1484A9186C9}"/>
              </a:ext>
            </a:extLst>
          </p:cNvPr>
          <p:cNvSpPr txBox="1"/>
          <p:nvPr/>
        </p:nvSpPr>
        <p:spPr>
          <a:xfrm>
            <a:off x="405780" y="869306"/>
            <a:ext cx="3888432" cy="400110"/>
          </a:xfrm>
          <a:prstGeom prst="rect">
            <a:avLst/>
          </a:prstGeom>
          <a:noFill/>
        </p:spPr>
        <p:txBody>
          <a:bodyPr wrap="square" rtlCol="0">
            <a:spAutoFit/>
          </a:bodyPr>
          <a:lstStyle/>
          <a:p>
            <a:r>
              <a:rPr lang="en-IN" sz="2000" b="1" dirty="0">
                <a:solidFill>
                  <a:schemeClr val="accent3"/>
                </a:solidFill>
                <a:latin typeface="Open Sans" panose="020B0606030504020204" pitchFamily="34" charset="0"/>
                <a:ea typeface="Open Sans" panose="020B0606030504020204" pitchFamily="34" charset="0"/>
                <a:cs typeface="Open Sans" panose="020B0606030504020204" pitchFamily="34" charset="0"/>
              </a:rPr>
              <a:t>Overview</a:t>
            </a:r>
          </a:p>
        </p:txBody>
      </p:sp>
      <p:sp>
        <p:nvSpPr>
          <p:cNvPr id="48" name="TextBox 47">
            <a:extLst>
              <a:ext uri="{FF2B5EF4-FFF2-40B4-BE49-F238E27FC236}">
                <a16:creationId xmlns:a16="http://schemas.microsoft.com/office/drawing/2014/main" id="{255983DB-A439-EED4-A1B7-4CA02F1CF4BD}"/>
              </a:ext>
            </a:extLst>
          </p:cNvPr>
          <p:cNvSpPr txBox="1"/>
          <p:nvPr/>
        </p:nvSpPr>
        <p:spPr>
          <a:xfrm>
            <a:off x="119845" y="4035908"/>
            <a:ext cx="11459539" cy="2031325"/>
          </a:xfrm>
          <a:prstGeom prst="rect">
            <a:avLst/>
          </a:prstGeom>
          <a:noFill/>
        </p:spPr>
        <p:txBody>
          <a:bodyPr wrap="square">
            <a:spAutoFit/>
          </a:bodyPr>
          <a:lstStyle/>
          <a:p>
            <a:pPr algn="l"/>
            <a:r>
              <a:rPr lang="en-US" sz="1800" b="0" i="0" u="none" strike="noStrike" baseline="0" dirty="0">
                <a:latin typeface="Open Sans" panose="020B0606030504020204" pitchFamily="34" charset="0"/>
                <a:ea typeface="Open Sans" panose="020B0606030504020204" pitchFamily="34" charset="0"/>
                <a:cs typeface="Open Sans" panose="020B0606030504020204" pitchFamily="34" charset="0"/>
              </a:rPr>
              <a:t>In the face of the occurrence of the covid 19 pandemic, key sectors in the Nigerian economy recorded significant growth like Agriculture, Manufacturing industry, Telecoms and Health in terms of the absolute values…</a:t>
            </a:r>
          </a:p>
          <a:p>
            <a:pPr algn="l"/>
            <a:endParaRPr lang="en-US" sz="1800" dirty="0">
              <a:latin typeface="Open Sans" panose="020B0606030504020204" pitchFamily="34" charset="0"/>
              <a:ea typeface="Open Sans" panose="020B0606030504020204" pitchFamily="34" charset="0"/>
              <a:cs typeface="Open Sans" panose="020B0606030504020204" pitchFamily="34" charset="0"/>
            </a:endParaRPr>
          </a:p>
          <a:p>
            <a:pPr algn="l"/>
            <a:r>
              <a:rPr lang="en-US" sz="1800" b="0" i="0" u="none" strike="noStrike" baseline="0" dirty="0">
                <a:latin typeface="Open Sans" panose="020B0606030504020204" pitchFamily="34" charset="0"/>
                <a:ea typeface="Open Sans" panose="020B0606030504020204" pitchFamily="34" charset="0"/>
                <a:cs typeface="Open Sans" panose="020B0606030504020204" pitchFamily="34" charset="0"/>
              </a:rPr>
              <a:t> but based on expected output dating back historically, most sectors had a negative percentage change with the Oil Refining being the worst hit at and closely followed by air transportation, Crude Petroleum and Natural Gas and Mining.</a:t>
            </a:r>
            <a:endParaRPr lang="en-US" sz="18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75991435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64000">
              <a:srgbClr val="EEEEEE"/>
            </a:gs>
            <a:gs pos="0">
              <a:schemeClr val="bg1"/>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CDBBC-FA0F-DBEB-A73E-8B47CB4D362D}"/>
              </a:ext>
            </a:extLst>
          </p:cNvPr>
          <p:cNvSpPr>
            <a:spLocks noGrp="1"/>
          </p:cNvSpPr>
          <p:nvPr>
            <p:ph type="title"/>
          </p:nvPr>
        </p:nvSpPr>
        <p:spPr>
          <a:xfrm>
            <a:off x="2205980" y="175247"/>
            <a:ext cx="7573203" cy="764207"/>
          </a:xfrm>
        </p:spPr>
        <p:txBody>
          <a:bodyPr>
            <a:normAutofit/>
          </a:bodyPr>
          <a:lstStyle/>
          <a:p>
            <a:r>
              <a:rPr lang="en-IN" sz="4000"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Data Visualization &amp; </a:t>
            </a:r>
            <a:r>
              <a:rPr lang="en-IN" sz="4000"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Results</a:t>
            </a:r>
            <a:endParaRPr lang="en-US" sz="4000" dirty="0"/>
          </a:p>
        </p:txBody>
      </p:sp>
      <p:graphicFrame>
        <p:nvGraphicFramePr>
          <p:cNvPr id="5" name="Content Placeholder 4">
            <a:extLst>
              <a:ext uri="{FF2B5EF4-FFF2-40B4-BE49-F238E27FC236}">
                <a16:creationId xmlns:a16="http://schemas.microsoft.com/office/drawing/2014/main" id="{06C24642-05CE-1B87-B8E6-FD917D5B3E8F}"/>
              </a:ext>
            </a:extLst>
          </p:cNvPr>
          <p:cNvGraphicFramePr>
            <a:graphicFrameLocks noGrp="1"/>
          </p:cNvGraphicFramePr>
          <p:nvPr>
            <p:ph idx="1"/>
            <p:extLst>
              <p:ext uri="{D42A27DB-BD31-4B8C-83A1-F6EECF244321}">
                <p14:modId xmlns:p14="http://schemas.microsoft.com/office/powerpoint/2010/main" val="1872060618"/>
              </p:ext>
            </p:extLst>
          </p:nvPr>
        </p:nvGraphicFramePr>
        <p:xfrm>
          <a:off x="333772" y="1138238"/>
          <a:ext cx="11593288" cy="581915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ontent Placeholder 4">
            <a:extLst>
              <a:ext uri="{FF2B5EF4-FFF2-40B4-BE49-F238E27FC236}">
                <a16:creationId xmlns:a16="http://schemas.microsoft.com/office/drawing/2014/main" id="{BC8061E0-6C42-2DF9-90D0-F74792B11BC1}"/>
              </a:ext>
            </a:extLst>
          </p:cNvPr>
          <p:cNvGraphicFramePr>
            <a:graphicFrameLocks/>
          </p:cNvGraphicFramePr>
          <p:nvPr>
            <p:extLst>
              <p:ext uri="{D42A27DB-BD31-4B8C-83A1-F6EECF244321}">
                <p14:modId xmlns:p14="http://schemas.microsoft.com/office/powerpoint/2010/main" val="398148674"/>
              </p:ext>
            </p:extLst>
          </p:nvPr>
        </p:nvGraphicFramePr>
        <p:xfrm>
          <a:off x="297768" y="1038846"/>
          <a:ext cx="11593288" cy="581915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83807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theme/theme1.xml><?xml version="1.0" encoding="utf-8"?>
<a:theme xmlns:a="http://schemas.openxmlformats.org/drawingml/2006/main" name="Office Theme">
  <a:themeElements>
    <a:clrScheme name="Custom 13">
      <a:dk1>
        <a:sysClr val="windowText" lastClr="000000"/>
      </a:dk1>
      <a:lt1>
        <a:sysClr val="window" lastClr="FFFFFF"/>
      </a:lt1>
      <a:dk2>
        <a:srgbClr val="1F497D"/>
      </a:dk2>
      <a:lt2>
        <a:srgbClr val="EEECE1"/>
      </a:lt2>
      <a:accent1>
        <a:srgbClr val="0187C0"/>
      </a:accent1>
      <a:accent2>
        <a:srgbClr val="57687B"/>
      </a:accent2>
      <a:accent3>
        <a:srgbClr val="359CDB"/>
      </a:accent3>
      <a:accent4>
        <a:srgbClr val="F4AB17"/>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6592</TotalTime>
  <Words>1818</Words>
  <Application>Microsoft Office PowerPoint</Application>
  <PresentationFormat>Custom</PresentationFormat>
  <Paragraphs>196</Paragraphs>
  <Slides>19</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Open Sans</vt:lpstr>
      <vt:lpstr>Times New Roman</vt:lpstr>
      <vt:lpstr>Wingdings</vt:lpstr>
      <vt:lpstr>Office Theme</vt:lpstr>
      <vt:lpstr>THESIS PRESENTATION</vt:lpstr>
      <vt:lpstr>Thesis Presentation Outline</vt:lpstr>
      <vt:lpstr> Introduction: Statement of Problem </vt:lpstr>
      <vt:lpstr>Aims and Objectives</vt:lpstr>
      <vt:lpstr>PowerPoint Presentation</vt:lpstr>
      <vt:lpstr>Literature Review</vt:lpstr>
      <vt:lpstr>Research Methodology</vt:lpstr>
      <vt:lpstr>Data Visualization &amp; Results</vt:lpstr>
      <vt:lpstr>Data Visualization &amp; Results</vt:lpstr>
      <vt:lpstr>PowerPoint Presentation</vt:lpstr>
      <vt:lpstr>Data Visualization &amp; Results</vt:lpstr>
      <vt:lpstr>PowerPoint Presentation</vt:lpstr>
      <vt:lpstr>PowerPoint Presentation</vt:lpstr>
      <vt:lpstr>PowerPoint Presentation</vt:lpstr>
      <vt:lpstr>PowerPoint Presentation</vt:lpstr>
      <vt:lpstr>PowerPoint Presentation</vt:lpstr>
      <vt:lpstr>Summary/Conclusion &amp; Recommendation</vt:lpstr>
      <vt:lpstr>PowerPoint Presentation</vt:lpstr>
      <vt:lpstr>References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CAPM Efficient Frontier Curve for PowerPoint</dc:title>
  <dc:creator>Julian</dc:creator>
  <cp:lastModifiedBy>Marcel</cp:lastModifiedBy>
  <cp:revision>172</cp:revision>
  <dcterms:created xsi:type="dcterms:W3CDTF">2013-09-12T13:05:01Z</dcterms:created>
  <dcterms:modified xsi:type="dcterms:W3CDTF">2022-09-21T09:57:39Z</dcterms:modified>
</cp:coreProperties>
</file>