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6"/>
  </p:notesMasterIdLst>
  <p:sldIdLst>
    <p:sldId id="270" r:id="rId2"/>
    <p:sldId id="274" r:id="rId3"/>
    <p:sldId id="271" r:id="rId4"/>
    <p:sldId id="272" r:id="rId5"/>
    <p:sldId id="273" r:id="rId6"/>
    <p:sldId id="257" r:id="rId7"/>
    <p:sldId id="258" r:id="rId8"/>
    <p:sldId id="259" r:id="rId9"/>
    <p:sldId id="260" r:id="rId10"/>
    <p:sldId id="275" r:id="rId11"/>
    <p:sldId id="262" r:id="rId12"/>
    <p:sldId id="263" r:id="rId13"/>
    <p:sldId id="276" r:id="rId14"/>
    <p:sldId id="264"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6C698-3A71-4ED6-85A9-11FA325C7B2F}"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9D82597F-0039-4B97-A769-7EE66E826A41}">
      <dgm:prSet/>
      <dgm:spPr/>
      <dgm:t>
        <a:bodyPr/>
        <a:lstStyle/>
        <a:p>
          <a:r>
            <a:rPr lang="en-US"/>
            <a:t>Enhance</a:t>
          </a:r>
        </a:p>
      </dgm:t>
    </dgm:pt>
    <dgm:pt modelId="{13FBC2C2-3D33-4531-A6DC-B40A14DAFD4B}" type="parTrans" cxnId="{CCFE86B9-FAC7-422E-B53E-BBE41D9FFE74}">
      <dgm:prSet/>
      <dgm:spPr/>
      <dgm:t>
        <a:bodyPr/>
        <a:lstStyle/>
        <a:p>
          <a:endParaRPr lang="en-US"/>
        </a:p>
      </dgm:t>
    </dgm:pt>
    <dgm:pt modelId="{236A478D-55C1-4015-B2AD-8D257ECF763C}" type="sibTrans" cxnId="{CCFE86B9-FAC7-422E-B53E-BBE41D9FFE74}">
      <dgm:prSet/>
      <dgm:spPr/>
      <dgm:t>
        <a:bodyPr/>
        <a:lstStyle/>
        <a:p>
          <a:endParaRPr lang="en-US"/>
        </a:p>
      </dgm:t>
    </dgm:pt>
    <dgm:pt modelId="{D4E9312F-A819-47A6-8433-C869099741F6}">
      <dgm:prSet/>
      <dgm:spPr/>
      <dgm:t>
        <a:bodyPr/>
        <a:lstStyle/>
        <a:p>
          <a:r>
            <a:rPr lang="en-US"/>
            <a:t>Enhance customer experience by providing a seamless and interactive ordering system.</a:t>
          </a:r>
        </a:p>
      </dgm:t>
    </dgm:pt>
    <dgm:pt modelId="{DD1500F3-290B-489A-B0AE-35749D400F4C}" type="parTrans" cxnId="{D2F627FF-1FBC-4F32-A0B6-1C0F76686D9E}">
      <dgm:prSet/>
      <dgm:spPr/>
      <dgm:t>
        <a:bodyPr/>
        <a:lstStyle/>
        <a:p>
          <a:endParaRPr lang="en-US"/>
        </a:p>
      </dgm:t>
    </dgm:pt>
    <dgm:pt modelId="{475A612F-7BB7-4DA1-A44B-4493674C59A2}" type="sibTrans" cxnId="{D2F627FF-1FBC-4F32-A0B6-1C0F76686D9E}">
      <dgm:prSet/>
      <dgm:spPr/>
      <dgm:t>
        <a:bodyPr/>
        <a:lstStyle/>
        <a:p>
          <a:endParaRPr lang="en-US"/>
        </a:p>
      </dgm:t>
    </dgm:pt>
    <dgm:pt modelId="{F4CD5073-AE4E-405A-9561-73B6AF01BF84}">
      <dgm:prSet/>
      <dgm:spPr/>
      <dgm:t>
        <a:bodyPr/>
        <a:lstStyle/>
        <a:p>
          <a:r>
            <a:rPr lang="en-US"/>
            <a:t>Streamline</a:t>
          </a:r>
        </a:p>
      </dgm:t>
    </dgm:pt>
    <dgm:pt modelId="{8D2079E3-8013-4AE5-80D9-BEE64670E41F}" type="parTrans" cxnId="{504065F7-7A13-4E00-8DD2-F1F7CB24A782}">
      <dgm:prSet/>
      <dgm:spPr/>
      <dgm:t>
        <a:bodyPr/>
        <a:lstStyle/>
        <a:p>
          <a:endParaRPr lang="en-US"/>
        </a:p>
      </dgm:t>
    </dgm:pt>
    <dgm:pt modelId="{5D018278-6A38-4B78-B8EC-DBE01910256B}" type="sibTrans" cxnId="{504065F7-7A13-4E00-8DD2-F1F7CB24A782}">
      <dgm:prSet/>
      <dgm:spPr/>
      <dgm:t>
        <a:bodyPr/>
        <a:lstStyle/>
        <a:p>
          <a:endParaRPr lang="en-US"/>
        </a:p>
      </dgm:t>
    </dgm:pt>
    <dgm:pt modelId="{EEC21679-F762-4403-B969-BF5615251037}">
      <dgm:prSet/>
      <dgm:spPr/>
      <dgm:t>
        <a:bodyPr/>
        <a:lstStyle/>
        <a:p>
          <a:r>
            <a:rPr lang="en-US"/>
            <a:t>Streamline order processing and improve business efficiency using AWS services.</a:t>
          </a:r>
        </a:p>
      </dgm:t>
    </dgm:pt>
    <dgm:pt modelId="{279F312E-D515-481E-96D1-F26C82213058}" type="parTrans" cxnId="{D8D08A64-AEFE-4D13-9FD5-8C2611FFB5DA}">
      <dgm:prSet/>
      <dgm:spPr/>
      <dgm:t>
        <a:bodyPr/>
        <a:lstStyle/>
        <a:p>
          <a:endParaRPr lang="en-US"/>
        </a:p>
      </dgm:t>
    </dgm:pt>
    <dgm:pt modelId="{466638DA-E4FA-4D0C-A810-1AA14424A07D}" type="sibTrans" cxnId="{D8D08A64-AEFE-4D13-9FD5-8C2611FFB5DA}">
      <dgm:prSet/>
      <dgm:spPr/>
      <dgm:t>
        <a:bodyPr/>
        <a:lstStyle/>
        <a:p>
          <a:endParaRPr lang="en-US"/>
        </a:p>
      </dgm:t>
    </dgm:pt>
    <dgm:pt modelId="{B40432E2-DC5D-43B1-BDA5-D09FC74105EC}">
      <dgm:prSet/>
      <dgm:spPr/>
      <dgm:t>
        <a:bodyPr/>
        <a:lstStyle/>
        <a:p>
          <a:r>
            <a:rPr lang="en-US"/>
            <a:t>Integrate</a:t>
          </a:r>
        </a:p>
      </dgm:t>
    </dgm:pt>
    <dgm:pt modelId="{C50E6853-B95D-4397-A823-2130EA6136AD}" type="parTrans" cxnId="{3ECF9139-7E05-4E0C-8990-C16A806E5DAB}">
      <dgm:prSet/>
      <dgm:spPr/>
      <dgm:t>
        <a:bodyPr/>
        <a:lstStyle/>
        <a:p>
          <a:endParaRPr lang="en-US"/>
        </a:p>
      </dgm:t>
    </dgm:pt>
    <dgm:pt modelId="{5A9AC1B7-28B7-4ABD-B7B4-6E8A16C4F477}" type="sibTrans" cxnId="{3ECF9139-7E05-4E0C-8990-C16A806E5DAB}">
      <dgm:prSet/>
      <dgm:spPr/>
      <dgm:t>
        <a:bodyPr/>
        <a:lstStyle/>
        <a:p>
          <a:endParaRPr lang="en-US"/>
        </a:p>
      </dgm:t>
    </dgm:pt>
    <dgm:pt modelId="{9CEB65DF-DF68-49EB-8412-F3859FC4DEE2}">
      <dgm:prSet/>
      <dgm:spPr/>
      <dgm:t>
        <a:bodyPr/>
        <a:lstStyle/>
        <a:p>
          <a:r>
            <a:rPr lang="en-US"/>
            <a:t>Integrate the chatbot with the website using Kommunicate for a unified user experience.</a:t>
          </a:r>
        </a:p>
      </dgm:t>
    </dgm:pt>
    <dgm:pt modelId="{D39578F8-107A-4CAB-A4D0-F1141C095512}" type="parTrans" cxnId="{9A7110AD-75CE-4C91-A562-CF5B23CC4B6D}">
      <dgm:prSet/>
      <dgm:spPr/>
      <dgm:t>
        <a:bodyPr/>
        <a:lstStyle/>
        <a:p>
          <a:endParaRPr lang="en-US"/>
        </a:p>
      </dgm:t>
    </dgm:pt>
    <dgm:pt modelId="{B5A969AF-1CF5-4977-9B66-88687B8423DE}" type="sibTrans" cxnId="{9A7110AD-75CE-4C91-A562-CF5B23CC4B6D}">
      <dgm:prSet/>
      <dgm:spPr/>
      <dgm:t>
        <a:bodyPr/>
        <a:lstStyle/>
        <a:p>
          <a:endParaRPr lang="en-US"/>
        </a:p>
      </dgm:t>
    </dgm:pt>
    <dgm:pt modelId="{310FCF08-4EAE-4415-9A2D-1E236144D503}" type="pres">
      <dgm:prSet presAssocID="{14B6C698-3A71-4ED6-85A9-11FA325C7B2F}" presName="Name0" presStyleCnt="0">
        <dgm:presLayoutVars>
          <dgm:dir/>
          <dgm:animLvl val="lvl"/>
          <dgm:resizeHandles val="exact"/>
        </dgm:presLayoutVars>
      </dgm:prSet>
      <dgm:spPr/>
    </dgm:pt>
    <dgm:pt modelId="{271B2D4F-2FC0-4CF8-92BA-7B7861C064E0}" type="pres">
      <dgm:prSet presAssocID="{9D82597F-0039-4B97-A769-7EE66E826A41}" presName="linNode" presStyleCnt="0"/>
      <dgm:spPr/>
    </dgm:pt>
    <dgm:pt modelId="{6BA43B6E-01B6-445F-A174-1DE532C7AFE1}" type="pres">
      <dgm:prSet presAssocID="{9D82597F-0039-4B97-A769-7EE66E826A41}" presName="parentText" presStyleLbl="alignNode1" presStyleIdx="0" presStyleCnt="3">
        <dgm:presLayoutVars>
          <dgm:chMax val="1"/>
          <dgm:bulletEnabled/>
        </dgm:presLayoutVars>
      </dgm:prSet>
      <dgm:spPr/>
    </dgm:pt>
    <dgm:pt modelId="{DE0175F7-0FB5-4018-BBEF-D967F6DD34F2}" type="pres">
      <dgm:prSet presAssocID="{9D82597F-0039-4B97-A769-7EE66E826A41}" presName="descendantText" presStyleLbl="alignAccFollowNode1" presStyleIdx="0" presStyleCnt="3">
        <dgm:presLayoutVars>
          <dgm:bulletEnabled/>
        </dgm:presLayoutVars>
      </dgm:prSet>
      <dgm:spPr/>
    </dgm:pt>
    <dgm:pt modelId="{83A71B08-7819-48FB-B53E-BC94ADDFE4EE}" type="pres">
      <dgm:prSet presAssocID="{236A478D-55C1-4015-B2AD-8D257ECF763C}" presName="sp" presStyleCnt="0"/>
      <dgm:spPr/>
    </dgm:pt>
    <dgm:pt modelId="{0CF72B7C-FE81-424B-8AC1-CF82DA185B6D}" type="pres">
      <dgm:prSet presAssocID="{F4CD5073-AE4E-405A-9561-73B6AF01BF84}" presName="linNode" presStyleCnt="0"/>
      <dgm:spPr/>
    </dgm:pt>
    <dgm:pt modelId="{DC3E1632-D7EB-46B6-8018-E321D346B95A}" type="pres">
      <dgm:prSet presAssocID="{F4CD5073-AE4E-405A-9561-73B6AF01BF84}" presName="parentText" presStyleLbl="alignNode1" presStyleIdx="1" presStyleCnt="3">
        <dgm:presLayoutVars>
          <dgm:chMax val="1"/>
          <dgm:bulletEnabled/>
        </dgm:presLayoutVars>
      </dgm:prSet>
      <dgm:spPr/>
    </dgm:pt>
    <dgm:pt modelId="{8EE50B4D-0CA8-4920-9C7B-B94B00B042BE}" type="pres">
      <dgm:prSet presAssocID="{F4CD5073-AE4E-405A-9561-73B6AF01BF84}" presName="descendantText" presStyleLbl="alignAccFollowNode1" presStyleIdx="1" presStyleCnt="3">
        <dgm:presLayoutVars>
          <dgm:bulletEnabled/>
        </dgm:presLayoutVars>
      </dgm:prSet>
      <dgm:spPr/>
    </dgm:pt>
    <dgm:pt modelId="{6923081A-2826-43DB-8080-6793480C7517}" type="pres">
      <dgm:prSet presAssocID="{5D018278-6A38-4B78-B8EC-DBE01910256B}" presName="sp" presStyleCnt="0"/>
      <dgm:spPr/>
    </dgm:pt>
    <dgm:pt modelId="{424F26D3-7970-45A5-86A5-C130BC148D81}" type="pres">
      <dgm:prSet presAssocID="{B40432E2-DC5D-43B1-BDA5-D09FC74105EC}" presName="linNode" presStyleCnt="0"/>
      <dgm:spPr/>
    </dgm:pt>
    <dgm:pt modelId="{5B819B45-06FE-48C0-9035-381C28918D71}" type="pres">
      <dgm:prSet presAssocID="{B40432E2-DC5D-43B1-BDA5-D09FC74105EC}" presName="parentText" presStyleLbl="alignNode1" presStyleIdx="2" presStyleCnt="3">
        <dgm:presLayoutVars>
          <dgm:chMax val="1"/>
          <dgm:bulletEnabled/>
        </dgm:presLayoutVars>
      </dgm:prSet>
      <dgm:spPr/>
    </dgm:pt>
    <dgm:pt modelId="{F43F7584-3517-4A8D-B883-D9BE23A10265}" type="pres">
      <dgm:prSet presAssocID="{B40432E2-DC5D-43B1-BDA5-D09FC74105EC}" presName="descendantText" presStyleLbl="alignAccFollowNode1" presStyleIdx="2" presStyleCnt="3">
        <dgm:presLayoutVars>
          <dgm:bulletEnabled/>
        </dgm:presLayoutVars>
      </dgm:prSet>
      <dgm:spPr/>
    </dgm:pt>
  </dgm:ptLst>
  <dgm:cxnLst>
    <dgm:cxn modelId="{679F0D17-FE51-4E89-AC5F-07D2B7B6ECCA}" type="presOf" srcId="{B40432E2-DC5D-43B1-BDA5-D09FC74105EC}" destId="{5B819B45-06FE-48C0-9035-381C28918D71}" srcOrd="0" destOrd="0" presId="urn:microsoft.com/office/officeart/2016/7/layout/VerticalSolidActionList"/>
    <dgm:cxn modelId="{05E4B82A-44DE-41B1-93D5-481F84140121}" type="presOf" srcId="{14B6C698-3A71-4ED6-85A9-11FA325C7B2F}" destId="{310FCF08-4EAE-4415-9A2D-1E236144D503}" srcOrd="0" destOrd="0" presId="urn:microsoft.com/office/officeart/2016/7/layout/VerticalSolidActionList"/>
    <dgm:cxn modelId="{3ECF9139-7E05-4E0C-8990-C16A806E5DAB}" srcId="{14B6C698-3A71-4ED6-85A9-11FA325C7B2F}" destId="{B40432E2-DC5D-43B1-BDA5-D09FC74105EC}" srcOrd="2" destOrd="0" parTransId="{C50E6853-B95D-4397-A823-2130EA6136AD}" sibTransId="{5A9AC1B7-28B7-4ABD-B7B4-6E8A16C4F477}"/>
    <dgm:cxn modelId="{D8D08A64-AEFE-4D13-9FD5-8C2611FFB5DA}" srcId="{F4CD5073-AE4E-405A-9561-73B6AF01BF84}" destId="{EEC21679-F762-4403-B969-BF5615251037}" srcOrd="0" destOrd="0" parTransId="{279F312E-D515-481E-96D1-F26C82213058}" sibTransId="{466638DA-E4FA-4D0C-A810-1AA14424A07D}"/>
    <dgm:cxn modelId="{E79BC770-8518-4353-90EB-A65423950049}" type="presOf" srcId="{9CEB65DF-DF68-49EB-8412-F3859FC4DEE2}" destId="{F43F7584-3517-4A8D-B883-D9BE23A10265}" srcOrd="0" destOrd="0" presId="urn:microsoft.com/office/officeart/2016/7/layout/VerticalSolidActionList"/>
    <dgm:cxn modelId="{15FDAA52-1923-4780-A290-B144F50E6A75}" type="presOf" srcId="{D4E9312F-A819-47A6-8433-C869099741F6}" destId="{DE0175F7-0FB5-4018-BBEF-D967F6DD34F2}" srcOrd="0" destOrd="0" presId="urn:microsoft.com/office/officeart/2016/7/layout/VerticalSolidActionList"/>
    <dgm:cxn modelId="{9EAD9656-7CED-4B7D-8AD7-19CFF1BDDAB0}" type="presOf" srcId="{F4CD5073-AE4E-405A-9561-73B6AF01BF84}" destId="{DC3E1632-D7EB-46B6-8018-E321D346B95A}" srcOrd="0" destOrd="0" presId="urn:microsoft.com/office/officeart/2016/7/layout/VerticalSolidActionList"/>
    <dgm:cxn modelId="{EEDB3D8D-249C-447A-88AA-EC1365AE7E8E}" type="presOf" srcId="{EEC21679-F762-4403-B969-BF5615251037}" destId="{8EE50B4D-0CA8-4920-9C7B-B94B00B042BE}" srcOrd="0" destOrd="0" presId="urn:microsoft.com/office/officeart/2016/7/layout/VerticalSolidActionList"/>
    <dgm:cxn modelId="{9A7110AD-75CE-4C91-A562-CF5B23CC4B6D}" srcId="{B40432E2-DC5D-43B1-BDA5-D09FC74105EC}" destId="{9CEB65DF-DF68-49EB-8412-F3859FC4DEE2}" srcOrd="0" destOrd="0" parTransId="{D39578F8-107A-4CAB-A4D0-F1141C095512}" sibTransId="{B5A969AF-1CF5-4977-9B66-88687B8423DE}"/>
    <dgm:cxn modelId="{CCFE86B9-FAC7-422E-B53E-BBE41D9FFE74}" srcId="{14B6C698-3A71-4ED6-85A9-11FA325C7B2F}" destId="{9D82597F-0039-4B97-A769-7EE66E826A41}" srcOrd="0" destOrd="0" parTransId="{13FBC2C2-3D33-4531-A6DC-B40A14DAFD4B}" sibTransId="{236A478D-55C1-4015-B2AD-8D257ECF763C}"/>
    <dgm:cxn modelId="{38A62AF6-E005-4758-AADC-D510AC4DF663}" type="presOf" srcId="{9D82597F-0039-4B97-A769-7EE66E826A41}" destId="{6BA43B6E-01B6-445F-A174-1DE532C7AFE1}" srcOrd="0" destOrd="0" presId="urn:microsoft.com/office/officeart/2016/7/layout/VerticalSolidActionList"/>
    <dgm:cxn modelId="{504065F7-7A13-4E00-8DD2-F1F7CB24A782}" srcId="{14B6C698-3A71-4ED6-85A9-11FA325C7B2F}" destId="{F4CD5073-AE4E-405A-9561-73B6AF01BF84}" srcOrd="1" destOrd="0" parTransId="{8D2079E3-8013-4AE5-80D9-BEE64670E41F}" sibTransId="{5D018278-6A38-4B78-B8EC-DBE01910256B}"/>
    <dgm:cxn modelId="{D2F627FF-1FBC-4F32-A0B6-1C0F76686D9E}" srcId="{9D82597F-0039-4B97-A769-7EE66E826A41}" destId="{D4E9312F-A819-47A6-8433-C869099741F6}" srcOrd="0" destOrd="0" parTransId="{DD1500F3-290B-489A-B0AE-35749D400F4C}" sibTransId="{475A612F-7BB7-4DA1-A44B-4493674C59A2}"/>
    <dgm:cxn modelId="{FA4E2512-0903-4E55-AC62-61F062E4112B}" type="presParOf" srcId="{310FCF08-4EAE-4415-9A2D-1E236144D503}" destId="{271B2D4F-2FC0-4CF8-92BA-7B7861C064E0}" srcOrd="0" destOrd="0" presId="urn:microsoft.com/office/officeart/2016/7/layout/VerticalSolidActionList"/>
    <dgm:cxn modelId="{2EFFF8BE-D6D8-4124-8D55-C80279ECC036}" type="presParOf" srcId="{271B2D4F-2FC0-4CF8-92BA-7B7861C064E0}" destId="{6BA43B6E-01B6-445F-A174-1DE532C7AFE1}" srcOrd="0" destOrd="0" presId="urn:microsoft.com/office/officeart/2016/7/layout/VerticalSolidActionList"/>
    <dgm:cxn modelId="{0D80233D-696D-4181-9E8D-CBAB1A34ED48}" type="presParOf" srcId="{271B2D4F-2FC0-4CF8-92BA-7B7861C064E0}" destId="{DE0175F7-0FB5-4018-BBEF-D967F6DD34F2}" srcOrd="1" destOrd="0" presId="urn:microsoft.com/office/officeart/2016/7/layout/VerticalSolidActionList"/>
    <dgm:cxn modelId="{CA1FCD65-FD16-443A-A51D-9B7E9E904E89}" type="presParOf" srcId="{310FCF08-4EAE-4415-9A2D-1E236144D503}" destId="{83A71B08-7819-48FB-B53E-BC94ADDFE4EE}" srcOrd="1" destOrd="0" presId="urn:microsoft.com/office/officeart/2016/7/layout/VerticalSolidActionList"/>
    <dgm:cxn modelId="{70BD8ED4-958B-420D-B305-C936591D3B95}" type="presParOf" srcId="{310FCF08-4EAE-4415-9A2D-1E236144D503}" destId="{0CF72B7C-FE81-424B-8AC1-CF82DA185B6D}" srcOrd="2" destOrd="0" presId="urn:microsoft.com/office/officeart/2016/7/layout/VerticalSolidActionList"/>
    <dgm:cxn modelId="{866C5BCB-ABB7-4515-8BC5-7E3F87895CC2}" type="presParOf" srcId="{0CF72B7C-FE81-424B-8AC1-CF82DA185B6D}" destId="{DC3E1632-D7EB-46B6-8018-E321D346B95A}" srcOrd="0" destOrd="0" presId="urn:microsoft.com/office/officeart/2016/7/layout/VerticalSolidActionList"/>
    <dgm:cxn modelId="{91C3DB3E-034D-4C1A-92EF-DFD69A28FB6B}" type="presParOf" srcId="{0CF72B7C-FE81-424B-8AC1-CF82DA185B6D}" destId="{8EE50B4D-0CA8-4920-9C7B-B94B00B042BE}" srcOrd="1" destOrd="0" presId="urn:microsoft.com/office/officeart/2016/7/layout/VerticalSolidActionList"/>
    <dgm:cxn modelId="{EB530617-9056-4F1C-B0DD-11157A1BDABF}" type="presParOf" srcId="{310FCF08-4EAE-4415-9A2D-1E236144D503}" destId="{6923081A-2826-43DB-8080-6793480C7517}" srcOrd="3" destOrd="0" presId="urn:microsoft.com/office/officeart/2016/7/layout/VerticalSolidActionList"/>
    <dgm:cxn modelId="{0E769D2F-BD14-42F2-B7E6-CE8CE603E82A}" type="presParOf" srcId="{310FCF08-4EAE-4415-9A2D-1E236144D503}" destId="{424F26D3-7970-45A5-86A5-C130BC148D81}" srcOrd="4" destOrd="0" presId="urn:microsoft.com/office/officeart/2016/7/layout/VerticalSolidActionList"/>
    <dgm:cxn modelId="{20FDC9FC-0C6A-4FF8-842E-C835904E9EF6}" type="presParOf" srcId="{424F26D3-7970-45A5-86A5-C130BC148D81}" destId="{5B819B45-06FE-48C0-9035-381C28918D71}" srcOrd="0" destOrd="0" presId="urn:microsoft.com/office/officeart/2016/7/layout/VerticalSolidActionList"/>
    <dgm:cxn modelId="{1A4672FE-E141-4DEF-BE97-3E5CA7DCACC6}" type="presParOf" srcId="{424F26D3-7970-45A5-86A5-C130BC148D81}" destId="{F43F7584-3517-4A8D-B883-D9BE23A1026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FE023-A3EA-4612-8CD1-D275EA5D6A53}"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7C97674C-ABEC-4E82-85BE-D999D05F3166}">
      <dgm:prSet/>
      <dgm:spPr/>
      <dgm:t>
        <a:bodyPr/>
        <a:lstStyle/>
        <a:p>
          <a:r>
            <a:rPr lang="en-US"/>
            <a:t>Step 1: Designing the chatbot intents, slots, and utterances in AWS Lex</a:t>
          </a:r>
        </a:p>
      </dgm:t>
    </dgm:pt>
    <dgm:pt modelId="{8C507A4D-588A-4F18-9D5A-1D97790CCAAC}" type="parTrans" cxnId="{EB5BCAC3-C063-4056-8520-4D714F1C1DC2}">
      <dgm:prSet/>
      <dgm:spPr/>
      <dgm:t>
        <a:bodyPr/>
        <a:lstStyle/>
        <a:p>
          <a:endParaRPr lang="en-US"/>
        </a:p>
      </dgm:t>
    </dgm:pt>
    <dgm:pt modelId="{5F729BB6-70C2-4E45-B306-9D214518E262}" type="sibTrans" cxnId="{EB5BCAC3-C063-4056-8520-4D714F1C1DC2}">
      <dgm:prSet phldrT="1" phldr="0"/>
      <dgm:spPr/>
      <dgm:t>
        <a:bodyPr/>
        <a:lstStyle/>
        <a:p>
          <a:r>
            <a:rPr lang="en-US"/>
            <a:t>1</a:t>
          </a:r>
        </a:p>
      </dgm:t>
    </dgm:pt>
    <dgm:pt modelId="{E67D2365-ADB8-461A-8C15-F4239BF0B772}">
      <dgm:prSet/>
      <dgm:spPr/>
      <dgm:t>
        <a:bodyPr/>
        <a:lstStyle/>
        <a:p>
          <a:r>
            <a:rPr lang="en-US"/>
            <a:t>Step 2: Creating Lambda functions to process Lex requests</a:t>
          </a:r>
        </a:p>
      </dgm:t>
    </dgm:pt>
    <dgm:pt modelId="{23EECD98-F31B-4D03-B622-D9E69BCE075C}" type="parTrans" cxnId="{EBE105C2-B3EF-41ED-A3B8-336254DB9DEF}">
      <dgm:prSet/>
      <dgm:spPr/>
      <dgm:t>
        <a:bodyPr/>
        <a:lstStyle/>
        <a:p>
          <a:endParaRPr lang="en-US"/>
        </a:p>
      </dgm:t>
    </dgm:pt>
    <dgm:pt modelId="{CD5AB36E-BD7E-4FEC-B885-570B7225FE82}" type="sibTrans" cxnId="{EBE105C2-B3EF-41ED-A3B8-336254DB9DEF}">
      <dgm:prSet phldrT="2" phldr="0"/>
      <dgm:spPr/>
      <dgm:t>
        <a:bodyPr/>
        <a:lstStyle/>
        <a:p>
          <a:r>
            <a:rPr lang="en-US"/>
            <a:t>2</a:t>
          </a:r>
        </a:p>
      </dgm:t>
    </dgm:pt>
    <dgm:pt modelId="{BC6D223F-486B-442A-95FD-6DCFB1A551BE}">
      <dgm:prSet/>
      <dgm:spPr/>
      <dgm:t>
        <a:bodyPr/>
        <a:lstStyle/>
        <a:p>
          <a:r>
            <a:rPr lang="en-US"/>
            <a:t>Step 3: Setting up Kommunicate for chatbot integration with the website</a:t>
          </a:r>
        </a:p>
      </dgm:t>
    </dgm:pt>
    <dgm:pt modelId="{CDE32ABF-B836-4CEE-A742-B07CDD23949B}" type="parTrans" cxnId="{C5E98AB6-DE66-44EE-BB53-2C30F3A29FBE}">
      <dgm:prSet/>
      <dgm:spPr/>
      <dgm:t>
        <a:bodyPr/>
        <a:lstStyle/>
        <a:p>
          <a:endParaRPr lang="en-US"/>
        </a:p>
      </dgm:t>
    </dgm:pt>
    <dgm:pt modelId="{48C814F9-55F5-4C7D-809E-C2A4031F8541}" type="sibTrans" cxnId="{C5E98AB6-DE66-44EE-BB53-2C30F3A29FBE}">
      <dgm:prSet phldrT="3" phldr="0"/>
      <dgm:spPr/>
      <dgm:t>
        <a:bodyPr/>
        <a:lstStyle/>
        <a:p>
          <a:r>
            <a:rPr lang="en-US"/>
            <a:t>3</a:t>
          </a:r>
        </a:p>
      </dgm:t>
    </dgm:pt>
    <dgm:pt modelId="{F6ED38F0-E89D-4380-A769-E156D4A015CE}">
      <dgm:prSet/>
      <dgm:spPr/>
      <dgm:t>
        <a:bodyPr/>
        <a:lstStyle/>
        <a:p>
          <a:r>
            <a:rPr lang="en-US"/>
            <a:t>Step 4: Testing the chatbot functionality and website integration</a:t>
          </a:r>
        </a:p>
      </dgm:t>
    </dgm:pt>
    <dgm:pt modelId="{80DC0B34-6427-46C7-8C37-2A9F747EBEC5}" type="parTrans" cxnId="{4A703E41-B99E-4F08-A3B3-08CFC83FCD1B}">
      <dgm:prSet/>
      <dgm:spPr/>
      <dgm:t>
        <a:bodyPr/>
        <a:lstStyle/>
        <a:p>
          <a:endParaRPr lang="en-US"/>
        </a:p>
      </dgm:t>
    </dgm:pt>
    <dgm:pt modelId="{AFA2121A-2D4C-4E71-B0D9-1ABE52C20002}" type="sibTrans" cxnId="{4A703E41-B99E-4F08-A3B3-08CFC83FCD1B}">
      <dgm:prSet phldrT="4" phldr="0"/>
      <dgm:spPr/>
      <dgm:t>
        <a:bodyPr/>
        <a:lstStyle/>
        <a:p>
          <a:r>
            <a:rPr lang="en-US"/>
            <a:t>4</a:t>
          </a:r>
        </a:p>
      </dgm:t>
    </dgm:pt>
    <dgm:pt modelId="{DD2B9E9C-EDA5-45FD-B8EC-5CB699713E9B}">
      <dgm:prSet/>
      <dgm:spPr/>
      <dgm:t>
        <a:bodyPr/>
        <a:lstStyle/>
        <a:p>
          <a:r>
            <a:rPr lang="en-US"/>
            <a:t>Step 5: Deploying the chatbot and website integration to production</a:t>
          </a:r>
        </a:p>
      </dgm:t>
    </dgm:pt>
    <dgm:pt modelId="{89DFF7E8-8CA8-4C7B-89B8-1078D1358DF1}" type="parTrans" cxnId="{2CF1264B-D12F-4B16-9598-D738331C3BD1}">
      <dgm:prSet/>
      <dgm:spPr/>
      <dgm:t>
        <a:bodyPr/>
        <a:lstStyle/>
        <a:p>
          <a:endParaRPr lang="en-US"/>
        </a:p>
      </dgm:t>
    </dgm:pt>
    <dgm:pt modelId="{6F9B8026-D355-4C30-BB59-EDCECE8D183D}" type="sibTrans" cxnId="{2CF1264B-D12F-4B16-9598-D738331C3BD1}">
      <dgm:prSet phldrT="5" phldr="0"/>
      <dgm:spPr/>
      <dgm:t>
        <a:bodyPr/>
        <a:lstStyle/>
        <a:p>
          <a:endParaRPr lang="en-US"/>
        </a:p>
      </dgm:t>
    </dgm:pt>
    <dgm:pt modelId="{DABFE3FE-25A3-40EC-B455-3F675723D39F}" type="pres">
      <dgm:prSet presAssocID="{A6BFE023-A3EA-4612-8CD1-D275EA5D6A53}" presName="Name0" presStyleCnt="0">
        <dgm:presLayoutVars>
          <dgm:dir/>
          <dgm:resizeHandles val="exact"/>
        </dgm:presLayoutVars>
      </dgm:prSet>
      <dgm:spPr/>
    </dgm:pt>
    <dgm:pt modelId="{886A39C5-C22D-4A66-9542-3C389D3331F9}" type="pres">
      <dgm:prSet presAssocID="{7C97674C-ABEC-4E82-85BE-D999D05F3166}" presName="node" presStyleLbl="node1" presStyleIdx="0" presStyleCnt="5">
        <dgm:presLayoutVars>
          <dgm:bulletEnabled val="1"/>
        </dgm:presLayoutVars>
      </dgm:prSet>
      <dgm:spPr/>
    </dgm:pt>
    <dgm:pt modelId="{50AB064B-78F1-494A-94C4-F4A7889A3F86}" type="pres">
      <dgm:prSet presAssocID="{5F729BB6-70C2-4E45-B306-9D214518E262}" presName="sibTrans" presStyleLbl="sibTrans1D1" presStyleIdx="0" presStyleCnt="4"/>
      <dgm:spPr/>
    </dgm:pt>
    <dgm:pt modelId="{85D31C4B-30F9-45D2-9914-3F6890871B48}" type="pres">
      <dgm:prSet presAssocID="{5F729BB6-70C2-4E45-B306-9D214518E262}" presName="connectorText" presStyleLbl="sibTrans1D1" presStyleIdx="0" presStyleCnt="4"/>
      <dgm:spPr/>
    </dgm:pt>
    <dgm:pt modelId="{178FA3CD-1236-4C2C-BFB1-71D43299102F}" type="pres">
      <dgm:prSet presAssocID="{E67D2365-ADB8-461A-8C15-F4239BF0B772}" presName="node" presStyleLbl="node1" presStyleIdx="1" presStyleCnt="5">
        <dgm:presLayoutVars>
          <dgm:bulletEnabled val="1"/>
        </dgm:presLayoutVars>
      </dgm:prSet>
      <dgm:spPr/>
    </dgm:pt>
    <dgm:pt modelId="{49EF7717-4FB0-417B-B6EE-F200CECACCDE}" type="pres">
      <dgm:prSet presAssocID="{CD5AB36E-BD7E-4FEC-B885-570B7225FE82}" presName="sibTrans" presStyleLbl="sibTrans1D1" presStyleIdx="1" presStyleCnt="4"/>
      <dgm:spPr/>
    </dgm:pt>
    <dgm:pt modelId="{CF738ABC-E05B-4EDF-B22B-851851F6A3CF}" type="pres">
      <dgm:prSet presAssocID="{CD5AB36E-BD7E-4FEC-B885-570B7225FE82}" presName="connectorText" presStyleLbl="sibTrans1D1" presStyleIdx="1" presStyleCnt="4"/>
      <dgm:spPr/>
    </dgm:pt>
    <dgm:pt modelId="{969CFA98-815A-4084-A3C9-2823D5852792}" type="pres">
      <dgm:prSet presAssocID="{BC6D223F-486B-442A-95FD-6DCFB1A551BE}" presName="node" presStyleLbl="node1" presStyleIdx="2" presStyleCnt="5">
        <dgm:presLayoutVars>
          <dgm:bulletEnabled val="1"/>
        </dgm:presLayoutVars>
      </dgm:prSet>
      <dgm:spPr/>
    </dgm:pt>
    <dgm:pt modelId="{6BAB3C3A-25A4-4C40-BC7A-3A07C8207C93}" type="pres">
      <dgm:prSet presAssocID="{48C814F9-55F5-4C7D-809E-C2A4031F8541}" presName="sibTrans" presStyleLbl="sibTrans1D1" presStyleIdx="2" presStyleCnt="4"/>
      <dgm:spPr/>
    </dgm:pt>
    <dgm:pt modelId="{9C5AA540-98C4-4CC9-BC7D-7ACE787ABA7D}" type="pres">
      <dgm:prSet presAssocID="{48C814F9-55F5-4C7D-809E-C2A4031F8541}" presName="connectorText" presStyleLbl="sibTrans1D1" presStyleIdx="2" presStyleCnt="4"/>
      <dgm:spPr/>
    </dgm:pt>
    <dgm:pt modelId="{88F268ED-044F-4738-8E35-E8F96728A2A8}" type="pres">
      <dgm:prSet presAssocID="{F6ED38F0-E89D-4380-A769-E156D4A015CE}" presName="node" presStyleLbl="node1" presStyleIdx="3" presStyleCnt="5">
        <dgm:presLayoutVars>
          <dgm:bulletEnabled val="1"/>
        </dgm:presLayoutVars>
      </dgm:prSet>
      <dgm:spPr/>
    </dgm:pt>
    <dgm:pt modelId="{11246489-EC80-4DE1-A4E3-F2B627BA1044}" type="pres">
      <dgm:prSet presAssocID="{AFA2121A-2D4C-4E71-B0D9-1ABE52C20002}" presName="sibTrans" presStyleLbl="sibTrans1D1" presStyleIdx="3" presStyleCnt="4"/>
      <dgm:spPr/>
    </dgm:pt>
    <dgm:pt modelId="{1C6C24CA-FA70-4355-8F26-5638A84F4232}" type="pres">
      <dgm:prSet presAssocID="{AFA2121A-2D4C-4E71-B0D9-1ABE52C20002}" presName="connectorText" presStyleLbl="sibTrans1D1" presStyleIdx="3" presStyleCnt="4"/>
      <dgm:spPr/>
    </dgm:pt>
    <dgm:pt modelId="{0267D1AE-C78C-464B-93A8-41476405768A}" type="pres">
      <dgm:prSet presAssocID="{DD2B9E9C-EDA5-45FD-B8EC-5CB699713E9B}" presName="node" presStyleLbl="node1" presStyleIdx="4" presStyleCnt="5">
        <dgm:presLayoutVars>
          <dgm:bulletEnabled val="1"/>
        </dgm:presLayoutVars>
      </dgm:prSet>
      <dgm:spPr/>
    </dgm:pt>
  </dgm:ptLst>
  <dgm:cxnLst>
    <dgm:cxn modelId="{17698C2E-3D4D-415F-AB3C-5A939DC7420E}" type="presOf" srcId="{CD5AB36E-BD7E-4FEC-B885-570B7225FE82}" destId="{CF738ABC-E05B-4EDF-B22B-851851F6A3CF}" srcOrd="1" destOrd="0" presId="urn:microsoft.com/office/officeart/2016/7/layout/RepeatingBendingProcessNew"/>
    <dgm:cxn modelId="{4622305E-1D65-4FE3-9235-A5BEBD556487}" type="presOf" srcId="{A6BFE023-A3EA-4612-8CD1-D275EA5D6A53}" destId="{DABFE3FE-25A3-40EC-B455-3F675723D39F}" srcOrd="0" destOrd="0" presId="urn:microsoft.com/office/officeart/2016/7/layout/RepeatingBendingProcessNew"/>
    <dgm:cxn modelId="{4A703E41-B99E-4F08-A3B3-08CFC83FCD1B}" srcId="{A6BFE023-A3EA-4612-8CD1-D275EA5D6A53}" destId="{F6ED38F0-E89D-4380-A769-E156D4A015CE}" srcOrd="3" destOrd="0" parTransId="{80DC0B34-6427-46C7-8C37-2A9F747EBEC5}" sibTransId="{AFA2121A-2D4C-4E71-B0D9-1ABE52C20002}"/>
    <dgm:cxn modelId="{68084E43-035F-475E-AC9E-2897EC73F8A4}" type="presOf" srcId="{DD2B9E9C-EDA5-45FD-B8EC-5CB699713E9B}" destId="{0267D1AE-C78C-464B-93A8-41476405768A}" srcOrd="0" destOrd="0" presId="urn:microsoft.com/office/officeart/2016/7/layout/RepeatingBendingProcessNew"/>
    <dgm:cxn modelId="{2CF1264B-D12F-4B16-9598-D738331C3BD1}" srcId="{A6BFE023-A3EA-4612-8CD1-D275EA5D6A53}" destId="{DD2B9E9C-EDA5-45FD-B8EC-5CB699713E9B}" srcOrd="4" destOrd="0" parTransId="{89DFF7E8-8CA8-4C7B-89B8-1078D1358DF1}" sibTransId="{6F9B8026-D355-4C30-BB59-EDCECE8D183D}"/>
    <dgm:cxn modelId="{2684696F-BA84-4C58-928C-0BCDDBB753C9}" type="presOf" srcId="{CD5AB36E-BD7E-4FEC-B885-570B7225FE82}" destId="{49EF7717-4FB0-417B-B6EE-F200CECACCDE}" srcOrd="0" destOrd="0" presId="urn:microsoft.com/office/officeart/2016/7/layout/RepeatingBendingProcessNew"/>
    <dgm:cxn modelId="{77F2BB79-D4C4-4D88-8974-04569FFBAC8B}" type="presOf" srcId="{F6ED38F0-E89D-4380-A769-E156D4A015CE}" destId="{88F268ED-044F-4738-8E35-E8F96728A2A8}" srcOrd="0" destOrd="0" presId="urn:microsoft.com/office/officeart/2016/7/layout/RepeatingBendingProcessNew"/>
    <dgm:cxn modelId="{8C7BC190-E755-449B-9543-82A33D4B5BE5}" type="presOf" srcId="{7C97674C-ABEC-4E82-85BE-D999D05F3166}" destId="{886A39C5-C22D-4A66-9542-3C389D3331F9}" srcOrd="0" destOrd="0" presId="urn:microsoft.com/office/officeart/2016/7/layout/RepeatingBendingProcessNew"/>
    <dgm:cxn modelId="{E73AD29A-4AA9-4A13-BD14-CC9F50DBB601}" type="presOf" srcId="{BC6D223F-486B-442A-95FD-6DCFB1A551BE}" destId="{969CFA98-815A-4084-A3C9-2823D5852792}" srcOrd="0" destOrd="0" presId="urn:microsoft.com/office/officeart/2016/7/layout/RepeatingBendingProcessNew"/>
    <dgm:cxn modelId="{448987AD-EAAE-4575-BC63-6895B70BAF8C}" type="presOf" srcId="{5F729BB6-70C2-4E45-B306-9D214518E262}" destId="{50AB064B-78F1-494A-94C4-F4A7889A3F86}" srcOrd="0" destOrd="0" presId="urn:microsoft.com/office/officeart/2016/7/layout/RepeatingBendingProcessNew"/>
    <dgm:cxn modelId="{C5E98AB6-DE66-44EE-BB53-2C30F3A29FBE}" srcId="{A6BFE023-A3EA-4612-8CD1-D275EA5D6A53}" destId="{BC6D223F-486B-442A-95FD-6DCFB1A551BE}" srcOrd="2" destOrd="0" parTransId="{CDE32ABF-B836-4CEE-A742-B07CDD23949B}" sibTransId="{48C814F9-55F5-4C7D-809E-C2A4031F8541}"/>
    <dgm:cxn modelId="{E26470BB-E033-4DB1-8A70-DE57796AB2C8}" type="presOf" srcId="{5F729BB6-70C2-4E45-B306-9D214518E262}" destId="{85D31C4B-30F9-45D2-9914-3F6890871B48}" srcOrd="1" destOrd="0" presId="urn:microsoft.com/office/officeart/2016/7/layout/RepeatingBendingProcessNew"/>
    <dgm:cxn modelId="{927F1DBF-0B18-453C-A0C8-A60ABFFC39C7}" type="presOf" srcId="{48C814F9-55F5-4C7D-809E-C2A4031F8541}" destId="{9C5AA540-98C4-4CC9-BC7D-7ACE787ABA7D}" srcOrd="1" destOrd="0" presId="urn:microsoft.com/office/officeart/2016/7/layout/RepeatingBendingProcessNew"/>
    <dgm:cxn modelId="{B30561C1-7DBB-4667-BF62-DA6C3867EE1A}" type="presOf" srcId="{AFA2121A-2D4C-4E71-B0D9-1ABE52C20002}" destId="{1C6C24CA-FA70-4355-8F26-5638A84F4232}" srcOrd="1" destOrd="0" presId="urn:microsoft.com/office/officeart/2016/7/layout/RepeatingBendingProcessNew"/>
    <dgm:cxn modelId="{EBE105C2-B3EF-41ED-A3B8-336254DB9DEF}" srcId="{A6BFE023-A3EA-4612-8CD1-D275EA5D6A53}" destId="{E67D2365-ADB8-461A-8C15-F4239BF0B772}" srcOrd="1" destOrd="0" parTransId="{23EECD98-F31B-4D03-B622-D9E69BCE075C}" sibTransId="{CD5AB36E-BD7E-4FEC-B885-570B7225FE82}"/>
    <dgm:cxn modelId="{EB5BCAC3-C063-4056-8520-4D714F1C1DC2}" srcId="{A6BFE023-A3EA-4612-8CD1-D275EA5D6A53}" destId="{7C97674C-ABEC-4E82-85BE-D999D05F3166}" srcOrd="0" destOrd="0" parTransId="{8C507A4D-588A-4F18-9D5A-1D97790CCAAC}" sibTransId="{5F729BB6-70C2-4E45-B306-9D214518E262}"/>
    <dgm:cxn modelId="{B10390DC-FA8A-4C3B-BEAB-9D01CDCDD8A4}" type="presOf" srcId="{AFA2121A-2D4C-4E71-B0D9-1ABE52C20002}" destId="{11246489-EC80-4DE1-A4E3-F2B627BA1044}" srcOrd="0" destOrd="0" presId="urn:microsoft.com/office/officeart/2016/7/layout/RepeatingBendingProcessNew"/>
    <dgm:cxn modelId="{F600D4E4-719C-4279-AE54-234C02805655}" type="presOf" srcId="{E67D2365-ADB8-461A-8C15-F4239BF0B772}" destId="{178FA3CD-1236-4C2C-BFB1-71D43299102F}" srcOrd="0" destOrd="0" presId="urn:microsoft.com/office/officeart/2016/7/layout/RepeatingBendingProcessNew"/>
    <dgm:cxn modelId="{9956EBF9-F12D-47B9-ACA2-6FE7FDB15656}" type="presOf" srcId="{48C814F9-55F5-4C7D-809E-C2A4031F8541}" destId="{6BAB3C3A-25A4-4C40-BC7A-3A07C8207C93}" srcOrd="0" destOrd="0" presId="urn:microsoft.com/office/officeart/2016/7/layout/RepeatingBendingProcessNew"/>
    <dgm:cxn modelId="{FA3984E9-4500-475C-8E41-CD874318CA33}" type="presParOf" srcId="{DABFE3FE-25A3-40EC-B455-3F675723D39F}" destId="{886A39C5-C22D-4A66-9542-3C389D3331F9}" srcOrd="0" destOrd="0" presId="urn:microsoft.com/office/officeart/2016/7/layout/RepeatingBendingProcessNew"/>
    <dgm:cxn modelId="{F8D04060-D4DC-4CB8-9A31-C5FE91BC22B2}" type="presParOf" srcId="{DABFE3FE-25A3-40EC-B455-3F675723D39F}" destId="{50AB064B-78F1-494A-94C4-F4A7889A3F86}" srcOrd="1" destOrd="0" presId="urn:microsoft.com/office/officeart/2016/7/layout/RepeatingBendingProcessNew"/>
    <dgm:cxn modelId="{DFD07E19-96B3-4A43-B8FA-3F7612A7A16F}" type="presParOf" srcId="{50AB064B-78F1-494A-94C4-F4A7889A3F86}" destId="{85D31C4B-30F9-45D2-9914-3F6890871B48}" srcOrd="0" destOrd="0" presId="urn:microsoft.com/office/officeart/2016/7/layout/RepeatingBendingProcessNew"/>
    <dgm:cxn modelId="{ADFDED12-E38B-4109-BF2A-2E5B8802BC0C}" type="presParOf" srcId="{DABFE3FE-25A3-40EC-B455-3F675723D39F}" destId="{178FA3CD-1236-4C2C-BFB1-71D43299102F}" srcOrd="2" destOrd="0" presId="urn:microsoft.com/office/officeart/2016/7/layout/RepeatingBendingProcessNew"/>
    <dgm:cxn modelId="{9626744A-A66E-4AB2-8078-C019CC3D3274}" type="presParOf" srcId="{DABFE3FE-25A3-40EC-B455-3F675723D39F}" destId="{49EF7717-4FB0-417B-B6EE-F200CECACCDE}" srcOrd="3" destOrd="0" presId="urn:microsoft.com/office/officeart/2016/7/layout/RepeatingBendingProcessNew"/>
    <dgm:cxn modelId="{238DA29B-0074-4C8A-82CA-5F7825B0BF67}" type="presParOf" srcId="{49EF7717-4FB0-417B-B6EE-F200CECACCDE}" destId="{CF738ABC-E05B-4EDF-B22B-851851F6A3CF}" srcOrd="0" destOrd="0" presId="urn:microsoft.com/office/officeart/2016/7/layout/RepeatingBendingProcessNew"/>
    <dgm:cxn modelId="{27CA7F3F-2225-43DA-AD50-CCA67F12BD76}" type="presParOf" srcId="{DABFE3FE-25A3-40EC-B455-3F675723D39F}" destId="{969CFA98-815A-4084-A3C9-2823D5852792}" srcOrd="4" destOrd="0" presId="urn:microsoft.com/office/officeart/2016/7/layout/RepeatingBendingProcessNew"/>
    <dgm:cxn modelId="{D8026B13-94AE-473E-BC36-6C3F434A39F0}" type="presParOf" srcId="{DABFE3FE-25A3-40EC-B455-3F675723D39F}" destId="{6BAB3C3A-25A4-4C40-BC7A-3A07C8207C93}" srcOrd="5" destOrd="0" presId="urn:microsoft.com/office/officeart/2016/7/layout/RepeatingBendingProcessNew"/>
    <dgm:cxn modelId="{C13EB33C-0E92-4461-A746-C5C0D8A05B11}" type="presParOf" srcId="{6BAB3C3A-25A4-4C40-BC7A-3A07C8207C93}" destId="{9C5AA540-98C4-4CC9-BC7D-7ACE787ABA7D}" srcOrd="0" destOrd="0" presId="urn:microsoft.com/office/officeart/2016/7/layout/RepeatingBendingProcessNew"/>
    <dgm:cxn modelId="{C81934B9-DC53-4467-A352-F9A3595D2238}" type="presParOf" srcId="{DABFE3FE-25A3-40EC-B455-3F675723D39F}" destId="{88F268ED-044F-4738-8E35-E8F96728A2A8}" srcOrd="6" destOrd="0" presId="urn:microsoft.com/office/officeart/2016/7/layout/RepeatingBendingProcessNew"/>
    <dgm:cxn modelId="{380463B4-43CE-4E10-8CE9-4EA5530761FB}" type="presParOf" srcId="{DABFE3FE-25A3-40EC-B455-3F675723D39F}" destId="{11246489-EC80-4DE1-A4E3-F2B627BA1044}" srcOrd="7" destOrd="0" presId="urn:microsoft.com/office/officeart/2016/7/layout/RepeatingBendingProcessNew"/>
    <dgm:cxn modelId="{A9E69D2F-4C2F-4914-96D5-69D2986CAC42}" type="presParOf" srcId="{11246489-EC80-4DE1-A4E3-F2B627BA1044}" destId="{1C6C24CA-FA70-4355-8F26-5638A84F4232}" srcOrd="0" destOrd="0" presId="urn:microsoft.com/office/officeart/2016/7/layout/RepeatingBendingProcessNew"/>
    <dgm:cxn modelId="{849B468D-5F8C-4DE0-8B74-51A3646E6590}" type="presParOf" srcId="{DABFE3FE-25A3-40EC-B455-3F675723D39F}" destId="{0267D1AE-C78C-464B-93A8-41476405768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175F7-0FB5-4018-BBEF-D967F6DD34F2}">
      <dsp:nvSpPr>
        <dsp:cNvPr id="0" name=""/>
        <dsp:cNvSpPr/>
      </dsp:nvSpPr>
      <dsp:spPr>
        <a:xfrm>
          <a:off x="1639961" y="2094"/>
          <a:ext cx="6559848" cy="21467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9" tIns="545265" rIns="127279" bIns="545265" numCol="1" spcCol="1270" anchor="ctr" anchorCtr="0">
          <a:noAutofit/>
        </a:bodyPr>
        <a:lstStyle/>
        <a:p>
          <a:pPr marL="0" lvl="0" indent="0" algn="l" defTabSz="977900">
            <a:lnSpc>
              <a:spcPct val="90000"/>
            </a:lnSpc>
            <a:spcBef>
              <a:spcPct val="0"/>
            </a:spcBef>
            <a:spcAft>
              <a:spcPct val="35000"/>
            </a:spcAft>
            <a:buNone/>
          </a:pPr>
          <a:r>
            <a:rPr lang="en-US" sz="2200" kern="1200"/>
            <a:t>Enhance customer experience by providing a seamless and interactive ordering system.</a:t>
          </a:r>
        </a:p>
      </dsp:txBody>
      <dsp:txXfrm>
        <a:off x="1639961" y="2094"/>
        <a:ext cx="6559848" cy="2146713"/>
      </dsp:txXfrm>
    </dsp:sp>
    <dsp:sp modelId="{6BA43B6E-01B6-445F-A174-1DE532C7AFE1}">
      <dsp:nvSpPr>
        <dsp:cNvPr id="0" name=""/>
        <dsp:cNvSpPr/>
      </dsp:nvSpPr>
      <dsp:spPr>
        <a:xfrm>
          <a:off x="0" y="2094"/>
          <a:ext cx="1639962" cy="214671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781" tIns="212048" rIns="86781" bIns="212048" numCol="1" spcCol="1270" anchor="ctr" anchorCtr="0">
          <a:noAutofit/>
        </a:bodyPr>
        <a:lstStyle/>
        <a:p>
          <a:pPr marL="0" lvl="0" indent="0" algn="ctr" defTabSz="1155700">
            <a:lnSpc>
              <a:spcPct val="90000"/>
            </a:lnSpc>
            <a:spcBef>
              <a:spcPct val="0"/>
            </a:spcBef>
            <a:spcAft>
              <a:spcPct val="35000"/>
            </a:spcAft>
            <a:buNone/>
          </a:pPr>
          <a:r>
            <a:rPr lang="en-US" sz="2600" kern="1200"/>
            <a:t>Enhance</a:t>
          </a:r>
        </a:p>
      </dsp:txBody>
      <dsp:txXfrm>
        <a:off x="0" y="2094"/>
        <a:ext cx="1639962" cy="2146713"/>
      </dsp:txXfrm>
    </dsp:sp>
    <dsp:sp modelId="{8EE50B4D-0CA8-4920-9C7B-B94B00B042BE}">
      <dsp:nvSpPr>
        <dsp:cNvPr id="0" name=""/>
        <dsp:cNvSpPr/>
      </dsp:nvSpPr>
      <dsp:spPr>
        <a:xfrm>
          <a:off x="1639962" y="2277610"/>
          <a:ext cx="6559848" cy="214671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9" tIns="545265" rIns="127279" bIns="545265" numCol="1" spcCol="1270" anchor="ctr" anchorCtr="0">
          <a:noAutofit/>
        </a:bodyPr>
        <a:lstStyle/>
        <a:p>
          <a:pPr marL="0" lvl="0" indent="0" algn="l" defTabSz="977900">
            <a:lnSpc>
              <a:spcPct val="90000"/>
            </a:lnSpc>
            <a:spcBef>
              <a:spcPct val="0"/>
            </a:spcBef>
            <a:spcAft>
              <a:spcPct val="35000"/>
            </a:spcAft>
            <a:buNone/>
          </a:pPr>
          <a:r>
            <a:rPr lang="en-US" sz="2200" kern="1200"/>
            <a:t>Streamline order processing and improve business efficiency using AWS services.</a:t>
          </a:r>
        </a:p>
      </dsp:txBody>
      <dsp:txXfrm>
        <a:off x="1639962" y="2277610"/>
        <a:ext cx="6559848" cy="2146713"/>
      </dsp:txXfrm>
    </dsp:sp>
    <dsp:sp modelId="{DC3E1632-D7EB-46B6-8018-E321D346B95A}">
      <dsp:nvSpPr>
        <dsp:cNvPr id="0" name=""/>
        <dsp:cNvSpPr/>
      </dsp:nvSpPr>
      <dsp:spPr>
        <a:xfrm>
          <a:off x="0" y="2277610"/>
          <a:ext cx="1639962" cy="214671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781" tIns="212048" rIns="86781" bIns="212048" numCol="1" spcCol="1270" anchor="ctr" anchorCtr="0">
          <a:noAutofit/>
        </a:bodyPr>
        <a:lstStyle/>
        <a:p>
          <a:pPr marL="0" lvl="0" indent="0" algn="ctr" defTabSz="1155700">
            <a:lnSpc>
              <a:spcPct val="90000"/>
            </a:lnSpc>
            <a:spcBef>
              <a:spcPct val="0"/>
            </a:spcBef>
            <a:spcAft>
              <a:spcPct val="35000"/>
            </a:spcAft>
            <a:buNone/>
          </a:pPr>
          <a:r>
            <a:rPr lang="en-US" sz="2600" kern="1200"/>
            <a:t>Streamline</a:t>
          </a:r>
        </a:p>
      </dsp:txBody>
      <dsp:txXfrm>
        <a:off x="0" y="2277610"/>
        <a:ext cx="1639962" cy="2146713"/>
      </dsp:txXfrm>
    </dsp:sp>
    <dsp:sp modelId="{F43F7584-3517-4A8D-B883-D9BE23A10265}">
      <dsp:nvSpPr>
        <dsp:cNvPr id="0" name=""/>
        <dsp:cNvSpPr/>
      </dsp:nvSpPr>
      <dsp:spPr>
        <a:xfrm>
          <a:off x="1639962" y="4553127"/>
          <a:ext cx="6559848" cy="21467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9" tIns="545265" rIns="127279" bIns="545265" numCol="1" spcCol="1270" anchor="ctr" anchorCtr="0">
          <a:noAutofit/>
        </a:bodyPr>
        <a:lstStyle/>
        <a:p>
          <a:pPr marL="0" lvl="0" indent="0" algn="l" defTabSz="977900">
            <a:lnSpc>
              <a:spcPct val="90000"/>
            </a:lnSpc>
            <a:spcBef>
              <a:spcPct val="0"/>
            </a:spcBef>
            <a:spcAft>
              <a:spcPct val="35000"/>
            </a:spcAft>
            <a:buNone/>
          </a:pPr>
          <a:r>
            <a:rPr lang="en-US" sz="2200" kern="1200"/>
            <a:t>Integrate the chatbot with the website using Kommunicate for a unified user experience.</a:t>
          </a:r>
        </a:p>
      </dsp:txBody>
      <dsp:txXfrm>
        <a:off x="1639962" y="4553127"/>
        <a:ext cx="6559848" cy="2146713"/>
      </dsp:txXfrm>
    </dsp:sp>
    <dsp:sp modelId="{5B819B45-06FE-48C0-9035-381C28918D71}">
      <dsp:nvSpPr>
        <dsp:cNvPr id="0" name=""/>
        <dsp:cNvSpPr/>
      </dsp:nvSpPr>
      <dsp:spPr>
        <a:xfrm>
          <a:off x="0" y="4553127"/>
          <a:ext cx="1639962" cy="214671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781" tIns="212048" rIns="86781" bIns="212048" numCol="1" spcCol="1270" anchor="ctr" anchorCtr="0">
          <a:noAutofit/>
        </a:bodyPr>
        <a:lstStyle/>
        <a:p>
          <a:pPr marL="0" lvl="0" indent="0" algn="ctr" defTabSz="1155700">
            <a:lnSpc>
              <a:spcPct val="90000"/>
            </a:lnSpc>
            <a:spcBef>
              <a:spcPct val="0"/>
            </a:spcBef>
            <a:spcAft>
              <a:spcPct val="35000"/>
            </a:spcAft>
            <a:buNone/>
          </a:pPr>
          <a:r>
            <a:rPr lang="en-US" sz="2600" kern="1200"/>
            <a:t>Integrate</a:t>
          </a:r>
        </a:p>
      </dsp:txBody>
      <dsp:txXfrm>
        <a:off x="0" y="4553127"/>
        <a:ext cx="1639962" cy="2146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B064B-78F1-494A-94C4-F4A7889A3F86}">
      <dsp:nvSpPr>
        <dsp:cNvPr id="0" name=""/>
        <dsp:cNvSpPr/>
      </dsp:nvSpPr>
      <dsp:spPr>
        <a:xfrm>
          <a:off x="2570459" y="1171268"/>
          <a:ext cx="560742" cy="91440"/>
        </a:xfrm>
        <a:custGeom>
          <a:avLst/>
          <a:gdLst/>
          <a:ahLst/>
          <a:cxnLst/>
          <a:rect l="0" t="0" r="0" b="0"/>
          <a:pathLst>
            <a:path>
              <a:moveTo>
                <a:pt x="0" y="45720"/>
              </a:moveTo>
              <a:lnTo>
                <a:pt x="209687" y="45720"/>
              </a:lnTo>
            </a:path>
            <a:path>
              <a:moveTo>
                <a:pt x="351055" y="45720"/>
              </a:moveTo>
              <a:lnTo>
                <a:pt x="5607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1</a:t>
          </a:r>
        </a:p>
      </dsp:txBody>
      <dsp:txXfrm>
        <a:off x="2780146" y="1094100"/>
        <a:ext cx="141367" cy="245776"/>
      </dsp:txXfrm>
    </dsp:sp>
    <dsp:sp modelId="{886A39C5-C22D-4A66-9542-3C389D3331F9}">
      <dsp:nvSpPr>
        <dsp:cNvPr id="0" name=""/>
        <dsp:cNvSpPr/>
      </dsp:nvSpPr>
      <dsp:spPr>
        <a:xfrm>
          <a:off x="1204" y="445672"/>
          <a:ext cx="2571054" cy="15426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84" tIns="132242" rIns="125984" bIns="132242" numCol="1" spcCol="1270" anchor="ctr" anchorCtr="0">
          <a:noAutofit/>
        </a:bodyPr>
        <a:lstStyle/>
        <a:p>
          <a:pPr marL="0" lvl="0" indent="0" algn="ctr" defTabSz="933450">
            <a:lnSpc>
              <a:spcPct val="90000"/>
            </a:lnSpc>
            <a:spcBef>
              <a:spcPct val="0"/>
            </a:spcBef>
            <a:spcAft>
              <a:spcPct val="35000"/>
            </a:spcAft>
            <a:buNone/>
          </a:pPr>
          <a:r>
            <a:rPr lang="en-US" sz="2100" kern="1200"/>
            <a:t>Step 1: Designing the chatbot intents, slots, and utterances in AWS Lex</a:t>
          </a:r>
        </a:p>
      </dsp:txBody>
      <dsp:txXfrm>
        <a:off x="1204" y="445672"/>
        <a:ext cx="2571054" cy="1542632"/>
      </dsp:txXfrm>
    </dsp:sp>
    <dsp:sp modelId="{49EF7717-4FB0-417B-B6EE-F200CECACCDE}">
      <dsp:nvSpPr>
        <dsp:cNvPr id="0" name=""/>
        <dsp:cNvSpPr/>
      </dsp:nvSpPr>
      <dsp:spPr>
        <a:xfrm>
          <a:off x="1286731" y="1986505"/>
          <a:ext cx="3162397" cy="560742"/>
        </a:xfrm>
        <a:custGeom>
          <a:avLst/>
          <a:gdLst/>
          <a:ahLst/>
          <a:cxnLst/>
          <a:rect l="0" t="0" r="0" b="0"/>
          <a:pathLst>
            <a:path>
              <a:moveTo>
                <a:pt x="3162397" y="0"/>
              </a:moveTo>
              <a:lnTo>
                <a:pt x="3162397" y="297471"/>
              </a:lnTo>
              <a:lnTo>
                <a:pt x="0" y="297471"/>
              </a:lnTo>
              <a:lnTo>
                <a:pt x="0" y="560742"/>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2</a:t>
          </a:r>
        </a:p>
      </dsp:txBody>
      <dsp:txXfrm>
        <a:off x="2787500" y="2143988"/>
        <a:ext cx="160860" cy="245776"/>
      </dsp:txXfrm>
    </dsp:sp>
    <dsp:sp modelId="{178FA3CD-1236-4C2C-BFB1-71D43299102F}">
      <dsp:nvSpPr>
        <dsp:cNvPr id="0" name=""/>
        <dsp:cNvSpPr/>
      </dsp:nvSpPr>
      <dsp:spPr>
        <a:xfrm>
          <a:off x="3163601" y="445672"/>
          <a:ext cx="2571054" cy="15426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84" tIns="132242" rIns="125984" bIns="132242" numCol="1" spcCol="1270" anchor="ctr" anchorCtr="0">
          <a:noAutofit/>
        </a:bodyPr>
        <a:lstStyle/>
        <a:p>
          <a:pPr marL="0" lvl="0" indent="0" algn="ctr" defTabSz="933450">
            <a:lnSpc>
              <a:spcPct val="90000"/>
            </a:lnSpc>
            <a:spcBef>
              <a:spcPct val="0"/>
            </a:spcBef>
            <a:spcAft>
              <a:spcPct val="35000"/>
            </a:spcAft>
            <a:buNone/>
          </a:pPr>
          <a:r>
            <a:rPr lang="en-US" sz="2100" kern="1200"/>
            <a:t>Step 2: Creating Lambda functions to process Lex requests</a:t>
          </a:r>
        </a:p>
      </dsp:txBody>
      <dsp:txXfrm>
        <a:off x="3163601" y="445672"/>
        <a:ext cx="2571054" cy="1542632"/>
      </dsp:txXfrm>
    </dsp:sp>
    <dsp:sp modelId="{6BAB3C3A-25A4-4C40-BC7A-3A07C8207C93}">
      <dsp:nvSpPr>
        <dsp:cNvPr id="0" name=""/>
        <dsp:cNvSpPr/>
      </dsp:nvSpPr>
      <dsp:spPr>
        <a:xfrm>
          <a:off x="2570459" y="3305244"/>
          <a:ext cx="560742" cy="91440"/>
        </a:xfrm>
        <a:custGeom>
          <a:avLst/>
          <a:gdLst/>
          <a:ahLst/>
          <a:cxnLst/>
          <a:rect l="0" t="0" r="0" b="0"/>
          <a:pathLst>
            <a:path>
              <a:moveTo>
                <a:pt x="0" y="45720"/>
              </a:moveTo>
              <a:lnTo>
                <a:pt x="209687" y="45719"/>
              </a:lnTo>
            </a:path>
            <a:path>
              <a:moveTo>
                <a:pt x="351055" y="45719"/>
              </a:moveTo>
              <a:lnTo>
                <a:pt x="560742"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3</a:t>
          </a:r>
        </a:p>
      </dsp:txBody>
      <dsp:txXfrm>
        <a:off x="2780146" y="3228076"/>
        <a:ext cx="141367" cy="245776"/>
      </dsp:txXfrm>
    </dsp:sp>
    <dsp:sp modelId="{969CFA98-815A-4084-A3C9-2823D5852792}">
      <dsp:nvSpPr>
        <dsp:cNvPr id="0" name=""/>
        <dsp:cNvSpPr/>
      </dsp:nvSpPr>
      <dsp:spPr>
        <a:xfrm>
          <a:off x="1204" y="2579648"/>
          <a:ext cx="2571054" cy="15426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84" tIns="132242" rIns="125984" bIns="132242" numCol="1" spcCol="1270" anchor="ctr" anchorCtr="0">
          <a:noAutofit/>
        </a:bodyPr>
        <a:lstStyle/>
        <a:p>
          <a:pPr marL="0" lvl="0" indent="0" algn="ctr" defTabSz="933450">
            <a:lnSpc>
              <a:spcPct val="90000"/>
            </a:lnSpc>
            <a:spcBef>
              <a:spcPct val="0"/>
            </a:spcBef>
            <a:spcAft>
              <a:spcPct val="35000"/>
            </a:spcAft>
            <a:buNone/>
          </a:pPr>
          <a:r>
            <a:rPr lang="en-US" sz="2100" kern="1200"/>
            <a:t>Step 3: Setting up Kommunicate for chatbot integration with the website</a:t>
          </a:r>
        </a:p>
      </dsp:txBody>
      <dsp:txXfrm>
        <a:off x="1204" y="2579648"/>
        <a:ext cx="2571054" cy="1542632"/>
      </dsp:txXfrm>
    </dsp:sp>
    <dsp:sp modelId="{11246489-EC80-4DE1-A4E3-F2B627BA1044}">
      <dsp:nvSpPr>
        <dsp:cNvPr id="0" name=""/>
        <dsp:cNvSpPr/>
      </dsp:nvSpPr>
      <dsp:spPr>
        <a:xfrm>
          <a:off x="1286731" y="4120480"/>
          <a:ext cx="3162397" cy="560742"/>
        </a:xfrm>
        <a:custGeom>
          <a:avLst/>
          <a:gdLst/>
          <a:ahLst/>
          <a:cxnLst/>
          <a:rect l="0" t="0" r="0" b="0"/>
          <a:pathLst>
            <a:path>
              <a:moveTo>
                <a:pt x="3162397" y="0"/>
              </a:moveTo>
              <a:lnTo>
                <a:pt x="3162397" y="297471"/>
              </a:lnTo>
              <a:lnTo>
                <a:pt x="0" y="297471"/>
              </a:lnTo>
              <a:lnTo>
                <a:pt x="0" y="560742"/>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r>
            <a:rPr lang="en-US" sz="1700" kern="1200"/>
            <a:t>4</a:t>
          </a:r>
        </a:p>
      </dsp:txBody>
      <dsp:txXfrm>
        <a:off x="2787500" y="4277963"/>
        <a:ext cx="160860" cy="245776"/>
      </dsp:txXfrm>
    </dsp:sp>
    <dsp:sp modelId="{88F268ED-044F-4738-8E35-E8F96728A2A8}">
      <dsp:nvSpPr>
        <dsp:cNvPr id="0" name=""/>
        <dsp:cNvSpPr/>
      </dsp:nvSpPr>
      <dsp:spPr>
        <a:xfrm>
          <a:off x="3163601" y="2579648"/>
          <a:ext cx="2571054" cy="15426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84" tIns="132242" rIns="125984" bIns="132242" numCol="1" spcCol="1270" anchor="ctr" anchorCtr="0">
          <a:noAutofit/>
        </a:bodyPr>
        <a:lstStyle/>
        <a:p>
          <a:pPr marL="0" lvl="0" indent="0" algn="ctr" defTabSz="933450">
            <a:lnSpc>
              <a:spcPct val="90000"/>
            </a:lnSpc>
            <a:spcBef>
              <a:spcPct val="0"/>
            </a:spcBef>
            <a:spcAft>
              <a:spcPct val="35000"/>
            </a:spcAft>
            <a:buNone/>
          </a:pPr>
          <a:r>
            <a:rPr lang="en-US" sz="2100" kern="1200"/>
            <a:t>Step 4: Testing the chatbot functionality and website integration</a:t>
          </a:r>
        </a:p>
      </dsp:txBody>
      <dsp:txXfrm>
        <a:off x="3163601" y="2579648"/>
        <a:ext cx="2571054" cy="1542632"/>
      </dsp:txXfrm>
    </dsp:sp>
    <dsp:sp modelId="{0267D1AE-C78C-464B-93A8-41476405768A}">
      <dsp:nvSpPr>
        <dsp:cNvPr id="0" name=""/>
        <dsp:cNvSpPr/>
      </dsp:nvSpPr>
      <dsp:spPr>
        <a:xfrm>
          <a:off x="1204" y="4713623"/>
          <a:ext cx="2571054" cy="15426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84" tIns="132242" rIns="125984" bIns="132242" numCol="1" spcCol="1270" anchor="ctr" anchorCtr="0">
          <a:noAutofit/>
        </a:bodyPr>
        <a:lstStyle/>
        <a:p>
          <a:pPr marL="0" lvl="0" indent="0" algn="ctr" defTabSz="933450">
            <a:lnSpc>
              <a:spcPct val="90000"/>
            </a:lnSpc>
            <a:spcBef>
              <a:spcPct val="0"/>
            </a:spcBef>
            <a:spcAft>
              <a:spcPct val="35000"/>
            </a:spcAft>
            <a:buNone/>
          </a:pPr>
          <a:r>
            <a:rPr lang="en-US" sz="2100" kern="1200"/>
            <a:t>Step 5: Deploying the chatbot and website integration to production</a:t>
          </a:r>
        </a:p>
      </dsp:txBody>
      <dsp:txXfrm>
        <a:off x="1204" y="4713623"/>
        <a:ext cx="2571054" cy="154263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77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848241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515223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3194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13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24758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2965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015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3427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479082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45384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229535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943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3/28/2024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00286890"/>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891DF-68F4-F41F-BD8D-988531363C7D}"/>
              </a:ext>
            </a:extLst>
          </p:cNvPr>
          <p:cNvPicPr>
            <a:picLocks noChangeAspect="1"/>
          </p:cNvPicPr>
          <p:nvPr/>
        </p:nvPicPr>
        <p:blipFill rotWithShape="1">
          <a:blip r:embed="rId2">
            <a:alphaModFix amt="40000"/>
          </a:blip>
          <a:srcRect t="3101" r="-1" b="18208"/>
          <a:stretch/>
        </p:blipFill>
        <p:spPr>
          <a:xfrm>
            <a:off x="24" y="12"/>
            <a:ext cx="14626718" cy="8229588"/>
          </a:xfrm>
          <a:prstGeom prst="rect">
            <a:avLst/>
          </a:prstGeom>
        </p:spPr>
      </p:pic>
      <p:sp>
        <p:nvSpPr>
          <p:cNvPr id="2" name="Title 1">
            <a:extLst>
              <a:ext uri="{FF2B5EF4-FFF2-40B4-BE49-F238E27FC236}">
                <a16:creationId xmlns:a16="http://schemas.microsoft.com/office/drawing/2014/main" id="{B97787C9-9DC5-0690-7C99-33E96A746F23}"/>
              </a:ext>
            </a:extLst>
          </p:cNvPr>
          <p:cNvSpPr>
            <a:spLocks noGrp="1"/>
          </p:cNvSpPr>
          <p:nvPr>
            <p:ph type="ctrTitle"/>
          </p:nvPr>
        </p:nvSpPr>
        <p:spPr>
          <a:xfrm>
            <a:off x="579121" y="878437"/>
            <a:ext cx="8281007" cy="3542837"/>
          </a:xfrm>
        </p:spPr>
        <p:txBody>
          <a:bodyPr anchor="t">
            <a:noAutofit/>
          </a:bodyPr>
          <a:lstStyle/>
          <a:p>
            <a:pPr algn="l"/>
            <a:r>
              <a:rPr lang="en-US" sz="4400" b="1" dirty="0"/>
              <a:t>CREATING A BURGER ORDER CHATBOT USING AWS SERVICES AND INTEGRATING WITH THE WEBSITE</a:t>
            </a:r>
            <a:br>
              <a:rPr lang="en-IN" sz="4400" b="1" dirty="0"/>
            </a:br>
            <a:endParaRPr lang="en-IN" sz="4400" b="1" dirty="0"/>
          </a:p>
        </p:txBody>
      </p:sp>
      <p:sp>
        <p:nvSpPr>
          <p:cNvPr id="3" name="Subtitle 2">
            <a:extLst>
              <a:ext uri="{FF2B5EF4-FFF2-40B4-BE49-F238E27FC236}">
                <a16:creationId xmlns:a16="http://schemas.microsoft.com/office/drawing/2014/main" id="{5987FCC7-C031-476E-36AD-CB7D485767E4}"/>
              </a:ext>
            </a:extLst>
          </p:cNvPr>
          <p:cNvSpPr>
            <a:spLocks noGrp="1"/>
          </p:cNvSpPr>
          <p:nvPr>
            <p:ph type="subTitle" idx="1"/>
          </p:nvPr>
        </p:nvSpPr>
        <p:spPr>
          <a:xfrm>
            <a:off x="7915878" y="5042066"/>
            <a:ext cx="5983301" cy="2339776"/>
          </a:xfrm>
        </p:spPr>
        <p:txBody>
          <a:bodyPr anchor="b">
            <a:normAutofit/>
          </a:bodyPr>
          <a:lstStyle/>
          <a:p>
            <a:pPr algn="r"/>
            <a:r>
              <a:rPr lang="en-US" dirty="0">
                <a:solidFill>
                  <a:srgbClr val="FFFFFF"/>
                </a:solidFill>
              </a:rPr>
              <a:t> </a:t>
            </a:r>
            <a:endParaRPr lang="en-IN" dirty="0">
              <a:solidFill>
                <a:srgbClr val="FFFFFF"/>
              </a:solidFill>
            </a:endParaRPr>
          </a:p>
        </p:txBody>
      </p:sp>
    </p:spTree>
    <p:extLst>
      <p:ext uri="{BB962C8B-B14F-4D97-AF65-F5344CB8AC3E}">
        <p14:creationId xmlns:p14="http://schemas.microsoft.com/office/powerpoint/2010/main" val="32079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78A-0DFF-B372-D8C0-DFE2DC794D60}"/>
              </a:ext>
            </a:extLst>
          </p:cNvPr>
          <p:cNvSpPr>
            <a:spLocks noGrp="1"/>
          </p:cNvSpPr>
          <p:nvPr>
            <p:ph type="title"/>
          </p:nvPr>
        </p:nvSpPr>
        <p:spPr>
          <a:xfrm>
            <a:off x="834459" y="1171382"/>
            <a:ext cx="6710491" cy="6029904"/>
          </a:xfrm>
        </p:spPr>
        <p:txBody>
          <a:bodyPr anchor="ctr">
            <a:normAutofit/>
          </a:bodyPr>
          <a:lstStyle/>
          <a:p>
            <a:r>
              <a:rPr lang="en-US" b="1">
                <a:latin typeface="Instrument Sans" pitchFamily="34" charset="0"/>
                <a:ea typeface="Instrument Sans" pitchFamily="34" charset="-122"/>
                <a:cs typeface="Instrument Sans" pitchFamily="34" charset="-120"/>
              </a:rPr>
              <a:t>Detailed Procedural Steps:</a:t>
            </a:r>
            <a:br>
              <a:rPr lang="en-US"/>
            </a:br>
            <a:endParaRPr lang="en-IN" dirty="0"/>
          </a:p>
        </p:txBody>
      </p:sp>
      <p:graphicFrame>
        <p:nvGraphicFramePr>
          <p:cNvPr id="17" name="Content Placeholder 2">
            <a:extLst>
              <a:ext uri="{FF2B5EF4-FFF2-40B4-BE49-F238E27FC236}">
                <a16:creationId xmlns:a16="http://schemas.microsoft.com/office/drawing/2014/main" id="{54EAAA8E-1C2C-4A2C-D461-30C6FF2BF5EB}"/>
              </a:ext>
            </a:extLst>
          </p:cNvPr>
          <p:cNvGraphicFramePr>
            <a:graphicFrameLocks noGrp="1"/>
          </p:cNvGraphicFramePr>
          <p:nvPr>
            <p:ph idx="1"/>
          </p:nvPr>
        </p:nvGraphicFramePr>
        <p:xfrm>
          <a:off x="8219744" y="763836"/>
          <a:ext cx="5735861" cy="6701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4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696"/>
          </a:xfrm>
          <a:prstGeom prst="rect">
            <a:avLst/>
          </a:prstGeom>
          <a:solidFill>
            <a:srgbClr val="2A2A2D">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3657600" cy="8232696"/>
          </a:xfrm>
          <a:prstGeom prst="rect">
            <a:avLst/>
          </a:prstGeom>
        </p:spPr>
      </p:pic>
      <p:sp>
        <p:nvSpPr>
          <p:cNvPr id="5" name="Text 1"/>
          <p:cNvSpPr/>
          <p:nvPr/>
        </p:nvSpPr>
        <p:spPr>
          <a:xfrm>
            <a:off x="4449008" y="580311"/>
            <a:ext cx="8172093" cy="659606"/>
          </a:xfrm>
          <a:prstGeom prst="rect">
            <a:avLst/>
          </a:prstGeom>
          <a:noFill/>
          <a:ln/>
        </p:spPr>
        <p:txBody>
          <a:bodyPr wrap="none" rtlCol="0" anchor="t"/>
          <a:lstStyle/>
          <a:p>
            <a:pPr marL="0" indent="0">
              <a:lnSpc>
                <a:spcPts val="5193"/>
              </a:lnSpc>
              <a:buNone/>
            </a:pPr>
            <a:r>
              <a:rPr lang="en-US" sz="4155" b="1" dirty="0">
                <a:solidFill>
                  <a:srgbClr val="FFFFFF"/>
                </a:solidFill>
                <a:latin typeface="Instrument Sans" pitchFamily="34" charset="0"/>
                <a:ea typeface="Instrument Sans" pitchFamily="34" charset="-122"/>
                <a:cs typeface="Instrument Sans" pitchFamily="34" charset="-120"/>
              </a:rPr>
              <a:t>Testing and Refining the Chatbot</a:t>
            </a:r>
            <a:endParaRPr lang="en-US" sz="4155" dirty="0"/>
          </a:p>
        </p:txBody>
      </p:sp>
      <p:sp>
        <p:nvSpPr>
          <p:cNvPr id="6" name="Shape 2"/>
          <p:cNvSpPr/>
          <p:nvPr/>
        </p:nvSpPr>
        <p:spPr>
          <a:xfrm>
            <a:off x="4744522" y="1556504"/>
            <a:ext cx="42148" cy="6095881"/>
          </a:xfrm>
          <a:prstGeom prst="roundRect">
            <a:avLst>
              <a:gd name="adj" fmla="val 225341"/>
            </a:avLst>
          </a:prstGeom>
          <a:solidFill>
            <a:srgbClr val="55555C"/>
          </a:solidFill>
          <a:ln/>
        </p:spPr>
        <p:txBody>
          <a:bodyPr/>
          <a:lstStyle/>
          <a:p>
            <a:endParaRPr lang="en-IN"/>
          </a:p>
        </p:txBody>
      </p:sp>
      <p:sp>
        <p:nvSpPr>
          <p:cNvPr id="7" name="Shape 3"/>
          <p:cNvSpPr/>
          <p:nvPr/>
        </p:nvSpPr>
        <p:spPr>
          <a:xfrm>
            <a:off x="5003006" y="1937623"/>
            <a:ext cx="738664" cy="42148"/>
          </a:xfrm>
          <a:prstGeom prst="roundRect">
            <a:avLst>
              <a:gd name="adj" fmla="val 225341"/>
            </a:avLst>
          </a:prstGeom>
          <a:solidFill>
            <a:srgbClr val="55555C"/>
          </a:solidFill>
          <a:ln/>
        </p:spPr>
        <p:txBody>
          <a:bodyPr/>
          <a:lstStyle/>
          <a:p>
            <a:endParaRPr lang="en-IN"/>
          </a:p>
        </p:txBody>
      </p:sp>
      <p:sp>
        <p:nvSpPr>
          <p:cNvPr id="8" name="Shape 4"/>
          <p:cNvSpPr/>
          <p:nvPr/>
        </p:nvSpPr>
        <p:spPr>
          <a:xfrm>
            <a:off x="4528185" y="1721406"/>
            <a:ext cx="474821" cy="474821"/>
          </a:xfrm>
          <a:prstGeom prst="roundRect">
            <a:avLst>
              <a:gd name="adj" fmla="val 20003"/>
            </a:avLst>
          </a:prstGeom>
          <a:noFill/>
          <a:ln w="7620">
            <a:solidFill>
              <a:srgbClr val="55555C"/>
            </a:solidFill>
            <a:prstDash val="solid"/>
          </a:ln>
        </p:spPr>
        <p:txBody>
          <a:bodyPr/>
          <a:lstStyle/>
          <a:p>
            <a:endParaRPr lang="en-IN"/>
          </a:p>
        </p:txBody>
      </p:sp>
      <p:sp>
        <p:nvSpPr>
          <p:cNvPr id="9" name="Text 5"/>
          <p:cNvSpPr/>
          <p:nvPr/>
        </p:nvSpPr>
        <p:spPr>
          <a:xfrm>
            <a:off x="4704278" y="1760934"/>
            <a:ext cx="122515" cy="395645"/>
          </a:xfrm>
          <a:prstGeom prst="rect">
            <a:avLst/>
          </a:prstGeom>
          <a:noFill/>
          <a:ln/>
        </p:spPr>
        <p:txBody>
          <a:bodyPr wrap="none" rtlCol="0" anchor="t"/>
          <a:lstStyle/>
          <a:p>
            <a:pPr marL="0" indent="0" algn="ctr">
              <a:lnSpc>
                <a:spcPts val="3116"/>
              </a:lnSpc>
              <a:buNone/>
            </a:pPr>
            <a:r>
              <a:rPr lang="en-US" sz="2493" b="1" dirty="0">
                <a:solidFill>
                  <a:srgbClr val="CFD0D8"/>
                </a:solidFill>
                <a:latin typeface="Instrument Sans" pitchFamily="34" charset="0"/>
                <a:ea typeface="Instrument Sans" pitchFamily="34" charset="-122"/>
                <a:cs typeface="Instrument Sans" pitchFamily="34" charset="-120"/>
              </a:rPr>
              <a:t>1</a:t>
            </a:r>
            <a:endParaRPr lang="en-US" sz="2493" dirty="0"/>
          </a:p>
        </p:txBody>
      </p:sp>
      <p:sp>
        <p:nvSpPr>
          <p:cNvPr id="10" name="Text 6"/>
          <p:cNvSpPr/>
          <p:nvPr/>
        </p:nvSpPr>
        <p:spPr>
          <a:xfrm>
            <a:off x="5926336" y="1767483"/>
            <a:ext cx="2638187" cy="329803"/>
          </a:xfrm>
          <a:prstGeom prst="rect">
            <a:avLst/>
          </a:prstGeom>
          <a:noFill/>
          <a:ln/>
        </p:spPr>
        <p:txBody>
          <a:bodyPr wrap="none" rtlCol="0" anchor="t"/>
          <a:lstStyle/>
          <a:p>
            <a:pPr marL="0" indent="0" algn="l">
              <a:lnSpc>
                <a:spcPts val="2597"/>
              </a:lnSpc>
              <a:buNone/>
            </a:pPr>
            <a:r>
              <a:rPr lang="en-US" sz="2077" b="1" dirty="0">
                <a:solidFill>
                  <a:srgbClr val="CFD0D8"/>
                </a:solidFill>
                <a:latin typeface="Instrument Sans" pitchFamily="34" charset="0"/>
                <a:ea typeface="Instrument Sans" pitchFamily="34" charset="-122"/>
                <a:cs typeface="Instrument Sans" pitchFamily="34" charset="-120"/>
              </a:rPr>
              <a:t>Unit Testing</a:t>
            </a:r>
            <a:endParaRPr lang="en-US" sz="2077" dirty="0"/>
          </a:p>
        </p:txBody>
      </p:sp>
      <p:sp>
        <p:nvSpPr>
          <p:cNvPr id="11" name="Text 7"/>
          <p:cNvSpPr/>
          <p:nvPr/>
        </p:nvSpPr>
        <p:spPr>
          <a:xfrm>
            <a:off x="5926336" y="2223849"/>
            <a:ext cx="7912656" cy="1012984"/>
          </a:xfrm>
          <a:prstGeom prst="rect">
            <a:avLst/>
          </a:prstGeom>
          <a:noFill/>
          <a:ln/>
        </p:spPr>
        <p:txBody>
          <a:bodyPr wrap="square" rtlCol="0" anchor="t"/>
          <a:lstStyle/>
          <a:p>
            <a:pPr marL="0" indent="0" algn="l">
              <a:lnSpc>
                <a:spcPts val="2659"/>
              </a:lnSpc>
              <a:buNone/>
            </a:pPr>
            <a:r>
              <a:rPr lang="en-US" sz="1662" dirty="0">
                <a:solidFill>
                  <a:srgbClr val="CFD0D8"/>
                </a:solidFill>
                <a:latin typeface="Instrument Sans" pitchFamily="34" charset="0"/>
                <a:ea typeface="Instrument Sans" pitchFamily="34" charset="-122"/>
                <a:cs typeface="Instrument Sans" pitchFamily="34" charset="-120"/>
              </a:rPr>
              <a:t>Unit testing ensures that individual chatbot components function correctly and meet the specified requirements, offering early detection and resolution of potential issues.</a:t>
            </a:r>
            <a:endParaRPr lang="en-US" sz="1662" dirty="0"/>
          </a:p>
        </p:txBody>
      </p:sp>
      <p:sp>
        <p:nvSpPr>
          <p:cNvPr id="12" name="Shape 8"/>
          <p:cNvSpPr/>
          <p:nvPr/>
        </p:nvSpPr>
        <p:spPr>
          <a:xfrm>
            <a:off x="5003006" y="4039910"/>
            <a:ext cx="738664" cy="42148"/>
          </a:xfrm>
          <a:prstGeom prst="roundRect">
            <a:avLst>
              <a:gd name="adj" fmla="val 225341"/>
            </a:avLst>
          </a:prstGeom>
          <a:solidFill>
            <a:srgbClr val="55555C"/>
          </a:solidFill>
          <a:ln/>
        </p:spPr>
        <p:txBody>
          <a:bodyPr/>
          <a:lstStyle/>
          <a:p>
            <a:endParaRPr lang="en-IN"/>
          </a:p>
        </p:txBody>
      </p:sp>
      <p:sp>
        <p:nvSpPr>
          <p:cNvPr id="13" name="Shape 9"/>
          <p:cNvSpPr/>
          <p:nvPr/>
        </p:nvSpPr>
        <p:spPr>
          <a:xfrm>
            <a:off x="4528185" y="3823692"/>
            <a:ext cx="474821" cy="474821"/>
          </a:xfrm>
          <a:prstGeom prst="roundRect">
            <a:avLst>
              <a:gd name="adj" fmla="val 20003"/>
            </a:avLst>
          </a:prstGeom>
          <a:noFill/>
          <a:ln w="7620">
            <a:solidFill>
              <a:srgbClr val="55555C"/>
            </a:solidFill>
            <a:prstDash val="solid"/>
          </a:ln>
        </p:spPr>
        <p:txBody>
          <a:bodyPr/>
          <a:lstStyle/>
          <a:p>
            <a:endParaRPr lang="en-IN"/>
          </a:p>
        </p:txBody>
      </p:sp>
      <p:sp>
        <p:nvSpPr>
          <p:cNvPr id="14" name="Text 10"/>
          <p:cNvSpPr/>
          <p:nvPr/>
        </p:nvSpPr>
        <p:spPr>
          <a:xfrm>
            <a:off x="4677370" y="3863221"/>
            <a:ext cx="176332" cy="395645"/>
          </a:xfrm>
          <a:prstGeom prst="rect">
            <a:avLst/>
          </a:prstGeom>
          <a:noFill/>
          <a:ln/>
        </p:spPr>
        <p:txBody>
          <a:bodyPr wrap="none" rtlCol="0" anchor="t"/>
          <a:lstStyle/>
          <a:p>
            <a:pPr marL="0" indent="0" algn="ctr">
              <a:lnSpc>
                <a:spcPts val="3116"/>
              </a:lnSpc>
              <a:buNone/>
            </a:pPr>
            <a:r>
              <a:rPr lang="en-US" sz="2493" b="1" dirty="0">
                <a:solidFill>
                  <a:srgbClr val="CFD0D8"/>
                </a:solidFill>
                <a:latin typeface="Instrument Sans" pitchFamily="34" charset="0"/>
                <a:ea typeface="Instrument Sans" pitchFamily="34" charset="-122"/>
                <a:cs typeface="Instrument Sans" pitchFamily="34" charset="-120"/>
              </a:rPr>
              <a:t>2</a:t>
            </a:r>
            <a:endParaRPr lang="en-US" sz="2493" dirty="0"/>
          </a:p>
        </p:txBody>
      </p:sp>
      <p:sp>
        <p:nvSpPr>
          <p:cNvPr id="15" name="Text 11"/>
          <p:cNvSpPr/>
          <p:nvPr/>
        </p:nvSpPr>
        <p:spPr>
          <a:xfrm>
            <a:off x="5926336" y="3869769"/>
            <a:ext cx="2638187" cy="329803"/>
          </a:xfrm>
          <a:prstGeom prst="rect">
            <a:avLst/>
          </a:prstGeom>
          <a:noFill/>
          <a:ln/>
        </p:spPr>
        <p:txBody>
          <a:bodyPr wrap="none" rtlCol="0" anchor="t"/>
          <a:lstStyle/>
          <a:p>
            <a:pPr marL="0" indent="0" algn="l">
              <a:lnSpc>
                <a:spcPts val="2597"/>
              </a:lnSpc>
              <a:buNone/>
            </a:pPr>
            <a:r>
              <a:rPr lang="en-US" sz="2077" b="1" dirty="0">
                <a:solidFill>
                  <a:srgbClr val="CFD0D8"/>
                </a:solidFill>
                <a:latin typeface="Instrument Sans" pitchFamily="34" charset="0"/>
                <a:ea typeface="Instrument Sans" pitchFamily="34" charset="-122"/>
                <a:cs typeface="Instrument Sans" pitchFamily="34" charset="-120"/>
              </a:rPr>
              <a:t>User Feedback</a:t>
            </a:r>
            <a:endParaRPr lang="en-US" sz="2077" dirty="0"/>
          </a:p>
        </p:txBody>
      </p:sp>
      <p:sp>
        <p:nvSpPr>
          <p:cNvPr id="16" name="Text 12"/>
          <p:cNvSpPr/>
          <p:nvPr/>
        </p:nvSpPr>
        <p:spPr>
          <a:xfrm>
            <a:off x="5926336" y="4326136"/>
            <a:ext cx="7912656" cy="1012984"/>
          </a:xfrm>
          <a:prstGeom prst="rect">
            <a:avLst/>
          </a:prstGeom>
          <a:noFill/>
          <a:ln/>
        </p:spPr>
        <p:txBody>
          <a:bodyPr wrap="square" rtlCol="0" anchor="t"/>
          <a:lstStyle/>
          <a:p>
            <a:pPr marL="0" indent="0" algn="l">
              <a:lnSpc>
                <a:spcPts val="2659"/>
              </a:lnSpc>
              <a:buNone/>
            </a:pPr>
            <a:r>
              <a:rPr lang="en-US" sz="1662" dirty="0">
                <a:solidFill>
                  <a:srgbClr val="CFD0D8"/>
                </a:solidFill>
                <a:latin typeface="Instrument Sans" pitchFamily="34" charset="0"/>
                <a:ea typeface="Instrument Sans" pitchFamily="34" charset="-122"/>
                <a:cs typeface="Instrument Sans" pitchFamily="34" charset="-120"/>
              </a:rPr>
              <a:t>Gathering user feedback provides valuable insights into the chatbot's performance and user satisfaction, enabling iterative improvements to refine the chatbot's functionality and user experience.</a:t>
            </a:r>
            <a:endParaRPr lang="en-US" sz="1662" dirty="0"/>
          </a:p>
        </p:txBody>
      </p:sp>
      <p:sp>
        <p:nvSpPr>
          <p:cNvPr id="17" name="Shape 13"/>
          <p:cNvSpPr/>
          <p:nvPr/>
        </p:nvSpPr>
        <p:spPr>
          <a:xfrm>
            <a:off x="5003006" y="6142196"/>
            <a:ext cx="738664" cy="42148"/>
          </a:xfrm>
          <a:prstGeom prst="roundRect">
            <a:avLst>
              <a:gd name="adj" fmla="val 225341"/>
            </a:avLst>
          </a:prstGeom>
          <a:solidFill>
            <a:srgbClr val="55555C"/>
          </a:solidFill>
          <a:ln/>
        </p:spPr>
        <p:txBody>
          <a:bodyPr/>
          <a:lstStyle/>
          <a:p>
            <a:endParaRPr lang="en-IN"/>
          </a:p>
        </p:txBody>
      </p:sp>
      <p:sp>
        <p:nvSpPr>
          <p:cNvPr id="18" name="Shape 14"/>
          <p:cNvSpPr/>
          <p:nvPr/>
        </p:nvSpPr>
        <p:spPr>
          <a:xfrm>
            <a:off x="4528185" y="5925979"/>
            <a:ext cx="474821" cy="474821"/>
          </a:xfrm>
          <a:prstGeom prst="roundRect">
            <a:avLst>
              <a:gd name="adj" fmla="val 20003"/>
            </a:avLst>
          </a:prstGeom>
          <a:noFill/>
          <a:ln w="7620">
            <a:solidFill>
              <a:srgbClr val="55555C"/>
            </a:solidFill>
            <a:prstDash val="solid"/>
          </a:ln>
        </p:spPr>
        <p:txBody>
          <a:bodyPr/>
          <a:lstStyle/>
          <a:p>
            <a:endParaRPr lang="en-IN"/>
          </a:p>
        </p:txBody>
      </p:sp>
      <p:sp>
        <p:nvSpPr>
          <p:cNvPr id="19" name="Text 15"/>
          <p:cNvSpPr/>
          <p:nvPr/>
        </p:nvSpPr>
        <p:spPr>
          <a:xfrm>
            <a:off x="4673918" y="5965508"/>
            <a:ext cx="183237" cy="395645"/>
          </a:xfrm>
          <a:prstGeom prst="rect">
            <a:avLst/>
          </a:prstGeom>
          <a:noFill/>
          <a:ln/>
        </p:spPr>
        <p:txBody>
          <a:bodyPr wrap="none" rtlCol="0" anchor="t"/>
          <a:lstStyle/>
          <a:p>
            <a:pPr marL="0" indent="0" algn="ctr">
              <a:lnSpc>
                <a:spcPts val="3116"/>
              </a:lnSpc>
              <a:buNone/>
            </a:pPr>
            <a:r>
              <a:rPr lang="en-US" sz="2493" b="1" dirty="0">
                <a:solidFill>
                  <a:srgbClr val="CFD0D8"/>
                </a:solidFill>
                <a:latin typeface="Instrument Sans" pitchFamily="34" charset="0"/>
                <a:ea typeface="Instrument Sans" pitchFamily="34" charset="-122"/>
                <a:cs typeface="Instrument Sans" pitchFamily="34" charset="-120"/>
              </a:rPr>
              <a:t>3</a:t>
            </a:r>
            <a:endParaRPr lang="en-US" sz="2493" dirty="0"/>
          </a:p>
        </p:txBody>
      </p:sp>
      <p:sp>
        <p:nvSpPr>
          <p:cNvPr id="20" name="Text 16"/>
          <p:cNvSpPr/>
          <p:nvPr/>
        </p:nvSpPr>
        <p:spPr>
          <a:xfrm>
            <a:off x="5926336" y="5972056"/>
            <a:ext cx="3298984" cy="329803"/>
          </a:xfrm>
          <a:prstGeom prst="rect">
            <a:avLst/>
          </a:prstGeom>
          <a:noFill/>
          <a:ln/>
        </p:spPr>
        <p:txBody>
          <a:bodyPr wrap="none" rtlCol="0" anchor="t"/>
          <a:lstStyle/>
          <a:p>
            <a:pPr marL="0" indent="0" algn="l">
              <a:lnSpc>
                <a:spcPts val="2597"/>
              </a:lnSpc>
              <a:buNone/>
            </a:pPr>
            <a:r>
              <a:rPr lang="en-US" sz="2077" b="1" dirty="0">
                <a:solidFill>
                  <a:srgbClr val="CFD0D8"/>
                </a:solidFill>
                <a:latin typeface="Instrument Sans" pitchFamily="34" charset="0"/>
                <a:ea typeface="Instrument Sans" pitchFamily="34" charset="-122"/>
                <a:cs typeface="Instrument Sans" pitchFamily="34" charset="-120"/>
              </a:rPr>
              <a:t>Performance Optimization</a:t>
            </a:r>
            <a:endParaRPr lang="en-US" sz="2077" dirty="0"/>
          </a:p>
        </p:txBody>
      </p:sp>
      <p:sp>
        <p:nvSpPr>
          <p:cNvPr id="21" name="Text 17"/>
          <p:cNvSpPr/>
          <p:nvPr/>
        </p:nvSpPr>
        <p:spPr>
          <a:xfrm>
            <a:off x="5926336" y="6428423"/>
            <a:ext cx="7912656" cy="1012984"/>
          </a:xfrm>
          <a:prstGeom prst="rect">
            <a:avLst/>
          </a:prstGeom>
          <a:noFill/>
          <a:ln/>
        </p:spPr>
        <p:txBody>
          <a:bodyPr wrap="square" rtlCol="0" anchor="t"/>
          <a:lstStyle/>
          <a:p>
            <a:pPr marL="0" indent="0" algn="l">
              <a:lnSpc>
                <a:spcPts val="2659"/>
              </a:lnSpc>
              <a:buNone/>
            </a:pPr>
            <a:r>
              <a:rPr lang="en-US" sz="1662" dirty="0">
                <a:solidFill>
                  <a:srgbClr val="CFD0D8"/>
                </a:solidFill>
                <a:latin typeface="Instrument Sans" pitchFamily="34" charset="0"/>
                <a:ea typeface="Instrument Sans" pitchFamily="34" charset="-122"/>
                <a:cs typeface="Instrument Sans" pitchFamily="34" charset="-120"/>
              </a:rPr>
              <a:t>Continuous performance optimization focuses on enhancing the chatbot's speed, responsiveness, and accuracy through data-driven adjustments and refinements.</a:t>
            </a:r>
            <a:endParaRPr lang="en-US" sz="1662"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lled pork sliders with slaw on black table">
            <a:extLst>
              <a:ext uri="{FF2B5EF4-FFF2-40B4-BE49-F238E27FC236}">
                <a16:creationId xmlns:a16="http://schemas.microsoft.com/office/drawing/2014/main" id="{60B2583D-2CC8-6F76-57DD-D43D3B3330E7}"/>
              </a:ext>
            </a:extLst>
          </p:cNvPr>
          <p:cNvPicPr>
            <a:picLocks noChangeAspect="1"/>
          </p:cNvPicPr>
          <p:nvPr/>
        </p:nvPicPr>
        <p:blipFill rotWithShape="1">
          <a:blip r:embed="rId2">
            <a:alphaModFix amt="40000"/>
          </a:blip>
          <a:srcRect t="10886" r="-1" b="4822"/>
          <a:stretch/>
        </p:blipFill>
        <p:spPr>
          <a:xfrm>
            <a:off x="24" y="12"/>
            <a:ext cx="14626718" cy="8229588"/>
          </a:xfrm>
          <a:prstGeom prst="rect">
            <a:avLst/>
          </a:prstGeom>
        </p:spPr>
      </p:pic>
      <p:sp>
        <p:nvSpPr>
          <p:cNvPr id="2" name="Title 1">
            <a:extLst>
              <a:ext uri="{FF2B5EF4-FFF2-40B4-BE49-F238E27FC236}">
                <a16:creationId xmlns:a16="http://schemas.microsoft.com/office/drawing/2014/main" id="{C14E3927-7333-8274-6CF4-528A88439EA0}"/>
              </a:ext>
            </a:extLst>
          </p:cNvPr>
          <p:cNvSpPr>
            <a:spLocks noGrp="1"/>
          </p:cNvSpPr>
          <p:nvPr>
            <p:ph type="title"/>
          </p:nvPr>
        </p:nvSpPr>
        <p:spPr>
          <a:xfrm>
            <a:off x="579121" y="959302"/>
            <a:ext cx="6736078" cy="3515228"/>
          </a:xfrm>
        </p:spPr>
        <p:txBody>
          <a:bodyPr anchor="t">
            <a:normAutofit/>
          </a:bodyPr>
          <a:lstStyle/>
          <a:p>
            <a:r>
              <a:rPr lang="en-US" dirty="0">
                <a:solidFill>
                  <a:srgbClr val="FFFFFF"/>
                </a:solidFill>
              </a:rPr>
              <a:t>Output:</a:t>
            </a:r>
            <a:endParaRPr lang="en-IN" dirty="0">
              <a:solidFill>
                <a:srgbClr val="FFFFFF"/>
              </a:solidFill>
            </a:endParaRPr>
          </a:p>
        </p:txBody>
      </p:sp>
      <p:sp>
        <p:nvSpPr>
          <p:cNvPr id="3" name="Content Placeholder 2">
            <a:extLst>
              <a:ext uri="{FF2B5EF4-FFF2-40B4-BE49-F238E27FC236}">
                <a16:creationId xmlns:a16="http://schemas.microsoft.com/office/drawing/2014/main" id="{38F027BE-2CB0-9474-9CC6-122BC69C5E03}"/>
              </a:ext>
            </a:extLst>
          </p:cNvPr>
          <p:cNvSpPr>
            <a:spLocks noGrp="1"/>
          </p:cNvSpPr>
          <p:nvPr>
            <p:ph idx="1"/>
          </p:nvPr>
        </p:nvSpPr>
        <p:spPr>
          <a:xfrm>
            <a:off x="7016553" y="3718920"/>
            <a:ext cx="6939052" cy="3515228"/>
          </a:xfrm>
        </p:spPr>
        <p:txBody>
          <a:bodyPr anchor="b">
            <a:normAutofit/>
          </a:bodyPr>
          <a:lstStyle/>
          <a:p>
            <a:r>
              <a:rPr lang="en-US" sz="2400" dirty="0">
                <a:solidFill>
                  <a:srgbClr val="FFFFFF"/>
                </a:solidFill>
              </a:rPr>
              <a:t>Live Demonstration of the Burger Order Chatbot:</a:t>
            </a:r>
          </a:p>
          <a:p>
            <a:r>
              <a:rPr lang="en-US" sz="2400" dirty="0">
                <a:solidFill>
                  <a:srgbClr val="FFFFFF"/>
                </a:solidFill>
              </a:rPr>
              <a:t>Placing an order through the website</a:t>
            </a:r>
          </a:p>
          <a:p>
            <a:r>
              <a:rPr lang="en-US" sz="2400" dirty="0">
                <a:solidFill>
                  <a:srgbClr val="FFFFFF"/>
                </a:solidFill>
              </a:rPr>
              <a:t>Interacting with the chatbot to place and cancel orders</a:t>
            </a:r>
            <a:endParaRPr lang="en-IN" sz="2400" dirty="0">
              <a:solidFill>
                <a:srgbClr val="FFFFFF"/>
              </a:solidFill>
            </a:endParaRPr>
          </a:p>
        </p:txBody>
      </p:sp>
    </p:spTree>
    <p:extLst>
      <p:ext uri="{BB962C8B-B14F-4D97-AF65-F5344CB8AC3E}">
        <p14:creationId xmlns:p14="http://schemas.microsoft.com/office/powerpoint/2010/main" val="141913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CFE1-5AF9-9749-E7D8-8EE019F14DDA}"/>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31891767-28E4-6EAE-58CF-EADD94E7BC3A}"/>
              </a:ext>
            </a:extLst>
          </p:cNvPr>
          <p:cNvPicPr>
            <a:picLocks noGrp="1" noChangeAspect="1"/>
          </p:cNvPicPr>
          <p:nvPr>
            <p:ph idx="1"/>
          </p:nvPr>
        </p:nvPicPr>
        <p:blipFill>
          <a:blip r:embed="rId2"/>
          <a:stretch>
            <a:fillRect/>
          </a:stretch>
        </p:blipFill>
        <p:spPr>
          <a:xfrm>
            <a:off x="737299" y="304335"/>
            <a:ext cx="13615006" cy="7367704"/>
          </a:xfrm>
        </p:spPr>
      </p:pic>
    </p:spTree>
    <p:extLst>
      <p:ext uri="{BB962C8B-B14F-4D97-AF65-F5344CB8AC3E}">
        <p14:creationId xmlns:p14="http://schemas.microsoft.com/office/powerpoint/2010/main" val="403054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EF541-DCB0-24DC-695C-7392564046E3}"/>
              </a:ext>
            </a:extLst>
          </p:cNvPr>
          <p:cNvPicPr>
            <a:picLocks noChangeAspect="1"/>
          </p:cNvPicPr>
          <p:nvPr/>
        </p:nvPicPr>
        <p:blipFill rotWithShape="1">
          <a:blip r:embed="rId2">
            <a:alphaModFix amt="40000"/>
          </a:blip>
          <a:srcRect t="13091" r="-1" b="2618"/>
          <a:stretch/>
        </p:blipFill>
        <p:spPr>
          <a:xfrm>
            <a:off x="24" y="12"/>
            <a:ext cx="14626718" cy="8229588"/>
          </a:xfrm>
          <a:prstGeom prst="rect">
            <a:avLst/>
          </a:prstGeom>
        </p:spPr>
      </p:pic>
      <p:sp>
        <p:nvSpPr>
          <p:cNvPr id="2" name="Title 1">
            <a:extLst>
              <a:ext uri="{FF2B5EF4-FFF2-40B4-BE49-F238E27FC236}">
                <a16:creationId xmlns:a16="http://schemas.microsoft.com/office/drawing/2014/main" id="{49D67EF5-8451-F56B-03F1-30F38A5CE60E}"/>
              </a:ext>
            </a:extLst>
          </p:cNvPr>
          <p:cNvSpPr>
            <a:spLocks noGrp="1"/>
          </p:cNvSpPr>
          <p:nvPr>
            <p:ph type="title"/>
          </p:nvPr>
        </p:nvSpPr>
        <p:spPr>
          <a:xfrm>
            <a:off x="579121" y="959302"/>
            <a:ext cx="6736078" cy="3515228"/>
          </a:xfrm>
        </p:spPr>
        <p:txBody>
          <a:bodyPr anchor="t">
            <a:normAutofit/>
          </a:bodyPr>
          <a:lstStyle/>
          <a:p>
            <a:r>
              <a:rPr lang="en-IN">
                <a:solidFill>
                  <a:srgbClr val="FFFFFF"/>
                </a:solidFill>
              </a:rPr>
              <a:t> Conclusion</a:t>
            </a:r>
          </a:p>
        </p:txBody>
      </p:sp>
      <p:sp>
        <p:nvSpPr>
          <p:cNvPr id="3" name="Content Placeholder 2">
            <a:extLst>
              <a:ext uri="{FF2B5EF4-FFF2-40B4-BE49-F238E27FC236}">
                <a16:creationId xmlns:a16="http://schemas.microsoft.com/office/drawing/2014/main" id="{80BFFDC4-8B6A-5AE6-DDEC-9F795EB95380}"/>
              </a:ext>
            </a:extLst>
          </p:cNvPr>
          <p:cNvSpPr>
            <a:spLocks noGrp="1"/>
          </p:cNvSpPr>
          <p:nvPr>
            <p:ph idx="1"/>
          </p:nvPr>
        </p:nvSpPr>
        <p:spPr>
          <a:xfrm>
            <a:off x="5828672" y="2698424"/>
            <a:ext cx="8126933" cy="4535724"/>
          </a:xfrm>
        </p:spPr>
        <p:txBody>
          <a:bodyPr anchor="b">
            <a:normAutofit/>
          </a:bodyPr>
          <a:lstStyle/>
          <a:p>
            <a:pPr marL="411480" indent="-411480"/>
            <a:r>
              <a:rPr lang="en-US" sz="2400" dirty="0">
                <a:solidFill>
                  <a:srgbClr val="FFFFFF"/>
                </a:solidFill>
              </a:rPr>
              <a:t>Successfully implemented a Burger Order Chatbot using AWS services and </a:t>
            </a:r>
            <a:r>
              <a:rPr lang="en-US" sz="2400" dirty="0" err="1">
                <a:solidFill>
                  <a:srgbClr val="FFFFFF"/>
                </a:solidFill>
              </a:rPr>
              <a:t>Kommunicate</a:t>
            </a:r>
            <a:endParaRPr lang="en-US" sz="2400" dirty="0">
              <a:solidFill>
                <a:srgbClr val="FFFFFF"/>
              </a:solidFill>
            </a:endParaRPr>
          </a:p>
          <a:p>
            <a:pPr marL="411480" indent="-411480"/>
            <a:r>
              <a:rPr lang="en-US" sz="2400" dirty="0">
                <a:solidFill>
                  <a:srgbClr val="FFFFFF"/>
                </a:solidFill>
              </a:rPr>
              <a:t>Integrated the chatbot with the website for seamless user experience</a:t>
            </a:r>
          </a:p>
          <a:p>
            <a:pPr marL="411480" indent="-411480"/>
            <a:r>
              <a:rPr lang="en-US" sz="2400" dirty="0">
                <a:solidFill>
                  <a:srgbClr val="FFFFFF"/>
                </a:solidFill>
              </a:rPr>
              <a:t>Achieved the objectives of enhancing customer experience and streamlining order processing</a:t>
            </a:r>
          </a:p>
          <a:p>
            <a:pPr marL="411480" indent="-411480"/>
            <a:r>
              <a:rPr lang="en-US" sz="2400" dirty="0">
                <a:solidFill>
                  <a:srgbClr val="FFFFFF"/>
                </a:solidFill>
              </a:rPr>
              <a:t>Future opportunities for expanding the chatbot capabilities and integrations</a:t>
            </a:r>
          </a:p>
          <a:p>
            <a:pPr>
              <a:lnSpc>
                <a:spcPct val="90000"/>
              </a:lnSpc>
            </a:pPr>
            <a:endParaRPr lang="en-IN" sz="2400" dirty="0">
              <a:solidFill>
                <a:srgbClr val="FFFFFF"/>
              </a:solidFill>
            </a:endParaRPr>
          </a:p>
        </p:txBody>
      </p:sp>
    </p:spTree>
    <p:extLst>
      <p:ext uri="{BB962C8B-B14F-4D97-AF65-F5344CB8AC3E}">
        <p14:creationId xmlns:p14="http://schemas.microsoft.com/office/powerpoint/2010/main" val="261826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C2BB-614B-C221-005F-4EBECA2D8C85}"/>
              </a:ext>
            </a:extLst>
          </p:cNvPr>
          <p:cNvSpPr>
            <a:spLocks noGrp="1"/>
          </p:cNvSpPr>
          <p:nvPr>
            <p:ph type="title"/>
          </p:nvPr>
        </p:nvSpPr>
        <p:spPr>
          <a:xfrm>
            <a:off x="6792686" y="1171393"/>
            <a:ext cx="7162918" cy="2685510"/>
          </a:xfrm>
        </p:spPr>
        <p:txBody>
          <a:bodyPr>
            <a:normAutofit/>
          </a:bodyPr>
          <a:lstStyle/>
          <a:p>
            <a:pPr>
              <a:lnSpc>
                <a:spcPct val="90000"/>
              </a:lnSpc>
            </a:pPr>
            <a:r>
              <a:rPr lang="en-US" sz="6120" b="1" u="sng" dirty="0"/>
              <a:t>TABLE OF CONTENTS :</a:t>
            </a:r>
            <a:br>
              <a:rPr lang="en-US" sz="6120" b="1" u="sng" dirty="0"/>
            </a:br>
            <a:endParaRPr lang="en-IN" sz="6120" dirty="0"/>
          </a:p>
        </p:txBody>
      </p:sp>
      <p:pic>
        <p:nvPicPr>
          <p:cNvPr id="7" name="Graphic 6" descr="Programmer">
            <a:extLst>
              <a:ext uri="{FF2B5EF4-FFF2-40B4-BE49-F238E27FC236}">
                <a16:creationId xmlns:a16="http://schemas.microsoft.com/office/drawing/2014/main" id="{F5B64342-E6CE-41A4-6DA7-115A5EBDF6D3}"/>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20" y="1053077"/>
            <a:ext cx="6123209" cy="6123209"/>
          </a:xfrm>
          <a:prstGeom prst="rect">
            <a:avLst/>
          </a:prstGeom>
        </p:spPr>
      </p:pic>
      <p:sp>
        <p:nvSpPr>
          <p:cNvPr id="3" name="Content Placeholder 2">
            <a:extLst>
              <a:ext uri="{FF2B5EF4-FFF2-40B4-BE49-F238E27FC236}">
                <a16:creationId xmlns:a16="http://schemas.microsoft.com/office/drawing/2014/main" id="{9765B10D-611B-F01D-6E63-1425F30FFDBF}"/>
              </a:ext>
            </a:extLst>
          </p:cNvPr>
          <p:cNvSpPr>
            <a:spLocks noGrp="1"/>
          </p:cNvSpPr>
          <p:nvPr>
            <p:ph idx="1"/>
          </p:nvPr>
        </p:nvSpPr>
        <p:spPr>
          <a:xfrm>
            <a:off x="7323774" y="4089906"/>
            <a:ext cx="6631831" cy="2964037"/>
          </a:xfrm>
        </p:spPr>
        <p:txBody>
          <a:bodyPr>
            <a:normAutofit/>
          </a:bodyPr>
          <a:lstStyle/>
          <a:p>
            <a:pPr marL="342900" indent="-342900"/>
            <a:r>
              <a:rPr lang="en-US" sz="2400" dirty="0"/>
              <a:t>INTRODUCTION</a:t>
            </a:r>
          </a:p>
          <a:p>
            <a:pPr marL="342900" indent="-342900"/>
            <a:r>
              <a:rPr lang="en-US" sz="2400" dirty="0"/>
              <a:t>OVERVIRE OF SERVICES</a:t>
            </a:r>
            <a:r>
              <a:rPr lang="en-IN" sz="2400" dirty="0"/>
              <a:t> </a:t>
            </a:r>
          </a:p>
          <a:p>
            <a:pPr marL="342900" indent="-342900"/>
            <a:r>
              <a:rPr lang="en-IN" sz="2400" dirty="0"/>
              <a:t>LEX,LAMBDA,IAM</a:t>
            </a:r>
          </a:p>
          <a:p>
            <a:pPr marL="342900" indent="-342900"/>
            <a:r>
              <a:rPr lang="en-IN" sz="2400" dirty="0"/>
              <a:t>INTEGRATION OF SEVICES</a:t>
            </a:r>
          </a:p>
          <a:p>
            <a:pPr marL="342900" indent="-342900"/>
            <a:r>
              <a:rPr lang="en-IN" sz="2400" dirty="0"/>
              <a:t>TESTING</a:t>
            </a:r>
          </a:p>
          <a:p>
            <a:pPr marL="342900" indent="-342900"/>
            <a:r>
              <a:rPr lang="en-IN" sz="2400" dirty="0"/>
              <a:t>CONCLUSION</a:t>
            </a:r>
          </a:p>
          <a:p>
            <a:pPr>
              <a:lnSpc>
                <a:spcPct val="90000"/>
              </a:lnSpc>
            </a:pPr>
            <a:endParaRPr lang="en-IN" sz="2400" dirty="0"/>
          </a:p>
        </p:txBody>
      </p:sp>
    </p:spTree>
    <p:extLst>
      <p:ext uri="{BB962C8B-B14F-4D97-AF65-F5344CB8AC3E}">
        <p14:creationId xmlns:p14="http://schemas.microsoft.com/office/powerpoint/2010/main" val="96575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zza in a box">
            <a:extLst>
              <a:ext uri="{FF2B5EF4-FFF2-40B4-BE49-F238E27FC236}">
                <a16:creationId xmlns:a16="http://schemas.microsoft.com/office/drawing/2014/main" id="{C97E6D4A-BC0F-5E2C-0454-A59A8BA50680}"/>
              </a:ext>
            </a:extLst>
          </p:cNvPr>
          <p:cNvPicPr>
            <a:picLocks noChangeAspect="1"/>
          </p:cNvPicPr>
          <p:nvPr/>
        </p:nvPicPr>
        <p:blipFill rotWithShape="1">
          <a:blip r:embed="rId2">
            <a:alphaModFix amt="40000"/>
          </a:blip>
          <a:srcRect r="-1" b="15708"/>
          <a:stretch/>
        </p:blipFill>
        <p:spPr>
          <a:xfrm>
            <a:off x="24" y="12"/>
            <a:ext cx="14626718" cy="8229588"/>
          </a:xfrm>
          <a:prstGeom prst="rect">
            <a:avLst/>
          </a:prstGeom>
        </p:spPr>
      </p:pic>
      <p:sp>
        <p:nvSpPr>
          <p:cNvPr id="2" name="Title 1">
            <a:extLst>
              <a:ext uri="{FF2B5EF4-FFF2-40B4-BE49-F238E27FC236}">
                <a16:creationId xmlns:a16="http://schemas.microsoft.com/office/drawing/2014/main" id="{7D17CB1E-E5DA-1C37-2BC7-540806A74CB6}"/>
              </a:ext>
            </a:extLst>
          </p:cNvPr>
          <p:cNvSpPr>
            <a:spLocks noGrp="1"/>
          </p:cNvSpPr>
          <p:nvPr>
            <p:ph type="title"/>
          </p:nvPr>
        </p:nvSpPr>
        <p:spPr>
          <a:xfrm>
            <a:off x="579121" y="959302"/>
            <a:ext cx="6736078" cy="3515228"/>
          </a:xfrm>
        </p:spPr>
        <p:txBody>
          <a:bodyPr anchor="t">
            <a:normAutofit/>
          </a:bodyPr>
          <a:lstStyle/>
          <a:p>
            <a:pPr>
              <a:lnSpc>
                <a:spcPct val="90000"/>
              </a:lnSpc>
            </a:pPr>
            <a:r>
              <a:rPr lang="en-US" dirty="0">
                <a:solidFill>
                  <a:srgbClr val="FFFFFF"/>
                </a:solidFill>
                <a:latin typeface="Instrument Sans" pitchFamily="34" charset="0"/>
                <a:ea typeface="Instrument Sans" pitchFamily="34" charset="-122"/>
                <a:cs typeface="Instrument Sans" pitchFamily="34" charset="-120"/>
              </a:rPr>
              <a:t>Introduction to Burger Order Chatbot</a:t>
            </a:r>
          </a:p>
        </p:txBody>
      </p:sp>
      <p:sp>
        <p:nvSpPr>
          <p:cNvPr id="3" name="Content Placeholder 2">
            <a:extLst>
              <a:ext uri="{FF2B5EF4-FFF2-40B4-BE49-F238E27FC236}">
                <a16:creationId xmlns:a16="http://schemas.microsoft.com/office/drawing/2014/main" id="{25B9A3B3-349F-E692-3A9C-3C3B5DD6FA2A}"/>
              </a:ext>
            </a:extLst>
          </p:cNvPr>
          <p:cNvSpPr>
            <a:spLocks noGrp="1"/>
          </p:cNvSpPr>
          <p:nvPr>
            <p:ph idx="1"/>
          </p:nvPr>
        </p:nvSpPr>
        <p:spPr>
          <a:xfrm>
            <a:off x="6966219" y="3412662"/>
            <a:ext cx="6989386" cy="3821486"/>
          </a:xfrm>
        </p:spPr>
        <p:txBody>
          <a:bodyPr anchor="b">
            <a:normAutofit/>
          </a:bodyPr>
          <a:lstStyle/>
          <a:p>
            <a:pPr>
              <a:lnSpc>
                <a:spcPct val="90000"/>
              </a:lnSpc>
            </a:pPr>
            <a:r>
              <a:rPr lang="en-US" sz="1680" dirty="0">
                <a:solidFill>
                  <a:srgbClr val="FFFFFF"/>
                </a:solidFill>
                <a:latin typeface="Instrument Sans" pitchFamily="34" charset="0"/>
                <a:ea typeface="Instrument Sans" pitchFamily="34" charset="-122"/>
                <a:cs typeface="Instrument Sans" pitchFamily="34" charset="-120"/>
              </a:rPr>
              <a:t>In today's digital age, the demand for convenient and efficient online services continues to rise. With this in mind, the creation of a pizza order chatbot presents an opportunity to streamline the process of placing and customizing pizza orders. This innovative solution leverages Amazon Lex, AWS Lambda, IAM, and </a:t>
            </a:r>
            <a:r>
              <a:rPr lang="en-US" sz="1680" dirty="0" err="1">
                <a:solidFill>
                  <a:srgbClr val="FFFFFF"/>
                </a:solidFill>
                <a:latin typeface="Instrument Sans" pitchFamily="34" charset="0"/>
                <a:ea typeface="Instrument Sans" pitchFamily="34" charset="-122"/>
                <a:cs typeface="Instrument Sans" pitchFamily="34" charset="-120"/>
              </a:rPr>
              <a:t>Kommunicate</a:t>
            </a:r>
            <a:r>
              <a:rPr lang="en-US" sz="1680" dirty="0">
                <a:solidFill>
                  <a:srgbClr val="FFFFFF"/>
                </a:solidFill>
                <a:latin typeface="Instrument Sans" pitchFamily="34" charset="0"/>
                <a:ea typeface="Instrument Sans" pitchFamily="34" charset="-122"/>
                <a:cs typeface="Instrument Sans" pitchFamily="34" charset="-120"/>
              </a:rPr>
              <a:t> to offer users a seamless and engaging experience. The chatbot will enable users to interact naturally via chat, make customized selections, and have a smooth ordering process. Let's dive into the various components that make this chatbot a sophisticated and user-friendly tool for pizza enthusiasts.</a:t>
            </a:r>
            <a:endParaRPr lang="en-US" sz="1680" dirty="0">
              <a:solidFill>
                <a:srgbClr val="FFFFFF"/>
              </a:solidFill>
            </a:endParaRPr>
          </a:p>
          <a:p>
            <a:pPr>
              <a:lnSpc>
                <a:spcPct val="90000"/>
              </a:lnSpc>
            </a:pPr>
            <a:endParaRPr lang="en-IN" sz="1680" dirty="0">
              <a:solidFill>
                <a:srgbClr val="FFFFFF"/>
              </a:solidFill>
            </a:endParaRPr>
          </a:p>
        </p:txBody>
      </p:sp>
    </p:spTree>
    <p:extLst>
      <p:ext uri="{BB962C8B-B14F-4D97-AF65-F5344CB8AC3E}">
        <p14:creationId xmlns:p14="http://schemas.microsoft.com/office/powerpoint/2010/main" val="73645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1E8B-62C4-1323-7918-0E7C00D0C05F}"/>
              </a:ext>
            </a:extLst>
          </p:cNvPr>
          <p:cNvSpPr>
            <a:spLocks noGrp="1"/>
          </p:cNvSpPr>
          <p:nvPr>
            <p:ph type="title"/>
          </p:nvPr>
        </p:nvSpPr>
        <p:spPr>
          <a:xfrm>
            <a:off x="814747" y="1171382"/>
            <a:ext cx="4266253" cy="6029904"/>
          </a:xfrm>
        </p:spPr>
        <p:txBody>
          <a:bodyPr anchor="ctr">
            <a:normAutofit/>
          </a:bodyPr>
          <a:lstStyle/>
          <a:p>
            <a:r>
              <a:rPr lang="en-IN" sz="7320"/>
              <a:t>Objective</a:t>
            </a:r>
          </a:p>
        </p:txBody>
      </p:sp>
      <p:graphicFrame>
        <p:nvGraphicFramePr>
          <p:cNvPr id="21" name="Content Placeholder 2">
            <a:extLst>
              <a:ext uri="{FF2B5EF4-FFF2-40B4-BE49-F238E27FC236}">
                <a16:creationId xmlns:a16="http://schemas.microsoft.com/office/drawing/2014/main" id="{D029B25F-2231-7D9F-7A7F-6315AC3A57C1}"/>
              </a:ext>
            </a:extLst>
          </p:cNvPr>
          <p:cNvGraphicFramePr>
            <a:graphicFrameLocks noGrp="1"/>
          </p:cNvGraphicFramePr>
          <p:nvPr>
            <p:ph idx="1"/>
          </p:nvPr>
        </p:nvGraphicFramePr>
        <p:xfrm>
          <a:off x="5755796" y="763833"/>
          <a:ext cx="8199810" cy="670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67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C281-14AF-667F-3453-3F515F51C5D2}"/>
              </a:ext>
            </a:extLst>
          </p:cNvPr>
          <p:cNvSpPr>
            <a:spLocks noGrp="1"/>
          </p:cNvSpPr>
          <p:nvPr>
            <p:ph type="title"/>
          </p:nvPr>
        </p:nvSpPr>
        <p:spPr>
          <a:xfrm>
            <a:off x="7323772" y="1171393"/>
            <a:ext cx="6631832" cy="2685510"/>
          </a:xfrm>
        </p:spPr>
        <p:txBody>
          <a:bodyPr>
            <a:normAutofit/>
          </a:bodyPr>
          <a:lstStyle/>
          <a:p>
            <a:pPr>
              <a:lnSpc>
                <a:spcPct val="90000"/>
              </a:lnSpc>
            </a:pPr>
            <a:r>
              <a:rPr lang="en-US" sz="6720"/>
              <a:t>List of serverless services utilized</a:t>
            </a:r>
            <a:endParaRPr lang="en-IN" sz="6720"/>
          </a:p>
        </p:txBody>
      </p:sp>
      <p:pic>
        <p:nvPicPr>
          <p:cNvPr id="7" name="Graphic 6" descr="Database">
            <a:extLst>
              <a:ext uri="{FF2B5EF4-FFF2-40B4-BE49-F238E27FC236}">
                <a16:creationId xmlns:a16="http://schemas.microsoft.com/office/drawing/2014/main" id="{EB1FB9DA-D128-E7B9-E6B0-A5E4489CFCA7}"/>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20" y="1053077"/>
            <a:ext cx="6123209" cy="6123209"/>
          </a:xfrm>
          <a:prstGeom prst="rect">
            <a:avLst/>
          </a:prstGeom>
        </p:spPr>
      </p:pic>
      <p:sp>
        <p:nvSpPr>
          <p:cNvPr id="22" name="Content Placeholder 2">
            <a:extLst>
              <a:ext uri="{FF2B5EF4-FFF2-40B4-BE49-F238E27FC236}">
                <a16:creationId xmlns:a16="http://schemas.microsoft.com/office/drawing/2014/main" id="{BF2BC6CC-55F2-1EEF-85FB-4F61D695178F}"/>
              </a:ext>
            </a:extLst>
          </p:cNvPr>
          <p:cNvSpPr>
            <a:spLocks noGrp="1"/>
          </p:cNvSpPr>
          <p:nvPr>
            <p:ph idx="1"/>
          </p:nvPr>
        </p:nvSpPr>
        <p:spPr>
          <a:xfrm>
            <a:off x="7323774" y="4089906"/>
            <a:ext cx="6631831" cy="2964037"/>
          </a:xfrm>
        </p:spPr>
        <p:txBody>
          <a:bodyPr>
            <a:normAutofit/>
          </a:bodyPr>
          <a:lstStyle/>
          <a:p>
            <a:r>
              <a:rPr lang="en-US" sz="2400"/>
              <a:t>AMAZON LEX</a:t>
            </a:r>
          </a:p>
          <a:p>
            <a:r>
              <a:rPr lang="en-US" sz="2400"/>
              <a:t>AWS LAMBDA</a:t>
            </a:r>
          </a:p>
          <a:p>
            <a:r>
              <a:rPr lang="en-US" sz="2400"/>
              <a:t>AWS IAM </a:t>
            </a:r>
          </a:p>
          <a:p>
            <a:r>
              <a:rPr lang="en-US" sz="2400"/>
              <a:t>KOMMUNICATE</a:t>
            </a:r>
            <a:endParaRPr lang="en-IN" sz="2400"/>
          </a:p>
        </p:txBody>
      </p:sp>
    </p:spTree>
    <p:extLst>
      <p:ext uri="{BB962C8B-B14F-4D97-AF65-F5344CB8AC3E}">
        <p14:creationId xmlns:p14="http://schemas.microsoft.com/office/powerpoint/2010/main" val="264427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IN"/>
          </a:p>
        </p:txBody>
      </p:sp>
      <p:sp>
        <p:nvSpPr>
          <p:cNvPr id="4" name="Text 1"/>
          <p:cNvSpPr/>
          <p:nvPr/>
        </p:nvSpPr>
        <p:spPr>
          <a:xfrm>
            <a:off x="2037993" y="1332309"/>
            <a:ext cx="6404134"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Overview of Amazon Lex</a:t>
            </a:r>
            <a:endParaRPr lang="en-US" sz="4374" dirty="0"/>
          </a:p>
        </p:txBody>
      </p:sp>
      <p:sp>
        <p:nvSpPr>
          <p:cNvPr id="5" name="Text 2"/>
          <p:cNvSpPr/>
          <p:nvPr/>
        </p:nvSpPr>
        <p:spPr>
          <a:xfrm>
            <a:off x="2037993" y="2582108"/>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Natural Language Processing</a:t>
            </a:r>
            <a:endParaRPr lang="en-US" sz="2187" dirty="0"/>
          </a:p>
        </p:txBody>
      </p:sp>
      <p:sp>
        <p:nvSpPr>
          <p:cNvPr id="6" name="Text 3"/>
          <p:cNvSpPr/>
          <p:nvPr/>
        </p:nvSpPr>
        <p:spPr>
          <a:xfrm>
            <a:off x="2037993" y="3498652"/>
            <a:ext cx="3156347" cy="3198614"/>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Amazon Lex provides advanced Natural Language Processing (NLP) and automatic speech recognition capabilities. These features enable the chatbot to understand and interpret the user's input, whether it's in text or spoken form.</a:t>
            </a:r>
            <a:endParaRPr lang="en-US" sz="1750" dirty="0"/>
          </a:p>
        </p:txBody>
      </p:sp>
      <p:sp>
        <p:nvSpPr>
          <p:cNvPr id="7" name="Text 4"/>
          <p:cNvSpPr/>
          <p:nvPr/>
        </p:nvSpPr>
        <p:spPr>
          <a:xfrm>
            <a:off x="5743932" y="2582108"/>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Intent Recognition</a:t>
            </a:r>
            <a:endParaRPr lang="en-US" sz="2187" dirty="0"/>
          </a:p>
        </p:txBody>
      </p:sp>
      <p:sp>
        <p:nvSpPr>
          <p:cNvPr id="8" name="Text 5"/>
          <p:cNvSpPr/>
          <p:nvPr/>
        </p:nvSpPr>
        <p:spPr>
          <a:xfrm>
            <a:off x="5743932" y="3151465"/>
            <a:ext cx="3156347" cy="2487811"/>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It allows for the creation of custom conversation flows through the recognition of user intents, which enables the chatbot to guide users through the pizza ordering process with precision.</a:t>
            </a:r>
            <a:endParaRPr lang="en-US" sz="1750" dirty="0"/>
          </a:p>
        </p:txBody>
      </p:sp>
      <p:sp>
        <p:nvSpPr>
          <p:cNvPr id="9" name="Text 6"/>
          <p:cNvSpPr/>
          <p:nvPr/>
        </p:nvSpPr>
        <p:spPr>
          <a:xfrm>
            <a:off x="9449872" y="2582108"/>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Integration with AWS Services</a:t>
            </a:r>
            <a:endParaRPr lang="en-US" sz="2187" dirty="0"/>
          </a:p>
        </p:txBody>
      </p:sp>
      <p:sp>
        <p:nvSpPr>
          <p:cNvPr id="10" name="Text 7"/>
          <p:cNvSpPr/>
          <p:nvPr/>
        </p:nvSpPr>
        <p:spPr>
          <a:xfrm>
            <a:off x="9449872" y="3498652"/>
            <a:ext cx="3156347" cy="2487811"/>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Amazon Lex seamlessly integrates with various AWS services, making it possible to extend the chatbot's functionality and incorporate additional features and capabilities as needed.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2A2A2D">
              <a:alpha val="80000"/>
            </a:srgbClr>
          </a:solidFill>
          <a:ln/>
        </p:spPr>
        <p:txBody>
          <a:bodyPr/>
          <a:lstStyle/>
          <a:p>
            <a:endParaRPr lang="en-IN"/>
          </a:p>
        </p:txBody>
      </p:sp>
      <p:sp>
        <p:nvSpPr>
          <p:cNvPr id="6" name="Text 2"/>
          <p:cNvSpPr/>
          <p:nvPr/>
        </p:nvSpPr>
        <p:spPr>
          <a:xfrm>
            <a:off x="2037993" y="865823"/>
            <a:ext cx="10495955"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AWS Lambda and Its Role in the Chatbot</a:t>
            </a:r>
            <a:endParaRPr lang="en-US" sz="4374" dirty="0"/>
          </a:p>
        </p:txBody>
      </p:sp>
      <p:pic>
        <p:nvPicPr>
          <p:cNvPr id="7" name="Image 2" descr="preencoded.png"/>
          <p:cNvPicPr>
            <a:picLocks noChangeAspect="1"/>
          </p:cNvPicPr>
          <p:nvPr/>
        </p:nvPicPr>
        <p:blipFill>
          <a:blip r:embed="rId5"/>
          <a:stretch>
            <a:fillRect/>
          </a:stretch>
        </p:blipFill>
        <p:spPr>
          <a:xfrm>
            <a:off x="2037993" y="1893451"/>
            <a:ext cx="3518059" cy="888682"/>
          </a:xfrm>
          <a:prstGeom prst="rect">
            <a:avLst/>
          </a:prstGeom>
        </p:spPr>
      </p:pic>
      <p:sp>
        <p:nvSpPr>
          <p:cNvPr id="8" name="Text 3"/>
          <p:cNvSpPr/>
          <p:nvPr/>
        </p:nvSpPr>
        <p:spPr>
          <a:xfrm>
            <a:off x="2260163" y="3115389"/>
            <a:ext cx="2918222"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Serverless Computing</a:t>
            </a:r>
            <a:endParaRPr lang="en-US" sz="2187" dirty="0"/>
          </a:p>
        </p:txBody>
      </p:sp>
      <p:sp>
        <p:nvSpPr>
          <p:cNvPr id="9" name="Text 4"/>
          <p:cNvSpPr/>
          <p:nvPr/>
        </p:nvSpPr>
        <p:spPr>
          <a:xfrm>
            <a:off x="2260163" y="3595807"/>
            <a:ext cx="3073718" cy="3198614"/>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AWS Lambda plays a pivotal role in the burger order chatbot architecture by facilitating serverless computing. It allows for the execution of code in response to specific events, such as user requests, without the need to provision or manage servers.</a:t>
            </a:r>
            <a:endParaRPr lang="en-US" sz="1750" dirty="0"/>
          </a:p>
        </p:txBody>
      </p:sp>
      <p:pic>
        <p:nvPicPr>
          <p:cNvPr id="10" name="Image 3" descr="preencoded.png"/>
          <p:cNvPicPr>
            <a:picLocks noChangeAspect="1"/>
          </p:cNvPicPr>
          <p:nvPr/>
        </p:nvPicPr>
        <p:blipFill>
          <a:blip r:embed="rId6"/>
          <a:stretch>
            <a:fillRect/>
          </a:stretch>
        </p:blipFill>
        <p:spPr>
          <a:xfrm>
            <a:off x="5556052" y="1893451"/>
            <a:ext cx="3518178" cy="888682"/>
          </a:xfrm>
          <a:prstGeom prst="rect">
            <a:avLst/>
          </a:prstGeom>
        </p:spPr>
      </p:pic>
      <p:sp>
        <p:nvSpPr>
          <p:cNvPr id="11" name="Text 5"/>
          <p:cNvSpPr/>
          <p:nvPr/>
        </p:nvSpPr>
        <p:spPr>
          <a:xfrm>
            <a:off x="5778222" y="3115389"/>
            <a:ext cx="3073837" cy="694373"/>
          </a:xfrm>
          <a:prstGeom prst="rect">
            <a:avLst/>
          </a:prstGeom>
          <a:noFill/>
          <a:ln/>
        </p:spPr>
        <p:txBody>
          <a:bodyPr wrap="squar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Scalability and Flexibility</a:t>
            </a:r>
            <a:endParaRPr lang="en-US" sz="2187" dirty="0"/>
          </a:p>
        </p:txBody>
      </p:sp>
      <p:sp>
        <p:nvSpPr>
          <p:cNvPr id="12" name="Text 6"/>
          <p:cNvSpPr/>
          <p:nvPr/>
        </p:nvSpPr>
        <p:spPr>
          <a:xfrm>
            <a:off x="5778222" y="3942993"/>
            <a:ext cx="3073837" cy="3198614"/>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With AWS Lambda, the chatbot's functionality can seamlessly scale based on demand, ensuring optimal performance during peak ordering periods and maintaining cost-effectiveness during quieter times.</a:t>
            </a:r>
            <a:endParaRPr lang="en-US" sz="1750" dirty="0"/>
          </a:p>
        </p:txBody>
      </p:sp>
      <p:pic>
        <p:nvPicPr>
          <p:cNvPr id="13" name="Image 4" descr="preencoded.png"/>
          <p:cNvPicPr>
            <a:picLocks noChangeAspect="1"/>
          </p:cNvPicPr>
          <p:nvPr/>
        </p:nvPicPr>
        <p:blipFill>
          <a:blip r:embed="rId7"/>
          <a:stretch>
            <a:fillRect/>
          </a:stretch>
        </p:blipFill>
        <p:spPr>
          <a:xfrm>
            <a:off x="9074229" y="1893451"/>
            <a:ext cx="3518178" cy="888682"/>
          </a:xfrm>
          <a:prstGeom prst="rect">
            <a:avLst/>
          </a:prstGeom>
        </p:spPr>
      </p:pic>
      <p:sp>
        <p:nvSpPr>
          <p:cNvPr id="14" name="Text 7"/>
          <p:cNvSpPr/>
          <p:nvPr/>
        </p:nvSpPr>
        <p:spPr>
          <a:xfrm>
            <a:off x="9296400" y="3115389"/>
            <a:ext cx="3073837" cy="694373"/>
          </a:xfrm>
          <a:prstGeom prst="rect">
            <a:avLst/>
          </a:prstGeom>
          <a:noFill/>
          <a:ln/>
        </p:spPr>
        <p:txBody>
          <a:bodyPr wrap="squar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Integration with Amazon Lex</a:t>
            </a:r>
            <a:endParaRPr lang="en-US" sz="2187" dirty="0"/>
          </a:p>
        </p:txBody>
      </p:sp>
      <p:sp>
        <p:nvSpPr>
          <p:cNvPr id="15" name="Text 8"/>
          <p:cNvSpPr/>
          <p:nvPr/>
        </p:nvSpPr>
        <p:spPr>
          <a:xfrm>
            <a:off x="9296400" y="3942993"/>
            <a:ext cx="3073837" cy="3198614"/>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AWS Lambda integrates effortlessly with Amazon Lex, enabling the chatbot to execute custom business logic and connect with external systems, contributing to a dynamic and comprehensive burger ordering experience.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207181"/>
          </a:xfrm>
          <a:prstGeom prst="rect">
            <a:avLst/>
          </a:prstGeom>
        </p:spPr>
      </p:pic>
      <p:sp>
        <p:nvSpPr>
          <p:cNvPr id="5" name="Text 1"/>
          <p:cNvSpPr/>
          <p:nvPr/>
        </p:nvSpPr>
        <p:spPr>
          <a:xfrm>
            <a:off x="3121343" y="2693908"/>
            <a:ext cx="8387596" cy="1103709"/>
          </a:xfrm>
          <a:prstGeom prst="rect">
            <a:avLst/>
          </a:prstGeom>
          <a:noFill/>
          <a:ln/>
        </p:spPr>
        <p:txBody>
          <a:bodyPr wrap="square" rtlCol="0" anchor="t"/>
          <a:lstStyle/>
          <a:p>
            <a:pPr marL="0" indent="0">
              <a:lnSpc>
                <a:spcPts val="4345"/>
              </a:lnSpc>
              <a:buNone/>
            </a:pPr>
            <a:r>
              <a:rPr lang="en-US" sz="3476" b="1" dirty="0">
                <a:solidFill>
                  <a:srgbClr val="FFFFFF"/>
                </a:solidFill>
                <a:latin typeface="Instrument Sans" pitchFamily="34" charset="0"/>
                <a:ea typeface="Instrument Sans" pitchFamily="34" charset="-122"/>
                <a:cs typeface="Instrument Sans" pitchFamily="34" charset="-120"/>
              </a:rPr>
              <a:t>Understanding IAM (Identity and Access Management)</a:t>
            </a:r>
            <a:endParaRPr lang="en-US" sz="3476" dirty="0"/>
          </a:p>
        </p:txBody>
      </p:sp>
      <p:sp>
        <p:nvSpPr>
          <p:cNvPr id="6" name="Shape 2"/>
          <p:cNvSpPr/>
          <p:nvPr/>
        </p:nvSpPr>
        <p:spPr>
          <a:xfrm>
            <a:off x="3121343" y="4200406"/>
            <a:ext cx="397193" cy="397193"/>
          </a:xfrm>
          <a:prstGeom prst="roundRect">
            <a:avLst>
              <a:gd name="adj" fmla="val 20006"/>
            </a:avLst>
          </a:prstGeom>
          <a:noFill/>
          <a:ln w="7620">
            <a:solidFill>
              <a:srgbClr val="55555C"/>
            </a:solidFill>
            <a:prstDash val="solid"/>
          </a:ln>
        </p:spPr>
        <p:txBody>
          <a:bodyPr/>
          <a:lstStyle/>
          <a:p>
            <a:endParaRPr lang="en-IN"/>
          </a:p>
        </p:txBody>
      </p:sp>
      <p:sp>
        <p:nvSpPr>
          <p:cNvPr id="7" name="Text 3"/>
          <p:cNvSpPr/>
          <p:nvPr/>
        </p:nvSpPr>
        <p:spPr>
          <a:xfrm>
            <a:off x="3268623" y="4233386"/>
            <a:ext cx="102513" cy="331113"/>
          </a:xfrm>
          <a:prstGeom prst="rect">
            <a:avLst/>
          </a:prstGeom>
          <a:noFill/>
          <a:ln/>
        </p:spPr>
        <p:txBody>
          <a:bodyPr wrap="none" rtlCol="0" anchor="t"/>
          <a:lstStyle/>
          <a:p>
            <a:pPr marL="0" indent="0" algn="ctr">
              <a:lnSpc>
                <a:spcPts val="2607"/>
              </a:lnSpc>
              <a:buNone/>
            </a:pPr>
            <a:r>
              <a:rPr lang="en-US" sz="2086" b="1" dirty="0">
                <a:solidFill>
                  <a:srgbClr val="CFD0D8"/>
                </a:solidFill>
                <a:latin typeface="Instrument Sans" pitchFamily="34" charset="0"/>
                <a:ea typeface="Instrument Sans" pitchFamily="34" charset="-122"/>
                <a:cs typeface="Instrument Sans" pitchFamily="34" charset="-120"/>
              </a:rPr>
              <a:t>1</a:t>
            </a:r>
            <a:endParaRPr lang="en-US" sz="2086" dirty="0"/>
          </a:p>
        </p:txBody>
      </p:sp>
      <p:sp>
        <p:nvSpPr>
          <p:cNvPr id="8" name="Text 4"/>
          <p:cNvSpPr/>
          <p:nvPr/>
        </p:nvSpPr>
        <p:spPr>
          <a:xfrm>
            <a:off x="3695105" y="4261009"/>
            <a:ext cx="2104430" cy="551736"/>
          </a:xfrm>
          <a:prstGeom prst="rect">
            <a:avLst/>
          </a:prstGeom>
          <a:noFill/>
          <a:ln/>
        </p:spPr>
        <p:txBody>
          <a:bodyPr wrap="square" rtlCol="0" anchor="t"/>
          <a:lstStyle/>
          <a:p>
            <a:pPr marL="0" indent="0">
              <a:lnSpc>
                <a:spcPts val="2173"/>
              </a:lnSpc>
              <a:buNone/>
            </a:pPr>
            <a:r>
              <a:rPr lang="en-US" sz="1738" b="1" dirty="0">
                <a:solidFill>
                  <a:srgbClr val="CFD0D8"/>
                </a:solidFill>
                <a:latin typeface="Instrument Sans" pitchFamily="34" charset="0"/>
                <a:ea typeface="Instrument Sans" pitchFamily="34" charset="-122"/>
                <a:cs typeface="Instrument Sans" pitchFamily="34" charset="-120"/>
              </a:rPr>
              <a:t>Granular Access Control</a:t>
            </a:r>
            <a:endParaRPr lang="en-US" sz="1738" dirty="0"/>
          </a:p>
        </p:txBody>
      </p:sp>
      <p:sp>
        <p:nvSpPr>
          <p:cNvPr id="9" name="Text 5"/>
          <p:cNvSpPr/>
          <p:nvPr/>
        </p:nvSpPr>
        <p:spPr>
          <a:xfrm>
            <a:off x="3695105" y="4918591"/>
            <a:ext cx="2104430" cy="2541746"/>
          </a:xfrm>
          <a:prstGeom prst="rect">
            <a:avLst/>
          </a:prstGeom>
          <a:noFill/>
          <a:ln/>
        </p:spPr>
        <p:txBody>
          <a:bodyPr wrap="square" rtlCol="0" anchor="t"/>
          <a:lstStyle/>
          <a:p>
            <a:pPr marL="0" indent="0">
              <a:lnSpc>
                <a:spcPts val="2225"/>
              </a:lnSpc>
              <a:buNone/>
            </a:pPr>
            <a:r>
              <a:rPr lang="en-US" sz="1390" dirty="0">
                <a:solidFill>
                  <a:srgbClr val="CFD0D8"/>
                </a:solidFill>
                <a:latin typeface="Instrument Sans" pitchFamily="34" charset="0"/>
                <a:ea typeface="Instrument Sans" pitchFamily="34" charset="-122"/>
                <a:cs typeface="Instrument Sans" pitchFamily="34" charset="-120"/>
              </a:rPr>
              <a:t>IAM allows for precise control over who is authenticated and authorized to use the chatbot, ensuring that the appropriate levels of access and permissions are enforced throughout the system.</a:t>
            </a:r>
            <a:endParaRPr lang="en-US" sz="1390" dirty="0"/>
          </a:p>
        </p:txBody>
      </p:sp>
      <p:sp>
        <p:nvSpPr>
          <p:cNvPr id="10" name="Shape 6"/>
          <p:cNvSpPr/>
          <p:nvPr/>
        </p:nvSpPr>
        <p:spPr>
          <a:xfrm>
            <a:off x="5976104" y="4200406"/>
            <a:ext cx="397193" cy="397193"/>
          </a:xfrm>
          <a:prstGeom prst="roundRect">
            <a:avLst>
              <a:gd name="adj" fmla="val 20006"/>
            </a:avLst>
          </a:prstGeom>
          <a:noFill/>
          <a:ln w="7620">
            <a:solidFill>
              <a:srgbClr val="55555C"/>
            </a:solidFill>
            <a:prstDash val="solid"/>
          </a:ln>
        </p:spPr>
        <p:txBody>
          <a:bodyPr/>
          <a:lstStyle/>
          <a:p>
            <a:endParaRPr lang="en-IN"/>
          </a:p>
        </p:txBody>
      </p:sp>
      <p:sp>
        <p:nvSpPr>
          <p:cNvPr id="11" name="Text 7"/>
          <p:cNvSpPr/>
          <p:nvPr/>
        </p:nvSpPr>
        <p:spPr>
          <a:xfrm>
            <a:off x="6100882" y="4233386"/>
            <a:ext cx="147518" cy="331113"/>
          </a:xfrm>
          <a:prstGeom prst="rect">
            <a:avLst/>
          </a:prstGeom>
          <a:noFill/>
          <a:ln/>
        </p:spPr>
        <p:txBody>
          <a:bodyPr wrap="none" rtlCol="0" anchor="t"/>
          <a:lstStyle/>
          <a:p>
            <a:pPr marL="0" indent="0" algn="ctr">
              <a:lnSpc>
                <a:spcPts val="2607"/>
              </a:lnSpc>
              <a:buNone/>
            </a:pPr>
            <a:r>
              <a:rPr lang="en-US" sz="2086" b="1" dirty="0">
                <a:solidFill>
                  <a:srgbClr val="CFD0D8"/>
                </a:solidFill>
                <a:latin typeface="Instrument Sans" pitchFamily="34" charset="0"/>
                <a:ea typeface="Instrument Sans" pitchFamily="34" charset="-122"/>
                <a:cs typeface="Instrument Sans" pitchFamily="34" charset="-120"/>
              </a:rPr>
              <a:t>2</a:t>
            </a:r>
            <a:endParaRPr lang="en-US" sz="2086" dirty="0"/>
          </a:p>
        </p:txBody>
      </p:sp>
      <p:sp>
        <p:nvSpPr>
          <p:cNvPr id="12" name="Text 8"/>
          <p:cNvSpPr/>
          <p:nvPr/>
        </p:nvSpPr>
        <p:spPr>
          <a:xfrm>
            <a:off x="6549866" y="4261009"/>
            <a:ext cx="2104430" cy="551736"/>
          </a:xfrm>
          <a:prstGeom prst="rect">
            <a:avLst/>
          </a:prstGeom>
          <a:noFill/>
          <a:ln/>
        </p:spPr>
        <p:txBody>
          <a:bodyPr wrap="square" rtlCol="0" anchor="t"/>
          <a:lstStyle/>
          <a:p>
            <a:pPr marL="0" indent="0">
              <a:lnSpc>
                <a:spcPts val="2173"/>
              </a:lnSpc>
              <a:buNone/>
            </a:pPr>
            <a:r>
              <a:rPr lang="en-US" sz="1738" b="1" dirty="0">
                <a:solidFill>
                  <a:srgbClr val="CFD0D8"/>
                </a:solidFill>
                <a:latin typeface="Instrument Sans" pitchFamily="34" charset="0"/>
                <a:ea typeface="Instrument Sans" pitchFamily="34" charset="-122"/>
                <a:cs typeface="Instrument Sans" pitchFamily="34" charset="-120"/>
              </a:rPr>
              <a:t>Secure Access Management</a:t>
            </a:r>
            <a:endParaRPr lang="en-US" sz="1738" dirty="0"/>
          </a:p>
        </p:txBody>
      </p:sp>
      <p:sp>
        <p:nvSpPr>
          <p:cNvPr id="13" name="Text 9"/>
          <p:cNvSpPr/>
          <p:nvPr/>
        </p:nvSpPr>
        <p:spPr>
          <a:xfrm>
            <a:off x="6549866" y="4918591"/>
            <a:ext cx="2104430" cy="2824163"/>
          </a:xfrm>
          <a:prstGeom prst="rect">
            <a:avLst/>
          </a:prstGeom>
          <a:noFill/>
          <a:ln/>
        </p:spPr>
        <p:txBody>
          <a:bodyPr wrap="square" rtlCol="0" anchor="t"/>
          <a:lstStyle/>
          <a:p>
            <a:pPr marL="0" indent="0">
              <a:lnSpc>
                <a:spcPts val="2225"/>
              </a:lnSpc>
              <a:buNone/>
            </a:pPr>
            <a:r>
              <a:rPr lang="en-US" sz="1390" dirty="0">
                <a:solidFill>
                  <a:srgbClr val="CFD0D8"/>
                </a:solidFill>
                <a:latin typeface="Instrument Sans" pitchFamily="34" charset="0"/>
                <a:ea typeface="Instrument Sans" pitchFamily="34" charset="-122"/>
                <a:cs typeface="Instrument Sans" pitchFamily="34" charset="-120"/>
              </a:rPr>
              <a:t>It provides secure management of identities, including users, groups, and roles, as well as the configuration of policies and permissions to safeguard the chatbot's sensitive data and resources.</a:t>
            </a:r>
            <a:endParaRPr lang="en-US" sz="1390" dirty="0"/>
          </a:p>
        </p:txBody>
      </p:sp>
      <p:sp>
        <p:nvSpPr>
          <p:cNvPr id="14" name="Shape 10"/>
          <p:cNvSpPr/>
          <p:nvPr/>
        </p:nvSpPr>
        <p:spPr>
          <a:xfrm>
            <a:off x="8830866" y="4200406"/>
            <a:ext cx="397193" cy="397193"/>
          </a:xfrm>
          <a:prstGeom prst="roundRect">
            <a:avLst>
              <a:gd name="adj" fmla="val 20006"/>
            </a:avLst>
          </a:prstGeom>
          <a:noFill/>
          <a:ln w="7620">
            <a:solidFill>
              <a:srgbClr val="55555C"/>
            </a:solidFill>
            <a:prstDash val="solid"/>
          </a:ln>
        </p:spPr>
        <p:txBody>
          <a:bodyPr/>
          <a:lstStyle/>
          <a:p>
            <a:endParaRPr lang="en-IN"/>
          </a:p>
        </p:txBody>
      </p:sp>
      <p:sp>
        <p:nvSpPr>
          <p:cNvPr id="15" name="Text 11"/>
          <p:cNvSpPr/>
          <p:nvPr/>
        </p:nvSpPr>
        <p:spPr>
          <a:xfrm>
            <a:off x="8952786" y="4233386"/>
            <a:ext cx="153353" cy="331113"/>
          </a:xfrm>
          <a:prstGeom prst="rect">
            <a:avLst/>
          </a:prstGeom>
          <a:noFill/>
          <a:ln/>
        </p:spPr>
        <p:txBody>
          <a:bodyPr wrap="none" rtlCol="0" anchor="t"/>
          <a:lstStyle/>
          <a:p>
            <a:pPr marL="0" indent="0" algn="ctr">
              <a:lnSpc>
                <a:spcPts val="2607"/>
              </a:lnSpc>
              <a:buNone/>
            </a:pPr>
            <a:r>
              <a:rPr lang="en-US" sz="2086" b="1" dirty="0">
                <a:solidFill>
                  <a:srgbClr val="CFD0D8"/>
                </a:solidFill>
                <a:latin typeface="Instrument Sans" pitchFamily="34" charset="0"/>
                <a:ea typeface="Instrument Sans" pitchFamily="34" charset="-122"/>
                <a:cs typeface="Instrument Sans" pitchFamily="34" charset="-120"/>
              </a:rPr>
              <a:t>3</a:t>
            </a:r>
            <a:endParaRPr lang="en-US" sz="2086" dirty="0"/>
          </a:p>
        </p:txBody>
      </p:sp>
      <p:sp>
        <p:nvSpPr>
          <p:cNvPr id="16" name="Text 12"/>
          <p:cNvSpPr/>
          <p:nvPr/>
        </p:nvSpPr>
        <p:spPr>
          <a:xfrm>
            <a:off x="9404628" y="4261009"/>
            <a:ext cx="2104430" cy="551736"/>
          </a:xfrm>
          <a:prstGeom prst="rect">
            <a:avLst/>
          </a:prstGeom>
          <a:noFill/>
          <a:ln/>
        </p:spPr>
        <p:txBody>
          <a:bodyPr wrap="square" rtlCol="0" anchor="t"/>
          <a:lstStyle/>
          <a:p>
            <a:pPr marL="0" indent="0">
              <a:lnSpc>
                <a:spcPts val="2173"/>
              </a:lnSpc>
              <a:buNone/>
            </a:pPr>
            <a:r>
              <a:rPr lang="en-US" sz="1738" b="1" dirty="0">
                <a:solidFill>
                  <a:srgbClr val="CFD0D8"/>
                </a:solidFill>
                <a:latin typeface="Instrument Sans" pitchFamily="34" charset="0"/>
                <a:ea typeface="Instrument Sans" pitchFamily="34" charset="-122"/>
                <a:cs typeface="Instrument Sans" pitchFamily="34" charset="-120"/>
              </a:rPr>
              <a:t>Integration with AWS Services</a:t>
            </a:r>
            <a:endParaRPr lang="en-US" sz="1738" dirty="0"/>
          </a:p>
        </p:txBody>
      </p:sp>
      <p:sp>
        <p:nvSpPr>
          <p:cNvPr id="17" name="Text 13"/>
          <p:cNvSpPr/>
          <p:nvPr/>
        </p:nvSpPr>
        <p:spPr>
          <a:xfrm>
            <a:off x="9404628" y="4918591"/>
            <a:ext cx="2104430" cy="1976914"/>
          </a:xfrm>
          <a:prstGeom prst="rect">
            <a:avLst/>
          </a:prstGeom>
          <a:noFill/>
          <a:ln/>
        </p:spPr>
        <p:txBody>
          <a:bodyPr wrap="square" rtlCol="0" anchor="t"/>
          <a:lstStyle/>
          <a:p>
            <a:pPr marL="0" indent="0">
              <a:lnSpc>
                <a:spcPts val="2225"/>
              </a:lnSpc>
              <a:buNone/>
            </a:pPr>
            <a:r>
              <a:rPr lang="en-US" sz="1390" dirty="0">
                <a:solidFill>
                  <a:srgbClr val="CFD0D8"/>
                </a:solidFill>
                <a:latin typeface="Instrument Sans" pitchFamily="34" charset="0"/>
                <a:ea typeface="Instrument Sans" pitchFamily="34" charset="-122"/>
                <a:cs typeface="Instrument Sans" pitchFamily="34" charset="-120"/>
              </a:rPr>
              <a:t>IAM seamlessly integrates with various AWS services, offering centralized control and visibility into the chatbot's access to other AWS resources.</a:t>
            </a:r>
            <a:endParaRPr lang="en-US" sz="139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IN"/>
          </a:p>
        </p:txBody>
      </p:sp>
      <p:sp>
        <p:nvSpPr>
          <p:cNvPr id="4" name="Text 1"/>
          <p:cNvSpPr/>
          <p:nvPr/>
        </p:nvSpPr>
        <p:spPr>
          <a:xfrm>
            <a:off x="2037993" y="1207294"/>
            <a:ext cx="10554414" cy="1388745"/>
          </a:xfrm>
          <a:prstGeom prst="rect">
            <a:avLst/>
          </a:prstGeom>
          <a:noFill/>
          <a:ln/>
        </p:spPr>
        <p:txBody>
          <a:bodyPr wrap="squar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Integrating the Chatbot with a Website Using Kommunicate</a:t>
            </a:r>
            <a:endParaRPr lang="en-US" sz="4374" dirty="0"/>
          </a:p>
        </p:txBody>
      </p:sp>
      <p:pic>
        <p:nvPicPr>
          <p:cNvPr id="5" name="Image 1" descr="preencoded.png"/>
          <p:cNvPicPr>
            <a:picLocks noChangeAspect="1"/>
          </p:cNvPicPr>
          <p:nvPr/>
        </p:nvPicPr>
        <p:blipFill>
          <a:blip r:embed="rId4"/>
          <a:stretch>
            <a:fillRect/>
          </a:stretch>
        </p:blipFill>
        <p:spPr>
          <a:xfrm>
            <a:off x="2037993" y="3040380"/>
            <a:ext cx="444341" cy="444341"/>
          </a:xfrm>
          <a:prstGeom prst="rect">
            <a:avLst/>
          </a:prstGeom>
        </p:spPr>
      </p:pic>
      <p:sp>
        <p:nvSpPr>
          <p:cNvPr id="6" name="Text 2"/>
          <p:cNvSpPr/>
          <p:nvPr/>
        </p:nvSpPr>
        <p:spPr>
          <a:xfrm>
            <a:off x="2037993" y="3706892"/>
            <a:ext cx="2777490"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Seamless Integration</a:t>
            </a:r>
            <a:endParaRPr lang="en-US" sz="2187" dirty="0"/>
          </a:p>
        </p:txBody>
      </p:sp>
      <p:sp>
        <p:nvSpPr>
          <p:cNvPr id="7" name="Text 3"/>
          <p:cNvSpPr/>
          <p:nvPr/>
        </p:nvSpPr>
        <p:spPr>
          <a:xfrm>
            <a:off x="2037993" y="4187309"/>
            <a:ext cx="3295888" cy="2487811"/>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The integration of the pizza order chatbot with Kommunicate enables seamless communication and interaction between users and the chatbot directly within the website environment.</a:t>
            </a:r>
            <a:endParaRPr lang="en-US" sz="1750" dirty="0"/>
          </a:p>
        </p:txBody>
      </p:sp>
      <p:pic>
        <p:nvPicPr>
          <p:cNvPr id="8" name="Image 2" descr="preencoded.png"/>
          <p:cNvPicPr>
            <a:picLocks noChangeAspect="1"/>
          </p:cNvPicPr>
          <p:nvPr/>
        </p:nvPicPr>
        <p:blipFill>
          <a:blip r:embed="rId5"/>
          <a:stretch>
            <a:fillRect/>
          </a:stretch>
        </p:blipFill>
        <p:spPr>
          <a:xfrm>
            <a:off x="5667137" y="3040380"/>
            <a:ext cx="444341" cy="444341"/>
          </a:xfrm>
          <a:prstGeom prst="rect">
            <a:avLst/>
          </a:prstGeom>
        </p:spPr>
      </p:pic>
      <p:sp>
        <p:nvSpPr>
          <p:cNvPr id="9" name="Text 4"/>
          <p:cNvSpPr/>
          <p:nvPr/>
        </p:nvSpPr>
        <p:spPr>
          <a:xfrm>
            <a:off x="5667137" y="3706892"/>
            <a:ext cx="3296007" cy="694373"/>
          </a:xfrm>
          <a:prstGeom prst="rect">
            <a:avLst/>
          </a:prstGeom>
          <a:noFill/>
          <a:ln/>
        </p:spPr>
        <p:txBody>
          <a:bodyPr wrap="squar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Enhanced User Experience</a:t>
            </a:r>
            <a:endParaRPr lang="en-US" sz="2187" dirty="0"/>
          </a:p>
        </p:txBody>
      </p:sp>
      <p:sp>
        <p:nvSpPr>
          <p:cNvPr id="10" name="Text 5"/>
          <p:cNvSpPr/>
          <p:nvPr/>
        </p:nvSpPr>
        <p:spPr>
          <a:xfrm>
            <a:off x="5667137" y="4534495"/>
            <a:ext cx="3296007" cy="2487811"/>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Kommunicate provides tools to enhance the user experience by offering customization options and multi-platform support, ensuring an intuitive and engaging interaction for all users.</a:t>
            </a:r>
            <a:endParaRPr lang="en-US" sz="1750" dirty="0"/>
          </a:p>
        </p:txBody>
      </p:sp>
      <p:pic>
        <p:nvPicPr>
          <p:cNvPr id="11" name="Image 3" descr="preencoded.png"/>
          <p:cNvPicPr>
            <a:picLocks noChangeAspect="1"/>
          </p:cNvPicPr>
          <p:nvPr/>
        </p:nvPicPr>
        <p:blipFill>
          <a:blip r:embed="rId6"/>
          <a:stretch>
            <a:fillRect/>
          </a:stretch>
        </p:blipFill>
        <p:spPr>
          <a:xfrm>
            <a:off x="9296400" y="3040380"/>
            <a:ext cx="444341" cy="444341"/>
          </a:xfrm>
          <a:prstGeom prst="rect">
            <a:avLst/>
          </a:prstGeom>
        </p:spPr>
      </p:pic>
      <p:sp>
        <p:nvSpPr>
          <p:cNvPr id="12" name="Text 6"/>
          <p:cNvSpPr/>
          <p:nvPr/>
        </p:nvSpPr>
        <p:spPr>
          <a:xfrm>
            <a:off x="9296400" y="3706892"/>
            <a:ext cx="3273028" cy="347186"/>
          </a:xfrm>
          <a:prstGeom prst="rect">
            <a:avLst/>
          </a:prstGeom>
          <a:noFill/>
          <a:ln/>
        </p:spPr>
        <p:txBody>
          <a:bodyPr wrap="none" rtlCol="0" anchor="t"/>
          <a:lstStyle/>
          <a:p>
            <a:pPr marL="0" indent="0" algn="l">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Efficient Communication</a:t>
            </a:r>
            <a:endParaRPr lang="en-US" sz="2187" dirty="0"/>
          </a:p>
        </p:txBody>
      </p:sp>
      <p:sp>
        <p:nvSpPr>
          <p:cNvPr id="13" name="Text 7"/>
          <p:cNvSpPr/>
          <p:nvPr/>
        </p:nvSpPr>
        <p:spPr>
          <a:xfrm>
            <a:off x="9296400" y="4187309"/>
            <a:ext cx="3296007" cy="2132409"/>
          </a:xfrm>
          <a:prstGeom prst="rect">
            <a:avLst/>
          </a:prstGeom>
          <a:noFill/>
          <a:ln/>
        </p:spPr>
        <p:txBody>
          <a:bodyPr wrap="square" rtlCol="0" anchor="t"/>
          <a:lstStyle/>
          <a:p>
            <a:pPr marL="0" indent="0" algn="l">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With Kommunicate, the chatbot can efficiently handle user requests and inquiries, offering real-time, personalized assistance to website visitors seeking to place burger orders.</a:t>
            </a:r>
            <a:endParaRPr lang="en-US" sz="1750"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82</TotalTime>
  <Words>851</Words>
  <Application>Microsoft Office PowerPoint</Application>
  <PresentationFormat>Custom</PresentationFormat>
  <Paragraphs>88</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Instrument Sans</vt:lpstr>
      <vt:lpstr>Office 2013 - 2022 Theme</vt:lpstr>
      <vt:lpstr>CREATING A BURGER ORDER CHATBOT USING AWS SERVICES AND INTEGRATING WITH THE WEBSITE </vt:lpstr>
      <vt:lpstr>TABLE OF CONTENTS : </vt:lpstr>
      <vt:lpstr>Introduction to Burger Order Chatbot</vt:lpstr>
      <vt:lpstr>Objective</vt:lpstr>
      <vt:lpstr>List of serverless services utilized</vt:lpstr>
      <vt:lpstr>PowerPoint Presentation</vt:lpstr>
      <vt:lpstr>PowerPoint Presentation</vt:lpstr>
      <vt:lpstr>PowerPoint Presentation</vt:lpstr>
      <vt:lpstr>PowerPoint Presentation</vt:lpstr>
      <vt:lpstr>Detailed Procedural Steps: </vt:lpstr>
      <vt:lpstr>PowerPoint Presentation</vt:lpstr>
      <vt:lpstr>Output:</vt:lpstr>
      <vt:lpstr>PowerPoint Presentation</vt:lpstr>
      <vt:lpstr> Conclusion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Lucky Sagar</cp:lastModifiedBy>
  <cp:revision>5</cp:revision>
  <dcterms:created xsi:type="dcterms:W3CDTF">2024-03-26T05:04:55Z</dcterms:created>
  <dcterms:modified xsi:type="dcterms:W3CDTF">2024-03-28T13:13:15Z</dcterms:modified>
</cp:coreProperties>
</file>