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3" r:id="rId6"/>
    <p:sldId id="264" r:id="rId7"/>
    <p:sldId id="265" r:id="rId8"/>
    <p:sldId id="292" r:id="rId9"/>
    <p:sldId id="293" r:id="rId10"/>
    <p:sldId id="294"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95" r:id="rId24"/>
    <p:sldId id="279" r:id="rId25"/>
    <p:sldId id="296" r:id="rId26"/>
    <p:sldId id="280" r:id="rId27"/>
    <p:sldId id="297" r:id="rId28"/>
    <p:sldId id="298" r:id="rId29"/>
    <p:sldId id="299" r:id="rId30"/>
    <p:sldId id="300" r:id="rId31"/>
    <p:sldId id="301" r:id="rId32"/>
    <p:sldId id="281" r:id="rId33"/>
    <p:sldId id="282" r:id="rId34"/>
    <p:sldId id="283" r:id="rId35"/>
    <p:sldId id="284" r:id="rId36"/>
    <p:sldId id="285" r:id="rId37"/>
    <p:sldId id="286" r:id="rId38"/>
    <p:sldId id="302" r:id="rId39"/>
    <p:sldId id="303" r:id="rId40"/>
    <p:sldId id="304" r:id="rId41"/>
    <p:sldId id="305" r:id="rId42"/>
    <p:sldId id="266" r:id="rId43"/>
  </p:sldIdLst>
  <p:sldSz cx="9144000" cy="6858000" type="screen4x3"/>
  <p:notesSz cx="7315200" cy="9601200"/>
  <p:custDataLst>
    <p:tags r:id="rId44"/>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68">
          <p15:clr>
            <a:srgbClr val="A4A3A4"/>
          </p15:clr>
        </p15:guide>
        <p15:guide id="2" pos="30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74" y="72"/>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268"/>
        <p:guide pos="307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F92107EF-2FC5-4491-B902-952EEF349F7D}" type="datetime1">
              <a:rPr lang="en-US" altLang="en-US"/>
              <a:pPr>
                <a:defRPr/>
              </a:pPr>
              <a:t>7/23/2021</a:t>
            </a:fld>
            <a:endParaRPr lang="en-US"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F11F947-0724-42C0-8990-A9628BBFB3AF}" type="slidenum">
              <a:rPr lang="en-US" altLang="en-US"/>
              <a:pPr>
                <a:defRPr/>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286026A4-CE68-4E08-BC7F-58E6F568EE20}" type="datetime1">
              <a:rPr lang="en-US" altLang="en-US"/>
              <a:pPr>
                <a:defRPr/>
              </a:pPr>
              <a:t>7/23/2021</a:t>
            </a:fld>
            <a:endParaRPr lang="en-US"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8C0A087F-8D7F-461F-9502-79997057450A}" type="slidenum">
              <a:rPr lang="en-US" altLang="en-US"/>
              <a:pPr>
                <a:defRPr/>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7824DF27-1387-4563-94FF-F4A9771F1855}" type="datetime1">
              <a:rPr lang="en-US" altLang="en-US"/>
              <a:pPr>
                <a:defRPr/>
              </a:pPr>
              <a:t>7/23/2021</a:t>
            </a:fld>
            <a:endParaRPr lang="en-US"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1C5FEC2-B72B-4DF8-B16C-50DC922DCBAB}" type="slidenum">
              <a:rPr lang="en-US" altLang="en-US"/>
              <a:pPr>
                <a:defRPr/>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25B0DD32-E4FD-48C9-BD25-A7AA9466F3D3}" type="datetime1">
              <a:rPr lang="en-US" altLang="en-US"/>
              <a:pPr>
                <a:defRPr/>
              </a:pPr>
              <a:t>7/23/2021</a:t>
            </a:fld>
            <a:endParaRPr lang="en-US"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13C718E2-73AD-45CF-BDE2-740DA861C147}" type="slidenum">
              <a:rPr lang="en-US" altLang="en-US"/>
              <a:pPr>
                <a:defRPr/>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261CEFE4-4077-4D90-B3B3-A3CA27CBC070}" type="datetime1">
              <a:rPr lang="en-US" altLang="en-US"/>
              <a:pPr>
                <a:defRPr/>
              </a:pPr>
              <a:t>7/23/2021</a:t>
            </a:fld>
            <a:endParaRPr lang="en-US"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281D64C-D574-4FFE-BFD1-7854CEC6C000}" type="slidenum">
              <a:rPr lang="en-US" altLang="en-US"/>
              <a:pPr>
                <a:defRPr/>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a:ln/>
        </p:spPr>
        <p:txBody>
          <a:bodyPr/>
          <a:lstStyle>
            <a:lvl1pPr>
              <a:defRPr/>
            </a:lvl1pPr>
          </a:lstStyle>
          <a:p>
            <a:pPr>
              <a:defRPr/>
            </a:pPr>
            <a:fld id="{A6C1D3CC-2656-48AA-B44C-D103AD5E9144}" type="datetime1">
              <a:rPr lang="en-US" altLang="en-US"/>
              <a:pPr>
                <a:defRPr/>
              </a:pPr>
              <a:t>7/23/2021</a:t>
            </a:fld>
            <a:endParaRPr lang="en-US"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EE0D11BF-F5C7-401D-93DC-A2D365253BDD}" type="slidenum">
              <a:rPr lang="en-US" altLang="en-US"/>
              <a:pPr>
                <a:defRPr/>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a:ln/>
        </p:spPr>
        <p:txBody>
          <a:bodyPr/>
          <a:lstStyle>
            <a:lvl1pPr>
              <a:defRPr/>
            </a:lvl1pPr>
          </a:lstStyle>
          <a:p>
            <a:pPr>
              <a:defRPr/>
            </a:pPr>
            <a:fld id="{C5D667EA-8633-46F0-88E3-293A43102A28}" type="datetime1">
              <a:rPr lang="en-US" altLang="en-US"/>
              <a:pPr>
                <a:defRPr/>
              </a:pPr>
              <a:t>7/23/2021</a:t>
            </a:fld>
            <a:endParaRPr lang="en-US"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13C42AED-0A8B-4099-B3E2-3DCE692FED4F}" type="slidenum">
              <a:rPr lang="en-US" altLang="en-US"/>
              <a:pPr>
                <a:defRPr/>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3C4C65D6-3509-4F01-948C-2DB29CB30954}" type="datetime1">
              <a:rPr lang="en-US" altLang="en-US"/>
              <a:pPr>
                <a:defRPr/>
              </a:pPr>
              <a:t>7/23/2021</a:t>
            </a:fld>
            <a:endParaRPr lang="en-US"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902E4152-9AC6-4489-85FF-65295F555C8C}" type="slidenum">
              <a:rPr lang="en-US" altLang="en-US"/>
              <a:pPr>
                <a:defRPr/>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2A212D1D-7F29-41E4-9723-876CFC0DA637}" type="datetime1">
              <a:rPr lang="en-US" altLang="en-US"/>
              <a:pPr>
                <a:defRPr/>
              </a:pPr>
              <a:t>7/23/2021</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E2EDB598-96DC-4DFE-9F43-E2E63534DA62}" type="slidenum">
              <a:rPr lang="en-US" altLang="en-US"/>
              <a:pPr>
                <a:defRPr/>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696E5BB9-DC95-466E-9AE0-C9886FAC21B7}" type="datetime1">
              <a:rPr lang="en-US" altLang="en-US"/>
              <a:pPr>
                <a:defRPr/>
              </a:pPr>
              <a:t>7/23/2021</a:t>
            </a:fld>
            <a:endParaRPr lang="en-US"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8F980060-45B1-47C7-BABA-BDEABCFDA190}" type="slidenum">
              <a:rPr lang="en-US" altLang="en-US"/>
              <a:pPr>
                <a:defRPr/>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6EABF416-1882-49B4-AACC-4BF67701078C}" type="datetime1">
              <a:rPr lang="en-US" altLang="en-US"/>
              <a:pPr>
                <a:defRPr/>
              </a:pPr>
              <a:t>7/23/2021</a:t>
            </a:fld>
            <a:endParaRPr lang="en-US"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EFD577D2-10AF-4DD8-86AD-1B2B689344D9}" type="slidenum">
              <a:rPr lang="en-US" altLang="en-US"/>
              <a:pPr>
                <a:defRPr/>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fld id="{69336F3B-91E1-4C93-916B-E23D3A746DF5}" type="datetime1">
              <a:rPr lang="en-US" altLang="en-US"/>
              <a:pPr>
                <a:defRPr/>
              </a:pPr>
              <a:t>7/23/2021</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a:defRPr>
            </a:lvl1pPr>
          </a:lstStyle>
          <a:p>
            <a:pPr>
              <a:defRPr/>
            </a:pPr>
            <a:fld id="{A61DF56A-FAB0-4FE8-9219-1C4C6CA6ACC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1.xml"/><Relationship Id="rId7" Type="http://schemas.openxmlformats.org/officeDocument/2006/relationships/image" Target="../media/image4.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2.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6.xml"/><Relationship Id="rId7" Type="http://schemas.openxmlformats.org/officeDocument/2006/relationships/image" Target="../media/image5.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7.xml"/><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0.xml"/><Relationship Id="rId7" Type="http://schemas.openxmlformats.org/officeDocument/2006/relationships/image" Target="../media/image4.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Layout" Target="../slideLayouts/slideLayout2.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5.xml"/><Relationship Id="rId7" Type="http://schemas.openxmlformats.org/officeDocument/2006/relationships/image" Target="../media/image5.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9.xml"/><Relationship Id="rId7" Type="http://schemas.openxmlformats.org/officeDocument/2006/relationships/image" Target="../media/image4.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2.xml"/><Relationship Id="rId5" Type="http://schemas.openxmlformats.org/officeDocument/2006/relationships/tags" Target="../tags/tag71.xml"/><Relationship Id="rId10" Type="http://schemas.openxmlformats.org/officeDocument/2006/relationships/image" Target="../media/image7.png"/><Relationship Id="rId4" Type="http://schemas.openxmlformats.org/officeDocument/2006/relationships/tags" Target="../tags/tag70.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4.xml"/><Relationship Id="rId7" Type="http://schemas.openxmlformats.org/officeDocument/2006/relationships/image" Target="../media/image5.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5.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8.xml"/><Relationship Id="rId7" Type="http://schemas.openxmlformats.org/officeDocument/2006/relationships/image" Target="../media/image5.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9.xml"/></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2.xml"/><Relationship Id="rId7" Type="http://schemas.openxmlformats.org/officeDocument/2006/relationships/image" Target="../media/image5.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83.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6.xml"/><Relationship Id="rId7" Type="http://schemas.openxmlformats.org/officeDocument/2006/relationships/image" Target="../media/image5.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87.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0.xml"/><Relationship Id="rId7" Type="http://schemas.openxmlformats.org/officeDocument/2006/relationships/image" Target="../media/image5.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4.xml"/><Relationship Id="rId7" Type="http://schemas.openxmlformats.org/officeDocument/2006/relationships/image" Target="../media/image5.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5.xml"/></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98.xml"/><Relationship Id="rId21" Type="http://schemas.openxmlformats.org/officeDocument/2006/relationships/image" Target="../media/image20.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97.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tags" Target="../tags/tag96.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slideLayout" Target="../slideLayouts/slideLayout2.xml"/><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tags" Target="../tags/tag99.xml"/><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02.xml"/><Relationship Id="rId7" Type="http://schemas.openxmlformats.org/officeDocument/2006/relationships/image" Target="../media/image5.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03.xml"/></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06.xml"/><Relationship Id="rId7" Type="http://schemas.openxmlformats.org/officeDocument/2006/relationships/image" Target="../media/image5.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07.xml"/></Relationships>
</file>

<file path=ppt/slides/_rels/slide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10.xml"/><Relationship Id="rId7" Type="http://schemas.openxmlformats.org/officeDocument/2006/relationships/image" Target="../media/image5.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11.xml"/></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14.xml"/><Relationship Id="rId7" Type="http://schemas.openxmlformats.org/officeDocument/2006/relationships/image" Target="../media/image5.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15.xml"/></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8.xml"/><Relationship Id="rId7" Type="http://schemas.openxmlformats.org/officeDocument/2006/relationships/image" Target="../media/image4.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2.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23.xml"/><Relationship Id="rId7" Type="http://schemas.openxmlformats.org/officeDocument/2006/relationships/image" Target="../media/image4.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2.xml"/><Relationship Id="rId5" Type="http://schemas.openxmlformats.org/officeDocument/2006/relationships/tags" Target="../tags/tag125.xml"/><Relationship Id="rId4" Type="http://schemas.openxmlformats.org/officeDocument/2006/relationships/tags" Target="../tags/tag124.xml"/><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28.xml"/><Relationship Id="rId7" Type="http://schemas.openxmlformats.org/officeDocument/2006/relationships/image" Target="../media/image4.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Layout" Target="../slideLayouts/slideLayout2.xml"/><Relationship Id="rId5" Type="http://schemas.openxmlformats.org/officeDocument/2006/relationships/tags" Target="../tags/tag130.xml"/><Relationship Id="rId4" Type="http://schemas.openxmlformats.org/officeDocument/2006/relationships/tags" Target="../tags/tag129.xml"/><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3.xml"/><Relationship Id="rId7" Type="http://schemas.openxmlformats.org/officeDocument/2006/relationships/image" Target="../media/image5.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34.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6.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7.xml"/><Relationship Id="rId7" Type="http://schemas.openxmlformats.org/officeDocument/2006/relationships/image" Target="../media/image5.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38.xml"/></Relationships>
</file>

<file path=ppt/slides/_rels/slide3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1.xml"/><Relationship Id="rId7" Type="http://schemas.openxmlformats.org/officeDocument/2006/relationships/image" Target="../media/image5.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42.xml"/></Relationships>
</file>

<file path=ppt/slides/_rels/slide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5.xml"/><Relationship Id="rId7" Type="http://schemas.openxmlformats.org/officeDocument/2006/relationships/image" Target="../media/image4.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2.xml"/><Relationship Id="rId5" Type="http://schemas.openxmlformats.org/officeDocument/2006/relationships/tags" Target="../tags/tag147.xml"/><Relationship Id="rId4" Type="http://schemas.openxmlformats.org/officeDocument/2006/relationships/tags" Target="../tags/tag146.xml"/><Relationship Id="rId9"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50.xml"/><Relationship Id="rId7" Type="http://schemas.openxmlformats.org/officeDocument/2006/relationships/image" Target="../media/image5.png"/><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51.xml"/></Relationships>
</file>

<file path=ppt/slides/_rels/slide3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54.xml"/><Relationship Id="rId7" Type="http://schemas.openxmlformats.org/officeDocument/2006/relationships/image" Target="../media/image4.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slideLayout" Target="../slideLayouts/slideLayout2.xml"/><Relationship Id="rId5" Type="http://schemas.openxmlformats.org/officeDocument/2006/relationships/tags" Target="../tags/tag156.xml"/><Relationship Id="rId4" Type="http://schemas.openxmlformats.org/officeDocument/2006/relationships/tags" Target="../tags/tag155.xml"/><Relationship Id="rId9"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59.xml"/><Relationship Id="rId7" Type="http://schemas.openxmlformats.org/officeDocument/2006/relationships/image" Target="../media/image5.png"/><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60.xml"/></Relationships>
</file>

<file path=ppt/slides/_rels/slide3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3.xml"/><Relationship Id="rId7" Type="http://schemas.openxmlformats.org/officeDocument/2006/relationships/image" Target="../media/image5.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64.xml"/><Relationship Id="rId9" Type="http://schemas.openxmlformats.org/officeDocument/2006/relationships/image" Target="../media/image22.png"/></Relationships>
</file>

<file path=ppt/slides/_rels/slide3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7.xml"/><Relationship Id="rId7" Type="http://schemas.openxmlformats.org/officeDocument/2006/relationships/image" Target="../media/image5.png"/><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68.xml"/></Relationships>
</file>

<file path=ppt/slides/_rels/slide3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71.xml"/><Relationship Id="rId7" Type="http://schemas.openxmlformats.org/officeDocument/2006/relationships/image" Target="../media/image5.png"/><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72.xml"/></Relationships>
</file>

<file path=ppt/slides/_rels/slide3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75.xml"/><Relationship Id="rId7" Type="http://schemas.openxmlformats.org/officeDocument/2006/relationships/image" Target="../media/image5.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76.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3.png"/><Relationship Id="rId5" Type="http://schemas.openxmlformats.org/officeDocument/2006/relationships/tags" Target="../tags/tag23.xml"/><Relationship Id="rId10" Type="http://schemas.openxmlformats.org/officeDocument/2006/relationships/image" Target="../media/image5.png"/><Relationship Id="rId4" Type="http://schemas.openxmlformats.org/officeDocument/2006/relationships/tags" Target="../tags/tag22.xm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79.xml"/><Relationship Id="rId7" Type="http://schemas.openxmlformats.org/officeDocument/2006/relationships/image" Target="../media/image5.png"/><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80.xml"/></Relationships>
</file>

<file path=ppt/slides/_rels/slide4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83.xml"/><Relationship Id="rId7" Type="http://schemas.openxmlformats.org/officeDocument/2006/relationships/image" Target="../media/image5.png"/><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84.xml"/></Relationships>
</file>

<file path=ppt/slides/_rels/slide4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87.xml"/><Relationship Id="rId7" Type="http://schemas.openxmlformats.org/officeDocument/2006/relationships/slideLayout" Target="../slideLayouts/slideLayout2.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image" Target="../media/image3.png"/><Relationship Id="rId5" Type="http://schemas.openxmlformats.org/officeDocument/2006/relationships/tags" Target="../tags/tag189.xml"/><Relationship Id="rId10" Type="http://schemas.openxmlformats.org/officeDocument/2006/relationships/image" Target="../media/image25.png"/><Relationship Id="rId4" Type="http://schemas.openxmlformats.org/officeDocument/2006/relationships/tags" Target="../tags/tag188.xml"/><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8.xml"/><Relationship Id="rId7" Type="http://schemas.openxmlformats.org/officeDocument/2006/relationships/image" Target="../media/image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2.xml"/><Relationship Id="rId7" Type="http://schemas.openxmlformats.org/officeDocument/2006/relationships/image" Target="../media/image5.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6.xml"/><Relationship Id="rId7" Type="http://schemas.openxmlformats.org/officeDocument/2006/relationships/image" Target="../media/image4.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6.xml"/><Relationship Id="rId7" Type="http://schemas.openxmlformats.org/officeDocument/2006/relationships/image" Target="../media/image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C:\Users\parul\Desktop\temp.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sp>
        <p:nvSpPr>
          <p:cNvPr id="2051" name="TextBox 4"/>
          <p:cNvSpPr>
            <a:spLocks noChangeArrowheads="1"/>
          </p:cNvSpPr>
          <p:nvPr>
            <p:custDataLst>
              <p:tags r:id="rId2"/>
            </p:custDataLst>
          </p:nvPr>
        </p:nvSpPr>
        <p:spPr bwMode="auto">
          <a:xfrm>
            <a:off x="1143000" y="1473200"/>
            <a:ext cx="6858000" cy="1169988"/>
          </a:xfrm>
          <a:prstGeom prst="rect">
            <a:avLst/>
          </a:prstGeom>
          <a:noFill/>
          <a:ln w="9525" algn="ctr">
            <a:noFill/>
            <a:round/>
            <a:headEnd/>
            <a:tailEnd/>
          </a:ln>
        </p:spPr>
        <p:txBody>
          <a:bodyPr/>
          <a:lstStyle/>
          <a:p>
            <a:pPr algn="ctr"/>
            <a:r>
              <a:rPr lang="en-IN" altLang="en-US" sz="3500" b="1">
                <a:solidFill>
                  <a:srgbClr val="000000"/>
                </a:solidFill>
                <a:latin typeface="Calibri" pitchFamily="34" charset="0"/>
                <a:cs typeface="Times New Roman" pitchFamily="18" charset="0"/>
              </a:rPr>
              <a:t>Software Engineering</a:t>
            </a:r>
          </a:p>
        </p:txBody>
      </p:sp>
      <p:sp>
        <p:nvSpPr>
          <p:cNvPr id="2052"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headEnd/>
            <a:tailEnd/>
          </a:ln>
        </p:spPr>
        <p:txBody>
          <a:bodyPr/>
          <a:lstStyle/>
          <a:p>
            <a:pPr algn="ctr"/>
            <a:r>
              <a:rPr lang="en-US" altLang="en-US" sz="2200" b="1">
                <a:solidFill>
                  <a:srgbClr val="000000"/>
                </a:solidFill>
                <a:latin typeface="Calibri" pitchFamily="34" charset="0"/>
                <a:cs typeface="Times New Roman" pitchFamily="18" charset="0"/>
              </a:rPr>
              <a:t>Dr. Kaushal A Shah, </a:t>
            </a:r>
            <a:r>
              <a:rPr lang="en-US" altLang="en-US" sz="2200">
                <a:solidFill>
                  <a:srgbClr val="000000"/>
                </a:solidFill>
                <a:latin typeface="Calibri" pitchFamily="34" charset="0"/>
                <a:cs typeface="Times New Roman" pitchFamily="18" charset="0"/>
              </a:rPr>
              <a:t>Assistant Professor</a:t>
            </a:r>
          </a:p>
          <a:p>
            <a:pPr algn="ctr"/>
            <a:r>
              <a:rPr lang="en-US" altLang="en-US" sz="2200">
                <a:solidFill>
                  <a:srgbClr val="000000"/>
                </a:solidFill>
                <a:latin typeface="Calibri" pitchFamily="34" charset="0"/>
                <a:cs typeface="Times New Roman" pitchFamily="18" charset="0"/>
              </a:rPr>
              <a:t>Computer Science and Engineering</a:t>
            </a:r>
            <a:endParaRPr lang="en-IN" altLang="en-US" sz="2200">
              <a:solidFill>
                <a:srgbClr val="000000"/>
              </a:solidFill>
              <a:latin typeface="Calibri" pitchFamily="34" charset="0"/>
              <a:cs typeface="Times New Roman" pitchFamily="18" charset="0"/>
            </a:endParaRPr>
          </a:p>
        </p:txBody>
      </p:sp>
      <p:pic>
        <p:nvPicPr>
          <p:cNvPr id="2053" name="Picture 2" descr="C:\Users\parul\Desktop\Registered Logosd.png"/>
          <p:cNvPicPr>
            <a:picLocks noChangeAspect="1" noChangeArrowheads="1"/>
          </p:cNvPicPr>
          <p:nvPr>
            <p:custDataLst>
              <p:tags r:id="rId4"/>
            </p:custDataLst>
          </p:nvPr>
        </p:nvPicPr>
        <p:blipFill>
          <a:blip r:embed="rId10"/>
          <a:srcRect/>
          <a:stretch>
            <a:fillRect/>
          </a:stretch>
        </p:blipFill>
        <p:spPr bwMode="auto">
          <a:xfrm>
            <a:off x="3381375" y="500063"/>
            <a:ext cx="2381250" cy="628650"/>
          </a:xfrm>
          <a:prstGeom prst="rect">
            <a:avLst/>
          </a:prstGeom>
          <a:noFill/>
          <a:ln w="9525" algn="ctr">
            <a:noFill/>
            <a:miter lim="800000"/>
            <a:headEnd/>
            <a:tailEnd/>
          </a:ln>
        </p:spPr>
      </p:pic>
      <p:grpSp>
        <p:nvGrpSpPr>
          <p:cNvPr id="2054" name="Group 26"/>
          <p:cNvGrpSpPr>
            <a:grpSpLocks/>
          </p:cNvGrpSpPr>
          <p:nvPr/>
        </p:nvGrpSpPr>
        <p:grpSpPr bwMode="auto">
          <a:xfrm>
            <a:off x="1417638" y="2692400"/>
            <a:ext cx="6308725" cy="93663"/>
            <a:chOff x="1428728" y="2571744"/>
            <a:chExt cx="6309404" cy="94298"/>
          </a:xfrm>
        </p:grpSpPr>
        <p:sp>
          <p:nvSpPr>
            <p:cNvPr id="2056"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p:spPr>
          <p:txBody>
            <a:bodyPr/>
            <a:lstStyle/>
            <a:p>
              <a:endParaRPr lang="en-US"/>
            </a:p>
          </p:txBody>
        </p:sp>
        <p:sp>
          <p:nvSpPr>
            <p:cNvPr id="2057"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w="25400" algn="ctr">
              <a:noFill/>
              <a:round/>
              <a:headEnd/>
              <a:tailEnd/>
            </a:ln>
          </p:spPr>
          <p:txBody>
            <a:bodyPr anchor="ctr"/>
            <a:lstStyle/>
            <a:p>
              <a:pPr algn="ctr"/>
              <a:endParaRPr lang="en-US" altLang="en-US"/>
            </a:p>
          </p:txBody>
        </p:sp>
        <p:sp>
          <p:nvSpPr>
            <p:cNvPr id="2058"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w="25400" algn="ctr">
              <a:noFill/>
              <a:round/>
              <a:headEnd/>
              <a:tailEnd/>
            </a:ln>
          </p:spPr>
          <p:txBody>
            <a:bodyPr anchor="ctr"/>
            <a:lstStyle/>
            <a:p>
              <a:pPr algn="ctr"/>
              <a:endParaRPr lang="en-US" altLang="en-US"/>
            </a:p>
          </p:txBody>
        </p:sp>
      </p:grpSp>
      <p:pic>
        <p:nvPicPr>
          <p:cNvPr id="2055" name="Audio 2">
            <a:hlinkClick r:id="" action="ppaction://media"/>
          </p:cNvPr>
          <p:cNvPicPr>
            <a:picLocks noChangeAspect="1" noChangeArrowheads="1"/>
          </p:cNvPicPr>
          <p:nvPr/>
        </p:nvPicPr>
        <p:blipFill>
          <a:blip r:embed="rId11"/>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05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8195"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819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819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Coding Standards (Contd.)</a:t>
            </a:r>
            <a:endParaRPr lang="en-US" altLang="en-US" sz="3000" b="1" dirty="0">
              <a:solidFill>
                <a:schemeClr val="bg1"/>
              </a:solidFill>
              <a:latin typeface="Calibri" pitchFamily="34" charset="0"/>
              <a:cs typeface="Times New Roman" pitchFamily="18" charset="0"/>
            </a:endParaRPr>
          </a:p>
        </p:txBody>
      </p:sp>
      <p:pic>
        <p:nvPicPr>
          <p:cNvPr id="8198" name="Audio 1">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8199" name="TextBox 9"/>
          <p:cNvSpPr txBox="1">
            <a:spLocks noChangeArrowheads="1"/>
          </p:cNvSpPr>
          <p:nvPr>
            <p:custDataLst>
              <p:tags r:id="rId5"/>
            </p:custDataLst>
          </p:nvPr>
        </p:nvSpPr>
        <p:spPr bwMode="auto">
          <a:xfrm>
            <a:off x="320675" y="2285992"/>
            <a:ext cx="8037513" cy="1720984"/>
          </a:xfrm>
          <a:prstGeom prst="rect">
            <a:avLst/>
          </a:prstGeom>
          <a:noFill/>
          <a:ln w="9525">
            <a:noFill/>
            <a:miter lim="800000"/>
            <a:headEnd/>
            <a:tailEnd/>
          </a:ln>
        </p:spPr>
        <p:txBody>
          <a:bodyPr>
            <a:spAutoFit/>
          </a:bodyPr>
          <a:lstStyle/>
          <a:p>
            <a:pPr marL="29845">
              <a:lnSpc>
                <a:spcPts val="2960"/>
              </a:lnSpc>
              <a:spcBef>
                <a:spcPts val="100"/>
              </a:spcBef>
              <a:tabLst>
                <a:tab pos="367665" algn="l"/>
              </a:tabLst>
            </a:pPr>
            <a:r>
              <a:rPr lang="en-US" altLang="en-US" sz="2000" b="1" dirty="0" smtClean="0">
                <a:latin typeface="Calibri" pitchFamily="34" charset="0"/>
                <a:cs typeface="Times New Roman" pitchFamily="18" charset="0"/>
              </a:rPr>
              <a:t>Error return conventions and exception handling mechanisms</a:t>
            </a:r>
          </a:p>
          <a:p>
            <a:pPr marL="368300" marR="5080" indent="-355600">
              <a:lnSpc>
                <a:spcPct val="100000"/>
              </a:lnSpc>
              <a:spcBef>
                <a:spcPts val="100"/>
              </a:spcBef>
              <a:buFont typeface="Arial"/>
              <a:buChar char="•"/>
              <a:tabLst>
                <a:tab pos="367665" algn="l"/>
                <a:tab pos="368300" algn="l"/>
              </a:tabLst>
            </a:pPr>
            <a:r>
              <a:rPr lang="en-US" altLang="en-US" sz="2000" b="1" dirty="0" smtClean="0">
                <a:latin typeface="Calibri" pitchFamily="34" charset="0"/>
                <a:cs typeface="Times New Roman" pitchFamily="18" charset="0"/>
              </a:rPr>
              <a:t>The way error conditions are reported by different functions in a  program are handled should be standard within an organization.</a:t>
            </a:r>
          </a:p>
          <a:p>
            <a:pPr marL="368300" indent="-355600">
              <a:lnSpc>
                <a:spcPct val="100000"/>
              </a:lnSpc>
              <a:buFont typeface="Arial"/>
              <a:buChar char="•"/>
              <a:tabLst>
                <a:tab pos="367665" algn="l"/>
                <a:tab pos="368300" algn="l"/>
                <a:tab pos="964565" algn="l"/>
                <a:tab pos="2336165" algn="l"/>
                <a:tab pos="3618865" algn="l"/>
                <a:tab pos="4990465" algn="l"/>
                <a:tab pos="5879465" algn="l"/>
                <a:tab pos="7797165" algn="l"/>
                <a:tab pos="8292465" algn="l"/>
              </a:tabLst>
            </a:pPr>
            <a:r>
              <a:rPr lang="en-US" altLang="en-US" sz="2000" b="1" dirty="0" smtClean="0">
                <a:latin typeface="Calibri" pitchFamily="34" charset="0"/>
                <a:cs typeface="Times New Roman" pitchFamily="18" charset="0"/>
              </a:rPr>
              <a:t>For	example,	different	functions	while	encountering an error condition should either return a 0 or 1 consistently.</a:t>
            </a:r>
          </a:p>
        </p:txBody>
      </p:sp>
    </p:spTree>
  </p:cSld>
  <p:clrMapOvr>
    <a:masterClrMapping/>
  </p:clrMapOvr>
  <p:transition advTm="102033"/>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9219"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922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922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Incremental Development of Code</a:t>
            </a:r>
            <a:endParaRPr lang="en-US" altLang="en-US" sz="3000" b="1" dirty="0">
              <a:solidFill>
                <a:schemeClr val="bg1"/>
              </a:solidFill>
              <a:latin typeface="Calibri" pitchFamily="34" charset="0"/>
              <a:cs typeface="Times New Roman" pitchFamily="18" charset="0"/>
            </a:endParaRPr>
          </a:p>
        </p:txBody>
      </p:sp>
      <p:pic>
        <p:nvPicPr>
          <p:cNvPr id="9222"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9" name="TextBox 8"/>
          <p:cNvSpPr txBox="1"/>
          <p:nvPr/>
        </p:nvSpPr>
        <p:spPr>
          <a:xfrm>
            <a:off x="71406" y="2285992"/>
            <a:ext cx="4000528" cy="440120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lvl="0" indent="-285750" algn="just">
              <a:buFont typeface="Arial" charset="0"/>
              <a:buChar char="•"/>
            </a:pPr>
            <a:r>
              <a:rPr lang="en-US" altLang="en-US" sz="2000" b="1" dirty="0" smtClean="0">
                <a:solidFill>
                  <a:schemeClr val="tx1"/>
                </a:solidFill>
                <a:latin typeface="Calibri" pitchFamily="34" charset="0"/>
                <a:cs typeface="Times New Roman" pitchFamily="18" charset="0"/>
              </a:rPr>
              <a:t>Then </a:t>
            </a:r>
            <a:r>
              <a:rPr lang="en-US" altLang="en-US" sz="2000" b="1" dirty="0">
                <a:solidFill>
                  <a:schemeClr val="tx1"/>
                </a:solidFill>
                <a:latin typeface="Calibri" pitchFamily="34" charset="0"/>
                <a:cs typeface="Times New Roman" pitchFamily="18" charset="0"/>
              </a:rPr>
              <a:t>test that code based on some </a:t>
            </a:r>
            <a:r>
              <a:rPr lang="en-US" altLang="en-US" sz="2000" b="1" dirty="0" smtClean="0">
                <a:solidFill>
                  <a:schemeClr val="tx1"/>
                </a:solidFill>
                <a:latin typeface="Calibri" pitchFamily="34" charset="0"/>
                <a:cs typeface="Times New Roman" pitchFamily="18" charset="0"/>
              </a:rPr>
              <a:t>cases then </a:t>
            </a:r>
            <a:r>
              <a:rPr lang="en-US" altLang="en-US" sz="2000" b="1" dirty="0">
                <a:solidFill>
                  <a:schemeClr val="tx1"/>
                </a:solidFill>
                <a:latin typeface="Calibri" pitchFamily="34" charset="0"/>
                <a:cs typeface="Times New Roman" pitchFamily="18" charset="0"/>
              </a:rPr>
              <a:t>execute the test script.</a:t>
            </a:r>
          </a:p>
          <a:p>
            <a:pPr marL="285750" lvl="0" indent="-285750" algn="just">
              <a:buFont typeface="Arial" charset="0"/>
              <a:buChar char="•"/>
            </a:pPr>
            <a:r>
              <a:rPr lang="en-US" altLang="en-US" sz="2000" b="1" dirty="0">
                <a:solidFill>
                  <a:schemeClr val="tx1"/>
                </a:solidFill>
                <a:latin typeface="Calibri" pitchFamily="34" charset="0"/>
                <a:cs typeface="Times New Roman" pitchFamily="18" charset="0"/>
              </a:rPr>
              <a:t>It should be checked that any kind of errors are generated then fix the errors.</a:t>
            </a:r>
          </a:p>
          <a:p>
            <a:pPr marL="285750" lvl="0" indent="-285750" algn="just">
              <a:buFont typeface="Arial" charset="0"/>
              <a:buChar char="•"/>
            </a:pPr>
            <a:r>
              <a:rPr lang="en-US" altLang="en-US" sz="2000" b="1" dirty="0">
                <a:solidFill>
                  <a:schemeClr val="tx1"/>
                </a:solidFill>
                <a:latin typeface="Calibri" pitchFamily="34" charset="0"/>
                <a:cs typeface="Times New Roman" pitchFamily="18" charset="0"/>
              </a:rPr>
              <a:t>If any kind of errors are not generated then covered all the functionalities mentioned in the specification, the process is terminated.</a:t>
            </a:r>
          </a:p>
          <a:p>
            <a:pPr marL="285750" indent="-285750" algn="just">
              <a:buFont typeface="Arial" charset="0"/>
              <a:buChar char="•"/>
            </a:pPr>
            <a:r>
              <a:rPr lang="en-US" altLang="en-US" sz="2000" b="1" dirty="0">
                <a:solidFill>
                  <a:schemeClr val="tx1"/>
                </a:solidFill>
                <a:latin typeface="Calibri" pitchFamily="34" charset="0"/>
                <a:cs typeface="Times New Roman" pitchFamily="18" charset="0"/>
              </a:rPr>
              <a:t>Each and every functionality is written and immediately tested is one of its advantages</a:t>
            </a:r>
            <a:r>
              <a:rPr lang="en-US" altLang="en-US" sz="2000" b="1" dirty="0" smtClean="0">
                <a:solidFill>
                  <a:schemeClr val="tx1"/>
                </a:solidFill>
                <a:latin typeface="Calibri" pitchFamily="34" charset="0"/>
                <a:cs typeface="Times New Roman" pitchFamily="18" charset="0"/>
              </a:rPr>
              <a:t> </a:t>
            </a:r>
            <a:endParaRPr lang="en-US" altLang="en-US" sz="2000" b="1" dirty="0">
              <a:solidFill>
                <a:schemeClr val="tx1"/>
              </a:solidFill>
              <a:latin typeface="Calibri" pitchFamily="34" charset="0"/>
              <a:cs typeface="Times New Roman" pitchFamily="18" charset="0"/>
            </a:endParaRPr>
          </a:p>
        </p:txBody>
      </p:sp>
      <p:pic>
        <p:nvPicPr>
          <p:cNvPr id="10" name="image1.png"/>
          <p:cNvPicPr/>
          <p:nvPr/>
        </p:nvPicPr>
        <p:blipFill>
          <a:blip r:embed="rId9" cstate="print"/>
          <a:stretch>
            <a:fillRect/>
          </a:stretch>
        </p:blipFill>
        <p:spPr>
          <a:xfrm>
            <a:off x="4429124" y="2285992"/>
            <a:ext cx="4329114" cy="4572008"/>
          </a:xfrm>
          <a:prstGeom prst="rect">
            <a:avLst/>
          </a:prstGeom>
        </p:spPr>
      </p:pic>
    </p:spTree>
  </p:cSld>
  <p:clrMapOvr>
    <a:masterClrMapping/>
  </p:clrMapOvr>
  <p:transition advTm="102033"/>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10243"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102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02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Coding Guidelines</a:t>
            </a:r>
            <a:endParaRPr lang="en-US" altLang="en-US" sz="3000" b="1" dirty="0">
              <a:solidFill>
                <a:schemeClr val="bg1"/>
              </a:solidFill>
              <a:latin typeface="Calibri" pitchFamily="34" charset="0"/>
              <a:cs typeface="Times New Roman" pitchFamily="18" charset="0"/>
            </a:endParaRPr>
          </a:p>
        </p:txBody>
      </p:sp>
      <p:pic>
        <p:nvPicPr>
          <p:cNvPr id="10246" name="Audio 1">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10247" name="TextBox 9"/>
          <p:cNvSpPr txBox="1">
            <a:spLocks noChangeArrowheads="1"/>
          </p:cNvSpPr>
          <p:nvPr>
            <p:custDataLst>
              <p:tags r:id="rId5"/>
            </p:custDataLst>
          </p:nvPr>
        </p:nvSpPr>
        <p:spPr bwMode="auto">
          <a:xfrm>
            <a:off x="463578" y="2539553"/>
            <a:ext cx="8037512" cy="2246769"/>
          </a:xfrm>
          <a:prstGeom prst="rect">
            <a:avLst/>
          </a:prstGeom>
          <a:noFill/>
          <a:ln w="9525">
            <a:noFill/>
            <a:miter lim="800000"/>
            <a:headEnd/>
            <a:tailEnd/>
          </a:ln>
        </p:spPr>
        <p:txBody>
          <a:bodyPr>
            <a:spAutoFit/>
          </a:bodyPr>
          <a:lstStyle/>
          <a:p>
            <a:pPr marL="368300" indent="-355600">
              <a:lnSpc>
                <a:spcPct val="100000"/>
              </a:lnSpc>
              <a:spcBef>
                <a:spcPts val="500"/>
              </a:spcBef>
              <a:buFont typeface="Wingdings"/>
              <a:buChar char=""/>
              <a:tabLst>
                <a:tab pos="367665" algn="l"/>
                <a:tab pos="368300" algn="l"/>
              </a:tabLst>
            </a:pPr>
            <a:r>
              <a:rPr lang="en-US" altLang="en-US" sz="2000" b="1" dirty="0" smtClean="0">
                <a:latin typeface="Calibri" pitchFamily="34" charset="0"/>
                <a:cs typeface="Times New Roman" pitchFamily="18" charset="0"/>
              </a:rPr>
              <a:t>The following are some representative coding guidelines</a:t>
            </a:r>
          </a:p>
          <a:p>
            <a:pPr marL="368300" indent="-355600">
              <a:lnSpc>
                <a:spcPts val="2850"/>
              </a:lnSpc>
              <a:spcBef>
                <a:spcPts val="400"/>
              </a:spcBef>
              <a:buClr>
                <a:srgbClr val="000000"/>
              </a:buClr>
              <a:buFont typeface="Wingdings"/>
              <a:buChar char=""/>
              <a:tabLst>
                <a:tab pos="367665" algn="l"/>
                <a:tab pos="368300" algn="l"/>
                <a:tab pos="1459865" algn="l"/>
                <a:tab pos="8686165" algn="l"/>
              </a:tabLst>
            </a:pPr>
            <a:r>
              <a:rPr lang="en-US" altLang="en-US" sz="2000" b="1" dirty="0" smtClean="0">
                <a:latin typeface="Calibri" pitchFamily="34" charset="0"/>
                <a:cs typeface="Times New Roman" pitchFamily="18" charset="0"/>
              </a:rPr>
              <a:t>Do not use a coding style that is too clever or too difficult to understand</a:t>
            </a:r>
          </a:p>
          <a:p>
            <a:pPr marL="368300" indent="-355600">
              <a:lnSpc>
                <a:spcPct val="100000"/>
              </a:lnSpc>
              <a:spcBef>
                <a:spcPts val="300"/>
              </a:spcBef>
              <a:buFont typeface="Wingdings"/>
              <a:buChar char=""/>
              <a:tabLst>
                <a:tab pos="367665" algn="l"/>
                <a:tab pos="368300" algn="l"/>
              </a:tabLst>
            </a:pPr>
            <a:r>
              <a:rPr lang="en-US" altLang="en-US" sz="2000" b="1" dirty="0" smtClean="0">
                <a:latin typeface="Calibri" pitchFamily="34" charset="0"/>
                <a:cs typeface="Times New Roman" pitchFamily="18" charset="0"/>
              </a:rPr>
              <a:t>The code should be well-documented</a:t>
            </a:r>
          </a:p>
          <a:p>
            <a:pPr marL="368300" indent="-355600">
              <a:lnSpc>
                <a:spcPct val="100000"/>
              </a:lnSpc>
              <a:spcBef>
                <a:spcPts val="300"/>
              </a:spcBef>
              <a:buFont typeface="Wingdings"/>
              <a:buChar char=""/>
              <a:tabLst>
                <a:tab pos="367665" algn="l"/>
                <a:tab pos="368300" algn="l"/>
              </a:tabLst>
            </a:pPr>
            <a:r>
              <a:rPr lang="en-US" altLang="en-US" sz="2000" b="1" dirty="0" smtClean="0">
                <a:latin typeface="Calibri" pitchFamily="34" charset="0"/>
                <a:cs typeface="Times New Roman" pitchFamily="18" charset="0"/>
              </a:rPr>
              <a:t>The length of any function should not exceed 10 source lines</a:t>
            </a:r>
          </a:p>
          <a:p>
            <a:pPr marL="368300" indent="-355600">
              <a:lnSpc>
                <a:spcPct val="100000"/>
              </a:lnSpc>
              <a:spcBef>
                <a:spcPts val="400"/>
              </a:spcBef>
              <a:buFont typeface="Wingdings"/>
              <a:buChar char=""/>
              <a:tabLst>
                <a:tab pos="367665" algn="l"/>
                <a:tab pos="368300" algn="l"/>
              </a:tabLst>
            </a:pPr>
            <a:r>
              <a:rPr lang="en-US" altLang="en-US" sz="2000" b="1" dirty="0" smtClean="0">
                <a:latin typeface="Calibri" pitchFamily="34" charset="0"/>
                <a:cs typeface="Times New Roman" pitchFamily="18" charset="0"/>
              </a:rPr>
              <a:t>Do not use </a:t>
            </a:r>
            <a:r>
              <a:rPr lang="en-US" altLang="en-US" sz="2000" b="1" dirty="0" err="1" smtClean="0">
                <a:latin typeface="Calibri" pitchFamily="34" charset="0"/>
                <a:cs typeface="Times New Roman" pitchFamily="18" charset="0"/>
              </a:rPr>
              <a:t>goto</a:t>
            </a:r>
            <a:r>
              <a:rPr lang="en-US" altLang="en-US" sz="2000" b="1" dirty="0" smtClean="0">
                <a:latin typeface="Calibri" pitchFamily="34" charset="0"/>
                <a:cs typeface="Times New Roman" pitchFamily="18" charset="0"/>
              </a:rPr>
              <a:t> statements</a:t>
            </a:r>
          </a:p>
        </p:txBody>
      </p:sp>
    </p:spTree>
  </p:cSld>
  <p:clrMapOvr>
    <a:masterClrMapping/>
  </p:clrMapOvr>
  <p:transition advTm="102033"/>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11267"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1126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126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The Types of Faults</a:t>
            </a:r>
            <a:endParaRPr lang="en-US" altLang="en-US" sz="3000" b="1" dirty="0">
              <a:solidFill>
                <a:schemeClr val="bg1"/>
              </a:solidFill>
              <a:latin typeface="Calibri" pitchFamily="34" charset="0"/>
              <a:cs typeface="Times New Roman" pitchFamily="18" charset="0"/>
            </a:endParaRPr>
          </a:p>
        </p:txBody>
      </p:sp>
      <p:pic>
        <p:nvPicPr>
          <p:cNvPr id="11270"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graphicFrame>
        <p:nvGraphicFramePr>
          <p:cNvPr id="9" name="object 5"/>
          <p:cNvGraphicFramePr>
            <a:graphicFrameLocks noGrp="1"/>
          </p:cNvGraphicFramePr>
          <p:nvPr/>
        </p:nvGraphicFramePr>
        <p:xfrm>
          <a:off x="1071538" y="2303961"/>
          <a:ext cx="7143801" cy="4410349"/>
        </p:xfrm>
        <a:graphic>
          <a:graphicData uri="http://schemas.openxmlformats.org/drawingml/2006/table">
            <a:tbl>
              <a:tblPr firstRow="1" bandRow="1">
                <a:tableStyleId>{2D5ABB26-0587-4C30-8999-92F81FD0307C}</a:tableStyleId>
              </a:tblPr>
              <a:tblGrid>
                <a:gridCol w="3248163"/>
                <a:gridCol w="3895638"/>
              </a:tblGrid>
              <a:tr h="285734">
                <a:tc>
                  <a:txBody>
                    <a:bodyPr/>
                    <a:lstStyle/>
                    <a:p>
                      <a:pPr marL="113030">
                        <a:lnSpc>
                          <a:spcPct val="100000"/>
                        </a:lnSpc>
                        <a:spcBef>
                          <a:spcPts val="155"/>
                        </a:spcBef>
                      </a:pPr>
                      <a:r>
                        <a:rPr lang="en-US" altLang="en-US" sz="1800" b="1" kern="1200" dirty="0" smtClean="0">
                          <a:solidFill>
                            <a:schemeClr val="tx1"/>
                          </a:solidFill>
                          <a:latin typeface="Calibri" pitchFamily="34" charset="0"/>
                          <a:ea typeface="+mn-ea"/>
                          <a:cs typeface="Times New Roman" pitchFamily="18" charset="0"/>
                        </a:rPr>
                        <a:t>Algorithmic</a:t>
                      </a:r>
                      <a:endParaRPr lang="en-US" altLang="en-US" sz="1800" b="1" kern="1200" dirty="0">
                        <a:solidFill>
                          <a:schemeClr val="tx1"/>
                        </a:solidFill>
                        <a:latin typeface="Calibri" pitchFamily="34" charset="0"/>
                        <a:ea typeface="+mn-ea"/>
                        <a:cs typeface="Times New Roman" pitchFamily="18" charset="0"/>
                      </a:endParaRPr>
                    </a:p>
                  </a:txBody>
                  <a:tcPr marL="0" marR="0" marT="19685" marB="0">
                    <a:lnL w="28575">
                      <a:solidFill>
                        <a:srgbClr val="357D91"/>
                      </a:solidFill>
                      <a:prstDash val="solid"/>
                    </a:lnL>
                    <a:lnR w="28575">
                      <a:solidFill>
                        <a:srgbClr val="357D91"/>
                      </a:solidFill>
                      <a:prstDash val="solid"/>
                    </a:lnR>
                    <a:lnT w="28575">
                      <a:solidFill>
                        <a:srgbClr val="357D91"/>
                      </a:solidFill>
                      <a:prstDash val="solid"/>
                    </a:lnT>
                    <a:lnB w="28575">
                      <a:solidFill>
                        <a:srgbClr val="357D91"/>
                      </a:solidFill>
                      <a:prstDash val="solid"/>
                    </a:lnB>
                    <a:solidFill>
                      <a:srgbClr val="4BACC6"/>
                    </a:solidFill>
                  </a:tcPr>
                </a:tc>
                <a:tc>
                  <a:txBody>
                    <a:bodyPr/>
                    <a:lstStyle/>
                    <a:p>
                      <a:pPr marL="121285">
                        <a:lnSpc>
                          <a:spcPct val="100000"/>
                        </a:lnSpc>
                        <a:spcBef>
                          <a:spcPts val="155"/>
                        </a:spcBef>
                      </a:pPr>
                      <a:r>
                        <a:rPr lang="en-US" altLang="en-US" sz="1800" b="1" kern="1200" smtClean="0">
                          <a:solidFill>
                            <a:schemeClr val="tx1"/>
                          </a:solidFill>
                          <a:latin typeface="Calibri" pitchFamily="34" charset="0"/>
                          <a:ea typeface="+mn-ea"/>
                          <a:cs typeface="Times New Roman" pitchFamily="18" charset="0"/>
                        </a:rPr>
                        <a:t>Logic is wrong Code reviews</a:t>
                      </a:r>
                      <a:endParaRPr lang="en-US" altLang="en-US" sz="1800" b="1" kern="1200">
                        <a:solidFill>
                          <a:schemeClr val="tx1"/>
                        </a:solidFill>
                        <a:latin typeface="Calibri" pitchFamily="34" charset="0"/>
                        <a:ea typeface="+mn-ea"/>
                        <a:cs typeface="Times New Roman" pitchFamily="18" charset="0"/>
                      </a:endParaRPr>
                    </a:p>
                  </a:txBody>
                  <a:tcPr marL="0" marR="0" marT="19685" marB="0">
                    <a:lnL w="28575" cap="flat" cmpd="sng" algn="ctr">
                      <a:solidFill>
                        <a:srgbClr val="357D91"/>
                      </a:solidFill>
                      <a:prstDash val="solid"/>
                      <a:round/>
                      <a:headEnd type="none" w="med" len="med"/>
                      <a:tailEnd type="none" w="med" len="med"/>
                    </a:lnL>
                    <a:lnR w="28575">
                      <a:solidFill>
                        <a:srgbClr val="4BACC6"/>
                      </a:solidFill>
                      <a:prstDash val="solid"/>
                    </a:lnR>
                    <a:lnT w="28575">
                      <a:solidFill>
                        <a:srgbClr val="4BACC6"/>
                      </a:solidFill>
                      <a:prstDash val="solid"/>
                    </a:lnT>
                    <a:lnB w="28575">
                      <a:solidFill>
                        <a:srgbClr val="4BACC6"/>
                      </a:solidFill>
                      <a:prstDash val="solid"/>
                    </a:lnB>
                  </a:tcPr>
                </a:tc>
              </a:tr>
              <a:tr h="375111">
                <a:tc>
                  <a:txBody>
                    <a:bodyPr/>
                    <a:lstStyle/>
                    <a:p>
                      <a:pPr marL="113030">
                        <a:lnSpc>
                          <a:spcPct val="100000"/>
                        </a:lnSpc>
                        <a:spcBef>
                          <a:spcPts val="395"/>
                        </a:spcBef>
                      </a:pPr>
                      <a:r>
                        <a:rPr lang="en-US" altLang="en-US" sz="1800" b="1" kern="1200" smtClean="0">
                          <a:solidFill>
                            <a:schemeClr val="tx1"/>
                          </a:solidFill>
                          <a:latin typeface="Calibri" pitchFamily="34" charset="0"/>
                          <a:ea typeface="+mn-ea"/>
                          <a:cs typeface="Times New Roman" pitchFamily="18" charset="0"/>
                        </a:rPr>
                        <a:t>Syntax</a:t>
                      </a:r>
                      <a:endParaRPr lang="en-US" altLang="en-US" sz="1800" b="1" kern="1200">
                        <a:solidFill>
                          <a:schemeClr val="tx1"/>
                        </a:solidFill>
                        <a:latin typeface="Calibri" pitchFamily="34" charset="0"/>
                        <a:ea typeface="+mn-ea"/>
                        <a:cs typeface="Times New Roman" pitchFamily="18" charset="0"/>
                      </a:endParaRPr>
                    </a:p>
                  </a:txBody>
                  <a:tcPr marL="0" marR="0" marT="50165" marB="0">
                    <a:lnL w="28575">
                      <a:solidFill>
                        <a:srgbClr val="357D91"/>
                      </a:solidFill>
                      <a:prstDash val="solid"/>
                    </a:lnL>
                    <a:lnR w="28575">
                      <a:solidFill>
                        <a:srgbClr val="357D91"/>
                      </a:solidFill>
                      <a:prstDash val="solid"/>
                    </a:lnR>
                    <a:lnT w="28575">
                      <a:solidFill>
                        <a:srgbClr val="357D91"/>
                      </a:solidFill>
                      <a:prstDash val="solid"/>
                    </a:lnT>
                    <a:lnB w="28575">
                      <a:solidFill>
                        <a:srgbClr val="357D91"/>
                      </a:solidFill>
                      <a:prstDash val="solid"/>
                    </a:lnB>
                    <a:solidFill>
                      <a:srgbClr val="4BACC6"/>
                    </a:solidFill>
                  </a:tcPr>
                </a:tc>
                <a:tc>
                  <a:txBody>
                    <a:bodyPr/>
                    <a:lstStyle/>
                    <a:p>
                      <a:pPr marL="121285">
                        <a:lnSpc>
                          <a:spcPct val="100000"/>
                        </a:lnSpc>
                        <a:spcBef>
                          <a:spcPts val="395"/>
                        </a:spcBef>
                      </a:pPr>
                      <a:r>
                        <a:rPr lang="en-US" altLang="en-US" sz="1800" b="1" kern="1200" smtClean="0">
                          <a:solidFill>
                            <a:schemeClr val="tx1"/>
                          </a:solidFill>
                          <a:latin typeface="Calibri" pitchFamily="34" charset="0"/>
                          <a:ea typeface="+mn-ea"/>
                          <a:cs typeface="Times New Roman" pitchFamily="18" charset="0"/>
                        </a:rPr>
                        <a:t>Wrong syntax; typos Compiler</a:t>
                      </a:r>
                      <a:endParaRPr lang="en-US" altLang="en-US" sz="1800" b="1" kern="1200">
                        <a:solidFill>
                          <a:schemeClr val="tx1"/>
                        </a:solidFill>
                        <a:latin typeface="Calibri" pitchFamily="34" charset="0"/>
                        <a:ea typeface="+mn-ea"/>
                        <a:cs typeface="Times New Roman" pitchFamily="18" charset="0"/>
                      </a:endParaRPr>
                    </a:p>
                  </a:txBody>
                  <a:tcPr marL="0" marR="0" marT="50165" marB="0">
                    <a:lnL w="28575" cap="flat" cmpd="sng" algn="ctr">
                      <a:solidFill>
                        <a:srgbClr val="357D91"/>
                      </a:solidFill>
                      <a:prstDash val="solid"/>
                      <a:round/>
                      <a:headEnd type="none" w="med" len="med"/>
                      <a:tailEnd type="none" w="med" len="med"/>
                    </a:lnL>
                    <a:lnR w="28575">
                      <a:solidFill>
                        <a:srgbClr val="4BACC6"/>
                      </a:solidFill>
                      <a:prstDash val="solid"/>
                    </a:lnR>
                    <a:lnT w="28575">
                      <a:solidFill>
                        <a:srgbClr val="4BACC6"/>
                      </a:solidFill>
                      <a:prstDash val="solid"/>
                    </a:lnT>
                    <a:lnB w="28575">
                      <a:solidFill>
                        <a:srgbClr val="4BACC6"/>
                      </a:solidFill>
                      <a:prstDash val="solid"/>
                    </a:lnB>
                  </a:tcPr>
                </a:tc>
              </a:tr>
              <a:tr h="314122">
                <a:tc>
                  <a:txBody>
                    <a:bodyPr/>
                    <a:lstStyle/>
                    <a:p>
                      <a:pPr marL="113030">
                        <a:lnSpc>
                          <a:spcPct val="100000"/>
                        </a:lnSpc>
                        <a:spcBef>
                          <a:spcPts val="385"/>
                        </a:spcBef>
                      </a:pPr>
                      <a:r>
                        <a:rPr lang="en-US" altLang="en-US" sz="1800" b="1" kern="1200" smtClean="0">
                          <a:solidFill>
                            <a:schemeClr val="tx1"/>
                          </a:solidFill>
                          <a:latin typeface="Calibri" pitchFamily="34" charset="0"/>
                          <a:ea typeface="+mn-ea"/>
                          <a:cs typeface="Times New Roman" pitchFamily="18" charset="0"/>
                        </a:rPr>
                        <a:t>Computation/ Precision</a:t>
                      </a:r>
                      <a:endParaRPr lang="en-US" altLang="en-US" sz="1800" b="1" kern="1200">
                        <a:solidFill>
                          <a:schemeClr val="tx1"/>
                        </a:solidFill>
                        <a:latin typeface="Calibri" pitchFamily="34" charset="0"/>
                        <a:ea typeface="+mn-ea"/>
                        <a:cs typeface="Times New Roman" pitchFamily="18" charset="0"/>
                      </a:endParaRPr>
                    </a:p>
                  </a:txBody>
                  <a:tcPr marL="0" marR="0" marT="48895" marB="0">
                    <a:lnL w="28575">
                      <a:solidFill>
                        <a:srgbClr val="357D91"/>
                      </a:solidFill>
                      <a:prstDash val="solid"/>
                    </a:lnL>
                    <a:lnR w="28575">
                      <a:solidFill>
                        <a:srgbClr val="357D91"/>
                      </a:solidFill>
                      <a:prstDash val="solid"/>
                    </a:lnR>
                    <a:lnT w="28575">
                      <a:solidFill>
                        <a:srgbClr val="357D91"/>
                      </a:solidFill>
                      <a:prstDash val="solid"/>
                    </a:lnT>
                    <a:lnB w="28575">
                      <a:solidFill>
                        <a:srgbClr val="357D91"/>
                      </a:solidFill>
                      <a:prstDash val="solid"/>
                    </a:lnB>
                    <a:solidFill>
                      <a:srgbClr val="4BACC6"/>
                    </a:solidFill>
                  </a:tcPr>
                </a:tc>
                <a:tc>
                  <a:txBody>
                    <a:bodyPr/>
                    <a:lstStyle/>
                    <a:p>
                      <a:pPr marL="121285">
                        <a:lnSpc>
                          <a:spcPct val="100000"/>
                        </a:lnSpc>
                        <a:spcBef>
                          <a:spcPts val="385"/>
                        </a:spcBef>
                      </a:pPr>
                      <a:r>
                        <a:rPr lang="en-US" altLang="en-US" sz="1800" b="1" kern="1200" smtClean="0">
                          <a:solidFill>
                            <a:schemeClr val="tx1"/>
                          </a:solidFill>
                          <a:latin typeface="Calibri" pitchFamily="34" charset="0"/>
                          <a:ea typeface="+mn-ea"/>
                          <a:cs typeface="Times New Roman" pitchFamily="18" charset="0"/>
                        </a:rPr>
                        <a:t>Not enough accuracy</a:t>
                      </a:r>
                      <a:endParaRPr lang="en-US" altLang="en-US" sz="1800" b="1" kern="1200">
                        <a:solidFill>
                          <a:schemeClr val="tx1"/>
                        </a:solidFill>
                        <a:latin typeface="Calibri" pitchFamily="34" charset="0"/>
                        <a:ea typeface="+mn-ea"/>
                        <a:cs typeface="Times New Roman" pitchFamily="18" charset="0"/>
                      </a:endParaRPr>
                    </a:p>
                  </a:txBody>
                  <a:tcPr marL="0" marR="0" marT="48895" marB="0">
                    <a:lnL w="28575" cap="flat" cmpd="sng" algn="ctr">
                      <a:solidFill>
                        <a:srgbClr val="357D91"/>
                      </a:solidFill>
                      <a:prstDash val="solid"/>
                      <a:round/>
                      <a:headEnd type="none" w="med" len="med"/>
                      <a:tailEnd type="none" w="med" len="med"/>
                    </a:lnL>
                    <a:lnR w="28575">
                      <a:solidFill>
                        <a:srgbClr val="4BACC6"/>
                      </a:solidFill>
                      <a:prstDash val="solid"/>
                    </a:lnR>
                    <a:lnT w="28575">
                      <a:solidFill>
                        <a:srgbClr val="4BACC6"/>
                      </a:solidFill>
                      <a:prstDash val="solid"/>
                    </a:lnT>
                    <a:lnB w="28575">
                      <a:solidFill>
                        <a:srgbClr val="4BACC6"/>
                      </a:solidFill>
                      <a:prstDash val="solid"/>
                    </a:lnB>
                  </a:tcPr>
                </a:tc>
              </a:tr>
              <a:tr h="312888">
                <a:tc>
                  <a:txBody>
                    <a:bodyPr/>
                    <a:lstStyle/>
                    <a:p>
                      <a:pPr marL="113030">
                        <a:lnSpc>
                          <a:spcPct val="100000"/>
                        </a:lnSpc>
                        <a:spcBef>
                          <a:spcPts val="375"/>
                        </a:spcBef>
                      </a:pPr>
                      <a:r>
                        <a:rPr lang="en-US" altLang="en-US" sz="1800" b="1" kern="1200" smtClean="0">
                          <a:solidFill>
                            <a:schemeClr val="tx1"/>
                          </a:solidFill>
                          <a:latin typeface="Calibri" pitchFamily="34" charset="0"/>
                          <a:ea typeface="+mn-ea"/>
                          <a:cs typeface="Times New Roman" pitchFamily="18" charset="0"/>
                        </a:rPr>
                        <a:t>Documentation</a:t>
                      </a:r>
                      <a:endParaRPr lang="en-US" altLang="en-US" sz="1800" b="1" kern="1200">
                        <a:solidFill>
                          <a:schemeClr val="tx1"/>
                        </a:solidFill>
                        <a:latin typeface="Calibri" pitchFamily="34" charset="0"/>
                        <a:ea typeface="+mn-ea"/>
                        <a:cs typeface="Times New Roman" pitchFamily="18" charset="0"/>
                      </a:endParaRPr>
                    </a:p>
                  </a:txBody>
                  <a:tcPr marL="0" marR="0" marT="47625" marB="0">
                    <a:lnL w="28575">
                      <a:solidFill>
                        <a:srgbClr val="357D91"/>
                      </a:solidFill>
                      <a:prstDash val="solid"/>
                    </a:lnL>
                    <a:lnR w="28575">
                      <a:solidFill>
                        <a:srgbClr val="357D91"/>
                      </a:solidFill>
                      <a:prstDash val="solid"/>
                    </a:lnR>
                    <a:lnT w="28575">
                      <a:solidFill>
                        <a:srgbClr val="357D91"/>
                      </a:solidFill>
                      <a:prstDash val="solid"/>
                    </a:lnT>
                    <a:lnB w="28575">
                      <a:solidFill>
                        <a:srgbClr val="357D91"/>
                      </a:solidFill>
                      <a:prstDash val="solid"/>
                    </a:lnB>
                    <a:solidFill>
                      <a:srgbClr val="4BACC6"/>
                    </a:solidFill>
                  </a:tcPr>
                </a:tc>
                <a:tc>
                  <a:txBody>
                    <a:bodyPr/>
                    <a:lstStyle/>
                    <a:p>
                      <a:pPr marL="121285">
                        <a:lnSpc>
                          <a:spcPct val="100000"/>
                        </a:lnSpc>
                        <a:spcBef>
                          <a:spcPts val="375"/>
                        </a:spcBef>
                      </a:pPr>
                      <a:r>
                        <a:rPr lang="en-US" altLang="en-US" sz="1800" b="1" kern="1200" smtClean="0">
                          <a:solidFill>
                            <a:schemeClr val="tx1"/>
                          </a:solidFill>
                          <a:latin typeface="Calibri" pitchFamily="34" charset="0"/>
                          <a:ea typeface="+mn-ea"/>
                          <a:cs typeface="Times New Roman" pitchFamily="18" charset="0"/>
                        </a:rPr>
                        <a:t>Misleading documentation</a:t>
                      </a:r>
                      <a:endParaRPr lang="en-US" altLang="en-US" sz="1800" b="1" kern="1200">
                        <a:solidFill>
                          <a:schemeClr val="tx1"/>
                        </a:solidFill>
                        <a:latin typeface="Calibri" pitchFamily="34" charset="0"/>
                        <a:ea typeface="+mn-ea"/>
                        <a:cs typeface="Times New Roman" pitchFamily="18" charset="0"/>
                      </a:endParaRPr>
                    </a:p>
                  </a:txBody>
                  <a:tcPr marL="0" marR="0" marT="47625" marB="0">
                    <a:lnL w="28575" cap="flat" cmpd="sng" algn="ctr">
                      <a:solidFill>
                        <a:srgbClr val="357D91"/>
                      </a:solidFill>
                      <a:prstDash val="solid"/>
                      <a:round/>
                      <a:headEnd type="none" w="med" len="med"/>
                      <a:tailEnd type="none" w="med" len="med"/>
                    </a:lnL>
                    <a:lnR w="28575">
                      <a:solidFill>
                        <a:srgbClr val="4BACC6"/>
                      </a:solidFill>
                      <a:prstDash val="solid"/>
                    </a:lnR>
                    <a:lnT w="28575">
                      <a:solidFill>
                        <a:srgbClr val="4BACC6"/>
                      </a:solidFill>
                      <a:prstDash val="solid"/>
                    </a:lnT>
                    <a:lnB w="28575">
                      <a:solidFill>
                        <a:srgbClr val="4BACC6"/>
                      </a:solidFill>
                      <a:prstDash val="solid"/>
                    </a:lnB>
                  </a:tcPr>
                </a:tc>
              </a:tr>
              <a:tr h="317825">
                <a:tc>
                  <a:txBody>
                    <a:bodyPr/>
                    <a:lstStyle/>
                    <a:p>
                      <a:pPr marL="113030">
                        <a:lnSpc>
                          <a:spcPct val="100000"/>
                        </a:lnSpc>
                        <a:spcBef>
                          <a:spcPts val="415"/>
                        </a:spcBef>
                      </a:pPr>
                      <a:r>
                        <a:rPr lang="en-US" altLang="en-US" sz="1800" b="1" kern="1200" dirty="0" smtClean="0">
                          <a:solidFill>
                            <a:schemeClr val="tx1"/>
                          </a:solidFill>
                          <a:latin typeface="Calibri" pitchFamily="34" charset="0"/>
                          <a:ea typeface="+mn-ea"/>
                          <a:cs typeface="Times New Roman" pitchFamily="18" charset="0"/>
                        </a:rPr>
                        <a:t>Stress/Overload</a:t>
                      </a:r>
                      <a:endParaRPr lang="en-US" altLang="en-US" sz="1800" b="1" kern="1200" dirty="0">
                        <a:solidFill>
                          <a:schemeClr val="tx1"/>
                        </a:solidFill>
                        <a:latin typeface="Calibri" pitchFamily="34" charset="0"/>
                        <a:ea typeface="+mn-ea"/>
                        <a:cs typeface="Times New Roman" pitchFamily="18" charset="0"/>
                      </a:endParaRPr>
                    </a:p>
                  </a:txBody>
                  <a:tcPr marL="0" marR="0" marT="52705" marB="0">
                    <a:lnL w="28575">
                      <a:solidFill>
                        <a:srgbClr val="357D91"/>
                      </a:solidFill>
                      <a:prstDash val="solid"/>
                    </a:lnL>
                    <a:lnR w="28575">
                      <a:solidFill>
                        <a:srgbClr val="357D91"/>
                      </a:solidFill>
                      <a:prstDash val="solid"/>
                    </a:lnR>
                    <a:lnT w="28575">
                      <a:solidFill>
                        <a:srgbClr val="357D91"/>
                      </a:solidFill>
                      <a:prstDash val="solid"/>
                    </a:lnT>
                    <a:lnB w="28575">
                      <a:solidFill>
                        <a:srgbClr val="357D91"/>
                      </a:solidFill>
                      <a:prstDash val="solid"/>
                    </a:lnB>
                    <a:solidFill>
                      <a:srgbClr val="4BACC6"/>
                    </a:solidFill>
                  </a:tcPr>
                </a:tc>
                <a:tc>
                  <a:txBody>
                    <a:bodyPr/>
                    <a:lstStyle/>
                    <a:p>
                      <a:pPr marL="121285">
                        <a:lnSpc>
                          <a:spcPct val="100000"/>
                        </a:lnSpc>
                        <a:spcBef>
                          <a:spcPts val="415"/>
                        </a:spcBef>
                      </a:pPr>
                      <a:r>
                        <a:rPr lang="en-US" altLang="en-US" sz="1800" b="1" kern="1200" smtClean="0">
                          <a:solidFill>
                            <a:schemeClr val="tx1"/>
                          </a:solidFill>
                          <a:latin typeface="Calibri" pitchFamily="34" charset="0"/>
                          <a:ea typeface="+mn-ea"/>
                          <a:cs typeface="Times New Roman" pitchFamily="18" charset="0"/>
                        </a:rPr>
                        <a:t>Maximum load violated</a:t>
                      </a:r>
                      <a:endParaRPr lang="en-US" altLang="en-US" sz="1800" b="1" kern="1200">
                        <a:solidFill>
                          <a:schemeClr val="tx1"/>
                        </a:solidFill>
                        <a:latin typeface="Calibri" pitchFamily="34" charset="0"/>
                        <a:ea typeface="+mn-ea"/>
                        <a:cs typeface="Times New Roman" pitchFamily="18" charset="0"/>
                      </a:endParaRPr>
                    </a:p>
                  </a:txBody>
                  <a:tcPr marL="0" marR="0" marT="52705" marB="0">
                    <a:lnL w="28575" cap="flat" cmpd="sng" algn="ctr">
                      <a:solidFill>
                        <a:srgbClr val="357D91"/>
                      </a:solidFill>
                      <a:prstDash val="solid"/>
                      <a:round/>
                      <a:headEnd type="none" w="med" len="med"/>
                      <a:tailEnd type="none" w="med" len="med"/>
                    </a:lnL>
                    <a:lnR w="28575">
                      <a:solidFill>
                        <a:srgbClr val="4BACC6"/>
                      </a:solidFill>
                      <a:prstDash val="solid"/>
                    </a:lnR>
                    <a:lnT w="28575">
                      <a:solidFill>
                        <a:srgbClr val="4BACC6"/>
                      </a:solidFill>
                      <a:prstDash val="solid"/>
                    </a:lnT>
                    <a:lnB w="28575">
                      <a:solidFill>
                        <a:srgbClr val="4BACC6"/>
                      </a:solidFill>
                      <a:prstDash val="solid"/>
                    </a:lnB>
                  </a:tcPr>
                </a:tc>
              </a:tr>
              <a:tr h="595536">
                <a:tc>
                  <a:txBody>
                    <a:bodyPr/>
                    <a:lstStyle/>
                    <a:p>
                      <a:pPr marL="113030">
                        <a:lnSpc>
                          <a:spcPct val="100000"/>
                        </a:lnSpc>
                        <a:spcBef>
                          <a:spcPts val="405"/>
                        </a:spcBef>
                      </a:pPr>
                      <a:r>
                        <a:rPr lang="en-US" altLang="en-US" sz="1800" b="1" kern="1200" smtClean="0">
                          <a:solidFill>
                            <a:schemeClr val="tx1"/>
                          </a:solidFill>
                          <a:latin typeface="Calibri" pitchFamily="34" charset="0"/>
                          <a:ea typeface="+mn-ea"/>
                          <a:cs typeface="Times New Roman" pitchFamily="18" charset="0"/>
                        </a:rPr>
                        <a:t>Capacity/Boundary</a:t>
                      </a:r>
                      <a:endParaRPr lang="en-US" altLang="en-US" sz="1800" b="1" kern="1200">
                        <a:solidFill>
                          <a:schemeClr val="tx1"/>
                        </a:solidFill>
                        <a:latin typeface="Calibri" pitchFamily="34" charset="0"/>
                        <a:ea typeface="+mn-ea"/>
                        <a:cs typeface="Times New Roman" pitchFamily="18" charset="0"/>
                      </a:endParaRPr>
                    </a:p>
                  </a:txBody>
                  <a:tcPr marL="0" marR="0" marT="51435" marB="0">
                    <a:lnL w="28575">
                      <a:solidFill>
                        <a:srgbClr val="357D91"/>
                      </a:solidFill>
                      <a:prstDash val="solid"/>
                    </a:lnL>
                    <a:lnR w="28575">
                      <a:solidFill>
                        <a:srgbClr val="357D91"/>
                      </a:solidFill>
                      <a:prstDash val="solid"/>
                    </a:lnR>
                    <a:lnT w="28575">
                      <a:solidFill>
                        <a:srgbClr val="357D91"/>
                      </a:solidFill>
                      <a:prstDash val="solid"/>
                    </a:lnT>
                    <a:lnB w="28575">
                      <a:solidFill>
                        <a:srgbClr val="357D91"/>
                      </a:solidFill>
                      <a:prstDash val="solid"/>
                    </a:lnB>
                    <a:solidFill>
                      <a:srgbClr val="4BACC6"/>
                    </a:solidFill>
                  </a:tcPr>
                </a:tc>
                <a:tc>
                  <a:txBody>
                    <a:bodyPr/>
                    <a:lstStyle/>
                    <a:p>
                      <a:pPr marL="121285">
                        <a:lnSpc>
                          <a:spcPct val="100000"/>
                        </a:lnSpc>
                        <a:spcBef>
                          <a:spcPts val="505"/>
                        </a:spcBef>
                      </a:pPr>
                      <a:r>
                        <a:rPr lang="en-US" altLang="en-US" sz="1800" b="1" kern="1200" smtClean="0">
                          <a:solidFill>
                            <a:schemeClr val="tx1"/>
                          </a:solidFill>
                          <a:latin typeface="Calibri" pitchFamily="34" charset="0"/>
                          <a:ea typeface="+mn-ea"/>
                          <a:cs typeface="Times New Roman" pitchFamily="18" charset="0"/>
                        </a:rPr>
                        <a:t>Boundary cases are usually special cases</a:t>
                      </a:r>
                      <a:endParaRPr lang="en-US" altLang="en-US" sz="1800" b="1" kern="1200">
                        <a:solidFill>
                          <a:schemeClr val="tx1"/>
                        </a:solidFill>
                        <a:latin typeface="Calibri" pitchFamily="34" charset="0"/>
                        <a:ea typeface="+mn-ea"/>
                        <a:cs typeface="Times New Roman" pitchFamily="18" charset="0"/>
                      </a:endParaRPr>
                    </a:p>
                  </a:txBody>
                  <a:tcPr marL="0" marR="0" marT="64135" marB="0">
                    <a:lnL w="28575" cap="flat" cmpd="sng" algn="ctr">
                      <a:solidFill>
                        <a:srgbClr val="357D91"/>
                      </a:solidFill>
                      <a:prstDash val="solid"/>
                      <a:round/>
                      <a:headEnd type="none" w="med" len="med"/>
                      <a:tailEnd type="none" w="med" len="med"/>
                    </a:lnL>
                    <a:lnR w="28575">
                      <a:solidFill>
                        <a:srgbClr val="4BACC6"/>
                      </a:solidFill>
                      <a:prstDash val="solid"/>
                    </a:lnR>
                    <a:lnT w="28575">
                      <a:solidFill>
                        <a:srgbClr val="4BACC6"/>
                      </a:solidFill>
                      <a:prstDash val="solid"/>
                    </a:lnT>
                    <a:lnB w="28575">
                      <a:solidFill>
                        <a:srgbClr val="4BACC6"/>
                      </a:solidFill>
                      <a:prstDash val="solid"/>
                    </a:lnB>
                  </a:tcPr>
                </a:tc>
              </a:tr>
              <a:tr h="612816">
                <a:tc>
                  <a:txBody>
                    <a:bodyPr/>
                    <a:lstStyle/>
                    <a:p>
                      <a:pPr marL="113030">
                        <a:lnSpc>
                          <a:spcPct val="100000"/>
                        </a:lnSpc>
                        <a:spcBef>
                          <a:spcPts val="545"/>
                        </a:spcBef>
                      </a:pPr>
                      <a:r>
                        <a:rPr lang="en-US" altLang="en-US" sz="1800" b="1" kern="1200" smtClean="0">
                          <a:solidFill>
                            <a:schemeClr val="tx1"/>
                          </a:solidFill>
                          <a:latin typeface="Calibri" pitchFamily="34" charset="0"/>
                          <a:ea typeface="+mn-ea"/>
                          <a:cs typeface="Times New Roman" pitchFamily="18" charset="0"/>
                        </a:rPr>
                        <a:t>Timing/Coordination</a:t>
                      </a:r>
                      <a:endParaRPr lang="en-US" altLang="en-US" sz="1800" b="1" kern="1200">
                        <a:solidFill>
                          <a:schemeClr val="tx1"/>
                        </a:solidFill>
                        <a:latin typeface="Calibri" pitchFamily="34" charset="0"/>
                        <a:ea typeface="+mn-ea"/>
                        <a:cs typeface="Times New Roman" pitchFamily="18" charset="0"/>
                      </a:endParaRPr>
                    </a:p>
                  </a:txBody>
                  <a:tcPr marL="0" marR="0" marT="69215" marB="0">
                    <a:lnL w="28575">
                      <a:solidFill>
                        <a:srgbClr val="357D91"/>
                      </a:solidFill>
                      <a:prstDash val="solid"/>
                    </a:lnL>
                    <a:lnR w="28575">
                      <a:solidFill>
                        <a:srgbClr val="357D91"/>
                      </a:solidFill>
                      <a:prstDash val="solid"/>
                    </a:lnR>
                    <a:lnT w="28575">
                      <a:solidFill>
                        <a:srgbClr val="357D91"/>
                      </a:solidFill>
                      <a:prstDash val="solid"/>
                    </a:lnT>
                    <a:lnB w="28575">
                      <a:solidFill>
                        <a:srgbClr val="357D91"/>
                      </a:solidFill>
                      <a:prstDash val="solid"/>
                    </a:lnB>
                    <a:solidFill>
                      <a:srgbClr val="4BACC6"/>
                    </a:solidFill>
                  </a:tcPr>
                </a:tc>
                <a:tc>
                  <a:txBody>
                    <a:bodyPr/>
                    <a:lstStyle/>
                    <a:p>
                      <a:pPr marL="121285">
                        <a:lnSpc>
                          <a:spcPct val="100000"/>
                        </a:lnSpc>
                        <a:spcBef>
                          <a:spcPts val="645"/>
                        </a:spcBef>
                      </a:pPr>
                      <a:r>
                        <a:rPr lang="en-US" altLang="en-US" sz="1800" b="1" kern="1200" smtClean="0">
                          <a:solidFill>
                            <a:schemeClr val="tx1"/>
                          </a:solidFill>
                          <a:latin typeface="Calibri" pitchFamily="34" charset="0"/>
                          <a:ea typeface="+mn-ea"/>
                          <a:cs typeface="Times New Roman" pitchFamily="18" charset="0"/>
                        </a:rPr>
                        <a:t>Synchronization issues Very hard to replicate</a:t>
                      </a:r>
                      <a:endParaRPr lang="en-US" altLang="en-US" sz="1800" b="1" kern="1200">
                        <a:solidFill>
                          <a:schemeClr val="tx1"/>
                        </a:solidFill>
                        <a:latin typeface="Calibri" pitchFamily="34" charset="0"/>
                        <a:ea typeface="+mn-ea"/>
                        <a:cs typeface="Times New Roman" pitchFamily="18" charset="0"/>
                      </a:endParaRPr>
                    </a:p>
                  </a:txBody>
                  <a:tcPr marL="0" marR="0" marT="81915" marB="0">
                    <a:lnL w="28575" cap="flat" cmpd="sng" algn="ctr">
                      <a:solidFill>
                        <a:srgbClr val="357D91"/>
                      </a:solidFill>
                      <a:prstDash val="solid"/>
                      <a:round/>
                      <a:headEnd type="none" w="med" len="med"/>
                      <a:tailEnd type="none" w="med" len="med"/>
                    </a:lnL>
                    <a:lnR w="28575">
                      <a:solidFill>
                        <a:srgbClr val="4BACC6"/>
                      </a:solidFill>
                      <a:prstDash val="solid"/>
                    </a:lnR>
                    <a:lnT w="28575">
                      <a:solidFill>
                        <a:srgbClr val="4BACC6"/>
                      </a:solidFill>
                      <a:prstDash val="solid"/>
                    </a:lnT>
                    <a:lnB w="28575">
                      <a:solidFill>
                        <a:srgbClr val="4BACC6"/>
                      </a:solidFill>
                      <a:prstDash val="solid"/>
                    </a:lnB>
                  </a:tcPr>
                </a:tc>
              </a:tr>
              <a:tr h="396051">
                <a:tc>
                  <a:txBody>
                    <a:bodyPr/>
                    <a:lstStyle/>
                    <a:p>
                      <a:pPr marL="113030">
                        <a:lnSpc>
                          <a:spcPct val="100000"/>
                        </a:lnSpc>
                        <a:spcBef>
                          <a:spcPts val="685"/>
                        </a:spcBef>
                      </a:pPr>
                      <a:r>
                        <a:rPr lang="en-US" altLang="en-US" sz="1800" b="1" kern="1200" smtClean="0">
                          <a:solidFill>
                            <a:schemeClr val="tx1"/>
                          </a:solidFill>
                          <a:latin typeface="Calibri" pitchFamily="34" charset="0"/>
                          <a:ea typeface="+mn-ea"/>
                          <a:cs typeface="Times New Roman" pitchFamily="18" charset="0"/>
                        </a:rPr>
                        <a:t>Throughput/Performance</a:t>
                      </a:r>
                      <a:endParaRPr lang="en-US" altLang="en-US" sz="1800" b="1" kern="1200">
                        <a:solidFill>
                          <a:schemeClr val="tx1"/>
                        </a:solidFill>
                        <a:latin typeface="Calibri" pitchFamily="34" charset="0"/>
                        <a:ea typeface="+mn-ea"/>
                        <a:cs typeface="Times New Roman" pitchFamily="18" charset="0"/>
                      </a:endParaRPr>
                    </a:p>
                  </a:txBody>
                  <a:tcPr marL="0" marR="0" marT="86995" marB="0">
                    <a:lnL w="28575">
                      <a:solidFill>
                        <a:srgbClr val="357D91"/>
                      </a:solidFill>
                      <a:prstDash val="solid"/>
                    </a:lnL>
                    <a:lnR w="28575">
                      <a:solidFill>
                        <a:srgbClr val="357D91"/>
                      </a:solidFill>
                      <a:prstDash val="solid"/>
                    </a:lnR>
                    <a:lnT w="28575">
                      <a:solidFill>
                        <a:srgbClr val="357D91"/>
                      </a:solidFill>
                      <a:prstDash val="solid"/>
                    </a:lnT>
                    <a:lnB w="28575">
                      <a:solidFill>
                        <a:srgbClr val="357D91"/>
                      </a:solidFill>
                      <a:prstDash val="solid"/>
                    </a:lnB>
                    <a:solidFill>
                      <a:srgbClr val="4BACC6"/>
                    </a:solidFill>
                  </a:tcPr>
                </a:tc>
                <a:tc>
                  <a:txBody>
                    <a:bodyPr/>
                    <a:lstStyle/>
                    <a:p>
                      <a:pPr marL="121285">
                        <a:lnSpc>
                          <a:spcPct val="100000"/>
                        </a:lnSpc>
                        <a:spcBef>
                          <a:spcPts val="685"/>
                        </a:spcBef>
                      </a:pPr>
                      <a:r>
                        <a:rPr lang="en-US" altLang="en-US" sz="1800" b="1" kern="1200" smtClean="0">
                          <a:solidFill>
                            <a:schemeClr val="tx1"/>
                          </a:solidFill>
                          <a:latin typeface="Calibri" pitchFamily="34" charset="0"/>
                          <a:ea typeface="+mn-ea"/>
                          <a:cs typeface="Times New Roman" pitchFamily="18" charset="0"/>
                        </a:rPr>
                        <a:t>System performs below expectations</a:t>
                      </a:r>
                      <a:endParaRPr lang="en-US" altLang="en-US" sz="1800" b="1" kern="1200">
                        <a:solidFill>
                          <a:schemeClr val="tx1"/>
                        </a:solidFill>
                        <a:latin typeface="Calibri" pitchFamily="34" charset="0"/>
                        <a:ea typeface="+mn-ea"/>
                        <a:cs typeface="Times New Roman" pitchFamily="18" charset="0"/>
                      </a:endParaRPr>
                    </a:p>
                  </a:txBody>
                  <a:tcPr marL="0" marR="0" marT="86995" marB="0">
                    <a:lnL w="28575" cap="flat" cmpd="sng" algn="ctr">
                      <a:solidFill>
                        <a:srgbClr val="357D91"/>
                      </a:solidFill>
                      <a:prstDash val="solid"/>
                      <a:round/>
                      <a:headEnd type="none" w="med" len="med"/>
                      <a:tailEnd type="none" w="med" len="med"/>
                    </a:lnL>
                    <a:lnR w="28575">
                      <a:solidFill>
                        <a:srgbClr val="4BACC6"/>
                      </a:solidFill>
                      <a:prstDash val="solid"/>
                    </a:lnR>
                    <a:lnT w="28575">
                      <a:solidFill>
                        <a:srgbClr val="4BACC6"/>
                      </a:solidFill>
                      <a:prstDash val="solid"/>
                    </a:lnT>
                    <a:lnB w="28575">
                      <a:solidFill>
                        <a:srgbClr val="4BACC6"/>
                      </a:solidFill>
                      <a:prstDash val="solid"/>
                    </a:lnB>
                  </a:tcPr>
                </a:tc>
              </a:tr>
              <a:tr h="373667">
                <a:tc>
                  <a:txBody>
                    <a:bodyPr/>
                    <a:lstStyle/>
                    <a:p>
                      <a:pPr marL="113030">
                        <a:lnSpc>
                          <a:spcPct val="100000"/>
                        </a:lnSpc>
                        <a:spcBef>
                          <a:spcPts val="375"/>
                        </a:spcBef>
                      </a:pPr>
                      <a:r>
                        <a:rPr lang="en-US" altLang="en-US" sz="1800" b="1" kern="1200" dirty="0" smtClean="0">
                          <a:solidFill>
                            <a:schemeClr val="tx1"/>
                          </a:solidFill>
                          <a:latin typeface="Calibri" pitchFamily="34" charset="0"/>
                          <a:ea typeface="+mn-ea"/>
                          <a:cs typeface="Times New Roman" pitchFamily="18" charset="0"/>
                        </a:rPr>
                        <a:t>Recovery</a:t>
                      </a:r>
                      <a:endParaRPr lang="en-US" altLang="en-US" sz="1800" b="1" kern="1200" dirty="0">
                        <a:solidFill>
                          <a:schemeClr val="tx1"/>
                        </a:solidFill>
                        <a:latin typeface="Calibri" pitchFamily="34" charset="0"/>
                        <a:ea typeface="+mn-ea"/>
                        <a:cs typeface="Times New Roman" pitchFamily="18" charset="0"/>
                      </a:endParaRPr>
                    </a:p>
                  </a:txBody>
                  <a:tcPr marL="0" marR="0" marT="47625" marB="0">
                    <a:lnL w="28575">
                      <a:solidFill>
                        <a:srgbClr val="357D91"/>
                      </a:solidFill>
                      <a:prstDash val="solid"/>
                    </a:lnL>
                    <a:lnR w="28575">
                      <a:solidFill>
                        <a:srgbClr val="357D91"/>
                      </a:solidFill>
                      <a:prstDash val="solid"/>
                    </a:lnR>
                    <a:lnT w="28575">
                      <a:solidFill>
                        <a:srgbClr val="357D91"/>
                      </a:solidFill>
                      <a:prstDash val="solid"/>
                    </a:lnT>
                    <a:lnB w="28575">
                      <a:solidFill>
                        <a:srgbClr val="357D91"/>
                      </a:solidFill>
                      <a:prstDash val="solid"/>
                    </a:lnB>
                    <a:solidFill>
                      <a:srgbClr val="4BACC6"/>
                    </a:solidFill>
                  </a:tcPr>
                </a:tc>
                <a:tc>
                  <a:txBody>
                    <a:bodyPr/>
                    <a:lstStyle/>
                    <a:p>
                      <a:pPr marL="121285">
                        <a:lnSpc>
                          <a:spcPct val="100000"/>
                        </a:lnSpc>
                        <a:spcBef>
                          <a:spcPts val="375"/>
                        </a:spcBef>
                      </a:pPr>
                      <a:r>
                        <a:rPr lang="en-US" altLang="en-US" sz="1800" b="1" kern="1200" smtClean="0">
                          <a:solidFill>
                            <a:schemeClr val="tx1"/>
                          </a:solidFill>
                          <a:latin typeface="Calibri" pitchFamily="34" charset="0"/>
                          <a:ea typeface="+mn-ea"/>
                          <a:cs typeface="Times New Roman" pitchFamily="18" charset="0"/>
                        </a:rPr>
                        <a:t>System restarted from abnormal state</a:t>
                      </a:r>
                      <a:endParaRPr lang="en-US" altLang="en-US" sz="1800" b="1" kern="1200">
                        <a:solidFill>
                          <a:schemeClr val="tx1"/>
                        </a:solidFill>
                        <a:latin typeface="Calibri" pitchFamily="34" charset="0"/>
                        <a:ea typeface="+mn-ea"/>
                        <a:cs typeface="Times New Roman" pitchFamily="18" charset="0"/>
                      </a:endParaRPr>
                    </a:p>
                  </a:txBody>
                  <a:tcPr marL="0" marR="0" marT="47625" marB="0">
                    <a:lnL w="28575" cap="flat" cmpd="sng" algn="ctr">
                      <a:solidFill>
                        <a:srgbClr val="357D91"/>
                      </a:solidFill>
                      <a:prstDash val="solid"/>
                      <a:round/>
                      <a:headEnd type="none" w="med" len="med"/>
                      <a:tailEnd type="none" w="med" len="med"/>
                    </a:lnL>
                    <a:lnR w="28575">
                      <a:solidFill>
                        <a:srgbClr val="4BACC6"/>
                      </a:solidFill>
                      <a:prstDash val="solid"/>
                    </a:lnR>
                    <a:lnT w="28575">
                      <a:solidFill>
                        <a:srgbClr val="4BACC6"/>
                      </a:solidFill>
                      <a:prstDash val="solid"/>
                    </a:lnT>
                    <a:lnB w="28575">
                      <a:solidFill>
                        <a:srgbClr val="4BACC6"/>
                      </a:solidFill>
                      <a:prstDash val="solid"/>
                    </a:lnB>
                  </a:tcPr>
                </a:tc>
              </a:tr>
              <a:tr h="380166">
                <a:tc>
                  <a:txBody>
                    <a:bodyPr/>
                    <a:lstStyle/>
                    <a:p>
                      <a:pPr marL="113030">
                        <a:lnSpc>
                          <a:spcPct val="100000"/>
                        </a:lnSpc>
                        <a:spcBef>
                          <a:spcPts val="465"/>
                        </a:spcBef>
                      </a:pPr>
                      <a:r>
                        <a:rPr lang="en-US" altLang="en-US" sz="1800" b="1" kern="1200" smtClean="0">
                          <a:solidFill>
                            <a:schemeClr val="tx1"/>
                          </a:solidFill>
                          <a:latin typeface="Calibri" pitchFamily="34" charset="0"/>
                          <a:ea typeface="+mn-ea"/>
                          <a:cs typeface="Times New Roman" pitchFamily="18" charset="0"/>
                        </a:rPr>
                        <a:t>Hardware &amp; related software</a:t>
                      </a:r>
                      <a:endParaRPr lang="en-US" altLang="en-US" sz="1800" b="1" kern="1200">
                        <a:solidFill>
                          <a:schemeClr val="tx1"/>
                        </a:solidFill>
                        <a:latin typeface="Calibri" pitchFamily="34" charset="0"/>
                        <a:ea typeface="+mn-ea"/>
                        <a:cs typeface="Times New Roman" pitchFamily="18" charset="0"/>
                      </a:endParaRPr>
                    </a:p>
                  </a:txBody>
                  <a:tcPr marL="0" marR="0" marT="59055" marB="0">
                    <a:lnL w="28575">
                      <a:solidFill>
                        <a:srgbClr val="357D91"/>
                      </a:solidFill>
                      <a:prstDash val="solid"/>
                    </a:lnL>
                    <a:lnR w="28575">
                      <a:solidFill>
                        <a:srgbClr val="357D91"/>
                      </a:solidFill>
                      <a:prstDash val="solid"/>
                    </a:lnR>
                    <a:lnT w="28575">
                      <a:solidFill>
                        <a:srgbClr val="357D91"/>
                      </a:solidFill>
                      <a:prstDash val="solid"/>
                    </a:lnT>
                    <a:lnB w="28575">
                      <a:solidFill>
                        <a:srgbClr val="357D91"/>
                      </a:solidFill>
                      <a:prstDash val="solid"/>
                    </a:lnB>
                    <a:solidFill>
                      <a:srgbClr val="4BACC6"/>
                    </a:solidFill>
                  </a:tcPr>
                </a:tc>
                <a:tc>
                  <a:txBody>
                    <a:bodyPr/>
                    <a:lstStyle/>
                    <a:p>
                      <a:pPr marL="121285">
                        <a:lnSpc>
                          <a:spcPct val="100000"/>
                        </a:lnSpc>
                        <a:spcBef>
                          <a:spcPts val="465"/>
                        </a:spcBef>
                      </a:pPr>
                      <a:r>
                        <a:rPr lang="en-US" altLang="en-US" sz="1800" b="1" kern="1200" smtClean="0">
                          <a:solidFill>
                            <a:schemeClr val="tx1"/>
                          </a:solidFill>
                          <a:latin typeface="Calibri" pitchFamily="34" charset="0"/>
                          <a:ea typeface="+mn-ea"/>
                          <a:cs typeface="Times New Roman" pitchFamily="18" charset="0"/>
                        </a:rPr>
                        <a:t>Compatibility issues</a:t>
                      </a:r>
                      <a:endParaRPr lang="en-US" altLang="en-US" sz="1800" b="1" kern="1200">
                        <a:solidFill>
                          <a:schemeClr val="tx1"/>
                        </a:solidFill>
                        <a:latin typeface="Calibri" pitchFamily="34" charset="0"/>
                        <a:ea typeface="+mn-ea"/>
                        <a:cs typeface="Times New Roman" pitchFamily="18" charset="0"/>
                      </a:endParaRPr>
                    </a:p>
                  </a:txBody>
                  <a:tcPr marL="0" marR="0" marT="59055" marB="0">
                    <a:lnL w="28575" cap="flat" cmpd="sng" algn="ctr">
                      <a:solidFill>
                        <a:srgbClr val="357D91"/>
                      </a:solidFill>
                      <a:prstDash val="solid"/>
                      <a:round/>
                      <a:headEnd type="none" w="med" len="med"/>
                      <a:tailEnd type="none" w="med" len="med"/>
                    </a:lnL>
                    <a:lnR w="28575">
                      <a:solidFill>
                        <a:srgbClr val="4BACC6"/>
                      </a:solidFill>
                      <a:prstDash val="solid"/>
                    </a:lnR>
                    <a:lnT w="28575">
                      <a:solidFill>
                        <a:srgbClr val="4BACC6"/>
                      </a:solidFill>
                      <a:prstDash val="solid"/>
                    </a:lnT>
                    <a:lnB w="28575">
                      <a:solidFill>
                        <a:srgbClr val="4BACC6"/>
                      </a:solidFill>
                      <a:prstDash val="solid"/>
                    </a:lnB>
                  </a:tcPr>
                </a:tc>
              </a:tr>
              <a:tr h="375834">
                <a:tc>
                  <a:txBody>
                    <a:bodyPr/>
                    <a:lstStyle/>
                    <a:p>
                      <a:pPr marL="113030">
                        <a:lnSpc>
                          <a:spcPct val="100000"/>
                        </a:lnSpc>
                        <a:spcBef>
                          <a:spcPts val="405"/>
                        </a:spcBef>
                      </a:pPr>
                      <a:r>
                        <a:rPr lang="en-US" altLang="en-US" sz="1800" b="1" kern="1200" smtClean="0">
                          <a:solidFill>
                            <a:schemeClr val="tx1"/>
                          </a:solidFill>
                          <a:latin typeface="Calibri" pitchFamily="34" charset="0"/>
                          <a:ea typeface="+mn-ea"/>
                          <a:cs typeface="Times New Roman" pitchFamily="18" charset="0"/>
                        </a:rPr>
                        <a:t>Standards</a:t>
                      </a:r>
                      <a:endParaRPr lang="en-US" altLang="en-US" sz="1800" b="1" kern="1200">
                        <a:solidFill>
                          <a:schemeClr val="tx1"/>
                        </a:solidFill>
                        <a:latin typeface="Calibri" pitchFamily="34" charset="0"/>
                        <a:ea typeface="+mn-ea"/>
                        <a:cs typeface="Times New Roman" pitchFamily="18" charset="0"/>
                      </a:endParaRPr>
                    </a:p>
                  </a:txBody>
                  <a:tcPr marL="0" marR="0" marT="51435" marB="0">
                    <a:lnL w="28575">
                      <a:solidFill>
                        <a:srgbClr val="357D91"/>
                      </a:solidFill>
                      <a:prstDash val="solid"/>
                    </a:lnL>
                    <a:lnR w="28575">
                      <a:solidFill>
                        <a:srgbClr val="357D91"/>
                      </a:solidFill>
                      <a:prstDash val="solid"/>
                    </a:lnR>
                    <a:lnT w="28575">
                      <a:solidFill>
                        <a:srgbClr val="357D91"/>
                      </a:solidFill>
                      <a:prstDash val="solid"/>
                    </a:lnT>
                    <a:lnB w="28575">
                      <a:solidFill>
                        <a:srgbClr val="357D91"/>
                      </a:solidFill>
                      <a:prstDash val="solid"/>
                    </a:lnB>
                    <a:solidFill>
                      <a:srgbClr val="4BACC6"/>
                    </a:solidFill>
                  </a:tcPr>
                </a:tc>
                <a:tc>
                  <a:txBody>
                    <a:bodyPr/>
                    <a:lstStyle/>
                    <a:p>
                      <a:pPr marL="121285">
                        <a:lnSpc>
                          <a:spcPct val="100000"/>
                        </a:lnSpc>
                        <a:spcBef>
                          <a:spcPts val="405"/>
                        </a:spcBef>
                      </a:pPr>
                      <a:r>
                        <a:rPr lang="en-US" altLang="en-US" sz="1800" b="1" kern="1200" dirty="0" smtClean="0">
                          <a:solidFill>
                            <a:schemeClr val="tx1"/>
                          </a:solidFill>
                          <a:latin typeface="Calibri" pitchFamily="34" charset="0"/>
                          <a:ea typeface="+mn-ea"/>
                          <a:cs typeface="Times New Roman" pitchFamily="18" charset="0"/>
                        </a:rPr>
                        <a:t>Makes for difficult maintenance</a:t>
                      </a:r>
                      <a:endParaRPr lang="en-US" altLang="en-US" sz="1800" b="1" kern="1200" dirty="0">
                        <a:solidFill>
                          <a:schemeClr val="tx1"/>
                        </a:solidFill>
                        <a:latin typeface="Calibri" pitchFamily="34" charset="0"/>
                        <a:ea typeface="+mn-ea"/>
                        <a:cs typeface="Times New Roman" pitchFamily="18" charset="0"/>
                      </a:endParaRPr>
                    </a:p>
                  </a:txBody>
                  <a:tcPr marL="0" marR="0" marT="51435" marB="0">
                    <a:lnL w="28575" cap="flat" cmpd="sng" algn="ctr">
                      <a:solidFill>
                        <a:srgbClr val="357D91"/>
                      </a:solidFill>
                      <a:prstDash val="solid"/>
                      <a:round/>
                      <a:headEnd type="none" w="med" len="med"/>
                      <a:tailEnd type="none" w="med" len="med"/>
                    </a:lnL>
                    <a:lnR w="28575">
                      <a:solidFill>
                        <a:srgbClr val="4BACC6"/>
                      </a:solidFill>
                      <a:prstDash val="solid"/>
                    </a:lnR>
                    <a:lnT w="28575">
                      <a:solidFill>
                        <a:srgbClr val="4BACC6"/>
                      </a:solidFill>
                      <a:prstDash val="solid"/>
                    </a:lnT>
                    <a:lnB w="28575">
                      <a:solidFill>
                        <a:srgbClr val="4BACC6"/>
                      </a:solidFill>
                      <a:prstDash val="solid"/>
                    </a:lnB>
                  </a:tcPr>
                </a:tc>
              </a:tr>
            </a:tbl>
          </a:graphicData>
        </a:graphic>
      </p:graphicFrame>
    </p:spTree>
  </p:cSld>
  <p:clrMapOvr>
    <a:masterClrMapping/>
  </p:clrMapOvr>
  <p:transition advTm="102033"/>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12291"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1229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2293"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Code Review</a:t>
            </a:r>
            <a:endParaRPr lang="en-US" altLang="en-US" sz="3000" b="1" dirty="0">
              <a:solidFill>
                <a:schemeClr val="bg1"/>
              </a:solidFill>
              <a:latin typeface="Calibri" pitchFamily="34" charset="0"/>
              <a:cs typeface="Times New Roman" pitchFamily="18" charset="0"/>
            </a:endParaRPr>
          </a:p>
        </p:txBody>
      </p:sp>
      <p:pic>
        <p:nvPicPr>
          <p:cNvPr id="12294" name="Audio 1">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12295" name="TextBox 9"/>
          <p:cNvSpPr txBox="1">
            <a:spLocks noChangeArrowheads="1"/>
          </p:cNvSpPr>
          <p:nvPr>
            <p:custDataLst>
              <p:tags r:id="rId5"/>
            </p:custDataLst>
          </p:nvPr>
        </p:nvSpPr>
        <p:spPr bwMode="auto">
          <a:xfrm>
            <a:off x="320675" y="2214554"/>
            <a:ext cx="8037513" cy="1579920"/>
          </a:xfrm>
          <a:prstGeom prst="rect">
            <a:avLst/>
          </a:prstGeom>
          <a:noFill/>
          <a:ln w="9525">
            <a:noFill/>
            <a:miter lim="800000"/>
            <a:headEnd/>
            <a:tailEnd/>
          </a:ln>
        </p:spPr>
        <p:txBody>
          <a:bodyPr>
            <a:spAutoFit/>
          </a:bodyPr>
          <a:lstStyle/>
          <a:p>
            <a:pPr marL="368300" marR="15875" indent="-355600">
              <a:lnSpc>
                <a:spcPts val="2700"/>
              </a:lnSpc>
              <a:spcBef>
                <a:spcPts val="440"/>
              </a:spcBef>
              <a:buFont typeface="Wingdings"/>
              <a:buChar char=""/>
              <a:tabLst>
                <a:tab pos="367665" algn="l"/>
                <a:tab pos="368300" algn="l"/>
                <a:tab pos="1193165" algn="l"/>
                <a:tab pos="2298065" algn="l"/>
                <a:tab pos="2679065" algn="l"/>
                <a:tab pos="3771265" algn="l"/>
                <a:tab pos="4380865" algn="l"/>
                <a:tab pos="5206365" algn="l"/>
                <a:tab pos="5828665" algn="l"/>
                <a:tab pos="6997065" algn="l"/>
                <a:tab pos="7378065" algn="l"/>
              </a:tabLst>
            </a:pPr>
            <a:r>
              <a:rPr lang="en-US" altLang="en-US" sz="2000" b="1" dirty="0" smtClean="0">
                <a:latin typeface="Calibri" pitchFamily="34" charset="0"/>
                <a:cs typeface="Times New Roman" pitchFamily="18" charset="0"/>
              </a:rPr>
              <a:t>Code	Review	is	carried	out	after	the	module	is successfully  compiled and all the syntax errors have been eliminated.</a:t>
            </a:r>
          </a:p>
          <a:p>
            <a:pPr marL="368300" indent="-355600">
              <a:lnSpc>
                <a:spcPts val="2850"/>
              </a:lnSpc>
              <a:spcBef>
                <a:spcPts val="360"/>
              </a:spcBef>
              <a:buFont typeface="Wingdings"/>
              <a:buChar char=""/>
              <a:tabLst>
                <a:tab pos="367665" algn="l"/>
                <a:tab pos="368300" algn="l"/>
                <a:tab pos="1307465" algn="l"/>
                <a:tab pos="2653665" algn="l"/>
                <a:tab pos="3364865" algn="l"/>
                <a:tab pos="4939665" algn="l"/>
                <a:tab pos="7022465" algn="l"/>
                <a:tab pos="8584565" algn="l"/>
              </a:tabLst>
            </a:pPr>
            <a:r>
              <a:rPr lang="en-US" altLang="en-US" sz="2000" b="1" dirty="0" smtClean="0">
                <a:latin typeface="Calibri" pitchFamily="34" charset="0"/>
                <a:cs typeface="Times New Roman" pitchFamily="18" charset="0"/>
              </a:rPr>
              <a:t>Code Reviews are extremely	cost-effective strategies for reduction in coding errors and to produce high quality code.</a:t>
            </a:r>
            <a:endParaRPr lang="en-US" altLang="en-US" sz="2000" b="1" dirty="0">
              <a:latin typeface="Calibri" pitchFamily="34" charset="0"/>
              <a:cs typeface="Times New Roman" pitchFamily="18" charset="0"/>
            </a:endParaRPr>
          </a:p>
        </p:txBody>
      </p:sp>
      <p:sp>
        <p:nvSpPr>
          <p:cNvPr id="8" name="object 8"/>
          <p:cNvSpPr/>
          <p:nvPr/>
        </p:nvSpPr>
        <p:spPr>
          <a:xfrm>
            <a:off x="2501900" y="4017986"/>
            <a:ext cx="1651000" cy="952500"/>
          </a:xfrm>
          <a:custGeom>
            <a:avLst/>
            <a:gdLst/>
            <a:ahLst/>
            <a:cxnLst/>
            <a:rect l="l" t="t" r="r" b="b"/>
            <a:pathLst>
              <a:path w="1651000" h="952500">
                <a:moveTo>
                  <a:pt x="0" y="0"/>
                </a:moveTo>
                <a:lnTo>
                  <a:pt x="1651002" y="0"/>
                </a:lnTo>
                <a:lnTo>
                  <a:pt x="1651002" y="952500"/>
                </a:lnTo>
                <a:lnTo>
                  <a:pt x="0" y="952500"/>
                </a:lnTo>
                <a:lnTo>
                  <a:pt x="0" y="0"/>
                </a:lnTo>
                <a:close/>
              </a:path>
            </a:pathLst>
          </a:custGeom>
          <a:ln w="25408">
            <a:solidFill>
              <a:srgbClr val="357D91"/>
            </a:solidFill>
          </a:ln>
        </p:spPr>
        <p:txBody>
          <a:bodyPr wrap="square" lIns="0" tIns="0" rIns="0" bIns="0" rtlCol="0"/>
          <a:lstStyle/>
          <a:p>
            <a:endParaRPr/>
          </a:p>
        </p:txBody>
      </p:sp>
      <p:sp>
        <p:nvSpPr>
          <p:cNvPr id="9" name="object 10"/>
          <p:cNvSpPr/>
          <p:nvPr/>
        </p:nvSpPr>
        <p:spPr>
          <a:xfrm>
            <a:off x="1320800" y="5572140"/>
            <a:ext cx="1651000" cy="952500"/>
          </a:xfrm>
          <a:custGeom>
            <a:avLst/>
            <a:gdLst/>
            <a:ahLst/>
            <a:cxnLst/>
            <a:rect l="l" t="t" r="r" b="b"/>
            <a:pathLst>
              <a:path w="1651000" h="952500">
                <a:moveTo>
                  <a:pt x="0" y="0"/>
                </a:moveTo>
                <a:lnTo>
                  <a:pt x="1651002" y="0"/>
                </a:lnTo>
                <a:lnTo>
                  <a:pt x="1651002" y="952500"/>
                </a:lnTo>
                <a:lnTo>
                  <a:pt x="0" y="952500"/>
                </a:lnTo>
                <a:lnTo>
                  <a:pt x="0" y="0"/>
                </a:lnTo>
                <a:close/>
              </a:path>
            </a:pathLst>
          </a:custGeom>
          <a:ln w="25408">
            <a:solidFill>
              <a:srgbClr val="4BACC6"/>
            </a:solidFill>
          </a:ln>
        </p:spPr>
        <p:txBody>
          <a:bodyPr wrap="square" lIns="0" tIns="0" rIns="0" bIns="0" rtlCol="0"/>
          <a:lstStyle/>
          <a:p>
            <a:endParaRPr/>
          </a:p>
        </p:txBody>
      </p:sp>
      <p:sp>
        <p:nvSpPr>
          <p:cNvPr id="10" name="object 12"/>
          <p:cNvSpPr/>
          <p:nvPr/>
        </p:nvSpPr>
        <p:spPr>
          <a:xfrm>
            <a:off x="3721100" y="5572140"/>
            <a:ext cx="1651000" cy="952500"/>
          </a:xfrm>
          <a:custGeom>
            <a:avLst/>
            <a:gdLst/>
            <a:ahLst/>
            <a:cxnLst/>
            <a:rect l="l" t="t" r="r" b="b"/>
            <a:pathLst>
              <a:path w="1651000" h="952500">
                <a:moveTo>
                  <a:pt x="0" y="0"/>
                </a:moveTo>
                <a:lnTo>
                  <a:pt x="1651002" y="0"/>
                </a:lnTo>
                <a:lnTo>
                  <a:pt x="1651002" y="952500"/>
                </a:lnTo>
                <a:lnTo>
                  <a:pt x="0" y="952500"/>
                </a:lnTo>
                <a:lnTo>
                  <a:pt x="0" y="0"/>
                </a:lnTo>
                <a:close/>
              </a:path>
            </a:pathLst>
          </a:custGeom>
          <a:ln w="25408">
            <a:solidFill>
              <a:srgbClr val="4BACC6"/>
            </a:solidFill>
          </a:ln>
        </p:spPr>
        <p:txBody>
          <a:bodyPr wrap="square" lIns="0" tIns="0" rIns="0" bIns="0" rtlCol="0"/>
          <a:lstStyle/>
          <a:p>
            <a:endParaRPr/>
          </a:p>
        </p:txBody>
      </p:sp>
      <p:sp>
        <p:nvSpPr>
          <p:cNvPr id="11" name="object 16"/>
          <p:cNvSpPr/>
          <p:nvPr/>
        </p:nvSpPr>
        <p:spPr>
          <a:xfrm>
            <a:off x="3251200" y="4932386"/>
            <a:ext cx="1435100" cy="1066800"/>
          </a:xfrm>
          <a:prstGeom prst="rect">
            <a:avLst/>
          </a:prstGeom>
          <a:blipFill>
            <a:blip r:embed="rId10" cstate="print"/>
            <a:stretch>
              <a:fillRect/>
            </a:stretch>
          </a:blipFill>
        </p:spPr>
        <p:txBody>
          <a:bodyPr wrap="square" lIns="0" tIns="0" rIns="0" bIns="0" rtlCol="0"/>
          <a:lstStyle/>
          <a:p>
            <a:endParaRPr/>
          </a:p>
        </p:txBody>
      </p:sp>
      <p:sp>
        <p:nvSpPr>
          <p:cNvPr id="12" name="object 9"/>
          <p:cNvSpPr txBox="1"/>
          <p:nvPr/>
        </p:nvSpPr>
        <p:spPr>
          <a:xfrm>
            <a:off x="2838475" y="4153545"/>
            <a:ext cx="992505" cy="642933"/>
          </a:xfrm>
          <a:prstGeom prst="rect">
            <a:avLst/>
          </a:prstGeom>
        </p:spPr>
        <p:txBody>
          <a:bodyPr vert="horz" wrap="square" lIns="0" tIns="5080" rIns="0" bIns="0" rtlCol="0">
            <a:spAutoFit/>
          </a:bodyPr>
          <a:lstStyle/>
          <a:p>
            <a:pPr marL="25400" marR="5080" indent="-12700">
              <a:lnSpc>
                <a:spcPct val="102299"/>
              </a:lnSpc>
              <a:spcBef>
                <a:spcPts val="40"/>
              </a:spcBef>
            </a:pPr>
            <a:r>
              <a:rPr lang="en-US" altLang="en-US" sz="2000" b="1" dirty="0" smtClean="0">
                <a:latin typeface="Calibri" pitchFamily="34" charset="0"/>
                <a:cs typeface="Times New Roman" pitchFamily="18" charset="0"/>
              </a:rPr>
              <a:t>Types of  Reviews</a:t>
            </a:r>
            <a:endParaRPr lang="en-US" altLang="en-US" sz="2000" b="1" dirty="0">
              <a:latin typeface="Calibri" pitchFamily="34" charset="0"/>
              <a:cs typeface="Times New Roman" pitchFamily="18" charset="0"/>
            </a:endParaRPr>
          </a:p>
        </p:txBody>
      </p:sp>
      <p:sp>
        <p:nvSpPr>
          <p:cNvPr id="13" name="object 11"/>
          <p:cNvSpPr txBox="1"/>
          <p:nvPr/>
        </p:nvSpPr>
        <p:spPr>
          <a:xfrm>
            <a:off x="1516087" y="5725181"/>
            <a:ext cx="1251585" cy="642933"/>
          </a:xfrm>
          <a:prstGeom prst="rect">
            <a:avLst/>
          </a:prstGeom>
        </p:spPr>
        <p:txBody>
          <a:bodyPr vert="horz" wrap="square" lIns="0" tIns="5080" rIns="0" bIns="0" rtlCol="0">
            <a:spAutoFit/>
          </a:bodyPr>
          <a:lstStyle/>
          <a:p>
            <a:pPr marL="139700" marR="5080" indent="-127000">
              <a:lnSpc>
                <a:spcPct val="102299"/>
              </a:lnSpc>
              <a:spcBef>
                <a:spcPts val="40"/>
              </a:spcBef>
            </a:pPr>
            <a:r>
              <a:rPr lang="en-US" altLang="en-US" sz="2000" b="1" dirty="0" smtClean="0">
                <a:latin typeface="Calibri" pitchFamily="34" charset="0"/>
                <a:cs typeface="Times New Roman" pitchFamily="18" charset="0"/>
              </a:rPr>
              <a:t>Code Walk  Through</a:t>
            </a:r>
            <a:endParaRPr lang="en-US" altLang="en-US" sz="2000" b="1" dirty="0">
              <a:latin typeface="Calibri" pitchFamily="34" charset="0"/>
              <a:cs typeface="Times New Roman" pitchFamily="18" charset="0"/>
            </a:endParaRPr>
          </a:p>
        </p:txBody>
      </p:sp>
      <p:sp>
        <p:nvSpPr>
          <p:cNvPr id="14" name="object 13"/>
          <p:cNvSpPr txBox="1"/>
          <p:nvPr/>
        </p:nvSpPr>
        <p:spPr>
          <a:xfrm>
            <a:off x="3931818" y="5725181"/>
            <a:ext cx="1354562" cy="632994"/>
          </a:xfrm>
          <a:prstGeom prst="rect">
            <a:avLst/>
          </a:prstGeom>
        </p:spPr>
        <p:txBody>
          <a:bodyPr vert="horz" wrap="square" lIns="0" tIns="5080" rIns="0" bIns="0" rtlCol="0">
            <a:spAutoFit/>
          </a:bodyPr>
          <a:lstStyle/>
          <a:p>
            <a:pPr marL="139700" marR="5080" indent="-127000">
              <a:lnSpc>
                <a:spcPct val="102299"/>
              </a:lnSpc>
              <a:spcBef>
                <a:spcPts val="40"/>
              </a:spcBef>
            </a:pPr>
            <a:r>
              <a:rPr lang="en-US" altLang="en-US" sz="2000" b="1" dirty="0" smtClean="0">
                <a:latin typeface="Calibri" pitchFamily="34" charset="0"/>
                <a:cs typeface="Times New Roman" pitchFamily="18" charset="0"/>
              </a:rPr>
              <a:t>Code Inspection</a:t>
            </a:r>
            <a:endParaRPr lang="en-US"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13315"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1331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331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Code Walk Through</a:t>
            </a:r>
            <a:endParaRPr lang="en-US" altLang="en-US" sz="3000" b="1" dirty="0">
              <a:solidFill>
                <a:schemeClr val="bg1"/>
              </a:solidFill>
              <a:latin typeface="Calibri" pitchFamily="34" charset="0"/>
              <a:cs typeface="Times New Roman" pitchFamily="18" charset="0"/>
            </a:endParaRPr>
          </a:p>
        </p:txBody>
      </p:sp>
      <p:pic>
        <p:nvPicPr>
          <p:cNvPr id="13318"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object 5"/>
          <p:cNvSpPr txBox="1"/>
          <p:nvPr/>
        </p:nvSpPr>
        <p:spPr>
          <a:xfrm>
            <a:off x="142845" y="2500306"/>
            <a:ext cx="8715436" cy="3475310"/>
          </a:xfrm>
          <a:prstGeom prst="rect">
            <a:avLst/>
          </a:prstGeom>
        </p:spPr>
        <p:txBody>
          <a:bodyPr vert="horz" wrap="square" lIns="0" tIns="63500" rIns="0" bIns="0" rtlCol="0">
            <a:spAutoFit/>
          </a:bodyPr>
          <a:lstStyle/>
          <a:p>
            <a:pPr marL="368300" indent="-355600">
              <a:lnSpc>
                <a:spcPct val="100000"/>
              </a:lnSpc>
              <a:spcBef>
                <a:spcPts val="500"/>
              </a:spcBef>
              <a:buFont typeface="Wingdings"/>
              <a:buChar char=""/>
              <a:tabLst>
                <a:tab pos="367665" algn="l"/>
                <a:tab pos="368300" algn="l"/>
              </a:tabLst>
            </a:pPr>
            <a:r>
              <a:rPr lang="en-US" altLang="en-US" sz="2000" b="1" dirty="0" smtClean="0">
                <a:latin typeface="Calibri" pitchFamily="34" charset="0"/>
                <a:cs typeface="Times New Roman" pitchFamily="18" charset="0"/>
              </a:rPr>
              <a:t>Code walk through is an informal code analysis technique.</a:t>
            </a:r>
          </a:p>
          <a:p>
            <a:pPr marL="368300" indent="-355600">
              <a:lnSpc>
                <a:spcPts val="2850"/>
              </a:lnSpc>
              <a:spcBef>
                <a:spcPts val="400"/>
              </a:spcBef>
              <a:buFont typeface="Wingdings"/>
              <a:buChar char=""/>
              <a:tabLst>
                <a:tab pos="367665" algn="l"/>
                <a:tab pos="368300" algn="l"/>
                <a:tab pos="1002665" algn="l"/>
                <a:tab pos="1815464" algn="l"/>
                <a:tab pos="3314065" algn="l"/>
                <a:tab pos="3733165" algn="l"/>
                <a:tab pos="4317365" algn="l"/>
                <a:tab pos="5079365" algn="l"/>
                <a:tab pos="6260465" algn="l"/>
                <a:tab pos="6831965" algn="l"/>
                <a:tab pos="7276465" algn="l"/>
                <a:tab pos="8533765" algn="l"/>
              </a:tabLst>
            </a:pPr>
            <a:r>
              <a:rPr lang="en-US" altLang="en-US" sz="2000" b="1" dirty="0" smtClean="0">
                <a:latin typeface="Calibri" pitchFamily="34" charset="0"/>
                <a:cs typeface="Times New Roman" pitchFamily="18" charset="0"/>
              </a:rPr>
              <a:t>The	main	objectives	of	the	walk	through	are	to	discover the</a:t>
            </a:r>
          </a:p>
          <a:p>
            <a:pPr marL="368300">
              <a:lnSpc>
                <a:spcPts val="2850"/>
              </a:lnSpc>
            </a:pPr>
            <a:r>
              <a:rPr lang="en-US" altLang="en-US" sz="2000" b="1" dirty="0" smtClean="0">
                <a:latin typeface="Calibri" pitchFamily="34" charset="0"/>
                <a:cs typeface="Times New Roman" pitchFamily="18" charset="0"/>
              </a:rPr>
              <a:t>algorithmic and logical errors in the code.</a:t>
            </a:r>
          </a:p>
          <a:p>
            <a:pPr marL="368300" marR="10795" indent="-355600" algn="just">
              <a:lnSpc>
                <a:spcPts val="2700"/>
              </a:lnSpc>
              <a:spcBef>
                <a:spcPts val="645"/>
              </a:spcBef>
              <a:buFont typeface="Wingdings"/>
              <a:buChar char=""/>
              <a:tabLst>
                <a:tab pos="368300" algn="l"/>
              </a:tabLst>
            </a:pPr>
            <a:r>
              <a:rPr lang="en-US" altLang="en-US" sz="2000" b="1" dirty="0" smtClean="0">
                <a:latin typeface="Calibri" pitchFamily="34" charset="0"/>
                <a:cs typeface="Times New Roman" pitchFamily="18" charset="0"/>
              </a:rPr>
              <a:t>A few members of the development team are given the code few  days before the walk through meeting to read and understand  code.</a:t>
            </a:r>
          </a:p>
          <a:p>
            <a:pPr marL="368300" marR="30480" indent="-355600">
              <a:lnSpc>
                <a:spcPts val="2700"/>
              </a:lnSpc>
              <a:spcBef>
                <a:spcPts val="600"/>
              </a:spcBef>
              <a:buFont typeface="Wingdings"/>
              <a:buChar char=""/>
              <a:tabLst>
                <a:tab pos="367665" algn="l"/>
                <a:tab pos="368300" algn="l"/>
              </a:tabLst>
            </a:pPr>
            <a:r>
              <a:rPr lang="en-US" altLang="en-US" sz="2000" b="1" dirty="0" smtClean="0">
                <a:latin typeface="Calibri" pitchFamily="34" charset="0"/>
                <a:cs typeface="Times New Roman" pitchFamily="18" charset="0"/>
              </a:rPr>
              <a:t>Each member selects some test cases and simulates execution of  the code by hand</a:t>
            </a:r>
          </a:p>
          <a:p>
            <a:pPr marL="368300" marR="23495" indent="-355600">
              <a:lnSpc>
                <a:spcPts val="2700"/>
              </a:lnSpc>
              <a:spcBef>
                <a:spcPts val="605"/>
              </a:spcBef>
              <a:buFont typeface="Wingdings"/>
              <a:buChar char=""/>
              <a:tabLst>
                <a:tab pos="367665" algn="l"/>
                <a:tab pos="368300" algn="l"/>
              </a:tabLst>
            </a:pPr>
            <a:r>
              <a:rPr lang="en-US" altLang="en-US" sz="2000" b="1" dirty="0" smtClean="0">
                <a:latin typeface="Calibri" pitchFamily="34" charset="0"/>
                <a:cs typeface="Times New Roman" pitchFamily="18" charset="0"/>
              </a:rPr>
              <a:t>The members note down their findings to discuss these in a walk  through meeting where the coder of the module is present.</a:t>
            </a:r>
            <a:endParaRPr lang="en-US"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14339"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1434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Code Inspection</a:t>
            </a:r>
            <a:endParaRPr lang="en-US" altLang="en-US" sz="3000" b="1" dirty="0">
              <a:solidFill>
                <a:schemeClr val="bg1"/>
              </a:solidFill>
              <a:latin typeface="Calibri" pitchFamily="34" charset="0"/>
              <a:cs typeface="Times New Roman" pitchFamily="18" charset="0"/>
            </a:endParaRPr>
          </a:p>
        </p:txBody>
      </p:sp>
      <p:pic>
        <p:nvPicPr>
          <p:cNvPr id="14342"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object 5"/>
          <p:cNvSpPr txBox="1"/>
          <p:nvPr/>
        </p:nvSpPr>
        <p:spPr>
          <a:xfrm>
            <a:off x="100679" y="2333330"/>
            <a:ext cx="8757601" cy="4167504"/>
          </a:xfrm>
          <a:prstGeom prst="rect">
            <a:avLst/>
          </a:prstGeom>
        </p:spPr>
        <p:txBody>
          <a:bodyPr vert="horz" wrap="square" lIns="0" tIns="12700" rIns="0" bIns="0" rtlCol="0">
            <a:spAutoFit/>
          </a:bodyPr>
          <a:lstStyle/>
          <a:p>
            <a:pPr marL="368300" indent="-355600">
              <a:lnSpc>
                <a:spcPts val="2850"/>
              </a:lnSpc>
              <a:spcBef>
                <a:spcPts val="100"/>
              </a:spcBef>
              <a:buFont typeface="Wingdings"/>
              <a:buChar char=""/>
              <a:tabLst>
                <a:tab pos="367665" algn="l"/>
                <a:tab pos="368300" algn="l"/>
              </a:tabLst>
            </a:pPr>
            <a:r>
              <a:rPr lang="en-US" altLang="en-US" sz="2000" b="1" dirty="0" smtClean="0">
                <a:latin typeface="Calibri" pitchFamily="34" charset="0"/>
                <a:cs typeface="Times New Roman" pitchFamily="18" charset="0"/>
              </a:rPr>
              <a:t>The aim of Code Inspection is to discover some common types of</a:t>
            </a:r>
          </a:p>
          <a:p>
            <a:pPr marL="368300">
              <a:lnSpc>
                <a:spcPts val="2850"/>
              </a:lnSpc>
            </a:pPr>
            <a:r>
              <a:rPr lang="en-US" altLang="en-US" sz="2000" b="1" dirty="0" smtClean="0">
                <a:latin typeface="Calibri" pitchFamily="34" charset="0"/>
                <a:cs typeface="Times New Roman" pitchFamily="18" charset="0"/>
              </a:rPr>
              <a:t>errors caused due to improper programming.</a:t>
            </a:r>
          </a:p>
          <a:p>
            <a:pPr marL="368300" marR="26034" indent="-355600">
              <a:lnSpc>
                <a:spcPts val="2700"/>
              </a:lnSpc>
              <a:spcBef>
                <a:spcPts val="740"/>
              </a:spcBef>
              <a:buFont typeface="Wingdings"/>
              <a:buChar char=""/>
              <a:tabLst>
                <a:tab pos="367665" algn="l"/>
                <a:tab pos="368300" algn="l"/>
              </a:tabLst>
            </a:pPr>
            <a:r>
              <a:rPr lang="en-US" altLang="en-US" sz="2000" b="1" dirty="0" smtClean="0">
                <a:latin typeface="Calibri" pitchFamily="34" charset="0"/>
                <a:cs typeface="Times New Roman" pitchFamily="18" charset="0"/>
              </a:rPr>
              <a:t>In other words, during Code Inspection the code is examined for  the presence of certain kinds of errors.</a:t>
            </a:r>
          </a:p>
          <a:p>
            <a:pPr marL="749300" marR="10795" lvl="1" indent="-355600" algn="just">
              <a:lnSpc>
                <a:spcPts val="2600"/>
              </a:lnSpc>
              <a:spcBef>
                <a:spcPts val="585"/>
              </a:spcBef>
              <a:buFont typeface="Arial"/>
              <a:buChar char="•"/>
              <a:tabLst>
                <a:tab pos="749300" algn="l"/>
              </a:tabLst>
            </a:pPr>
            <a:r>
              <a:rPr lang="en-US" altLang="en-US" sz="2000" b="1" dirty="0" smtClean="0">
                <a:latin typeface="Calibri" pitchFamily="34" charset="0"/>
                <a:cs typeface="Times New Roman" pitchFamily="18" charset="0"/>
              </a:rPr>
              <a:t>For instance, consider the classical error of writing a procedure  that modifies a parameter while the calling routine calls that  procedure with a constant actual parameter.</a:t>
            </a:r>
          </a:p>
          <a:p>
            <a:pPr marL="749300" marR="5080" lvl="1" indent="-355600" algn="just">
              <a:lnSpc>
                <a:spcPts val="2600"/>
              </a:lnSpc>
              <a:spcBef>
                <a:spcPts val="605"/>
              </a:spcBef>
              <a:buFont typeface="Arial"/>
              <a:buChar char="•"/>
              <a:tabLst>
                <a:tab pos="749300" algn="l"/>
              </a:tabLst>
            </a:pPr>
            <a:r>
              <a:rPr lang="en-US" altLang="en-US" sz="2000" b="1" dirty="0" smtClean="0">
                <a:latin typeface="Calibri" pitchFamily="34" charset="0"/>
                <a:cs typeface="Times New Roman" pitchFamily="18" charset="0"/>
              </a:rPr>
              <a:t>It is more likely that such an error will be discovered by looking  for these kinds of mistakes in the code.</a:t>
            </a:r>
          </a:p>
          <a:p>
            <a:pPr marL="368300" indent="-355600">
              <a:lnSpc>
                <a:spcPct val="100000"/>
              </a:lnSpc>
              <a:spcBef>
                <a:spcPts val="280"/>
              </a:spcBef>
              <a:buFont typeface="Wingdings"/>
              <a:buChar char=""/>
              <a:tabLst>
                <a:tab pos="367665" algn="l"/>
                <a:tab pos="368300" algn="l"/>
              </a:tabLst>
            </a:pPr>
            <a:r>
              <a:rPr lang="en-US" altLang="en-US" sz="2000" b="1" dirty="0" smtClean="0">
                <a:latin typeface="Calibri" pitchFamily="34" charset="0"/>
                <a:cs typeface="Times New Roman" pitchFamily="18" charset="0"/>
              </a:rPr>
              <a:t>In addition, commitment to coding standards</a:t>
            </a:r>
          </a:p>
          <a:p>
            <a:pPr marL="368300">
              <a:lnSpc>
                <a:spcPct val="100000"/>
              </a:lnSpc>
              <a:spcBef>
                <a:spcPts val="300"/>
              </a:spcBef>
            </a:pPr>
            <a:r>
              <a:rPr lang="en-US" altLang="en-US" sz="2000" b="1" dirty="0" smtClean="0">
                <a:latin typeface="Calibri" pitchFamily="34" charset="0"/>
                <a:cs typeface="Times New Roman" pitchFamily="18" charset="0"/>
              </a:rPr>
              <a:t>is also checked.</a:t>
            </a:r>
            <a:endParaRPr lang="en-US"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1536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Few Classical Programming Errors</a:t>
            </a:r>
            <a:endParaRPr lang="en-US" altLang="en-US" sz="3000" b="1" dirty="0">
              <a:solidFill>
                <a:schemeClr val="bg1"/>
              </a:solidFill>
              <a:latin typeface="Calibri" pitchFamily="34" charset="0"/>
              <a:cs typeface="Times New Roman" pitchFamily="18" charset="0"/>
            </a:endParaRPr>
          </a:p>
        </p:txBody>
      </p:sp>
      <p:pic>
        <p:nvPicPr>
          <p:cNvPr id="15366"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object 5"/>
          <p:cNvSpPr txBox="1">
            <a:spLocks/>
          </p:cNvSpPr>
          <p:nvPr/>
        </p:nvSpPr>
        <p:spPr bwMode="auto">
          <a:xfrm>
            <a:off x="500034" y="2786058"/>
            <a:ext cx="9027688" cy="2975173"/>
          </a:xfrm>
          <a:prstGeom prst="rect">
            <a:avLst/>
          </a:prstGeom>
          <a:noFill/>
          <a:ln w="9525" algn="ctr">
            <a:noFill/>
            <a:miter lim="800000"/>
            <a:headEnd/>
            <a:tailEnd/>
          </a:ln>
        </p:spPr>
        <p:txBody>
          <a:bodyPr vert="horz" wrap="square" lIns="0" tIns="63500" rIns="0" bIns="0" numCol="1" rtlCol="0" anchor="t" anchorCtr="0" compatLnSpc="1">
            <a:prstTxWarp prst="textNoShape">
              <a:avLst/>
            </a:prstTxWarp>
            <a:spAutoFit/>
          </a:bodyPr>
          <a:lstStyle/>
          <a:p>
            <a:pPr marL="423545" marR="0" lvl="0" indent="-355600" algn="l" defTabSz="914400" rtl="0" eaLnBrk="0" fontAlgn="base" latinLnBrk="0" hangingPunct="0">
              <a:lnSpc>
                <a:spcPct val="100000"/>
              </a:lnSpc>
              <a:spcBef>
                <a:spcPts val="500"/>
              </a:spcBef>
              <a:spcAft>
                <a:spcPct val="0"/>
              </a:spcAft>
              <a:buClrTx/>
              <a:buSzTx/>
              <a:buFont typeface="Wingdings"/>
              <a:buChar char=""/>
              <a:tabLst>
                <a:tab pos="423545" algn="l"/>
                <a:tab pos="424180" algn="l"/>
              </a:tabLst>
              <a:defRPr/>
            </a:pPr>
            <a:r>
              <a:rPr lang="en-US" altLang="en-US" sz="2000" b="1" dirty="0" smtClean="0">
                <a:latin typeface="Calibri" pitchFamily="34" charset="0"/>
                <a:cs typeface="Times New Roman" pitchFamily="18" charset="0"/>
              </a:rPr>
              <a:t>Use of uninitialized variables</a:t>
            </a:r>
          </a:p>
          <a:p>
            <a:pPr marL="423545" marR="0" lvl="0" indent="-355600" algn="l" defTabSz="914400" rtl="0" eaLnBrk="0" fontAlgn="base" latinLnBrk="0" hangingPunct="0">
              <a:lnSpc>
                <a:spcPct val="100000"/>
              </a:lnSpc>
              <a:spcBef>
                <a:spcPts val="400"/>
              </a:spcBef>
              <a:spcAft>
                <a:spcPct val="0"/>
              </a:spcAft>
              <a:buClr>
                <a:srgbClr val="000000"/>
              </a:buClr>
              <a:buSzTx/>
              <a:buFont typeface="Wingdings"/>
              <a:buChar char=""/>
              <a:tabLst>
                <a:tab pos="423545" algn="l"/>
                <a:tab pos="424180" algn="l"/>
              </a:tabLst>
              <a:defRPr/>
            </a:pPr>
            <a:r>
              <a:rPr lang="en-US" altLang="en-US" sz="2000" b="1" dirty="0" smtClean="0">
                <a:latin typeface="Calibri" pitchFamily="34" charset="0"/>
                <a:cs typeface="Times New Roman" pitchFamily="18" charset="0"/>
              </a:rPr>
              <a:t>Jumps into loops</a:t>
            </a:r>
          </a:p>
          <a:p>
            <a:pPr marL="423545" marR="0" lvl="0" indent="-355600" algn="l" defTabSz="914400" rtl="0" eaLnBrk="0" fontAlgn="base" latinLnBrk="0" hangingPunct="0">
              <a:lnSpc>
                <a:spcPct val="100000"/>
              </a:lnSpc>
              <a:spcBef>
                <a:spcPts val="305"/>
              </a:spcBef>
              <a:spcAft>
                <a:spcPct val="0"/>
              </a:spcAft>
              <a:buClr>
                <a:srgbClr val="000000"/>
              </a:buClr>
              <a:buSzTx/>
              <a:buFont typeface="Wingdings"/>
              <a:buChar char=""/>
              <a:tabLst>
                <a:tab pos="423545" algn="l"/>
                <a:tab pos="424180" algn="l"/>
              </a:tabLst>
              <a:defRPr/>
            </a:pPr>
            <a:r>
              <a:rPr lang="en-US" altLang="en-US" sz="2000" b="1" dirty="0" smtClean="0">
                <a:latin typeface="Calibri" pitchFamily="34" charset="0"/>
                <a:cs typeface="Times New Roman" pitchFamily="18" charset="0"/>
              </a:rPr>
              <a:t>Non terminating loops</a:t>
            </a:r>
          </a:p>
          <a:p>
            <a:pPr marL="423545" marR="0" lvl="0" indent="-355600" algn="l" defTabSz="914400" rtl="0" eaLnBrk="0" fontAlgn="base" latinLnBrk="0" hangingPunct="0">
              <a:lnSpc>
                <a:spcPct val="100000"/>
              </a:lnSpc>
              <a:spcBef>
                <a:spcPts val="300"/>
              </a:spcBef>
              <a:spcAft>
                <a:spcPct val="0"/>
              </a:spcAft>
              <a:buClr>
                <a:srgbClr val="000000"/>
              </a:buClr>
              <a:buSzTx/>
              <a:buFont typeface="Wingdings"/>
              <a:buChar char=""/>
              <a:tabLst>
                <a:tab pos="423545" algn="l"/>
                <a:tab pos="424180" algn="l"/>
              </a:tabLst>
              <a:defRPr/>
            </a:pPr>
            <a:r>
              <a:rPr lang="en-US" altLang="en-US" sz="2000" b="1" dirty="0" smtClean="0">
                <a:latin typeface="Calibri" pitchFamily="34" charset="0"/>
                <a:cs typeface="Times New Roman" pitchFamily="18" charset="0"/>
              </a:rPr>
              <a:t>Array indices out of bounds</a:t>
            </a:r>
          </a:p>
          <a:p>
            <a:pPr marL="423545" marR="0" lvl="0" indent="-355600" algn="l" defTabSz="914400" rtl="0" eaLnBrk="0" fontAlgn="base" latinLnBrk="0" hangingPunct="0">
              <a:lnSpc>
                <a:spcPct val="100000"/>
              </a:lnSpc>
              <a:spcBef>
                <a:spcPts val="400"/>
              </a:spcBef>
              <a:spcAft>
                <a:spcPct val="0"/>
              </a:spcAft>
              <a:buClr>
                <a:srgbClr val="000000"/>
              </a:buClr>
              <a:buSzTx/>
              <a:buFont typeface="Wingdings"/>
              <a:buChar char=""/>
              <a:tabLst>
                <a:tab pos="423545" algn="l"/>
                <a:tab pos="424180" algn="l"/>
              </a:tabLst>
              <a:defRPr/>
            </a:pPr>
            <a:r>
              <a:rPr lang="en-US" altLang="en-US" sz="2000" b="1" dirty="0" smtClean="0">
                <a:latin typeface="Calibri" pitchFamily="34" charset="0"/>
                <a:cs typeface="Times New Roman" pitchFamily="18" charset="0"/>
              </a:rPr>
              <a:t>Improper storage allocation and de-allocation</a:t>
            </a:r>
          </a:p>
          <a:p>
            <a:pPr marL="423545" marR="5080" lvl="0" indent="-355600" algn="l" defTabSz="914400" rtl="0" eaLnBrk="0" fontAlgn="base" latinLnBrk="0" hangingPunct="0">
              <a:lnSpc>
                <a:spcPts val="2700"/>
              </a:lnSpc>
              <a:spcBef>
                <a:spcPts val="645"/>
              </a:spcBef>
              <a:spcAft>
                <a:spcPct val="0"/>
              </a:spcAft>
              <a:buClr>
                <a:srgbClr val="000000"/>
              </a:buClr>
              <a:buSzTx/>
              <a:buFont typeface="Wingdings"/>
              <a:buChar char=""/>
              <a:tabLst>
                <a:tab pos="423545" algn="l"/>
                <a:tab pos="424180" algn="l"/>
              </a:tabLst>
              <a:defRPr/>
            </a:pPr>
            <a:r>
              <a:rPr lang="en-US" altLang="en-US" sz="2000" b="1" dirty="0" smtClean="0">
                <a:latin typeface="Calibri" pitchFamily="34" charset="0"/>
                <a:cs typeface="Times New Roman" pitchFamily="18" charset="0"/>
              </a:rPr>
              <a:t>Mismatches between actual and formal parameter in procedure  calls</a:t>
            </a:r>
          </a:p>
          <a:p>
            <a:pPr marL="423545" marR="12700" lvl="0" indent="-355600" algn="l" defTabSz="914400" rtl="0" eaLnBrk="0" fontAlgn="base" latinLnBrk="0" hangingPunct="0">
              <a:lnSpc>
                <a:spcPts val="2700"/>
              </a:lnSpc>
              <a:spcBef>
                <a:spcPts val="600"/>
              </a:spcBef>
              <a:spcAft>
                <a:spcPct val="0"/>
              </a:spcAft>
              <a:buClrTx/>
              <a:buSzTx/>
              <a:buFont typeface="Wingdings"/>
              <a:buChar char=""/>
              <a:tabLst>
                <a:tab pos="423545" algn="l"/>
                <a:tab pos="424180" algn="l"/>
              </a:tabLst>
              <a:defRPr/>
            </a:pPr>
            <a:r>
              <a:rPr lang="en-US" altLang="en-US" sz="2000" b="1" dirty="0" smtClean="0">
                <a:latin typeface="Calibri" pitchFamily="34" charset="0"/>
                <a:cs typeface="Times New Roman" pitchFamily="18" charset="0"/>
              </a:rPr>
              <a:t>Use of incorrect logical operators or incorrect precedence among  operators</a:t>
            </a:r>
          </a:p>
          <a:p>
            <a:pPr marL="423545" marR="0" lvl="0" indent="-355600" algn="l" defTabSz="914400" rtl="0" eaLnBrk="0" fontAlgn="base" latinLnBrk="0" hangingPunct="0">
              <a:lnSpc>
                <a:spcPct val="100000"/>
              </a:lnSpc>
              <a:spcBef>
                <a:spcPts val="265"/>
              </a:spcBef>
              <a:spcAft>
                <a:spcPct val="0"/>
              </a:spcAft>
              <a:buClr>
                <a:srgbClr val="000000"/>
              </a:buClr>
              <a:buSzTx/>
              <a:buFont typeface="Wingdings"/>
              <a:buChar char=""/>
              <a:tabLst>
                <a:tab pos="423545" algn="l"/>
                <a:tab pos="424180" algn="l"/>
              </a:tabLst>
              <a:defRPr/>
            </a:pPr>
            <a:r>
              <a:rPr lang="en-US" altLang="en-US" sz="2000" b="1" dirty="0" smtClean="0">
                <a:latin typeface="Calibri" pitchFamily="34" charset="0"/>
                <a:cs typeface="Times New Roman" pitchFamily="18" charset="0"/>
              </a:rPr>
              <a:t>Improper modification of loop variables</a:t>
            </a:r>
            <a:endParaRPr lang="en-US"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Software Documentation</a:t>
            </a:r>
            <a:endParaRPr lang="en-US" altLang="en-US" sz="3000" b="1" dirty="0">
              <a:solidFill>
                <a:schemeClr val="bg1"/>
              </a:solidFill>
              <a:latin typeface="Calibri" pitchFamily="34" charset="0"/>
              <a:cs typeface="Times New Roman" pitchFamily="18" charset="0"/>
            </a:endParaRPr>
          </a:p>
        </p:txBody>
      </p:sp>
      <p:pic>
        <p:nvPicPr>
          <p:cNvPr id="16390"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object 5"/>
          <p:cNvSpPr txBox="1"/>
          <p:nvPr/>
        </p:nvSpPr>
        <p:spPr>
          <a:xfrm>
            <a:off x="357158" y="2786058"/>
            <a:ext cx="8358246" cy="2839239"/>
          </a:xfrm>
          <a:prstGeom prst="rect">
            <a:avLst/>
          </a:prstGeom>
        </p:spPr>
        <p:txBody>
          <a:bodyPr vert="horz" wrap="square" lIns="0" tIns="55880" rIns="0" bIns="0" rtlCol="0">
            <a:spAutoFit/>
          </a:bodyPr>
          <a:lstStyle/>
          <a:p>
            <a:pPr marL="368300" marR="5080" indent="-355600" algn="just">
              <a:lnSpc>
                <a:spcPts val="2700"/>
              </a:lnSpc>
              <a:spcBef>
                <a:spcPts val="440"/>
              </a:spcBef>
              <a:buFont typeface="Wingdings"/>
              <a:buChar char=""/>
              <a:tabLst>
                <a:tab pos="368300" algn="l"/>
              </a:tabLst>
            </a:pPr>
            <a:r>
              <a:rPr lang="en-US" altLang="en-US" sz="2000" b="1" dirty="0" smtClean="0">
                <a:latin typeface="Calibri" pitchFamily="34" charset="0"/>
                <a:cs typeface="Times New Roman" pitchFamily="18" charset="0"/>
              </a:rPr>
              <a:t>When various kinds of software products are developed, various  kinds of documents are also developed as part of any software  engineering process e.g.</a:t>
            </a:r>
          </a:p>
          <a:p>
            <a:pPr marL="749300" lvl="1" indent="-355600">
              <a:lnSpc>
                <a:spcPct val="100000"/>
              </a:lnSpc>
              <a:spcBef>
                <a:spcPts val="365"/>
              </a:spcBef>
              <a:buClr>
                <a:srgbClr val="000000"/>
              </a:buClr>
              <a:buFont typeface="Arial"/>
              <a:buChar char="•"/>
              <a:tabLst>
                <a:tab pos="748665" algn="l"/>
                <a:tab pos="749300" algn="l"/>
              </a:tabLst>
            </a:pPr>
            <a:r>
              <a:rPr lang="en-US" altLang="en-US" sz="2000" b="1" dirty="0" smtClean="0">
                <a:latin typeface="Calibri" pitchFamily="34" charset="0"/>
                <a:cs typeface="Times New Roman" pitchFamily="18" charset="0"/>
              </a:rPr>
              <a:t>Users’ manual,</a:t>
            </a:r>
          </a:p>
          <a:p>
            <a:pPr marL="749300" lvl="1" indent="-355600">
              <a:lnSpc>
                <a:spcPct val="100000"/>
              </a:lnSpc>
              <a:spcBef>
                <a:spcPts val="320"/>
              </a:spcBef>
              <a:buFont typeface="Arial"/>
              <a:buChar char="•"/>
              <a:tabLst>
                <a:tab pos="748665" algn="l"/>
                <a:tab pos="749300" algn="l"/>
              </a:tabLst>
            </a:pPr>
            <a:r>
              <a:rPr lang="en-US" altLang="en-US" sz="2000" b="1" dirty="0" smtClean="0">
                <a:latin typeface="Calibri" pitchFamily="34" charset="0"/>
                <a:cs typeface="Times New Roman" pitchFamily="18" charset="0"/>
              </a:rPr>
              <a:t>Software requirements specification (SRS) documents,</a:t>
            </a:r>
          </a:p>
          <a:p>
            <a:pPr marL="749300" lvl="1" indent="-355600">
              <a:lnSpc>
                <a:spcPct val="100000"/>
              </a:lnSpc>
              <a:spcBef>
                <a:spcPts val="320"/>
              </a:spcBef>
              <a:buClr>
                <a:srgbClr val="000000"/>
              </a:buClr>
              <a:buFont typeface="Arial"/>
              <a:buChar char="•"/>
              <a:tabLst>
                <a:tab pos="748665" algn="l"/>
                <a:tab pos="749300" algn="l"/>
              </a:tabLst>
            </a:pPr>
            <a:r>
              <a:rPr lang="en-US" altLang="en-US" sz="2000" b="1" dirty="0" smtClean="0">
                <a:latin typeface="Calibri" pitchFamily="34" charset="0"/>
                <a:cs typeface="Times New Roman" pitchFamily="18" charset="0"/>
              </a:rPr>
              <a:t>Design documents,</a:t>
            </a:r>
          </a:p>
          <a:p>
            <a:pPr marL="749300" lvl="1" indent="-355600">
              <a:lnSpc>
                <a:spcPct val="100000"/>
              </a:lnSpc>
              <a:spcBef>
                <a:spcPts val="325"/>
              </a:spcBef>
              <a:buClr>
                <a:srgbClr val="000000"/>
              </a:buClr>
              <a:buFont typeface="Arial"/>
              <a:buChar char="•"/>
              <a:tabLst>
                <a:tab pos="748665" algn="l"/>
                <a:tab pos="749300" algn="l"/>
              </a:tabLst>
            </a:pPr>
            <a:r>
              <a:rPr lang="en-US" altLang="en-US" sz="2000" b="1" dirty="0" smtClean="0">
                <a:latin typeface="Calibri" pitchFamily="34" charset="0"/>
                <a:cs typeface="Times New Roman" pitchFamily="18" charset="0"/>
              </a:rPr>
              <a:t>Test documents,</a:t>
            </a:r>
          </a:p>
          <a:p>
            <a:pPr marL="749300" lvl="1" indent="-355600">
              <a:lnSpc>
                <a:spcPct val="100000"/>
              </a:lnSpc>
              <a:spcBef>
                <a:spcPts val="320"/>
              </a:spcBef>
              <a:buClr>
                <a:srgbClr val="000000"/>
              </a:buClr>
              <a:buFont typeface="Arial"/>
              <a:buChar char="•"/>
              <a:tabLst>
                <a:tab pos="748665" algn="l"/>
                <a:tab pos="749300" algn="l"/>
              </a:tabLst>
            </a:pPr>
            <a:r>
              <a:rPr lang="en-US" altLang="en-US" sz="2000" b="1" dirty="0" smtClean="0">
                <a:latin typeface="Calibri" pitchFamily="34" charset="0"/>
                <a:cs typeface="Times New Roman" pitchFamily="18" charset="0"/>
              </a:rPr>
              <a:t>Installation manual, etc</a:t>
            </a:r>
            <a:endParaRPr lang="en-US"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17411"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1741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7413"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Software Testing</a:t>
            </a:r>
            <a:endParaRPr lang="en-US" altLang="en-US" sz="3000" b="1" dirty="0">
              <a:solidFill>
                <a:schemeClr val="bg1"/>
              </a:solidFill>
              <a:latin typeface="Calibri" pitchFamily="34" charset="0"/>
              <a:cs typeface="Times New Roman" pitchFamily="18" charset="0"/>
            </a:endParaRPr>
          </a:p>
        </p:txBody>
      </p:sp>
      <p:pic>
        <p:nvPicPr>
          <p:cNvPr id="17414"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14" name="object 5"/>
          <p:cNvSpPr/>
          <p:nvPr/>
        </p:nvSpPr>
        <p:spPr>
          <a:xfrm>
            <a:off x="71406" y="2428868"/>
            <a:ext cx="9017000" cy="1662430"/>
          </a:xfrm>
          <a:custGeom>
            <a:avLst/>
            <a:gdLst/>
            <a:ahLst/>
            <a:cxnLst/>
            <a:rect l="l" t="t" r="r" b="b"/>
            <a:pathLst>
              <a:path w="9017000" h="1662430">
                <a:moveTo>
                  <a:pt x="0" y="196856"/>
                </a:moveTo>
                <a:lnTo>
                  <a:pt x="5196" y="151719"/>
                </a:lnTo>
                <a:lnTo>
                  <a:pt x="19999" y="110284"/>
                </a:lnTo>
                <a:lnTo>
                  <a:pt x="43227" y="73732"/>
                </a:lnTo>
                <a:lnTo>
                  <a:pt x="73699" y="43247"/>
                </a:lnTo>
                <a:lnTo>
                  <a:pt x="110234" y="20008"/>
                </a:lnTo>
                <a:lnTo>
                  <a:pt x="151651" y="5199"/>
                </a:lnTo>
                <a:lnTo>
                  <a:pt x="196769" y="0"/>
                </a:lnTo>
                <a:lnTo>
                  <a:pt x="1502830" y="0"/>
                </a:lnTo>
                <a:lnTo>
                  <a:pt x="3757087" y="0"/>
                </a:lnTo>
                <a:lnTo>
                  <a:pt x="8820232" y="0"/>
                </a:lnTo>
                <a:lnTo>
                  <a:pt x="8865351" y="5199"/>
                </a:lnTo>
                <a:lnTo>
                  <a:pt x="8906768" y="20008"/>
                </a:lnTo>
                <a:lnTo>
                  <a:pt x="8943304" y="43247"/>
                </a:lnTo>
                <a:lnTo>
                  <a:pt x="8973777" y="73732"/>
                </a:lnTo>
                <a:lnTo>
                  <a:pt x="8997005" y="110284"/>
                </a:lnTo>
                <a:lnTo>
                  <a:pt x="9011808" y="151719"/>
                </a:lnTo>
                <a:lnTo>
                  <a:pt x="9017005" y="196856"/>
                </a:lnTo>
                <a:lnTo>
                  <a:pt x="9017005" y="688978"/>
                </a:lnTo>
                <a:lnTo>
                  <a:pt x="9017005" y="984253"/>
                </a:lnTo>
                <a:lnTo>
                  <a:pt x="9011808" y="1029382"/>
                </a:lnTo>
                <a:lnTo>
                  <a:pt x="8997005" y="1070818"/>
                </a:lnTo>
                <a:lnTo>
                  <a:pt x="8973777" y="1107370"/>
                </a:lnTo>
                <a:lnTo>
                  <a:pt x="8943304" y="1137856"/>
                </a:lnTo>
                <a:lnTo>
                  <a:pt x="8906768" y="1161095"/>
                </a:lnTo>
                <a:lnTo>
                  <a:pt x="8865351" y="1175905"/>
                </a:lnTo>
                <a:lnTo>
                  <a:pt x="8820232" y="1181104"/>
                </a:lnTo>
                <a:lnTo>
                  <a:pt x="3757087" y="1181104"/>
                </a:lnTo>
                <a:lnTo>
                  <a:pt x="1422701" y="1661947"/>
                </a:lnTo>
                <a:lnTo>
                  <a:pt x="1502830" y="1181104"/>
                </a:lnTo>
                <a:lnTo>
                  <a:pt x="196769" y="1181104"/>
                </a:lnTo>
                <a:lnTo>
                  <a:pt x="151651" y="1175905"/>
                </a:lnTo>
                <a:lnTo>
                  <a:pt x="110234" y="1161095"/>
                </a:lnTo>
                <a:lnTo>
                  <a:pt x="73699" y="1137856"/>
                </a:lnTo>
                <a:lnTo>
                  <a:pt x="43227" y="1107370"/>
                </a:lnTo>
                <a:lnTo>
                  <a:pt x="19999" y="1070818"/>
                </a:lnTo>
                <a:lnTo>
                  <a:pt x="5196" y="1029382"/>
                </a:lnTo>
                <a:lnTo>
                  <a:pt x="0" y="984243"/>
                </a:lnTo>
                <a:lnTo>
                  <a:pt x="0" y="688978"/>
                </a:lnTo>
                <a:lnTo>
                  <a:pt x="0" y="196856"/>
                </a:lnTo>
                <a:close/>
              </a:path>
            </a:pathLst>
          </a:custGeom>
          <a:ln w="25411">
            <a:solidFill>
              <a:srgbClr val="4BACC6"/>
            </a:solidFill>
          </a:ln>
        </p:spPr>
        <p:txBody>
          <a:bodyPr wrap="square" lIns="0" tIns="0" rIns="0" bIns="0" rtlCol="0"/>
          <a:lstStyle/>
          <a:p>
            <a:endParaRPr/>
          </a:p>
        </p:txBody>
      </p:sp>
      <p:sp>
        <p:nvSpPr>
          <p:cNvPr id="15" name="object 6"/>
          <p:cNvSpPr txBox="1"/>
          <p:nvPr/>
        </p:nvSpPr>
        <p:spPr>
          <a:xfrm>
            <a:off x="575037" y="2606474"/>
            <a:ext cx="8046720" cy="628377"/>
          </a:xfrm>
          <a:prstGeom prst="rect">
            <a:avLst/>
          </a:prstGeom>
        </p:spPr>
        <p:txBody>
          <a:bodyPr vert="horz" wrap="square" lIns="0" tIns="12700" rIns="0" bIns="0" rtlCol="0">
            <a:spAutoFit/>
          </a:bodyPr>
          <a:lstStyle/>
          <a:p>
            <a:pPr algn="ctr">
              <a:lnSpc>
                <a:spcPct val="100000"/>
              </a:lnSpc>
              <a:spcBef>
                <a:spcPts val="100"/>
              </a:spcBef>
            </a:pPr>
            <a:r>
              <a:rPr lang="en-GB" altLang="en-US" sz="2000" b="1" dirty="0" smtClean="0">
                <a:latin typeface="Calibri" pitchFamily="34" charset="0"/>
                <a:cs typeface="Times New Roman" pitchFamily="18" charset="0"/>
              </a:rPr>
              <a:t>Testing is the process of exercising a program with the specific</a:t>
            </a:r>
          </a:p>
          <a:p>
            <a:pPr marL="20320" algn="ctr">
              <a:lnSpc>
                <a:spcPct val="100000"/>
              </a:lnSpc>
            </a:pPr>
            <a:r>
              <a:rPr lang="en-GB" altLang="en-US" sz="2000" b="1" dirty="0" smtClean="0">
                <a:latin typeface="Calibri" pitchFamily="34" charset="0"/>
                <a:cs typeface="Times New Roman" pitchFamily="18" charset="0"/>
              </a:rPr>
              <a:t>intent of finding errors prior to delivery to the end user.</a:t>
            </a:r>
            <a:endParaRPr lang="en-GB" altLang="en-US" sz="2000" b="1" dirty="0">
              <a:latin typeface="Calibri" pitchFamily="34" charset="0"/>
              <a:cs typeface="Times New Roman" pitchFamily="18" charset="0"/>
            </a:endParaRPr>
          </a:p>
        </p:txBody>
      </p:sp>
      <p:sp>
        <p:nvSpPr>
          <p:cNvPr id="16" name="object 10"/>
          <p:cNvSpPr/>
          <p:nvPr/>
        </p:nvSpPr>
        <p:spPr>
          <a:xfrm>
            <a:off x="71406" y="4699648"/>
            <a:ext cx="9017000" cy="1840864"/>
          </a:xfrm>
          <a:custGeom>
            <a:avLst/>
            <a:gdLst/>
            <a:ahLst/>
            <a:cxnLst/>
            <a:rect l="l" t="t" r="r" b="b"/>
            <a:pathLst>
              <a:path w="9017000" h="1840865">
                <a:moveTo>
                  <a:pt x="0" y="856610"/>
                </a:moveTo>
                <a:lnTo>
                  <a:pt x="5196" y="811472"/>
                </a:lnTo>
                <a:lnTo>
                  <a:pt x="19999" y="770036"/>
                </a:lnTo>
                <a:lnTo>
                  <a:pt x="43227" y="733485"/>
                </a:lnTo>
                <a:lnTo>
                  <a:pt x="73699" y="702999"/>
                </a:lnTo>
                <a:lnTo>
                  <a:pt x="110234" y="679760"/>
                </a:lnTo>
                <a:lnTo>
                  <a:pt x="151651" y="664951"/>
                </a:lnTo>
                <a:lnTo>
                  <a:pt x="196769" y="659752"/>
                </a:lnTo>
                <a:lnTo>
                  <a:pt x="5259917" y="659752"/>
                </a:lnTo>
                <a:lnTo>
                  <a:pt x="7538211" y="0"/>
                </a:lnTo>
                <a:lnTo>
                  <a:pt x="7514164" y="659752"/>
                </a:lnTo>
                <a:lnTo>
                  <a:pt x="8820232" y="659752"/>
                </a:lnTo>
                <a:lnTo>
                  <a:pt x="8865351" y="664951"/>
                </a:lnTo>
                <a:lnTo>
                  <a:pt x="8906768" y="679760"/>
                </a:lnTo>
                <a:lnTo>
                  <a:pt x="8943304" y="702999"/>
                </a:lnTo>
                <a:lnTo>
                  <a:pt x="8973777" y="733485"/>
                </a:lnTo>
                <a:lnTo>
                  <a:pt x="8997005" y="770036"/>
                </a:lnTo>
                <a:lnTo>
                  <a:pt x="9011808" y="811472"/>
                </a:lnTo>
                <a:lnTo>
                  <a:pt x="9017005" y="856610"/>
                </a:lnTo>
                <a:lnTo>
                  <a:pt x="9017005" y="1151877"/>
                </a:lnTo>
                <a:lnTo>
                  <a:pt x="9017005" y="1643993"/>
                </a:lnTo>
                <a:lnTo>
                  <a:pt x="9011808" y="1689129"/>
                </a:lnTo>
                <a:lnTo>
                  <a:pt x="8997005" y="1730563"/>
                </a:lnTo>
                <a:lnTo>
                  <a:pt x="8973777" y="1767114"/>
                </a:lnTo>
                <a:lnTo>
                  <a:pt x="8943304" y="1797599"/>
                </a:lnTo>
                <a:lnTo>
                  <a:pt x="8906768" y="1820837"/>
                </a:lnTo>
                <a:lnTo>
                  <a:pt x="8865351" y="1835647"/>
                </a:lnTo>
                <a:lnTo>
                  <a:pt x="8820232" y="1840846"/>
                </a:lnTo>
                <a:lnTo>
                  <a:pt x="7514164" y="1840846"/>
                </a:lnTo>
                <a:lnTo>
                  <a:pt x="5259917" y="1840846"/>
                </a:lnTo>
                <a:lnTo>
                  <a:pt x="196769" y="1840846"/>
                </a:lnTo>
                <a:lnTo>
                  <a:pt x="151651" y="1835647"/>
                </a:lnTo>
                <a:lnTo>
                  <a:pt x="110234" y="1820837"/>
                </a:lnTo>
                <a:lnTo>
                  <a:pt x="73699" y="1797599"/>
                </a:lnTo>
                <a:lnTo>
                  <a:pt x="43227" y="1767114"/>
                </a:lnTo>
                <a:lnTo>
                  <a:pt x="19999" y="1730563"/>
                </a:lnTo>
                <a:lnTo>
                  <a:pt x="5196" y="1689129"/>
                </a:lnTo>
                <a:lnTo>
                  <a:pt x="0" y="1643993"/>
                </a:lnTo>
                <a:lnTo>
                  <a:pt x="0" y="1151877"/>
                </a:lnTo>
                <a:lnTo>
                  <a:pt x="0" y="856599"/>
                </a:lnTo>
                <a:close/>
              </a:path>
            </a:pathLst>
          </a:custGeom>
          <a:ln w="25411">
            <a:solidFill>
              <a:srgbClr val="4BACC6"/>
            </a:solidFill>
          </a:ln>
        </p:spPr>
        <p:txBody>
          <a:bodyPr wrap="square" lIns="0" tIns="0" rIns="0" bIns="0" rtlCol="0"/>
          <a:lstStyle/>
          <a:p>
            <a:endParaRPr/>
          </a:p>
        </p:txBody>
      </p:sp>
      <p:sp>
        <p:nvSpPr>
          <p:cNvPr id="17" name="object 11"/>
          <p:cNvSpPr txBox="1"/>
          <p:nvPr/>
        </p:nvSpPr>
        <p:spPr>
          <a:xfrm>
            <a:off x="435306" y="5533132"/>
            <a:ext cx="8336280" cy="628377"/>
          </a:xfrm>
          <a:prstGeom prst="rect">
            <a:avLst/>
          </a:prstGeom>
        </p:spPr>
        <p:txBody>
          <a:bodyPr vert="horz" wrap="square" lIns="0" tIns="12700" rIns="0" bIns="0" rtlCol="0">
            <a:spAutoFit/>
          </a:bodyPr>
          <a:lstStyle/>
          <a:p>
            <a:pPr marL="495300" marR="5080" indent="-482600">
              <a:lnSpc>
                <a:spcPct val="100000"/>
              </a:lnSpc>
              <a:spcBef>
                <a:spcPts val="100"/>
              </a:spcBef>
            </a:pPr>
            <a:r>
              <a:rPr lang="en-GB" altLang="en-US" sz="2000" b="1" dirty="0" smtClean="0">
                <a:latin typeface="Calibri" pitchFamily="34" charset="0"/>
                <a:cs typeface="Times New Roman" pitchFamily="18" charset="0"/>
              </a:rPr>
              <a:t>Don’t view testing as a “safety net” that will catch all errors that  occurred because of weak software engineering practice.</a:t>
            </a:r>
            <a:endParaRPr lang="en-GB"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3075"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2571750"/>
            <a:ext cx="5430838" cy="2803525"/>
          </a:xfrm>
          <a:prstGeom prst="rect">
            <a:avLst/>
          </a:prstGeom>
          <a:noFill/>
          <a:ln w="9525" algn="ctr">
            <a:noFill/>
            <a:round/>
            <a:headEnd/>
            <a:tailEnd/>
          </a:ln>
        </p:spPr>
      </p:pic>
      <p:sp>
        <p:nvSpPr>
          <p:cNvPr id="3076"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headEnd/>
            <a:tailEnd/>
          </a:ln>
        </p:spPr>
        <p:txBody>
          <a:bodyPr anchor="ctr"/>
          <a:lstStyle/>
          <a:p>
            <a:pPr algn="ctr"/>
            <a:endParaRPr lang="en-US" altLang="en-US"/>
          </a:p>
        </p:txBody>
      </p:sp>
      <p:sp>
        <p:nvSpPr>
          <p:cNvPr id="3077" name="TextBox 4"/>
          <p:cNvSpPr>
            <a:spLocks noChangeArrowheads="1"/>
          </p:cNvSpPr>
          <p:nvPr>
            <p:custDataLst>
              <p:tags r:id="rId4"/>
            </p:custDataLst>
          </p:nvPr>
        </p:nvSpPr>
        <p:spPr bwMode="auto">
          <a:xfrm>
            <a:off x="857250" y="3756025"/>
            <a:ext cx="7429500" cy="631825"/>
          </a:xfrm>
          <a:prstGeom prst="rect">
            <a:avLst/>
          </a:prstGeom>
          <a:noFill/>
          <a:ln w="9525" algn="ctr">
            <a:noFill/>
            <a:round/>
            <a:headEnd/>
            <a:tailEnd/>
          </a:ln>
        </p:spPr>
        <p:txBody>
          <a:bodyPr/>
          <a:lstStyle/>
          <a:p>
            <a:pPr algn="ctr"/>
            <a:r>
              <a:rPr lang="en-IN" altLang="en-US" sz="3500" b="1" dirty="0" smtClean="0">
                <a:solidFill>
                  <a:schemeClr val="bg1"/>
                </a:solidFill>
                <a:latin typeface="Calibri" pitchFamily="34" charset="0"/>
                <a:cs typeface="Times New Roman" pitchFamily="18" charset="0"/>
              </a:rPr>
              <a:t>Coding and Unit Testing</a:t>
            </a:r>
            <a:endParaRPr lang="en-IN" altLang="en-US" sz="3500" b="1" dirty="0">
              <a:solidFill>
                <a:schemeClr val="bg1"/>
              </a:solidFill>
              <a:latin typeface="Calibri" pitchFamily="34" charset="0"/>
              <a:cs typeface="Times New Roman" pitchFamily="18" charset="0"/>
            </a:endParaRPr>
          </a:p>
        </p:txBody>
      </p:sp>
      <p:sp>
        <p:nvSpPr>
          <p:cNvPr id="3078" name="TextBox 6"/>
          <p:cNvSpPr>
            <a:spLocks noChangeArrowheads="1"/>
          </p:cNvSpPr>
          <p:nvPr>
            <p:custDataLst>
              <p:tags r:id="rId5"/>
            </p:custDataLst>
          </p:nvPr>
        </p:nvSpPr>
        <p:spPr bwMode="auto">
          <a:xfrm>
            <a:off x="1714500" y="3071813"/>
            <a:ext cx="5715000" cy="630237"/>
          </a:xfrm>
          <a:prstGeom prst="rect">
            <a:avLst/>
          </a:prstGeom>
          <a:noFill/>
          <a:ln w="9525" algn="ctr">
            <a:noFill/>
            <a:round/>
            <a:headEnd/>
            <a:tailEnd/>
          </a:ln>
        </p:spPr>
        <p:txBody>
          <a:bodyPr/>
          <a:lstStyle/>
          <a:p>
            <a:pPr algn="ctr"/>
            <a:r>
              <a:rPr lang="en-IN" altLang="en-US" sz="3500" b="1" dirty="0" smtClean="0">
                <a:latin typeface="Calibri" pitchFamily="34" charset="0"/>
                <a:cs typeface="Times New Roman" pitchFamily="18" charset="0"/>
              </a:rPr>
              <a:t>UNIT-5</a:t>
            </a:r>
            <a:endParaRPr lang="en-IN" altLang="en-US" sz="3500" b="1" dirty="0">
              <a:latin typeface="Calibri" pitchFamily="34" charset="0"/>
              <a:cs typeface="Times New Roman" pitchFamily="18" charset="0"/>
            </a:endParaRPr>
          </a:p>
        </p:txBody>
      </p:sp>
      <p:pic>
        <p:nvPicPr>
          <p:cNvPr id="3079" name="Audio 2">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1155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18435"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1843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843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Who tests the Software?</a:t>
            </a:r>
            <a:endParaRPr lang="en-US" altLang="en-US" sz="3000" b="1" dirty="0">
              <a:solidFill>
                <a:schemeClr val="bg1"/>
              </a:solidFill>
              <a:latin typeface="Calibri" pitchFamily="34" charset="0"/>
              <a:cs typeface="Times New Roman" pitchFamily="18" charset="0"/>
            </a:endParaRPr>
          </a:p>
        </p:txBody>
      </p:sp>
      <p:pic>
        <p:nvPicPr>
          <p:cNvPr id="18438"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11" name="object 7"/>
          <p:cNvSpPr txBox="1"/>
          <p:nvPr/>
        </p:nvSpPr>
        <p:spPr>
          <a:xfrm>
            <a:off x="692323" y="1785926"/>
            <a:ext cx="307777" cy="2565400"/>
          </a:xfrm>
          <a:prstGeom prst="rect">
            <a:avLst/>
          </a:prstGeom>
          <a:solidFill>
            <a:srgbClr val="4BACC6"/>
          </a:solidFill>
          <a:ln w="25400">
            <a:solidFill>
              <a:srgbClr val="357D91"/>
            </a:solidFill>
          </a:ln>
        </p:spPr>
        <p:txBody>
          <a:bodyPr vert="vert270" wrap="square" lIns="0" tIns="56515" rIns="0" bIns="0" rtlCol="0">
            <a:spAutoFit/>
          </a:bodyPr>
          <a:lstStyle/>
          <a:p>
            <a:pPr marL="601980">
              <a:lnSpc>
                <a:spcPct val="100000"/>
              </a:lnSpc>
              <a:spcBef>
                <a:spcPts val="445"/>
              </a:spcBef>
            </a:pPr>
            <a:r>
              <a:rPr lang="en-GB" altLang="en-US" sz="2000" b="1" dirty="0" smtClean="0">
                <a:latin typeface="Calibri" pitchFamily="34" charset="0"/>
                <a:cs typeface="Times New Roman" pitchFamily="18" charset="0"/>
              </a:rPr>
              <a:t>Developer</a:t>
            </a:r>
            <a:endParaRPr sz="2500">
              <a:latin typeface="Trebuchet MS"/>
              <a:cs typeface="Trebuchet MS"/>
            </a:endParaRPr>
          </a:p>
        </p:txBody>
      </p:sp>
      <p:sp>
        <p:nvSpPr>
          <p:cNvPr id="12" name="object 8"/>
          <p:cNvSpPr txBox="1"/>
          <p:nvPr/>
        </p:nvSpPr>
        <p:spPr>
          <a:xfrm>
            <a:off x="8072462" y="1785926"/>
            <a:ext cx="307777" cy="2565400"/>
          </a:xfrm>
          <a:prstGeom prst="rect">
            <a:avLst/>
          </a:prstGeom>
          <a:solidFill>
            <a:srgbClr val="C0504D"/>
          </a:solidFill>
          <a:ln w="25400">
            <a:solidFill>
              <a:srgbClr val="8C3836"/>
            </a:solidFill>
          </a:ln>
        </p:spPr>
        <p:txBody>
          <a:bodyPr vert="vert" wrap="square" lIns="0" tIns="55244" rIns="0" bIns="0" rtlCol="0">
            <a:spAutoFit/>
          </a:bodyPr>
          <a:lstStyle/>
          <a:p>
            <a:pPr marL="635" algn="ctr">
              <a:lnSpc>
                <a:spcPct val="100000"/>
              </a:lnSpc>
              <a:spcBef>
                <a:spcPts val="434"/>
              </a:spcBef>
            </a:pPr>
            <a:r>
              <a:rPr lang="en-GB" altLang="en-US" sz="2000" b="1" dirty="0" smtClean="0">
                <a:latin typeface="Calibri" pitchFamily="34" charset="0"/>
                <a:cs typeface="Times New Roman" pitchFamily="18" charset="0"/>
              </a:rPr>
              <a:t>Tester</a:t>
            </a:r>
            <a:endParaRPr sz="2500">
              <a:latin typeface="Trebuchet MS"/>
              <a:cs typeface="Trebuchet MS"/>
            </a:endParaRPr>
          </a:p>
        </p:txBody>
      </p:sp>
      <p:sp>
        <p:nvSpPr>
          <p:cNvPr id="13" name="object 9"/>
          <p:cNvSpPr txBox="1"/>
          <p:nvPr/>
        </p:nvSpPr>
        <p:spPr>
          <a:xfrm>
            <a:off x="142844" y="4429132"/>
            <a:ext cx="4445000" cy="967573"/>
          </a:xfrm>
          <a:prstGeom prst="rect">
            <a:avLst/>
          </a:prstGeom>
          <a:ln w="25410">
            <a:solidFill>
              <a:srgbClr val="4BACC6"/>
            </a:solidFill>
          </a:ln>
        </p:spPr>
        <p:txBody>
          <a:bodyPr vert="horz" wrap="square" lIns="0" tIns="43815" rIns="0" bIns="0" rtlCol="0">
            <a:spAutoFit/>
          </a:bodyPr>
          <a:lstStyle/>
          <a:p>
            <a:pPr marL="127000" marR="96520" algn="ctr">
              <a:lnSpc>
                <a:spcPct val="100000"/>
              </a:lnSpc>
              <a:spcBef>
                <a:spcPts val="345"/>
              </a:spcBef>
            </a:pPr>
            <a:r>
              <a:rPr lang="en-GB" altLang="en-US" sz="2000" b="1" dirty="0" smtClean="0">
                <a:latin typeface="Calibri" pitchFamily="34" charset="0"/>
                <a:cs typeface="Times New Roman" pitchFamily="18" charset="0"/>
              </a:rPr>
              <a:t>Understands the system but, will  test "gently"</a:t>
            </a:r>
          </a:p>
          <a:p>
            <a:pPr marL="13335" algn="ctr">
              <a:lnSpc>
                <a:spcPct val="100000"/>
              </a:lnSpc>
            </a:pPr>
            <a:r>
              <a:rPr lang="en-GB" altLang="en-US" sz="2000" b="1" dirty="0" smtClean="0">
                <a:latin typeface="Calibri" pitchFamily="34" charset="0"/>
                <a:cs typeface="Times New Roman" pitchFamily="18" charset="0"/>
              </a:rPr>
              <a:t>and, is driven by "delivery"</a:t>
            </a:r>
            <a:endParaRPr lang="en-GB" altLang="en-US" sz="2000" b="1" dirty="0">
              <a:latin typeface="Calibri" pitchFamily="34" charset="0"/>
              <a:cs typeface="Times New Roman" pitchFamily="18" charset="0"/>
            </a:endParaRPr>
          </a:p>
        </p:txBody>
      </p:sp>
      <p:sp>
        <p:nvSpPr>
          <p:cNvPr id="14" name="object 10"/>
          <p:cNvSpPr txBox="1"/>
          <p:nvPr/>
        </p:nvSpPr>
        <p:spPr>
          <a:xfrm>
            <a:off x="4857752" y="4429132"/>
            <a:ext cx="4171980" cy="967573"/>
          </a:xfrm>
          <a:prstGeom prst="rect">
            <a:avLst/>
          </a:prstGeom>
          <a:ln w="25410">
            <a:solidFill>
              <a:srgbClr val="C0504D"/>
            </a:solidFill>
          </a:ln>
        </p:spPr>
        <p:txBody>
          <a:bodyPr vert="horz" wrap="square" lIns="0" tIns="43815" rIns="0" bIns="0" rtlCol="0">
            <a:spAutoFit/>
          </a:bodyPr>
          <a:lstStyle/>
          <a:p>
            <a:pPr marL="309880" marR="262890" algn="ctr">
              <a:spcBef>
                <a:spcPts val="345"/>
              </a:spcBef>
            </a:pPr>
            <a:r>
              <a:rPr lang="en-GB" altLang="en-US" sz="2000" b="1" dirty="0" smtClean="0">
                <a:latin typeface="Calibri" pitchFamily="34" charset="0"/>
                <a:cs typeface="Times New Roman" pitchFamily="18" charset="0"/>
              </a:rPr>
              <a:t>Must learn about the system,  but, will attempt to break it  and, is driven by quality</a:t>
            </a:r>
            <a:endParaRPr lang="en-GB" altLang="en-US" sz="2000" b="1" dirty="0">
              <a:latin typeface="Calibri" pitchFamily="34" charset="0"/>
              <a:cs typeface="Times New Roman" pitchFamily="18" charset="0"/>
            </a:endParaRPr>
          </a:p>
        </p:txBody>
      </p:sp>
      <p:sp>
        <p:nvSpPr>
          <p:cNvPr id="17" name="object 11"/>
          <p:cNvSpPr/>
          <p:nvPr/>
        </p:nvSpPr>
        <p:spPr>
          <a:xfrm>
            <a:off x="142844" y="5391808"/>
            <a:ext cx="4433570" cy="1323340"/>
          </a:xfrm>
          <a:custGeom>
            <a:avLst/>
            <a:gdLst/>
            <a:ahLst/>
            <a:cxnLst/>
            <a:rect l="l" t="t" r="r" b="b"/>
            <a:pathLst>
              <a:path w="4433570" h="1323340">
                <a:moveTo>
                  <a:pt x="0" y="328303"/>
                </a:moveTo>
                <a:lnTo>
                  <a:pt x="5252" y="282681"/>
                </a:lnTo>
                <a:lnTo>
                  <a:pt x="20214" y="240802"/>
                </a:lnTo>
                <a:lnTo>
                  <a:pt x="43691" y="203858"/>
                </a:lnTo>
                <a:lnTo>
                  <a:pt x="74490" y="173046"/>
                </a:lnTo>
                <a:lnTo>
                  <a:pt x="111417" y="149558"/>
                </a:lnTo>
                <a:lnTo>
                  <a:pt x="153277" y="134589"/>
                </a:lnTo>
                <a:lnTo>
                  <a:pt x="198878" y="129334"/>
                </a:lnTo>
                <a:lnTo>
                  <a:pt x="2570695" y="129334"/>
                </a:lnTo>
                <a:lnTo>
                  <a:pt x="4433123" y="0"/>
                </a:lnTo>
                <a:lnTo>
                  <a:pt x="3672415" y="129334"/>
                </a:lnTo>
                <a:lnTo>
                  <a:pt x="4208019" y="129334"/>
                </a:lnTo>
                <a:lnTo>
                  <a:pt x="4253619" y="134589"/>
                </a:lnTo>
                <a:lnTo>
                  <a:pt x="4295481" y="149558"/>
                </a:lnTo>
                <a:lnTo>
                  <a:pt x="4332409" y="173046"/>
                </a:lnTo>
                <a:lnTo>
                  <a:pt x="4363209" y="203858"/>
                </a:lnTo>
                <a:lnTo>
                  <a:pt x="4386687" y="240802"/>
                </a:lnTo>
                <a:lnTo>
                  <a:pt x="4401650" y="282681"/>
                </a:lnTo>
                <a:lnTo>
                  <a:pt x="4406903" y="328303"/>
                </a:lnTo>
                <a:lnTo>
                  <a:pt x="4406903" y="626750"/>
                </a:lnTo>
                <a:lnTo>
                  <a:pt x="4406903" y="1124166"/>
                </a:lnTo>
                <a:lnTo>
                  <a:pt x="4401650" y="1169787"/>
                </a:lnTo>
                <a:lnTo>
                  <a:pt x="4386687" y="1211666"/>
                </a:lnTo>
                <a:lnTo>
                  <a:pt x="4363209" y="1248608"/>
                </a:lnTo>
                <a:lnTo>
                  <a:pt x="4332409" y="1279420"/>
                </a:lnTo>
                <a:lnTo>
                  <a:pt x="4295481" y="1302907"/>
                </a:lnTo>
                <a:lnTo>
                  <a:pt x="4253619" y="1317875"/>
                </a:lnTo>
                <a:lnTo>
                  <a:pt x="4208019" y="1323130"/>
                </a:lnTo>
                <a:lnTo>
                  <a:pt x="3672415" y="1323130"/>
                </a:lnTo>
                <a:lnTo>
                  <a:pt x="2570695" y="1323130"/>
                </a:lnTo>
                <a:lnTo>
                  <a:pt x="198878" y="1323130"/>
                </a:lnTo>
                <a:lnTo>
                  <a:pt x="153277" y="1317875"/>
                </a:lnTo>
                <a:lnTo>
                  <a:pt x="111417" y="1302907"/>
                </a:lnTo>
                <a:lnTo>
                  <a:pt x="74490" y="1279420"/>
                </a:lnTo>
                <a:lnTo>
                  <a:pt x="43691" y="1248608"/>
                </a:lnTo>
                <a:lnTo>
                  <a:pt x="20214" y="1211666"/>
                </a:lnTo>
                <a:lnTo>
                  <a:pt x="5252" y="1169787"/>
                </a:lnTo>
                <a:lnTo>
                  <a:pt x="0" y="1124166"/>
                </a:lnTo>
                <a:lnTo>
                  <a:pt x="0" y="626750"/>
                </a:lnTo>
                <a:lnTo>
                  <a:pt x="0" y="328303"/>
                </a:lnTo>
                <a:close/>
              </a:path>
            </a:pathLst>
          </a:custGeom>
          <a:ln w="25410">
            <a:solidFill>
              <a:srgbClr val="4F81BD"/>
            </a:solidFill>
          </a:ln>
        </p:spPr>
        <p:txBody>
          <a:bodyPr wrap="square" lIns="0" tIns="0" rIns="0" bIns="0" rtlCol="0"/>
          <a:lstStyle/>
          <a:p>
            <a:endParaRPr/>
          </a:p>
        </p:txBody>
      </p:sp>
      <p:sp>
        <p:nvSpPr>
          <p:cNvPr id="18" name="object 13"/>
          <p:cNvSpPr/>
          <p:nvPr/>
        </p:nvSpPr>
        <p:spPr>
          <a:xfrm>
            <a:off x="4859403" y="5357826"/>
            <a:ext cx="4213191" cy="1336675"/>
          </a:xfrm>
          <a:custGeom>
            <a:avLst/>
            <a:gdLst/>
            <a:ahLst/>
            <a:cxnLst/>
            <a:rect l="l" t="t" r="r" b="b"/>
            <a:pathLst>
              <a:path w="4498975" h="1336675">
                <a:moveTo>
                  <a:pt x="91795" y="341567"/>
                </a:moveTo>
                <a:lnTo>
                  <a:pt x="97048" y="295945"/>
                </a:lnTo>
                <a:lnTo>
                  <a:pt x="112010" y="254066"/>
                </a:lnTo>
                <a:lnTo>
                  <a:pt x="135487" y="217122"/>
                </a:lnTo>
                <a:lnTo>
                  <a:pt x="166286" y="186309"/>
                </a:lnTo>
                <a:lnTo>
                  <a:pt x="203213" y="162822"/>
                </a:lnTo>
                <a:lnTo>
                  <a:pt x="245074" y="147853"/>
                </a:lnTo>
                <a:lnTo>
                  <a:pt x="290675" y="142598"/>
                </a:lnTo>
                <a:lnTo>
                  <a:pt x="826279" y="142598"/>
                </a:lnTo>
                <a:lnTo>
                  <a:pt x="0" y="0"/>
                </a:lnTo>
                <a:lnTo>
                  <a:pt x="1928003" y="142598"/>
                </a:lnTo>
                <a:lnTo>
                  <a:pt x="4299815" y="142598"/>
                </a:lnTo>
                <a:lnTo>
                  <a:pt x="4345416" y="147853"/>
                </a:lnTo>
                <a:lnTo>
                  <a:pt x="4387277" y="162822"/>
                </a:lnTo>
                <a:lnTo>
                  <a:pt x="4424205" y="186309"/>
                </a:lnTo>
                <a:lnTo>
                  <a:pt x="4455005" y="217122"/>
                </a:lnTo>
                <a:lnTo>
                  <a:pt x="4478483" y="254066"/>
                </a:lnTo>
                <a:lnTo>
                  <a:pt x="4493446" y="295945"/>
                </a:lnTo>
                <a:lnTo>
                  <a:pt x="4498699" y="341567"/>
                </a:lnTo>
                <a:lnTo>
                  <a:pt x="4498699" y="640014"/>
                </a:lnTo>
                <a:lnTo>
                  <a:pt x="4498699" y="1137429"/>
                </a:lnTo>
                <a:lnTo>
                  <a:pt x="4493446" y="1183051"/>
                </a:lnTo>
                <a:lnTo>
                  <a:pt x="4478483" y="1224930"/>
                </a:lnTo>
                <a:lnTo>
                  <a:pt x="4455005" y="1261872"/>
                </a:lnTo>
                <a:lnTo>
                  <a:pt x="4424205" y="1292684"/>
                </a:lnTo>
                <a:lnTo>
                  <a:pt x="4387277" y="1316171"/>
                </a:lnTo>
                <a:lnTo>
                  <a:pt x="4345416" y="1331139"/>
                </a:lnTo>
                <a:lnTo>
                  <a:pt x="4299815" y="1336394"/>
                </a:lnTo>
                <a:lnTo>
                  <a:pt x="1928003" y="1336394"/>
                </a:lnTo>
                <a:lnTo>
                  <a:pt x="826279" y="1336394"/>
                </a:lnTo>
                <a:lnTo>
                  <a:pt x="290675" y="1336394"/>
                </a:lnTo>
                <a:lnTo>
                  <a:pt x="245074" y="1331139"/>
                </a:lnTo>
                <a:lnTo>
                  <a:pt x="203213" y="1316171"/>
                </a:lnTo>
                <a:lnTo>
                  <a:pt x="166286" y="1292684"/>
                </a:lnTo>
                <a:lnTo>
                  <a:pt x="135487" y="1261872"/>
                </a:lnTo>
                <a:lnTo>
                  <a:pt x="112010" y="1224930"/>
                </a:lnTo>
                <a:lnTo>
                  <a:pt x="97048" y="1183051"/>
                </a:lnTo>
                <a:lnTo>
                  <a:pt x="91795" y="1137429"/>
                </a:lnTo>
                <a:lnTo>
                  <a:pt x="91795" y="640014"/>
                </a:lnTo>
                <a:lnTo>
                  <a:pt x="91795" y="341567"/>
                </a:lnTo>
                <a:close/>
              </a:path>
            </a:pathLst>
          </a:custGeom>
          <a:ln w="25410">
            <a:solidFill>
              <a:srgbClr val="4F81BD"/>
            </a:solidFill>
          </a:ln>
        </p:spPr>
        <p:txBody>
          <a:bodyPr wrap="square" lIns="0" tIns="0" rIns="0" bIns="0" rtlCol="0"/>
          <a:lstStyle/>
          <a:p>
            <a:endParaRPr/>
          </a:p>
        </p:txBody>
      </p:sp>
      <p:sp>
        <p:nvSpPr>
          <p:cNvPr id="19" name="object 12"/>
          <p:cNvSpPr txBox="1"/>
          <p:nvPr/>
        </p:nvSpPr>
        <p:spPr>
          <a:xfrm>
            <a:off x="390496" y="5765893"/>
            <a:ext cx="3683000" cy="663575"/>
          </a:xfrm>
          <a:prstGeom prst="rect">
            <a:avLst/>
          </a:prstGeom>
        </p:spPr>
        <p:txBody>
          <a:bodyPr vert="horz" wrap="square" lIns="0" tIns="25400" rIns="0" bIns="0" rtlCol="0">
            <a:spAutoFit/>
          </a:bodyPr>
          <a:lstStyle/>
          <a:p>
            <a:pPr marL="520700" marR="5080" indent="-508000">
              <a:lnSpc>
                <a:spcPts val="2500"/>
              </a:lnSpc>
              <a:spcBef>
                <a:spcPts val="200"/>
              </a:spcBef>
            </a:pPr>
            <a:r>
              <a:rPr lang="en-GB" altLang="en-US" sz="2000" b="1" dirty="0" smtClean="0">
                <a:latin typeface="Calibri" pitchFamily="34" charset="0"/>
                <a:cs typeface="Times New Roman" pitchFamily="18" charset="0"/>
              </a:rPr>
              <a:t>Testing without plan is of no point  It wastes time and effort</a:t>
            </a:r>
            <a:endParaRPr lang="en-GB" altLang="en-US" sz="2000" b="1" dirty="0">
              <a:latin typeface="Calibri" pitchFamily="34" charset="0"/>
              <a:cs typeface="Times New Roman" pitchFamily="18" charset="0"/>
            </a:endParaRPr>
          </a:p>
        </p:txBody>
      </p:sp>
      <p:sp>
        <p:nvSpPr>
          <p:cNvPr id="20" name="object 14"/>
          <p:cNvSpPr txBox="1"/>
          <p:nvPr/>
        </p:nvSpPr>
        <p:spPr>
          <a:xfrm>
            <a:off x="5000628" y="5641988"/>
            <a:ext cx="3786214" cy="974626"/>
          </a:xfrm>
          <a:prstGeom prst="rect">
            <a:avLst/>
          </a:prstGeom>
        </p:spPr>
        <p:txBody>
          <a:bodyPr vert="horz" wrap="square" lIns="0" tIns="12700" rIns="0" bIns="0" rtlCol="0">
            <a:spAutoFit/>
          </a:bodyPr>
          <a:lstStyle/>
          <a:p>
            <a:pPr marL="520700" marR="5080" indent="-508000" algn="just">
              <a:lnSpc>
                <a:spcPts val="2500"/>
              </a:lnSpc>
              <a:spcBef>
                <a:spcPts val="200"/>
              </a:spcBef>
            </a:pPr>
            <a:r>
              <a:rPr lang="en-GB" altLang="en-US" sz="2000" b="1" dirty="0" smtClean="0">
                <a:latin typeface="Calibri" pitchFamily="34" charset="0"/>
                <a:cs typeface="Times New Roman" pitchFamily="18" charset="0"/>
              </a:rPr>
              <a:t>Testing need a strategy Dev team needs to work with Test team, “Egoless Programming”</a:t>
            </a:r>
            <a:endParaRPr lang="en-GB"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animBg="1"/>
      <p:bldP spid="18" grpId="0" animBg="1"/>
      <p:bldP spid="19"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19459"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2393862"/>
            <a:ext cx="5430838" cy="2803525"/>
          </a:xfrm>
          <a:prstGeom prst="rect">
            <a:avLst/>
          </a:prstGeom>
          <a:noFill/>
          <a:ln w="9525" algn="ctr">
            <a:noFill/>
            <a:round/>
            <a:headEnd/>
            <a:tailEnd/>
          </a:ln>
        </p:spPr>
      </p:pic>
      <p:sp>
        <p:nvSpPr>
          <p:cNvPr id="194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9461" name="TextBox 6"/>
          <p:cNvSpPr>
            <a:spLocks noChangeArrowheads="1"/>
          </p:cNvSpPr>
          <p:nvPr>
            <p:custDataLst>
              <p:tags r:id="rId4"/>
            </p:custDataLst>
          </p:nvPr>
        </p:nvSpPr>
        <p:spPr bwMode="auto">
          <a:xfrm>
            <a:off x="190500" y="1500174"/>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When to test Software?</a:t>
            </a:r>
            <a:endParaRPr lang="en-US" altLang="en-US" sz="3000" b="1" dirty="0">
              <a:solidFill>
                <a:schemeClr val="bg1"/>
              </a:solidFill>
              <a:latin typeface="Calibri" pitchFamily="34" charset="0"/>
              <a:cs typeface="Times New Roman" pitchFamily="18" charset="0"/>
            </a:endParaRPr>
          </a:p>
        </p:txBody>
      </p:sp>
      <p:pic>
        <p:nvPicPr>
          <p:cNvPr id="19462" name="Audio 1">
            <a:hlinkClick r:id="" action="ppaction://media"/>
          </p:cNvPr>
          <p:cNvPicPr>
            <a:picLocks noChangeAspect="1" noChangeArrowheads="1"/>
          </p:cNvPicPr>
          <p:nvPr/>
        </p:nvPicPr>
        <p:blipFill>
          <a:blip r:embed="rId8"/>
          <a:srcRect/>
          <a:stretch>
            <a:fillRect/>
          </a:stretch>
        </p:blipFill>
        <p:spPr bwMode="auto">
          <a:xfrm>
            <a:off x="8318500" y="5354549"/>
            <a:ext cx="609600" cy="609600"/>
          </a:xfrm>
          <a:prstGeom prst="rect">
            <a:avLst/>
          </a:prstGeom>
          <a:noFill/>
          <a:ln w="9525">
            <a:noFill/>
            <a:miter lim="800000"/>
            <a:headEnd/>
            <a:tailEnd/>
          </a:ln>
        </p:spPr>
      </p:pic>
      <p:sp>
        <p:nvSpPr>
          <p:cNvPr id="8" name="object 5"/>
          <p:cNvSpPr txBox="1"/>
          <p:nvPr/>
        </p:nvSpPr>
        <p:spPr>
          <a:xfrm>
            <a:off x="346949" y="2601942"/>
            <a:ext cx="1358900" cy="356508"/>
          </a:xfrm>
          <a:prstGeom prst="rect">
            <a:avLst/>
          </a:prstGeom>
          <a:ln w="25410">
            <a:solidFill>
              <a:srgbClr val="4F81BD"/>
            </a:solidFill>
          </a:ln>
        </p:spPr>
        <p:txBody>
          <a:bodyPr vert="horz" wrap="square" lIns="0" tIns="48260" rIns="0" bIns="0" rtlCol="0">
            <a:spAutoFit/>
          </a:bodyPr>
          <a:lstStyle/>
          <a:p>
            <a:pPr marL="200660">
              <a:lnSpc>
                <a:spcPct val="100000"/>
              </a:lnSpc>
              <a:spcBef>
                <a:spcPts val="380"/>
              </a:spcBef>
            </a:pPr>
            <a:r>
              <a:rPr sz="2000" b="1" spc="-105" dirty="0">
                <a:latin typeface="+mj-lt"/>
                <a:cs typeface="Trebuchet MS"/>
              </a:rPr>
              <a:t>Unit</a:t>
            </a:r>
            <a:r>
              <a:rPr sz="2000" b="1" spc="-185" dirty="0">
                <a:latin typeface="+mj-lt"/>
                <a:cs typeface="Trebuchet MS"/>
              </a:rPr>
              <a:t> </a:t>
            </a:r>
            <a:r>
              <a:rPr sz="2000" b="1" spc="-204" dirty="0">
                <a:latin typeface="+mj-lt"/>
                <a:cs typeface="Trebuchet MS"/>
              </a:rPr>
              <a:t>Test</a:t>
            </a:r>
            <a:endParaRPr sz="2000">
              <a:latin typeface="+mj-lt"/>
              <a:cs typeface="Trebuchet MS"/>
            </a:endParaRPr>
          </a:p>
        </p:txBody>
      </p:sp>
      <p:sp>
        <p:nvSpPr>
          <p:cNvPr id="9" name="object 6"/>
          <p:cNvSpPr/>
          <p:nvPr/>
        </p:nvSpPr>
        <p:spPr>
          <a:xfrm>
            <a:off x="3534649" y="3079752"/>
            <a:ext cx="2578100" cy="635000"/>
          </a:xfrm>
          <a:custGeom>
            <a:avLst/>
            <a:gdLst/>
            <a:ahLst/>
            <a:cxnLst/>
            <a:rect l="l" t="t" r="r" b="b"/>
            <a:pathLst>
              <a:path w="2578100" h="635000">
                <a:moveTo>
                  <a:pt x="0" y="0"/>
                </a:moveTo>
                <a:lnTo>
                  <a:pt x="2578103" y="0"/>
                </a:lnTo>
                <a:lnTo>
                  <a:pt x="2578103" y="634998"/>
                </a:lnTo>
                <a:lnTo>
                  <a:pt x="0" y="634998"/>
                </a:lnTo>
                <a:lnTo>
                  <a:pt x="0" y="0"/>
                </a:lnTo>
                <a:close/>
              </a:path>
            </a:pathLst>
          </a:custGeom>
          <a:ln w="25411">
            <a:solidFill>
              <a:srgbClr val="4F81BD"/>
            </a:solidFill>
          </a:ln>
        </p:spPr>
        <p:txBody>
          <a:bodyPr wrap="square" lIns="0" tIns="0" rIns="0" bIns="0" rtlCol="0"/>
          <a:lstStyle/>
          <a:p>
            <a:endParaRPr sz="2000">
              <a:latin typeface="+mj-lt"/>
            </a:endParaRPr>
          </a:p>
        </p:txBody>
      </p:sp>
      <p:sp>
        <p:nvSpPr>
          <p:cNvPr id="10" name="object 7"/>
          <p:cNvSpPr txBox="1"/>
          <p:nvPr/>
        </p:nvSpPr>
        <p:spPr>
          <a:xfrm>
            <a:off x="3790172" y="3143248"/>
            <a:ext cx="2078989" cy="320601"/>
          </a:xfrm>
          <a:prstGeom prst="rect">
            <a:avLst/>
          </a:prstGeom>
        </p:spPr>
        <p:txBody>
          <a:bodyPr vert="horz" wrap="square" lIns="0" tIns="12700" rIns="0" bIns="0" rtlCol="0">
            <a:spAutoFit/>
          </a:bodyPr>
          <a:lstStyle/>
          <a:p>
            <a:pPr marL="12700">
              <a:lnSpc>
                <a:spcPct val="100000"/>
              </a:lnSpc>
              <a:spcBef>
                <a:spcPts val="100"/>
              </a:spcBef>
            </a:pPr>
            <a:r>
              <a:rPr sz="2000" b="1" spc="-125" dirty="0">
                <a:latin typeface="+mj-lt"/>
                <a:cs typeface="Trebuchet MS"/>
              </a:rPr>
              <a:t>Integration</a:t>
            </a:r>
            <a:r>
              <a:rPr sz="2000" b="1" spc="-360" dirty="0">
                <a:latin typeface="+mj-lt"/>
                <a:cs typeface="Trebuchet MS"/>
              </a:rPr>
              <a:t> </a:t>
            </a:r>
            <a:r>
              <a:rPr sz="2000" b="1" spc="-220" dirty="0">
                <a:latin typeface="+mj-lt"/>
                <a:cs typeface="Trebuchet MS"/>
              </a:rPr>
              <a:t>Test</a:t>
            </a:r>
            <a:endParaRPr sz="2000">
              <a:latin typeface="+mj-lt"/>
              <a:cs typeface="Trebuchet MS"/>
            </a:endParaRPr>
          </a:p>
        </p:txBody>
      </p:sp>
      <p:sp>
        <p:nvSpPr>
          <p:cNvPr id="11" name="object 8"/>
          <p:cNvSpPr/>
          <p:nvPr/>
        </p:nvSpPr>
        <p:spPr>
          <a:xfrm>
            <a:off x="3534649" y="4500570"/>
            <a:ext cx="2578100" cy="622300"/>
          </a:xfrm>
          <a:custGeom>
            <a:avLst/>
            <a:gdLst/>
            <a:ahLst/>
            <a:cxnLst/>
            <a:rect l="l" t="t" r="r" b="b"/>
            <a:pathLst>
              <a:path w="2578100" h="622300">
                <a:moveTo>
                  <a:pt x="0" y="0"/>
                </a:moveTo>
                <a:lnTo>
                  <a:pt x="2578103" y="0"/>
                </a:lnTo>
                <a:lnTo>
                  <a:pt x="2578103" y="622299"/>
                </a:lnTo>
                <a:lnTo>
                  <a:pt x="0" y="622299"/>
                </a:lnTo>
                <a:lnTo>
                  <a:pt x="0" y="0"/>
                </a:lnTo>
                <a:close/>
              </a:path>
            </a:pathLst>
          </a:custGeom>
          <a:ln w="25411">
            <a:solidFill>
              <a:srgbClr val="4F81BD"/>
            </a:solidFill>
          </a:ln>
        </p:spPr>
        <p:txBody>
          <a:bodyPr wrap="square" lIns="0" tIns="0" rIns="0" bIns="0" rtlCol="0"/>
          <a:lstStyle/>
          <a:p>
            <a:endParaRPr sz="2000">
              <a:latin typeface="+mj-lt"/>
            </a:endParaRPr>
          </a:p>
        </p:txBody>
      </p:sp>
      <p:sp>
        <p:nvSpPr>
          <p:cNvPr id="12" name="object 9"/>
          <p:cNvSpPr txBox="1"/>
          <p:nvPr/>
        </p:nvSpPr>
        <p:spPr>
          <a:xfrm>
            <a:off x="3663172" y="4587561"/>
            <a:ext cx="2320290" cy="320601"/>
          </a:xfrm>
          <a:prstGeom prst="rect">
            <a:avLst/>
          </a:prstGeom>
        </p:spPr>
        <p:txBody>
          <a:bodyPr vert="horz" wrap="square" lIns="0" tIns="12700" rIns="0" bIns="0" rtlCol="0">
            <a:spAutoFit/>
          </a:bodyPr>
          <a:lstStyle/>
          <a:p>
            <a:pPr marL="12700">
              <a:lnSpc>
                <a:spcPct val="100000"/>
              </a:lnSpc>
              <a:spcBef>
                <a:spcPts val="100"/>
              </a:spcBef>
            </a:pPr>
            <a:r>
              <a:rPr sz="2000" b="1" spc="-170" dirty="0">
                <a:latin typeface="+mj-lt"/>
                <a:cs typeface="Trebuchet MS"/>
              </a:rPr>
              <a:t>Performance</a:t>
            </a:r>
            <a:r>
              <a:rPr sz="2000" b="1" spc="-150" dirty="0">
                <a:latin typeface="+mj-lt"/>
                <a:cs typeface="Trebuchet MS"/>
              </a:rPr>
              <a:t> </a:t>
            </a:r>
            <a:r>
              <a:rPr sz="2000" b="1" spc="-220" dirty="0">
                <a:latin typeface="+mj-lt"/>
                <a:cs typeface="Trebuchet MS"/>
              </a:rPr>
              <a:t>Test</a:t>
            </a:r>
            <a:endParaRPr sz="2000">
              <a:latin typeface="+mj-lt"/>
              <a:cs typeface="Trebuchet MS"/>
            </a:endParaRPr>
          </a:p>
        </p:txBody>
      </p:sp>
      <p:sp>
        <p:nvSpPr>
          <p:cNvPr id="13" name="object 10"/>
          <p:cNvSpPr/>
          <p:nvPr/>
        </p:nvSpPr>
        <p:spPr>
          <a:xfrm>
            <a:off x="3534649" y="5222892"/>
            <a:ext cx="2578100" cy="635000"/>
          </a:xfrm>
          <a:custGeom>
            <a:avLst/>
            <a:gdLst/>
            <a:ahLst/>
            <a:cxnLst/>
            <a:rect l="l" t="t" r="r" b="b"/>
            <a:pathLst>
              <a:path w="2578100" h="635000">
                <a:moveTo>
                  <a:pt x="0" y="0"/>
                </a:moveTo>
                <a:lnTo>
                  <a:pt x="2578103" y="0"/>
                </a:lnTo>
                <a:lnTo>
                  <a:pt x="2578103" y="634999"/>
                </a:lnTo>
                <a:lnTo>
                  <a:pt x="0" y="634999"/>
                </a:lnTo>
                <a:lnTo>
                  <a:pt x="0" y="0"/>
                </a:lnTo>
                <a:close/>
              </a:path>
            </a:pathLst>
          </a:custGeom>
          <a:ln w="25411">
            <a:solidFill>
              <a:srgbClr val="4F81BD"/>
            </a:solidFill>
          </a:ln>
        </p:spPr>
        <p:txBody>
          <a:bodyPr wrap="square" lIns="0" tIns="0" rIns="0" bIns="0" rtlCol="0"/>
          <a:lstStyle/>
          <a:p>
            <a:endParaRPr sz="2000">
              <a:latin typeface="+mj-lt"/>
            </a:endParaRPr>
          </a:p>
        </p:txBody>
      </p:sp>
      <p:sp>
        <p:nvSpPr>
          <p:cNvPr id="14" name="object 11"/>
          <p:cNvSpPr txBox="1"/>
          <p:nvPr/>
        </p:nvSpPr>
        <p:spPr>
          <a:xfrm>
            <a:off x="3752072" y="5314367"/>
            <a:ext cx="2142490" cy="320601"/>
          </a:xfrm>
          <a:prstGeom prst="rect">
            <a:avLst/>
          </a:prstGeom>
        </p:spPr>
        <p:txBody>
          <a:bodyPr vert="horz" wrap="square" lIns="0" tIns="12700" rIns="0" bIns="0" rtlCol="0">
            <a:spAutoFit/>
          </a:bodyPr>
          <a:lstStyle/>
          <a:p>
            <a:pPr marL="12700">
              <a:lnSpc>
                <a:spcPct val="100000"/>
              </a:lnSpc>
              <a:spcBef>
                <a:spcPts val="100"/>
              </a:spcBef>
            </a:pPr>
            <a:r>
              <a:rPr sz="2000" b="1" spc="-185" dirty="0">
                <a:latin typeface="+mj-lt"/>
                <a:cs typeface="Trebuchet MS"/>
              </a:rPr>
              <a:t>Acceptance</a:t>
            </a:r>
            <a:r>
              <a:rPr sz="2000" b="1" spc="-65" dirty="0">
                <a:latin typeface="+mj-lt"/>
                <a:cs typeface="Trebuchet MS"/>
              </a:rPr>
              <a:t> </a:t>
            </a:r>
            <a:r>
              <a:rPr sz="2000" b="1" spc="-220" dirty="0">
                <a:latin typeface="+mj-lt"/>
                <a:cs typeface="Trebuchet MS"/>
              </a:rPr>
              <a:t>Test</a:t>
            </a:r>
            <a:endParaRPr sz="2000">
              <a:latin typeface="+mj-lt"/>
              <a:cs typeface="Trebuchet MS"/>
            </a:endParaRPr>
          </a:p>
        </p:txBody>
      </p:sp>
      <p:sp>
        <p:nvSpPr>
          <p:cNvPr id="15" name="object 12"/>
          <p:cNvSpPr/>
          <p:nvPr/>
        </p:nvSpPr>
        <p:spPr>
          <a:xfrm>
            <a:off x="3534649" y="5929330"/>
            <a:ext cx="2578100" cy="635000"/>
          </a:xfrm>
          <a:custGeom>
            <a:avLst/>
            <a:gdLst/>
            <a:ahLst/>
            <a:cxnLst/>
            <a:rect l="l" t="t" r="r" b="b"/>
            <a:pathLst>
              <a:path w="2578100" h="635000">
                <a:moveTo>
                  <a:pt x="0" y="0"/>
                </a:moveTo>
                <a:lnTo>
                  <a:pt x="2578103" y="0"/>
                </a:lnTo>
                <a:lnTo>
                  <a:pt x="2578103" y="634999"/>
                </a:lnTo>
                <a:lnTo>
                  <a:pt x="0" y="634999"/>
                </a:lnTo>
                <a:lnTo>
                  <a:pt x="0" y="0"/>
                </a:lnTo>
                <a:close/>
              </a:path>
            </a:pathLst>
          </a:custGeom>
          <a:ln w="25411">
            <a:solidFill>
              <a:srgbClr val="4F81BD"/>
            </a:solidFill>
          </a:ln>
        </p:spPr>
        <p:txBody>
          <a:bodyPr wrap="square" lIns="0" tIns="0" rIns="0" bIns="0" rtlCol="0"/>
          <a:lstStyle/>
          <a:p>
            <a:endParaRPr sz="2000">
              <a:latin typeface="+mj-lt"/>
            </a:endParaRPr>
          </a:p>
        </p:txBody>
      </p:sp>
      <p:sp>
        <p:nvSpPr>
          <p:cNvPr id="16" name="object 13"/>
          <p:cNvSpPr txBox="1"/>
          <p:nvPr/>
        </p:nvSpPr>
        <p:spPr>
          <a:xfrm>
            <a:off x="3777472" y="6025281"/>
            <a:ext cx="2104390" cy="320601"/>
          </a:xfrm>
          <a:prstGeom prst="rect">
            <a:avLst/>
          </a:prstGeom>
        </p:spPr>
        <p:txBody>
          <a:bodyPr vert="horz" wrap="square" lIns="0" tIns="12700" rIns="0" bIns="0" rtlCol="0">
            <a:spAutoFit/>
          </a:bodyPr>
          <a:lstStyle/>
          <a:p>
            <a:pPr marL="12700">
              <a:lnSpc>
                <a:spcPct val="100000"/>
              </a:lnSpc>
              <a:spcBef>
                <a:spcPts val="100"/>
              </a:spcBef>
            </a:pPr>
            <a:r>
              <a:rPr sz="2000" b="1" spc="-120" dirty="0">
                <a:latin typeface="+mj-lt"/>
                <a:cs typeface="Trebuchet MS"/>
              </a:rPr>
              <a:t>Installation</a:t>
            </a:r>
            <a:r>
              <a:rPr sz="2000" b="1" spc="-229" dirty="0">
                <a:latin typeface="+mj-lt"/>
                <a:cs typeface="Trebuchet MS"/>
              </a:rPr>
              <a:t> </a:t>
            </a:r>
            <a:r>
              <a:rPr sz="2000" b="1" spc="-220" dirty="0">
                <a:latin typeface="+mj-lt"/>
                <a:cs typeface="Trebuchet MS"/>
              </a:rPr>
              <a:t>Test</a:t>
            </a:r>
            <a:endParaRPr sz="2000">
              <a:latin typeface="+mj-lt"/>
              <a:cs typeface="Trebuchet MS"/>
            </a:endParaRPr>
          </a:p>
        </p:txBody>
      </p:sp>
      <p:sp>
        <p:nvSpPr>
          <p:cNvPr id="17" name="object 14"/>
          <p:cNvSpPr txBox="1"/>
          <p:nvPr/>
        </p:nvSpPr>
        <p:spPr>
          <a:xfrm>
            <a:off x="478956" y="3143248"/>
            <a:ext cx="1316355" cy="320601"/>
          </a:xfrm>
          <a:prstGeom prst="rect">
            <a:avLst/>
          </a:prstGeom>
        </p:spPr>
        <p:txBody>
          <a:bodyPr vert="horz" wrap="square" lIns="0" tIns="12700" rIns="0" bIns="0" rtlCol="0">
            <a:spAutoFit/>
          </a:bodyPr>
          <a:lstStyle/>
          <a:p>
            <a:pPr marL="12700">
              <a:lnSpc>
                <a:spcPct val="100000"/>
              </a:lnSpc>
              <a:spcBef>
                <a:spcPts val="100"/>
              </a:spcBef>
            </a:pPr>
            <a:r>
              <a:rPr sz="2000" b="1" spc="-65" smtClean="0">
                <a:solidFill>
                  <a:srgbClr val="1F497D"/>
                </a:solidFill>
                <a:latin typeface="+mj-lt"/>
                <a:cs typeface="Trebuchet MS"/>
              </a:rPr>
              <a:t>Design</a:t>
            </a:r>
            <a:r>
              <a:rPr sz="2000" b="1" spc="-345" smtClean="0">
                <a:solidFill>
                  <a:srgbClr val="1F497D"/>
                </a:solidFill>
                <a:latin typeface="+mj-lt"/>
                <a:cs typeface="Trebuchet MS"/>
              </a:rPr>
              <a:t> </a:t>
            </a:r>
            <a:r>
              <a:rPr sz="2000" b="1" spc="-105" smtClean="0">
                <a:solidFill>
                  <a:srgbClr val="1F497D"/>
                </a:solidFill>
                <a:latin typeface="+mj-lt"/>
                <a:cs typeface="Trebuchet MS"/>
              </a:rPr>
              <a:t>Specs</a:t>
            </a:r>
            <a:endParaRPr sz="2000">
              <a:latin typeface="+mj-lt"/>
              <a:cs typeface="Trebuchet MS"/>
            </a:endParaRPr>
          </a:p>
        </p:txBody>
      </p:sp>
      <p:sp>
        <p:nvSpPr>
          <p:cNvPr id="18" name="object 15"/>
          <p:cNvSpPr txBox="1"/>
          <p:nvPr/>
        </p:nvSpPr>
        <p:spPr>
          <a:xfrm>
            <a:off x="478956" y="3798425"/>
            <a:ext cx="1812925" cy="594995"/>
          </a:xfrm>
          <a:prstGeom prst="rect">
            <a:avLst/>
          </a:prstGeom>
        </p:spPr>
        <p:txBody>
          <a:bodyPr vert="horz" wrap="square" lIns="0" tIns="30480" rIns="0" bIns="0" rtlCol="0">
            <a:spAutoFit/>
          </a:bodyPr>
          <a:lstStyle/>
          <a:p>
            <a:pPr marL="12700" marR="5080">
              <a:lnSpc>
                <a:spcPts val="2200"/>
              </a:lnSpc>
              <a:spcBef>
                <a:spcPts val="240"/>
              </a:spcBef>
            </a:pPr>
            <a:r>
              <a:rPr sz="2000" b="1" spc="-75" dirty="0">
                <a:solidFill>
                  <a:srgbClr val="1F497D"/>
                </a:solidFill>
                <a:latin typeface="+mj-lt"/>
                <a:cs typeface="Trebuchet MS"/>
              </a:rPr>
              <a:t>System</a:t>
            </a:r>
            <a:r>
              <a:rPr sz="2000" b="1" spc="-375" dirty="0">
                <a:solidFill>
                  <a:srgbClr val="1F497D"/>
                </a:solidFill>
                <a:latin typeface="+mj-lt"/>
                <a:cs typeface="Trebuchet MS"/>
              </a:rPr>
              <a:t> </a:t>
            </a:r>
            <a:r>
              <a:rPr sz="2000" b="1" spc="-110" dirty="0">
                <a:solidFill>
                  <a:srgbClr val="1F497D"/>
                </a:solidFill>
                <a:latin typeface="+mj-lt"/>
                <a:cs typeface="Trebuchet MS"/>
              </a:rPr>
              <a:t>functional  requirements</a:t>
            </a:r>
            <a:endParaRPr sz="2000">
              <a:latin typeface="+mj-lt"/>
              <a:cs typeface="Trebuchet MS"/>
            </a:endParaRPr>
          </a:p>
        </p:txBody>
      </p:sp>
      <p:sp>
        <p:nvSpPr>
          <p:cNvPr id="19" name="object 16"/>
          <p:cNvSpPr txBox="1"/>
          <p:nvPr/>
        </p:nvSpPr>
        <p:spPr>
          <a:xfrm>
            <a:off x="478956" y="4502328"/>
            <a:ext cx="1556385" cy="594995"/>
          </a:xfrm>
          <a:prstGeom prst="rect">
            <a:avLst/>
          </a:prstGeom>
        </p:spPr>
        <p:txBody>
          <a:bodyPr vert="horz" wrap="square" lIns="0" tIns="30480" rIns="0" bIns="0" rtlCol="0">
            <a:spAutoFit/>
          </a:bodyPr>
          <a:lstStyle/>
          <a:p>
            <a:pPr marL="12700" marR="5080">
              <a:lnSpc>
                <a:spcPts val="2200"/>
              </a:lnSpc>
              <a:spcBef>
                <a:spcPts val="240"/>
              </a:spcBef>
            </a:pPr>
            <a:r>
              <a:rPr sz="2000" b="1" spc="-95" dirty="0">
                <a:solidFill>
                  <a:srgbClr val="1F497D"/>
                </a:solidFill>
                <a:latin typeface="+mj-lt"/>
                <a:cs typeface="Trebuchet MS"/>
              </a:rPr>
              <a:t>Other</a:t>
            </a:r>
            <a:r>
              <a:rPr sz="2000" b="1" spc="-320" dirty="0">
                <a:solidFill>
                  <a:srgbClr val="1F497D"/>
                </a:solidFill>
                <a:latin typeface="+mj-lt"/>
                <a:cs typeface="Trebuchet MS"/>
              </a:rPr>
              <a:t> </a:t>
            </a:r>
            <a:r>
              <a:rPr sz="2000" b="1" spc="-90" dirty="0">
                <a:solidFill>
                  <a:srgbClr val="1F497D"/>
                </a:solidFill>
                <a:latin typeface="+mj-lt"/>
                <a:cs typeface="Trebuchet MS"/>
              </a:rPr>
              <a:t>software  </a:t>
            </a:r>
            <a:r>
              <a:rPr sz="2000" b="1" spc="-110" dirty="0">
                <a:solidFill>
                  <a:srgbClr val="1F497D"/>
                </a:solidFill>
                <a:latin typeface="+mj-lt"/>
                <a:cs typeface="Trebuchet MS"/>
              </a:rPr>
              <a:t>requirements</a:t>
            </a:r>
            <a:endParaRPr sz="2000">
              <a:latin typeface="+mj-lt"/>
              <a:cs typeface="Trebuchet MS"/>
            </a:endParaRPr>
          </a:p>
        </p:txBody>
      </p:sp>
      <p:sp>
        <p:nvSpPr>
          <p:cNvPr id="20" name="object 17"/>
          <p:cNvSpPr txBox="1"/>
          <p:nvPr/>
        </p:nvSpPr>
        <p:spPr>
          <a:xfrm>
            <a:off x="478956" y="5231393"/>
            <a:ext cx="1000125" cy="594995"/>
          </a:xfrm>
          <a:prstGeom prst="rect">
            <a:avLst/>
          </a:prstGeom>
        </p:spPr>
        <p:txBody>
          <a:bodyPr vert="horz" wrap="square" lIns="0" tIns="30480" rIns="0" bIns="0" rtlCol="0">
            <a:spAutoFit/>
          </a:bodyPr>
          <a:lstStyle/>
          <a:p>
            <a:pPr marL="12700" marR="5080">
              <a:lnSpc>
                <a:spcPts val="2200"/>
              </a:lnSpc>
              <a:spcBef>
                <a:spcPts val="240"/>
              </a:spcBef>
            </a:pPr>
            <a:r>
              <a:rPr sz="2000" b="1" spc="-145" dirty="0">
                <a:solidFill>
                  <a:srgbClr val="1F497D"/>
                </a:solidFill>
                <a:latin typeface="+mj-lt"/>
                <a:cs typeface="Trebuchet MS"/>
              </a:rPr>
              <a:t>C</a:t>
            </a:r>
            <a:r>
              <a:rPr sz="2000" b="1" spc="-155" dirty="0">
                <a:solidFill>
                  <a:srgbClr val="1F497D"/>
                </a:solidFill>
                <a:latin typeface="+mj-lt"/>
                <a:cs typeface="Trebuchet MS"/>
              </a:rPr>
              <a:t>u</a:t>
            </a:r>
            <a:r>
              <a:rPr sz="2000" b="1" spc="-25" dirty="0">
                <a:solidFill>
                  <a:srgbClr val="1F497D"/>
                </a:solidFill>
                <a:latin typeface="+mj-lt"/>
                <a:cs typeface="Trebuchet MS"/>
              </a:rPr>
              <a:t>s</a:t>
            </a:r>
            <a:r>
              <a:rPr sz="2000" b="1" spc="-55" dirty="0">
                <a:solidFill>
                  <a:srgbClr val="1F497D"/>
                </a:solidFill>
                <a:latin typeface="+mj-lt"/>
                <a:cs typeface="Trebuchet MS"/>
              </a:rPr>
              <a:t>t</a:t>
            </a:r>
            <a:r>
              <a:rPr sz="2000" b="1" spc="-80" dirty="0">
                <a:solidFill>
                  <a:srgbClr val="1F497D"/>
                </a:solidFill>
                <a:latin typeface="+mj-lt"/>
                <a:cs typeface="Trebuchet MS"/>
              </a:rPr>
              <a:t>o</a:t>
            </a:r>
            <a:r>
              <a:rPr sz="2000" b="1" spc="-140" dirty="0">
                <a:solidFill>
                  <a:srgbClr val="1F497D"/>
                </a:solidFill>
                <a:latin typeface="+mj-lt"/>
                <a:cs typeface="Trebuchet MS"/>
              </a:rPr>
              <a:t>m</a:t>
            </a:r>
            <a:r>
              <a:rPr sz="2000" b="1" spc="-100" dirty="0">
                <a:solidFill>
                  <a:srgbClr val="1F497D"/>
                </a:solidFill>
                <a:latin typeface="+mj-lt"/>
                <a:cs typeface="Trebuchet MS"/>
              </a:rPr>
              <a:t>e</a:t>
            </a:r>
            <a:r>
              <a:rPr sz="2000" b="1" spc="-110" dirty="0">
                <a:solidFill>
                  <a:srgbClr val="1F497D"/>
                </a:solidFill>
                <a:latin typeface="+mj-lt"/>
                <a:cs typeface="Trebuchet MS"/>
              </a:rPr>
              <a:t>r  </a:t>
            </a:r>
            <a:r>
              <a:rPr sz="2000" b="1" spc="-70" dirty="0">
                <a:solidFill>
                  <a:srgbClr val="1F497D"/>
                </a:solidFill>
                <a:latin typeface="+mj-lt"/>
                <a:cs typeface="Trebuchet MS"/>
              </a:rPr>
              <a:t>SRS</a:t>
            </a:r>
            <a:endParaRPr sz="2000">
              <a:latin typeface="+mj-lt"/>
              <a:cs typeface="Trebuchet MS"/>
            </a:endParaRPr>
          </a:p>
        </p:txBody>
      </p:sp>
      <p:sp>
        <p:nvSpPr>
          <p:cNvPr id="21" name="object 18"/>
          <p:cNvSpPr txBox="1"/>
          <p:nvPr/>
        </p:nvSpPr>
        <p:spPr>
          <a:xfrm>
            <a:off x="433121" y="6084983"/>
            <a:ext cx="1837055" cy="320601"/>
          </a:xfrm>
          <a:prstGeom prst="rect">
            <a:avLst/>
          </a:prstGeom>
        </p:spPr>
        <p:txBody>
          <a:bodyPr vert="horz" wrap="square" lIns="0" tIns="12700" rIns="0" bIns="0" rtlCol="0">
            <a:spAutoFit/>
          </a:bodyPr>
          <a:lstStyle/>
          <a:p>
            <a:pPr marL="12700">
              <a:lnSpc>
                <a:spcPct val="100000"/>
              </a:lnSpc>
              <a:spcBef>
                <a:spcPts val="100"/>
              </a:spcBef>
            </a:pPr>
            <a:r>
              <a:rPr sz="2000" b="1" spc="-90" dirty="0">
                <a:solidFill>
                  <a:srgbClr val="1F497D"/>
                </a:solidFill>
                <a:latin typeface="+mj-lt"/>
                <a:cs typeface="Trebuchet MS"/>
              </a:rPr>
              <a:t>User</a:t>
            </a:r>
            <a:r>
              <a:rPr sz="2000" b="1" spc="-280" dirty="0">
                <a:solidFill>
                  <a:srgbClr val="1F497D"/>
                </a:solidFill>
                <a:latin typeface="+mj-lt"/>
                <a:cs typeface="Trebuchet MS"/>
              </a:rPr>
              <a:t> </a:t>
            </a:r>
            <a:r>
              <a:rPr sz="2000" b="1" spc="-110" dirty="0">
                <a:solidFill>
                  <a:srgbClr val="1F497D"/>
                </a:solidFill>
                <a:latin typeface="+mj-lt"/>
                <a:cs typeface="Trebuchet MS"/>
              </a:rPr>
              <a:t>environment</a:t>
            </a:r>
            <a:endParaRPr sz="2000">
              <a:latin typeface="+mj-lt"/>
              <a:cs typeface="Trebuchet MS"/>
            </a:endParaRPr>
          </a:p>
        </p:txBody>
      </p:sp>
      <p:sp>
        <p:nvSpPr>
          <p:cNvPr id="22" name="object 19"/>
          <p:cNvSpPr txBox="1"/>
          <p:nvPr/>
        </p:nvSpPr>
        <p:spPr>
          <a:xfrm>
            <a:off x="2391649" y="2601942"/>
            <a:ext cx="1346200" cy="360996"/>
          </a:xfrm>
          <a:prstGeom prst="rect">
            <a:avLst/>
          </a:prstGeom>
          <a:ln w="25410">
            <a:solidFill>
              <a:srgbClr val="4F81BD"/>
            </a:solidFill>
          </a:ln>
        </p:spPr>
        <p:txBody>
          <a:bodyPr vert="horz" wrap="square" lIns="0" tIns="52705" rIns="0" bIns="0" rtlCol="0">
            <a:spAutoFit/>
          </a:bodyPr>
          <a:lstStyle/>
          <a:p>
            <a:pPr marL="191135">
              <a:lnSpc>
                <a:spcPct val="100000"/>
              </a:lnSpc>
              <a:spcBef>
                <a:spcPts val="415"/>
              </a:spcBef>
            </a:pPr>
            <a:r>
              <a:rPr sz="2000" b="1" spc="-105" dirty="0">
                <a:latin typeface="+mj-lt"/>
                <a:cs typeface="Trebuchet MS"/>
              </a:rPr>
              <a:t>Unit</a:t>
            </a:r>
            <a:r>
              <a:rPr sz="2000" b="1" spc="-185" dirty="0">
                <a:latin typeface="+mj-lt"/>
                <a:cs typeface="Trebuchet MS"/>
              </a:rPr>
              <a:t> </a:t>
            </a:r>
            <a:r>
              <a:rPr sz="2000" b="1" spc="-204" dirty="0">
                <a:latin typeface="+mj-lt"/>
                <a:cs typeface="Trebuchet MS"/>
              </a:rPr>
              <a:t>Test</a:t>
            </a:r>
            <a:endParaRPr sz="2000">
              <a:latin typeface="+mj-lt"/>
              <a:cs typeface="Trebuchet MS"/>
            </a:endParaRPr>
          </a:p>
        </p:txBody>
      </p:sp>
      <p:sp>
        <p:nvSpPr>
          <p:cNvPr id="23" name="object 20"/>
          <p:cNvSpPr txBox="1"/>
          <p:nvPr/>
        </p:nvSpPr>
        <p:spPr>
          <a:xfrm>
            <a:off x="5541249" y="2601942"/>
            <a:ext cx="1346200" cy="360996"/>
          </a:xfrm>
          <a:prstGeom prst="rect">
            <a:avLst/>
          </a:prstGeom>
          <a:ln w="25410">
            <a:solidFill>
              <a:srgbClr val="4F81BD"/>
            </a:solidFill>
          </a:ln>
        </p:spPr>
        <p:txBody>
          <a:bodyPr vert="horz" wrap="square" lIns="0" tIns="52705" rIns="0" bIns="0" rtlCol="0">
            <a:spAutoFit/>
          </a:bodyPr>
          <a:lstStyle/>
          <a:p>
            <a:pPr marL="195580">
              <a:lnSpc>
                <a:spcPct val="100000"/>
              </a:lnSpc>
              <a:spcBef>
                <a:spcPts val="415"/>
              </a:spcBef>
            </a:pPr>
            <a:r>
              <a:rPr sz="2000" b="1" spc="-105" dirty="0">
                <a:latin typeface="+mj-lt"/>
                <a:cs typeface="Trebuchet MS"/>
              </a:rPr>
              <a:t>Unit</a:t>
            </a:r>
            <a:r>
              <a:rPr sz="2000" b="1" spc="-185" dirty="0">
                <a:latin typeface="+mj-lt"/>
                <a:cs typeface="Trebuchet MS"/>
              </a:rPr>
              <a:t> </a:t>
            </a:r>
            <a:r>
              <a:rPr sz="2000" b="1" spc="-204" dirty="0">
                <a:latin typeface="+mj-lt"/>
                <a:cs typeface="Trebuchet MS"/>
              </a:rPr>
              <a:t>Test</a:t>
            </a:r>
            <a:endParaRPr sz="2000">
              <a:latin typeface="+mj-lt"/>
              <a:cs typeface="Trebuchet MS"/>
            </a:endParaRPr>
          </a:p>
        </p:txBody>
      </p:sp>
      <p:sp>
        <p:nvSpPr>
          <p:cNvPr id="24" name="object 21"/>
          <p:cNvSpPr txBox="1"/>
          <p:nvPr/>
        </p:nvSpPr>
        <p:spPr>
          <a:xfrm>
            <a:off x="142844" y="2250983"/>
            <a:ext cx="7215238" cy="320601"/>
          </a:xfrm>
          <a:prstGeom prst="rect">
            <a:avLst/>
          </a:prstGeom>
        </p:spPr>
        <p:txBody>
          <a:bodyPr vert="horz" wrap="square" lIns="0" tIns="12700" rIns="0" bIns="0" rtlCol="0">
            <a:spAutoFit/>
          </a:bodyPr>
          <a:lstStyle/>
          <a:p>
            <a:pPr marL="12700">
              <a:lnSpc>
                <a:spcPct val="100000"/>
              </a:lnSpc>
              <a:spcBef>
                <a:spcPts val="100"/>
              </a:spcBef>
              <a:tabLst>
                <a:tab pos="2047239" algn="l"/>
                <a:tab pos="5201285" algn="l"/>
              </a:tabLst>
            </a:pPr>
            <a:r>
              <a:rPr lang="en-US" altLang="en-US" sz="2000" b="1" dirty="0" smtClean="0">
                <a:latin typeface="+mj-lt"/>
                <a:cs typeface="Times New Roman" pitchFamily="18" charset="0"/>
              </a:rPr>
              <a:t>Component Code	Component Code	Component Code</a:t>
            </a:r>
            <a:endParaRPr lang="en-US" altLang="en-US" sz="2000" b="1" dirty="0">
              <a:latin typeface="+mj-lt"/>
              <a:cs typeface="Times New Roman" pitchFamily="18" charset="0"/>
            </a:endParaRPr>
          </a:p>
        </p:txBody>
      </p:sp>
      <p:sp>
        <p:nvSpPr>
          <p:cNvPr id="25" name="object 22"/>
          <p:cNvSpPr/>
          <p:nvPr/>
        </p:nvSpPr>
        <p:spPr>
          <a:xfrm>
            <a:off x="1038248" y="3046276"/>
            <a:ext cx="3797935" cy="535305"/>
          </a:xfrm>
          <a:custGeom>
            <a:avLst/>
            <a:gdLst/>
            <a:ahLst/>
            <a:cxnLst/>
            <a:rect l="l" t="t" r="r" b="b"/>
            <a:pathLst>
              <a:path w="3797935" h="535305">
                <a:moveTo>
                  <a:pt x="1701" y="0"/>
                </a:moveTo>
                <a:lnTo>
                  <a:pt x="0" y="13030"/>
                </a:lnTo>
                <a:lnTo>
                  <a:pt x="3718801" y="502323"/>
                </a:lnTo>
                <a:lnTo>
                  <a:pt x="3714521" y="534911"/>
                </a:lnTo>
                <a:lnTo>
                  <a:pt x="3797833" y="506094"/>
                </a:lnTo>
                <a:lnTo>
                  <a:pt x="3772986" y="489292"/>
                </a:lnTo>
                <a:lnTo>
                  <a:pt x="3720515" y="489292"/>
                </a:lnTo>
                <a:lnTo>
                  <a:pt x="1701" y="0"/>
                </a:lnTo>
                <a:close/>
              </a:path>
              <a:path w="3797935" h="535305">
                <a:moveTo>
                  <a:pt x="3724795" y="456704"/>
                </a:moveTo>
                <a:lnTo>
                  <a:pt x="3720515" y="489292"/>
                </a:lnTo>
                <a:lnTo>
                  <a:pt x="3772986" y="489292"/>
                </a:lnTo>
                <a:lnTo>
                  <a:pt x="3724795" y="456704"/>
                </a:lnTo>
                <a:close/>
              </a:path>
            </a:pathLst>
          </a:custGeom>
          <a:solidFill>
            <a:srgbClr val="000000"/>
          </a:solidFill>
        </p:spPr>
        <p:txBody>
          <a:bodyPr wrap="square" lIns="0" tIns="0" rIns="0" bIns="0" rtlCol="0"/>
          <a:lstStyle/>
          <a:p>
            <a:endParaRPr sz="2000">
              <a:latin typeface="+mj-lt"/>
            </a:endParaRPr>
          </a:p>
        </p:txBody>
      </p:sp>
      <p:sp>
        <p:nvSpPr>
          <p:cNvPr id="26" name="object 23"/>
          <p:cNvSpPr/>
          <p:nvPr/>
        </p:nvSpPr>
        <p:spPr>
          <a:xfrm>
            <a:off x="3069320" y="3046467"/>
            <a:ext cx="1764030" cy="518159"/>
          </a:xfrm>
          <a:custGeom>
            <a:avLst/>
            <a:gdLst/>
            <a:ahLst/>
            <a:cxnLst/>
            <a:rect l="l" t="t" r="r" b="b"/>
            <a:pathLst>
              <a:path w="1764029" h="518160">
                <a:moveTo>
                  <a:pt x="3555" y="0"/>
                </a:moveTo>
                <a:lnTo>
                  <a:pt x="0" y="12649"/>
                </a:lnTo>
                <a:lnTo>
                  <a:pt x="1686064" y="486448"/>
                </a:lnTo>
                <a:lnTo>
                  <a:pt x="1677174" y="518096"/>
                </a:lnTo>
                <a:lnTo>
                  <a:pt x="1763750" y="501459"/>
                </a:lnTo>
                <a:lnTo>
                  <a:pt x="1733318" y="473798"/>
                </a:lnTo>
                <a:lnTo>
                  <a:pt x="1689620" y="473798"/>
                </a:lnTo>
                <a:lnTo>
                  <a:pt x="3555" y="0"/>
                </a:lnTo>
                <a:close/>
              </a:path>
              <a:path w="1764029" h="518160">
                <a:moveTo>
                  <a:pt x="1698498" y="442150"/>
                </a:moveTo>
                <a:lnTo>
                  <a:pt x="1689620" y="473798"/>
                </a:lnTo>
                <a:lnTo>
                  <a:pt x="1733318" y="473798"/>
                </a:lnTo>
                <a:lnTo>
                  <a:pt x="1698498" y="442150"/>
                </a:lnTo>
                <a:close/>
              </a:path>
            </a:pathLst>
          </a:custGeom>
          <a:solidFill>
            <a:srgbClr val="000000"/>
          </a:solidFill>
        </p:spPr>
        <p:txBody>
          <a:bodyPr wrap="square" lIns="0" tIns="0" rIns="0" bIns="0" rtlCol="0"/>
          <a:lstStyle/>
          <a:p>
            <a:endParaRPr sz="2000">
              <a:latin typeface="+mj-lt"/>
            </a:endParaRPr>
          </a:p>
        </p:txBody>
      </p:sp>
      <p:sp>
        <p:nvSpPr>
          <p:cNvPr id="27" name="object 24"/>
          <p:cNvSpPr/>
          <p:nvPr/>
        </p:nvSpPr>
        <p:spPr>
          <a:xfrm>
            <a:off x="4836399" y="3046594"/>
            <a:ext cx="1394460" cy="512445"/>
          </a:xfrm>
          <a:custGeom>
            <a:avLst/>
            <a:gdLst/>
            <a:ahLst/>
            <a:cxnLst/>
            <a:rect l="l" t="t" r="r" b="b"/>
            <a:pathLst>
              <a:path w="1394459" h="512444">
                <a:moveTo>
                  <a:pt x="61074" y="437743"/>
                </a:moveTo>
                <a:lnTo>
                  <a:pt x="0" y="501332"/>
                </a:lnTo>
                <a:lnTo>
                  <a:pt x="87502" y="512063"/>
                </a:lnTo>
                <a:lnTo>
                  <a:pt x="76492" y="481101"/>
                </a:lnTo>
                <a:lnTo>
                  <a:pt x="111336" y="468706"/>
                </a:lnTo>
                <a:lnTo>
                  <a:pt x="72085" y="468706"/>
                </a:lnTo>
                <a:lnTo>
                  <a:pt x="61074" y="437743"/>
                </a:lnTo>
                <a:close/>
              </a:path>
              <a:path w="1394459" h="512444">
                <a:moveTo>
                  <a:pt x="1389659" y="0"/>
                </a:moveTo>
                <a:lnTo>
                  <a:pt x="72085" y="468706"/>
                </a:lnTo>
                <a:lnTo>
                  <a:pt x="111336" y="468706"/>
                </a:lnTo>
                <a:lnTo>
                  <a:pt x="1394066" y="12395"/>
                </a:lnTo>
                <a:lnTo>
                  <a:pt x="1389659" y="0"/>
                </a:lnTo>
                <a:close/>
              </a:path>
            </a:pathLst>
          </a:custGeom>
          <a:solidFill>
            <a:srgbClr val="000000"/>
          </a:solidFill>
        </p:spPr>
        <p:txBody>
          <a:bodyPr wrap="square" lIns="0" tIns="0" rIns="0" bIns="0" rtlCol="0"/>
          <a:lstStyle/>
          <a:p>
            <a:endParaRPr sz="2000">
              <a:latin typeface="+mj-lt"/>
            </a:endParaRPr>
          </a:p>
        </p:txBody>
      </p:sp>
      <p:sp>
        <p:nvSpPr>
          <p:cNvPr id="28" name="object 25"/>
          <p:cNvSpPr/>
          <p:nvPr/>
        </p:nvSpPr>
        <p:spPr>
          <a:xfrm>
            <a:off x="3534649" y="3786190"/>
            <a:ext cx="2578100" cy="635000"/>
          </a:xfrm>
          <a:custGeom>
            <a:avLst/>
            <a:gdLst/>
            <a:ahLst/>
            <a:cxnLst/>
            <a:rect l="l" t="t" r="r" b="b"/>
            <a:pathLst>
              <a:path w="2578100" h="635000">
                <a:moveTo>
                  <a:pt x="0" y="0"/>
                </a:moveTo>
                <a:lnTo>
                  <a:pt x="2578103" y="0"/>
                </a:lnTo>
                <a:lnTo>
                  <a:pt x="2578103" y="634999"/>
                </a:lnTo>
                <a:lnTo>
                  <a:pt x="0" y="634999"/>
                </a:lnTo>
                <a:lnTo>
                  <a:pt x="0" y="0"/>
                </a:lnTo>
                <a:close/>
              </a:path>
            </a:pathLst>
          </a:custGeom>
          <a:ln w="25411">
            <a:solidFill>
              <a:srgbClr val="4F81BD"/>
            </a:solidFill>
          </a:ln>
        </p:spPr>
        <p:txBody>
          <a:bodyPr wrap="square" lIns="0" tIns="0" rIns="0" bIns="0" rtlCol="0"/>
          <a:lstStyle/>
          <a:p>
            <a:endParaRPr sz="2000">
              <a:latin typeface="+mj-lt"/>
            </a:endParaRPr>
          </a:p>
        </p:txBody>
      </p:sp>
      <p:sp>
        <p:nvSpPr>
          <p:cNvPr id="29" name="object 26"/>
          <p:cNvSpPr txBox="1"/>
          <p:nvPr/>
        </p:nvSpPr>
        <p:spPr>
          <a:xfrm>
            <a:off x="3942598" y="3881398"/>
            <a:ext cx="1774189" cy="320601"/>
          </a:xfrm>
          <a:prstGeom prst="rect">
            <a:avLst/>
          </a:prstGeom>
        </p:spPr>
        <p:txBody>
          <a:bodyPr vert="horz" wrap="square" lIns="0" tIns="12700" rIns="0" bIns="0" rtlCol="0">
            <a:spAutoFit/>
          </a:bodyPr>
          <a:lstStyle/>
          <a:p>
            <a:pPr marL="12700">
              <a:lnSpc>
                <a:spcPct val="100000"/>
              </a:lnSpc>
              <a:spcBef>
                <a:spcPts val="100"/>
              </a:spcBef>
            </a:pPr>
            <a:r>
              <a:rPr sz="2000" b="1" spc="-190" dirty="0">
                <a:latin typeface="+mj-lt"/>
                <a:cs typeface="Trebuchet MS"/>
              </a:rPr>
              <a:t>Function</a:t>
            </a:r>
            <a:r>
              <a:rPr sz="2000" b="1" spc="-55" dirty="0">
                <a:latin typeface="+mj-lt"/>
                <a:cs typeface="Trebuchet MS"/>
              </a:rPr>
              <a:t> </a:t>
            </a:r>
            <a:r>
              <a:rPr sz="2000" b="1" spc="-220" dirty="0">
                <a:latin typeface="+mj-lt"/>
                <a:cs typeface="Trebuchet MS"/>
              </a:rPr>
              <a:t>Test</a:t>
            </a:r>
            <a:endParaRPr sz="2000">
              <a:latin typeface="+mj-lt"/>
              <a:cs typeface="Trebuchet MS"/>
            </a:endParaRPr>
          </a:p>
        </p:txBody>
      </p:sp>
      <p:sp>
        <p:nvSpPr>
          <p:cNvPr id="30" name="object 27"/>
          <p:cNvSpPr/>
          <p:nvPr/>
        </p:nvSpPr>
        <p:spPr>
          <a:xfrm>
            <a:off x="4652249" y="4138642"/>
            <a:ext cx="368300" cy="482600"/>
          </a:xfrm>
          <a:prstGeom prst="rect">
            <a:avLst/>
          </a:prstGeom>
          <a:blipFill>
            <a:blip r:embed="rId9" cstate="print"/>
            <a:stretch>
              <a:fillRect/>
            </a:stretch>
          </a:blipFill>
        </p:spPr>
        <p:txBody>
          <a:bodyPr wrap="square" lIns="0" tIns="0" rIns="0" bIns="0" rtlCol="0"/>
          <a:lstStyle/>
          <a:p>
            <a:endParaRPr sz="2000">
              <a:latin typeface="+mj-lt"/>
            </a:endParaRPr>
          </a:p>
        </p:txBody>
      </p:sp>
      <p:sp>
        <p:nvSpPr>
          <p:cNvPr id="31" name="object 28"/>
          <p:cNvSpPr/>
          <p:nvPr/>
        </p:nvSpPr>
        <p:spPr>
          <a:xfrm>
            <a:off x="4779249" y="4183092"/>
            <a:ext cx="114300" cy="236639"/>
          </a:xfrm>
          <a:prstGeom prst="rect">
            <a:avLst/>
          </a:prstGeom>
          <a:blipFill>
            <a:blip r:embed="rId10" cstate="print"/>
            <a:stretch>
              <a:fillRect/>
            </a:stretch>
          </a:blipFill>
        </p:spPr>
        <p:txBody>
          <a:bodyPr wrap="square" lIns="0" tIns="0" rIns="0" bIns="0" rtlCol="0"/>
          <a:lstStyle/>
          <a:p>
            <a:endParaRPr sz="2000">
              <a:latin typeface="+mj-lt"/>
            </a:endParaRPr>
          </a:p>
        </p:txBody>
      </p:sp>
      <p:sp>
        <p:nvSpPr>
          <p:cNvPr id="32" name="object 29"/>
          <p:cNvSpPr/>
          <p:nvPr/>
        </p:nvSpPr>
        <p:spPr>
          <a:xfrm>
            <a:off x="4652249" y="5002242"/>
            <a:ext cx="368300" cy="482600"/>
          </a:xfrm>
          <a:prstGeom prst="rect">
            <a:avLst/>
          </a:prstGeom>
          <a:blipFill>
            <a:blip r:embed="rId9" cstate="print"/>
            <a:stretch>
              <a:fillRect/>
            </a:stretch>
          </a:blipFill>
        </p:spPr>
        <p:txBody>
          <a:bodyPr wrap="square" lIns="0" tIns="0" rIns="0" bIns="0" rtlCol="0"/>
          <a:lstStyle/>
          <a:p>
            <a:endParaRPr sz="2000">
              <a:latin typeface="+mj-lt"/>
            </a:endParaRPr>
          </a:p>
        </p:txBody>
      </p:sp>
      <p:sp>
        <p:nvSpPr>
          <p:cNvPr id="33" name="object 30"/>
          <p:cNvSpPr/>
          <p:nvPr/>
        </p:nvSpPr>
        <p:spPr>
          <a:xfrm>
            <a:off x="4779249" y="5046692"/>
            <a:ext cx="114300" cy="236639"/>
          </a:xfrm>
          <a:prstGeom prst="rect">
            <a:avLst/>
          </a:prstGeom>
          <a:blipFill>
            <a:blip r:embed="rId10" cstate="print"/>
            <a:stretch>
              <a:fillRect/>
            </a:stretch>
          </a:blipFill>
        </p:spPr>
        <p:txBody>
          <a:bodyPr wrap="square" lIns="0" tIns="0" rIns="0" bIns="0" rtlCol="0"/>
          <a:lstStyle/>
          <a:p>
            <a:endParaRPr sz="2000">
              <a:latin typeface="+mj-lt"/>
            </a:endParaRPr>
          </a:p>
        </p:txBody>
      </p:sp>
      <p:sp>
        <p:nvSpPr>
          <p:cNvPr id="34" name="object 31"/>
          <p:cNvSpPr/>
          <p:nvPr/>
        </p:nvSpPr>
        <p:spPr>
          <a:xfrm>
            <a:off x="4652249" y="5865842"/>
            <a:ext cx="368300" cy="482600"/>
          </a:xfrm>
          <a:prstGeom prst="rect">
            <a:avLst/>
          </a:prstGeom>
          <a:blipFill>
            <a:blip r:embed="rId9" cstate="print"/>
            <a:stretch>
              <a:fillRect/>
            </a:stretch>
          </a:blipFill>
        </p:spPr>
        <p:txBody>
          <a:bodyPr wrap="square" lIns="0" tIns="0" rIns="0" bIns="0" rtlCol="0"/>
          <a:lstStyle/>
          <a:p>
            <a:endParaRPr sz="2000">
              <a:latin typeface="+mj-lt"/>
            </a:endParaRPr>
          </a:p>
        </p:txBody>
      </p:sp>
      <p:sp>
        <p:nvSpPr>
          <p:cNvPr id="35" name="object 32"/>
          <p:cNvSpPr/>
          <p:nvPr/>
        </p:nvSpPr>
        <p:spPr>
          <a:xfrm>
            <a:off x="4779249" y="5910292"/>
            <a:ext cx="114300" cy="236639"/>
          </a:xfrm>
          <a:prstGeom prst="rect">
            <a:avLst/>
          </a:prstGeom>
          <a:blipFill>
            <a:blip r:embed="rId11" cstate="print"/>
            <a:stretch>
              <a:fillRect/>
            </a:stretch>
          </a:blipFill>
        </p:spPr>
        <p:txBody>
          <a:bodyPr wrap="square" lIns="0" tIns="0" rIns="0" bIns="0" rtlCol="0"/>
          <a:lstStyle/>
          <a:p>
            <a:endParaRPr sz="2000">
              <a:latin typeface="+mj-lt"/>
            </a:endParaRPr>
          </a:p>
        </p:txBody>
      </p:sp>
      <p:sp>
        <p:nvSpPr>
          <p:cNvPr id="36" name="object 33"/>
          <p:cNvSpPr/>
          <p:nvPr/>
        </p:nvSpPr>
        <p:spPr>
          <a:xfrm>
            <a:off x="4652249" y="6742142"/>
            <a:ext cx="368300" cy="482600"/>
          </a:xfrm>
          <a:prstGeom prst="rect">
            <a:avLst/>
          </a:prstGeom>
          <a:blipFill>
            <a:blip r:embed="rId9" cstate="print"/>
            <a:stretch>
              <a:fillRect/>
            </a:stretch>
          </a:blipFill>
        </p:spPr>
        <p:txBody>
          <a:bodyPr wrap="square" lIns="0" tIns="0" rIns="0" bIns="0" rtlCol="0"/>
          <a:lstStyle/>
          <a:p>
            <a:endParaRPr sz="2000">
              <a:latin typeface="+mj-lt"/>
            </a:endParaRPr>
          </a:p>
        </p:txBody>
      </p:sp>
      <p:sp>
        <p:nvSpPr>
          <p:cNvPr id="37" name="object 34"/>
          <p:cNvSpPr/>
          <p:nvPr/>
        </p:nvSpPr>
        <p:spPr>
          <a:xfrm>
            <a:off x="4779249" y="6786592"/>
            <a:ext cx="114300" cy="236639"/>
          </a:xfrm>
          <a:prstGeom prst="rect">
            <a:avLst/>
          </a:prstGeom>
          <a:blipFill>
            <a:blip r:embed="rId11" cstate="print"/>
            <a:stretch>
              <a:fillRect/>
            </a:stretch>
          </a:blipFill>
        </p:spPr>
        <p:txBody>
          <a:bodyPr wrap="square" lIns="0" tIns="0" rIns="0" bIns="0" rtlCol="0"/>
          <a:lstStyle/>
          <a:p>
            <a:endParaRPr sz="2000">
              <a:latin typeface="+mj-lt"/>
            </a:endParaRPr>
          </a:p>
        </p:txBody>
      </p:sp>
      <p:sp>
        <p:nvSpPr>
          <p:cNvPr id="38" name="object 35"/>
          <p:cNvSpPr txBox="1"/>
          <p:nvPr/>
        </p:nvSpPr>
        <p:spPr>
          <a:xfrm>
            <a:off x="7194344" y="3108399"/>
            <a:ext cx="1975485" cy="320601"/>
          </a:xfrm>
          <a:prstGeom prst="rect">
            <a:avLst/>
          </a:prstGeom>
        </p:spPr>
        <p:txBody>
          <a:bodyPr vert="horz" wrap="square" lIns="0" tIns="12700" rIns="0" bIns="0" rtlCol="0">
            <a:spAutoFit/>
          </a:bodyPr>
          <a:lstStyle/>
          <a:p>
            <a:pPr marL="12700">
              <a:lnSpc>
                <a:spcPct val="100000"/>
              </a:lnSpc>
              <a:spcBef>
                <a:spcPts val="100"/>
              </a:spcBef>
            </a:pPr>
            <a:r>
              <a:rPr sz="2000" b="1" spc="-95" dirty="0">
                <a:solidFill>
                  <a:srgbClr val="4F6228"/>
                </a:solidFill>
                <a:latin typeface="+mj-lt"/>
                <a:cs typeface="Trebuchet MS"/>
              </a:rPr>
              <a:t>Integrated</a:t>
            </a:r>
            <a:r>
              <a:rPr sz="2000" b="1" spc="-345" dirty="0">
                <a:solidFill>
                  <a:srgbClr val="4F6228"/>
                </a:solidFill>
                <a:latin typeface="+mj-lt"/>
                <a:cs typeface="Trebuchet MS"/>
              </a:rPr>
              <a:t> </a:t>
            </a:r>
            <a:r>
              <a:rPr sz="2000" b="1" spc="-95" dirty="0">
                <a:solidFill>
                  <a:srgbClr val="4F6228"/>
                </a:solidFill>
                <a:latin typeface="+mj-lt"/>
                <a:cs typeface="Trebuchet MS"/>
              </a:rPr>
              <a:t>modules</a:t>
            </a:r>
            <a:endParaRPr sz="2000">
              <a:latin typeface="+mj-lt"/>
              <a:cs typeface="Trebuchet MS"/>
            </a:endParaRPr>
          </a:p>
        </p:txBody>
      </p:sp>
      <p:sp>
        <p:nvSpPr>
          <p:cNvPr id="39" name="object 36"/>
          <p:cNvSpPr txBox="1"/>
          <p:nvPr/>
        </p:nvSpPr>
        <p:spPr>
          <a:xfrm>
            <a:off x="7219744" y="3937173"/>
            <a:ext cx="1962150" cy="320601"/>
          </a:xfrm>
          <a:prstGeom prst="rect">
            <a:avLst/>
          </a:prstGeom>
        </p:spPr>
        <p:txBody>
          <a:bodyPr vert="horz" wrap="square" lIns="0" tIns="12700" rIns="0" bIns="0" rtlCol="0">
            <a:spAutoFit/>
          </a:bodyPr>
          <a:lstStyle/>
          <a:p>
            <a:pPr marL="12700">
              <a:lnSpc>
                <a:spcPct val="100000"/>
              </a:lnSpc>
              <a:spcBef>
                <a:spcPts val="100"/>
              </a:spcBef>
            </a:pPr>
            <a:r>
              <a:rPr sz="2000" b="1" spc="-110" dirty="0">
                <a:solidFill>
                  <a:srgbClr val="4F6228"/>
                </a:solidFill>
                <a:latin typeface="+mj-lt"/>
                <a:cs typeface="Trebuchet MS"/>
              </a:rPr>
              <a:t>Functioning</a:t>
            </a:r>
            <a:r>
              <a:rPr sz="2000" b="1" spc="-335" dirty="0">
                <a:solidFill>
                  <a:srgbClr val="4F6228"/>
                </a:solidFill>
                <a:latin typeface="+mj-lt"/>
                <a:cs typeface="Trebuchet MS"/>
              </a:rPr>
              <a:t> </a:t>
            </a:r>
            <a:r>
              <a:rPr sz="2000" b="1" spc="-85" dirty="0">
                <a:solidFill>
                  <a:srgbClr val="4F6228"/>
                </a:solidFill>
                <a:latin typeface="+mj-lt"/>
                <a:cs typeface="Trebuchet MS"/>
              </a:rPr>
              <a:t>system</a:t>
            </a:r>
            <a:endParaRPr sz="2000">
              <a:latin typeface="+mj-lt"/>
              <a:cs typeface="Trebuchet MS"/>
            </a:endParaRPr>
          </a:p>
        </p:txBody>
      </p:sp>
      <p:sp>
        <p:nvSpPr>
          <p:cNvPr id="40" name="object 37"/>
          <p:cNvSpPr txBox="1"/>
          <p:nvPr/>
        </p:nvSpPr>
        <p:spPr>
          <a:xfrm>
            <a:off x="6388961" y="4647121"/>
            <a:ext cx="2788920" cy="320601"/>
          </a:xfrm>
          <a:prstGeom prst="rect">
            <a:avLst/>
          </a:prstGeom>
        </p:spPr>
        <p:txBody>
          <a:bodyPr vert="horz" wrap="square" lIns="0" tIns="12700" rIns="0" bIns="0" rtlCol="0">
            <a:spAutoFit/>
          </a:bodyPr>
          <a:lstStyle/>
          <a:p>
            <a:pPr marL="12700">
              <a:lnSpc>
                <a:spcPct val="100000"/>
              </a:lnSpc>
              <a:spcBef>
                <a:spcPts val="100"/>
              </a:spcBef>
            </a:pPr>
            <a:r>
              <a:rPr sz="2000" b="1" spc="-120" dirty="0">
                <a:solidFill>
                  <a:srgbClr val="4F6228"/>
                </a:solidFill>
                <a:latin typeface="+mj-lt"/>
                <a:cs typeface="Trebuchet MS"/>
              </a:rPr>
              <a:t>Verified, </a:t>
            </a:r>
            <a:r>
              <a:rPr sz="2000" b="1" spc="-105" dirty="0">
                <a:solidFill>
                  <a:srgbClr val="4F6228"/>
                </a:solidFill>
                <a:latin typeface="+mj-lt"/>
                <a:cs typeface="Trebuchet MS"/>
              </a:rPr>
              <a:t>validated</a:t>
            </a:r>
            <a:r>
              <a:rPr sz="2000" b="1" spc="-440" dirty="0">
                <a:solidFill>
                  <a:srgbClr val="4F6228"/>
                </a:solidFill>
                <a:latin typeface="+mj-lt"/>
                <a:cs typeface="Trebuchet MS"/>
              </a:rPr>
              <a:t> </a:t>
            </a:r>
            <a:r>
              <a:rPr sz="2000" b="1" spc="-95" dirty="0">
                <a:solidFill>
                  <a:srgbClr val="4F6228"/>
                </a:solidFill>
                <a:latin typeface="+mj-lt"/>
                <a:cs typeface="Trebuchet MS"/>
              </a:rPr>
              <a:t>software</a:t>
            </a:r>
            <a:endParaRPr sz="2000">
              <a:latin typeface="+mj-lt"/>
              <a:cs typeface="Trebuchet MS"/>
            </a:endParaRPr>
          </a:p>
        </p:txBody>
      </p:sp>
      <p:sp>
        <p:nvSpPr>
          <p:cNvPr id="41" name="object 38"/>
          <p:cNvSpPr txBox="1"/>
          <p:nvPr/>
        </p:nvSpPr>
        <p:spPr>
          <a:xfrm>
            <a:off x="7462111" y="5375513"/>
            <a:ext cx="1720850" cy="320601"/>
          </a:xfrm>
          <a:prstGeom prst="rect">
            <a:avLst/>
          </a:prstGeom>
        </p:spPr>
        <p:txBody>
          <a:bodyPr vert="horz" wrap="square" lIns="0" tIns="12700" rIns="0" bIns="0" rtlCol="0">
            <a:spAutoFit/>
          </a:bodyPr>
          <a:lstStyle/>
          <a:p>
            <a:pPr marL="12700">
              <a:lnSpc>
                <a:spcPct val="100000"/>
              </a:lnSpc>
              <a:spcBef>
                <a:spcPts val="100"/>
              </a:spcBef>
            </a:pPr>
            <a:r>
              <a:rPr sz="2000" b="1" spc="-100" dirty="0">
                <a:solidFill>
                  <a:srgbClr val="4F6228"/>
                </a:solidFill>
                <a:latin typeface="+mj-lt"/>
                <a:cs typeface="Trebuchet MS"/>
              </a:rPr>
              <a:t>Accepted</a:t>
            </a:r>
            <a:r>
              <a:rPr sz="2000" b="1" spc="-360" dirty="0">
                <a:solidFill>
                  <a:srgbClr val="4F6228"/>
                </a:solidFill>
                <a:latin typeface="+mj-lt"/>
                <a:cs typeface="Trebuchet MS"/>
              </a:rPr>
              <a:t> </a:t>
            </a:r>
            <a:r>
              <a:rPr sz="2000" b="1" spc="-100" dirty="0">
                <a:solidFill>
                  <a:srgbClr val="4F6228"/>
                </a:solidFill>
                <a:latin typeface="+mj-lt"/>
                <a:cs typeface="Trebuchet MS"/>
              </a:rPr>
              <a:t>system</a:t>
            </a:r>
            <a:endParaRPr sz="2000">
              <a:latin typeface="+mj-lt"/>
              <a:cs typeface="Trebuchet MS"/>
            </a:endParaRPr>
          </a:p>
        </p:txBody>
      </p:sp>
      <p:sp>
        <p:nvSpPr>
          <p:cNvPr id="42" name="object 39"/>
          <p:cNvSpPr txBox="1"/>
          <p:nvPr/>
        </p:nvSpPr>
        <p:spPr>
          <a:xfrm>
            <a:off x="7712936" y="6086427"/>
            <a:ext cx="1463675" cy="320601"/>
          </a:xfrm>
          <a:prstGeom prst="rect">
            <a:avLst/>
          </a:prstGeom>
        </p:spPr>
        <p:txBody>
          <a:bodyPr vert="horz" wrap="square" lIns="0" tIns="12700" rIns="0" bIns="0" rtlCol="0">
            <a:spAutoFit/>
          </a:bodyPr>
          <a:lstStyle/>
          <a:p>
            <a:pPr marL="12700">
              <a:lnSpc>
                <a:spcPct val="100000"/>
              </a:lnSpc>
              <a:spcBef>
                <a:spcPts val="100"/>
              </a:spcBef>
            </a:pPr>
            <a:r>
              <a:rPr sz="2000" b="1" spc="-75" dirty="0">
                <a:solidFill>
                  <a:srgbClr val="4F6228"/>
                </a:solidFill>
                <a:latin typeface="+mj-lt"/>
                <a:cs typeface="Trebuchet MS"/>
              </a:rPr>
              <a:t>System</a:t>
            </a:r>
            <a:r>
              <a:rPr sz="2000" b="1" spc="-355" dirty="0">
                <a:solidFill>
                  <a:srgbClr val="4F6228"/>
                </a:solidFill>
                <a:latin typeface="+mj-lt"/>
                <a:cs typeface="Trebuchet MS"/>
              </a:rPr>
              <a:t> </a:t>
            </a:r>
            <a:r>
              <a:rPr sz="2000" b="1" spc="-90" dirty="0">
                <a:solidFill>
                  <a:srgbClr val="4F6228"/>
                </a:solidFill>
                <a:latin typeface="+mj-lt"/>
                <a:cs typeface="Trebuchet MS"/>
              </a:rPr>
              <a:t>in</a:t>
            </a:r>
            <a:r>
              <a:rPr sz="2000" b="1" spc="-335" dirty="0">
                <a:solidFill>
                  <a:srgbClr val="4F6228"/>
                </a:solidFill>
                <a:latin typeface="+mj-lt"/>
                <a:cs typeface="Trebuchet MS"/>
              </a:rPr>
              <a:t> </a:t>
            </a:r>
            <a:r>
              <a:rPr sz="2000" b="1" spc="-80" dirty="0">
                <a:solidFill>
                  <a:srgbClr val="4F6228"/>
                </a:solidFill>
                <a:latin typeface="+mj-lt"/>
                <a:cs typeface="Trebuchet MS"/>
              </a:rPr>
              <a:t>use!</a:t>
            </a:r>
            <a:endParaRPr sz="2000">
              <a:latin typeface="+mj-lt"/>
              <a:cs typeface="Trebuchet MS"/>
            </a:endParaRPr>
          </a:p>
        </p:txBody>
      </p:sp>
      <p:sp>
        <p:nvSpPr>
          <p:cNvPr id="43" name="object 40"/>
          <p:cNvSpPr/>
          <p:nvPr/>
        </p:nvSpPr>
        <p:spPr>
          <a:xfrm>
            <a:off x="1794749" y="3732242"/>
            <a:ext cx="1879600" cy="292100"/>
          </a:xfrm>
          <a:prstGeom prst="rect">
            <a:avLst/>
          </a:prstGeom>
          <a:blipFill>
            <a:blip r:embed="rId12" cstate="print"/>
            <a:stretch>
              <a:fillRect/>
            </a:stretch>
          </a:blipFill>
        </p:spPr>
        <p:txBody>
          <a:bodyPr wrap="square" lIns="0" tIns="0" rIns="0" bIns="0" rtlCol="0"/>
          <a:lstStyle/>
          <a:p>
            <a:endParaRPr sz="2000">
              <a:latin typeface="+mj-lt"/>
            </a:endParaRPr>
          </a:p>
        </p:txBody>
      </p:sp>
      <p:sp>
        <p:nvSpPr>
          <p:cNvPr id="44" name="object 41"/>
          <p:cNvSpPr/>
          <p:nvPr/>
        </p:nvSpPr>
        <p:spPr>
          <a:xfrm>
            <a:off x="1858236" y="3821218"/>
            <a:ext cx="1670050" cy="79375"/>
          </a:xfrm>
          <a:custGeom>
            <a:avLst/>
            <a:gdLst/>
            <a:ahLst/>
            <a:cxnLst/>
            <a:rect l="l" t="t" r="r" b="b"/>
            <a:pathLst>
              <a:path w="1670050" h="79375">
                <a:moveTo>
                  <a:pt x="25" y="25323"/>
                </a:moveTo>
                <a:lnTo>
                  <a:pt x="0" y="50736"/>
                </a:lnTo>
                <a:lnTo>
                  <a:pt x="1590636" y="52158"/>
                </a:lnTo>
                <a:lnTo>
                  <a:pt x="1590611" y="78892"/>
                </a:lnTo>
                <a:lnTo>
                  <a:pt x="1669491" y="39522"/>
                </a:lnTo>
                <a:lnTo>
                  <a:pt x="1644016" y="26746"/>
                </a:lnTo>
                <a:lnTo>
                  <a:pt x="1590662" y="26746"/>
                </a:lnTo>
                <a:lnTo>
                  <a:pt x="25" y="25323"/>
                </a:lnTo>
                <a:close/>
              </a:path>
              <a:path w="1670050" h="79375">
                <a:moveTo>
                  <a:pt x="1590687" y="0"/>
                </a:moveTo>
                <a:lnTo>
                  <a:pt x="1590662" y="26746"/>
                </a:lnTo>
                <a:lnTo>
                  <a:pt x="1644016" y="26746"/>
                </a:lnTo>
                <a:lnTo>
                  <a:pt x="1590687" y="0"/>
                </a:lnTo>
                <a:close/>
              </a:path>
            </a:pathLst>
          </a:custGeom>
          <a:solidFill>
            <a:srgbClr val="4F81BD"/>
          </a:solidFill>
        </p:spPr>
        <p:txBody>
          <a:bodyPr wrap="square" lIns="0" tIns="0" rIns="0" bIns="0" rtlCol="0"/>
          <a:lstStyle/>
          <a:p>
            <a:endParaRPr sz="2000">
              <a:latin typeface="+mj-lt"/>
            </a:endParaRPr>
          </a:p>
        </p:txBody>
      </p:sp>
      <p:sp>
        <p:nvSpPr>
          <p:cNvPr id="45" name="object 42"/>
          <p:cNvSpPr/>
          <p:nvPr/>
        </p:nvSpPr>
        <p:spPr>
          <a:xfrm>
            <a:off x="6049249" y="3744942"/>
            <a:ext cx="1219200" cy="279400"/>
          </a:xfrm>
          <a:prstGeom prst="rect">
            <a:avLst/>
          </a:prstGeom>
          <a:blipFill>
            <a:blip r:embed="rId13" cstate="print"/>
            <a:stretch>
              <a:fillRect/>
            </a:stretch>
          </a:blipFill>
        </p:spPr>
        <p:txBody>
          <a:bodyPr wrap="square" lIns="0" tIns="0" rIns="0" bIns="0" rtlCol="0"/>
          <a:lstStyle/>
          <a:p>
            <a:endParaRPr sz="2000">
              <a:latin typeface="+mj-lt"/>
            </a:endParaRPr>
          </a:p>
        </p:txBody>
      </p:sp>
      <p:sp>
        <p:nvSpPr>
          <p:cNvPr id="46" name="object 43"/>
          <p:cNvSpPr/>
          <p:nvPr/>
        </p:nvSpPr>
        <p:spPr>
          <a:xfrm>
            <a:off x="6112697" y="3823046"/>
            <a:ext cx="1007110" cy="79375"/>
          </a:xfrm>
          <a:custGeom>
            <a:avLst/>
            <a:gdLst/>
            <a:ahLst/>
            <a:cxnLst/>
            <a:rect l="l" t="t" r="r" b="b"/>
            <a:pathLst>
              <a:path w="1007109" h="79375">
                <a:moveTo>
                  <a:pt x="101" y="23495"/>
                </a:moveTo>
                <a:lnTo>
                  <a:pt x="0" y="48907"/>
                </a:lnTo>
                <a:lnTo>
                  <a:pt x="927709" y="52146"/>
                </a:lnTo>
                <a:lnTo>
                  <a:pt x="927620" y="78879"/>
                </a:lnTo>
                <a:lnTo>
                  <a:pt x="1006601" y="39725"/>
                </a:lnTo>
                <a:lnTo>
                  <a:pt x="980862" y="26733"/>
                </a:lnTo>
                <a:lnTo>
                  <a:pt x="927798" y="26733"/>
                </a:lnTo>
                <a:lnTo>
                  <a:pt x="101" y="23495"/>
                </a:lnTo>
                <a:close/>
              </a:path>
              <a:path w="1007109" h="79375">
                <a:moveTo>
                  <a:pt x="927900" y="0"/>
                </a:moveTo>
                <a:lnTo>
                  <a:pt x="927798" y="26733"/>
                </a:lnTo>
                <a:lnTo>
                  <a:pt x="980862" y="26733"/>
                </a:lnTo>
                <a:lnTo>
                  <a:pt x="927900" y="0"/>
                </a:lnTo>
                <a:close/>
              </a:path>
            </a:pathLst>
          </a:custGeom>
          <a:solidFill>
            <a:srgbClr val="9BBB59"/>
          </a:solidFill>
        </p:spPr>
        <p:txBody>
          <a:bodyPr wrap="square" lIns="0" tIns="0" rIns="0" bIns="0" rtlCol="0"/>
          <a:lstStyle/>
          <a:p>
            <a:endParaRPr sz="2000">
              <a:latin typeface="+mj-lt"/>
            </a:endParaRPr>
          </a:p>
        </p:txBody>
      </p:sp>
      <p:sp>
        <p:nvSpPr>
          <p:cNvPr id="47" name="object 44"/>
          <p:cNvSpPr/>
          <p:nvPr/>
        </p:nvSpPr>
        <p:spPr>
          <a:xfrm>
            <a:off x="2340849" y="4595842"/>
            <a:ext cx="1333500" cy="292100"/>
          </a:xfrm>
          <a:prstGeom prst="rect">
            <a:avLst/>
          </a:prstGeom>
          <a:blipFill>
            <a:blip r:embed="rId14" cstate="print"/>
            <a:stretch>
              <a:fillRect/>
            </a:stretch>
          </a:blipFill>
        </p:spPr>
        <p:txBody>
          <a:bodyPr wrap="square" lIns="0" tIns="0" rIns="0" bIns="0" rtlCol="0"/>
          <a:lstStyle/>
          <a:p>
            <a:endParaRPr sz="2000">
              <a:latin typeface="+mj-lt"/>
            </a:endParaRPr>
          </a:p>
        </p:txBody>
      </p:sp>
      <p:sp>
        <p:nvSpPr>
          <p:cNvPr id="48" name="object 45"/>
          <p:cNvSpPr/>
          <p:nvPr/>
        </p:nvSpPr>
        <p:spPr>
          <a:xfrm>
            <a:off x="2404323" y="4683561"/>
            <a:ext cx="1122680" cy="79375"/>
          </a:xfrm>
          <a:custGeom>
            <a:avLst/>
            <a:gdLst/>
            <a:ahLst/>
            <a:cxnLst/>
            <a:rect l="l" t="t" r="r" b="b"/>
            <a:pathLst>
              <a:path w="1122679" h="79375">
                <a:moveTo>
                  <a:pt x="1097090" y="52146"/>
                </a:moveTo>
                <a:lnTo>
                  <a:pt x="1043863" y="52146"/>
                </a:lnTo>
                <a:lnTo>
                  <a:pt x="1043914" y="78879"/>
                </a:lnTo>
                <a:lnTo>
                  <a:pt x="1097090" y="52146"/>
                </a:lnTo>
                <a:close/>
              </a:path>
              <a:path w="1122679" h="79375">
                <a:moveTo>
                  <a:pt x="1043749" y="0"/>
                </a:moveTo>
                <a:lnTo>
                  <a:pt x="1043813" y="26733"/>
                </a:lnTo>
                <a:lnTo>
                  <a:pt x="0" y="28841"/>
                </a:lnTo>
                <a:lnTo>
                  <a:pt x="50" y="54241"/>
                </a:lnTo>
                <a:lnTo>
                  <a:pt x="1097090" y="52146"/>
                </a:lnTo>
                <a:lnTo>
                  <a:pt x="1122680" y="39281"/>
                </a:lnTo>
                <a:lnTo>
                  <a:pt x="1043749" y="0"/>
                </a:lnTo>
                <a:close/>
              </a:path>
            </a:pathLst>
          </a:custGeom>
          <a:solidFill>
            <a:srgbClr val="4F81BD"/>
          </a:solidFill>
        </p:spPr>
        <p:txBody>
          <a:bodyPr wrap="square" lIns="0" tIns="0" rIns="0" bIns="0" rtlCol="0"/>
          <a:lstStyle/>
          <a:p>
            <a:endParaRPr sz="2000">
              <a:latin typeface="+mj-lt"/>
            </a:endParaRPr>
          </a:p>
        </p:txBody>
      </p:sp>
      <p:sp>
        <p:nvSpPr>
          <p:cNvPr id="49" name="object 46"/>
          <p:cNvSpPr/>
          <p:nvPr/>
        </p:nvSpPr>
        <p:spPr>
          <a:xfrm>
            <a:off x="2086849" y="5472142"/>
            <a:ext cx="1587500" cy="292100"/>
          </a:xfrm>
          <a:prstGeom prst="rect">
            <a:avLst/>
          </a:prstGeom>
          <a:blipFill>
            <a:blip r:embed="rId15" cstate="print"/>
            <a:stretch>
              <a:fillRect/>
            </a:stretch>
          </a:blipFill>
        </p:spPr>
        <p:txBody>
          <a:bodyPr wrap="square" lIns="0" tIns="0" rIns="0" bIns="0" rtlCol="0"/>
          <a:lstStyle/>
          <a:p>
            <a:endParaRPr sz="2000">
              <a:latin typeface="+mj-lt"/>
            </a:endParaRPr>
          </a:p>
        </p:txBody>
      </p:sp>
      <p:sp>
        <p:nvSpPr>
          <p:cNvPr id="50" name="object 47"/>
          <p:cNvSpPr/>
          <p:nvPr/>
        </p:nvSpPr>
        <p:spPr>
          <a:xfrm>
            <a:off x="2150349" y="5559708"/>
            <a:ext cx="1381760" cy="79375"/>
          </a:xfrm>
          <a:custGeom>
            <a:avLst/>
            <a:gdLst/>
            <a:ahLst/>
            <a:cxnLst/>
            <a:rect l="l" t="t" r="r" b="b"/>
            <a:pathLst>
              <a:path w="1381760" h="79375">
                <a:moveTo>
                  <a:pt x="1302296" y="0"/>
                </a:moveTo>
                <a:lnTo>
                  <a:pt x="1302296" y="26733"/>
                </a:lnTo>
                <a:lnTo>
                  <a:pt x="0" y="26733"/>
                </a:lnTo>
                <a:lnTo>
                  <a:pt x="0" y="52146"/>
                </a:lnTo>
                <a:lnTo>
                  <a:pt x="1302296" y="52146"/>
                </a:lnTo>
                <a:lnTo>
                  <a:pt x="1302296" y="78879"/>
                </a:lnTo>
                <a:lnTo>
                  <a:pt x="1381137" y="39433"/>
                </a:lnTo>
                <a:lnTo>
                  <a:pt x="1302296" y="0"/>
                </a:lnTo>
                <a:close/>
              </a:path>
            </a:pathLst>
          </a:custGeom>
          <a:solidFill>
            <a:srgbClr val="4F81BD"/>
          </a:solidFill>
        </p:spPr>
        <p:txBody>
          <a:bodyPr wrap="square" lIns="0" tIns="0" rIns="0" bIns="0" rtlCol="0"/>
          <a:lstStyle/>
          <a:p>
            <a:endParaRPr sz="2000">
              <a:latin typeface="+mj-lt"/>
            </a:endParaRPr>
          </a:p>
        </p:txBody>
      </p:sp>
      <p:sp>
        <p:nvSpPr>
          <p:cNvPr id="51" name="object 48"/>
          <p:cNvSpPr/>
          <p:nvPr/>
        </p:nvSpPr>
        <p:spPr>
          <a:xfrm>
            <a:off x="1528049" y="6335742"/>
            <a:ext cx="2146300" cy="292100"/>
          </a:xfrm>
          <a:prstGeom prst="rect">
            <a:avLst/>
          </a:prstGeom>
          <a:blipFill>
            <a:blip r:embed="rId16" cstate="print"/>
            <a:stretch>
              <a:fillRect/>
            </a:stretch>
          </a:blipFill>
        </p:spPr>
        <p:txBody>
          <a:bodyPr wrap="square" lIns="0" tIns="0" rIns="0" bIns="0" rtlCol="0"/>
          <a:lstStyle/>
          <a:p>
            <a:endParaRPr sz="2000">
              <a:latin typeface="+mj-lt"/>
            </a:endParaRPr>
          </a:p>
        </p:txBody>
      </p:sp>
      <p:sp>
        <p:nvSpPr>
          <p:cNvPr id="52" name="object 49"/>
          <p:cNvSpPr/>
          <p:nvPr/>
        </p:nvSpPr>
        <p:spPr>
          <a:xfrm>
            <a:off x="1591536" y="6423397"/>
            <a:ext cx="1935480" cy="79375"/>
          </a:xfrm>
          <a:custGeom>
            <a:avLst/>
            <a:gdLst/>
            <a:ahLst/>
            <a:cxnLst/>
            <a:rect l="l" t="t" r="r" b="b"/>
            <a:pathLst>
              <a:path w="1935479" h="79375">
                <a:moveTo>
                  <a:pt x="1909366" y="52146"/>
                </a:moveTo>
                <a:lnTo>
                  <a:pt x="1856054" y="52146"/>
                </a:lnTo>
                <a:lnTo>
                  <a:pt x="1856079" y="78879"/>
                </a:lnTo>
                <a:lnTo>
                  <a:pt x="1909366" y="52146"/>
                </a:lnTo>
                <a:close/>
              </a:path>
              <a:path w="1935479" h="79375">
                <a:moveTo>
                  <a:pt x="1855990" y="0"/>
                </a:moveTo>
                <a:lnTo>
                  <a:pt x="1856028" y="26733"/>
                </a:lnTo>
                <a:lnTo>
                  <a:pt x="0" y="28892"/>
                </a:lnTo>
                <a:lnTo>
                  <a:pt x="25" y="54305"/>
                </a:lnTo>
                <a:lnTo>
                  <a:pt x="1909366" y="52146"/>
                </a:lnTo>
                <a:lnTo>
                  <a:pt x="1934883" y="39344"/>
                </a:lnTo>
                <a:lnTo>
                  <a:pt x="1855990" y="0"/>
                </a:lnTo>
                <a:close/>
              </a:path>
            </a:pathLst>
          </a:custGeom>
          <a:solidFill>
            <a:srgbClr val="4F81BD"/>
          </a:solidFill>
        </p:spPr>
        <p:txBody>
          <a:bodyPr wrap="square" lIns="0" tIns="0" rIns="0" bIns="0" rtlCol="0"/>
          <a:lstStyle/>
          <a:p>
            <a:endParaRPr sz="2000">
              <a:latin typeface="+mj-lt"/>
            </a:endParaRPr>
          </a:p>
        </p:txBody>
      </p:sp>
      <p:sp>
        <p:nvSpPr>
          <p:cNvPr id="53" name="object 50"/>
          <p:cNvSpPr/>
          <p:nvPr/>
        </p:nvSpPr>
        <p:spPr>
          <a:xfrm>
            <a:off x="2264649" y="7199342"/>
            <a:ext cx="1409700" cy="292100"/>
          </a:xfrm>
          <a:prstGeom prst="rect">
            <a:avLst/>
          </a:prstGeom>
          <a:blipFill>
            <a:blip r:embed="rId17" cstate="print"/>
            <a:stretch>
              <a:fillRect/>
            </a:stretch>
          </a:blipFill>
        </p:spPr>
        <p:txBody>
          <a:bodyPr wrap="square" lIns="0" tIns="0" rIns="0" bIns="0" rtlCol="0"/>
          <a:lstStyle/>
          <a:p>
            <a:endParaRPr sz="2000">
              <a:latin typeface="+mj-lt"/>
            </a:endParaRPr>
          </a:p>
        </p:txBody>
      </p:sp>
      <p:sp>
        <p:nvSpPr>
          <p:cNvPr id="54" name="object 51"/>
          <p:cNvSpPr/>
          <p:nvPr/>
        </p:nvSpPr>
        <p:spPr>
          <a:xfrm>
            <a:off x="2328136" y="6207485"/>
            <a:ext cx="1205230" cy="79375"/>
          </a:xfrm>
          <a:custGeom>
            <a:avLst/>
            <a:gdLst/>
            <a:ahLst/>
            <a:cxnLst/>
            <a:rect l="l" t="t" r="r" b="b"/>
            <a:pathLst>
              <a:path w="1205229" h="79375">
                <a:moveTo>
                  <a:pt x="1179143" y="52148"/>
                </a:moveTo>
                <a:lnTo>
                  <a:pt x="1125829" y="52148"/>
                </a:lnTo>
                <a:lnTo>
                  <a:pt x="1125867" y="78883"/>
                </a:lnTo>
                <a:lnTo>
                  <a:pt x="1179143" y="52148"/>
                </a:lnTo>
                <a:close/>
              </a:path>
              <a:path w="1205229" h="79375">
                <a:moveTo>
                  <a:pt x="1125766" y="0"/>
                </a:moveTo>
                <a:lnTo>
                  <a:pt x="1125804" y="26736"/>
                </a:lnTo>
                <a:lnTo>
                  <a:pt x="0" y="28134"/>
                </a:lnTo>
                <a:lnTo>
                  <a:pt x="25" y="53545"/>
                </a:lnTo>
                <a:lnTo>
                  <a:pt x="1179143" y="52148"/>
                </a:lnTo>
                <a:lnTo>
                  <a:pt x="1204658" y="39344"/>
                </a:lnTo>
                <a:lnTo>
                  <a:pt x="1125766" y="0"/>
                </a:lnTo>
                <a:close/>
              </a:path>
            </a:pathLst>
          </a:custGeom>
          <a:solidFill>
            <a:srgbClr val="4F81BD"/>
          </a:solidFill>
        </p:spPr>
        <p:txBody>
          <a:bodyPr wrap="square" lIns="0" tIns="0" rIns="0" bIns="0" rtlCol="0"/>
          <a:lstStyle/>
          <a:p>
            <a:endParaRPr sz="2000">
              <a:latin typeface="+mj-lt"/>
            </a:endParaRPr>
          </a:p>
        </p:txBody>
      </p:sp>
      <p:sp>
        <p:nvSpPr>
          <p:cNvPr id="55" name="object 52"/>
          <p:cNvSpPr/>
          <p:nvPr/>
        </p:nvSpPr>
        <p:spPr>
          <a:xfrm>
            <a:off x="6049249" y="4608542"/>
            <a:ext cx="1219200" cy="279400"/>
          </a:xfrm>
          <a:prstGeom prst="rect">
            <a:avLst/>
          </a:prstGeom>
          <a:blipFill>
            <a:blip r:embed="rId18" cstate="print"/>
            <a:stretch>
              <a:fillRect/>
            </a:stretch>
          </a:blipFill>
        </p:spPr>
        <p:txBody>
          <a:bodyPr wrap="square" lIns="0" tIns="0" rIns="0" bIns="0" rtlCol="0"/>
          <a:lstStyle/>
          <a:p>
            <a:endParaRPr sz="2000">
              <a:latin typeface="+mj-lt"/>
            </a:endParaRPr>
          </a:p>
        </p:txBody>
      </p:sp>
      <p:sp>
        <p:nvSpPr>
          <p:cNvPr id="56" name="object 53"/>
          <p:cNvSpPr/>
          <p:nvPr/>
        </p:nvSpPr>
        <p:spPr>
          <a:xfrm>
            <a:off x="6112723" y="4685643"/>
            <a:ext cx="1007110" cy="79375"/>
          </a:xfrm>
          <a:custGeom>
            <a:avLst/>
            <a:gdLst/>
            <a:ahLst/>
            <a:cxnLst/>
            <a:rect l="l" t="t" r="r" b="b"/>
            <a:pathLst>
              <a:path w="1007109" h="79375">
                <a:moveTo>
                  <a:pt x="50" y="24498"/>
                </a:moveTo>
                <a:lnTo>
                  <a:pt x="0" y="49910"/>
                </a:lnTo>
                <a:lnTo>
                  <a:pt x="927696" y="52158"/>
                </a:lnTo>
                <a:lnTo>
                  <a:pt x="927633" y="78892"/>
                </a:lnTo>
                <a:lnTo>
                  <a:pt x="1006576" y="39636"/>
                </a:lnTo>
                <a:lnTo>
                  <a:pt x="980964" y="26746"/>
                </a:lnTo>
                <a:lnTo>
                  <a:pt x="927760" y="26746"/>
                </a:lnTo>
                <a:lnTo>
                  <a:pt x="50" y="24498"/>
                </a:lnTo>
                <a:close/>
              </a:path>
              <a:path w="1007109" h="79375">
                <a:moveTo>
                  <a:pt x="927823" y="0"/>
                </a:moveTo>
                <a:lnTo>
                  <a:pt x="927760" y="26746"/>
                </a:lnTo>
                <a:lnTo>
                  <a:pt x="980964" y="26746"/>
                </a:lnTo>
                <a:lnTo>
                  <a:pt x="927823" y="0"/>
                </a:lnTo>
                <a:close/>
              </a:path>
            </a:pathLst>
          </a:custGeom>
          <a:solidFill>
            <a:srgbClr val="9BBB59"/>
          </a:solidFill>
        </p:spPr>
        <p:txBody>
          <a:bodyPr wrap="square" lIns="0" tIns="0" rIns="0" bIns="0" rtlCol="0"/>
          <a:lstStyle/>
          <a:p>
            <a:endParaRPr sz="2000">
              <a:latin typeface="+mj-lt"/>
            </a:endParaRPr>
          </a:p>
        </p:txBody>
      </p:sp>
      <p:sp>
        <p:nvSpPr>
          <p:cNvPr id="57" name="object 54"/>
          <p:cNvSpPr/>
          <p:nvPr/>
        </p:nvSpPr>
        <p:spPr>
          <a:xfrm>
            <a:off x="6049249" y="5472142"/>
            <a:ext cx="406400" cy="292100"/>
          </a:xfrm>
          <a:prstGeom prst="rect">
            <a:avLst/>
          </a:prstGeom>
          <a:blipFill>
            <a:blip r:embed="rId19" cstate="print"/>
            <a:stretch>
              <a:fillRect/>
            </a:stretch>
          </a:blipFill>
        </p:spPr>
        <p:txBody>
          <a:bodyPr wrap="square" lIns="0" tIns="0" rIns="0" bIns="0" rtlCol="0"/>
          <a:lstStyle/>
          <a:p>
            <a:endParaRPr sz="2000">
              <a:latin typeface="+mj-lt"/>
            </a:endParaRPr>
          </a:p>
        </p:txBody>
      </p:sp>
      <p:sp>
        <p:nvSpPr>
          <p:cNvPr id="58" name="object 55"/>
          <p:cNvSpPr/>
          <p:nvPr/>
        </p:nvSpPr>
        <p:spPr>
          <a:xfrm>
            <a:off x="6112659" y="5560521"/>
            <a:ext cx="201256" cy="78879"/>
          </a:xfrm>
          <a:prstGeom prst="rect">
            <a:avLst/>
          </a:prstGeom>
          <a:blipFill>
            <a:blip r:embed="rId20" cstate="print"/>
            <a:stretch>
              <a:fillRect/>
            </a:stretch>
          </a:blipFill>
        </p:spPr>
        <p:txBody>
          <a:bodyPr wrap="square" lIns="0" tIns="0" rIns="0" bIns="0" rtlCol="0"/>
          <a:lstStyle/>
          <a:p>
            <a:endParaRPr sz="2000">
              <a:latin typeface="+mj-lt"/>
            </a:endParaRPr>
          </a:p>
        </p:txBody>
      </p:sp>
      <p:sp>
        <p:nvSpPr>
          <p:cNvPr id="59" name="object 56"/>
          <p:cNvSpPr/>
          <p:nvPr/>
        </p:nvSpPr>
        <p:spPr>
          <a:xfrm>
            <a:off x="6049249" y="6348442"/>
            <a:ext cx="1485900" cy="279400"/>
          </a:xfrm>
          <a:prstGeom prst="rect">
            <a:avLst/>
          </a:prstGeom>
          <a:blipFill>
            <a:blip r:embed="rId21" cstate="print"/>
            <a:stretch>
              <a:fillRect/>
            </a:stretch>
          </a:blipFill>
        </p:spPr>
        <p:txBody>
          <a:bodyPr wrap="square" lIns="0" tIns="0" rIns="0" bIns="0" rtlCol="0"/>
          <a:lstStyle/>
          <a:p>
            <a:endParaRPr sz="2000">
              <a:latin typeface="+mj-lt"/>
            </a:endParaRPr>
          </a:p>
        </p:txBody>
      </p:sp>
      <p:sp>
        <p:nvSpPr>
          <p:cNvPr id="60" name="object 57"/>
          <p:cNvSpPr/>
          <p:nvPr/>
        </p:nvSpPr>
        <p:spPr>
          <a:xfrm>
            <a:off x="6112723" y="6426051"/>
            <a:ext cx="1274445" cy="79375"/>
          </a:xfrm>
          <a:custGeom>
            <a:avLst/>
            <a:gdLst/>
            <a:ahLst/>
            <a:cxnLst/>
            <a:rect l="l" t="t" r="r" b="b"/>
            <a:pathLst>
              <a:path w="1274445" h="79375">
                <a:moveTo>
                  <a:pt x="50" y="23977"/>
                </a:moveTo>
                <a:lnTo>
                  <a:pt x="0" y="49403"/>
                </a:lnTo>
                <a:lnTo>
                  <a:pt x="1195476" y="52158"/>
                </a:lnTo>
                <a:lnTo>
                  <a:pt x="1195412" y="78892"/>
                </a:lnTo>
                <a:lnTo>
                  <a:pt x="1274356" y="39624"/>
                </a:lnTo>
                <a:lnTo>
                  <a:pt x="1248761" y="26746"/>
                </a:lnTo>
                <a:lnTo>
                  <a:pt x="1195539" y="26746"/>
                </a:lnTo>
                <a:lnTo>
                  <a:pt x="50" y="23977"/>
                </a:lnTo>
                <a:close/>
              </a:path>
              <a:path w="1274445" h="79375">
                <a:moveTo>
                  <a:pt x="1195603" y="0"/>
                </a:moveTo>
                <a:lnTo>
                  <a:pt x="1195539" y="26746"/>
                </a:lnTo>
                <a:lnTo>
                  <a:pt x="1248761" y="26746"/>
                </a:lnTo>
                <a:lnTo>
                  <a:pt x="1195603" y="0"/>
                </a:lnTo>
                <a:close/>
              </a:path>
            </a:pathLst>
          </a:custGeom>
          <a:solidFill>
            <a:srgbClr val="9BBB59"/>
          </a:solidFill>
        </p:spPr>
        <p:txBody>
          <a:bodyPr wrap="square" lIns="0" tIns="0" rIns="0" bIns="0" rtlCol="0"/>
          <a:lstStyle/>
          <a:p>
            <a:endParaRPr sz="2000">
              <a:latin typeface="+mj-lt"/>
            </a:endParaRPr>
          </a:p>
        </p:txBody>
      </p:sp>
      <p:sp>
        <p:nvSpPr>
          <p:cNvPr id="61" name="object 58"/>
          <p:cNvSpPr/>
          <p:nvPr/>
        </p:nvSpPr>
        <p:spPr>
          <a:xfrm>
            <a:off x="6049249" y="7212042"/>
            <a:ext cx="1714500" cy="279400"/>
          </a:xfrm>
          <a:prstGeom prst="rect">
            <a:avLst/>
          </a:prstGeom>
          <a:blipFill>
            <a:blip r:embed="rId22" cstate="print"/>
            <a:stretch>
              <a:fillRect/>
            </a:stretch>
          </a:blipFill>
        </p:spPr>
        <p:txBody>
          <a:bodyPr wrap="square" lIns="0" tIns="0" rIns="0" bIns="0" rtlCol="0"/>
          <a:lstStyle/>
          <a:p>
            <a:endParaRPr sz="2000">
              <a:latin typeface="+mj-lt"/>
            </a:endParaRPr>
          </a:p>
        </p:txBody>
      </p:sp>
      <p:sp>
        <p:nvSpPr>
          <p:cNvPr id="62" name="object 59"/>
          <p:cNvSpPr/>
          <p:nvPr/>
        </p:nvSpPr>
        <p:spPr>
          <a:xfrm>
            <a:off x="6112723" y="6210177"/>
            <a:ext cx="1512570" cy="79375"/>
          </a:xfrm>
          <a:custGeom>
            <a:avLst/>
            <a:gdLst/>
            <a:ahLst/>
            <a:cxnLst/>
            <a:rect l="l" t="t" r="r" b="b"/>
            <a:pathLst>
              <a:path w="1512570" h="79375">
                <a:moveTo>
                  <a:pt x="50" y="23952"/>
                </a:moveTo>
                <a:lnTo>
                  <a:pt x="0" y="49358"/>
                </a:lnTo>
                <a:lnTo>
                  <a:pt x="1433601" y="52143"/>
                </a:lnTo>
                <a:lnTo>
                  <a:pt x="1433550" y="78877"/>
                </a:lnTo>
                <a:lnTo>
                  <a:pt x="1512468" y="39590"/>
                </a:lnTo>
                <a:lnTo>
                  <a:pt x="1486883" y="26730"/>
                </a:lnTo>
                <a:lnTo>
                  <a:pt x="1433652" y="26730"/>
                </a:lnTo>
                <a:lnTo>
                  <a:pt x="50" y="23952"/>
                </a:lnTo>
                <a:close/>
              </a:path>
              <a:path w="1512570" h="79375">
                <a:moveTo>
                  <a:pt x="1433702" y="0"/>
                </a:moveTo>
                <a:lnTo>
                  <a:pt x="1433652" y="26730"/>
                </a:lnTo>
                <a:lnTo>
                  <a:pt x="1486883" y="26730"/>
                </a:lnTo>
                <a:lnTo>
                  <a:pt x="1433702" y="0"/>
                </a:lnTo>
                <a:close/>
              </a:path>
            </a:pathLst>
          </a:custGeom>
          <a:solidFill>
            <a:srgbClr val="9BBB59"/>
          </a:solidFill>
        </p:spPr>
        <p:txBody>
          <a:bodyPr wrap="square" lIns="0" tIns="0" rIns="0" bIns="0" rtlCol="0"/>
          <a:lstStyle/>
          <a:p>
            <a:endParaRPr sz="2000">
              <a:latin typeface="+mj-lt"/>
            </a:endParaRPr>
          </a:p>
        </p:txBody>
      </p:sp>
    </p:spTree>
  </p:cSld>
  <p:clrMapOvr>
    <a:masterClrMapping/>
  </p:clrMapOvr>
  <p:transition advTm="102033"/>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Verification </a:t>
            </a:r>
            <a:r>
              <a:rPr lang="en-US" altLang="en-US" sz="3000" b="1" dirty="0" err="1" smtClean="0">
                <a:solidFill>
                  <a:schemeClr val="bg1"/>
                </a:solidFill>
                <a:latin typeface="Calibri" pitchFamily="34" charset="0"/>
                <a:cs typeface="Times New Roman" pitchFamily="18" charset="0"/>
              </a:rPr>
              <a:t>vs</a:t>
            </a:r>
            <a:r>
              <a:rPr lang="en-US" altLang="en-US" sz="3000" b="1" dirty="0" smtClean="0">
                <a:solidFill>
                  <a:schemeClr val="bg1"/>
                </a:solidFill>
                <a:latin typeface="Calibri" pitchFamily="34" charset="0"/>
                <a:cs typeface="Times New Roman" pitchFamily="18" charset="0"/>
              </a:rPr>
              <a:t> Validation</a:t>
            </a:r>
            <a:endParaRPr lang="en-US" altLang="en-US" sz="3000" b="1" dirty="0">
              <a:solidFill>
                <a:schemeClr val="bg1"/>
              </a:solidFill>
              <a:latin typeface="Calibri" pitchFamily="34" charset="0"/>
              <a:cs typeface="Times New Roman" pitchFamily="18" charset="0"/>
            </a:endParaRPr>
          </a:p>
        </p:txBody>
      </p:sp>
      <p:pic>
        <p:nvPicPr>
          <p:cNvPr id="20486"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object 8"/>
          <p:cNvSpPr txBox="1"/>
          <p:nvPr/>
        </p:nvSpPr>
        <p:spPr>
          <a:xfrm>
            <a:off x="238473" y="2571744"/>
            <a:ext cx="8691245" cy="3845283"/>
          </a:xfrm>
          <a:prstGeom prst="rect">
            <a:avLst/>
          </a:prstGeom>
        </p:spPr>
        <p:txBody>
          <a:bodyPr vert="horz" wrap="square" lIns="0" tIns="48895" rIns="0" bIns="0" rtlCol="0">
            <a:spAutoFit/>
          </a:bodyPr>
          <a:lstStyle/>
          <a:p>
            <a:pPr marL="3260090">
              <a:lnSpc>
                <a:spcPct val="100000"/>
              </a:lnSpc>
              <a:spcBef>
                <a:spcPts val="385"/>
              </a:spcBef>
            </a:pPr>
            <a:r>
              <a:rPr lang="en-US" altLang="en-US" sz="2000" b="1" dirty="0" smtClean="0">
                <a:latin typeface="Calibri" pitchFamily="34" charset="0"/>
                <a:cs typeface="Times New Roman" pitchFamily="18" charset="0"/>
              </a:rPr>
              <a:t>Verification</a:t>
            </a:r>
          </a:p>
          <a:p>
            <a:pPr marL="1840864">
              <a:lnSpc>
                <a:spcPct val="100000"/>
              </a:lnSpc>
              <a:spcBef>
                <a:spcPts val="250"/>
              </a:spcBef>
            </a:pPr>
            <a:r>
              <a:rPr lang="en-US" altLang="en-US" sz="2000" b="1" dirty="0" smtClean="0">
                <a:latin typeface="Calibri" pitchFamily="34" charset="0"/>
                <a:cs typeface="Times New Roman" pitchFamily="18" charset="0"/>
              </a:rPr>
              <a:t>Are we building the product right?</a:t>
            </a:r>
          </a:p>
          <a:p>
            <a:pPr marL="74930" marR="5080" algn="ctr">
              <a:lnSpc>
                <a:spcPts val="2500"/>
              </a:lnSpc>
              <a:spcBef>
                <a:spcPts val="2475"/>
              </a:spcBef>
            </a:pPr>
            <a:r>
              <a:rPr lang="en-US" altLang="en-US" sz="2000" b="1" dirty="0" smtClean="0">
                <a:latin typeface="Calibri" pitchFamily="34" charset="0"/>
                <a:cs typeface="Times New Roman" pitchFamily="18" charset="0"/>
              </a:rPr>
              <a:t>The objective of Verification is to make sure that the product being develop is as  per the requirements and design specifications.</a:t>
            </a:r>
          </a:p>
          <a:p>
            <a:pPr>
              <a:lnSpc>
                <a:spcPct val="100000"/>
              </a:lnSpc>
              <a:spcBef>
                <a:spcPts val="20"/>
              </a:spcBef>
            </a:pPr>
            <a:endParaRPr lang="en-US" altLang="en-US" sz="2000" b="1" dirty="0" smtClean="0">
              <a:latin typeface="Calibri" pitchFamily="34" charset="0"/>
              <a:cs typeface="Times New Roman" pitchFamily="18" charset="0"/>
            </a:endParaRPr>
          </a:p>
          <a:p>
            <a:pPr marL="3276600">
              <a:lnSpc>
                <a:spcPct val="100000"/>
              </a:lnSpc>
            </a:pPr>
            <a:r>
              <a:rPr lang="en-US" altLang="en-US" sz="2000" b="1" dirty="0" smtClean="0">
                <a:latin typeface="Calibri" pitchFamily="34" charset="0"/>
                <a:cs typeface="Times New Roman" pitchFamily="18" charset="0"/>
              </a:rPr>
              <a:t>Validation</a:t>
            </a:r>
          </a:p>
          <a:p>
            <a:pPr marL="2094864">
              <a:lnSpc>
                <a:spcPct val="100000"/>
              </a:lnSpc>
              <a:spcBef>
                <a:spcPts val="250"/>
              </a:spcBef>
            </a:pPr>
            <a:r>
              <a:rPr lang="en-US" altLang="en-US" sz="2000" b="1" dirty="0" smtClean="0">
                <a:latin typeface="Calibri" pitchFamily="34" charset="0"/>
                <a:cs typeface="Times New Roman" pitchFamily="18" charset="0"/>
              </a:rPr>
              <a:t>Are we building the right product?</a:t>
            </a:r>
          </a:p>
          <a:p>
            <a:pPr marL="12700" marR="26670" algn="ctr">
              <a:lnSpc>
                <a:spcPts val="2500"/>
              </a:lnSpc>
              <a:spcBef>
                <a:spcPts val="1975"/>
              </a:spcBef>
            </a:pPr>
            <a:r>
              <a:rPr lang="en-US" altLang="en-US" sz="2000" b="1" dirty="0" smtClean="0">
                <a:latin typeface="Calibri" pitchFamily="34" charset="0"/>
                <a:cs typeface="Times New Roman" pitchFamily="18" charset="0"/>
              </a:rPr>
              <a:t>The objective of Validation is to make sure that the product actually meet up the  user’s requirements, and check whether the specifications were correct in the  first place.</a:t>
            </a:r>
            <a:endParaRPr lang="en-US" altLang="en-US" sz="2000" b="1" dirty="0">
              <a:latin typeface="Calibri" pitchFamily="34" charset="0"/>
              <a:cs typeface="Times New Roman" pitchFamily="18" charset="0"/>
            </a:endParaRPr>
          </a:p>
        </p:txBody>
      </p:sp>
      <p:sp>
        <p:nvSpPr>
          <p:cNvPr id="9" name="object 6"/>
          <p:cNvSpPr/>
          <p:nvPr/>
        </p:nvSpPr>
        <p:spPr>
          <a:xfrm>
            <a:off x="214282" y="3500438"/>
            <a:ext cx="8786874" cy="787400"/>
          </a:xfrm>
          <a:custGeom>
            <a:avLst/>
            <a:gdLst/>
            <a:ahLst/>
            <a:cxnLst/>
            <a:rect l="l" t="t" r="r" b="b"/>
            <a:pathLst>
              <a:path w="9055100" h="787400">
                <a:moveTo>
                  <a:pt x="0" y="131231"/>
                </a:moveTo>
                <a:lnTo>
                  <a:pt x="10308" y="80150"/>
                </a:lnTo>
                <a:lnTo>
                  <a:pt x="38419" y="38436"/>
                </a:lnTo>
                <a:lnTo>
                  <a:pt x="80114" y="10312"/>
                </a:lnTo>
                <a:lnTo>
                  <a:pt x="131172" y="0"/>
                </a:lnTo>
                <a:lnTo>
                  <a:pt x="5282143" y="0"/>
                </a:lnTo>
                <a:lnTo>
                  <a:pt x="7545919" y="0"/>
                </a:lnTo>
                <a:lnTo>
                  <a:pt x="8923931" y="0"/>
                </a:lnTo>
                <a:lnTo>
                  <a:pt x="8974988" y="10312"/>
                </a:lnTo>
                <a:lnTo>
                  <a:pt x="9016683" y="38436"/>
                </a:lnTo>
                <a:lnTo>
                  <a:pt x="9044795" y="80150"/>
                </a:lnTo>
                <a:lnTo>
                  <a:pt x="9055103" y="131231"/>
                </a:lnTo>
                <a:lnTo>
                  <a:pt x="9055103" y="459319"/>
                </a:lnTo>
                <a:lnTo>
                  <a:pt x="9055103" y="656167"/>
                </a:lnTo>
                <a:lnTo>
                  <a:pt x="9044795" y="707248"/>
                </a:lnTo>
                <a:lnTo>
                  <a:pt x="9016683" y="748961"/>
                </a:lnTo>
                <a:lnTo>
                  <a:pt x="8974988" y="777085"/>
                </a:lnTo>
                <a:lnTo>
                  <a:pt x="8923931" y="787398"/>
                </a:lnTo>
                <a:lnTo>
                  <a:pt x="7545919" y="787398"/>
                </a:lnTo>
                <a:lnTo>
                  <a:pt x="5109158" y="787398"/>
                </a:lnTo>
                <a:lnTo>
                  <a:pt x="5282143" y="787398"/>
                </a:lnTo>
                <a:lnTo>
                  <a:pt x="131172" y="787398"/>
                </a:lnTo>
                <a:lnTo>
                  <a:pt x="80114" y="777085"/>
                </a:lnTo>
                <a:lnTo>
                  <a:pt x="38419" y="748961"/>
                </a:lnTo>
                <a:lnTo>
                  <a:pt x="10308" y="707248"/>
                </a:lnTo>
                <a:lnTo>
                  <a:pt x="0" y="656167"/>
                </a:lnTo>
                <a:lnTo>
                  <a:pt x="0" y="459319"/>
                </a:lnTo>
                <a:lnTo>
                  <a:pt x="0" y="131231"/>
                </a:lnTo>
                <a:close/>
              </a:path>
            </a:pathLst>
          </a:custGeom>
          <a:ln w="25411">
            <a:solidFill>
              <a:srgbClr val="4BACC6"/>
            </a:solidFill>
          </a:ln>
        </p:spPr>
        <p:txBody>
          <a:bodyPr wrap="square" lIns="0" tIns="0" rIns="0" bIns="0" rtlCol="0"/>
          <a:lstStyle/>
          <a:p>
            <a:endParaRPr/>
          </a:p>
        </p:txBody>
      </p:sp>
      <p:sp>
        <p:nvSpPr>
          <p:cNvPr id="10" name="object 7"/>
          <p:cNvSpPr/>
          <p:nvPr/>
        </p:nvSpPr>
        <p:spPr>
          <a:xfrm>
            <a:off x="214282" y="5324496"/>
            <a:ext cx="8715436" cy="1104900"/>
          </a:xfrm>
          <a:custGeom>
            <a:avLst/>
            <a:gdLst/>
            <a:ahLst/>
            <a:cxnLst/>
            <a:rect l="l" t="t" r="r" b="b"/>
            <a:pathLst>
              <a:path w="9067800" h="1104900">
                <a:moveTo>
                  <a:pt x="0" y="184156"/>
                </a:moveTo>
                <a:lnTo>
                  <a:pt x="6575" y="135200"/>
                </a:lnTo>
                <a:lnTo>
                  <a:pt x="25131" y="91209"/>
                </a:lnTo>
                <a:lnTo>
                  <a:pt x="53913" y="53938"/>
                </a:lnTo>
                <a:lnTo>
                  <a:pt x="91167" y="25142"/>
                </a:lnTo>
                <a:lnTo>
                  <a:pt x="135139" y="6578"/>
                </a:lnTo>
                <a:lnTo>
                  <a:pt x="184072" y="0"/>
                </a:lnTo>
                <a:lnTo>
                  <a:pt x="1511305" y="0"/>
                </a:lnTo>
                <a:lnTo>
                  <a:pt x="4198303" y="0"/>
                </a:lnTo>
                <a:lnTo>
                  <a:pt x="3778247" y="0"/>
                </a:lnTo>
                <a:lnTo>
                  <a:pt x="8883732" y="0"/>
                </a:lnTo>
                <a:lnTo>
                  <a:pt x="8932663" y="6578"/>
                </a:lnTo>
                <a:lnTo>
                  <a:pt x="8976632" y="25142"/>
                </a:lnTo>
                <a:lnTo>
                  <a:pt x="9013885" y="53938"/>
                </a:lnTo>
                <a:lnTo>
                  <a:pt x="9042667" y="91209"/>
                </a:lnTo>
                <a:lnTo>
                  <a:pt x="9061224" y="135200"/>
                </a:lnTo>
                <a:lnTo>
                  <a:pt x="9067799" y="184156"/>
                </a:lnTo>
                <a:lnTo>
                  <a:pt x="9067799" y="460371"/>
                </a:lnTo>
                <a:lnTo>
                  <a:pt x="9067799" y="920742"/>
                </a:lnTo>
                <a:lnTo>
                  <a:pt x="9061224" y="969699"/>
                </a:lnTo>
                <a:lnTo>
                  <a:pt x="9042667" y="1013691"/>
                </a:lnTo>
                <a:lnTo>
                  <a:pt x="9013885" y="1050963"/>
                </a:lnTo>
                <a:lnTo>
                  <a:pt x="8976632" y="1079760"/>
                </a:lnTo>
                <a:lnTo>
                  <a:pt x="8932663" y="1098325"/>
                </a:lnTo>
                <a:lnTo>
                  <a:pt x="8883732" y="1104904"/>
                </a:lnTo>
                <a:lnTo>
                  <a:pt x="3778247" y="1104904"/>
                </a:lnTo>
                <a:lnTo>
                  <a:pt x="1511305" y="1104904"/>
                </a:lnTo>
                <a:lnTo>
                  <a:pt x="184072" y="1104904"/>
                </a:lnTo>
                <a:lnTo>
                  <a:pt x="135139" y="1098325"/>
                </a:lnTo>
                <a:lnTo>
                  <a:pt x="91167" y="1079760"/>
                </a:lnTo>
                <a:lnTo>
                  <a:pt x="53913" y="1050963"/>
                </a:lnTo>
                <a:lnTo>
                  <a:pt x="25131" y="1013691"/>
                </a:lnTo>
                <a:lnTo>
                  <a:pt x="6575" y="969699"/>
                </a:lnTo>
                <a:lnTo>
                  <a:pt x="0" y="920742"/>
                </a:lnTo>
                <a:lnTo>
                  <a:pt x="0" y="460371"/>
                </a:lnTo>
                <a:lnTo>
                  <a:pt x="0" y="184146"/>
                </a:lnTo>
                <a:close/>
              </a:path>
            </a:pathLst>
          </a:custGeom>
          <a:ln w="25411">
            <a:solidFill>
              <a:srgbClr val="4BACC6"/>
            </a:solidFill>
          </a:ln>
        </p:spPr>
        <p:txBody>
          <a:bodyPr wrap="square" lIns="0" tIns="0" rIns="0" bIns="0" rtlCol="0"/>
          <a:lstStyle/>
          <a:p>
            <a:endParaRPr/>
          </a:p>
        </p:txBody>
      </p:sp>
    </p:spTree>
  </p:cSld>
  <p:clrMapOvr>
    <a:masterClrMapping/>
  </p:clrMapOvr>
  <p:transition advTm="102033"/>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500174"/>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Verification                        </a:t>
            </a:r>
            <a:r>
              <a:rPr lang="en-US" altLang="en-US" sz="3000" b="1" dirty="0" err="1" smtClean="0">
                <a:solidFill>
                  <a:schemeClr val="bg1"/>
                </a:solidFill>
                <a:latin typeface="Calibri" pitchFamily="34" charset="0"/>
                <a:cs typeface="Times New Roman" pitchFamily="18" charset="0"/>
              </a:rPr>
              <a:t>vs</a:t>
            </a:r>
            <a:r>
              <a:rPr lang="en-US" altLang="en-US" sz="3000" b="1" dirty="0" smtClean="0">
                <a:solidFill>
                  <a:schemeClr val="bg1"/>
                </a:solidFill>
                <a:latin typeface="Calibri" pitchFamily="34" charset="0"/>
                <a:cs typeface="Times New Roman" pitchFamily="18" charset="0"/>
              </a:rPr>
              <a:t>          Validation (Contd.)</a:t>
            </a:r>
            <a:endParaRPr lang="en-US" altLang="en-US" sz="3000" b="1" dirty="0">
              <a:solidFill>
                <a:schemeClr val="bg1"/>
              </a:solidFill>
              <a:latin typeface="Calibri" pitchFamily="34" charset="0"/>
              <a:cs typeface="Times New Roman" pitchFamily="18" charset="0"/>
            </a:endParaRPr>
          </a:p>
        </p:txBody>
      </p:sp>
      <p:pic>
        <p:nvPicPr>
          <p:cNvPr id="20486"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12" name="object 6"/>
          <p:cNvSpPr/>
          <p:nvPr/>
        </p:nvSpPr>
        <p:spPr>
          <a:xfrm>
            <a:off x="4706947" y="2159658"/>
            <a:ext cx="0" cy="4555490"/>
          </a:xfrm>
          <a:custGeom>
            <a:avLst/>
            <a:gdLst/>
            <a:ahLst/>
            <a:cxnLst/>
            <a:rect l="l" t="t" r="r" b="b"/>
            <a:pathLst>
              <a:path h="4555490">
                <a:moveTo>
                  <a:pt x="0" y="0"/>
                </a:moveTo>
                <a:lnTo>
                  <a:pt x="1" y="4555029"/>
                </a:lnTo>
              </a:path>
            </a:pathLst>
          </a:custGeom>
          <a:ln w="12700">
            <a:solidFill>
              <a:srgbClr val="D9D9D9"/>
            </a:solidFill>
          </a:ln>
        </p:spPr>
        <p:txBody>
          <a:bodyPr wrap="square" lIns="0" tIns="0" rIns="0" bIns="0" rtlCol="0"/>
          <a:lstStyle/>
          <a:p>
            <a:endParaRPr/>
          </a:p>
        </p:txBody>
      </p:sp>
      <p:sp>
        <p:nvSpPr>
          <p:cNvPr id="18" name="object 12"/>
          <p:cNvSpPr txBox="1"/>
          <p:nvPr/>
        </p:nvSpPr>
        <p:spPr>
          <a:xfrm>
            <a:off x="214282" y="1960240"/>
            <a:ext cx="4180204" cy="4612032"/>
          </a:xfrm>
          <a:prstGeom prst="rect">
            <a:avLst/>
          </a:prstGeom>
        </p:spPr>
        <p:txBody>
          <a:bodyPr vert="horz" wrap="square" lIns="0" tIns="16510" rIns="0" bIns="0" rtlCol="0">
            <a:spAutoFit/>
          </a:bodyPr>
          <a:lstStyle/>
          <a:p>
            <a:pPr marL="12700" marR="5080">
              <a:lnSpc>
                <a:spcPct val="98700"/>
              </a:lnSpc>
              <a:spcBef>
                <a:spcPts val="100"/>
              </a:spcBef>
            </a:pPr>
            <a:r>
              <a:rPr lang="en-US" altLang="en-US" b="1" dirty="0" smtClean="0">
                <a:latin typeface="Calibri" pitchFamily="34" charset="0"/>
                <a:cs typeface="Times New Roman" pitchFamily="18" charset="0"/>
              </a:rPr>
              <a:t>Process of evaluating products of a  development phase to find out whether  they meet the specified requirements.</a:t>
            </a:r>
          </a:p>
          <a:p>
            <a:pPr marL="12700" marR="5080">
              <a:lnSpc>
                <a:spcPct val="98700"/>
              </a:lnSpc>
              <a:spcBef>
                <a:spcPts val="100"/>
              </a:spcBef>
            </a:pPr>
            <a:endParaRPr lang="en-US" altLang="en-US" b="1" dirty="0" smtClean="0">
              <a:latin typeface="Calibri" pitchFamily="34" charset="0"/>
              <a:cs typeface="Times New Roman" pitchFamily="18" charset="0"/>
            </a:endParaRPr>
          </a:p>
          <a:p>
            <a:pPr marL="12700">
              <a:lnSpc>
                <a:spcPts val="2240"/>
              </a:lnSpc>
              <a:spcBef>
                <a:spcPts val="100"/>
              </a:spcBef>
            </a:pPr>
            <a:r>
              <a:rPr lang="en-US" altLang="en-US" b="1" dirty="0" smtClean="0">
                <a:latin typeface="Calibri" pitchFamily="34" charset="0"/>
                <a:cs typeface="Times New Roman" pitchFamily="18" charset="0"/>
              </a:rPr>
              <a:t>Activities involved: Reviews, Meetings and Inspections</a:t>
            </a:r>
          </a:p>
          <a:p>
            <a:pPr marL="12700">
              <a:lnSpc>
                <a:spcPts val="2240"/>
              </a:lnSpc>
              <a:spcBef>
                <a:spcPts val="100"/>
              </a:spcBef>
            </a:pPr>
            <a:endParaRPr lang="en-US" altLang="en-US" b="1" dirty="0" smtClean="0">
              <a:latin typeface="Calibri" pitchFamily="34" charset="0"/>
              <a:cs typeface="Times New Roman" pitchFamily="18" charset="0"/>
            </a:endParaRPr>
          </a:p>
          <a:p>
            <a:pPr marL="12700">
              <a:lnSpc>
                <a:spcPct val="100000"/>
              </a:lnSpc>
              <a:spcBef>
                <a:spcPts val="100"/>
              </a:spcBef>
            </a:pPr>
            <a:r>
              <a:rPr lang="en-US" altLang="en-US" b="1" dirty="0" smtClean="0">
                <a:latin typeface="Calibri" pitchFamily="34" charset="0"/>
                <a:cs typeface="Times New Roman" pitchFamily="18" charset="0"/>
              </a:rPr>
              <a:t>Carried out by QA team</a:t>
            </a:r>
          </a:p>
          <a:p>
            <a:pPr marL="12700">
              <a:lnSpc>
                <a:spcPct val="100000"/>
              </a:lnSpc>
              <a:spcBef>
                <a:spcPts val="100"/>
              </a:spcBef>
            </a:pPr>
            <a:endParaRPr lang="en-US" altLang="en-US" b="1" dirty="0" smtClean="0">
              <a:latin typeface="Calibri" pitchFamily="34" charset="0"/>
              <a:cs typeface="Times New Roman" pitchFamily="18" charset="0"/>
            </a:endParaRPr>
          </a:p>
          <a:p>
            <a:pPr marL="12700" marR="438784">
              <a:lnSpc>
                <a:spcPts val="2200"/>
              </a:lnSpc>
              <a:spcBef>
                <a:spcPts val="100"/>
              </a:spcBef>
            </a:pPr>
            <a:r>
              <a:rPr lang="en-US" altLang="en-US" b="1" dirty="0" smtClean="0">
                <a:latin typeface="Calibri" pitchFamily="34" charset="0"/>
                <a:cs typeface="Times New Roman" pitchFamily="18" charset="0"/>
              </a:rPr>
              <a:t>Execution of code is not comes under  Verification</a:t>
            </a:r>
          </a:p>
          <a:p>
            <a:pPr marL="12700" marR="438784">
              <a:lnSpc>
                <a:spcPts val="2200"/>
              </a:lnSpc>
              <a:spcBef>
                <a:spcPts val="100"/>
              </a:spcBef>
            </a:pPr>
            <a:endParaRPr lang="en-US" altLang="en-US" b="1" dirty="0" smtClean="0">
              <a:latin typeface="Calibri" pitchFamily="34" charset="0"/>
              <a:cs typeface="Times New Roman" pitchFamily="18" charset="0"/>
            </a:endParaRPr>
          </a:p>
          <a:p>
            <a:pPr marL="12700" marR="20955">
              <a:lnSpc>
                <a:spcPts val="2200"/>
              </a:lnSpc>
              <a:spcBef>
                <a:spcPts val="100"/>
              </a:spcBef>
              <a:tabLst>
                <a:tab pos="1120140" algn="l"/>
                <a:tab pos="2212340" algn="l"/>
                <a:tab pos="2796540" algn="l"/>
                <a:tab pos="3837940" algn="l"/>
              </a:tabLst>
            </a:pPr>
            <a:r>
              <a:rPr lang="en-US" altLang="en-US" b="1" dirty="0" smtClean="0">
                <a:latin typeface="Calibri" pitchFamily="34" charset="0"/>
                <a:cs typeface="Times New Roman" pitchFamily="18" charset="0"/>
              </a:rPr>
              <a:t>Explains	whether	the	outputs are  according to inputs or not</a:t>
            </a:r>
          </a:p>
          <a:p>
            <a:pPr marL="12700" marR="20955">
              <a:lnSpc>
                <a:spcPts val="2200"/>
              </a:lnSpc>
              <a:spcBef>
                <a:spcPts val="100"/>
              </a:spcBef>
              <a:tabLst>
                <a:tab pos="1120140" algn="l"/>
                <a:tab pos="2212340" algn="l"/>
                <a:tab pos="2796540" algn="l"/>
                <a:tab pos="3837940" algn="l"/>
              </a:tabLst>
            </a:pPr>
            <a:endParaRPr lang="en-US" altLang="en-US" b="1" dirty="0" smtClean="0">
              <a:latin typeface="Calibri" pitchFamily="34" charset="0"/>
              <a:cs typeface="Times New Roman" pitchFamily="18" charset="0"/>
            </a:endParaRPr>
          </a:p>
          <a:p>
            <a:pPr marL="12700">
              <a:lnSpc>
                <a:spcPct val="100000"/>
              </a:lnSpc>
              <a:spcBef>
                <a:spcPts val="100"/>
              </a:spcBef>
            </a:pPr>
            <a:r>
              <a:rPr lang="en-US" altLang="en-US" b="1" dirty="0" smtClean="0">
                <a:latin typeface="Calibri" pitchFamily="34" charset="0"/>
                <a:cs typeface="Times New Roman" pitchFamily="18" charset="0"/>
              </a:rPr>
              <a:t>Cost of errors caught is less</a:t>
            </a:r>
            <a:endParaRPr lang="en-US" altLang="en-US" b="1" dirty="0">
              <a:latin typeface="Calibri" pitchFamily="34" charset="0"/>
              <a:cs typeface="Times New Roman" pitchFamily="18" charset="0"/>
            </a:endParaRPr>
          </a:p>
        </p:txBody>
      </p:sp>
      <p:sp>
        <p:nvSpPr>
          <p:cNvPr id="19" name="object 13"/>
          <p:cNvSpPr txBox="1"/>
          <p:nvPr/>
        </p:nvSpPr>
        <p:spPr>
          <a:xfrm>
            <a:off x="4984454" y="1643050"/>
            <a:ext cx="4196715" cy="5202065"/>
          </a:xfrm>
          <a:prstGeom prst="rect">
            <a:avLst/>
          </a:prstGeom>
        </p:spPr>
        <p:txBody>
          <a:bodyPr vert="horz" wrap="square" lIns="0" tIns="12700" rIns="0" bIns="0" rtlCol="0">
            <a:spAutoFit/>
          </a:bodyPr>
          <a:lstStyle/>
          <a:p>
            <a:pPr marL="12700">
              <a:spcBef>
                <a:spcPts val="100"/>
              </a:spcBef>
            </a:pPr>
            <a:endParaRPr lang="en-US" altLang="en-US" sz="2000" b="1" dirty="0" smtClean="0">
              <a:latin typeface="Calibri" pitchFamily="34" charset="0"/>
              <a:cs typeface="Times New Roman" pitchFamily="18" charset="0"/>
            </a:endParaRPr>
          </a:p>
          <a:p>
            <a:pPr marL="12700" marR="5080">
              <a:lnSpc>
                <a:spcPct val="98000"/>
              </a:lnSpc>
              <a:spcBef>
                <a:spcPts val="100"/>
              </a:spcBef>
            </a:pPr>
            <a:r>
              <a:rPr lang="en-US" altLang="en-US" b="1" dirty="0" smtClean="0">
                <a:latin typeface="Calibri" pitchFamily="34" charset="0"/>
                <a:cs typeface="Times New Roman" pitchFamily="18" charset="0"/>
              </a:rPr>
              <a:t>Process of evaluating software at the end  of the development to determine  whether software meets the customer  expectations and requirements.</a:t>
            </a:r>
          </a:p>
          <a:p>
            <a:pPr marL="12700" marR="5080">
              <a:lnSpc>
                <a:spcPct val="98000"/>
              </a:lnSpc>
              <a:spcBef>
                <a:spcPts val="100"/>
              </a:spcBef>
            </a:pPr>
            <a:endParaRPr lang="en-US" altLang="en-US" b="1" dirty="0" smtClean="0">
              <a:latin typeface="Calibri" pitchFamily="34" charset="0"/>
              <a:cs typeface="Times New Roman" pitchFamily="18" charset="0"/>
            </a:endParaRPr>
          </a:p>
          <a:p>
            <a:pPr marL="12700" marR="32384">
              <a:lnSpc>
                <a:spcPts val="2200"/>
              </a:lnSpc>
              <a:spcBef>
                <a:spcPts val="100"/>
              </a:spcBef>
            </a:pPr>
            <a:r>
              <a:rPr lang="en-US" altLang="en-US" b="1" dirty="0" smtClean="0">
                <a:latin typeface="Calibri" pitchFamily="34" charset="0"/>
                <a:cs typeface="Times New Roman" pitchFamily="18" charset="0"/>
              </a:rPr>
              <a:t>Activities involved: Testing like black box  testing, white box testing, gray box testing</a:t>
            </a:r>
          </a:p>
          <a:p>
            <a:pPr marL="12700" marR="32384">
              <a:lnSpc>
                <a:spcPts val="2200"/>
              </a:lnSpc>
              <a:spcBef>
                <a:spcPts val="100"/>
              </a:spcBef>
            </a:pPr>
            <a:endParaRPr lang="en-US" altLang="en-US" b="1" dirty="0" smtClean="0">
              <a:latin typeface="Calibri" pitchFamily="34" charset="0"/>
              <a:cs typeface="Times New Roman" pitchFamily="18" charset="0"/>
            </a:endParaRPr>
          </a:p>
          <a:p>
            <a:pPr marL="12700">
              <a:lnSpc>
                <a:spcPct val="100000"/>
              </a:lnSpc>
              <a:spcBef>
                <a:spcPts val="100"/>
              </a:spcBef>
            </a:pPr>
            <a:r>
              <a:rPr lang="en-US" altLang="en-US" b="1" dirty="0" smtClean="0">
                <a:latin typeface="Calibri" pitchFamily="34" charset="0"/>
                <a:cs typeface="Times New Roman" pitchFamily="18" charset="0"/>
              </a:rPr>
              <a:t>Carried out by testing team</a:t>
            </a:r>
          </a:p>
          <a:p>
            <a:pPr marL="12700">
              <a:lnSpc>
                <a:spcPct val="100000"/>
              </a:lnSpc>
              <a:spcBef>
                <a:spcPts val="100"/>
              </a:spcBef>
            </a:pPr>
            <a:endParaRPr lang="en-US" altLang="en-US" b="1" dirty="0" smtClean="0">
              <a:latin typeface="Calibri" pitchFamily="34" charset="0"/>
              <a:cs typeface="Times New Roman" pitchFamily="18" charset="0"/>
            </a:endParaRPr>
          </a:p>
          <a:p>
            <a:pPr marL="12700" marR="860425">
              <a:lnSpc>
                <a:spcPts val="2200"/>
              </a:lnSpc>
              <a:spcBef>
                <a:spcPts val="100"/>
              </a:spcBef>
            </a:pPr>
            <a:r>
              <a:rPr lang="en-US" altLang="en-US" b="1" dirty="0" smtClean="0">
                <a:latin typeface="Calibri" pitchFamily="34" charset="0"/>
                <a:cs typeface="Times New Roman" pitchFamily="18" charset="0"/>
              </a:rPr>
              <a:t>Execution of code is comes under  Validation</a:t>
            </a:r>
          </a:p>
          <a:p>
            <a:pPr marL="12700" marR="860425">
              <a:lnSpc>
                <a:spcPts val="2200"/>
              </a:lnSpc>
              <a:spcBef>
                <a:spcPts val="100"/>
              </a:spcBef>
            </a:pPr>
            <a:endParaRPr lang="en-US" altLang="en-US" b="1" dirty="0" smtClean="0">
              <a:latin typeface="Calibri" pitchFamily="34" charset="0"/>
              <a:cs typeface="Times New Roman" pitchFamily="18" charset="0"/>
            </a:endParaRPr>
          </a:p>
          <a:p>
            <a:pPr marL="12700">
              <a:lnSpc>
                <a:spcPts val="2240"/>
              </a:lnSpc>
              <a:spcBef>
                <a:spcPts val="100"/>
              </a:spcBef>
            </a:pPr>
            <a:r>
              <a:rPr lang="en-US" altLang="en-US" b="1" dirty="0" smtClean="0">
                <a:latin typeface="Calibri" pitchFamily="34" charset="0"/>
                <a:cs typeface="Times New Roman" pitchFamily="18" charset="0"/>
              </a:rPr>
              <a:t>Describes whether the software is</a:t>
            </a:r>
          </a:p>
          <a:p>
            <a:pPr marL="12700">
              <a:lnSpc>
                <a:spcPts val="2240"/>
              </a:lnSpc>
              <a:spcBef>
                <a:spcPts val="100"/>
              </a:spcBef>
            </a:pPr>
            <a:r>
              <a:rPr lang="en-US" altLang="en-US" b="1" dirty="0" smtClean="0">
                <a:latin typeface="Calibri" pitchFamily="34" charset="0"/>
                <a:cs typeface="Times New Roman" pitchFamily="18" charset="0"/>
              </a:rPr>
              <a:t>accepted by the user or not</a:t>
            </a:r>
          </a:p>
          <a:p>
            <a:pPr marL="12700">
              <a:lnSpc>
                <a:spcPts val="2240"/>
              </a:lnSpc>
              <a:spcBef>
                <a:spcPts val="100"/>
              </a:spcBef>
            </a:pPr>
            <a:endParaRPr lang="en-US" altLang="en-US" b="1" dirty="0" smtClean="0">
              <a:latin typeface="Calibri" pitchFamily="34" charset="0"/>
              <a:cs typeface="Times New Roman" pitchFamily="18" charset="0"/>
            </a:endParaRPr>
          </a:p>
          <a:p>
            <a:pPr marL="12700">
              <a:lnSpc>
                <a:spcPct val="100000"/>
              </a:lnSpc>
              <a:spcBef>
                <a:spcPts val="100"/>
              </a:spcBef>
            </a:pPr>
            <a:r>
              <a:rPr lang="en-US" altLang="en-US" b="1" dirty="0" smtClean="0">
                <a:latin typeface="Calibri" pitchFamily="34" charset="0"/>
                <a:cs typeface="Times New Roman" pitchFamily="18" charset="0"/>
              </a:rPr>
              <a:t>Cost of errors caught is high</a:t>
            </a:r>
            <a:endParaRPr lang="en-US" altLang="en-US"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1507"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150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150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Software Testing Strategy</a:t>
            </a:r>
            <a:endParaRPr lang="en-US" altLang="en-US" sz="3000" b="1" dirty="0">
              <a:solidFill>
                <a:schemeClr val="bg1"/>
              </a:solidFill>
              <a:latin typeface="Calibri" pitchFamily="34" charset="0"/>
              <a:cs typeface="Times New Roman" pitchFamily="18" charset="0"/>
            </a:endParaRPr>
          </a:p>
        </p:txBody>
      </p:sp>
      <p:pic>
        <p:nvPicPr>
          <p:cNvPr id="21510"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graphicFrame>
        <p:nvGraphicFramePr>
          <p:cNvPr id="26" name="object 4"/>
          <p:cNvGraphicFramePr>
            <a:graphicFrameLocks noGrp="1"/>
          </p:cNvGraphicFramePr>
          <p:nvPr/>
        </p:nvGraphicFramePr>
        <p:xfrm>
          <a:off x="142844" y="2176491"/>
          <a:ext cx="9001156" cy="1895451"/>
        </p:xfrm>
        <a:graphic>
          <a:graphicData uri="http://schemas.openxmlformats.org/drawingml/2006/table">
            <a:tbl>
              <a:tblPr firstRow="1" bandRow="1">
                <a:tableStyleId>{2D5ABB26-0587-4C30-8999-92F81FD0307C}</a:tableStyleId>
              </a:tblPr>
              <a:tblGrid>
                <a:gridCol w="2710432"/>
                <a:gridCol w="6290724"/>
              </a:tblGrid>
              <a:tr h="424595">
                <a:tc>
                  <a:txBody>
                    <a:bodyPr/>
                    <a:lstStyle/>
                    <a:p>
                      <a:pPr marL="92710">
                        <a:lnSpc>
                          <a:spcPct val="100000"/>
                        </a:lnSpc>
                        <a:spcBef>
                          <a:spcPts val="120"/>
                        </a:spcBef>
                      </a:pPr>
                      <a:r>
                        <a:rPr lang="en-US" altLang="en-US" sz="2000" b="1" kern="1200" dirty="0" smtClean="0">
                          <a:solidFill>
                            <a:schemeClr val="tx1"/>
                          </a:solidFill>
                          <a:latin typeface="Calibri" pitchFamily="34" charset="0"/>
                          <a:ea typeface="+mn-ea"/>
                          <a:cs typeface="Times New Roman" pitchFamily="18" charset="0"/>
                        </a:rPr>
                        <a:t>Unit Testing</a:t>
                      </a:r>
                      <a:endParaRPr lang="en-US" altLang="en-US" sz="2000" b="1" kern="1200" dirty="0">
                        <a:solidFill>
                          <a:schemeClr val="tx1"/>
                        </a:solidFill>
                        <a:latin typeface="Calibri" pitchFamily="34" charset="0"/>
                        <a:ea typeface="+mn-ea"/>
                        <a:cs typeface="Times New Roman" pitchFamily="18" charset="0"/>
                      </a:endParaRPr>
                    </a:p>
                  </a:txBody>
                  <a:tcPr marL="0" marR="0" marT="1524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solidFill>
                      <a:srgbClr val="F2F2F2"/>
                    </a:solidFill>
                  </a:tcPr>
                </a:tc>
                <a:tc>
                  <a:txBody>
                    <a:bodyPr/>
                    <a:lstStyle/>
                    <a:p>
                      <a:pPr>
                        <a:lnSpc>
                          <a:spcPct val="100000"/>
                        </a:lnSpc>
                      </a:pPr>
                      <a:endParaRPr lang="en-US" altLang="en-US" sz="2000" b="1" kern="1200">
                        <a:solidFill>
                          <a:schemeClr val="tx1"/>
                        </a:solidFill>
                        <a:latin typeface="Calibri" pitchFamily="34" charset="0"/>
                        <a:ea typeface="+mn-ea"/>
                        <a:cs typeface="Times New Roman" pitchFamily="18" charset="0"/>
                      </a:endParaRPr>
                    </a:p>
                  </a:txBody>
                  <a:tcPr marL="0" marR="0" marT="0" marB="0">
                    <a:lnL w="19050">
                      <a:solidFill>
                        <a:srgbClr val="BFBFBF"/>
                      </a:solidFill>
                      <a:prstDash val="solid"/>
                    </a:lnL>
                    <a:lnB w="19050">
                      <a:solidFill>
                        <a:srgbClr val="D9D9D9"/>
                      </a:solidFill>
                      <a:prstDash val="solid"/>
                    </a:lnB>
                  </a:tcPr>
                </a:tc>
              </a:tr>
              <a:tr h="1470856">
                <a:tc>
                  <a:txBody>
                    <a:bodyPr/>
                    <a:lstStyle/>
                    <a:p>
                      <a:pPr>
                        <a:lnSpc>
                          <a:spcPct val="100000"/>
                        </a:lnSpc>
                      </a:pPr>
                      <a:endParaRPr lang="en-US" altLang="en-US" sz="2000" b="1" kern="1200">
                        <a:solidFill>
                          <a:schemeClr val="tx1"/>
                        </a:solidFill>
                        <a:latin typeface="Calibri" pitchFamily="34" charset="0"/>
                        <a:ea typeface="+mn-ea"/>
                        <a:cs typeface="Times New Roman" pitchFamily="18" charset="0"/>
                      </a:endParaRPr>
                    </a:p>
                  </a:txBody>
                  <a:tcPr marL="0" marR="0" marT="0" marB="0">
                    <a:lnL w="19050">
                      <a:solidFill>
                        <a:srgbClr val="D9D9D9"/>
                      </a:solidFill>
                      <a:prstDash val="solid"/>
                    </a:lnL>
                    <a:lnR w="19050">
                      <a:solidFill>
                        <a:srgbClr val="D9D9D9"/>
                      </a:solidFill>
                      <a:prstDash val="solid"/>
                    </a:lnR>
                    <a:lnT w="19050">
                      <a:solidFill>
                        <a:srgbClr val="BFBFBF"/>
                      </a:solidFill>
                      <a:prstDash val="solid"/>
                    </a:lnT>
                    <a:lnB w="19050">
                      <a:solidFill>
                        <a:srgbClr val="D9D9D9"/>
                      </a:solidFill>
                      <a:prstDash val="solid"/>
                    </a:lnB>
                  </a:tcPr>
                </a:tc>
                <a:tc>
                  <a:txBody>
                    <a:bodyPr/>
                    <a:lstStyle/>
                    <a:p>
                      <a:pPr marL="454659" marR="39370" indent="-355600">
                        <a:lnSpc>
                          <a:spcPct val="100000"/>
                        </a:lnSpc>
                        <a:spcBef>
                          <a:spcPts val="145"/>
                        </a:spcBef>
                        <a:buFont typeface="Arial"/>
                        <a:buChar char="•"/>
                        <a:tabLst>
                          <a:tab pos="454659" algn="l"/>
                          <a:tab pos="455295" algn="l"/>
                        </a:tabLst>
                      </a:pPr>
                      <a:r>
                        <a:rPr lang="en-US" altLang="en-US" sz="2000" b="1" kern="1200" dirty="0" smtClean="0">
                          <a:solidFill>
                            <a:schemeClr val="tx1"/>
                          </a:solidFill>
                          <a:latin typeface="Calibri" pitchFamily="34" charset="0"/>
                          <a:ea typeface="+mn-ea"/>
                          <a:cs typeface="Times New Roman" pitchFamily="18" charset="0"/>
                        </a:rPr>
                        <a:t>It concentrate on each unit of the software  as implemented in source code.</a:t>
                      </a:r>
                    </a:p>
                    <a:p>
                      <a:pPr marL="454659" marR="54610" indent="-355600">
                        <a:lnSpc>
                          <a:spcPct val="100000"/>
                        </a:lnSpc>
                        <a:buFont typeface="Arial"/>
                        <a:buChar char="•"/>
                        <a:tabLst>
                          <a:tab pos="454659" algn="l"/>
                          <a:tab pos="455295" algn="l"/>
                          <a:tab pos="797560" algn="l"/>
                          <a:tab pos="1940560" algn="l"/>
                          <a:tab pos="2448560" algn="l"/>
                          <a:tab pos="3223260" algn="l"/>
                          <a:tab pos="4899660" algn="l"/>
                        </a:tabLst>
                      </a:pPr>
                      <a:r>
                        <a:rPr lang="en-US" altLang="en-US" sz="2000" b="1" kern="1200" dirty="0" smtClean="0">
                          <a:solidFill>
                            <a:schemeClr val="tx1"/>
                          </a:solidFill>
                          <a:latin typeface="Calibri" pitchFamily="34" charset="0"/>
                          <a:ea typeface="+mn-ea"/>
                          <a:cs typeface="Times New Roman" pitchFamily="18" charset="0"/>
                        </a:rPr>
                        <a:t>It	focuses	on	each	component	individual,  ensuring that it functions properly as a unit.</a:t>
                      </a:r>
                      <a:endParaRPr lang="en-US" altLang="en-US" sz="2000" b="1" kern="1200" dirty="0">
                        <a:solidFill>
                          <a:schemeClr val="tx1"/>
                        </a:solidFill>
                        <a:latin typeface="Calibri" pitchFamily="34" charset="0"/>
                        <a:ea typeface="+mn-ea"/>
                        <a:cs typeface="Times New Roman" pitchFamily="18" charset="0"/>
                      </a:endParaRPr>
                    </a:p>
                  </a:txBody>
                  <a:tcPr marL="0" marR="0" marT="18415" marB="0">
                    <a:lnL w="19050">
                      <a:solidFill>
                        <a:srgbClr val="D9D9D9"/>
                      </a:solidFill>
                      <a:prstDash val="solid"/>
                    </a:lnL>
                    <a:lnR w="19050">
                      <a:solidFill>
                        <a:srgbClr val="D9D9D9"/>
                      </a:solidFill>
                      <a:prstDash val="solid"/>
                    </a:lnR>
                    <a:lnT w="19050">
                      <a:solidFill>
                        <a:srgbClr val="D9D9D9"/>
                      </a:solidFill>
                      <a:prstDash val="solid"/>
                    </a:lnT>
                    <a:lnB w="19050">
                      <a:solidFill>
                        <a:srgbClr val="D9D9D9"/>
                      </a:solidFill>
                      <a:prstDash val="solid"/>
                    </a:lnB>
                  </a:tcPr>
                </a:tc>
              </a:tr>
            </a:tbl>
          </a:graphicData>
        </a:graphic>
      </p:graphicFrame>
      <p:graphicFrame>
        <p:nvGraphicFramePr>
          <p:cNvPr id="27" name="object 5"/>
          <p:cNvGraphicFramePr>
            <a:graphicFrameLocks noGrp="1"/>
          </p:cNvGraphicFramePr>
          <p:nvPr/>
        </p:nvGraphicFramePr>
        <p:xfrm>
          <a:off x="142844" y="4429132"/>
          <a:ext cx="9001156" cy="2000264"/>
        </p:xfrm>
        <a:graphic>
          <a:graphicData uri="http://schemas.openxmlformats.org/drawingml/2006/table">
            <a:tbl>
              <a:tblPr firstRow="1" bandRow="1">
                <a:tableStyleId>{2D5ABB26-0587-4C30-8999-92F81FD0307C}</a:tableStyleId>
              </a:tblPr>
              <a:tblGrid>
                <a:gridCol w="2716735"/>
                <a:gridCol w="6284421"/>
              </a:tblGrid>
              <a:tr h="387806">
                <a:tc>
                  <a:txBody>
                    <a:bodyPr/>
                    <a:lstStyle/>
                    <a:p>
                      <a:pPr marL="454659" indent="-355600" algn="l" defTabSz="914400" rtl="0" eaLnBrk="1" latinLnBrk="0" hangingPunct="1">
                        <a:lnSpc>
                          <a:spcPct val="100000"/>
                        </a:lnSpc>
                        <a:spcBef>
                          <a:spcPts val="95"/>
                        </a:spcBef>
                        <a:buFont typeface="Arial"/>
                        <a:buNone/>
                      </a:pPr>
                      <a:r>
                        <a:rPr lang="en-US" altLang="en-US" sz="2000" b="1" kern="1200" dirty="0" smtClean="0">
                          <a:solidFill>
                            <a:schemeClr val="tx1"/>
                          </a:solidFill>
                          <a:latin typeface="Calibri" pitchFamily="34" charset="0"/>
                          <a:ea typeface="+mn-ea"/>
                          <a:cs typeface="Times New Roman" pitchFamily="18" charset="0"/>
                        </a:rPr>
                        <a:t>Integration Testing</a:t>
                      </a:r>
                      <a:endParaRPr lang="en-US" altLang="en-US" sz="2000" b="1" kern="1200" dirty="0">
                        <a:solidFill>
                          <a:schemeClr val="tx1"/>
                        </a:solidFill>
                        <a:latin typeface="Calibri" pitchFamily="34" charset="0"/>
                        <a:ea typeface="+mn-ea"/>
                        <a:cs typeface="Times New Roman" pitchFamily="18" charset="0"/>
                      </a:endParaRPr>
                    </a:p>
                  </a:txBody>
                  <a:tcPr marL="0" marR="0" marT="12065"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solidFill>
                      <a:srgbClr val="F2F2F2"/>
                    </a:solidFill>
                  </a:tcPr>
                </a:tc>
                <a:tc>
                  <a:txBody>
                    <a:bodyPr/>
                    <a:lstStyle/>
                    <a:p>
                      <a:pPr marL="454659" indent="-355600" algn="l" defTabSz="914400" rtl="0" eaLnBrk="1" latinLnBrk="0" hangingPunct="1">
                        <a:lnSpc>
                          <a:spcPct val="100000"/>
                        </a:lnSpc>
                        <a:buFont typeface="Arial"/>
                        <a:buChar char="•"/>
                      </a:pPr>
                      <a:endParaRPr lang="en-US" altLang="en-US" sz="2000" b="1" kern="1200">
                        <a:solidFill>
                          <a:schemeClr val="tx1"/>
                        </a:solidFill>
                        <a:latin typeface="Calibri" pitchFamily="34" charset="0"/>
                        <a:ea typeface="+mn-ea"/>
                        <a:cs typeface="Times New Roman" pitchFamily="18" charset="0"/>
                      </a:endParaRPr>
                    </a:p>
                  </a:txBody>
                  <a:tcPr marL="0" marR="0" marT="0" marB="0">
                    <a:lnL w="19050">
                      <a:solidFill>
                        <a:srgbClr val="BFBFBF"/>
                      </a:solidFill>
                      <a:prstDash val="solid"/>
                    </a:lnL>
                    <a:lnB w="19050">
                      <a:solidFill>
                        <a:srgbClr val="D9D9D9"/>
                      </a:solidFill>
                      <a:prstDash val="solid"/>
                    </a:lnB>
                  </a:tcPr>
                </a:tc>
              </a:tr>
              <a:tr h="1612458">
                <a:tc>
                  <a:txBody>
                    <a:bodyPr/>
                    <a:lstStyle/>
                    <a:p>
                      <a:pPr marL="454659" indent="-355600" algn="l" defTabSz="914400" rtl="0" eaLnBrk="1" latinLnBrk="0" hangingPunct="1">
                        <a:lnSpc>
                          <a:spcPct val="100000"/>
                        </a:lnSpc>
                        <a:buFont typeface="Arial"/>
                        <a:buChar char="•"/>
                      </a:pPr>
                      <a:endParaRPr lang="en-US" altLang="en-US" sz="2000" b="1" kern="1200">
                        <a:solidFill>
                          <a:schemeClr val="tx1"/>
                        </a:solidFill>
                        <a:latin typeface="Calibri" pitchFamily="34" charset="0"/>
                        <a:ea typeface="+mn-ea"/>
                        <a:cs typeface="Times New Roman" pitchFamily="18" charset="0"/>
                      </a:endParaRPr>
                    </a:p>
                  </a:txBody>
                  <a:tcPr marL="0" marR="0" marT="0" marB="0">
                    <a:lnL w="19050">
                      <a:solidFill>
                        <a:srgbClr val="D9D9D9"/>
                      </a:solidFill>
                      <a:prstDash val="solid"/>
                    </a:lnL>
                    <a:lnR w="28575">
                      <a:solidFill>
                        <a:srgbClr val="D9D9D9"/>
                      </a:solidFill>
                      <a:prstDash val="solid"/>
                    </a:lnR>
                    <a:lnT w="19050">
                      <a:solidFill>
                        <a:srgbClr val="BFBFBF"/>
                      </a:solidFill>
                      <a:prstDash val="solid"/>
                    </a:lnT>
                    <a:lnB w="19050">
                      <a:solidFill>
                        <a:srgbClr val="D9D9D9"/>
                      </a:solidFill>
                      <a:prstDash val="solid"/>
                    </a:lnB>
                  </a:tcPr>
                </a:tc>
                <a:tc>
                  <a:txBody>
                    <a:bodyPr/>
                    <a:lstStyle/>
                    <a:p>
                      <a:pPr marL="454659" indent="-355600" algn="l" defTabSz="914400" rtl="0" eaLnBrk="1" latinLnBrk="0" hangingPunct="1">
                        <a:lnSpc>
                          <a:spcPct val="100000"/>
                        </a:lnSpc>
                        <a:spcBef>
                          <a:spcPts val="100"/>
                        </a:spcBef>
                        <a:buFont typeface="Arial"/>
                        <a:buChar char="•"/>
                        <a:tabLst>
                          <a:tab pos="452755" algn="l"/>
                          <a:tab pos="453390" algn="l"/>
                          <a:tab pos="795655" algn="l"/>
                          <a:tab pos="1646555" algn="l"/>
                          <a:tab pos="2014855" algn="l"/>
                          <a:tab pos="2510155" algn="l"/>
                          <a:tab pos="3526154" algn="l"/>
                          <a:tab pos="4186554" algn="l"/>
                          <a:tab pos="6002655" algn="l"/>
                        </a:tabLst>
                      </a:pPr>
                      <a:r>
                        <a:rPr lang="en-US" altLang="en-US" sz="2000" b="1" kern="1200" dirty="0" smtClean="0">
                          <a:solidFill>
                            <a:schemeClr val="tx1"/>
                          </a:solidFill>
                          <a:latin typeface="Calibri" pitchFamily="34" charset="0"/>
                          <a:ea typeface="+mn-ea"/>
                          <a:cs typeface="Times New Roman" pitchFamily="18" charset="0"/>
                        </a:rPr>
                        <a:t>It	focus	is	on	design	and	construction</a:t>
                      </a:r>
                      <a:r>
                        <a:rPr lang="en-US" altLang="en-US" sz="2000" b="1" kern="1200" baseline="0" dirty="0" smtClean="0">
                          <a:solidFill>
                            <a:schemeClr val="tx1"/>
                          </a:solidFill>
                          <a:latin typeface="Calibri" pitchFamily="34" charset="0"/>
                          <a:ea typeface="+mn-ea"/>
                          <a:cs typeface="Times New Roman" pitchFamily="18" charset="0"/>
                        </a:rPr>
                        <a:t> </a:t>
                      </a:r>
                      <a:r>
                        <a:rPr lang="en-US" altLang="en-US" sz="2000" b="1" kern="1200" dirty="0" smtClean="0">
                          <a:solidFill>
                            <a:schemeClr val="tx1"/>
                          </a:solidFill>
                          <a:latin typeface="Calibri" pitchFamily="34" charset="0"/>
                          <a:ea typeface="+mn-ea"/>
                          <a:cs typeface="Times New Roman" pitchFamily="18" charset="0"/>
                        </a:rPr>
                        <a:t>of</a:t>
                      </a:r>
                    </a:p>
                    <a:p>
                      <a:pPr marL="454659" indent="-355600" algn="l" defTabSz="914400" rtl="0" eaLnBrk="1" latinLnBrk="0" hangingPunct="1">
                        <a:lnSpc>
                          <a:spcPct val="100000"/>
                        </a:lnSpc>
                        <a:buFont typeface="Arial"/>
                        <a:buChar char="•"/>
                      </a:pPr>
                      <a:r>
                        <a:rPr lang="en-US" altLang="en-US" sz="2000" b="1" kern="1200" dirty="0" smtClean="0">
                          <a:solidFill>
                            <a:schemeClr val="tx1"/>
                          </a:solidFill>
                          <a:latin typeface="Calibri" pitchFamily="34" charset="0"/>
                          <a:ea typeface="+mn-ea"/>
                          <a:cs typeface="Times New Roman" pitchFamily="18" charset="0"/>
                        </a:rPr>
                        <a:t>software architecture</a:t>
                      </a:r>
                    </a:p>
                    <a:p>
                      <a:pPr marL="454659" marR="42545" indent="-355600" algn="l" defTabSz="914400" rtl="0" eaLnBrk="1" latinLnBrk="0" hangingPunct="1">
                        <a:lnSpc>
                          <a:spcPct val="100000"/>
                        </a:lnSpc>
                        <a:spcBef>
                          <a:spcPts val="5"/>
                        </a:spcBef>
                        <a:buFont typeface="Arial"/>
                        <a:buChar char="•"/>
                        <a:tabLst>
                          <a:tab pos="453390" algn="l"/>
                        </a:tabLst>
                      </a:pPr>
                      <a:r>
                        <a:rPr lang="en-US" altLang="en-US" sz="2000" b="1" kern="1200" dirty="0" smtClean="0">
                          <a:solidFill>
                            <a:schemeClr val="tx1"/>
                          </a:solidFill>
                          <a:latin typeface="Calibri" pitchFamily="34" charset="0"/>
                          <a:ea typeface="+mn-ea"/>
                          <a:cs typeface="Times New Roman" pitchFamily="18" charset="0"/>
                        </a:rPr>
                        <a:t>Integration testing is the process of testing  the interface between two software units or  modules</a:t>
                      </a:r>
                      <a:endParaRPr lang="en-US" altLang="en-US" sz="2000" b="1" kern="1200" dirty="0">
                        <a:solidFill>
                          <a:schemeClr val="tx1"/>
                        </a:solidFill>
                        <a:latin typeface="Calibri" pitchFamily="34" charset="0"/>
                        <a:ea typeface="+mn-ea"/>
                        <a:cs typeface="Times New Roman" pitchFamily="18" charset="0"/>
                      </a:endParaRPr>
                    </a:p>
                  </a:txBody>
                  <a:tcPr marL="0" marR="0" marT="12700" marB="0">
                    <a:lnL w="28575">
                      <a:solidFill>
                        <a:srgbClr val="D9D9D9"/>
                      </a:solidFill>
                      <a:prstDash val="solid"/>
                    </a:lnL>
                    <a:lnR w="19050">
                      <a:solidFill>
                        <a:srgbClr val="D9D9D9"/>
                      </a:solidFill>
                      <a:prstDash val="solid"/>
                    </a:lnR>
                    <a:lnT w="19050">
                      <a:solidFill>
                        <a:srgbClr val="D9D9D9"/>
                      </a:solidFill>
                      <a:prstDash val="solid"/>
                    </a:lnT>
                    <a:lnB w="19050">
                      <a:solidFill>
                        <a:srgbClr val="D9D9D9"/>
                      </a:solidFill>
                      <a:prstDash val="solid"/>
                    </a:lnB>
                  </a:tcPr>
                </a:tc>
              </a:tr>
            </a:tbl>
          </a:graphicData>
        </a:graphic>
      </p:graphicFrame>
    </p:spTree>
  </p:cSld>
  <p:clrMapOvr>
    <a:masterClrMapping/>
  </p:clrMapOvr>
  <p:transition advTm="102033"/>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1507"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150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1509" name="TextBox 6"/>
          <p:cNvSpPr>
            <a:spLocks noChangeArrowheads="1"/>
          </p:cNvSpPr>
          <p:nvPr>
            <p:custDataLst>
              <p:tags r:id="rId4"/>
            </p:custDataLst>
          </p:nvPr>
        </p:nvSpPr>
        <p:spPr bwMode="auto">
          <a:xfrm>
            <a:off x="190500" y="1500174"/>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Software Testing Strategy (Contd.)</a:t>
            </a:r>
            <a:endParaRPr lang="en-US" altLang="en-US" sz="3000" b="1" dirty="0">
              <a:solidFill>
                <a:schemeClr val="bg1"/>
              </a:solidFill>
              <a:latin typeface="Calibri" pitchFamily="34" charset="0"/>
              <a:cs typeface="Times New Roman" pitchFamily="18" charset="0"/>
            </a:endParaRPr>
          </a:p>
        </p:txBody>
      </p:sp>
      <p:pic>
        <p:nvPicPr>
          <p:cNvPr id="21510"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graphicFrame>
        <p:nvGraphicFramePr>
          <p:cNvPr id="26" name="object 4"/>
          <p:cNvGraphicFramePr>
            <a:graphicFrameLocks noGrp="1"/>
          </p:cNvGraphicFramePr>
          <p:nvPr/>
        </p:nvGraphicFramePr>
        <p:xfrm>
          <a:off x="142844" y="2071678"/>
          <a:ext cx="9001156" cy="2094010"/>
        </p:xfrm>
        <a:graphic>
          <a:graphicData uri="http://schemas.openxmlformats.org/drawingml/2006/table">
            <a:tbl>
              <a:tblPr firstRow="1" bandRow="1">
                <a:tableStyleId>{2D5ABB26-0587-4C30-8999-92F81FD0307C}</a:tableStyleId>
              </a:tblPr>
              <a:tblGrid>
                <a:gridCol w="2710432"/>
                <a:gridCol w="6290724"/>
              </a:tblGrid>
              <a:tr h="424595">
                <a:tc>
                  <a:txBody>
                    <a:bodyPr/>
                    <a:lstStyle/>
                    <a:p>
                      <a:pPr marL="92710">
                        <a:lnSpc>
                          <a:spcPct val="100000"/>
                        </a:lnSpc>
                        <a:spcBef>
                          <a:spcPts val="120"/>
                        </a:spcBef>
                      </a:pPr>
                      <a:r>
                        <a:rPr lang="en-US" altLang="en-US" sz="2000" b="1" kern="1200" dirty="0" smtClean="0">
                          <a:solidFill>
                            <a:schemeClr val="tx1"/>
                          </a:solidFill>
                          <a:latin typeface="Calibri" pitchFamily="34" charset="0"/>
                          <a:ea typeface="+mn-ea"/>
                          <a:cs typeface="Times New Roman" pitchFamily="18" charset="0"/>
                        </a:rPr>
                        <a:t>Validation</a:t>
                      </a:r>
                      <a:r>
                        <a:rPr lang="en-US" altLang="en-US" sz="2000" b="1" kern="1200" baseline="0" dirty="0" smtClean="0">
                          <a:solidFill>
                            <a:schemeClr val="tx1"/>
                          </a:solidFill>
                          <a:latin typeface="Calibri" pitchFamily="34" charset="0"/>
                          <a:ea typeface="+mn-ea"/>
                          <a:cs typeface="Times New Roman" pitchFamily="18" charset="0"/>
                        </a:rPr>
                        <a:t> </a:t>
                      </a:r>
                      <a:r>
                        <a:rPr lang="en-US" altLang="en-US" sz="2000" b="1" kern="1200" dirty="0" smtClean="0">
                          <a:solidFill>
                            <a:schemeClr val="tx1"/>
                          </a:solidFill>
                          <a:latin typeface="Calibri" pitchFamily="34" charset="0"/>
                          <a:ea typeface="+mn-ea"/>
                          <a:cs typeface="Times New Roman" pitchFamily="18" charset="0"/>
                        </a:rPr>
                        <a:t>Testing</a:t>
                      </a:r>
                      <a:endParaRPr lang="en-US" altLang="en-US" sz="2000" b="1" kern="1200" dirty="0">
                        <a:solidFill>
                          <a:schemeClr val="tx1"/>
                        </a:solidFill>
                        <a:latin typeface="Calibri" pitchFamily="34" charset="0"/>
                        <a:ea typeface="+mn-ea"/>
                        <a:cs typeface="Times New Roman" pitchFamily="18" charset="0"/>
                      </a:endParaRPr>
                    </a:p>
                  </a:txBody>
                  <a:tcPr marL="0" marR="0" marT="1524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solidFill>
                      <a:srgbClr val="F2F2F2"/>
                    </a:solidFill>
                  </a:tcPr>
                </a:tc>
                <a:tc>
                  <a:txBody>
                    <a:bodyPr/>
                    <a:lstStyle/>
                    <a:p>
                      <a:pPr>
                        <a:lnSpc>
                          <a:spcPct val="100000"/>
                        </a:lnSpc>
                      </a:pPr>
                      <a:endParaRPr lang="en-US" altLang="en-US" sz="2000" b="1" kern="1200">
                        <a:solidFill>
                          <a:schemeClr val="tx1"/>
                        </a:solidFill>
                        <a:latin typeface="Calibri" pitchFamily="34" charset="0"/>
                        <a:ea typeface="+mn-ea"/>
                        <a:cs typeface="Times New Roman" pitchFamily="18" charset="0"/>
                      </a:endParaRPr>
                    </a:p>
                  </a:txBody>
                  <a:tcPr marL="0" marR="0" marT="0" marB="0">
                    <a:lnL w="19050">
                      <a:solidFill>
                        <a:srgbClr val="BFBFBF"/>
                      </a:solidFill>
                      <a:prstDash val="solid"/>
                    </a:lnL>
                    <a:lnB w="19050">
                      <a:solidFill>
                        <a:srgbClr val="D9D9D9"/>
                      </a:solidFill>
                      <a:prstDash val="solid"/>
                    </a:lnB>
                  </a:tcPr>
                </a:tc>
              </a:tr>
              <a:tr h="1470856">
                <a:tc>
                  <a:txBody>
                    <a:bodyPr/>
                    <a:lstStyle/>
                    <a:p>
                      <a:pPr>
                        <a:lnSpc>
                          <a:spcPct val="100000"/>
                        </a:lnSpc>
                      </a:pPr>
                      <a:endParaRPr lang="en-US" altLang="en-US" sz="2000" b="1" kern="1200">
                        <a:solidFill>
                          <a:schemeClr val="tx1"/>
                        </a:solidFill>
                        <a:latin typeface="Calibri" pitchFamily="34" charset="0"/>
                        <a:ea typeface="+mn-ea"/>
                        <a:cs typeface="Times New Roman" pitchFamily="18" charset="0"/>
                      </a:endParaRPr>
                    </a:p>
                  </a:txBody>
                  <a:tcPr marL="0" marR="0" marT="0" marB="0">
                    <a:lnL w="19050">
                      <a:solidFill>
                        <a:srgbClr val="D9D9D9"/>
                      </a:solidFill>
                      <a:prstDash val="solid"/>
                    </a:lnL>
                    <a:lnR w="19050">
                      <a:solidFill>
                        <a:srgbClr val="D9D9D9"/>
                      </a:solidFill>
                      <a:prstDash val="solid"/>
                    </a:lnR>
                    <a:lnT w="19050">
                      <a:solidFill>
                        <a:srgbClr val="BFBFBF"/>
                      </a:solidFill>
                      <a:prstDash val="solid"/>
                    </a:lnT>
                    <a:lnB w="19050">
                      <a:solidFill>
                        <a:srgbClr val="D9D9D9"/>
                      </a:solidFill>
                      <a:prstDash val="solid"/>
                    </a:lnB>
                  </a:tcPr>
                </a:tc>
                <a:tc>
                  <a:txBody>
                    <a:bodyPr/>
                    <a:lstStyle/>
                    <a:p>
                      <a:pPr marL="455930" indent="-355600">
                        <a:lnSpc>
                          <a:spcPct val="100000"/>
                        </a:lnSpc>
                        <a:spcBef>
                          <a:spcPts val="145"/>
                        </a:spcBef>
                        <a:buFont typeface="Arial"/>
                        <a:buChar char="•"/>
                        <a:tabLst>
                          <a:tab pos="455930" algn="l"/>
                          <a:tab pos="456565" algn="l"/>
                          <a:tab pos="1776730" algn="l"/>
                          <a:tab pos="2246630" algn="l"/>
                          <a:tab pos="3605529" algn="l"/>
                          <a:tab pos="4723130" algn="l"/>
                        </a:tabLst>
                      </a:pPr>
                      <a:r>
                        <a:rPr lang="en-US" altLang="en-US" sz="2000" b="1" kern="1200" dirty="0" smtClean="0">
                          <a:solidFill>
                            <a:schemeClr val="tx1"/>
                          </a:solidFill>
                          <a:latin typeface="Calibri" pitchFamily="34" charset="0"/>
                          <a:ea typeface="+mn-ea"/>
                          <a:cs typeface="Times New Roman" pitchFamily="18" charset="0"/>
                        </a:rPr>
                        <a:t>Software	is	validated	against	requirements</a:t>
                      </a:r>
                    </a:p>
                    <a:p>
                      <a:pPr marL="455930">
                        <a:lnSpc>
                          <a:spcPts val="2620"/>
                        </a:lnSpc>
                        <a:spcBef>
                          <a:spcPts val="60"/>
                        </a:spcBef>
                      </a:pPr>
                      <a:r>
                        <a:rPr lang="en-US" altLang="en-US" sz="2000" b="1" kern="1200" dirty="0" smtClean="0">
                          <a:solidFill>
                            <a:schemeClr val="tx1"/>
                          </a:solidFill>
                          <a:latin typeface="Calibri" pitchFamily="34" charset="0"/>
                          <a:ea typeface="+mn-ea"/>
                          <a:cs typeface="Times New Roman" pitchFamily="18" charset="0"/>
                        </a:rPr>
                        <a:t>established as a part of requirement modeling</a:t>
                      </a:r>
                    </a:p>
                    <a:p>
                      <a:pPr marL="455930" marR="43180" indent="-355600" algn="just">
                        <a:lnSpc>
                          <a:spcPts val="2600"/>
                        </a:lnSpc>
                        <a:spcBef>
                          <a:spcPts val="100"/>
                        </a:spcBef>
                        <a:buFont typeface="Arial"/>
                        <a:buChar char="•"/>
                        <a:tabLst>
                          <a:tab pos="456565" algn="l"/>
                        </a:tabLst>
                      </a:pPr>
                      <a:r>
                        <a:rPr lang="en-US" altLang="en-US" sz="2000" b="1" kern="1200" dirty="0" smtClean="0">
                          <a:solidFill>
                            <a:schemeClr val="tx1"/>
                          </a:solidFill>
                          <a:latin typeface="Calibri" pitchFamily="34" charset="0"/>
                          <a:ea typeface="+mn-ea"/>
                          <a:cs typeface="Times New Roman" pitchFamily="18" charset="0"/>
                        </a:rPr>
                        <a:t>It give assurance that software meets all  informational, functional, behavioral and  performance requirements.</a:t>
                      </a:r>
                      <a:endParaRPr lang="en-US" altLang="en-US" sz="2000" b="1" kern="1200" dirty="0">
                        <a:solidFill>
                          <a:schemeClr val="tx1"/>
                        </a:solidFill>
                        <a:latin typeface="Calibri" pitchFamily="34" charset="0"/>
                        <a:ea typeface="+mn-ea"/>
                        <a:cs typeface="Times New Roman" pitchFamily="18" charset="0"/>
                      </a:endParaRPr>
                    </a:p>
                  </a:txBody>
                  <a:tcPr marL="0" marR="0" marT="18415" marB="0">
                    <a:lnL w="19050">
                      <a:solidFill>
                        <a:srgbClr val="D9D9D9"/>
                      </a:solidFill>
                      <a:prstDash val="solid"/>
                    </a:lnL>
                    <a:lnR w="19050">
                      <a:solidFill>
                        <a:srgbClr val="D9D9D9"/>
                      </a:solidFill>
                      <a:prstDash val="solid"/>
                    </a:lnR>
                    <a:lnT w="19050">
                      <a:solidFill>
                        <a:srgbClr val="D9D9D9"/>
                      </a:solidFill>
                      <a:prstDash val="solid"/>
                    </a:lnT>
                    <a:lnB w="19050">
                      <a:solidFill>
                        <a:srgbClr val="D9D9D9"/>
                      </a:solidFill>
                      <a:prstDash val="solid"/>
                    </a:lnB>
                  </a:tcPr>
                </a:tc>
              </a:tr>
            </a:tbl>
          </a:graphicData>
        </a:graphic>
      </p:graphicFrame>
      <p:graphicFrame>
        <p:nvGraphicFramePr>
          <p:cNvPr id="27" name="object 5"/>
          <p:cNvGraphicFramePr>
            <a:graphicFrameLocks noGrp="1"/>
          </p:cNvGraphicFramePr>
          <p:nvPr/>
        </p:nvGraphicFramePr>
        <p:xfrm>
          <a:off x="142844" y="4214818"/>
          <a:ext cx="9001156" cy="2724606"/>
        </p:xfrm>
        <a:graphic>
          <a:graphicData uri="http://schemas.openxmlformats.org/drawingml/2006/table">
            <a:tbl>
              <a:tblPr firstRow="1" bandRow="1">
                <a:tableStyleId>{2D5ABB26-0587-4C30-8999-92F81FD0307C}</a:tableStyleId>
              </a:tblPr>
              <a:tblGrid>
                <a:gridCol w="2716735"/>
                <a:gridCol w="6284421"/>
              </a:tblGrid>
              <a:tr h="387806">
                <a:tc>
                  <a:txBody>
                    <a:bodyPr/>
                    <a:lstStyle/>
                    <a:p>
                      <a:pPr marL="454659" indent="-355600" algn="l" defTabSz="914400" rtl="0" eaLnBrk="1" latinLnBrk="0" hangingPunct="1">
                        <a:lnSpc>
                          <a:spcPct val="100000"/>
                        </a:lnSpc>
                        <a:spcBef>
                          <a:spcPts val="95"/>
                        </a:spcBef>
                        <a:buFont typeface="Arial"/>
                        <a:buNone/>
                      </a:pPr>
                      <a:r>
                        <a:rPr lang="en-US" altLang="en-US" sz="2000" b="1" kern="1200" dirty="0" smtClean="0">
                          <a:solidFill>
                            <a:schemeClr val="tx1"/>
                          </a:solidFill>
                          <a:latin typeface="Calibri" pitchFamily="34" charset="0"/>
                          <a:ea typeface="+mn-ea"/>
                          <a:cs typeface="Times New Roman" pitchFamily="18" charset="0"/>
                        </a:rPr>
                        <a:t>System Testing</a:t>
                      </a:r>
                      <a:endParaRPr lang="en-US" altLang="en-US" sz="2000" b="1" kern="1200" dirty="0">
                        <a:solidFill>
                          <a:schemeClr val="tx1"/>
                        </a:solidFill>
                        <a:latin typeface="Calibri" pitchFamily="34" charset="0"/>
                        <a:ea typeface="+mn-ea"/>
                        <a:cs typeface="Times New Roman" pitchFamily="18" charset="0"/>
                      </a:endParaRPr>
                    </a:p>
                  </a:txBody>
                  <a:tcPr marL="0" marR="0" marT="12065"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solidFill>
                      <a:srgbClr val="F2F2F2"/>
                    </a:solidFill>
                  </a:tcPr>
                </a:tc>
                <a:tc>
                  <a:txBody>
                    <a:bodyPr/>
                    <a:lstStyle/>
                    <a:p>
                      <a:pPr marL="454659" indent="-355600" algn="l" defTabSz="914400" rtl="0" eaLnBrk="1" latinLnBrk="0" hangingPunct="1">
                        <a:lnSpc>
                          <a:spcPct val="100000"/>
                        </a:lnSpc>
                        <a:buFont typeface="Arial"/>
                        <a:buChar char="•"/>
                      </a:pPr>
                      <a:endParaRPr lang="en-US" altLang="en-US" sz="2000" b="1" kern="1200">
                        <a:solidFill>
                          <a:schemeClr val="tx1"/>
                        </a:solidFill>
                        <a:latin typeface="Calibri" pitchFamily="34" charset="0"/>
                        <a:ea typeface="+mn-ea"/>
                        <a:cs typeface="Times New Roman" pitchFamily="18" charset="0"/>
                      </a:endParaRPr>
                    </a:p>
                  </a:txBody>
                  <a:tcPr marL="0" marR="0" marT="0" marB="0">
                    <a:lnL w="19050">
                      <a:solidFill>
                        <a:srgbClr val="BFBFBF"/>
                      </a:solidFill>
                      <a:prstDash val="solid"/>
                    </a:lnL>
                    <a:lnB w="19050">
                      <a:solidFill>
                        <a:srgbClr val="D9D9D9"/>
                      </a:solidFill>
                      <a:prstDash val="solid"/>
                    </a:lnB>
                  </a:tcPr>
                </a:tc>
              </a:tr>
              <a:tr h="1612458">
                <a:tc>
                  <a:txBody>
                    <a:bodyPr/>
                    <a:lstStyle/>
                    <a:p>
                      <a:pPr marL="454659" indent="-355600" algn="l" defTabSz="914400" rtl="0" eaLnBrk="1" latinLnBrk="0" hangingPunct="1">
                        <a:lnSpc>
                          <a:spcPct val="100000"/>
                        </a:lnSpc>
                        <a:buFont typeface="Arial"/>
                        <a:buChar char="•"/>
                      </a:pPr>
                      <a:endParaRPr lang="en-US" altLang="en-US" sz="2000" b="1" kern="1200">
                        <a:solidFill>
                          <a:schemeClr val="tx1"/>
                        </a:solidFill>
                        <a:latin typeface="Calibri" pitchFamily="34" charset="0"/>
                        <a:ea typeface="+mn-ea"/>
                        <a:cs typeface="Times New Roman" pitchFamily="18" charset="0"/>
                      </a:endParaRPr>
                    </a:p>
                  </a:txBody>
                  <a:tcPr marL="0" marR="0" marT="0" marB="0">
                    <a:lnL w="19050">
                      <a:solidFill>
                        <a:srgbClr val="D9D9D9"/>
                      </a:solidFill>
                      <a:prstDash val="solid"/>
                    </a:lnL>
                    <a:lnR w="28575">
                      <a:solidFill>
                        <a:srgbClr val="D9D9D9"/>
                      </a:solidFill>
                      <a:prstDash val="solid"/>
                    </a:lnR>
                    <a:lnT w="19050">
                      <a:solidFill>
                        <a:srgbClr val="BFBFBF"/>
                      </a:solidFill>
                      <a:prstDash val="solid"/>
                    </a:lnT>
                    <a:lnB w="19050">
                      <a:solidFill>
                        <a:srgbClr val="D9D9D9"/>
                      </a:solidFill>
                      <a:prstDash val="solid"/>
                    </a:lnB>
                  </a:tcPr>
                </a:tc>
                <a:tc>
                  <a:txBody>
                    <a:bodyPr/>
                    <a:lstStyle/>
                    <a:p>
                      <a:pPr marL="455295" indent="-355600">
                        <a:lnSpc>
                          <a:spcPct val="100000"/>
                        </a:lnSpc>
                        <a:spcBef>
                          <a:spcPts val="95"/>
                        </a:spcBef>
                        <a:buFont typeface="Arial"/>
                        <a:buChar char="•"/>
                        <a:tabLst>
                          <a:tab pos="454659" algn="l"/>
                          <a:tab pos="455930" algn="l"/>
                          <a:tab pos="1026160" algn="l"/>
                          <a:tab pos="2194560" algn="l"/>
                          <a:tab pos="2766060" algn="l"/>
                          <a:tab pos="3540760" algn="l"/>
                          <a:tab pos="4696460" algn="l"/>
                          <a:tab pos="5915660" algn="l"/>
                        </a:tabLst>
                      </a:pPr>
                      <a:r>
                        <a:rPr lang="en-US" altLang="en-US" sz="2000" b="1" kern="1200" dirty="0" smtClean="0">
                          <a:solidFill>
                            <a:schemeClr val="tx1"/>
                          </a:solidFill>
                          <a:latin typeface="Calibri" pitchFamily="34" charset="0"/>
                          <a:ea typeface="+mn-ea"/>
                          <a:cs typeface="Times New Roman" pitchFamily="18" charset="0"/>
                        </a:rPr>
                        <a:t>The	software	and	other	software	elements	are</a:t>
                      </a:r>
                    </a:p>
                    <a:p>
                      <a:pPr marL="455295">
                        <a:lnSpc>
                          <a:spcPts val="2620"/>
                        </a:lnSpc>
                        <a:spcBef>
                          <a:spcPts val="65"/>
                        </a:spcBef>
                      </a:pPr>
                      <a:r>
                        <a:rPr lang="en-US" altLang="en-US" sz="2000" b="1" kern="1200" dirty="0" smtClean="0">
                          <a:solidFill>
                            <a:schemeClr val="tx1"/>
                          </a:solidFill>
                          <a:latin typeface="Calibri" pitchFamily="34" charset="0"/>
                          <a:ea typeface="+mn-ea"/>
                          <a:cs typeface="Times New Roman" pitchFamily="18" charset="0"/>
                        </a:rPr>
                        <a:t>tested as a whole</a:t>
                      </a:r>
                    </a:p>
                    <a:p>
                      <a:pPr marL="455295" marR="38735" indent="-355600" algn="just">
                        <a:lnSpc>
                          <a:spcPts val="2600"/>
                        </a:lnSpc>
                        <a:spcBef>
                          <a:spcPts val="100"/>
                        </a:spcBef>
                        <a:buFont typeface="Arial"/>
                        <a:buChar char="•"/>
                        <a:tabLst>
                          <a:tab pos="455930" algn="l"/>
                        </a:tabLst>
                      </a:pPr>
                      <a:r>
                        <a:rPr lang="en-US" altLang="en-US" sz="2000" b="1" kern="1200" dirty="0" smtClean="0">
                          <a:solidFill>
                            <a:schemeClr val="tx1"/>
                          </a:solidFill>
                          <a:latin typeface="Calibri" pitchFamily="34" charset="0"/>
                          <a:ea typeface="+mn-ea"/>
                          <a:cs typeface="Times New Roman" pitchFamily="18" charset="0"/>
                        </a:rPr>
                        <a:t>Software once validated, must be combined with  other system elements  e.g. hardware, people,  database etc…</a:t>
                      </a:r>
                    </a:p>
                    <a:p>
                      <a:pPr marL="455295" marR="40005" indent="-355600" algn="just">
                        <a:lnSpc>
                          <a:spcPts val="2600"/>
                        </a:lnSpc>
                        <a:spcBef>
                          <a:spcPts val="105"/>
                        </a:spcBef>
                        <a:buFont typeface="Arial"/>
                        <a:buChar char="•"/>
                        <a:tabLst>
                          <a:tab pos="455930" algn="l"/>
                        </a:tabLst>
                      </a:pPr>
                      <a:r>
                        <a:rPr lang="en-US" altLang="en-US" sz="2000" b="1" kern="1200" dirty="0" smtClean="0">
                          <a:solidFill>
                            <a:schemeClr val="tx1"/>
                          </a:solidFill>
                          <a:latin typeface="Calibri" pitchFamily="34" charset="0"/>
                          <a:ea typeface="+mn-ea"/>
                          <a:cs typeface="Times New Roman" pitchFamily="18" charset="0"/>
                        </a:rPr>
                        <a:t>It verifies that all elements mesh properly and that  overall system function / performance is achieved.</a:t>
                      </a:r>
                      <a:endParaRPr lang="en-US" altLang="en-US" sz="2000" b="1" kern="1200" dirty="0">
                        <a:solidFill>
                          <a:schemeClr val="tx1"/>
                        </a:solidFill>
                        <a:latin typeface="Calibri" pitchFamily="34" charset="0"/>
                        <a:ea typeface="+mn-ea"/>
                        <a:cs typeface="Times New Roman" pitchFamily="18" charset="0"/>
                      </a:endParaRPr>
                    </a:p>
                  </a:txBody>
                  <a:tcPr marL="0" marR="0" marT="12700" marB="0">
                    <a:lnL w="28575">
                      <a:solidFill>
                        <a:srgbClr val="D9D9D9"/>
                      </a:solidFill>
                      <a:prstDash val="solid"/>
                    </a:lnL>
                    <a:lnR w="19050">
                      <a:solidFill>
                        <a:srgbClr val="D9D9D9"/>
                      </a:solidFill>
                      <a:prstDash val="solid"/>
                    </a:lnR>
                    <a:lnT w="19050">
                      <a:solidFill>
                        <a:srgbClr val="D9D9D9"/>
                      </a:solidFill>
                      <a:prstDash val="solid"/>
                    </a:lnT>
                    <a:lnB w="19050">
                      <a:solidFill>
                        <a:srgbClr val="D9D9D9"/>
                      </a:solidFill>
                      <a:prstDash val="solid"/>
                    </a:lnB>
                  </a:tcPr>
                </a:tc>
              </a:tr>
            </a:tbl>
          </a:graphicData>
        </a:graphic>
      </p:graphicFrame>
    </p:spTree>
  </p:cSld>
  <p:clrMapOvr>
    <a:masterClrMapping/>
  </p:clrMapOvr>
  <p:transition advTm="102033"/>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22531"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2253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2533" name="TextBox 6"/>
          <p:cNvSpPr>
            <a:spLocks noChangeArrowheads="1"/>
          </p:cNvSpPr>
          <p:nvPr>
            <p:custDataLst>
              <p:tags r:id="rId4"/>
            </p:custDataLst>
          </p:nvPr>
        </p:nvSpPr>
        <p:spPr bwMode="auto">
          <a:xfrm>
            <a:off x="190500" y="1571625"/>
            <a:ext cx="8763000" cy="554038"/>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Unit Testing</a:t>
            </a:r>
            <a:endParaRPr lang="en-US" altLang="en-US" sz="3000" b="1" dirty="0">
              <a:solidFill>
                <a:schemeClr val="bg1"/>
              </a:solidFill>
              <a:latin typeface="Calibri" pitchFamily="34" charset="0"/>
              <a:cs typeface="Times New Roman" pitchFamily="18" charset="0"/>
            </a:endParaRPr>
          </a:p>
        </p:txBody>
      </p:sp>
      <p:pic>
        <p:nvPicPr>
          <p:cNvPr id="22534" name="Audio 1">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22535" name="TextBox 9"/>
          <p:cNvSpPr txBox="1">
            <a:spLocks noChangeArrowheads="1"/>
          </p:cNvSpPr>
          <p:nvPr>
            <p:custDataLst>
              <p:tags r:id="rId5"/>
            </p:custDataLst>
          </p:nvPr>
        </p:nvSpPr>
        <p:spPr bwMode="auto">
          <a:xfrm>
            <a:off x="320675" y="2319591"/>
            <a:ext cx="8037513" cy="3323987"/>
          </a:xfrm>
          <a:prstGeom prst="rect">
            <a:avLst/>
          </a:prstGeom>
          <a:noFill/>
          <a:ln w="9525">
            <a:noFill/>
            <a:miter lim="800000"/>
            <a:headEnd/>
            <a:tailEnd/>
          </a:ln>
        </p:spPr>
        <p:txBody>
          <a:bodyPr>
            <a:spAutoFit/>
          </a:bodyPr>
          <a:lstStyle/>
          <a:p>
            <a:pPr>
              <a:lnSpc>
                <a:spcPct val="150000"/>
              </a:lnSpc>
            </a:pPr>
            <a:r>
              <a:rPr lang="en-US" altLang="en-US" sz="2000" b="1" dirty="0">
                <a:latin typeface="Calibri" pitchFamily="34" charset="0"/>
                <a:cs typeface="Times New Roman" pitchFamily="18" charset="0"/>
              </a:rPr>
              <a:t>• </a:t>
            </a:r>
            <a:r>
              <a:rPr lang="en-US" altLang="en-US" sz="2000" b="1" dirty="0" smtClean="0">
                <a:latin typeface="Calibri" pitchFamily="34" charset="0"/>
                <a:cs typeface="Times New Roman" pitchFamily="18" charset="0"/>
              </a:rPr>
              <a:t>Unit is the smallest part of a software system that is testable.</a:t>
            </a:r>
            <a:endParaRPr lang="en-US" altLang="en-US" sz="2000" b="1" dirty="0">
              <a:latin typeface="Calibri" pitchFamily="34" charset="0"/>
              <a:cs typeface="Times New Roman" pitchFamily="18" charset="0"/>
            </a:endParaRPr>
          </a:p>
          <a:p>
            <a:pPr eaLnBrk="1" hangingPunct="1">
              <a:lnSpc>
                <a:spcPct val="150000"/>
              </a:lnSpc>
            </a:pPr>
            <a:r>
              <a:rPr lang="en-US" altLang="en-US" sz="2000" b="1" dirty="0" smtClean="0">
                <a:latin typeface="Calibri" pitchFamily="34" charset="0"/>
                <a:cs typeface="Times New Roman" pitchFamily="18" charset="0"/>
              </a:rPr>
              <a:t>• It may include code files, classes and  methods which can be tested  individually for correctness.</a:t>
            </a:r>
          </a:p>
          <a:p>
            <a:pPr eaLnBrk="1" hangingPunct="1">
              <a:lnSpc>
                <a:spcPct val="150000"/>
              </a:lnSpc>
            </a:pPr>
            <a:r>
              <a:rPr lang="en-US" altLang="en-US" sz="2000" b="1" dirty="0" smtClean="0">
                <a:latin typeface="Calibri" pitchFamily="34" charset="0"/>
                <a:cs typeface="Times New Roman" pitchFamily="18" charset="0"/>
              </a:rPr>
              <a:t>• Unit Testing validates small building  block of a complex system before  testing an integrated large module or  whole system</a:t>
            </a:r>
          </a:p>
          <a:p>
            <a:pPr eaLnBrk="1" hangingPunct="1">
              <a:lnSpc>
                <a:spcPct val="150000"/>
              </a:lnSpc>
            </a:pPr>
            <a:r>
              <a:rPr lang="en-US" altLang="en-US" sz="2000" b="1" dirty="0" smtClean="0">
                <a:latin typeface="Calibri" pitchFamily="34" charset="0"/>
                <a:cs typeface="Times New Roman" pitchFamily="18" charset="0"/>
              </a:rPr>
              <a:t>• The unit test focuses on the internal  processing logic and data structures  within the boundaries of a  component.</a:t>
            </a:r>
            <a:endParaRPr lang="en-US"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22531"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2253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2533" name="TextBox 6"/>
          <p:cNvSpPr>
            <a:spLocks noChangeArrowheads="1"/>
          </p:cNvSpPr>
          <p:nvPr>
            <p:custDataLst>
              <p:tags r:id="rId4"/>
            </p:custDataLst>
          </p:nvPr>
        </p:nvSpPr>
        <p:spPr bwMode="auto">
          <a:xfrm>
            <a:off x="190500" y="1571625"/>
            <a:ext cx="8763000" cy="554038"/>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Unit Testing (Contd.)</a:t>
            </a:r>
            <a:endParaRPr lang="en-US" altLang="en-US" sz="3000" b="1" dirty="0">
              <a:solidFill>
                <a:schemeClr val="bg1"/>
              </a:solidFill>
              <a:latin typeface="Calibri" pitchFamily="34" charset="0"/>
              <a:cs typeface="Times New Roman" pitchFamily="18" charset="0"/>
            </a:endParaRPr>
          </a:p>
        </p:txBody>
      </p:sp>
      <p:pic>
        <p:nvPicPr>
          <p:cNvPr id="22534" name="Audio 1">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22535" name="TextBox 9"/>
          <p:cNvSpPr txBox="1">
            <a:spLocks noChangeArrowheads="1"/>
          </p:cNvSpPr>
          <p:nvPr>
            <p:custDataLst>
              <p:tags r:id="rId5"/>
            </p:custDataLst>
          </p:nvPr>
        </p:nvSpPr>
        <p:spPr bwMode="auto">
          <a:xfrm>
            <a:off x="320675" y="2319591"/>
            <a:ext cx="8037513" cy="3798476"/>
          </a:xfrm>
          <a:prstGeom prst="rect">
            <a:avLst/>
          </a:prstGeom>
          <a:noFill/>
          <a:ln w="9525">
            <a:noFill/>
            <a:miter lim="800000"/>
            <a:headEnd/>
            <a:tailEnd/>
          </a:ln>
        </p:spPr>
        <p:txBody>
          <a:bodyPr>
            <a:spAutoFit/>
          </a:bodyPr>
          <a:lstStyle/>
          <a:p>
            <a:pPr marL="368300" marR="23495" indent="-355600" algn="just">
              <a:lnSpc>
                <a:spcPts val="2700"/>
              </a:lnSpc>
              <a:spcBef>
                <a:spcPts val="440"/>
              </a:spcBef>
              <a:buFont typeface="Wingdings"/>
              <a:buChar char=""/>
              <a:tabLst>
                <a:tab pos="368300" algn="l"/>
              </a:tabLst>
            </a:pPr>
            <a:r>
              <a:rPr lang="en-US" altLang="en-US" sz="2000" b="1" dirty="0" smtClean="0">
                <a:latin typeface="Calibri" pitchFamily="34" charset="0"/>
                <a:cs typeface="Times New Roman" pitchFamily="18" charset="0"/>
              </a:rPr>
              <a:t>The module is tested to ensure that information properly flows  into and out of the program unit</a:t>
            </a:r>
          </a:p>
          <a:p>
            <a:pPr marL="368300" marR="5080" indent="-355600" algn="just">
              <a:lnSpc>
                <a:spcPts val="2700"/>
              </a:lnSpc>
              <a:spcBef>
                <a:spcPts val="700"/>
              </a:spcBef>
              <a:buClr>
                <a:srgbClr val="000000"/>
              </a:buClr>
              <a:buFont typeface="Wingdings"/>
              <a:buChar char=""/>
              <a:tabLst>
                <a:tab pos="368300" algn="l"/>
              </a:tabLst>
            </a:pPr>
            <a:r>
              <a:rPr lang="en-US" altLang="en-US" sz="2000" b="1" dirty="0" smtClean="0">
                <a:latin typeface="Calibri" pitchFamily="34" charset="0"/>
                <a:cs typeface="Times New Roman" pitchFamily="18" charset="0"/>
              </a:rPr>
              <a:t>Local data structures are examined to ensure that data stored  temporarily maintains its integrity during execution</a:t>
            </a:r>
          </a:p>
          <a:p>
            <a:pPr marL="368300" marR="5080" indent="-355600" algn="just">
              <a:lnSpc>
                <a:spcPts val="2700"/>
              </a:lnSpc>
              <a:spcBef>
                <a:spcPts val="605"/>
              </a:spcBef>
              <a:buFont typeface="Wingdings"/>
              <a:buChar char=""/>
              <a:tabLst>
                <a:tab pos="368300" algn="l"/>
              </a:tabLst>
            </a:pPr>
            <a:r>
              <a:rPr lang="en-US" altLang="en-US" sz="2000" b="1" dirty="0" smtClean="0">
                <a:latin typeface="Calibri" pitchFamily="34" charset="0"/>
                <a:cs typeface="Times New Roman" pitchFamily="18" charset="0"/>
              </a:rPr>
              <a:t>All independent paths through the control structures are  exercised to ensure that all statements in module have been  executed at least once</a:t>
            </a:r>
          </a:p>
          <a:p>
            <a:pPr marL="368300" marR="5080" indent="-355600" algn="just">
              <a:lnSpc>
                <a:spcPts val="2700"/>
              </a:lnSpc>
              <a:spcBef>
                <a:spcPts val="605"/>
              </a:spcBef>
              <a:buClr>
                <a:srgbClr val="000000"/>
              </a:buClr>
              <a:buFont typeface="Wingdings"/>
              <a:buChar char=""/>
              <a:tabLst>
                <a:tab pos="368300" algn="l"/>
              </a:tabLst>
            </a:pPr>
            <a:r>
              <a:rPr lang="en-US" altLang="en-US" sz="2000" b="1" dirty="0" smtClean="0">
                <a:latin typeface="Calibri" pitchFamily="34" charset="0"/>
                <a:cs typeface="Times New Roman" pitchFamily="18" charset="0"/>
              </a:rPr>
              <a:t>Boundary conditions are tested to ensure that the module  operates properly at boundaries established to limit or restricted  processing</a:t>
            </a:r>
          </a:p>
          <a:p>
            <a:pPr marL="368300" indent="-355600">
              <a:lnSpc>
                <a:spcPct val="100000"/>
              </a:lnSpc>
              <a:spcBef>
                <a:spcPts val="265"/>
              </a:spcBef>
              <a:buFont typeface="Wingdings"/>
              <a:buChar char=""/>
              <a:tabLst>
                <a:tab pos="367665" algn="l"/>
                <a:tab pos="368300" algn="l"/>
              </a:tabLst>
            </a:pPr>
            <a:r>
              <a:rPr lang="en-US" altLang="en-US" sz="2000" b="1" dirty="0" smtClean="0">
                <a:latin typeface="Calibri" pitchFamily="34" charset="0"/>
                <a:cs typeface="Times New Roman" pitchFamily="18" charset="0"/>
              </a:rPr>
              <a:t>All error handling paths are tested.</a:t>
            </a:r>
          </a:p>
        </p:txBody>
      </p:sp>
    </p:spTree>
  </p:cSld>
  <p:clrMapOvr>
    <a:masterClrMapping/>
  </p:clrMapOvr>
  <p:transition advTm="102033"/>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22531"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2253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2533" name="TextBox 6"/>
          <p:cNvSpPr>
            <a:spLocks noChangeArrowheads="1"/>
          </p:cNvSpPr>
          <p:nvPr>
            <p:custDataLst>
              <p:tags r:id="rId4"/>
            </p:custDataLst>
          </p:nvPr>
        </p:nvSpPr>
        <p:spPr bwMode="auto">
          <a:xfrm>
            <a:off x="190500" y="1571625"/>
            <a:ext cx="8763000" cy="554038"/>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Unit Testing (Contd.)</a:t>
            </a:r>
            <a:endParaRPr lang="en-US" altLang="en-US" sz="3000" b="1" dirty="0">
              <a:solidFill>
                <a:schemeClr val="bg1"/>
              </a:solidFill>
              <a:latin typeface="Calibri" pitchFamily="34" charset="0"/>
              <a:cs typeface="Times New Roman" pitchFamily="18" charset="0"/>
            </a:endParaRPr>
          </a:p>
        </p:txBody>
      </p:sp>
      <p:pic>
        <p:nvPicPr>
          <p:cNvPr id="22534" name="Audio 1">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22535" name="TextBox 9"/>
          <p:cNvSpPr txBox="1">
            <a:spLocks noChangeArrowheads="1"/>
          </p:cNvSpPr>
          <p:nvPr>
            <p:custDataLst>
              <p:tags r:id="rId5"/>
            </p:custDataLst>
          </p:nvPr>
        </p:nvSpPr>
        <p:spPr bwMode="auto">
          <a:xfrm>
            <a:off x="320675" y="2319591"/>
            <a:ext cx="8037513" cy="1913344"/>
          </a:xfrm>
          <a:prstGeom prst="rect">
            <a:avLst/>
          </a:prstGeom>
          <a:noFill/>
          <a:ln w="9525">
            <a:noFill/>
            <a:miter lim="800000"/>
            <a:headEnd/>
            <a:tailEnd/>
          </a:ln>
        </p:spPr>
        <p:txBody>
          <a:bodyPr>
            <a:spAutoFit/>
          </a:bodyPr>
          <a:lstStyle/>
          <a:p>
            <a:pPr marL="368300" marR="5080" indent="-355600" algn="just">
              <a:lnSpc>
                <a:spcPts val="2700"/>
              </a:lnSpc>
              <a:spcBef>
                <a:spcPts val="700"/>
              </a:spcBef>
              <a:buClr>
                <a:srgbClr val="000000"/>
              </a:buClr>
              <a:buFont typeface="Wingdings"/>
              <a:buChar char=""/>
              <a:tabLst>
                <a:tab pos="368300" algn="l"/>
              </a:tabLst>
            </a:pPr>
            <a:r>
              <a:rPr lang="en-US" altLang="en-US" sz="2000" b="1" dirty="0" smtClean="0">
                <a:latin typeface="Calibri" pitchFamily="34" charset="0"/>
                <a:cs typeface="Times New Roman" pitchFamily="18" charset="0"/>
              </a:rPr>
              <a:t>Component-testing (Unit Testing)  may be done in isolation from  rest of the system</a:t>
            </a:r>
          </a:p>
          <a:p>
            <a:pPr marL="368300" marR="5080" indent="-355600" algn="just">
              <a:lnSpc>
                <a:spcPts val="2700"/>
              </a:lnSpc>
              <a:spcBef>
                <a:spcPts val="700"/>
              </a:spcBef>
              <a:buClr>
                <a:srgbClr val="000000"/>
              </a:buClr>
              <a:buFont typeface="Wingdings"/>
              <a:buChar char=""/>
              <a:tabLst>
                <a:tab pos="368300" algn="l"/>
              </a:tabLst>
            </a:pPr>
            <a:r>
              <a:rPr lang="en-US" altLang="en-US" sz="2000" b="1" dirty="0" smtClean="0">
                <a:latin typeface="Calibri" pitchFamily="34" charset="0"/>
                <a:cs typeface="Times New Roman" pitchFamily="18" charset="0"/>
              </a:rPr>
              <a:t>In such case the missing software  is replaced by Stubs and Drivers  and simulate the interface  between the software  components in a simple manner</a:t>
            </a:r>
          </a:p>
        </p:txBody>
      </p:sp>
    </p:spTree>
  </p:cSld>
  <p:clrMapOvr>
    <a:masterClrMapping/>
  </p:clrMapOvr>
  <p:transition advTm="102033"/>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2531"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253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2533" name="TextBox 6"/>
          <p:cNvSpPr>
            <a:spLocks noChangeArrowheads="1"/>
          </p:cNvSpPr>
          <p:nvPr>
            <p:custDataLst>
              <p:tags r:id="rId4"/>
            </p:custDataLst>
          </p:nvPr>
        </p:nvSpPr>
        <p:spPr bwMode="auto">
          <a:xfrm>
            <a:off x="190500" y="1571625"/>
            <a:ext cx="8763000" cy="554038"/>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Unit Testing (Contd.)</a:t>
            </a:r>
            <a:endParaRPr lang="en-US" altLang="en-US" sz="3000" b="1" dirty="0">
              <a:solidFill>
                <a:schemeClr val="bg1"/>
              </a:solidFill>
              <a:latin typeface="Calibri" pitchFamily="34" charset="0"/>
              <a:cs typeface="Times New Roman" pitchFamily="18" charset="0"/>
            </a:endParaRPr>
          </a:p>
        </p:txBody>
      </p:sp>
      <p:pic>
        <p:nvPicPr>
          <p:cNvPr id="22534"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object 5"/>
          <p:cNvSpPr txBox="1"/>
          <p:nvPr/>
        </p:nvSpPr>
        <p:spPr>
          <a:xfrm>
            <a:off x="1000100" y="2143116"/>
            <a:ext cx="6954520" cy="4288353"/>
          </a:xfrm>
          <a:prstGeom prst="rect">
            <a:avLst/>
          </a:prstGeom>
        </p:spPr>
        <p:txBody>
          <a:bodyPr vert="horz" wrap="square" lIns="0" tIns="55880" rIns="0" bIns="0" rtlCol="0">
            <a:spAutoFit/>
          </a:bodyPr>
          <a:lstStyle/>
          <a:p>
            <a:pPr marL="368300" marR="28575" indent="-355600" algn="just">
              <a:lnSpc>
                <a:spcPts val="2700"/>
              </a:lnSpc>
              <a:spcBef>
                <a:spcPts val="440"/>
              </a:spcBef>
              <a:buFont typeface="Wingdings"/>
              <a:buChar char=""/>
              <a:tabLst>
                <a:tab pos="368300" algn="l"/>
              </a:tabLst>
            </a:pPr>
            <a:r>
              <a:rPr lang="en-US" altLang="en-US" sz="2000" b="1" dirty="0" smtClean="0">
                <a:latin typeface="Calibri" pitchFamily="34" charset="0"/>
                <a:cs typeface="Times New Roman" pitchFamily="18" charset="0"/>
              </a:rPr>
              <a:t>Let’s take an example to understand it in a better  way.</a:t>
            </a:r>
          </a:p>
          <a:p>
            <a:pPr marL="368300" marR="19050" indent="-355600" algn="just">
              <a:lnSpc>
                <a:spcPts val="2700"/>
              </a:lnSpc>
              <a:spcBef>
                <a:spcPts val="700"/>
              </a:spcBef>
              <a:buFont typeface="Wingdings"/>
              <a:buChar char=""/>
              <a:tabLst>
                <a:tab pos="368300" algn="l"/>
              </a:tabLst>
            </a:pPr>
            <a:r>
              <a:rPr lang="en-US" altLang="en-US" sz="2000" b="1" dirty="0" smtClean="0">
                <a:latin typeface="Calibri" pitchFamily="34" charset="0"/>
                <a:cs typeface="Times New Roman" pitchFamily="18" charset="0"/>
              </a:rPr>
              <a:t>Suppose there is an application consisting of three  modules say, module A, module B &amp; module C.</a:t>
            </a:r>
          </a:p>
          <a:p>
            <a:pPr marL="368300" marR="12065" indent="-355600" algn="just">
              <a:lnSpc>
                <a:spcPts val="2700"/>
              </a:lnSpc>
              <a:spcBef>
                <a:spcPts val="605"/>
              </a:spcBef>
              <a:buFont typeface="Wingdings"/>
              <a:buChar char=""/>
              <a:tabLst>
                <a:tab pos="368300" algn="l"/>
              </a:tabLst>
            </a:pPr>
            <a:r>
              <a:rPr lang="en-US" altLang="en-US" sz="2000" b="1" dirty="0" smtClean="0">
                <a:latin typeface="Calibri" pitchFamily="34" charset="0"/>
                <a:cs typeface="Times New Roman" pitchFamily="18" charset="0"/>
              </a:rPr>
              <a:t>Developer has design in such a way that module B  depends on module A &amp; module C depends on  module B</a:t>
            </a:r>
          </a:p>
          <a:p>
            <a:pPr marL="368300" marR="22860" indent="-355600" algn="just">
              <a:lnSpc>
                <a:spcPts val="2700"/>
              </a:lnSpc>
              <a:spcBef>
                <a:spcPts val="605"/>
              </a:spcBef>
              <a:buFont typeface="Wingdings"/>
              <a:buChar char=""/>
              <a:tabLst>
                <a:tab pos="368300" algn="l"/>
              </a:tabLst>
            </a:pPr>
            <a:r>
              <a:rPr lang="en-US" altLang="en-US" sz="2000" b="1" dirty="0" smtClean="0">
                <a:latin typeface="Calibri" pitchFamily="34" charset="0"/>
                <a:cs typeface="Times New Roman" pitchFamily="18" charset="0"/>
              </a:rPr>
              <a:t>The developer has developed the module B and  now wanted to test it.</a:t>
            </a:r>
          </a:p>
          <a:p>
            <a:pPr marL="368300" indent="-355600">
              <a:lnSpc>
                <a:spcPts val="2850"/>
              </a:lnSpc>
              <a:spcBef>
                <a:spcPts val="260"/>
              </a:spcBef>
              <a:buFont typeface="Wingdings"/>
              <a:buChar char=""/>
              <a:tabLst>
                <a:tab pos="367665" algn="l"/>
                <a:tab pos="368300" algn="l"/>
                <a:tab pos="977265" algn="l"/>
                <a:tab pos="1548765" algn="l"/>
                <a:tab pos="2679065" algn="l"/>
                <a:tab pos="3021965" algn="l"/>
                <a:tab pos="3656965" algn="l"/>
                <a:tab pos="4787265" algn="l"/>
                <a:tab pos="5104765" algn="l"/>
                <a:tab pos="6285865" algn="l"/>
              </a:tabLst>
            </a:pPr>
            <a:r>
              <a:rPr lang="en-US" altLang="en-US" sz="2000" b="1" dirty="0" smtClean="0">
                <a:latin typeface="Calibri" pitchFamily="34" charset="0"/>
                <a:cs typeface="Times New Roman" pitchFamily="18" charset="0"/>
              </a:rPr>
              <a:t>But	the	module	A	and	module	C	has not	been</a:t>
            </a:r>
          </a:p>
          <a:p>
            <a:pPr marL="368300">
              <a:lnSpc>
                <a:spcPts val="2850"/>
              </a:lnSpc>
            </a:pPr>
            <a:r>
              <a:rPr lang="en-US" altLang="en-US" sz="2000" b="1" dirty="0" smtClean="0">
                <a:latin typeface="Calibri" pitchFamily="34" charset="0"/>
                <a:cs typeface="Times New Roman" pitchFamily="18" charset="0"/>
              </a:rPr>
              <a:t>developed yet.</a:t>
            </a:r>
          </a:p>
          <a:p>
            <a:pPr marL="368300" marR="5080" indent="-355600" algn="just">
              <a:lnSpc>
                <a:spcPts val="2700"/>
              </a:lnSpc>
              <a:spcBef>
                <a:spcPts val="745"/>
              </a:spcBef>
              <a:buFont typeface="Wingdings"/>
              <a:buChar char=""/>
              <a:tabLst>
                <a:tab pos="368300" algn="l"/>
              </a:tabLst>
            </a:pPr>
            <a:r>
              <a:rPr lang="en-US" altLang="en-US" sz="2000" b="1" dirty="0" smtClean="0">
                <a:latin typeface="Calibri" pitchFamily="34" charset="0"/>
                <a:cs typeface="Times New Roman" pitchFamily="18" charset="0"/>
              </a:rPr>
              <a:t>In that case to test the module B completely we  can replace the module A by Driver and module C  by stub</a:t>
            </a:r>
            <a:endParaRPr lang="en-US"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4099"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410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10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smtClean="0">
                <a:solidFill>
                  <a:schemeClr val="bg1"/>
                </a:solidFill>
                <a:latin typeface="Calibri" pitchFamily="34" charset="0"/>
                <a:cs typeface="Times New Roman" pitchFamily="18" charset="0"/>
              </a:rPr>
              <a:t>Programming Principles and Guidelines</a:t>
            </a:r>
            <a:endParaRPr lang="en-IN" altLang="en-US" sz="3000" b="1" dirty="0">
              <a:solidFill>
                <a:schemeClr val="bg1"/>
              </a:solidFill>
              <a:latin typeface="Calibri" pitchFamily="34" charset="0"/>
              <a:cs typeface="Times New Roman" pitchFamily="18" charset="0"/>
            </a:endParaRPr>
          </a:p>
        </p:txBody>
      </p:sp>
      <p:sp>
        <p:nvSpPr>
          <p:cNvPr id="4102" name="TextBox 10"/>
          <p:cNvSpPr>
            <a:spLocks noChangeArrowheads="1"/>
          </p:cNvSpPr>
          <p:nvPr>
            <p:custDataLst>
              <p:tags r:id="rId5"/>
            </p:custDataLst>
          </p:nvPr>
        </p:nvSpPr>
        <p:spPr bwMode="auto">
          <a:xfrm>
            <a:off x="285750" y="3357563"/>
            <a:ext cx="4786313" cy="1631950"/>
          </a:xfrm>
          <a:prstGeom prst="rect">
            <a:avLst/>
          </a:prstGeom>
          <a:noFill/>
          <a:ln w="9525" algn="ctr">
            <a:noFill/>
            <a:miter lim="800000"/>
            <a:headEnd/>
            <a:tailEnd/>
          </a:ln>
        </p:spPr>
        <p:txBody>
          <a:bodyPr/>
          <a:lstStyle/>
          <a:p>
            <a:endParaRPr lang="en-US" altLang="en-US" sz="2000">
              <a:latin typeface="Calibri" pitchFamily="34" charset="0"/>
            </a:endParaRPr>
          </a:p>
        </p:txBody>
      </p:sp>
      <p:pic>
        <p:nvPicPr>
          <p:cNvPr id="4103" name="Audio 2">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10" name="object 7"/>
          <p:cNvSpPr txBox="1"/>
          <p:nvPr/>
        </p:nvSpPr>
        <p:spPr>
          <a:xfrm>
            <a:off x="165100" y="2865365"/>
            <a:ext cx="8693180" cy="3220112"/>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9050" rIns="0" bIns="0" rtlCol="0">
            <a:spAutoFit/>
          </a:bodyPr>
          <a:lstStyle/>
          <a:p>
            <a:pPr marL="742950" marR="0" lvl="1" indent="-285750" algn="just">
              <a:spcBef>
                <a:spcPts val="0"/>
              </a:spcBef>
              <a:spcAft>
                <a:spcPts val="0"/>
              </a:spcAft>
              <a:buFont typeface="+mj-lt"/>
              <a:buAutoNum type="arabicPeriod"/>
              <a:tabLst>
                <a:tab pos="784225" algn="l"/>
              </a:tabLst>
            </a:pPr>
            <a:r>
              <a:rPr lang="en-US" altLang="en-US" sz="2200" b="1" dirty="0" smtClean="0">
                <a:solidFill>
                  <a:schemeClr val="tx1"/>
                </a:solidFill>
                <a:latin typeface="Calibri" pitchFamily="34" charset="0"/>
                <a:cs typeface="Times New Roman" pitchFamily="18" charset="0"/>
              </a:rPr>
              <a:t>Select data structures that will meet the need of the design.</a:t>
            </a:r>
          </a:p>
          <a:p>
            <a:pPr marL="742950" marR="0" lvl="1" indent="-285750" algn="just">
              <a:spcBef>
                <a:spcPts val="150"/>
              </a:spcBef>
              <a:spcAft>
                <a:spcPts val="0"/>
              </a:spcAft>
              <a:buFont typeface="+mj-lt"/>
              <a:buAutoNum type="arabicPeriod"/>
              <a:tabLst>
                <a:tab pos="784225" algn="l"/>
              </a:tabLst>
            </a:pPr>
            <a:r>
              <a:rPr lang="en-US" altLang="en-US" sz="2200" b="1" dirty="0" smtClean="0">
                <a:solidFill>
                  <a:schemeClr val="tx1"/>
                </a:solidFill>
                <a:latin typeface="Calibri" pitchFamily="34" charset="0"/>
                <a:cs typeface="Times New Roman" pitchFamily="18" charset="0"/>
              </a:rPr>
              <a:t>Keep conditional logic as simple as possible.</a:t>
            </a:r>
          </a:p>
          <a:p>
            <a:pPr marL="742950" marR="0" lvl="1" indent="-285750" algn="just">
              <a:spcBef>
                <a:spcPts val="155"/>
              </a:spcBef>
              <a:spcAft>
                <a:spcPts val="0"/>
              </a:spcAft>
              <a:buFont typeface="+mj-lt"/>
              <a:buAutoNum type="arabicPeriod"/>
              <a:tabLst>
                <a:tab pos="784225" algn="l"/>
              </a:tabLst>
            </a:pPr>
            <a:r>
              <a:rPr lang="en-US" altLang="en-US" sz="2200" b="1" dirty="0" smtClean="0">
                <a:solidFill>
                  <a:schemeClr val="tx1"/>
                </a:solidFill>
                <a:latin typeface="Calibri" pitchFamily="34" charset="0"/>
                <a:cs typeface="Times New Roman" pitchFamily="18" charset="0"/>
              </a:rPr>
              <a:t>Understand the software architecture and make interfaces that are according to it.</a:t>
            </a:r>
          </a:p>
          <a:p>
            <a:pPr marL="742950" marR="0" lvl="1" indent="-285750" algn="just">
              <a:spcBef>
                <a:spcPts val="155"/>
              </a:spcBef>
              <a:spcAft>
                <a:spcPts val="0"/>
              </a:spcAft>
              <a:buFont typeface="+mj-lt"/>
              <a:buAutoNum type="arabicPeriod"/>
              <a:tabLst>
                <a:tab pos="784225" algn="l"/>
              </a:tabLst>
            </a:pPr>
            <a:r>
              <a:rPr lang="en-US" altLang="en-US" sz="2200" b="1" dirty="0" smtClean="0">
                <a:solidFill>
                  <a:schemeClr val="tx1"/>
                </a:solidFill>
                <a:latin typeface="Calibri" pitchFamily="34" charset="0"/>
                <a:cs typeface="Times New Roman" pitchFamily="18" charset="0"/>
              </a:rPr>
              <a:t>Select meaningful variable names and follow other local coding standards.</a:t>
            </a:r>
          </a:p>
          <a:p>
            <a:pPr marL="742950" lvl="1" indent="-285750" algn="just">
              <a:spcBef>
                <a:spcPts val="160"/>
              </a:spcBef>
              <a:spcAft>
                <a:spcPts val="0"/>
              </a:spcAft>
              <a:buFont typeface="+mj-lt"/>
              <a:buAutoNum type="arabicPeriod"/>
              <a:tabLst>
                <a:tab pos="784225" algn="l"/>
              </a:tabLst>
            </a:pPr>
            <a:r>
              <a:rPr lang="en-US" altLang="en-US" sz="2200" b="1" dirty="0" smtClean="0">
                <a:solidFill>
                  <a:schemeClr val="tx1"/>
                </a:solidFill>
                <a:latin typeface="Calibri" pitchFamily="34" charset="0"/>
                <a:cs typeface="Times New Roman" pitchFamily="18" charset="0"/>
              </a:rPr>
              <a:t>Write code that's self-documenting.</a:t>
            </a:r>
          </a:p>
          <a:p>
            <a:pPr marL="742950" marR="0" lvl="1" indent="-285750" algn="just">
              <a:spcBef>
                <a:spcPts val="155"/>
              </a:spcBef>
              <a:spcAft>
                <a:spcPts val="0"/>
              </a:spcAft>
              <a:buFont typeface="+mj-lt"/>
              <a:buAutoNum type="arabicPeriod"/>
              <a:tabLst>
                <a:tab pos="784225" algn="l"/>
              </a:tabLst>
            </a:pPr>
            <a:r>
              <a:rPr lang="en-US" altLang="en-US" sz="2200" b="1" dirty="0" smtClean="0">
                <a:solidFill>
                  <a:schemeClr val="tx1"/>
                </a:solidFill>
                <a:latin typeface="Calibri" pitchFamily="34" charset="0"/>
                <a:cs typeface="Times New Roman" pitchFamily="18" charset="0"/>
              </a:rPr>
              <a:t>Create a visual layout.</a:t>
            </a:r>
          </a:p>
          <a:p>
            <a:pPr marL="742950" marR="0" lvl="1" indent="-285750" algn="just">
              <a:spcBef>
                <a:spcPts val="150"/>
              </a:spcBef>
              <a:spcAft>
                <a:spcPts val="0"/>
              </a:spcAft>
              <a:buFont typeface="+mj-lt"/>
              <a:buAutoNum type="arabicPeriod"/>
              <a:tabLst>
                <a:tab pos="784225" algn="l"/>
              </a:tabLst>
            </a:pPr>
            <a:r>
              <a:rPr lang="en-US" altLang="en-US" sz="2200" b="1" dirty="0" smtClean="0">
                <a:solidFill>
                  <a:schemeClr val="tx1"/>
                </a:solidFill>
                <a:latin typeface="Calibri" pitchFamily="34" charset="0"/>
                <a:cs typeface="Times New Roman" pitchFamily="18" charset="0"/>
              </a:rPr>
              <a:t>Constrain your algorithm by structured programming practice.</a:t>
            </a:r>
            <a:endParaRPr lang="en-US" altLang="en-US" sz="2200" b="1" dirty="0">
              <a:solidFill>
                <a:schemeClr val="tx1"/>
              </a:solidFill>
              <a:latin typeface="Calibri" pitchFamily="34" charset="0"/>
              <a:cs typeface="Times New Roman" pitchFamily="18" charset="0"/>
            </a:endParaRP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2531"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253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2533" name="TextBox 6"/>
          <p:cNvSpPr>
            <a:spLocks noChangeArrowheads="1"/>
          </p:cNvSpPr>
          <p:nvPr>
            <p:custDataLst>
              <p:tags r:id="rId4"/>
            </p:custDataLst>
          </p:nvPr>
        </p:nvSpPr>
        <p:spPr bwMode="auto">
          <a:xfrm>
            <a:off x="190500" y="1571625"/>
            <a:ext cx="8763000" cy="554038"/>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Unit Testing (Contd.)</a:t>
            </a:r>
            <a:endParaRPr lang="en-US" altLang="en-US" sz="3000" b="1" dirty="0">
              <a:solidFill>
                <a:schemeClr val="bg1"/>
              </a:solidFill>
              <a:latin typeface="Calibri" pitchFamily="34" charset="0"/>
              <a:cs typeface="Times New Roman" pitchFamily="18" charset="0"/>
            </a:endParaRPr>
          </a:p>
        </p:txBody>
      </p:sp>
      <p:pic>
        <p:nvPicPr>
          <p:cNvPr id="22534"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9" name="object 5"/>
          <p:cNvSpPr txBox="1"/>
          <p:nvPr/>
        </p:nvSpPr>
        <p:spPr>
          <a:xfrm>
            <a:off x="500034" y="2621621"/>
            <a:ext cx="8429684" cy="3575338"/>
          </a:xfrm>
          <a:prstGeom prst="rect">
            <a:avLst/>
          </a:prstGeom>
        </p:spPr>
        <p:txBody>
          <a:bodyPr vert="horz" wrap="square" lIns="0" tIns="63500" rIns="0" bIns="0" rtlCol="0">
            <a:spAutoFit/>
          </a:bodyPr>
          <a:lstStyle/>
          <a:p>
            <a:pPr marL="368300" indent="-355600">
              <a:lnSpc>
                <a:spcPct val="100000"/>
              </a:lnSpc>
              <a:spcBef>
                <a:spcPts val="500"/>
              </a:spcBef>
              <a:buClr>
                <a:srgbClr val="000000"/>
              </a:buClr>
              <a:buFont typeface="Wingdings"/>
              <a:buChar char=""/>
              <a:tabLst>
                <a:tab pos="367665" algn="l"/>
                <a:tab pos="368300" algn="l"/>
              </a:tabLst>
            </a:pPr>
            <a:r>
              <a:rPr lang="en-US" altLang="en-US" sz="2000" b="1" dirty="0" smtClean="0">
                <a:latin typeface="Calibri" pitchFamily="34" charset="0"/>
                <a:cs typeface="Times New Roman" pitchFamily="18" charset="0"/>
              </a:rPr>
              <a:t>Driver and/or Stub software must be developed for each unit test</a:t>
            </a:r>
          </a:p>
          <a:p>
            <a:pPr marL="368300" indent="-355600">
              <a:lnSpc>
                <a:spcPct val="100000"/>
              </a:lnSpc>
              <a:spcBef>
                <a:spcPts val="400"/>
              </a:spcBef>
              <a:buFont typeface="Wingdings"/>
              <a:buChar char=""/>
              <a:tabLst>
                <a:tab pos="367665" algn="l"/>
                <a:tab pos="368300" algn="l"/>
              </a:tabLst>
            </a:pPr>
            <a:r>
              <a:rPr lang="en-US" altLang="en-US" sz="2000" b="1" dirty="0" smtClean="0">
                <a:latin typeface="Calibri" pitchFamily="34" charset="0"/>
                <a:cs typeface="Times New Roman" pitchFamily="18" charset="0"/>
              </a:rPr>
              <a:t>A driver is nothing more than a "main program"</a:t>
            </a:r>
          </a:p>
          <a:p>
            <a:pPr marL="749300" lvl="1" indent="-355600">
              <a:lnSpc>
                <a:spcPct val="100000"/>
              </a:lnSpc>
              <a:spcBef>
                <a:spcPts val="305"/>
              </a:spcBef>
              <a:buFont typeface="Arial"/>
              <a:buChar char="•"/>
              <a:tabLst>
                <a:tab pos="748665" algn="l"/>
                <a:tab pos="749300" algn="l"/>
              </a:tabLst>
            </a:pPr>
            <a:r>
              <a:rPr lang="en-US" altLang="en-US" sz="2000" b="1" dirty="0" smtClean="0">
                <a:latin typeface="Calibri" pitchFamily="34" charset="0"/>
                <a:cs typeface="Times New Roman" pitchFamily="18" charset="0"/>
              </a:rPr>
              <a:t>It accepts test case data</a:t>
            </a:r>
          </a:p>
          <a:p>
            <a:pPr marL="749300" lvl="1" indent="-355600">
              <a:lnSpc>
                <a:spcPct val="100000"/>
              </a:lnSpc>
              <a:spcBef>
                <a:spcPts val="320"/>
              </a:spcBef>
              <a:buFont typeface="Arial"/>
              <a:buChar char="•"/>
              <a:tabLst>
                <a:tab pos="748665" algn="l"/>
                <a:tab pos="749300" algn="l"/>
              </a:tabLst>
            </a:pPr>
            <a:r>
              <a:rPr lang="en-US" altLang="en-US" sz="2000" b="1" dirty="0" smtClean="0">
                <a:latin typeface="Calibri" pitchFamily="34" charset="0"/>
                <a:cs typeface="Times New Roman" pitchFamily="18" charset="0"/>
              </a:rPr>
              <a:t>Passes such data to the component and</a:t>
            </a:r>
          </a:p>
          <a:p>
            <a:pPr marL="749300" lvl="1" indent="-355600">
              <a:lnSpc>
                <a:spcPct val="100000"/>
              </a:lnSpc>
              <a:spcBef>
                <a:spcPts val="320"/>
              </a:spcBef>
              <a:buFont typeface="Arial"/>
              <a:buChar char="•"/>
              <a:tabLst>
                <a:tab pos="748665" algn="l"/>
                <a:tab pos="749300" algn="l"/>
              </a:tabLst>
            </a:pPr>
            <a:r>
              <a:rPr lang="en-US" altLang="en-US" sz="2000" b="1" dirty="0" smtClean="0">
                <a:latin typeface="Calibri" pitchFamily="34" charset="0"/>
                <a:cs typeface="Times New Roman" pitchFamily="18" charset="0"/>
              </a:rPr>
              <a:t>Prints relevant results.</a:t>
            </a:r>
          </a:p>
          <a:p>
            <a:pPr marL="368300" indent="-355600">
              <a:lnSpc>
                <a:spcPct val="100000"/>
              </a:lnSpc>
              <a:spcBef>
                <a:spcPts val="320"/>
              </a:spcBef>
              <a:buClr>
                <a:srgbClr val="000000"/>
              </a:buClr>
              <a:buFont typeface="Wingdings"/>
              <a:buChar char=""/>
              <a:tabLst>
                <a:tab pos="367665" algn="l"/>
                <a:tab pos="368300" algn="l"/>
              </a:tabLst>
            </a:pPr>
            <a:r>
              <a:rPr lang="en-US" altLang="en-US" sz="2000" b="1" dirty="0" smtClean="0">
                <a:latin typeface="Calibri" pitchFamily="34" charset="0"/>
                <a:cs typeface="Times New Roman" pitchFamily="18" charset="0"/>
              </a:rPr>
              <a:t>Driver</a:t>
            </a:r>
          </a:p>
          <a:p>
            <a:pPr marL="749300" lvl="1" indent="-355600">
              <a:lnSpc>
                <a:spcPct val="100000"/>
              </a:lnSpc>
              <a:spcBef>
                <a:spcPts val="405"/>
              </a:spcBef>
              <a:buFont typeface="Arial"/>
              <a:buChar char="•"/>
              <a:tabLst>
                <a:tab pos="748665" algn="l"/>
                <a:tab pos="749300" algn="l"/>
              </a:tabLst>
            </a:pPr>
            <a:r>
              <a:rPr lang="en-US" altLang="en-US" sz="2000" b="1" dirty="0" smtClean="0">
                <a:latin typeface="Calibri" pitchFamily="34" charset="0"/>
                <a:cs typeface="Times New Roman" pitchFamily="18" charset="0"/>
              </a:rPr>
              <a:t>Used in Bottom up approach</a:t>
            </a:r>
          </a:p>
          <a:p>
            <a:pPr marL="749300" lvl="1" indent="-355600">
              <a:lnSpc>
                <a:spcPct val="100000"/>
              </a:lnSpc>
              <a:spcBef>
                <a:spcPts val="320"/>
              </a:spcBef>
              <a:buFont typeface="Arial"/>
              <a:buChar char="•"/>
              <a:tabLst>
                <a:tab pos="748665" algn="l"/>
                <a:tab pos="749300" algn="l"/>
              </a:tabLst>
            </a:pPr>
            <a:r>
              <a:rPr lang="en-US" altLang="en-US" sz="2000" b="1" dirty="0" smtClean="0">
                <a:latin typeface="Calibri" pitchFamily="34" charset="0"/>
                <a:cs typeface="Times New Roman" pitchFamily="18" charset="0"/>
              </a:rPr>
              <a:t>Lowest modules are tested first.</a:t>
            </a:r>
          </a:p>
          <a:p>
            <a:pPr marL="749300" lvl="1" indent="-355600">
              <a:lnSpc>
                <a:spcPct val="100000"/>
              </a:lnSpc>
              <a:spcBef>
                <a:spcPts val="320"/>
              </a:spcBef>
              <a:buFont typeface="Arial"/>
              <a:buChar char="•"/>
              <a:tabLst>
                <a:tab pos="748665" algn="l"/>
                <a:tab pos="749300" algn="l"/>
              </a:tabLst>
            </a:pPr>
            <a:r>
              <a:rPr lang="en-US" altLang="en-US" sz="2000" b="1" dirty="0" smtClean="0">
                <a:latin typeface="Calibri" pitchFamily="34" charset="0"/>
                <a:cs typeface="Times New Roman" pitchFamily="18" charset="0"/>
              </a:rPr>
              <a:t>Stimulates the higher level of components</a:t>
            </a:r>
          </a:p>
          <a:p>
            <a:pPr marL="749300" lvl="1" indent="-355600">
              <a:lnSpc>
                <a:spcPct val="100000"/>
              </a:lnSpc>
              <a:spcBef>
                <a:spcPts val="325"/>
              </a:spcBef>
              <a:buFont typeface="Arial"/>
              <a:buChar char="•"/>
              <a:tabLst>
                <a:tab pos="748665" algn="l"/>
                <a:tab pos="749300" algn="l"/>
              </a:tabLst>
            </a:pPr>
            <a:r>
              <a:rPr lang="en-US" altLang="en-US" sz="2000" b="1" dirty="0" smtClean="0">
                <a:latin typeface="Calibri" pitchFamily="34" charset="0"/>
                <a:cs typeface="Times New Roman" pitchFamily="18" charset="0"/>
              </a:rPr>
              <a:t>Dummy program for Higher level component</a:t>
            </a:r>
            <a:endParaRPr lang="en-US"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2531"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253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2533" name="TextBox 6"/>
          <p:cNvSpPr>
            <a:spLocks noChangeArrowheads="1"/>
          </p:cNvSpPr>
          <p:nvPr>
            <p:custDataLst>
              <p:tags r:id="rId4"/>
            </p:custDataLst>
          </p:nvPr>
        </p:nvSpPr>
        <p:spPr bwMode="auto">
          <a:xfrm>
            <a:off x="190500" y="1571625"/>
            <a:ext cx="8763000" cy="554038"/>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Unit Testing (Contd.)</a:t>
            </a:r>
            <a:endParaRPr lang="en-US" altLang="en-US" sz="3000" b="1" dirty="0">
              <a:solidFill>
                <a:schemeClr val="bg1"/>
              </a:solidFill>
              <a:latin typeface="Calibri" pitchFamily="34" charset="0"/>
              <a:cs typeface="Times New Roman" pitchFamily="18" charset="0"/>
            </a:endParaRPr>
          </a:p>
        </p:txBody>
      </p:sp>
      <p:pic>
        <p:nvPicPr>
          <p:cNvPr id="22534"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object 5"/>
          <p:cNvSpPr txBox="1"/>
          <p:nvPr/>
        </p:nvSpPr>
        <p:spPr>
          <a:xfrm>
            <a:off x="357158" y="2214554"/>
            <a:ext cx="8973820" cy="4237057"/>
          </a:xfrm>
          <a:prstGeom prst="rect">
            <a:avLst/>
          </a:prstGeom>
        </p:spPr>
        <p:txBody>
          <a:bodyPr vert="horz" wrap="square" lIns="0" tIns="55880" rIns="0" bIns="0" rtlCol="0">
            <a:spAutoFit/>
          </a:bodyPr>
          <a:lstStyle/>
          <a:p>
            <a:pPr marL="368300" marR="5080" indent="-355600">
              <a:lnSpc>
                <a:spcPts val="2700"/>
              </a:lnSpc>
              <a:spcBef>
                <a:spcPts val="440"/>
              </a:spcBef>
              <a:buClr>
                <a:srgbClr val="000000"/>
              </a:buClr>
              <a:buFont typeface="Wingdings"/>
              <a:buChar char=""/>
              <a:tabLst>
                <a:tab pos="367665" algn="l"/>
                <a:tab pos="368300" algn="l"/>
              </a:tabLst>
            </a:pPr>
            <a:r>
              <a:rPr lang="en-US" altLang="en-US" sz="2000" b="1" dirty="0" smtClean="0">
                <a:latin typeface="Calibri" pitchFamily="34" charset="0"/>
                <a:cs typeface="Times New Roman" pitchFamily="18" charset="0"/>
              </a:rPr>
              <a:t>Stubs serve to replace modules that are subordinate (called by)  the component to be tested.</a:t>
            </a:r>
          </a:p>
          <a:p>
            <a:pPr marL="368300" indent="-355600">
              <a:lnSpc>
                <a:spcPct val="100000"/>
              </a:lnSpc>
              <a:spcBef>
                <a:spcPts val="360"/>
              </a:spcBef>
              <a:buFont typeface="Wingdings"/>
              <a:buChar char=""/>
              <a:tabLst>
                <a:tab pos="367665" algn="l"/>
                <a:tab pos="368300" algn="l"/>
              </a:tabLst>
            </a:pPr>
            <a:r>
              <a:rPr lang="en-US" altLang="en-US" sz="2000" b="1" dirty="0" smtClean="0">
                <a:latin typeface="Calibri" pitchFamily="34" charset="0"/>
                <a:cs typeface="Times New Roman" pitchFamily="18" charset="0"/>
              </a:rPr>
              <a:t>A stub or "dummy subprogram"</a:t>
            </a:r>
          </a:p>
          <a:p>
            <a:pPr marL="749300" lvl="1" indent="-355600">
              <a:lnSpc>
                <a:spcPct val="100000"/>
              </a:lnSpc>
              <a:spcBef>
                <a:spcPts val="305"/>
              </a:spcBef>
              <a:buFont typeface="Arial"/>
              <a:buChar char="•"/>
              <a:tabLst>
                <a:tab pos="748665" algn="l"/>
                <a:tab pos="749300" algn="l"/>
              </a:tabLst>
            </a:pPr>
            <a:r>
              <a:rPr lang="en-US" altLang="en-US" sz="2000" b="1" dirty="0" smtClean="0">
                <a:latin typeface="Calibri" pitchFamily="34" charset="0"/>
                <a:cs typeface="Times New Roman" pitchFamily="18" charset="0"/>
              </a:rPr>
              <a:t>Uses the subordinate module's interface</a:t>
            </a:r>
          </a:p>
          <a:p>
            <a:pPr marL="749300" lvl="1" indent="-355600">
              <a:lnSpc>
                <a:spcPct val="100000"/>
              </a:lnSpc>
              <a:spcBef>
                <a:spcPts val="320"/>
              </a:spcBef>
              <a:buFont typeface="Arial"/>
              <a:buChar char="•"/>
              <a:tabLst>
                <a:tab pos="748665" algn="l"/>
                <a:tab pos="749300" algn="l"/>
              </a:tabLst>
            </a:pPr>
            <a:r>
              <a:rPr lang="en-US" altLang="en-US" sz="2000" b="1" dirty="0" smtClean="0">
                <a:latin typeface="Calibri" pitchFamily="34" charset="0"/>
                <a:cs typeface="Times New Roman" pitchFamily="18" charset="0"/>
              </a:rPr>
              <a:t>May do minimal data manipulation</a:t>
            </a:r>
          </a:p>
          <a:p>
            <a:pPr marL="749300" lvl="1" indent="-355600">
              <a:lnSpc>
                <a:spcPct val="100000"/>
              </a:lnSpc>
              <a:spcBef>
                <a:spcPts val="320"/>
              </a:spcBef>
              <a:buFont typeface="Arial"/>
              <a:buChar char="•"/>
              <a:tabLst>
                <a:tab pos="748665" algn="l"/>
                <a:tab pos="749300" algn="l"/>
              </a:tabLst>
            </a:pPr>
            <a:r>
              <a:rPr lang="en-US" altLang="en-US" sz="2000" b="1" dirty="0" smtClean="0">
                <a:latin typeface="Calibri" pitchFamily="34" charset="0"/>
                <a:cs typeface="Times New Roman" pitchFamily="18" charset="0"/>
              </a:rPr>
              <a:t>Prints verification of entry and</a:t>
            </a:r>
          </a:p>
          <a:p>
            <a:pPr marL="749300" lvl="1" indent="-355600">
              <a:lnSpc>
                <a:spcPct val="100000"/>
              </a:lnSpc>
              <a:spcBef>
                <a:spcPts val="325"/>
              </a:spcBef>
              <a:buFont typeface="Arial"/>
              <a:buChar char="•"/>
              <a:tabLst>
                <a:tab pos="748665" algn="l"/>
                <a:tab pos="749300" algn="l"/>
              </a:tabLst>
            </a:pPr>
            <a:r>
              <a:rPr lang="en-US" altLang="en-US" sz="2000" b="1" dirty="0" smtClean="0">
                <a:latin typeface="Calibri" pitchFamily="34" charset="0"/>
                <a:cs typeface="Times New Roman" pitchFamily="18" charset="0"/>
              </a:rPr>
              <a:t>Returns control to the module undergoing testing</a:t>
            </a:r>
          </a:p>
          <a:p>
            <a:pPr marL="368300" indent="-355600">
              <a:lnSpc>
                <a:spcPct val="100000"/>
              </a:lnSpc>
              <a:spcBef>
                <a:spcPts val="320"/>
              </a:spcBef>
              <a:buClr>
                <a:srgbClr val="000000"/>
              </a:buClr>
              <a:buFont typeface="Wingdings"/>
              <a:buChar char=""/>
              <a:tabLst>
                <a:tab pos="367665" algn="l"/>
                <a:tab pos="368300" algn="l"/>
              </a:tabLst>
            </a:pPr>
            <a:r>
              <a:rPr lang="en-US" altLang="en-US" sz="2000" b="1" dirty="0" smtClean="0">
                <a:latin typeface="Calibri" pitchFamily="34" charset="0"/>
                <a:cs typeface="Times New Roman" pitchFamily="18" charset="0"/>
              </a:rPr>
              <a:t>Stubs</a:t>
            </a:r>
          </a:p>
          <a:p>
            <a:pPr marL="749300" lvl="1" indent="-355600">
              <a:lnSpc>
                <a:spcPct val="100000"/>
              </a:lnSpc>
              <a:spcBef>
                <a:spcPts val="400"/>
              </a:spcBef>
              <a:buFont typeface="Arial"/>
              <a:buChar char="•"/>
              <a:tabLst>
                <a:tab pos="748665" algn="l"/>
                <a:tab pos="749300" algn="l"/>
              </a:tabLst>
            </a:pPr>
            <a:r>
              <a:rPr lang="en-US" altLang="en-US" sz="2000" b="1" dirty="0" smtClean="0">
                <a:latin typeface="Calibri" pitchFamily="34" charset="0"/>
                <a:cs typeface="Times New Roman" pitchFamily="18" charset="0"/>
              </a:rPr>
              <a:t>Used in Top down approach</a:t>
            </a:r>
          </a:p>
          <a:p>
            <a:pPr marL="749300" lvl="1" indent="-355600">
              <a:lnSpc>
                <a:spcPct val="100000"/>
              </a:lnSpc>
              <a:spcBef>
                <a:spcPts val="320"/>
              </a:spcBef>
              <a:buFont typeface="Arial"/>
              <a:buChar char="•"/>
              <a:tabLst>
                <a:tab pos="748665" algn="l"/>
                <a:tab pos="749300" algn="l"/>
              </a:tabLst>
            </a:pPr>
            <a:r>
              <a:rPr lang="en-US" altLang="en-US" sz="2000" b="1" dirty="0" smtClean="0">
                <a:latin typeface="Calibri" pitchFamily="34" charset="0"/>
                <a:cs typeface="Times New Roman" pitchFamily="18" charset="0"/>
              </a:rPr>
              <a:t>Top most module is tested first</a:t>
            </a:r>
          </a:p>
          <a:p>
            <a:pPr marL="749300" lvl="1" indent="-355600">
              <a:lnSpc>
                <a:spcPct val="100000"/>
              </a:lnSpc>
              <a:spcBef>
                <a:spcPts val="325"/>
              </a:spcBef>
              <a:buFont typeface="Arial"/>
              <a:buChar char="•"/>
              <a:tabLst>
                <a:tab pos="748665" algn="l"/>
                <a:tab pos="749300" algn="l"/>
              </a:tabLst>
            </a:pPr>
            <a:r>
              <a:rPr lang="en-US" altLang="en-US" sz="2000" b="1" dirty="0" smtClean="0">
                <a:latin typeface="Calibri" pitchFamily="34" charset="0"/>
                <a:cs typeface="Times New Roman" pitchFamily="18" charset="0"/>
              </a:rPr>
              <a:t>Stimulates the lower level of components</a:t>
            </a:r>
          </a:p>
          <a:p>
            <a:pPr marL="749300" lvl="1" indent="-355600">
              <a:lnSpc>
                <a:spcPct val="100000"/>
              </a:lnSpc>
              <a:spcBef>
                <a:spcPts val="320"/>
              </a:spcBef>
              <a:buFont typeface="Arial"/>
              <a:buChar char="•"/>
              <a:tabLst>
                <a:tab pos="748665" algn="l"/>
                <a:tab pos="749300" algn="l"/>
              </a:tabLst>
            </a:pPr>
            <a:r>
              <a:rPr lang="en-US" altLang="en-US" sz="2000" b="1" dirty="0" smtClean="0">
                <a:latin typeface="Calibri" pitchFamily="34" charset="0"/>
                <a:cs typeface="Times New Roman" pitchFamily="18" charset="0"/>
              </a:rPr>
              <a:t>Dummy program of lower level components</a:t>
            </a:r>
            <a:endParaRPr lang="en-US"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23555"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2355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355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Metrics</a:t>
            </a:r>
            <a:endParaRPr lang="en-US" altLang="en-US" sz="3000" b="1" dirty="0">
              <a:solidFill>
                <a:schemeClr val="bg1"/>
              </a:solidFill>
              <a:latin typeface="Calibri" pitchFamily="34" charset="0"/>
              <a:cs typeface="Times New Roman" pitchFamily="18" charset="0"/>
            </a:endParaRPr>
          </a:p>
        </p:txBody>
      </p:sp>
      <p:pic>
        <p:nvPicPr>
          <p:cNvPr id="23558" name="Audio 1">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23559" name="TextBox 9"/>
          <p:cNvSpPr txBox="1">
            <a:spLocks noChangeArrowheads="1"/>
          </p:cNvSpPr>
          <p:nvPr>
            <p:custDataLst>
              <p:tags r:id="rId5"/>
            </p:custDataLst>
          </p:nvPr>
        </p:nvSpPr>
        <p:spPr bwMode="auto">
          <a:xfrm>
            <a:off x="320675" y="2428875"/>
            <a:ext cx="8037513" cy="967957"/>
          </a:xfrm>
          <a:prstGeom prst="rect">
            <a:avLst/>
          </a:prstGeom>
          <a:noFill/>
          <a:ln w="9525">
            <a:noFill/>
            <a:miter lim="800000"/>
            <a:headEnd/>
            <a:tailEnd/>
          </a:ln>
        </p:spPr>
        <p:txBody>
          <a:bodyPr>
            <a:spAutoFit/>
          </a:bodyPr>
          <a:lstStyle/>
          <a:p>
            <a:pPr>
              <a:lnSpc>
                <a:spcPct val="150000"/>
              </a:lnSpc>
            </a:pPr>
            <a:r>
              <a:rPr lang="en-US" altLang="en-US" sz="2000" b="1" dirty="0" smtClean="0">
                <a:latin typeface="Calibri" pitchFamily="34" charset="0"/>
                <a:cs typeface="Times New Roman" pitchFamily="18" charset="0"/>
              </a:rPr>
              <a:t>•</a:t>
            </a:r>
            <a:r>
              <a:rPr lang="en-US" sz="2000" dirty="0" smtClean="0"/>
              <a:t> </a:t>
            </a:r>
            <a:r>
              <a:rPr lang="en-US" altLang="en-US" sz="2000" b="1" dirty="0" smtClean="0">
                <a:latin typeface="Calibri" pitchFamily="34" charset="0"/>
                <a:cs typeface="Times New Roman" pitchFamily="18" charset="0"/>
              </a:rPr>
              <a:t>Metrics are quantitative measure that the software engineer to gain the efficiency of the process</a:t>
            </a:r>
            <a:endParaRPr lang="en-US" altLang="en-US" sz="2000" b="1" dirty="0">
              <a:latin typeface="Calibri" pitchFamily="34" charset="0"/>
              <a:cs typeface="Times New Roman" pitchFamily="18" charset="0"/>
            </a:endParaRPr>
          </a:p>
        </p:txBody>
      </p:sp>
      <p:sp>
        <p:nvSpPr>
          <p:cNvPr id="8" name="object 9"/>
          <p:cNvSpPr txBox="1"/>
          <p:nvPr/>
        </p:nvSpPr>
        <p:spPr>
          <a:xfrm>
            <a:off x="3660783" y="3500438"/>
            <a:ext cx="1093343" cy="642933"/>
          </a:xfrm>
          <a:prstGeom prst="rect">
            <a:avLst/>
          </a:prstGeom>
        </p:spPr>
        <p:txBody>
          <a:bodyPr vert="horz" wrap="square" lIns="0" tIns="5080" rIns="0" bIns="0" rtlCol="0">
            <a:spAutoFit/>
          </a:bodyPr>
          <a:lstStyle/>
          <a:p>
            <a:pPr marL="25400" marR="5080" indent="-12700">
              <a:lnSpc>
                <a:spcPct val="102299"/>
              </a:lnSpc>
              <a:spcBef>
                <a:spcPts val="40"/>
              </a:spcBef>
            </a:pPr>
            <a:r>
              <a:rPr lang="en-US" altLang="en-US" sz="2000" b="1" dirty="0" smtClean="0">
                <a:latin typeface="Calibri" pitchFamily="34" charset="0"/>
                <a:cs typeface="Times New Roman" pitchFamily="18" charset="0"/>
              </a:rPr>
              <a:t>Types of  Measures</a:t>
            </a:r>
            <a:endParaRPr lang="en-US" altLang="en-US" sz="2000" b="1" dirty="0">
              <a:latin typeface="Calibri" pitchFamily="34" charset="0"/>
              <a:cs typeface="Times New Roman" pitchFamily="18" charset="0"/>
            </a:endParaRPr>
          </a:p>
        </p:txBody>
      </p:sp>
      <p:sp>
        <p:nvSpPr>
          <p:cNvPr id="9" name="object 10"/>
          <p:cNvSpPr/>
          <p:nvPr/>
        </p:nvSpPr>
        <p:spPr>
          <a:xfrm>
            <a:off x="2143108" y="5206492"/>
            <a:ext cx="1651000" cy="952500"/>
          </a:xfrm>
          <a:custGeom>
            <a:avLst/>
            <a:gdLst/>
            <a:ahLst/>
            <a:cxnLst/>
            <a:rect l="l" t="t" r="r" b="b"/>
            <a:pathLst>
              <a:path w="1651000" h="952500">
                <a:moveTo>
                  <a:pt x="0" y="0"/>
                </a:moveTo>
                <a:lnTo>
                  <a:pt x="1651002" y="0"/>
                </a:lnTo>
                <a:lnTo>
                  <a:pt x="1651002" y="952500"/>
                </a:lnTo>
                <a:lnTo>
                  <a:pt x="0" y="952500"/>
                </a:lnTo>
                <a:lnTo>
                  <a:pt x="0" y="0"/>
                </a:lnTo>
                <a:close/>
              </a:path>
            </a:pathLst>
          </a:custGeom>
          <a:ln w="25408">
            <a:solidFill>
              <a:srgbClr val="4BACC6"/>
            </a:solidFill>
          </a:ln>
        </p:spPr>
        <p:txBody>
          <a:bodyPr wrap="square" lIns="0" tIns="0" rIns="0" bIns="0" rtlCol="0"/>
          <a:lstStyle/>
          <a:p>
            <a:endParaRPr/>
          </a:p>
        </p:txBody>
      </p:sp>
      <p:sp>
        <p:nvSpPr>
          <p:cNvPr id="10" name="object 11"/>
          <p:cNvSpPr txBox="1"/>
          <p:nvPr/>
        </p:nvSpPr>
        <p:spPr>
          <a:xfrm>
            <a:off x="2338395" y="5320145"/>
            <a:ext cx="1251585" cy="620363"/>
          </a:xfrm>
          <a:prstGeom prst="rect">
            <a:avLst/>
          </a:prstGeom>
        </p:spPr>
        <p:txBody>
          <a:bodyPr vert="horz" wrap="square" lIns="0" tIns="5080" rIns="0" bIns="0" rtlCol="0">
            <a:spAutoFit/>
          </a:bodyPr>
          <a:lstStyle/>
          <a:p>
            <a:pPr marL="25400" marR="5080" indent="-12700">
              <a:lnSpc>
                <a:spcPct val="102299"/>
              </a:lnSpc>
              <a:spcBef>
                <a:spcPts val="40"/>
              </a:spcBef>
            </a:pPr>
            <a:r>
              <a:rPr lang="en-US" altLang="en-US" sz="2000" b="1" dirty="0" smtClean="0">
                <a:latin typeface="Calibri" pitchFamily="34" charset="0"/>
                <a:cs typeface="Times New Roman" pitchFamily="18" charset="0"/>
              </a:rPr>
              <a:t>Size Measure</a:t>
            </a:r>
            <a:endParaRPr lang="en-US" altLang="en-US" sz="2000" b="1" dirty="0">
              <a:latin typeface="Calibri" pitchFamily="34" charset="0"/>
              <a:cs typeface="Times New Roman" pitchFamily="18" charset="0"/>
            </a:endParaRPr>
          </a:p>
        </p:txBody>
      </p:sp>
      <p:sp>
        <p:nvSpPr>
          <p:cNvPr id="11" name="object 12"/>
          <p:cNvSpPr/>
          <p:nvPr/>
        </p:nvSpPr>
        <p:spPr>
          <a:xfrm>
            <a:off x="4543408" y="5206492"/>
            <a:ext cx="1651000" cy="952500"/>
          </a:xfrm>
          <a:custGeom>
            <a:avLst/>
            <a:gdLst/>
            <a:ahLst/>
            <a:cxnLst/>
            <a:rect l="l" t="t" r="r" b="b"/>
            <a:pathLst>
              <a:path w="1651000" h="952500">
                <a:moveTo>
                  <a:pt x="0" y="0"/>
                </a:moveTo>
                <a:lnTo>
                  <a:pt x="1651002" y="0"/>
                </a:lnTo>
                <a:lnTo>
                  <a:pt x="1651002" y="952500"/>
                </a:lnTo>
                <a:lnTo>
                  <a:pt x="0" y="952500"/>
                </a:lnTo>
                <a:lnTo>
                  <a:pt x="0" y="0"/>
                </a:lnTo>
                <a:close/>
              </a:path>
            </a:pathLst>
          </a:custGeom>
          <a:ln w="25408">
            <a:solidFill>
              <a:srgbClr val="4BACC6"/>
            </a:solidFill>
          </a:ln>
        </p:spPr>
        <p:txBody>
          <a:bodyPr wrap="square" lIns="0" tIns="0" rIns="0" bIns="0" rtlCol="0"/>
          <a:lstStyle/>
          <a:p>
            <a:endParaRPr/>
          </a:p>
        </p:txBody>
      </p:sp>
      <p:sp>
        <p:nvSpPr>
          <p:cNvPr id="12" name="object 13"/>
          <p:cNvSpPr txBox="1"/>
          <p:nvPr/>
        </p:nvSpPr>
        <p:spPr>
          <a:xfrm>
            <a:off x="4677926" y="5295392"/>
            <a:ext cx="1440282" cy="622222"/>
          </a:xfrm>
          <a:prstGeom prst="rect">
            <a:avLst/>
          </a:prstGeom>
        </p:spPr>
        <p:txBody>
          <a:bodyPr vert="horz" wrap="square" lIns="0" tIns="5080" rIns="0" bIns="0" rtlCol="0">
            <a:spAutoFit/>
          </a:bodyPr>
          <a:lstStyle/>
          <a:p>
            <a:pPr marL="25400" marR="5080" indent="-12700">
              <a:lnSpc>
                <a:spcPct val="102299"/>
              </a:lnSpc>
              <a:spcBef>
                <a:spcPts val="40"/>
              </a:spcBef>
            </a:pPr>
            <a:r>
              <a:rPr lang="en-US" altLang="en-US" sz="2000" b="1" dirty="0">
                <a:latin typeface="Calibri" pitchFamily="34" charset="0"/>
                <a:cs typeface="Times New Roman" pitchFamily="18" charset="0"/>
              </a:rPr>
              <a:t>Complexity Measure</a:t>
            </a:r>
          </a:p>
        </p:txBody>
      </p:sp>
    </p:spTree>
  </p:cSld>
  <p:clrMapOvr>
    <a:masterClrMapping/>
  </p:clrMapOvr>
  <p:transition advTm="102033"/>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4579"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458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4581" name="TextBox 6"/>
          <p:cNvSpPr>
            <a:spLocks noChangeArrowheads="1"/>
          </p:cNvSpPr>
          <p:nvPr>
            <p:custDataLst>
              <p:tags r:id="rId4"/>
            </p:custDataLst>
          </p:nvPr>
        </p:nvSpPr>
        <p:spPr bwMode="auto">
          <a:xfrm>
            <a:off x="190500" y="1589079"/>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Size Measure</a:t>
            </a:r>
            <a:endParaRPr lang="en-US" altLang="en-US" sz="3000" b="1" dirty="0">
              <a:solidFill>
                <a:schemeClr val="bg1"/>
              </a:solidFill>
              <a:latin typeface="Calibri" pitchFamily="34" charset="0"/>
              <a:cs typeface="Times New Roman" pitchFamily="18" charset="0"/>
            </a:endParaRPr>
          </a:p>
        </p:txBody>
      </p:sp>
      <p:pic>
        <p:nvPicPr>
          <p:cNvPr id="24582"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object 7"/>
          <p:cNvSpPr txBox="1"/>
          <p:nvPr/>
        </p:nvSpPr>
        <p:spPr>
          <a:xfrm>
            <a:off x="71438" y="2315602"/>
            <a:ext cx="9072594" cy="4328108"/>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9050" rIns="0" bIns="0" rtlCol="0">
            <a:spAutoFit/>
          </a:bodyPr>
          <a:lstStyle/>
          <a:p>
            <a:pPr lvl="0"/>
            <a:r>
              <a:rPr lang="en-US" altLang="en-US" sz="2000" b="1" dirty="0" smtClean="0">
                <a:solidFill>
                  <a:schemeClr val="tx1"/>
                </a:solidFill>
                <a:latin typeface="Calibri" pitchFamily="34" charset="0"/>
                <a:cs typeface="Times New Roman" pitchFamily="18" charset="0"/>
              </a:rPr>
              <a:t>Size </a:t>
            </a:r>
            <a:r>
              <a:rPr lang="en-US" altLang="en-US" sz="2000" b="1" dirty="0">
                <a:solidFill>
                  <a:schemeClr val="tx1"/>
                </a:solidFill>
                <a:latin typeface="Calibri" pitchFamily="34" charset="0"/>
                <a:cs typeface="Times New Roman" pitchFamily="18" charset="0"/>
              </a:rPr>
              <a:t>oriented measure is derived by considering the size of software that has been produced.</a:t>
            </a:r>
          </a:p>
          <a:p>
            <a:pPr lvl="0"/>
            <a:r>
              <a:rPr lang="en-US" altLang="en-US" sz="2000" b="1" dirty="0">
                <a:solidFill>
                  <a:schemeClr val="tx1"/>
                </a:solidFill>
                <a:latin typeface="Calibri" pitchFamily="34" charset="0"/>
                <a:cs typeface="Times New Roman" pitchFamily="18" charset="0"/>
              </a:rPr>
              <a:t>Any organization builds a simple record of size measure for the software projects. It is built based on past experiences.</a:t>
            </a:r>
          </a:p>
          <a:p>
            <a:pPr lvl="0"/>
            <a:r>
              <a:rPr lang="en-US" altLang="en-US" sz="2000" b="1" dirty="0">
                <a:solidFill>
                  <a:schemeClr val="tx1"/>
                </a:solidFill>
                <a:latin typeface="Calibri" pitchFamily="34" charset="0"/>
                <a:cs typeface="Times New Roman" pitchFamily="18" charset="0"/>
              </a:rPr>
              <a:t>Set of size measure is given below:</a:t>
            </a:r>
          </a:p>
          <a:p>
            <a:r>
              <a:rPr lang="en-US" altLang="en-US" sz="2000" b="1" dirty="0">
                <a:solidFill>
                  <a:schemeClr val="tx1"/>
                </a:solidFill>
                <a:latin typeface="Calibri" pitchFamily="34" charset="0"/>
                <a:cs typeface="Times New Roman" pitchFamily="18" charset="0"/>
              </a:rPr>
              <a:t> </a:t>
            </a:r>
          </a:p>
          <a:p>
            <a:pPr marL="788988" indent="-342900">
              <a:buFont typeface="Arial" charset="0"/>
              <a:buChar char="•"/>
            </a:pPr>
            <a:r>
              <a:rPr lang="en-US" altLang="en-US" sz="2000" b="1" dirty="0">
                <a:solidFill>
                  <a:schemeClr val="tx1"/>
                </a:solidFill>
                <a:latin typeface="Calibri" pitchFamily="34" charset="0"/>
                <a:cs typeface="Times New Roman" pitchFamily="18" charset="0"/>
              </a:rPr>
              <a:t>Size = Kilo Line of Code </a:t>
            </a:r>
            <a:endParaRPr lang="en-US" altLang="en-US" sz="2000" b="1" dirty="0" smtClean="0">
              <a:solidFill>
                <a:schemeClr val="tx1"/>
              </a:solidFill>
              <a:latin typeface="Calibri" pitchFamily="34" charset="0"/>
              <a:cs typeface="Times New Roman" pitchFamily="18" charset="0"/>
            </a:endParaRPr>
          </a:p>
          <a:p>
            <a:pPr marL="788988" indent="-342900">
              <a:buFont typeface="Arial" charset="0"/>
              <a:buChar char="•"/>
            </a:pPr>
            <a:r>
              <a:rPr lang="en-US" altLang="en-US" sz="2000" b="1" dirty="0" smtClean="0">
                <a:solidFill>
                  <a:schemeClr val="tx1"/>
                </a:solidFill>
                <a:latin typeface="Calibri" pitchFamily="34" charset="0"/>
                <a:cs typeface="Times New Roman" pitchFamily="18" charset="0"/>
              </a:rPr>
              <a:t>Effort </a:t>
            </a:r>
            <a:r>
              <a:rPr lang="en-US" altLang="en-US" sz="2000" b="1" dirty="0">
                <a:solidFill>
                  <a:schemeClr val="tx1"/>
                </a:solidFill>
                <a:latin typeface="Calibri" pitchFamily="34" charset="0"/>
                <a:cs typeface="Times New Roman" pitchFamily="18" charset="0"/>
              </a:rPr>
              <a:t>= Person month</a:t>
            </a:r>
          </a:p>
          <a:p>
            <a:pPr marL="788988" indent="-342900">
              <a:buFont typeface="Arial" charset="0"/>
              <a:buChar char="•"/>
            </a:pPr>
            <a:r>
              <a:rPr lang="en-US" altLang="en-US" sz="2000" b="1" dirty="0">
                <a:solidFill>
                  <a:schemeClr val="tx1"/>
                </a:solidFill>
                <a:latin typeface="Calibri" pitchFamily="34" charset="0"/>
                <a:cs typeface="Times New Roman" pitchFamily="18" charset="0"/>
              </a:rPr>
              <a:t>Productivity = KLOC/Person-month </a:t>
            </a:r>
            <a:endParaRPr lang="en-US" altLang="en-US" sz="2000" b="1" dirty="0" smtClean="0">
              <a:solidFill>
                <a:schemeClr val="tx1"/>
              </a:solidFill>
              <a:latin typeface="Calibri" pitchFamily="34" charset="0"/>
              <a:cs typeface="Times New Roman" pitchFamily="18" charset="0"/>
            </a:endParaRPr>
          </a:p>
          <a:p>
            <a:pPr marL="788988" indent="-342900">
              <a:buFont typeface="Arial" charset="0"/>
              <a:buChar char="•"/>
            </a:pPr>
            <a:r>
              <a:rPr lang="en-US" altLang="en-US" sz="2000" b="1" dirty="0" smtClean="0">
                <a:solidFill>
                  <a:schemeClr val="tx1"/>
                </a:solidFill>
                <a:latin typeface="Calibri" pitchFamily="34" charset="0"/>
                <a:cs typeface="Times New Roman" pitchFamily="18" charset="0"/>
              </a:rPr>
              <a:t>Cost </a:t>
            </a:r>
            <a:r>
              <a:rPr lang="en-US" altLang="en-US" sz="2000" b="1" dirty="0">
                <a:solidFill>
                  <a:schemeClr val="tx1"/>
                </a:solidFill>
                <a:latin typeface="Calibri" pitchFamily="34" charset="0"/>
                <a:cs typeface="Times New Roman" pitchFamily="18" charset="0"/>
              </a:rPr>
              <a:t>= $/KLOC</a:t>
            </a:r>
          </a:p>
          <a:p>
            <a:pPr marL="788988" indent="-342900">
              <a:buFont typeface="Arial" charset="0"/>
              <a:buChar char="•"/>
            </a:pPr>
            <a:r>
              <a:rPr lang="en-US" altLang="en-US" sz="2000" b="1" dirty="0">
                <a:solidFill>
                  <a:schemeClr val="tx1"/>
                </a:solidFill>
                <a:latin typeface="Calibri" pitchFamily="34" charset="0"/>
                <a:cs typeface="Times New Roman" pitchFamily="18" charset="0"/>
              </a:rPr>
              <a:t>Quality = Number of faults / KLOC </a:t>
            </a:r>
            <a:endParaRPr lang="en-US" altLang="en-US" sz="2000" b="1" dirty="0" smtClean="0">
              <a:solidFill>
                <a:schemeClr val="tx1"/>
              </a:solidFill>
              <a:latin typeface="Calibri" pitchFamily="34" charset="0"/>
              <a:cs typeface="Times New Roman" pitchFamily="18" charset="0"/>
            </a:endParaRPr>
          </a:p>
          <a:p>
            <a:pPr marL="788988" indent="-342900">
              <a:buFont typeface="Arial" charset="0"/>
              <a:buChar char="•"/>
            </a:pPr>
            <a:r>
              <a:rPr lang="en-US" altLang="en-US" sz="2000" b="1" dirty="0" smtClean="0">
                <a:solidFill>
                  <a:schemeClr val="tx1"/>
                </a:solidFill>
                <a:latin typeface="Calibri" pitchFamily="34" charset="0"/>
                <a:cs typeface="Times New Roman" pitchFamily="18" charset="0"/>
              </a:rPr>
              <a:t>Documentation </a:t>
            </a:r>
            <a:r>
              <a:rPr lang="en-US" altLang="en-US" sz="2000" b="1" dirty="0">
                <a:solidFill>
                  <a:schemeClr val="tx1"/>
                </a:solidFill>
                <a:latin typeface="Calibri" pitchFamily="34" charset="0"/>
                <a:cs typeface="Times New Roman" pitchFamily="18" charset="0"/>
              </a:rPr>
              <a:t>= Pages/KLOC</a:t>
            </a:r>
          </a:p>
          <a:p>
            <a:r>
              <a:rPr lang="en-US" altLang="en-US" sz="2000" b="1" dirty="0">
                <a:solidFill>
                  <a:schemeClr val="tx1"/>
                </a:solidFill>
                <a:latin typeface="Calibri" pitchFamily="34" charset="0"/>
                <a:cs typeface="Times New Roman" pitchFamily="18" charset="0"/>
              </a:rPr>
              <a:t> </a:t>
            </a:r>
          </a:p>
          <a:p>
            <a:pPr lvl="0"/>
            <a:r>
              <a:rPr lang="en-US" altLang="en-US" sz="2000" b="1" dirty="0" smtClean="0">
                <a:solidFill>
                  <a:schemeClr val="tx1"/>
                </a:solidFill>
                <a:latin typeface="Calibri" pitchFamily="34" charset="0"/>
                <a:cs typeface="Times New Roman" pitchFamily="18" charset="0"/>
              </a:rPr>
              <a:t>    Size </a:t>
            </a:r>
            <a:r>
              <a:rPr lang="en-US" altLang="en-US" sz="2000" b="1" dirty="0">
                <a:solidFill>
                  <a:schemeClr val="tx1"/>
                </a:solidFill>
                <a:latin typeface="Calibri" pitchFamily="34" charset="0"/>
                <a:cs typeface="Times New Roman" pitchFamily="18" charset="0"/>
              </a:rPr>
              <a:t>measure is based on line of code computation</a:t>
            </a:r>
            <a:r>
              <a:rPr lang="en-US" altLang="en-US" sz="2000" b="1" dirty="0" smtClean="0">
                <a:solidFill>
                  <a:schemeClr val="tx1"/>
                </a:solidFill>
                <a:latin typeface="Calibri" pitchFamily="34" charset="0"/>
                <a:cs typeface="Times New Roman" pitchFamily="18" charset="0"/>
              </a:rPr>
              <a:t>.</a:t>
            </a:r>
            <a:endParaRPr lang="en-US" sz="3200" dirty="0">
              <a:effectLst/>
              <a:latin typeface="Arial" charset="0"/>
              <a:ea typeface="Arial" charset="0"/>
            </a:endParaRPr>
          </a:p>
        </p:txBody>
      </p:sp>
    </p:spTree>
  </p:cSld>
  <p:clrMapOvr>
    <a:masterClrMapping/>
  </p:clrMapOvr>
  <p:transition advTm="10203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25603"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2560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560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Complexity Measure</a:t>
            </a:r>
            <a:endParaRPr lang="en-US" altLang="en-US" sz="3000" b="1" dirty="0">
              <a:solidFill>
                <a:schemeClr val="bg1"/>
              </a:solidFill>
              <a:latin typeface="Calibri" pitchFamily="34" charset="0"/>
              <a:cs typeface="Times New Roman" pitchFamily="18" charset="0"/>
            </a:endParaRPr>
          </a:p>
        </p:txBody>
      </p:sp>
      <p:pic>
        <p:nvPicPr>
          <p:cNvPr id="25606" name="Audio 1">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25607" name="TextBox 9"/>
          <p:cNvSpPr txBox="1">
            <a:spLocks noChangeArrowheads="1"/>
          </p:cNvSpPr>
          <p:nvPr>
            <p:custDataLst>
              <p:tags r:id="rId5"/>
            </p:custDataLst>
          </p:nvPr>
        </p:nvSpPr>
        <p:spPr bwMode="auto">
          <a:xfrm>
            <a:off x="320675" y="2357430"/>
            <a:ext cx="8037513" cy="1323439"/>
          </a:xfrm>
          <a:prstGeom prst="rect">
            <a:avLst/>
          </a:prstGeom>
          <a:noFill/>
          <a:ln w="9525">
            <a:noFill/>
            <a:miter lim="800000"/>
            <a:headEnd/>
            <a:tailEnd/>
          </a:ln>
        </p:spPr>
        <p:txBody>
          <a:bodyPr>
            <a:spAutoFit/>
          </a:bodyPr>
          <a:lstStyle/>
          <a:p>
            <a:pPr marL="342900" lvl="0" indent="-342900">
              <a:buFont typeface="Arial" charset="0"/>
              <a:buChar char="•"/>
            </a:pPr>
            <a:r>
              <a:rPr lang="en-US" altLang="en-US" sz="2000" b="1" dirty="0" smtClean="0">
                <a:latin typeface="Calibri" pitchFamily="34" charset="0"/>
                <a:cs typeface="Times New Roman" pitchFamily="18" charset="0"/>
              </a:rPr>
              <a:t>If the complexity is measured in terms of line of code then it may vary from system to system.</a:t>
            </a:r>
          </a:p>
          <a:p>
            <a:pPr marL="342900" lvl="0" indent="-342900">
              <a:buFont typeface="Arial" charset="0"/>
              <a:buChar char="•"/>
            </a:pPr>
            <a:r>
              <a:rPr lang="en-US" altLang="en-US" sz="2000" b="1" dirty="0" smtClean="0">
                <a:latin typeface="Calibri" pitchFamily="34" charset="0"/>
                <a:cs typeface="Times New Roman" pitchFamily="18" charset="0"/>
              </a:rPr>
              <a:t>Complexity can be done by various methods such as </a:t>
            </a:r>
            <a:r>
              <a:rPr lang="en-US" altLang="en-US" sz="2000" b="1" dirty="0" err="1" smtClean="0">
                <a:latin typeface="Calibri" pitchFamily="34" charset="0"/>
                <a:cs typeface="Times New Roman" pitchFamily="18" charset="0"/>
              </a:rPr>
              <a:t>cyclomatic</a:t>
            </a:r>
            <a:r>
              <a:rPr lang="en-US" altLang="en-US" sz="2000" b="1" dirty="0" smtClean="0">
                <a:latin typeface="Calibri" pitchFamily="34" charset="0"/>
                <a:cs typeface="Times New Roman" pitchFamily="18" charset="0"/>
              </a:rPr>
              <a:t> complexity, Halstead measure and Knot count measure.</a:t>
            </a:r>
          </a:p>
        </p:txBody>
      </p:sp>
      <p:sp>
        <p:nvSpPr>
          <p:cNvPr id="8" name="object 7"/>
          <p:cNvSpPr txBox="1"/>
          <p:nvPr/>
        </p:nvSpPr>
        <p:spPr>
          <a:xfrm>
            <a:off x="317500" y="3786190"/>
            <a:ext cx="8612218" cy="2543004"/>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9050" rIns="0" bIns="0" rtlCol="0">
            <a:spAutoFit/>
          </a:bodyPr>
          <a:lstStyle/>
          <a:p>
            <a:pPr marL="342900" indent="-342900">
              <a:buFont typeface="Arial" charset="0"/>
              <a:buChar char="•"/>
            </a:pPr>
            <a:r>
              <a:rPr lang="en-US" altLang="en-US" sz="2000" b="1" dirty="0" err="1">
                <a:solidFill>
                  <a:schemeClr val="tx1"/>
                </a:solidFill>
                <a:latin typeface="Calibri" pitchFamily="34" charset="0"/>
                <a:cs typeface="Times New Roman" pitchFamily="18" charset="0"/>
              </a:rPr>
              <a:t>Cyclomatic</a:t>
            </a:r>
            <a:r>
              <a:rPr lang="en-US" altLang="en-US" sz="2000" b="1" dirty="0">
                <a:solidFill>
                  <a:schemeClr val="tx1"/>
                </a:solidFill>
                <a:latin typeface="Calibri" pitchFamily="34" charset="0"/>
                <a:cs typeface="Times New Roman" pitchFamily="18" charset="0"/>
              </a:rPr>
              <a:t>  complexity</a:t>
            </a:r>
          </a:p>
          <a:p>
            <a:pPr marL="800100" lvl="1" indent="-342900">
              <a:buFont typeface="Arial" charset="0"/>
              <a:buChar char="•"/>
            </a:pPr>
            <a:r>
              <a:rPr lang="en-US" altLang="en-US" sz="2000" dirty="0">
                <a:solidFill>
                  <a:schemeClr val="tx1"/>
                </a:solidFill>
                <a:latin typeface="Calibri" pitchFamily="34" charset="0"/>
                <a:cs typeface="Times New Roman" pitchFamily="18" charset="0"/>
              </a:rPr>
              <a:t>Independent path is any path through use of the program that introduces at least one new set of processing statements or a new condition.</a:t>
            </a:r>
          </a:p>
          <a:p>
            <a:pPr marL="800100" lvl="1" indent="-342900">
              <a:buFont typeface="Arial" charset="0"/>
              <a:buChar char="•"/>
            </a:pPr>
            <a:r>
              <a:rPr lang="en-US" altLang="en-US" sz="2000" dirty="0" err="1">
                <a:solidFill>
                  <a:schemeClr val="tx1"/>
                </a:solidFill>
                <a:latin typeface="Calibri" pitchFamily="34" charset="0"/>
                <a:cs typeface="Times New Roman" pitchFamily="18" charset="0"/>
              </a:rPr>
              <a:t>Cyclomatic</a:t>
            </a:r>
            <a:r>
              <a:rPr lang="en-US" altLang="en-US" sz="2000" dirty="0">
                <a:solidFill>
                  <a:schemeClr val="tx1"/>
                </a:solidFill>
                <a:latin typeface="Calibri" pitchFamily="34" charset="0"/>
                <a:cs typeface="Times New Roman" pitchFamily="18" charset="0"/>
              </a:rPr>
              <a:t> complexity is software metric that provides a quantitative measure of the logical complexity of a program.</a:t>
            </a:r>
          </a:p>
          <a:p>
            <a:pPr marL="800100" lvl="1" indent="-342900">
              <a:buFont typeface="Arial" charset="0"/>
              <a:buChar char="•"/>
            </a:pPr>
            <a:r>
              <a:rPr lang="en-US" altLang="en-US" sz="2000" dirty="0">
                <a:solidFill>
                  <a:schemeClr val="tx1"/>
                </a:solidFill>
                <a:latin typeface="Calibri" pitchFamily="34" charset="0"/>
                <a:cs typeface="Times New Roman" pitchFamily="18" charset="0"/>
              </a:rPr>
              <a:t>It defines number of independent paths in the basis of set of program and provides us with an upper bound for the number of tests that must be conducted to ensure all statements have been executed at least once</a:t>
            </a:r>
            <a:r>
              <a:rPr lang="en-US" sz="2400" dirty="0" smtClean="0"/>
              <a:t>.</a:t>
            </a:r>
            <a:endParaRPr lang="en-US" sz="2400" dirty="0"/>
          </a:p>
        </p:txBody>
      </p:sp>
    </p:spTree>
  </p:cSld>
  <p:clrMapOvr>
    <a:masterClrMapping/>
  </p:clrMapOvr>
  <p:transition advTm="10203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6627"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662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662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err="1" smtClean="0">
                <a:solidFill>
                  <a:schemeClr val="bg1"/>
                </a:solidFill>
                <a:latin typeface="Calibri" pitchFamily="34" charset="0"/>
                <a:cs typeface="Times New Roman" pitchFamily="18" charset="0"/>
              </a:rPr>
              <a:t>Cyclomatic</a:t>
            </a:r>
            <a:r>
              <a:rPr lang="en-US" altLang="en-US" sz="3000" b="1" dirty="0" smtClean="0">
                <a:solidFill>
                  <a:schemeClr val="bg1"/>
                </a:solidFill>
                <a:latin typeface="Calibri" pitchFamily="34" charset="0"/>
                <a:cs typeface="Times New Roman" pitchFamily="18" charset="0"/>
              </a:rPr>
              <a:t> Complexity</a:t>
            </a:r>
            <a:endParaRPr lang="en-US" altLang="en-US" sz="3000" b="1" dirty="0">
              <a:solidFill>
                <a:schemeClr val="bg1"/>
              </a:solidFill>
              <a:latin typeface="Calibri" pitchFamily="34" charset="0"/>
              <a:cs typeface="Times New Roman" pitchFamily="18" charset="0"/>
            </a:endParaRPr>
          </a:p>
        </p:txBody>
      </p:sp>
      <p:pic>
        <p:nvPicPr>
          <p:cNvPr id="26630"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object 7"/>
          <p:cNvSpPr txBox="1"/>
          <p:nvPr/>
        </p:nvSpPr>
        <p:spPr>
          <a:xfrm>
            <a:off x="169894" y="2453114"/>
            <a:ext cx="8902700" cy="3404778"/>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9050" rIns="0" bIns="0" rtlCol="0">
            <a:spAutoFit/>
          </a:bodyPr>
          <a:lstStyle/>
          <a:p>
            <a:pPr lvl="0"/>
            <a:r>
              <a:rPr lang="en-US" altLang="en-US" sz="2000" b="1" dirty="0">
                <a:solidFill>
                  <a:schemeClr val="tx1"/>
                </a:solidFill>
                <a:latin typeface="Calibri" pitchFamily="34" charset="0"/>
                <a:cs typeface="Times New Roman" pitchFamily="18" charset="0"/>
              </a:rPr>
              <a:t>It can be computed 3 ways:</a:t>
            </a:r>
          </a:p>
          <a:p>
            <a:r>
              <a:rPr lang="en-US" altLang="en-US" sz="2000" b="1" dirty="0">
                <a:solidFill>
                  <a:schemeClr val="tx1"/>
                </a:solidFill>
                <a:latin typeface="Calibri" pitchFamily="34" charset="0"/>
                <a:cs typeface="Times New Roman" pitchFamily="18" charset="0"/>
              </a:rPr>
              <a:t> </a:t>
            </a:r>
          </a:p>
          <a:p>
            <a:pPr marL="342900" lvl="0" indent="-342900">
              <a:buFont typeface="Arial" charset="0"/>
              <a:buChar char="•"/>
            </a:pPr>
            <a:r>
              <a:rPr lang="en-US" altLang="en-US" sz="2000" b="1" dirty="0">
                <a:solidFill>
                  <a:schemeClr val="tx1"/>
                </a:solidFill>
                <a:latin typeface="Calibri" pitchFamily="34" charset="0"/>
                <a:cs typeface="Times New Roman" pitchFamily="18" charset="0"/>
              </a:rPr>
              <a:t>The number of regions corresponds to </a:t>
            </a:r>
            <a:r>
              <a:rPr lang="en-US" altLang="en-US" sz="2000" b="1" dirty="0" err="1">
                <a:solidFill>
                  <a:schemeClr val="tx1"/>
                </a:solidFill>
                <a:latin typeface="Calibri" pitchFamily="34" charset="0"/>
                <a:cs typeface="Times New Roman" pitchFamily="18" charset="0"/>
              </a:rPr>
              <a:t>cyclomatic</a:t>
            </a:r>
            <a:r>
              <a:rPr lang="en-US" altLang="en-US" sz="2000" b="1" dirty="0">
                <a:solidFill>
                  <a:schemeClr val="tx1"/>
                </a:solidFill>
                <a:latin typeface="Calibri" pitchFamily="34" charset="0"/>
                <a:cs typeface="Times New Roman" pitchFamily="18" charset="0"/>
              </a:rPr>
              <a:t> complexity.</a:t>
            </a:r>
          </a:p>
          <a:p>
            <a:r>
              <a:rPr lang="en-US" altLang="en-US" sz="2000" b="1" dirty="0">
                <a:solidFill>
                  <a:schemeClr val="tx1"/>
                </a:solidFill>
                <a:latin typeface="Calibri" pitchFamily="34" charset="0"/>
                <a:cs typeface="Times New Roman" pitchFamily="18" charset="0"/>
              </a:rPr>
              <a:t> </a:t>
            </a:r>
          </a:p>
          <a:p>
            <a:pPr marL="342900" lvl="0" indent="-342900">
              <a:buFont typeface="Arial" charset="0"/>
              <a:buChar char="•"/>
            </a:pPr>
            <a:r>
              <a:rPr lang="en-US" altLang="en-US" sz="2000" b="1" dirty="0" err="1">
                <a:solidFill>
                  <a:schemeClr val="tx1"/>
                </a:solidFill>
                <a:latin typeface="Calibri" pitchFamily="34" charset="0"/>
                <a:cs typeface="Times New Roman" pitchFamily="18" charset="0"/>
              </a:rPr>
              <a:t>Cyclomatic</a:t>
            </a:r>
            <a:r>
              <a:rPr lang="en-US" altLang="en-US" sz="2000" b="1" dirty="0">
                <a:solidFill>
                  <a:schemeClr val="tx1"/>
                </a:solidFill>
                <a:latin typeface="Calibri" pitchFamily="34" charset="0"/>
                <a:cs typeface="Times New Roman" pitchFamily="18" charset="0"/>
              </a:rPr>
              <a:t> complexity V (G) can be defined as</a:t>
            </a:r>
          </a:p>
          <a:p>
            <a:r>
              <a:rPr lang="en-US" altLang="en-US" sz="2000" b="1" dirty="0" smtClean="0">
                <a:solidFill>
                  <a:schemeClr val="tx1"/>
                </a:solidFill>
                <a:latin typeface="Calibri" pitchFamily="34" charset="0"/>
                <a:cs typeface="Times New Roman" pitchFamily="18" charset="0"/>
              </a:rPr>
              <a:t>                                V </a:t>
            </a:r>
            <a:r>
              <a:rPr lang="en-US" altLang="en-US" sz="2000" b="1" dirty="0">
                <a:solidFill>
                  <a:schemeClr val="tx1"/>
                </a:solidFill>
                <a:latin typeface="Calibri" pitchFamily="34" charset="0"/>
                <a:cs typeface="Times New Roman" pitchFamily="18" charset="0"/>
              </a:rPr>
              <a:t>(G) =E-N+2</a:t>
            </a:r>
          </a:p>
          <a:p>
            <a:r>
              <a:rPr lang="en-US" altLang="en-US" sz="2000" b="1" dirty="0" smtClean="0">
                <a:solidFill>
                  <a:schemeClr val="tx1"/>
                </a:solidFill>
                <a:latin typeface="Calibri" pitchFamily="34" charset="0"/>
                <a:cs typeface="Times New Roman" pitchFamily="18" charset="0"/>
              </a:rPr>
              <a:t>    Where </a:t>
            </a:r>
            <a:r>
              <a:rPr lang="en-US" altLang="en-US" sz="2000" b="1" dirty="0">
                <a:solidFill>
                  <a:schemeClr val="tx1"/>
                </a:solidFill>
                <a:latin typeface="Calibri" pitchFamily="34" charset="0"/>
                <a:cs typeface="Times New Roman" pitchFamily="18" charset="0"/>
              </a:rPr>
              <a:t>E is number of flow </a:t>
            </a:r>
            <a:r>
              <a:rPr lang="en-US" altLang="en-US" sz="2000" b="1" dirty="0" smtClean="0">
                <a:solidFill>
                  <a:schemeClr val="tx1"/>
                </a:solidFill>
                <a:latin typeface="Calibri" pitchFamily="34" charset="0"/>
                <a:cs typeface="Times New Roman" pitchFamily="18" charset="0"/>
              </a:rPr>
              <a:t>graph </a:t>
            </a:r>
            <a:r>
              <a:rPr lang="en-US" altLang="en-US" sz="2000" b="1" dirty="0">
                <a:solidFill>
                  <a:schemeClr val="tx1"/>
                </a:solidFill>
                <a:latin typeface="Calibri" pitchFamily="34" charset="0"/>
                <a:cs typeface="Times New Roman" pitchFamily="18" charset="0"/>
              </a:rPr>
              <a:t>edges and N is the number of flow graph nodes.</a:t>
            </a:r>
          </a:p>
          <a:p>
            <a:r>
              <a:rPr lang="en-US" altLang="en-US" sz="2000" b="1" dirty="0">
                <a:solidFill>
                  <a:schemeClr val="tx1"/>
                </a:solidFill>
                <a:latin typeface="Calibri" pitchFamily="34" charset="0"/>
                <a:cs typeface="Times New Roman" pitchFamily="18" charset="0"/>
              </a:rPr>
              <a:t> </a:t>
            </a:r>
          </a:p>
          <a:p>
            <a:pPr marL="342900" lvl="0" indent="-342900">
              <a:buFont typeface="Arial" charset="0"/>
              <a:buChar char="•"/>
            </a:pPr>
            <a:r>
              <a:rPr lang="en-US" altLang="en-US" sz="2000" b="1" dirty="0" err="1">
                <a:solidFill>
                  <a:schemeClr val="tx1"/>
                </a:solidFill>
                <a:latin typeface="Calibri" pitchFamily="34" charset="0"/>
                <a:cs typeface="Times New Roman" pitchFamily="18" charset="0"/>
              </a:rPr>
              <a:t>Cyclomatic</a:t>
            </a:r>
            <a:r>
              <a:rPr lang="en-US" altLang="en-US" sz="2000" b="1" dirty="0">
                <a:solidFill>
                  <a:schemeClr val="tx1"/>
                </a:solidFill>
                <a:latin typeface="Calibri" pitchFamily="34" charset="0"/>
                <a:cs typeface="Times New Roman" pitchFamily="18" charset="0"/>
              </a:rPr>
              <a:t> complexity V (G) can also be defined as</a:t>
            </a:r>
          </a:p>
          <a:p>
            <a:r>
              <a:rPr lang="en-US" altLang="en-US" sz="2000" b="1" dirty="0" smtClean="0">
                <a:solidFill>
                  <a:schemeClr val="tx1"/>
                </a:solidFill>
                <a:latin typeface="Calibri" pitchFamily="34" charset="0"/>
                <a:cs typeface="Times New Roman" pitchFamily="18" charset="0"/>
              </a:rPr>
              <a:t>                                  V </a:t>
            </a:r>
            <a:r>
              <a:rPr lang="en-US" altLang="en-US" sz="2000" b="1" dirty="0">
                <a:solidFill>
                  <a:schemeClr val="tx1"/>
                </a:solidFill>
                <a:latin typeface="Calibri" pitchFamily="34" charset="0"/>
                <a:cs typeface="Times New Roman" pitchFamily="18" charset="0"/>
              </a:rPr>
              <a:t>(G) = P + 1</a:t>
            </a:r>
          </a:p>
          <a:p>
            <a:r>
              <a:rPr lang="en-US" altLang="en-US" sz="2000" b="1" dirty="0" smtClean="0">
                <a:solidFill>
                  <a:schemeClr val="tx1"/>
                </a:solidFill>
                <a:latin typeface="Calibri" pitchFamily="34" charset="0"/>
                <a:cs typeface="Times New Roman" pitchFamily="18" charset="0"/>
              </a:rPr>
              <a:t>            Where </a:t>
            </a:r>
            <a:r>
              <a:rPr lang="en-US" altLang="en-US" sz="2000" b="1" dirty="0">
                <a:solidFill>
                  <a:schemeClr val="tx1"/>
                </a:solidFill>
                <a:latin typeface="Calibri" pitchFamily="34" charset="0"/>
                <a:cs typeface="Times New Roman" pitchFamily="18" charset="0"/>
              </a:rPr>
              <a:t>P is the number of predicate nodes contained in the graph.</a:t>
            </a:r>
          </a:p>
        </p:txBody>
      </p:sp>
    </p:spTree>
  </p:cSld>
  <p:clrMapOvr>
    <a:masterClrMapping/>
  </p:clrMapOvr>
  <p:transition advTm="102033"/>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7651"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765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7653" name="TextBox 6"/>
          <p:cNvSpPr>
            <a:spLocks noChangeArrowheads="1"/>
          </p:cNvSpPr>
          <p:nvPr>
            <p:custDataLst>
              <p:tags r:id="rId4"/>
            </p:custDataLst>
          </p:nvPr>
        </p:nvSpPr>
        <p:spPr bwMode="auto">
          <a:xfrm>
            <a:off x="190500" y="1517641"/>
            <a:ext cx="8763000" cy="554037"/>
          </a:xfrm>
          <a:prstGeom prst="rect">
            <a:avLst/>
          </a:prstGeom>
          <a:noFill/>
          <a:ln w="9525" algn="ctr">
            <a:noFill/>
            <a:round/>
            <a:headEnd/>
            <a:tailEnd/>
          </a:ln>
        </p:spPr>
        <p:txBody>
          <a:bodyPr/>
          <a:lstStyle/>
          <a:p>
            <a:pPr algn="ctr"/>
            <a:r>
              <a:rPr lang="en-US" altLang="en-US" sz="3000" b="1" dirty="0" err="1" smtClean="0">
                <a:solidFill>
                  <a:schemeClr val="bg1"/>
                </a:solidFill>
                <a:latin typeface="Calibri" pitchFamily="34" charset="0"/>
                <a:cs typeface="Times New Roman" pitchFamily="18" charset="0"/>
              </a:rPr>
              <a:t>Cyclomatic</a:t>
            </a:r>
            <a:r>
              <a:rPr lang="en-US" altLang="en-US" sz="3000" b="1" dirty="0" smtClean="0">
                <a:solidFill>
                  <a:schemeClr val="bg1"/>
                </a:solidFill>
                <a:latin typeface="Calibri" pitchFamily="34" charset="0"/>
                <a:cs typeface="Times New Roman" pitchFamily="18" charset="0"/>
              </a:rPr>
              <a:t> Complexity</a:t>
            </a:r>
            <a:endParaRPr lang="en-US" altLang="en-US" sz="3000" b="1" dirty="0">
              <a:solidFill>
                <a:schemeClr val="bg1"/>
              </a:solidFill>
              <a:latin typeface="Calibri" pitchFamily="34" charset="0"/>
              <a:cs typeface="Times New Roman" pitchFamily="18" charset="0"/>
            </a:endParaRPr>
          </a:p>
        </p:txBody>
      </p:sp>
      <p:pic>
        <p:nvPicPr>
          <p:cNvPr id="27654"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5720" y="2143116"/>
            <a:ext cx="8572560" cy="4500594"/>
          </a:xfrm>
          <a:prstGeom prst="rect">
            <a:avLst/>
          </a:prstGeom>
        </p:spPr>
      </p:pic>
    </p:spTree>
  </p:cSld>
  <p:clrMapOvr>
    <a:masterClrMapping/>
  </p:clrMapOvr>
  <p:transition advTm="102033"/>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8675"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867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867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Halstead Measure</a:t>
            </a:r>
            <a:endParaRPr lang="en-US" altLang="en-US" sz="3000" b="1" dirty="0">
              <a:solidFill>
                <a:schemeClr val="bg1"/>
              </a:solidFill>
              <a:latin typeface="Calibri" pitchFamily="34" charset="0"/>
              <a:cs typeface="Times New Roman" pitchFamily="18" charset="0"/>
            </a:endParaRPr>
          </a:p>
        </p:txBody>
      </p:sp>
      <p:pic>
        <p:nvPicPr>
          <p:cNvPr id="28678"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Rectangle 7"/>
          <p:cNvSpPr/>
          <p:nvPr/>
        </p:nvSpPr>
        <p:spPr>
          <a:xfrm>
            <a:off x="214282" y="2677911"/>
            <a:ext cx="8786874" cy="2400657"/>
          </a:xfrm>
          <a:prstGeom prst="rect">
            <a:avLst/>
          </a:prstGeom>
        </p:spPr>
        <p:txBody>
          <a:bodyPr wrap="square">
            <a:spAutoFit/>
          </a:bodyPr>
          <a:lstStyle/>
          <a:p>
            <a:pPr marL="403225" lvl="1" indent="-260350" eaLnBrk="1" hangingPunct="1">
              <a:lnSpc>
                <a:spcPct val="150000"/>
              </a:lnSpc>
              <a:buFont typeface="Arial" charset="0"/>
              <a:buChar char="•"/>
            </a:pPr>
            <a:r>
              <a:rPr lang="en-US" altLang="en-US" sz="2000" b="1" dirty="0">
                <a:latin typeface="Calibri" pitchFamily="34" charset="0"/>
                <a:cs typeface="Times New Roman" pitchFamily="18" charset="0"/>
              </a:rPr>
              <a:t>Halstead's theory of software science is one of "the best known and most thoroughly studied composite measures of (software) complexity".</a:t>
            </a:r>
          </a:p>
          <a:p>
            <a:pPr marL="403225" lvl="1" indent="-260350" eaLnBrk="1" hangingPunct="1">
              <a:lnSpc>
                <a:spcPct val="150000"/>
              </a:lnSpc>
              <a:buFont typeface="Arial" charset="0"/>
              <a:buChar char="•"/>
            </a:pPr>
            <a:r>
              <a:rPr lang="en-US" altLang="en-US" sz="2000" b="1" dirty="0">
                <a:latin typeface="Calibri" pitchFamily="34" charset="0"/>
                <a:cs typeface="Times New Roman" pitchFamily="18" charset="0"/>
              </a:rPr>
              <a:t>Software science assigns quantitative laws to the development of computer software, using a set of primitive measures that may be derived after code is generated or estimated once design is complete.</a:t>
            </a:r>
          </a:p>
        </p:txBody>
      </p:sp>
    </p:spTree>
  </p:cSld>
  <p:clrMapOvr>
    <a:masterClrMapping/>
  </p:clrMapOvr>
  <p:transition advTm="102033"/>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8675"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867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8677" name="TextBox 6"/>
          <p:cNvSpPr>
            <a:spLocks noChangeArrowheads="1"/>
          </p:cNvSpPr>
          <p:nvPr>
            <p:custDataLst>
              <p:tags r:id="rId4"/>
            </p:custDataLst>
          </p:nvPr>
        </p:nvSpPr>
        <p:spPr bwMode="auto">
          <a:xfrm>
            <a:off x="190500" y="1571612"/>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Halstead Measure (Contd.)</a:t>
            </a:r>
            <a:endParaRPr lang="en-US" altLang="en-US" sz="3000" b="1" dirty="0">
              <a:solidFill>
                <a:schemeClr val="bg1"/>
              </a:solidFill>
              <a:latin typeface="Calibri" pitchFamily="34" charset="0"/>
              <a:cs typeface="Times New Roman" pitchFamily="18" charset="0"/>
            </a:endParaRPr>
          </a:p>
        </p:txBody>
      </p:sp>
      <p:pic>
        <p:nvPicPr>
          <p:cNvPr id="28678"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9" name="object 7"/>
          <p:cNvSpPr txBox="1"/>
          <p:nvPr/>
        </p:nvSpPr>
        <p:spPr>
          <a:xfrm>
            <a:off x="241300" y="2214555"/>
            <a:ext cx="8759856" cy="186589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9050" rIns="0" bIns="0" rtlCol="0">
            <a:spAutoFit/>
          </a:bodyPr>
          <a:lstStyle/>
          <a:p>
            <a:pPr marL="403225" lvl="1" indent="-260350" eaLnBrk="1" hangingPunct="1">
              <a:lnSpc>
                <a:spcPct val="150000"/>
              </a:lnSpc>
              <a:buFont typeface="Arial" charset="0"/>
              <a:buChar char="•"/>
            </a:pPr>
            <a:r>
              <a:rPr lang="en-US" altLang="en-US" sz="2000" b="1" dirty="0">
                <a:solidFill>
                  <a:schemeClr val="tx1"/>
                </a:solidFill>
                <a:latin typeface="Calibri" pitchFamily="34" charset="0"/>
                <a:cs typeface="Times New Roman" pitchFamily="18" charset="0"/>
              </a:rPr>
              <a:t>These follow</a:t>
            </a:r>
            <a:r>
              <a:rPr lang="en-US" altLang="en-US" sz="2000" b="1" dirty="0" smtClean="0">
                <a:solidFill>
                  <a:schemeClr val="tx1"/>
                </a:solidFill>
                <a:latin typeface="Calibri" pitchFamily="34" charset="0"/>
                <a:cs typeface="Times New Roman" pitchFamily="18" charset="0"/>
              </a:rPr>
              <a:t>:</a:t>
            </a:r>
            <a:endParaRPr lang="en-US" altLang="en-US" sz="2000" b="1" dirty="0">
              <a:solidFill>
                <a:schemeClr val="tx1"/>
              </a:solidFill>
              <a:latin typeface="Calibri" pitchFamily="34" charset="0"/>
              <a:cs typeface="Times New Roman" pitchFamily="18" charset="0"/>
            </a:endParaRPr>
          </a:p>
          <a:p>
            <a:pPr marL="403225" lvl="1" indent="-260350" eaLnBrk="1" hangingPunct="1">
              <a:lnSpc>
                <a:spcPct val="150000"/>
              </a:lnSpc>
              <a:buFont typeface="Arial" charset="0"/>
              <a:buChar char="•"/>
            </a:pPr>
            <a:r>
              <a:rPr lang="en-US" altLang="en-US" sz="2000" b="1" dirty="0" smtClean="0">
                <a:solidFill>
                  <a:schemeClr val="tx1"/>
                </a:solidFill>
                <a:latin typeface="Calibri" pitchFamily="34" charset="0"/>
                <a:cs typeface="Times New Roman" pitchFamily="18" charset="0"/>
              </a:rPr>
              <a:t>n1= the number of distinct operators that appear in a program. n2= the number of distinct operands that appear in a program. N1= the total number of operator occurrences. N2= the total number of operand occurrences.</a:t>
            </a:r>
            <a:endParaRPr lang="en-US" sz="2000" b="1" dirty="0"/>
          </a:p>
        </p:txBody>
      </p:sp>
      <p:graphicFrame>
        <p:nvGraphicFramePr>
          <p:cNvPr id="10" name="Table 9"/>
          <p:cNvGraphicFramePr>
            <a:graphicFrameLocks noGrp="1"/>
          </p:cNvGraphicFramePr>
          <p:nvPr>
            <p:extLst>
              <p:ext uri="{D42A27DB-BD31-4B8C-83A1-F6EECF244321}">
                <p14:modId xmlns:p14="http://schemas.microsoft.com/office/powerpoint/2010/main" val="799446152"/>
              </p:ext>
            </p:extLst>
          </p:nvPr>
        </p:nvGraphicFramePr>
        <p:xfrm>
          <a:off x="157193" y="4227010"/>
          <a:ext cx="8915401" cy="2488138"/>
        </p:xfrm>
        <a:graphic>
          <a:graphicData uri="http://schemas.openxmlformats.org/drawingml/2006/table">
            <a:tbl>
              <a:tblPr firstRow="1" firstCol="1" lastRow="1" lastCol="1" bandRow="1" bandCol="1">
                <a:tableStyleId>{5C22544A-7EE6-4342-B048-85BDC9FD1C3A}</a:tableStyleId>
              </a:tblPr>
              <a:tblGrid>
                <a:gridCol w="2973627"/>
                <a:gridCol w="2970887"/>
                <a:gridCol w="2970887"/>
              </a:tblGrid>
              <a:tr h="498475">
                <a:tc>
                  <a:txBody>
                    <a:bodyPr/>
                    <a:lstStyle/>
                    <a:p>
                      <a:pPr marL="67945" marR="0" algn="ctr">
                        <a:spcBef>
                          <a:spcPts val="10"/>
                        </a:spcBef>
                        <a:spcAft>
                          <a:spcPts val="0"/>
                        </a:spcAft>
                      </a:pPr>
                      <a:endParaRPr lang="en-US" altLang="en-US" sz="2000" b="1" kern="1200" dirty="0">
                        <a:solidFill>
                          <a:schemeClr val="tx1"/>
                        </a:solidFill>
                        <a:latin typeface="Calibri" pitchFamily="34" charset="0"/>
                        <a:ea typeface="+mn-ea"/>
                        <a:cs typeface="Times New Roman" pitchFamily="18" charset="0"/>
                      </a:endParaRPr>
                    </a:p>
                  </a:txBody>
                  <a:tcPr marL="0" marR="0" marT="0" marB="0"/>
                </a:tc>
                <a:tc>
                  <a:txBody>
                    <a:bodyPr/>
                    <a:lstStyle/>
                    <a:p>
                      <a:pPr marL="66675" marR="0" algn="ctr">
                        <a:lnSpc>
                          <a:spcPts val="1325"/>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6675" marR="0" algn="ctr">
                        <a:lnSpc>
                          <a:spcPts val="1325"/>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Symbol</a:t>
                      </a:r>
                      <a:endParaRPr lang="en-US" altLang="en-US" sz="2000" b="1" kern="1200" dirty="0">
                        <a:solidFill>
                          <a:schemeClr val="tx1"/>
                        </a:solidFill>
                        <a:latin typeface="Calibri" pitchFamily="34" charset="0"/>
                        <a:ea typeface="+mn-ea"/>
                        <a:cs typeface="Times New Roman" pitchFamily="18" charset="0"/>
                      </a:endParaRPr>
                    </a:p>
                  </a:txBody>
                  <a:tcPr marL="0" marR="0" marT="0" marB="0"/>
                </a:tc>
                <a:tc>
                  <a:txBody>
                    <a:bodyPr/>
                    <a:lstStyle/>
                    <a:p>
                      <a:pPr marL="68580" marR="0" algn="ctr">
                        <a:lnSpc>
                          <a:spcPts val="1325"/>
                        </a:lnSpc>
                        <a:spcBef>
                          <a:spcPts val="0"/>
                        </a:spcBef>
                        <a:spcAft>
                          <a:spcPts val="0"/>
                        </a:spcAft>
                      </a:pPr>
                      <a:r>
                        <a:rPr lang="en-US" altLang="en-US" sz="2000" b="1" kern="1200">
                          <a:solidFill>
                            <a:schemeClr val="tx1"/>
                          </a:solidFill>
                          <a:latin typeface="Calibri" pitchFamily="34" charset="0"/>
                          <a:ea typeface="+mn-ea"/>
                          <a:cs typeface="Times New Roman" pitchFamily="18" charset="0"/>
                        </a:rPr>
                        <a:t>Formula</a:t>
                      </a:r>
                    </a:p>
                  </a:txBody>
                  <a:tcPr marL="0" marR="0" marT="0" marB="0"/>
                </a:tc>
              </a:tr>
              <a:tr h="533400">
                <a:tc>
                  <a:txBody>
                    <a:bodyPr/>
                    <a:lstStyle/>
                    <a:p>
                      <a:pPr marL="67945"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7945"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Program </a:t>
                      </a:r>
                      <a:r>
                        <a:rPr lang="en-US" altLang="en-US" sz="2000" b="1" kern="1200" dirty="0">
                          <a:solidFill>
                            <a:schemeClr val="tx1"/>
                          </a:solidFill>
                          <a:latin typeface="Calibri" pitchFamily="34" charset="0"/>
                          <a:ea typeface="+mn-ea"/>
                          <a:cs typeface="Times New Roman" pitchFamily="18" charset="0"/>
                        </a:rPr>
                        <a:t>Length</a:t>
                      </a:r>
                    </a:p>
                  </a:txBody>
                  <a:tcPr marL="0" marR="0" marT="0" marB="0"/>
                </a:tc>
                <a:tc>
                  <a:txBody>
                    <a:bodyPr/>
                    <a:lstStyle/>
                    <a:p>
                      <a:pPr marL="68580"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8580"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N</a:t>
                      </a:r>
                      <a:endParaRPr lang="en-US" altLang="en-US" sz="2000" b="1" kern="1200" dirty="0">
                        <a:solidFill>
                          <a:schemeClr val="tx1"/>
                        </a:solidFill>
                        <a:latin typeface="Calibri" pitchFamily="34" charset="0"/>
                        <a:ea typeface="+mn-ea"/>
                        <a:cs typeface="Times New Roman" pitchFamily="18" charset="0"/>
                      </a:endParaRPr>
                    </a:p>
                  </a:txBody>
                  <a:tcPr marL="0" marR="0" marT="0" marB="0">
                    <a:solidFill>
                      <a:schemeClr val="tx2">
                        <a:lumMod val="40000"/>
                        <a:lumOff val="60000"/>
                      </a:schemeClr>
                    </a:solidFill>
                  </a:tcPr>
                </a:tc>
                <a:tc>
                  <a:txBody>
                    <a:bodyPr/>
                    <a:lstStyle/>
                    <a:p>
                      <a:pPr marL="68580"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8580"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N </a:t>
                      </a:r>
                      <a:r>
                        <a:rPr lang="en-US" altLang="en-US" sz="2000" b="1" kern="1200" dirty="0">
                          <a:solidFill>
                            <a:schemeClr val="tx1"/>
                          </a:solidFill>
                          <a:latin typeface="Calibri" pitchFamily="34" charset="0"/>
                          <a:ea typeface="+mn-ea"/>
                          <a:cs typeface="Times New Roman" pitchFamily="18" charset="0"/>
                        </a:rPr>
                        <a:t>= N1 + N2</a:t>
                      </a:r>
                    </a:p>
                  </a:txBody>
                  <a:tcPr marL="0" marR="0" marT="0" marB="0"/>
                </a:tc>
              </a:tr>
              <a:tr h="304800">
                <a:tc>
                  <a:txBody>
                    <a:bodyPr/>
                    <a:lstStyle/>
                    <a:p>
                      <a:pPr marL="67945"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7945"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Program </a:t>
                      </a:r>
                      <a:r>
                        <a:rPr lang="en-US" altLang="en-US" sz="2000" b="1" kern="1200" dirty="0">
                          <a:solidFill>
                            <a:schemeClr val="tx1"/>
                          </a:solidFill>
                          <a:latin typeface="Calibri" pitchFamily="34" charset="0"/>
                          <a:ea typeface="+mn-ea"/>
                          <a:cs typeface="Times New Roman" pitchFamily="18" charset="0"/>
                        </a:rPr>
                        <a:t>Vocabulary</a:t>
                      </a:r>
                    </a:p>
                  </a:txBody>
                  <a:tcPr marL="0" marR="0" marT="0" marB="0"/>
                </a:tc>
                <a:tc>
                  <a:txBody>
                    <a:bodyPr/>
                    <a:lstStyle/>
                    <a:p>
                      <a:pPr marL="68580"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8580"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n</a:t>
                      </a:r>
                      <a:endParaRPr lang="en-US" altLang="en-US" sz="2000" b="1" kern="1200" dirty="0">
                        <a:solidFill>
                          <a:schemeClr val="tx1"/>
                        </a:solidFill>
                        <a:latin typeface="Calibri" pitchFamily="34" charset="0"/>
                        <a:ea typeface="+mn-ea"/>
                        <a:cs typeface="Times New Roman" pitchFamily="18" charset="0"/>
                      </a:endParaRPr>
                    </a:p>
                  </a:txBody>
                  <a:tcPr marL="0" marR="0" marT="0" marB="0">
                    <a:solidFill>
                      <a:schemeClr val="tx2">
                        <a:lumMod val="40000"/>
                        <a:lumOff val="60000"/>
                      </a:schemeClr>
                    </a:solidFill>
                  </a:tcPr>
                </a:tc>
                <a:tc>
                  <a:txBody>
                    <a:bodyPr/>
                    <a:lstStyle/>
                    <a:p>
                      <a:pPr marL="68580" marR="0" algn="ctr">
                        <a:lnSpc>
                          <a:spcPts val="1240"/>
                        </a:lnSpc>
                        <a:spcBef>
                          <a:spcPts val="0"/>
                        </a:spcBef>
                        <a:spcAft>
                          <a:spcPts val="0"/>
                        </a:spcAft>
                      </a:pPr>
                      <a:r>
                        <a:rPr lang="en-US" altLang="en-US" sz="2000" b="1" kern="1200" dirty="0">
                          <a:solidFill>
                            <a:schemeClr val="tx1"/>
                          </a:solidFill>
                          <a:latin typeface="Calibri" pitchFamily="34" charset="0"/>
                          <a:ea typeface="+mn-ea"/>
                          <a:cs typeface="Times New Roman" pitchFamily="18" charset="0"/>
                        </a:rPr>
                        <a:t>n = n1 + n2</a:t>
                      </a:r>
                    </a:p>
                  </a:txBody>
                  <a:tcPr marL="0" marR="0" marT="0" marB="0"/>
                </a:tc>
              </a:tr>
              <a:tr h="383821">
                <a:tc>
                  <a:txBody>
                    <a:bodyPr/>
                    <a:lstStyle/>
                    <a:p>
                      <a:pPr marL="67945"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7945"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Volume</a:t>
                      </a:r>
                      <a:endParaRPr lang="en-US" altLang="en-US" sz="2000" b="1" kern="1200" dirty="0">
                        <a:solidFill>
                          <a:schemeClr val="tx1"/>
                        </a:solidFill>
                        <a:latin typeface="Calibri" pitchFamily="34" charset="0"/>
                        <a:ea typeface="+mn-ea"/>
                        <a:cs typeface="Times New Roman" pitchFamily="18" charset="0"/>
                      </a:endParaRPr>
                    </a:p>
                  </a:txBody>
                  <a:tcPr marL="0" marR="0" marT="0" marB="0"/>
                </a:tc>
                <a:tc>
                  <a:txBody>
                    <a:bodyPr/>
                    <a:lstStyle/>
                    <a:p>
                      <a:pPr marL="68580"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8580"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V</a:t>
                      </a:r>
                      <a:endParaRPr lang="en-US" altLang="en-US" sz="2000" b="1" kern="1200" dirty="0">
                        <a:solidFill>
                          <a:schemeClr val="tx1"/>
                        </a:solidFill>
                        <a:latin typeface="Calibri" pitchFamily="34" charset="0"/>
                        <a:ea typeface="+mn-ea"/>
                        <a:cs typeface="Times New Roman" pitchFamily="18" charset="0"/>
                      </a:endParaRPr>
                    </a:p>
                  </a:txBody>
                  <a:tcPr marL="0" marR="0" marT="0" marB="0">
                    <a:solidFill>
                      <a:schemeClr val="tx2">
                        <a:lumMod val="40000"/>
                        <a:lumOff val="60000"/>
                      </a:schemeClr>
                    </a:solidFill>
                  </a:tcPr>
                </a:tc>
                <a:tc>
                  <a:txBody>
                    <a:bodyPr/>
                    <a:lstStyle/>
                    <a:p>
                      <a:pPr marL="68580"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8580"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V </a:t>
                      </a:r>
                      <a:r>
                        <a:rPr lang="en-US" altLang="en-US" sz="2000" b="1" kern="1200" dirty="0">
                          <a:solidFill>
                            <a:schemeClr val="tx1"/>
                          </a:solidFill>
                          <a:latin typeface="Calibri" pitchFamily="34" charset="0"/>
                          <a:ea typeface="+mn-ea"/>
                          <a:cs typeface="Times New Roman" pitchFamily="18" charset="0"/>
                        </a:rPr>
                        <a:t>= N * (log2n)</a:t>
                      </a:r>
                    </a:p>
                  </a:txBody>
                  <a:tcPr marL="0" marR="0" marT="0" marB="0"/>
                </a:tc>
              </a:tr>
              <a:tr h="383821">
                <a:tc>
                  <a:txBody>
                    <a:bodyPr/>
                    <a:lstStyle/>
                    <a:p>
                      <a:pPr marL="67945"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7945"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Difficulty</a:t>
                      </a:r>
                      <a:endParaRPr lang="en-US" altLang="en-US" sz="2000" b="1" kern="1200" dirty="0">
                        <a:solidFill>
                          <a:schemeClr val="tx1"/>
                        </a:solidFill>
                        <a:latin typeface="Calibri" pitchFamily="34" charset="0"/>
                        <a:ea typeface="+mn-ea"/>
                        <a:cs typeface="Times New Roman" pitchFamily="18" charset="0"/>
                      </a:endParaRPr>
                    </a:p>
                  </a:txBody>
                  <a:tcPr marL="0" marR="0" marT="0" marB="0"/>
                </a:tc>
                <a:tc>
                  <a:txBody>
                    <a:bodyPr/>
                    <a:lstStyle/>
                    <a:p>
                      <a:pPr marL="68580"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8580"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D</a:t>
                      </a:r>
                      <a:endParaRPr lang="en-US" altLang="en-US" sz="2000" b="1" kern="1200" dirty="0">
                        <a:solidFill>
                          <a:schemeClr val="tx1"/>
                        </a:solidFill>
                        <a:latin typeface="Calibri" pitchFamily="34" charset="0"/>
                        <a:ea typeface="+mn-ea"/>
                        <a:cs typeface="Times New Roman" pitchFamily="18" charset="0"/>
                      </a:endParaRPr>
                    </a:p>
                  </a:txBody>
                  <a:tcPr marL="0" marR="0" marT="0" marB="0">
                    <a:solidFill>
                      <a:schemeClr val="tx2">
                        <a:lumMod val="40000"/>
                        <a:lumOff val="60000"/>
                      </a:schemeClr>
                    </a:solidFill>
                  </a:tcPr>
                </a:tc>
                <a:tc>
                  <a:txBody>
                    <a:bodyPr/>
                    <a:lstStyle/>
                    <a:p>
                      <a:pPr marL="68580"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8580"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D </a:t>
                      </a:r>
                      <a:r>
                        <a:rPr lang="en-US" altLang="en-US" sz="2000" b="1" kern="1200" dirty="0">
                          <a:solidFill>
                            <a:schemeClr val="tx1"/>
                          </a:solidFill>
                          <a:latin typeface="Calibri" pitchFamily="34" charset="0"/>
                          <a:ea typeface="+mn-ea"/>
                          <a:cs typeface="Times New Roman" pitchFamily="18" charset="0"/>
                        </a:rPr>
                        <a:t>= (n1/2) * (n2/2)</a:t>
                      </a:r>
                    </a:p>
                  </a:txBody>
                  <a:tcPr marL="0" marR="0" marT="0" marB="0"/>
                </a:tc>
              </a:tr>
              <a:tr h="383821">
                <a:tc>
                  <a:txBody>
                    <a:bodyPr/>
                    <a:lstStyle/>
                    <a:p>
                      <a:pPr marL="67945"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7945"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Effort</a:t>
                      </a:r>
                      <a:endParaRPr lang="en-US" altLang="en-US" sz="2000" b="1" kern="1200" dirty="0">
                        <a:solidFill>
                          <a:schemeClr val="tx1"/>
                        </a:solidFill>
                        <a:latin typeface="Calibri" pitchFamily="34" charset="0"/>
                        <a:ea typeface="+mn-ea"/>
                        <a:cs typeface="Times New Roman" pitchFamily="18" charset="0"/>
                      </a:endParaRPr>
                    </a:p>
                  </a:txBody>
                  <a:tcPr marL="0" marR="0" marT="0" marB="0"/>
                </a:tc>
                <a:tc>
                  <a:txBody>
                    <a:bodyPr/>
                    <a:lstStyle/>
                    <a:p>
                      <a:pPr marL="68580"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8580"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E</a:t>
                      </a:r>
                      <a:endParaRPr lang="en-US" altLang="en-US" sz="2000" b="1" kern="1200" dirty="0">
                        <a:solidFill>
                          <a:schemeClr val="tx1"/>
                        </a:solidFill>
                        <a:latin typeface="Calibri" pitchFamily="34" charset="0"/>
                        <a:ea typeface="+mn-ea"/>
                        <a:cs typeface="Times New Roman" pitchFamily="18" charset="0"/>
                      </a:endParaRPr>
                    </a:p>
                  </a:txBody>
                  <a:tcPr marL="0" marR="0" marT="0" marB="0"/>
                </a:tc>
                <a:tc>
                  <a:txBody>
                    <a:bodyPr/>
                    <a:lstStyle/>
                    <a:p>
                      <a:pPr marL="68580" marR="0" algn="ctr">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8580" marR="0" algn="ctr">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E </a:t>
                      </a:r>
                      <a:r>
                        <a:rPr lang="en-US" altLang="en-US" sz="2000" b="1" kern="1200" dirty="0">
                          <a:solidFill>
                            <a:schemeClr val="tx1"/>
                          </a:solidFill>
                          <a:latin typeface="Calibri" pitchFamily="34" charset="0"/>
                          <a:ea typeface="+mn-ea"/>
                          <a:cs typeface="Times New Roman" pitchFamily="18" charset="0"/>
                        </a:rPr>
                        <a:t>= D * V</a:t>
                      </a:r>
                    </a:p>
                  </a:txBody>
                  <a:tcPr marL="0" marR="0" marT="0" marB="0"/>
                </a:tc>
              </a:tr>
            </a:tbl>
          </a:graphicData>
        </a:graphic>
      </p:graphicFrame>
    </p:spTree>
  </p:cSld>
  <p:clrMapOvr>
    <a:masterClrMapping/>
  </p:clrMapOvr>
  <p:transition advTm="102033"/>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8675"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867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8677" name="TextBox 6"/>
          <p:cNvSpPr>
            <a:spLocks noChangeArrowheads="1"/>
          </p:cNvSpPr>
          <p:nvPr>
            <p:custDataLst>
              <p:tags r:id="rId4"/>
            </p:custDataLst>
          </p:nvPr>
        </p:nvSpPr>
        <p:spPr bwMode="auto">
          <a:xfrm>
            <a:off x="190500" y="1500174"/>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Halstead Measure (Contd.)</a:t>
            </a:r>
            <a:endParaRPr lang="en-US" altLang="en-US" sz="3000" b="1" dirty="0">
              <a:solidFill>
                <a:schemeClr val="bg1"/>
              </a:solidFill>
              <a:latin typeface="Calibri" pitchFamily="34" charset="0"/>
              <a:cs typeface="Times New Roman" pitchFamily="18" charset="0"/>
            </a:endParaRPr>
          </a:p>
        </p:txBody>
      </p:sp>
      <p:pic>
        <p:nvPicPr>
          <p:cNvPr id="28678"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11" name="object 7"/>
          <p:cNvSpPr txBox="1"/>
          <p:nvPr/>
        </p:nvSpPr>
        <p:spPr>
          <a:xfrm>
            <a:off x="241300" y="1953894"/>
            <a:ext cx="8688418" cy="469744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9050" rIns="0" bIns="0" rtlCol="0">
            <a:spAutoFit/>
          </a:bodyPr>
          <a:lstStyle/>
          <a:p>
            <a:pPr marL="285750" indent="-285750">
              <a:buFont typeface="Arial" charset="0"/>
              <a:buChar char="•"/>
            </a:pPr>
            <a:r>
              <a:rPr lang="en-US" altLang="en-US" sz="1600" b="1" dirty="0">
                <a:solidFill>
                  <a:schemeClr val="tx1"/>
                </a:solidFill>
                <a:latin typeface="Calibri" pitchFamily="34" charset="0"/>
                <a:cs typeface="Times New Roman" pitchFamily="18" charset="0"/>
              </a:rPr>
              <a:t>Program Length</a:t>
            </a:r>
          </a:p>
          <a:p>
            <a:pPr lvl="1"/>
            <a:r>
              <a:rPr lang="en-US" altLang="en-US" sz="1600" b="1" dirty="0">
                <a:solidFill>
                  <a:schemeClr val="tx1"/>
                </a:solidFill>
                <a:latin typeface="Calibri" pitchFamily="34" charset="0"/>
                <a:cs typeface="Times New Roman" pitchFamily="18" charset="0"/>
              </a:rPr>
              <a:t>The length of a program is total usage of operators and operands in the program.</a:t>
            </a:r>
          </a:p>
          <a:p>
            <a:r>
              <a:rPr lang="en-US" altLang="en-US" sz="1600" b="1" dirty="0">
                <a:solidFill>
                  <a:schemeClr val="tx1"/>
                </a:solidFill>
                <a:latin typeface="Calibri" pitchFamily="34" charset="0"/>
                <a:cs typeface="Times New Roman" pitchFamily="18" charset="0"/>
              </a:rPr>
              <a:t> </a:t>
            </a:r>
          </a:p>
          <a:p>
            <a:r>
              <a:rPr lang="en-US" altLang="en-US" sz="1600" b="1" dirty="0" smtClean="0">
                <a:solidFill>
                  <a:schemeClr val="tx1"/>
                </a:solidFill>
                <a:latin typeface="Calibri" pitchFamily="34" charset="0"/>
                <a:cs typeface="Times New Roman" pitchFamily="18" charset="0"/>
              </a:rPr>
              <a:t>                   Length </a:t>
            </a:r>
            <a:r>
              <a:rPr lang="en-US" altLang="en-US" sz="1600" b="1" dirty="0">
                <a:solidFill>
                  <a:schemeClr val="tx1"/>
                </a:solidFill>
                <a:latin typeface="Calibri" pitchFamily="34" charset="0"/>
                <a:cs typeface="Times New Roman" pitchFamily="18" charset="0"/>
              </a:rPr>
              <a:t>= N1 + N2</a:t>
            </a:r>
          </a:p>
          <a:p>
            <a:r>
              <a:rPr lang="en-US" altLang="en-US" sz="1600" b="1" dirty="0">
                <a:solidFill>
                  <a:schemeClr val="tx1"/>
                </a:solidFill>
                <a:latin typeface="Calibri" pitchFamily="34" charset="0"/>
                <a:cs typeface="Times New Roman" pitchFamily="18" charset="0"/>
              </a:rPr>
              <a:t> </a:t>
            </a:r>
          </a:p>
          <a:p>
            <a:pPr marL="285750" indent="-285750">
              <a:buFont typeface="Arial" charset="0"/>
              <a:buChar char="•"/>
            </a:pPr>
            <a:r>
              <a:rPr lang="en-US" altLang="en-US" sz="1600" b="1" dirty="0">
                <a:solidFill>
                  <a:schemeClr val="tx1"/>
                </a:solidFill>
                <a:latin typeface="Calibri" pitchFamily="34" charset="0"/>
                <a:cs typeface="Times New Roman" pitchFamily="18" charset="0"/>
              </a:rPr>
              <a:t>Program vocabulary</a:t>
            </a:r>
          </a:p>
          <a:p>
            <a:pPr lvl="1"/>
            <a:r>
              <a:rPr lang="en-US" altLang="en-US" sz="1600" b="1" dirty="0">
                <a:solidFill>
                  <a:schemeClr val="tx1"/>
                </a:solidFill>
                <a:latin typeface="Calibri" pitchFamily="34" charset="0"/>
                <a:cs typeface="Times New Roman" pitchFamily="18" charset="0"/>
              </a:rPr>
              <a:t>The program vocabulary is the number of unique operators and operands used in the program.</a:t>
            </a:r>
          </a:p>
          <a:p>
            <a:r>
              <a:rPr lang="en-US" altLang="en-US" sz="1600" b="1" dirty="0">
                <a:solidFill>
                  <a:schemeClr val="tx1"/>
                </a:solidFill>
                <a:latin typeface="Calibri" pitchFamily="34" charset="0"/>
                <a:cs typeface="Times New Roman" pitchFamily="18" charset="0"/>
              </a:rPr>
              <a:t> </a:t>
            </a:r>
          </a:p>
          <a:p>
            <a:r>
              <a:rPr lang="en-US" altLang="en-US" sz="1600" b="1" dirty="0" smtClean="0">
                <a:solidFill>
                  <a:schemeClr val="tx1"/>
                </a:solidFill>
                <a:latin typeface="Calibri" pitchFamily="34" charset="0"/>
                <a:cs typeface="Times New Roman" pitchFamily="18" charset="0"/>
              </a:rPr>
              <a:t>                   Vocabulary </a:t>
            </a:r>
            <a:r>
              <a:rPr lang="en-US" altLang="en-US" sz="1600" b="1" dirty="0">
                <a:solidFill>
                  <a:schemeClr val="tx1"/>
                </a:solidFill>
                <a:latin typeface="Calibri" pitchFamily="34" charset="0"/>
                <a:cs typeface="Times New Roman" pitchFamily="18" charset="0"/>
              </a:rPr>
              <a:t>n = n1 + n2</a:t>
            </a:r>
          </a:p>
          <a:p>
            <a:r>
              <a:rPr lang="en-US" altLang="en-US" sz="1600" b="1" dirty="0">
                <a:solidFill>
                  <a:schemeClr val="tx1"/>
                </a:solidFill>
                <a:latin typeface="Calibri" pitchFamily="34" charset="0"/>
                <a:cs typeface="Times New Roman" pitchFamily="18" charset="0"/>
              </a:rPr>
              <a:t> </a:t>
            </a:r>
          </a:p>
          <a:p>
            <a:pPr marL="285750" indent="-285750">
              <a:buFont typeface="Arial" charset="0"/>
              <a:buChar char="•"/>
            </a:pPr>
            <a:r>
              <a:rPr lang="en-US" altLang="en-US" sz="1600" b="1" dirty="0">
                <a:solidFill>
                  <a:schemeClr val="tx1"/>
                </a:solidFill>
                <a:latin typeface="Calibri" pitchFamily="34" charset="0"/>
                <a:cs typeface="Times New Roman" pitchFamily="18" charset="0"/>
              </a:rPr>
              <a:t>Program Volume</a:t>
            </a:r>
          </a:p>
          <a:p>
            <a:pPr lvl="1"/>
            <a:r>
              <a:rPr lang="en-US" altLang="en-US" sz="1600" b="1" dirty="0">
                <a:solidFill>
                  <a:schemeClr val="tx1"/>
                </a:solidFill>
                <a:latin typeface="Calibri" pitchFamily="34" charset="0"/>
                <a:cs typeface="Times New Roman" pitchFamily="18" charset="0"/>
              </a:rPr>
              <a:t>The program volume can be defined as the maximum number of bits to encode the program.</a:t>
            </a:r>
          </a:p>
          <a:p>
            <a:r>
              <a:rPr lang="en-US" sz="1600" dirty="0"/>
              <a:t> </a:t>
            </a:r>
          </a:p>
          <a:p>
            <a:r>
              <a:rPr lang="en-US" altLang="en-US" sz="1600" b="1" dirty="0" smtClean="0">
                <a:solidFill>
                  <a:schemeClr val="tx1"/>
                </a:solidFill>
                <a:latin typeface="Calibri" pitchFamily="34" charset="0"/>
                <a:cs typeface="Times New Roman" pitchFamily="18" charset="0"/>
              </a:rPr>
              <a:t>                    V=Nlog2n</a:t>
            </a:r>
            <a:endParaRPr lang="en-US" altLang="en-US" sz="1600" b="1" dirty="0">
              <a:solidFill>
                <a:schemeClr val="tx1"/>
              </a:solidFill>
              <a:latin typeface="Calibri" pitchFamily="34" charset="0"/>
              <a:cs typeface="Times New Roman" pitchFamily="18" charset="0"/>
            </a:endParaRPr>
          </a:p>
          <a:p>
            <a:endParaRPr lang="en-US" altLang="en-US" sz="1600" b="1" dirty="0">
              <a:solidFill>
                <a:schemeClr val="tx1"/>
              </a:solidFill>
              <a:latin typeface="Calibri" pitchFamily="34" charset="0"/>
              <a:cs typeface="Times New Roman" pitchFamily="18" charset="0"/>
            </a:endParaRPr>
          </a:p>
          <a:p>
            <a:pPr lvl="1"/>
            <a:r>
              <a:rPr lang="en-US" altLang="en-US" sz="1600" b="1" dirty="0">
                <a:solidFill>
                  <a:schemeClr val="tx1"/>
                </a:solidFill>
                <a:latin typeface="Calibri" pitchFamily="34" charset="0"/>
                <a:cs typeface="Times New Roman" pitchFamily="18" charset="0"/>
              </a:rPr>
              <a:t>Halstead shows that length N can be estimated</a:t>
            </a:r>
          </a:p>
          <a:p>
            <a:r>
              <a:rPr lang="en-US" altLang="en-US" sz="1600" b="1" dirty="0">
                <a:solidFill>
                  <a:schemeClr val="tx1"/>
                </a:solidFill>
                <a:latin typeface="Calibri" pitchFamily="34" charset="0"/>
                <a:cs typeface="Times New Roman" pitchFamily="18" charset="0"/>
              </a:rPr>
              <a:t> </a:t>
            </a:r>
          </a:p>
          <a:p>
            <a:r>
              <a:rPr lang="en-US" altLang="en-US" sz="1600" b="1" dirty="0" smtClean="0">
                <a:solidFill>
                  <a:schemeClr val="tx1"/>
                </a:solidFill>
                <a:latin typeface="Calibri" pitchFamily="34" charset="0"/>
                <a:cs typeface="Times New Roman" pitchFamily="18" charset="0"/>
              </a:rPr>
              <a:t>                  N</a:t>
            </a:r>
            <a:r>
              <a:rPr lang="en-US" altLang="en-US" sz="1600" b="1" dirty="0">
                <a:solidFill>
                  <a:schemeClr val="tx1"/>
                </a:solidFill>
                <a:latin typeface="Calibri" pitchFamily="34" charset="0"/>
                <a:cs typeface="Times New Roman" pitchFamily="18" charset="0"/>
              </a:rPr>
              <a:t>= n1log2n1+ n2log2n2 </a:t>
            </a:r>
          </a:p>
          <a:p>
            <a:pPr algn="just"/>
            <a:endParaRPr lang="en-US" sz="1600" b="1" dirty="0"/>
          </a:p>
        </p:txBody>
      </p:sp>
    </p:spTree>
  </p:cSld>
  <p:clrMapOvr>
    <a:masterClrMapping/>
  </p:clrMapOvr>
  <p:transition advTm="102033"/>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5123"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512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512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Programming Practices</a:t>
            </a:r>
            <a:endParaRPr lang="en-IN" altLang="en-US" sz="3000" b="1" dirty="0">
              <a:solidFill>
                <a:schemeClr val="bg1"/>
              </a:solidFill>
              <a:latin typeface="Calibri" pitchFamily="34" charset="0"/>
              <a:cs typeface="Times New Roman" pitchFamily="18" charset="0"/>
            </a:endParaRPr>
          </a:p>
        </p:txBody>
      </p:sp>
      <p:sp>
        <p:nvSpPr>
          <p:cNvPr id="5126" name="Rectangle 11"/>
          <p:cNvSpPr>
            <a:spLocks noChangeArrowheads="1"/>
          </p:cNvSpPr>
          <p:nvPr>
            <p:custDataLst>
              <p:tags r:id="rId5"/>
            </p:custDataLst>
          </p:nvPr>
        </p:nvSpPr>
        <p:spPr bwMode="auto">
          <a:xfrm>
            <a:off x="6643688" y="6357938"/>
            <a:ext cx="2500312" cy="214312"/>
          </a:xfrm>
          <a:prstGeom prst="rect">
            <a:avLst/>
          </a:prstGeom>
          <a:solidFill>
            <a:srgbClr val="F2F2F2"/>
          </a:solidFill>
          <a:ln w="25400" algn="ctr">
            <a:noFill/>
            <a:round/>
            <a:headEnd/>
            <a:tailEnd/>
          </a:ln>
        </p:spPr>
        <p:txBody>
          <a:bodyPr anchor="ctr"/>
          <a:lstStyle/>
          <a:p>
            <a:pPr algn="ctr"/>
            <a:endParaRPr lang="en-US" altLang="en-US"/>
          </a:p>
        </p:txBody>
      </p:sp>
      <p:sp>
        <p:nvSpPr>
          <p:cNvPr id="5127" name="TextBox 12"/>
          <p:cNvSpPr>
            <a:spLocks noChangeArrowheads="1"/>
          </p:cNvSpPr>
          <p:nvPr>
            <p:custDataLst>
              <p:tags r:id="rId6"/>
            </p:custDataLst>
          </p:nvPr>
        </p:nvSpPr>
        <p:spPr bwMode="auto">
          <a:xfrm>
            <a:off x="6564313" y="6500813"/>
            <a:ext cx="1111250" cy="215900"/>
          </a:xfrm>
          <a:prstGeom prst="rect">
            <a:avLst/>
          </a:prstGeom>
          <a:noFill/>
          <a:ln w="9525" algn="ctr">
            <a:noFill/>
            <a:round/>
            <a:headEnd/>
            <a:tailEnd/>
          </a:ln>
        </p:spPr>
        <p:txBody>
          <a:bodyPr wrap="none"/>
          <a:lstStyle/>
          <a:p>
            <a:r>
              <a:rPr lang="en-IN" altLang="en-US" sz="800">
                <a:latin typeface="Calibri" pitchFamily="34" charset="0"/>
              </a:rPr>
              <a:t>Image source : Google</a:t>
            </a:r>
            <a:endParaRPr lang="en-US" altLang="en-US" sz="800">
              <a:latin typeface="Calibri" pitchFamily="34" charset="0"/>
            </a:endParaRPr>
          </a:p>
        </p:txBody>
      </p:sp>
      <p:sp>
        <p:nvSpPr>
          <p:cNvPr id="5128" name="Rectangle 13"/>
          <p:cNvSpPr>
            <a:spLocks noChangeArrowheads="1"/>
          </p:cNvSpPr>
          <p:nvPr>
            <p:custDataLst>
              <p:tags r:id="rId7"/>
            </p:custDataLst>
          </p:nvPr>
        </p:nvSpPr>
        <p:spPr bwMode="auto">
          <a:xfrm flipH="1">
            <a:off x="6564313" y="6354763"/>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5129" name="Audio 1">
            <a:hlinkClick r:id="" action="ppaction://media"/>
          </p:cNvPr>
          <p:cNvPicPr>
            <a:picLocks noChangeAspect="1" noChangeArrowheads="1"/>
          </p:cNvPicPr>
          <p:nvPr/>
        </p:nvPicPr>
        <p:blipFill>
          <a:blip r:embed="rId11"/>
          <a:srcRect/>
          <a:stretch>
            <a:fillRect/>
          </a:stretch>
        </p:blipFill>
        <p:spPr bwMode="auto">
          <a:xfrm>
            <a:off x="8318500" y="6032500"/>
            <a:ext cx="609600" cy="609600"/>
          </a:xfrm>
          <a:prstGeom prst="rect">
            <a:avLst/>
          </a:prstGeom>
          <a:noFill/>
          <a:ln w="9525">
            <a:noFill/>
            <a:miter lim="800000"/>
            <a:headEnd/>
            <a:tailEnd/>
          </a:ln>
        </p:spPr>
      </p:pic>
      <p:sp>
        <p:nvSpPr>
          <p:cNvPr id="11" name="Rectangle 10"/>
          <p:cNvSpPr/>
          <p:nvPr/>
        </p:nvSpPr>
        <p:spPr>
          <a:xfrm>
            <a:off x="71406" y="2201670"/>
            <a:ext cx="8929718" cy="4236288"/>
          </a:xfrm>
          <a:prstGeom prst="rect">
            <a:avLst/>
          </a:prstGeom>
        </p:spPr>
        <p:txBody>
          <a:bodyPr wrap="square">
            <a:spAutoFit/>
          </a:bodyPr>
          <a:lstStyle/>
          <a:p>
            <a:pPr marL="657225" marR="0" lvl="1" indent="-280988" algn="just">
              <a:spcBef>
                <a:spcPts val="5"/>
              </a:spcBef>
              <a:spcAft>
                <a:spcPts val="0"/>
              </a:spcAft>
              <a:buFont typeface="Arial" charset="0"/>
              <a:buChar char="•"/>
              <a:tabLst>
                <a:tab pos="398463" algn="l"/>
              </a:tabLst>
            </a:pPr>
            <a:r>
              <a:rPr lang="en-US" altLang="en-US" sz="2200" b="1" dirty="0">
                <a:latin typeface="Calibri" pitchFamily="34" charset="0"/>
                <a:cs typeface="Times New Roman" pitchFamily="18" charset="0"/>
              </a:rPr>
              <a:t>Control </a:t>
            </a:r>
            <a:r>
              <a:rPr lang="en-US" altLang="en-US" sz="2200" b="1" dirty="0" smtClean="0">
                <a:latin typeface="Calibri" pitchFamily="34" charset="0"/>
                <a:cs typeface="Times New Roman" pitchFamily="18" charset="0"/>
              </a:rPr>
              <a:t>construct</a:t>
            </a:r>
          </a:p>
          <a:p>
            <a:pPr marL="657225" marR="0" lvl="1" indent="-280988" algn="just">
              <a:spcBef>
                <a:spcPts val="5"/>
              </a:spcBef>
              <a:spcAft>
                <a:spcPts val="0"/>
              </a:spcAft>
              <a:tabLst>
                <a:tab pos="398463" algn="l"/>
              </a:tabLst>
            </a:pPr>
            <a:r>
              <a:rPr lang="en-US" altLang="en-US" sz="2200" b="1" dirty="0">
                <a:latin typeface="Calibri" pitchFamily="34" charset="0"/>
                <a:cs typeface="Times New Roman" pitchFamily="18" charset="0"/>
              </a:rPr>
              <a:t>	</a:t>
            </a:r>
            <a:r>
              <a:rPr lang="en-US" altLang="en-US" sz="2200" b="1" dirty="0" smtClean="0">
                <a:latin typeface="Calibri" pitchFamily="34" charset="0"/>
                <a:cs typeface="Times New Roman" pitchFamily="18" charset="0"/>
              </a:rPr>
              <a:t>		</a:t>
            </a:r>
            <a:r>
              <a:rPr lang="en-US" altLang="en-US" sz="2200" dirty="0" smtClean="0">
                <a:latin typeface="Calibri" pitchFamily="34" charset="0"/>
                <a:cs typeface="Times New Roman" pitchFamily="18" charset="0"/>
              </a:rPr>
              <a:t>The </a:t>
            </a:r>
            <a:r>
              <a:rPr lang="en-US" altLang="en-US" sz="2200" dirty="0">
                <a:latin typeface="Calibri" pitchFamily="34" charset="0"/>
                <a:cs typeface="Times New Roman" pitchFamily="18" charset="0"/>
              </a:rPr>
              <a:t>single entry and exit constructs need to be used.</a:t>
            </a:r>
          </a:p>
          <a:p>
            <a:pPr marL="657225" lvl="1" indent="-280988" algn="just">
              <a:spcBef>
                <a:spcPts val="5"/>
              </a:spcBef>
              <a:spcAft>
                <a:spcPts val="0"/>
              </a:spcAft>
              <a:buFont typeface="Arial" charset="0"/>
              <a:buChar char="•"/>
              <a:tabLst>
                <a:tab pos="398463" algn="l"/>
              </a:tabLst>
            </a:pPr>
            <a:r>
              <a:rPr lang="en-US" altLang="en-US" sz="2200" b="1" dirty="0">
                <a:latin typeface="Calibri" pitchFamily="34" charset="0"/>
                <a:cs typeface="Times New Roman" pitchFamily="18" charset="0"/>
              </a:rPr>
              <a:t>Use of </a:t>
            </a:r>
            <a:r>
              <a:rPr lang="en-US" altLang="en-US" sz="2200" b="1" dirty="0" err="1">
                <a:latin typeface="Calibri" pitchFamily="34" charset="0"/>
                <a:cs typeface="Times New Roman" pitchFamily="18" charset="0"/>
              </a:rPr>
              <a:t>goto</a:t>
            </a:r>
            <a:endParaRPr lang="en-US" altLang="en-US" sz="2200" b="1" dirty="0">
              <a:latin typeface="Calibri" pitchFamily="34" charset="0"/>
              <a:cs typeface="Times New Roman" pitchFamily="18" charset="0"/>
            </a:endParaRPr>
          </a:p>
          <a:p>
            <a:pPr marL="657225" lvl="1" indent="-280988" algn="just">
              <a:spcBef>
                <a:spcPts val="5"/>
              </a:spcBef>
              <a:spcAft>
                <a:spcPts val="0"/>
              </a:spcAft>
              <a:tabLst>
                <a:tab pos="398463" algn="l"/>
              </a:tabLst>
            </a:pPr>
            <a:r>
              <a:rPr lang="en-US" altLang="en-US" sz="2200" b="1" dirty="0">
                <a:latin typeface="Calibri" pitchFamily="34" charset="0"/>
                <a:cs typeface="Times New Roman" pitchFamily="18" charset="0"/>
              </a:rPr>
              <a:t>         </a:t>
            </a:r>
            <a:r>
              <a:rPr lang="en-US" altLang="en-US" sz="2200" dirty="0">
                <a:latin typeface="Calibri" pitchFamily="34" charset="0"/>
                <a:cs typeface="Times New Roman" pitchFamily="18" charset="0"/>
              </a:rPr>
              <a:t>The </a:t>
            </a:r>
            <a:r>
              <a:rPr lang="en-US" altLang="en-US" sz="2200" dirty="0" err="1">
                <a:latin typeface="Calibri" pitchFamily="34" charset="0"/>
                <a:cs typeface="Times New Roman" pitchFamily="18" charset="0"/>
              </a:rPr>
              <a:t>goto</a:t>
            </a:r>
            <a:r>
              <a:rPr lang="en-US" altLang="en-US" sz="2200" dirty="0">
                <a:latin typeface="Calibri" pitchFamily="34" charset="0"/>
                <a:cs typeface="Times New Roman" pitchFamily="18" charset="0"/>
              </a:rPr>
              <a:t> statements make the program unstructured. So avoid use </a:t>
            </a:r>
            <a:r>
              <a:rPr lang="en-US" altLang="en-US" sz="2200" dirty="0" smtClean="0">
                <a:latin typeface="Calibri" pitchFamily="34" charset="0"/>
                <a:cs typeface="Times New Roman" pitchFamily="18" charset="0"/>
              </a:rPr>
              <a:t>of </a:t>
            </a:r>
            <a:r>
              <a:rPr lang="en-US" altLang="en-US" sz="2200" dirty="0" err="1">
                <a:latin typeface="Calibri" pitchFamily="34" charset="0"/>
                <a:cs typeface="Times New Roman" pitchFamily="18" charset="0"/>
              </a:rPr>
              <a:t>goto</a:t>
            </a:r>
            <a:r>
              <a:rPr lang="en-US" altLang="en-US" sz="2200" dirty="0">
                <a:latin typeface="Calibri" pitchFamily="34" charset="0"/>
                <a:cs typeface="Times New Roman" pitchFamily="18" charset="0"/>
              </a:rPr>
              <a:t> statements as possible.</a:t>
            </a:r>
          </a:p>
          <a:p>
            <a:pPr marL="657225" lvl="1" indent="-280988" algn="just">
              <a:spcBef>
                <a:spcPts val="5"/>
              </a:spcBef>
              <a:spcAft>
                <a:spcPts val="0"/>
              </a:spcAft>
              <a:buFont typeface="Arial" charset="0"/>
              <a:buChar char="•"/>
              <a:tabLst>
                <a:tab pos="398463" algn="l"/>
              </a:tabLst>
            </a:pPr>
            <a:r>
              <a:rPr lang="en-US" altLang="en-US" sz="2200" b="1" dirty="0">
                <a:latin typeface="Calibri" pitchFamily="34" charset="0"/>
                <a:cs typeface="Times New Roman" pitchFamily="18" charset="0"/>
              </a:rPr>
              <a:t>Information hiding</a:t>
            </a:r>
          </a:p>
          <a:p>
            <a:pPr marL="657225" lvl="1" indent="-280988" algn="just">
              <a:spcBef>
                <a:spcPts val="5"/>
              </a:spcBef>
              <a:spcAft>
                <a:spcPts val="0"/>
              </a:spcAft>
              <a:buFont typeface="Arial" charset="0"/>
              <a:buChar char="•"/>
              <a:tabLst>
                <a:tab pos="398463" algn="l"/>
              </a:tabLst>
            </a:pPr>
            <a:r>
              <a:rPr lang="en-US" altLang="en-US" sz="2200" b="1" dirty="0">
                <a:latin typeface="Calibri" pitchFamily="34" charset="0"/>
                <a:cs typeface="Times New Roman" pitchFamily="18" charset="0"/>
              </a:rPr>
              <a:t>Nesting</a:t>
            </a:r>
          </a:p>
          <a:p>
            <a:pPr marL="657225" lvl="1" indent="-280988" algn="just">
              <a:lnSpc>
                <a:spcPct val="106000"/>
              </a:lnSpc>
              <a:spcBef>
                <a:spcPts val="5"/>
              </a:spcBef>
              <a:spcAft>
                <a:spcPts val="0"/>
              </a:spcAft>
              <a:tabLst>
                <a:tab pos="398463" algn="l"/>
              </a:tabLst>
            </a:pPr>
            <a:r>
              <a:rPr lang="en-US" altLang="en-US" sz="2200" b="1" dirty="0">
                <a:latin typeface="Calibri" pitchFamily="34" charset="0"/>
                <a:cs typeface="Times New Roman" pitchFamily="18" charset="0"/>
              </a:rPr>
              <a:t>         </a:t>
            </a:r>
            <a:r>
              <a:rPr lang="en-US" altLang="en-US" sz="2200" dirty="0">
                <a:latin typeface="Calibri" pitchFamily="34" charset="0"/>
                <a:cs typeface="Times New Roman" pitchFamily="18" charset="0"/>
              </a:rPr>
              <a:t>Structure inside another structure is called as nesting. If there is too deep nesting then it becomes hard to understand the code as well as complex.</a:t>
            </a:r>
          </a:p>
          <a:p>
            <a:pPr marL="657225" lvl="1" indent="-280988" algn="just">
              <a:lnSpc>
                <a:spcPct val="106000"/>
              </a:lnSpc>
              <a:spcBef>
                <a:spcPts val="5"/>
              </a:spcBef>
              <a:spcAft>
                <a:spcPts val="0"/>
              </a:spcAft>
              <a:buFont typeface="Arial" charset="0"/>
              <a:buChar char="•"/>
              <a:tabLst>
                <a:tab pos="398463" algn="l"/>
              </a:tabLst>
            </a:pPr>
            <a:r>
              <a:rPr lang="en-US" altLang="en-US" sz="2200" b="1" dirty="0">
                <a:latin typeface="Calibri" pitchFamily="34" charset="0"/>
                <a:cs typeface="Times New Roman" pitchFamily="18" charset="0"/>
              </a:rPr>
              <a:t>User defined data types</a:t>
            </a:r>
          </a:p>
          <a:p>
            <a:pPr marL="657225" lvl="1" indent="-280988" algn="just">
              <a:spcBef>
                <a:spcPts val="5"/>
              </a:spcBef>
              <a:spcAft>
                <a:spcPts val="0"/>
              </a:spcAft>
              <a:tabLst>
                <a:tab pos="398463" algn="l"/>
              </a:tabLst>
            </a:pPr>
            <a:r>
              <a:rPr lang="en-US" altLang="en-US" sz="2200" b="1" dirty="0">
                <a:latin typeface="Calibri" pitchFamily="34" charset="0"/>
                <a:cs typeface="Times New Roman" pitchFamily="18" charset="0"/>
              </a:rPr>
              <a:t>        </a:t>
            </a:r>
            <a:r>
              <a:rPr lang="en-US" altLang="en-US" sz="2200" dirty="0">
                <a:latin typeface="Calibri" pitchFamily="34" charset="0"/>
                <a:cs typeface="Times New Roman" pitchFamily="18" charset="0"/>
              </a:rPr>
              <a:t>User can define data type to enhance the readability of the </a:t>
            </a:r>
            <a:r>
              <a:rPr lang="en-US" altLang="en-US" sz="2200" dirty="0" smtClean="0">
                <a:latin typeface="Calibri" pitchFamily="34" charset="0"/>
                <a:cs typeface="Times New Roman" pitchFamily="18" charset="0"/>
              </a:rPr>
              <a:t>code</a:t>
            </a:r>
            <a:r>
              <a:rPr lang="en-US" altLang="en-US" sz="2200" dirty="0">
                <a:latin typeface="Calibri" pitchFamily="34" charset="0"/>
                <a:cs typeface="Times New Roman" pitchFamily="18" charset="0"/>
              </a:rPr>
              <a:t>.</a:t>
            </a:r>
          </a:p>
        </p:txBody>
      </p:sp>
    </p:spTree>
  </p:cSld>
  <p:clrMapOvr>
    <a:masterClrMapping/>
  </p:clrMapOvr>
  <p:transition advTm="52647"/>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8675"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867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867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Knot Count</a:t>
            </a:r>
            <a:endParaRPr lang="en-US" altLang="en-US" sz="3000" b="1" dirty="0">
              <a:solidFill>
                <a:schemeClr val="bg1"/>
              </a:solidFill>
              <a:latin typeface="Calibri" pitchFamily="34" charset="0"/>
              <a:cs typeface="Times New Roman" pitchFamily="18" charset="0"/>
            </a:endParaRPr>
          </a:p>
        </p:txBody>
      </p:sp>
      <p:pic>
        <p:nvPicPr>
          <p:cNvPr id="28678"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9" name="object 7"/>
          <p:cNvSpPr txBox="1"/>
          <p:nvPr/>
        </p:nvSpPr>
        <p:spPr>
          <a:xfrm>
            <a:off x="142844" y="2387040"/>
            <a:ext cx="8786874" cy="371255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9050" rIns="0" bIns="0" rtlCol="0">
            <a:spAutoFit/>
          </a:bodyPr>
          <a:lstStyle/>
          <a:p>
            <a:pPr marL="800100" lvl="1" indent="-342900">
              <a:buFont typeface="Arial" charset="0"/>
              <a:buChar char="•"/>
            </a:pPr>
            <a:r>
              <a:rPr lang="en-US" altLang="en-US" sz="2000" b="1" dirty="0" smtClean="0">
                <a:solidFill>
                  <a:schemeClr val="tx1"/>
                </a:solidFill>
                <a:latin typeface="Calibri" pitchFamily="34" charset="0"/>
                <a:cs typeface="Times New Roman" pitchFamily="18" charset="0"/>
              </a:rPr>
              <a:t>Knot </a:t>
            </a:r>
            <a:r>
              <a:rPr lang="en-US" altLang="en-US" sz="2000" b="1" dirty="0">
                <a:solidFill>
                  <a:schemeClr val="tx1"/>
                </a:solidFill>
                <a:latin typeface="Calibri" pitchFamily="34" charset="0"/>
                <a:cs typeface="Times New Roman" pitchFamily="18" charset="0"/>
              </a:rPr>
              <a:t>is a crossing of control flows. These crossings occur due to non-structural</a:t>
            </a:r>
          </a:p>
          <a:p>
            <a:pPr marL="800100" lvl="1" indent="-342900">
              <a:buFont typeface="Arial" charset="0"/>
              <a:buChar char="•"/>
            </a:pPr>
            <a:r>
              <a:rPr lang="en-US" altLang="en-US" sz="2000" b="1" dirty="0">
                <a:solidFill>
                  <a:schemeClr val="tx1"/>
                </a:solidFill>
                <a:latin typeface="Calibri" pitchFamily="34" charset="0"/>
                <a:cs typeface="Times New Roman" pitchFamily="18" charset="0"/>
              </a:rPr>
              <a:t>jumps in the program.</a:t>
            </a:r>
          </a:p>
          <a:p>
            <a:pPr marL="800100" lvl="1" indent="-342900">
              <a:buFont typeface="Arial" charset="0"/>
              <a:buChar char="•"/>
            </a:pPr>
            <a:r>
              <a:rPr lang="en-US" altLang="en-US" sz="2000" b="1" dirty="0">
                <a:solidFill>
                  <a:schemeClr val="tx1"/>
                </a:solidFill>
                <a:latin typeface="Calibri" pitchFamily="34" charset="0"/>
                <a:cs typeface="Times New Roman" pitchFamily="18" charset="0"/>
              </a:rPr>
              <a:t>Typically the </a:t>
            </a:r>
            <a:r>
              <a:rPr lang="en-US" altLang="en-US" sz="2000" b="1" dirty="0" err="1">
                <a:solidFill>
                  <a:schemeClr val="tx1"/>
                </a:solidFill>
                <a:latin typeface="Calibri" pitchFamily="34" charset="0"/>
                <a:cs typeface="Times New Roman" pitchFamily="18" charset="0"/>
              </a:rPr>
              <a:t>goto</a:t>
            </a:r>
            <a:r>
              <a:rPr lang="en-US" altLang="en-US" sz="2000" b="1" dirty="0">
                <a:solidFill>
                  <a:schemeClr val="tx1"/>
                </a:solidFill>
                <a:latin typeface="Calibri" pitchFamily="34" charset="0"/>
                <a:cs typeface="Times New Roman" pitchFamily="18" charset="0"/>
              </a:rPr>
              <a:t> statements cause this kind of non-structural jump. This metric is designed for FORTRAN language.</a:t>
            </a:r>
          </a:p>
          <a:p>
            <a:pPr marL="800100" lvl="1" indent="-342900">
              <a:buFont typeface="Arial" charset="0"/>
              <a:buChar char="•"/>
            </a:pPr>
            <a:r>
              <a:rPr lang="en-US" altLang="en-US" sz="2000" b="1" dirty="0">
                <a:solidFill>
                  <a:schemeClr val="tx1"/>
                </a:solidFill>
                <a:latin typeface="Calibri" pitchFamily="34" charset="0"/>
                <a:cs typeface="Times New Roman" pitchFamily="18" charset="0"/>
              </a:rPr>
              <a:t>If the knot is more intertwined then that means the program is more complex.</a:t>
            </a:r>
          </a:p>
          <a:p>
            <a:pPr marL="800100" lvl="1" indent="-342900">
              <a:buFont typeface="Arial" charset="0"/>
              <a:buChar char="•"/>
            </a:pPr>
            <a:r>
              <a:rPr lang="en-US" altLang="en-US" sz="2000" b="1" dirty="0">
                <a:solidFill>
                  <a:schemeClr val="tx1"/>
                </a:solidFill>
                <a:latin typeface="Calibri" pitchFamily="34" charset="0"/>
                <a:cs typeface="Times New Roman" pitchFamily="18" charset="0"/>
              </a:rPr>
              <a:t>The code with large knots is generally extremely difficult to read and understand.</a:t>
            </a:r>
          </a:p>
          <a:p>
            <a:pPr marL="800100" lvl="1" indent="-342900">
              <a:buFont typeface="Arial" charset="0"/>
              <a:buChar char="•"/>
            </a:pPr>
            <a:r>
              <a:rPr lang="en-US" altLang="en-US" sz="2000" b="1" dirty="0">
                <a:solidFill>
                  <a:schemeClr val="tx1"/>
                </a:solidFill>
                <a:latin typeface="Calibri" pitchFamily="34" charset="0"/>
                <a:cs typeface="Times New Roman" pitchFamily="18" charset="0"/>
              </a:rPr>
              <a:t>The example is shown on the right side.</a:t>
            </a:r>
          </a:p>
          <a:p>
            <a:pPr algn="just"/>
            <a:endParaRPr lang="en-US" sz="2000" dirty="0"/>
          </a:p>
          <a:p>
            <a:pPr algn="just"/>
            <a:endParaRPr lang="en-US" sz="2000" b="1" dirty="0"/>
          </a:p>
        </p:txBody>
      </p:sp>
    </p:spTree>
  </p:cSld>
  <p:clrMapOvr>
    <a:masterClrMapping/>
  </p:clrMapOvr>
  <p:transition advTm="102033"/>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28675"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2867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8677" name="TextBox 6"/>
          <p:cNvSpPr>
            <a:spLocks noChangeArrowheads="1"/>
          </p:cNvSpPr>
          <p:nvPr>
            <p:custDataLst>
              <p:tags r:id="rId4"/>
            </p:custDataLst>
          </p:nvPr>
        </p:nvSpPr>
        <p:spPr bwMode="auto">
          <a:xfrm>
            <a:off x="190500" y="1517641"/>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Comparison of Different Metrics</a:t>
            </a:r>
            <a:endParaRPr lang="en-US" altLang="en-US" sz="3000" b="1" dirty="0">
              <a:solidFill>
                <a:schemeClr val="bg1"/>
              </a:solidFill>
              <a:latin typeface="Calibri" pitchFamily="34" charset="0"/>
              <a:cs typeface="Times New Roman" pitchFamily="18" charset="0"/>
            </a:endParaRPr>
          </a:p>
        </p:txBody>
      </p:sp>
      <p:pic>
        <p:nvPicPr>
          <p:cNvPr id="28678"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graphicFrame>
        <p:nvGraphicFramePr>
          <p:cNvPr id="8" name="Table 7"/>
          <p:cNvGraphicFramePr>
            <a:graphicFrameLocks noGrp="1"/>
          </p:cNvGraphicFramePr>
          <p:nvPr>
            <p:extLst>
              <p:ext uri="{D42A27DB-BD31-4B8C-83A1-F6EECF244321}">
                <p14:modId xmlns:p14="http://schemas.microsoft.com/office/powerpoint/2010/main" val="1310968765"/>
              </p:ext>
            </p:extLst>
          </p:nvPr>
        </p:nvGraphicFramePr>
        <p:xfrm>
          <a:off x="142846" y="2103021"/>
          <a:ext cx="8858310" cy="4644400"/>
        </p:xfrm>
        <a:graphic>
          <a:graphicData uri="http://schemas.openxmlformats.org/drawingml/2006/table">
            <a:tbl>
              <a:tblPr firstRow="1" firstCol="1" lastRow="1" lastCol="1" bandRow="1" bandCol="1">
                <a:tableStyleId>{69CF1AB2-1976-4502-BF36-3FF5EA218861}</a:tableStyleId>
              </a:tblPr>
              <a:tblGrid>
                <a:gridCol w="2092514"/>
                <a:gridCol w="2720269"/>
                <a:gridCol w="2022763"/>
                <a:gridCol w="2022764"/>
              </a:tblGrid>
              <a:tr h="461739">
                <a:tc>
                  <a:txBody>
                    <a:bodyPr/>
                    <a:lstStyle/>
                    <a:p>
                      <a:pPr marL="67945" marR="0">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7945" marR="0">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Size </a:t>
                      </a:r>
                      <a:r>
                        <a:rPr lang="en-US" altLang="en-US" sz="2000" b="1" kern="1200" dirty="0">
                          <a:solidFill>
                            <a:schemeClr val="tx1"/>
                          </a:solidFill>
                          <a:latin typeface="Calibri" pitchFamily="34" charset="0"/>
                          <a:ea typeface="+mn-ea"/>
                          <a:cs typeface="Times New Roman" pitchFamily="18" charset="0"/>
                        </a:rPr>
                        <a:t>measure</a:t>
                      </a:r>
                    </a:p>
                  </a:txBody>
                  <a:tcPr marL="0" marR="0" marT="0" marB="0">
                    <a:solidFill>
                      <a:schemeClr val="accent5">
                        <a:lumMod val="60000"/>
                        <a:lumOff val="40000"/>
                      </a:schemeClr>
                    </a:solidFill>
                  </a:tcPr>
                </a:tc>
                <a:tc>
                  <a:txBody>
                    <a:bodyPr/>
                    <a:lstStyle/>
                    <a:p>
                      <a:pPr marL="67945" marR="0">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7945" marR="0">
                        <a:lnSpc>
                          <a:spcPts val="1240"/>
                        </a:lnSpc>
                        <a:spcBef>
                          <a:spcPts val="0"/>
                        </a:spcBef>
                        <a:spcAft>
                          <a:spcPts val="0"/>
                        </a:spcAft>
                      </a:pPr>
                      <a:r>
                        <a:rPr lang="en-US" altLang="en-US" sz="2000" b="1" kern="1200" dirty="0" err="1" smtClean="0">
                          <a:solidFill>
                            <a:schemeClr val="tx1"/>
                          </a:solidFill>
                          <a:latin typeface="Calibri" pitchFamily="34" charset="0"/>
                          <a:ea typeface="+mn-ea"/>
                          <a:cs typeface="Times New Roman" pitchFamily="18" charset="0"/>
                        </a:rPr>
                        <a:t>Cyclomatic</a:t>
                      </a:r>
                      <a:r>
                        <a:rPr lang="en-US" altLang="en-US" sz="2000" b="1" kern="1200" dirty="0" smtClean="0">
                          <a:solidFill>
                            <a:schemeClr val="tx1"/>
                          </a:solidFill>
                          <a:latin typeface="Calibri" pitchFamily="34" charset="0"/>
                          <a:ea typeface="+mn-ea"/>
                          <a:cs typeface="Times New Roman" pitchFamily="18" charset="0"/>
                        </a:rPr>
                        <a:t> Complexity</a:t>
                      </a:r>
                      <a:endParaRPr lang="en-US" altLang="en-US" sz="2000" b="1" kern="1200" dirty="0">
                        <a:solidFill>
                          <a:schemeClr val="tx1"/>
                        </a:solidFill>
                        <a:latin typeface="Calibri" pitchFamily="34" charset="0"/>
                        <a:ea typeface="+mn-ea"/>
                        <a:cs typeface="Times New Roman" pitchFamily="18" charset="0"/>
                      </a:endParaRPr>
                    </a:p>
                  </a:txBody>
                  <a:tcPr marL="0" marR="0" marT="0" marB="0">
                    <a:solidFill>
                      <a:schemeClr val="accent5">
                        <a:lumMod val="60000"/>
                        <a:lumOff val="40000"/>
                      </a:schemeClr>
                    </a:solidFill>
                  </a:tcPr>
                </a:tc>
                <a:tc>
                  <a:txBody>
                    <a:bodyPr/>
                    <a:lstStyle/>
                    <a:p>
                      <a:pPr marL="67945" marR="0">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7945" marR="0">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Halstead’s </a:t>
                      </a:r>
                      <a:r>
                        <a:rPr lang="en-US" altLang="en-US" sz="2000" b="1" kern="1200" dirty="0">
                          <a:solidFill>
                            <a:schemeClr val="tx1"/>
                          </a:solidFill>
                          <a:latin typeface="Calibri" pitchFamily="34" charset="0"/>
                          <a:ea typeface="+mn-ea"/>
                          <a:cs typeface="Times New Roman" pitchFamily="18" charset="0"/>
                        </a:rPr>
                        <a:t>measure</a:t>
                      </a:r>
                    </a:p>
                  </a:txBody>
                  <a:tcPr marL="0" marR="0" marT="0" marB="0">
                    <a:solidFill>
                      <a:schemeClr val="accent5">
                        <a:lumMod val="60000"/>
                        <a:lumOff val="40000"/>
                      </a:schemeClr>
                    </a:solidFill>
                  </a:tcPr>
                </a:tc>
                <a:tc>
                  <a:txBody>
                    <a:bodyPr/>
                    <a:lstStyle/>
                    <a:p>
                      <a:pPr marL="68580" marR="0">
                        <a:lnSpc>
                          <a:spcPts val="1240"/>
                        </a:lnSpc>
                        <a:spcBef>
                          <a:spcPts val="0"/>
                        </a:spcBef>
                        <a:spcAft>
                          <a:spcPts val="0"/>
                        </a:spcAft>
                      </a:pPr>
                      <a:endParaRPr lang="en-US" altLang="en-US" sz="2000" b="1" kern="1200" dirty="0" smtClean="0">
                        <a:solidFill>
                          <a:schemeClr val="tx1"/>
                        </a:solidFill>
                        <a:latin typeface="Calibri" pitchFamily="34" charset="0"/>
                        <a:ea typeface="+mn-ea"/>
                        <a:cs typeface="Times New Roman" pitchFamily="18" charset="0"/>
                      </a:endParaRPr>
                    </a:p>
                    <a:p>
                      <a:pPr marL="68580" marR="0">
                        <a:lnSpc>
                          <a:spcPts val="1240"/>
                        </a:lnSpc>
                        <a:spcBef>
                          <a:spcPts val="0"/>
                        </a:spcBef>
                        <a:spcAft>
                          <a:spcPts val="0"/>
                        </a:spcAft>
                      </a:pPr>
                      <a:r>
                        <a:rPr lang="en-US" altLang="en-US" sz="2000" b="1" kern="1200" dirty="0" smtClean="0">
                          <a:solidFill>
                            <a:schemeClr val="tx1"/>
                          </a:solidFill>
                          <a:latin typeface="Calibri" pitchFamily="34" charset="0"/>
                          <a:ea typeface="+mn-ea"/>
                          <a:cs typeface="Times New Roman" pitchFamily="18" charset="0"/>
                        </a:rPr>
                        <a:t>Knot </a:t>
                      </a:r>
                      <a:r>
                        <a:rPr lang="en-US" altLang="en-US" sz="2000" b="1" kern="1200" dirty="0">
                          <a:solidFill>
                            <a:schemeClr val="tx1"/>
                          </a:solidFill>
                          <a:latin typeface="Calibri" pitchFamily="34" charset="0"/>
                          <a:ea typeface="+mn-ea"/>
                          <a:cs typeface="Times New Roman" pitchFamily="18" charset="0"/>
                        </a:rPr>
                        <a:t>count</a:t>
                      </a:r>
                    </a:p>
                  </a:txBody>
                  <a:tcPr marL="0" marR="0" marT="0" marB="0">
                    <a:solidFill>
                      <a:schemeClr val="accent5">
                        <a:lumMod val="60000"/>
                        <a:lumOff val="40000"/>
                      </a:schemeClr>
                    </a:solidFill>
                  </a:tcPr>
                </a:tc>
              </a:tr>
              <a:tr h="2065131">
                <a:tc>
                  <a:txBody>
                    <a:bodyPr/>
                    <a:lstStyle/>
                    <a:p>
                      <a:pPr marL="342900" marR="59690" lvl="0" indent="-342900" algn="l">
                        <a:lnSpc>
                          <a:spcPct val="105000"/>
                        </a:lnSpc>
                        <a:spcBef>
                          <a:spcPts val="0"/>
                        </a:spcBef>
                        <a:spcAft>
                          <a:spcPts val="0"/>
                        </a:spcAft>
                        <a:buSzPts val="1100"/>
                        <a:buFont typeface="Symbol" charset="2"/>
                        <a:buChar char=""/>
                        <a:tabLst>
                          <a:tab pos="156845" algn="l"/>
                        </a:tabLst>
                      </a:pPr>
                      <a:r>
                        <a:rPr lang="en-US" altLang="en-US" sz="2000" b="1" kern="1200" dirty="0">
                          <a:solidFill>
                            <a:schemeClr val="tx1"/>
                          </a:solidFill>
                          <a:latin typeface="Calibri" pitchFamily="34" charset="0"/>
                          <a:ea typeface="+mn-ea"/>
                          <a:cs typeface="Times New Roman" pitchFamily="18" charset="0"/>
                        </a:rPr>
                        <a:t>This is simple method of obtaining the metrics. It is based on lines of code.</a:t>
                      </a:r>
                    </a:p>
                  </a:txBody>
                  <a:tcPr marL="0" marR="0" marT="0" marB="0"/>
                </a:tc>
                <a:tc>
                  <a:txBody>
                    <a:bodyPr/>
                    <a:lstStyle/>
                    <a:p>
                      <a:pPr marL="342900" marR="59055" lvl="0" indent="-342900" algn="l">
                        <a:lnSpc>
                          <a:spcPct val="105000"/>
                        </a:lnSpc>
                        <a:spcBef>
                          <a:spcPts val="0"/>
                        </a:spcBef>
                        <a:spcAft>
                          <a:spcPts val="0"/>
                        </a:spcAft>
                        <a:buSzPts val="1100"/>
                        <a:buFont typeface="Symbol" charset="2"/>
                        <a:buChar char=""/>
                        <a:tabLst>
                          <a:tab pos="156845" algn="l"/>
                        </a:tabLst>
                      </a:pPr>
                      <a:r>
                        <a:rPr lang="en-US" altLang="en-US" sz="2000" b="1" kern="1200" dirty="0">
                          <a:solidFill>
                            <a:schemeClr val="tx1"/>
                          </a:solidFill>
                          <a:latin typeface="Calibri" pitchFamily="34" charset="0"/>
                          <a:ea typeface="+mn-ea"/>
                          <a:cs typeface="Times New Roman" pitchFamily="18" charset="0"/>
                        </a:rPr>
                        <a:t>This measure is based on the control flow of the programming constructs such as if then else, do-while, repeat-until and so on.</a:t>
                      </a:r>
                    </a:p>
                  </a:txBody>
                  <a:tcPr marL="0" marR="0" marT="0" marB="0"/>
                </a:tc>
                <a:tc>
                  <a:txBody>
                    <a:bodyPr/>
                    <a:lstStyle/>
                    <a:p>
                      <a:pPr marL="342900" marR="59690" lvl="0" indent="-342900" algn="l">
                        <a:lnSpc>
                          <a:spcPct val="105000"/>
                        </a:lnSpc>
                        <a:spcBef>
                          <a:spcPts val="0"/>
                        </a:spcBef>
                        <a:spcAft>
                          <a:spcPts val="0"/>
                        </a:spcAft>
                        <a:buSzPts val="1100"/>
                        <a:buFont typeface="Symbol" charset="2"/>
                        <a:buChar char=""/>
                        <a:tabLst>
                          <a:tab pos="157480" algn="l"/>
                          <a:tab pos="814705" algn="l"/>
                        </a:tabLst>
                      </a:pPr>
                      <a:r>
                        <a:rPr lang="en-US" altLang="en-US" sz="2000" b="1" kern="1200" smtClean="0">
                          <a:solidFill>
                            <a:schemeClr val="tx1"/>
                          </a:solidFill>
                          <a:latin typeface="Calibri" pitchFamily="34" charset="0"/>
                          <a:ea typeface="+mn-ea"/>
                          <a:cs typeface="Times New Roman" pitchFamily="18" charset="0"/>
                        </a:rPr>
                        <a:t>The</a:t>
                      </a:r>
                      <a:r>
                        <a:rPr lang="en-US" altLang="en-US" sz="2000" b="1" kern="1200" baseline="0" smtClean="0">
                          <a:solidFill>
                            <a:schemeClr val="tx1"/>
                          </a:solidFill>
                          <a:latin typeface="Calibri" pitchFamily="34" charset="0"/>
                          <a:ea typeface="+mn-ea"/>
                          <a:cs typeface="Times New Roman" pitchFamily="18" charset="0"/>
                        </a:rPr>
                        <a:t> </a:t>
                      </a:r>
                      <a:r>
                        <a:rPr lang="en-US" altLang="en-US" sz="2000" b="1" kern="1200" smtClean="0">
                          <a:solidFill>
                            <a:schemeClr val="tx1"/>
                          </a:solidFill>
                          <a:latin typeface="Calibri" pitchFamily="34" charset="0"/>
                          <a:ea typeface="+mn-ea"/>
                          <a:cs typeface="Times New Roman" pitchFamily="18" charset="0"/>
                        </a:rPr>
                        <a:t>measurable </a:t>
                      </a:r>
                      <a:r>
                        <a:rPr lang="en-US" altLang="en-US" sz="2000" b="1" kern="1200" dirty="0">
                          <a:solidFill>
                            <a:schemeClr val="tx1"/>
                          </a:solidFill>
                          <a:latin typeface="Calibri" pitchFamily="34" charset="0"/>
                          <a:ea typeface="+mn-ea"/>
                          <a:cs typeface="Times New Roman" pitchFamily="18" charset="0"/>
                        </a:rPr>
                        <a:t>quantities of the program are operators and operands.</a:t>
                      </a:r>
                    </a:p>
                  </a:txBody>
                  <a:tcPr marL="0" marR="0" marT="0" marB="0"/>
                </a:tc>
                <a:tc>
                  <a:txBody>
                    <a:bodyPr/>
                    <a:lstStyle/>
                    <a:p>
                      <a:pPr marL="342900" marR="57150" lvl="0" indent="-342900" algn="l">
                        <a:lnSpc>
                          <a:spcPct val="105000"/>
                        </a:lnSpc>
                        <a:spcBef>
                          <a:spcPts val="0"/>
                        </a:spcBef>
                        <a:spcAft>
                          <a:spcPts val="0"/>
                        </a:spcAft>
                        <a:buSzPts val="1100"/>
                        <a:buFont typeface="Symbol" charset="2"/>
                        <a:buChar char=""/>
                        <a:tabLst>
                          <a:tab pos="157480" algn="l"/>
                        </a:tabLst>
                      </a:pPr>
                      <a:r>
                        <a:rPr lang="en-US" altLang="en-US" sz="2000" b="1" kern="1200">
                          <a:solidFill>
                            <a:schemeClr val="tx1"/>
                          </a:solidFill>
                          <a:latin typeface="Calibri" pitchFamily="34" charset="0"/>
                          <a:ea typeface="+mn-ea"/>
                          <a:cs typeface="Times New Roman" pitchFamily="18" charset="0"/>
                        </a:rPr>
                        <a:t>It is basically designed for the FORTRAN programs.</a:t>
                      </a:r>
                    </a:p>
                  </a:txBody>
                  <a:tcPr marL="0" marR="0" marT="0" marB="0"/>
                </a:tc>
              </a:tr>
              <a:tr h="1942381">
                <a:tc>
                  <a:txBody>
                    <a:bodyPr/>
                    <a:lstStyle/>
                    <a:p>
                      <a:pPr marL="342900" marR="59690" lvl="0" indent="-342900" algn="l">
                        <a:lnSpc>
                          <a:spcPct val="105000"/>
                        </a:lnSpc>
                        <a:spcBef>
                          <a:spcPts val="0"/>
                        </a:spcBef>
                        <a:spcAft>
                          <a:spcPts val="0"/>
                        </a:spcAft>
                        <a:buSzPts val="1100"/>
                        <a:buFont typeface="Symbol" charset="2"/>
                        <a:buChar char=""/>
                        <a:tabLst>
                          <a:tab pos="156845" algn="l"/>
                        </a:tabLst>
                      </a:pPr>
                      <a:r>
                        <a:rPr lang="en-US" altLang="en-US" sz="2000" b="1" kern="1200">
                          <a:solidFill>
                            <a:schemeClr val="tx1"/>
                          </a:solidFill>
                          <a:latin typeface="Calibri" pitchFamily="34" charset="0"/>
                          <a:ea typeface="+mn-ea"/>
                          <a:cs typeface="Times New Roman" pitchFamily="18" charset="0"/>
                        </a:rPr>
                        <a:t>Modules of the same size can have different complexities.</a:t>
                      </a:r>
                    </a:p>
                  </a:txBody>
                  <a:tcPr marL="0" marR="0" marT="0" marB="0"/>
                </a:tc>
                <a:tc>
                  <a:txBody>
                    <a:bodyPr/>
                    <a:lstStyle/>
                    <a:p>
                      <a:pPr marL="342900" marR="59690" lvl="0" indent="-342900" algn="l">
                        <a:lnSpc>
                          <a:spcPct val="105000"/>
                        </a:lnSpc>
                        <a:spcBef>
                          <a:spcPts val="0"/>
                        </a:spcBef>
                        <a:spcAft>
                          <a:spcPts val="0"/>
                        </a:spcAft>
                        <a:buSzPts val="1100"/>
                        <a:buFont typeface="Symbol" charset="2"/>
                        <a:buChar char=""/>
                        <a:tabLst>
                          <a:tab pos="156845" algn="l"/>
                        </a:tabLst>
                      </a:pPr>
                      <a:r>
                        <a:rPr lang="en-US" altLang="en-US" sz="2000" b="1" kern="1200" dirty="0">
                          <a:solidFill>
                            <a:schemeClr val="tx1"/>
                          </a:solidFill>
                          <a:latin typeface="Calibri" pitchFamily="34" charset="0"/>
                          <a:ea typeface="+mn-ea"/>
                          <a:cs typeface="Times New Roman" pitchFamily="18" charset="0"/>
                        </a:rPr>
                        <a:t>For larger number of decisions larger is the complexity.</a:t>
                      </a:r>
                    </a:p>
                  </a:txBody>
                  <a:tcPr marL="0" marR="0" marT="0" marB="0"/>
                </a:tc>
                <a:tc>
                  <a:txBody>
                    <a:bodyPr/>
                    <a:lstStyle/>
                    <a:p>
                      <a:pPr marL="342900" marR="59055" lvl="0" indent="-342900" algn="l">
                        <a:lnSpc>
                          <a:spcPct val="105000"/>
                        </a:lnSpc>
                        <a:spcBef>
                          <a:spcPts val="0"/>
                        </a:spcBef>
                        <a:spcAft>
                          <a:spcPts val="0"/>
                        </a:spcAft>
                        <a:buSzPts val="1100"/>
                        <a:buFont typeface="Symbol" charset="2"/>
                        <a:buChar char=""/>
                        <a:tabLst>
                          <a:tab pos="157480" algn="l"/>
                        </a:tabLst>
                      </a:pPr>
                      <a:r>
                        <a:rPr lang="en-US" altLang="en-US" sz="2000" b="1" kern="1200" dirty="0">
                          <a:solidFill>
                            <a:schemeClr val="tx1"/>
                          </a:solidFill>
                          <a:latin typeface="Calibri" pitchFamily="34" charset="0"/>
                          <a:ea typeface="+mn-ea"/>
                          <a:cs typeface="Times New Roman" pitchFamily="18" charset="0"/>
                        </a:rPr>
                        <a:t>It is based on length and volume of the program.</a:t>
                      </a:r>
                    </a:p>
                  </a:txBody>
                  <a:tcPr marL="0" marR="0" marT="0" marB="0"/>
                </a:tc>
                <a:tc>
                  <a:txBody>
                    <a:bodyPr/>
                    <a:lstStyle/>
                    <a:p>
                      <a:pPr marL="342900" marR="56515" lvl="0" indent="-342900" algn="l">
                        <a:lnSpc>
                          <a:spcPct val="105000"/>
                        </a:lnSpc>
                        <a:spcBef>
                          <a:spcPts val="0"/>
                        </a:spcBef>
                        <a:spcAft>
                          <a:spcPts val="0"/>
                        </a:spcAft>
                        <a:buSzPts val="1100"/>
                        <a:buFont typeface="Symbol" charset="2"/>
                        <a:buChar char=""/>
                        <a:tabLst>
                          <a:tab pos="157480" algn="l"/>
                          <a:tab pos="1178560" algn="l"/>
                        </a:tabLst>
                      </a:pPr>
                      <a:r>
                        <a:rPr lang="en-US" altLang="en-US" sz="2000" b="1" kern="1200" dirty="0">
                          <a:solidFill>
                            <a:schemeClr val="tx1"/>
                          </a:solidFill>
                          <a:latin typeface="Calibri" pitchFamily="34" charset="0"/>
                          <a:ea typeface="+mn-ea"/>
                          <a:cs typeface="Times New Roman" pitchFamily="18" charset="0"/>
                        </a:rPr>
                        <a:t>More number of knots </a:t>
                      </a:r>
                      <a:r>
                        <a:rPr lang="en-US" altLang="en-US" sz="2000" b="1" kern="1200" dirty="0" smtClean="0">
                          <a:solidFill>
                            <a:schemeClr val="tx1"/>
                          </a:solidFill>
                          <a:latin typeface="Calibri" pitchFamily="34" charset="0"/>
                          <a:ea typeface="+mn-ea"/>
                          <a:cs typeface="Times New Roman" pitchFamily="18" charset="0"/>
                        </a:rPr>
                        <a:t>indicates more</a:t>
                      </a:r>
                      <a:endParaRPr lang="en-US" altLang="en-US" sz="2000" b="1" kern="1200" dirty="0">
                        <a:solidFill>
                          <a:schemeClr val="tx1"/>
                        </a:solidFill>
                        <a:latin typeface="Calibri" pitchFamily="34" charset="0"/>
                        <a:ea typeface="+mn-ea"/>
                        <a:cs typeface="Times New Roman" pitchFamily="18" charset="0"/>
                      </a:endParaRPr>
                    </a:p>
                    <a:p>
                      <a:pPr marL="156845" marR="0" algn="l">
                        <a:spcBef>
                          <a:spcPts val="5"/>
                        </a:spcBef>
                        <a:spcAft>
                          <a:spcPts val="0"/>
                        </a:spcAft>
                        <a:tabLst>
                          <a:tab pos="913130" algn="l"/>
                          <a:tab pos="1292225" algn="l"/>
                        </a:tabLst>
                      </a:pPr>
                      <a:r>
                        <a:rPr lang="en-US" altLang="en-US" sz="2000" b="1" kern="1200" dirty="0">
                          <a:solidFill>
                            <a:schemeClr val="tx1"/>
                          </a:solidFill>
                          <a:latin typeface="Calibri" pitchFamily="34" charset="0"/>
                          <a:ea typeface="+mn-ea"/>
                          <a:cs typeface="Times New Roman" pitchFamily="18" charset="0"/>
                        </a:rPr>
                        <a:t>complex	</a:t>
                      </a:r>
                      <a:r>
                        <a:rPr lang="en-US" altLang="en-US" sz="2000" b="1" kern="1200" dirty="0" smtClean="0">
                          <a:solidFill>
                            <a:schemeClr val="tx1"/>
                          </a:solidFill>
                          <a:latin typeface="Calibri" pitchFamily="34" charset="0"/>
                          <a:ea typeface="+mn-ea"/>
                          <a:cs typeface="Times New Roman" pitchFamily="18" charset="0"/>
                        </a:rPr>
                        <a:t>in  the</a:t>
                      </a:r>
                      <a:endParaRPr lang="en-US" altLang="en-US" sz="2000" b="1" kern="1200" dirty="0">
                        <a:solidFill>
                          <a:schemeClr val="tx1"/>
                        </a:solidFill>
                        <a:latin typeface="Calibri" pitchFamily="34" charset="0"/>
                        <a:ea typeface="+mn-ea"/>
                        <a:cs typeface="Times New Roman" pitchFamily="18" charset="0"/>
                      </a:endParaRPr>
                    </a:p>
                    <a:p>
                      <a:pPr marL="156845" marR="0" algn="l">
                        <a:lnSpc>
                          <a:spcPts val="1245"/>
                        </a:lnSpc>
                        <a:spcBef>
                          <a:spcPts val="80"/>
                        </a:spcBef>
                        <a:spcAft>
                          <a:spcPts val="0"/>
                        </a:spcAft>
                      </a:pPr>
                      <a:r>
                        <a:rPr lang="en-US" altLang="en-US" sz="2000" b="1" kern="1200" dirty="0">
                          <a:solidFill>
                            <a:schemeClr val="tx1"/>
                          </a:solidFill>
                          <a:latin typeface="Calibri" pitchFamily="34" charset="0"/>
                          <a:ea typeface="+mn-ea"/>
                          <a:cs typeface="Times New Roman" pitchFamily="18" charset="0"/>
                        </a:rPr>
                        <a:t>program.</a:t>
                      </a:r>
                    </a:p>
                  </a:txBody>
                  <a:tcPr marL="0" marR="0" marT="0" marB="0"/>
                </a:tc>
              </a:tr>
            </a:tbl>
          </a:graphicData>
        </a:graphic>
      </p:graphicFrame>
    </p:spTree>
  </p:cSld>
  <p:clrMapOvr>
    <a:masterClrMapping/>
  </p:clrMapOvr>
  <p:transition advTm="102033"/>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headEnd/>
            <a:tailEnd/>
          </a:ln>
        </p:spPr>
        <p:txBody>
          <a:bodyPr anchor="ctr"/>
          <a:lstStyle/>
          <a:p>
            <a:pPr algn="ctr"/>
            <a:endParaRPr lang="en-US" altLang="en-US"/>
          </a:p>
        </p:txBody>
      </p:sp>
      <p:pic>
        <p:nvPicPr>
          <p:cNvPr id="34819" name="Picture 2" descr="C:\Users\parul\Desktop\1.png"/>
          <p:cNvPicPr>
            <a:picLocks noChangeAspect="1" noChangeArrowheads="1"/>
          </p:cNvPicPr>
          <p:nvPr>
            <p:custDataLst>
              <p:tags r:id="rId2"/>
            </p:custDataLst>
          </p:nvPr>
        </p:nvPicPr>
        <p:blipFill>
          <a:blip r:embed="rId8"/>
          <a:srcRect/>
          <a:stretch>
            <a:fillRect/>
          </a:stretch>
        </p:blipFill>
        <p:spPr bwMode="auto">
          <a:xfrm>
            <a:off x="1219200" y="361950"/>
            <a:ext cx="6705600" cy="2857500"/>
          </a:xfrm>
          <a:prstGeom prst="rect">
            <a:avLst/>
          </a:prstGeom>
          <a:noFill/>
          <a:ln w="9525" algn="ctr">
            <a:noFill/>
            <a:miter lim="800000"/>
            <a:headEnd/>
            <a:tailEnd/>
          </a:ln>
        </p:spPr>
      </p:pic>
      <p:pic>
        <p:nvPicPr>
          <p:cNvPr id="34820" name="Picture 3" descr="C:\Users\parul\Desktop\2.png"/>
          <p:cNvPicPr>
            <a:picLocks noChangeAspect="1" noChangeArrowheads="1"/>
          </p:cNvPicPr>
          <p:nvPr>
            <p:custDataLst>
              <p:tags r:id="rId3"/>
            </p:custDataLst>
          </p:nvPr>
        </p:nvPicPr>
        <p:blipFill>
          <a:blip r:embed="rId9"/>
          <a:srcRect/>
          <a:stretch>
            <a:fillRect/>
          </a:stretch>
        </p:blipFill>
        <p:spPr bwMode="auto">
          <a:xfrm>
            <a:off x="2433638" y="4000500"/>
            <a:ext cx="4276725" cy="571500"/>
          </a:xfrm>
          <a:prstGeom prst="rect">
            <a:avLst/>
          </a:prstGeom>
          <a:noFill/>
          <a:ln w="9525" algn="ctr">
            <a:noFill/>
            <a:miter lim="800000"/>
            <a:headEnd/>
            <a:tailEnd/>
          </a:ln>
        </p:spPr>
      </p:pic>
      <p:pic>
        <p:nvPicPr>
          <p:cNvPr id="34821" name="Picture 4" descr="C:\Users\parul\Desktop\Cover Page with yellow patch - Version 18.png"/>
          <p:cNvPicPr>
            <a:picLocks noChangeAspect="1" noChangeArrowheads="1"/>
          </p:cNvPicPr>
          <p:nvPr>
            <p:custDataLst>
              <p:tags r:id="rId4"/>
            </p:custDataLst>
          </p:nvPr>
        </p:nvPicPr>
        <p:blipFill>
          <a:blip r:embed="rId10"/>
          <a:srcRect/>
          <a:stretch>
            <a:fillRect/>
          </a:stretch>
        </p:blipFill>
        <p:spPr bwMode="auto">
          <a:xfrm>
            <a:off x="3038475" y="4946650"/>
            <a:ext cx="3067050" cy="260350"/>
          </a:xfrm>
          <a:prstGeom prst="rect">
            <a:avLst/>
          </a:prstGeom>
          <a:noFill/>
          <a:ln w="9525" algn="ctr">
            <a:noFill/>
            <a:miter lim="800000"/>
            <a:headEnd/>
            <a:tailEnd/>
          </a:ln>
        </p:spPr>
      </p:pic>
      <p:sp>
        <p:nvSpPr>
          <p:cNvPr id="34822"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headEnd/>
            <a:tailEnd/>
          </a:ln>
        </p:spPr>
        <p:txBody>
          <a:bodyPr anchor="ctr"/>
          <a:lstStyle/>
          <a:p>
            <a:pPr algn="ctr"/>
            <a:endParaRPr lang="en-US" altLang="en-US"/>
          </a:p>
        </p:txBody>
      </p:sp>
      <p:sp>
        <p:nvSpPr>
          <p:cNvPr id="34823"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headEnd/>
            <a:tailEnd/>
          </a:ln>
        </p:spPr>
        <p:txBody>
          <a:bodyPr/>
          <a:lstStyle/>
          <a:p>
            <a:pPr algn="ctr"/>
            <a:r>
              <a:rPr lang="en-US" altLang="en-US">
                <a:solidFill>
                  <a:schemeClr val="tx2"/>
                </a:solidFill>
                <a:latin typeface="Calibri" pitchFamily="34" charset="0"/>
                <a:cs typeface="Times New Roman" pitchFamily="18" charset="0"/>
              </a:rPr>
              <a:t>www.paruluniversity.ac.in</a:t>
            </a:r>
          </a:p>
        </p:txBody>
      </p:sp>
      <p:pic>
        <p:nvPicPr>
          <p:cNvPr id="34824" name="Audio 1">
            <a:hlinkClick r:id="" action="ppaction://media"/>
          </p:cNvPr>
          <p:cNvPicPr>
            <a:picLocks noChangeAspect="1" noChangeArrowheads="1"/>
          </p:cNvPicPr>
          <p:nvPr/>
        </p:nvPicPr>
        <p:blipFill>
          <a:blip r:embed="rId11"/>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51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6147"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614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614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Programming Practices (Contd.)</a:t>
            </a:r>
            <a:endParaRPr lang="en-IN" altLang="en-US" sz="3000" b="1" dirty="0">
              <a:solidFill>
                <a:schemeClr val="bg1"/>
              </a:solidFill>
              <a:latin typeface="Calibri" pitchFamily="34" charset="0"/>
              <a:cs typeface="Times New Roman" pitchFamily="18" charset="0"/>
            </a:endParaRPr>
          </a:p>
        </p:txBody>
      </p:sp>
      <p:pic>
        <p:nvPicPr>
          <p:cNvPr id="6151" name="Audio 1">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Rectangle 7"/>
          <p:cNvSpPr/>
          <p:nvPr/>
        </p:nvSpPr>
        <p:spPr>
          <a:xfrm>
            <a:off x="71406" y="2221610"/>
            <a:ext cx="9072594" cy="4493538"/>
          </a:xfrm>
          <a:prstGeom prst="rect">
            <a:avLst/>
          </a:prstGeom>
        </p:spPr>
        <p:txBody>
          <a:bodyPr wrap="square">
            <a:spAutoFit/>
          </a:bodyPr>
          <a:lstStyle/>
          <a:p>
            <a:pPr marL="403225" lvl="1" indent="-260350">
              <a:buFont typeface="Arial" charset="0"/>
              <a:buChar char="•"/>
              <a:tabLst>
                <a:tab pos="431800" algn="l"/>
              </a:tabLst>
            </a:pPr>
            <a:r>
              <a:rPr lang="en-US" altLang="en-US" sz="2200" b="1" dirty="0">
                <a:latin typeface="Calibri" pitchFamily="34" charset="0"/>
                <a:cs typeface="Times New Roman" pitchFamily="18" charset="0"/>
              </a:rPr>
              <a:t>Modular size</a:t>
            </a:r>
          </a:p>
          <a:p>
            <a:pPr marL="403225" indent="-260350">
              <a:tabLst>
                <a:tab pos="431800" algn="l"/>
              </a:tabLst>
            </a:pPr>
            <a:r>
              <a:rPr lang="en-US" altLang="en-US" sz="2200" b="1" dirty="0">
                <a:latin typeface="Calibri" pitchFamily="34" charset="0"/>
                <a:cs typeface="Times New Roman" pitchFamily="18" charset="0"/>
              </a:rPr>
              <a:t>     </a:t>
            </a:r>
            <a:r>
              <a:rPr lang="en-US" altLang="en-US" sz="2200" dirty="0">
                <a:latin typeface="Calibri" pitchFamily="34" charset="0"/>
                <a:cs typeface="Times New Roman" pitchFamily="18" charset="0"/>
              </a:rPr>
              <a:t>The size of program may be large or small. There is no rule for size of the program. So as possible generate different module but not of large size.</a:t>
            </a:r>
          </a:p>
          <a:p>
            <a:pPr marL="403225" lvl="1" indent="-260350">
              <a:buFont typeface="Arial" charset="0"/>
              <a:buChar char="•"/>
              <a:tabLst>
                <a:tab pos="431800" algn="l"/>
              </a:tabLst>
            </a:pPr>
            <a:r>
              <a:rPr lang="en-US" altLang="en-US" sz="2200" b="1" dirty="0">
                <a:latin typeface="Calibri" pitchFamily="34" charset="0"/>
                <a:cs typeface="Times New Roman" pitchFamily="18" charset="0"/>
              </a:rPr>
              <a:t>Side effects</a:t>
            </a:r>
          </a:p>
          <a:p>
            <a:pPr marL="403225" indent="-260350">
              <a:tabLst>
                <a:tab pos="431800" algn="l"/>
              </a:tabLst>
            </a:pPr>
            <a:r>
              <a:rPr lang="en-US" altLang="en-US" sz="2200" b="1" dirty="0">
                <a:latin typeface="Calibri" pitchFamily="34" charset="0"/>
                <a:cs typeface="Times New Roman" pitchFamily="18" charset="0"/>
              </a:rPr>
              <a:t>     </a:t>
            </a:r>
            <a:r>
              <a:rPr lang="en-US" altLang="en-US" sz="2200" dirty="0">
                <a:latin typeface="Calibri" pitchFamily="34" charset="0"/>
                <a:cs typeface="Times New Roman" pitchFamily="18" charset="0"/>
              </a:rPr>
              <a:t>Sometimes if some part of code may change then it may generate some kind of problems called as side effects.</a:t>
            </a:r>
          </a:p>
          <a:p>
            <a:pPr marL="403225" lvl="1" indent="-260350">
              <a:buFont typeface="Arial" charset="0"/>
              <a:buChar char="•"/>
              <a:tabLst>
                <a:tab pos="431800" algn="l"/>
              </a:tabLst>
            </a:pPr>
            <a:r>
              <a:rPr lang="en-US" altLang="en-US" sz="2200" b="1" dirty="0">
                <a:latin typeface="Calibri" pitchFamily="34" charset="0"/>
                <a:cs typeface="Times New Roman" pitchFamily="18" charset="0"/>
              </a:rPr>
              <a:t>Robustness</a:t>
            </a:r>
          </a:p>
          <a:p>
            <a:pPr marL="403225" indent="-260350">
              <a:tabLst>
                <a:tab pos="431800" algn="l"/>
              </a:tabLst>
            </a:pPr>
            <a:r>
              <a:rPr lang="en-US" altLang="en-US" sz="2200" b="1" dirty="0">
                <a:latin typeface="Calibri" pitchFamily="34" charset="0"/>
                <a:cs typeface="Times New Roman" pitchFamily="18" charset="0"/>
              </a:rPr>
              <a:t>     </a:t>
            </a:r>
            <a:r>
              <a:rPr lang="en-US" altLang="en-US" sz="2200" dirty="0">
                <a:latin typeface="Calibri" pitchFamily="34" charset="0"/>
                <a:cs typeface="Times New Roman" pitchFamily="18" charset="0"/>
              </a:rPr>
              <a:t>If any kind of exception is generated, the program should generate some kind of output. Then it is called as robustness. In this situation the programs do not crash.</a:t>
            </a:r>
          </a:p>
          <a:p>
            <a:pPr marL="403225" lvl="1" indent="-260350">
              <a:buFont typeface="Arial" charset="0"/>
              <a:buChar char="•"/>
              <a:tabLst>
                <a:tab pos="431800" algn="l"/>
              </a:tabLst>
            </a:pPr>
            <a:r>
              <a:rPr lang="en-US" altLang="en-US" sz="2200" b="1" dirty="0">
                <a:latin typeface="Calibri" pitchFamily="34" charset="0"/>
                <a:cs typeface="Times New Roman" pitchFamily="18" charset="0"/>
              </a:rPr>
              <a:t>Switch case with defaults</a:t>
            </a:r>
          </a:p>
          <a:p>
            <a:pPr marL="403225" indent="-260350">
              <a:tabLst>
                <a:tab pos="431800" algn="l"/>
              </a:tabLst>
            </a:pPr>
            <a:r>
              <a:rPr lang="en-US" altLang="en-US" sz="2200" b="1" dirty="0">
                <a:latin typeface="Calibri" pitchFamily="34" charset="0"/>
                <a:cs typeface="Times New Roman" pitchFamily="18" charset="0"/>
              </a:rPr>
              <a:t>    </a:t>
            </a:r>
            <a:r>
              <a:rPr lang="en-US" altLang="en-US" sz="2200" dirty="0">
                <a:latin typeface="Calibri" pitchFamily="34" charset="0"/>
                <a:cs typeface="Times New Roman" pitchFamily="18" charset="0"/>
              </a:rPr>
              <a:t>Inside the switch case statement if any value which is unpredictable is given as argument then there should be default case to execute it</a:t>
            </a:r>
          </a:p>
        </p:txBody>
      </p:sp>
    </p:spTree>
  </p:cSld>
  <p:clrMapOvr>
    <a:masterClrMapping/>
  </p:clrMapOvr>
  <p:transition advTm="28983"/>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parul\Desktop\Digital Learning Content.png"/>
          <p:cNvPicPr>
            <a:picLocks noChangeAspect="1" noChangeArrowheads="1"/>
          </p:cNvPicPr>
          <p:nvPr>
            <p:custDataLst>
              <p:tags r:id="rId1"/>
            </p:custDataLst>
          </p:nvPr>
        </p:nvPicPr>
        <p:blipFill>
          <a:blip r:embed="rId6"/>
          <a:srcRect/>
          <a:stretch>
            <a:fillRect/>
          </a:stretch>
        </p:blipFill>
        <p:spPr bwMode="auto">
          <a:xfrm>
            <a:off x="0" y="0"/>
            <a:ext cx="9144000" cy="6900863"/>
          </a:xfrm>
          <a:prstGeom prst="rect">
            <a:avLst/>
          </a:prstGeom>
          <a:noFill/>
          <a:ln w="9525" algn="ctr">
            <a:noFill/>
            <a:miter lim="800000"/>
            <a:headEnd/>
            <a:tailEnd/>
          </a:ln>
        </p:spPr>
      </p:pic>
      <p:pic>
        <p:nvPicPr>
          <p:cNvPr id="7171" name="Picture 6" descr="C:\Users\parul\Desktop\Untitled-1.png"/>
          <p:cNvPicPr>
            <a:picLocks noChangeAspect="1" noChangeArrowheads="1"/>
          </p:cNvPicPr>
          <p:nvPr>
            <p:custDataLst>
              <p:tags r:id="rId2"/>
            </p:custDataLst>
          </p:nvPr>
        </p:nvPicPr>
        <p:blipFill>
          <a:blip r:embed="rId7"/>
          <a:srcRect/>
          <a:stretch>
            <a:fillRect/>
          </a:stretch>
        </p:blipFill>
        <p:spPr bwMode="auto">
          <a:xfrm>
            <a:off x="1857375" y="3071813"/>
            <a:ext cx="5430838" cy="2803525"/>
          </a:xfrm>
          <a:prstGeom prst="rect">
            <a:avLst/>
          </a:prstGeom>
          <a:noFill/>
          <a:ln w="9525" algn="ctr">
            <a:noFill/>
            <a:round/>
            <a:headEnd/>
            <a:tailEnd/>
          </a:ln>
        </p:spPr>
      </p:pic>
      <p:sp>
        <p:nvSpPr>
          <p:cNvPr id="717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7173"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Coding Standards</a:t>
            </a:r>
            <a:endParaRPr lang="en-US" altLang="en-US" sz="3000" b="1" dirty="0">
              <a:solidFill>
                <a:schemeClr val="bg1"/>
              </a:solidFill>
              <a:latin typeface="Calibri" pitchFamily="34" charset="0"/>
              <a:cs typeface="Times New Roman" pitchFamily="18" charset="0"/>
            </a:endParaRPr>
          </a:p>
        </p:txBody>
      </p:sp>
      <p:pic>
        <p:nvPicPr>
          <p:cNvPr id="7175" name="Audio 2">
            <a:hlinkClick r:id="" action="ppaction://media"/>
          </p:cNvPr>
          <p:cNvPicPr>
            <a:picLocks noChangeAspect="1" noChangeArrowheads="1"/>
          </p:cNvPicPr>
          <p:nvPr/>
        </p:nvPicPr>
        <p:blipFill>
          <a:blip r:embed="rId8"/>
          <a:srcRect/>
          <a:stretch>
            <a:fillRect/>
          </a:stretch>
        </p:blipFill>
        <p:spPr bwMode="auto">
          <a:xfrm>
            <a:off x="8318500" y="6032500"/>
            <a:ext cx="609600" cy="609600"/>
          </a:xfrm>
          <a:prstGeom prst="rect">
            <a:avLst/>
          </a:prstGeom>
          <a:noFill/>
          <a:ln w="9525">
            <a:noFill/>
            <a:miter lim="800000"/>
            <a:headEnd/>
            <a:tailEnd/>
          </a:ln>
        </p:spPr>
      </p:pic>
      <p:sp>
        <p:nvSpPr>
          <p:cNvPr id="8" name="object 3"/>
          <p:cNvSpPr/>
          <p:nvPr/>
        </p:nvSpPr>
        <p:spPr>
          <a:xfrm>
            <a:off x="500034" y="2540326"/>
            <a:ext cx="8267700" cy="2103120"/>
          </a:xfrm>
          <a:custGeom>
            <a:avLst/>
            <a:gdLst/>
            <a:ahLst/>
            <a:cxnLst/>
            <a:rect l="l" t="t" r="r" b="b"/>
            <a:pathLst>
              <a:path w="8267700" h="2103120">
                <a:moveTo>
                  <a:pt x="0" y="277287"/>
                </a:moveTo>
                <a:lnTo>
                  <a:pt x="4465" y="227444"/>
                </a:lnTo>
                <a:lnTo>
                  <a:pt x="17340" y="180532"/>
                </a:lnTo>
                <a:lnTo>
                  <a:pt x="37840" y="137335"/>
                </a:lnTo>
                <a:lnTo>
                  <a:pt x="65185" y="98634"/>
                </a:lnTo>
                <a:lnTo>
                  <a:pt x="98590" y="65214"/>
                </a:lnTo>
                <a:lnTo>
                  <a:pt x="137273" y="37857"/>
                </a:lnTo>
                <a:lnTo>
                  <a:pt x="180451" y="17347"/>
                </a:lnTo>
                <a:lnTo>
                  <a:pt x="227342" y="4467"/>
                </a:lnTo>
                <a:lnTo>
                  <a:pt x="277162" y="0"/>
                </a:lnTo>
                <a:lnTo>
                  <a:pt x="1377950" y="0"/>
                </a:lnTo>
                <a:lnTo>
                  <a:pt x="3444870" y="0"/>
                </a:lnTo>
                <a:lnTo>
                  <a:pt x="7990539" y="0"/>
                </a:lnTo>
                <a:lnTo>
                  <a:pt x="8040358" y="4467"/>
                </a:lnTo>
                <a:lnTo>
                  <a:pt x="8087248" y="17347"/>
                </a:lnTo>
                <a:lnTo>
                  <a:pt x="8130425" y="37857"/>
                </a:lnTo>
                <a:lnTo>
                  <a:pt x="8169108" y="65214"/>
                </a:lnTo>
                <a:lnTo>
                  <a:pt x="8202514" y="98634"/>
                </a:lnTo>
                <a:lnTo>
                  <a:pt x="8229858" y="137335"/>
                </a:lnTo>
                <a:lnTo>
                  <a:pt x="8250360" y="180532"/>
                </a:lnTo>
                <a:lnTo>
                  <a:pt x="8263235" y="227444"/>
                </a:lnTo>
                <a:lnTo>
                  <a:pt x="8267700" y="277287"/>
                </a:lnTo>
                <a:lnTo>
                  <a:pt x="8267700" y="970488"/>
                </a:lnTo>
                <a:lnTo>
                  <a:pt x="8267700" y="1386422"/>
                </a:lnTo>
                <a:lnTo>
                  <a:pt x="8263235" y="1436255"/>
                </a:lnTo>
                <a:lnTo>
                  <a:pt x="8250360" y="1483168"/>
                </a:lnTo>
                <a:lnTo>
                  <a:pt x="8229858" y="1526365"/>
                </a:lnTo>
                <a:lnTo>
                  <a:pt x="8202514" y="1565065"/>
                </a:lnTo>
                <a:lnTo>
                  <a:pt x="8169108" y="1598484"/>
                </a:lnTo>
                <a:lnTo>
                  <a:pt x="8130425" y="1625840"/>
                </a:lnTo>
                <a:lnTo>
                  <a:pt x="8087248" y="1646349"/>
                </a:lnTo>
                <a:lnTo>
                  <a:pt x="8040358" y="1659229"/>
                </a:lnTo>
                <a:lnTo>
                  <a:pt x="7990539" y="1663696"/>
                </a:lnTo>
                <a:lnTo>
                  <a:pt x="3444870" y="1663696"/>
                </a:lnTo>
                <a:lnTo>
                  <a:pt x="3535097" y="2102915"/>
                </a:lnTo>
                <a:lnTo>
                  <a:pt x="1377950" y="1663696"/>
                </a:lnTo>
                <a:lnTo>
                  <a:pt x="277162" y="1663696"/>
                </a:lnTo>
                <a:lnTo>
                  <a:pt x="227342" y="1659229"/>
                </a:lnTo>
                <a:lnTo>
                  <a:pt x="180451" y="1646349"/>
                </a:lnTo>
                <a:lnTo>
                  <a:pt x="137273" y="1625840"/>
                </a:lnTo>
                <a:lnTo>
                  <a:pt x="98590" y="1598484"/>
                </a:lnTo>
                <a:lnTo>
                  <a:pt x="65185" y="1565065"/>
                </a:lnTo>
                <a:lnTo>
                  <a:pt x="37840" y="1526365"/>
                </a:lnTo>
                <a:lnTo>
                  <a:pt x="17340" y="1483168"/>
                </a:lnTo>
                <a:lnTo>
                  <a:pt x="4465" y="1436255"/>
                </a:lnTo>
                <a:lnTo>
                  <a:pt x="0" y="1386412"/>
                </a:lnTo>
                <a:lnTo>
                  <a:pt x="0" y="970488"/>
                </a:lnTo>
                <a:lnTo>
                  <a:pt x="0" y="277287"/>
                </a:lnTo>
                <a:close/>
              </a:path>
            </a:pathLst>
          </a:custGeom>
          <a:ln w="25411">
            <a:solidFill>
              <a:srgbClr val="4BACC6"/>
            </a:solidFill>
          </a:ln>
        </p:spPr>
        <p:txBody>
          <a:bodyPr wrap="square" lIns="0" tIns="0" rIns="0" bIns="0" rtlCol="0"/>
          <a:lstStyle/>
          <a:p>
            <a:endParaRPr/>
          </a:p>
        </p:txBody>
      </p:sp>
      <p:sp>
        <p:nvSpPr>
          <p:cNvPr id="9" name="object 4"/>
          <p:cNvSpPr txBox="1"/>
          <p:nvPr/>
        </p:nvSpPr>
        <p:spPr>
          <a:xfrm>
            <a:off x="721077" y="2766839"/>
            <a:ext cx="7867015" cy="936154"/>
          </a:xfrm>
          <a:prstGeom prst="rect">
            <a:avLst/>
          </a:prstGeom>
        </p:spPr>
        <p:txBody>
          <a:bodyPr vert="horz" wrap="square" lIns="0" tIns="12700" rIns="0" bIns="0" rtlCol="0">
            <a:spAutoFit/>
          </a:bodyPr>
          <a:lstStyle/>
          <a:p>
            <a:pPr marL="12065" marR="5080" algn="ctr">
              <a:lnSpc>
                <a:spcPct val="100000"/>
              </a:lnSpc>
              <a:spcBef>
                <a:spcPts val="100"/>
              </a:spcBef>
            </a:pPr>
            <a:r>
              <a:rPr lang="en-US" altLang="en-US" sz="2000" b="1" dirty="0" smtClean="0">
                <a:latin typeface="Calibri" pitchFamily="34" charset="0"/>
                <a:cs typeface="Times New Roman" pitchFamily="18" charset="0"/>
              </a:rPr>
              <a:t>Good software development organizations normally require their programmers to adhere to some well-defined and standard style of coding called coding standards.</a:t>
            </a:r>
            <a:endParaRPr lang="en-US" altLang="en-US" sz="2000" b="1" dirty="0">
              <a:latin typeface="Calibri" pitchFamily="34" charset="0"/>
              <a:cs typeface="Times New Roman" pitchFamily="18" charset="0"/>
            </a:endParaRPr>
          </a:p>
        </p:txBody>
      </p:sp>
    </p:spTree>
  </p:cSld>
  <p:clrMapOvr>
    <a:masterClrMapping/>
  </p:clrMapOvr>
  <p:transition advTm="7742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8195"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819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819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Coding Standards (Contd.)</a:t>
            </a:r>
            <a:endParaRPr lang="en-US" altLang="en-US" sz="3000" b="1" dirty="0">
              <a:solidFill>
                <a:schemeClr val="bg1"/>
              </a:solidFill>
              <a:latin typeface="Calibri" pitchFamily="34" charset="0"/>
              <a:cs typeface="Times New Roman" pitchFamily="18" charset="0"/>
            </a:endParaRPr>
          </a:p>
        </p:txBody>
      </p:sp>
      <p:pic>
        <p:nvPicPr>
          <p:cNvPr id="8198" name="Audio 1">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8199" name="TextBox 9"/>
          <p:cNvSpPr txBox="1">
            <a:spLocks noChangeArrowheads="1"/>
          </p:cNvSpPr>
          <p:nvPr>
            <p:custDataLst>
              <p:tags r:id="rId5"/>
            </p:custDataLst>
          </p:nvPr>
        </p:nvSpPr>
        <p:spPr bwMode="auto">
          <a:xfrm>
            <a:off x="320675" y="2285992"/>
            <a:ext cx="8037513" cy="1856021"/>
          </a:xfrm>
          <a:prstGeom prst="rect">
            <a:avLst/>
          </a:prstGeom>
          <a:noFill/>
          <a:ln w="9525">
            <a:noFill/>
            <a:miter lim="800000"/>
            <a:headEnd/>
            <a:tailEnd/>
          </a:ln>
        </p:spPr>
        <p:txBody>
          <a:bodyPr>
            <a:spAutoFit/>
          </a:bodyPr>
          <a:lstStyle/>
          <a:p>
            <a:pPr marL="368300" marR="5080" indent="-355600" algn="just">
              <a:lnSpc>
                <a:spcPts val="2700"/>
              </a:lnSpc>
              <a:spcBef>
                <a:spcPts val="440"/>
              </a:spcBef>
              <a:buFont typeface="Wingdings"/>
              <a:buChar char=""/>
              <a:tabLst>
                <a:tab pos="368300" algn="l"/>
              </a:tabLst>
            </a:pPr>
            <a:r>
              <a:rPr lang="en-US" altLang="en-US" sz="2000" b="1" dirty="0" smtClean="0">
                <a:latin typeface="Calibri" pitchFamily="34" charset="0"/>
                <a:cs typeface="Times New Roman" pitchFamily="18" charset="0"/>
              </a:rPr>
              <a:t>Most software development organizations formulate their own coding standards that suit them most, and need their engineers to follow these standards strictly.</a:t>
            </a:r>
          </a:p>
          <a:p>
            <a:pPr marL="368300" marR="5080" indent="-355600" algn="just">
              <a:lnSpc>
                <a:spcPts val="2700"/>
              </a:lnSpc>
              <a:spcBef>
                <a:spcPts val="440"/>
              </a:spcBef>
              <a:buFont typeface="Wingdings"/>
              <a:buChar char=""/>
              <a:tabLst>
                <a:tab pos="368300" algn="l"/>
              </a:tabLst>
            </a:pPr>
            <a:r>
              <a:rPr lang="en-US" altLang="en-US" sz="2000" b="1" dirty="0" smtClean="0">
                <a:latin typeface="Calibri" pitchFamily="34" charset="0"/>
                <a:cs typeface="Times New Roman" pitchFamily="18" charset="0"/>
              </a:rPr>
              <a:t>The </a:t>
            </a:r>
            <a:r>
              <a:rPr lang="en-US" altLang="en-US" sz="2000" b="1" dirty="0">
                <a:latin typeface="Calibri" pitchFamily="34" charset="0"/>
                <a:cs typeface="Times New Roman" pitchFamily="18" charset="0"/>
              </a:rPr>
              <a:t>purpose of requiring all engineers of an organization to  adhere to a standard style of coding is the following</a:t>
            </a:r>
            <a:r>
              <a:rPr lang="en-US" altLang="en-US" sz="2000" b="1" dirty="0" smtClean="0">
                <a:latin typeface="Calibri" pitchFamily="34" charset="0"/>
                <a:cs typeface="Times New Roman" pitchFamily="18" charset="0"/>
              </a:rPr>
              <a:t>:</a:t>
            </a:r>
            <a:endParaRPr lang="en-US" altLang="en-US" sz="2000" b="1" dirty="0">
              <a:latin typeface="Calibri" pitchFamily="34" charset="0"/>
              <a:cs typeface="Times New Roman" pitchFamily="18" charset="0"/>
            </a:endParaRPr>
          </a:p>
        </p:txBody>
      </p:sp>
      <p:sp>
        <p:nvSpPr>
          <p:cNvPr id="8" name="object 7"/>
          <p:cNvSpPr txBox="1"/>
          <p:nvPr/>
        </p:nvSpPr>
        <p:spPr>
          <a:xfrm>
            <a:off x="428596" y="4286256"/>
            <a:ext cx="8597900" cy="634789"/>
          </a:xfrm>
          <a:prstGeom prst="rect">
            <a:avLst/>
          </a:prstGeom>
          <a:ln w="25411">
            <a:solidFill>
              <a:srgbClr val="4F81BD"/>
            </a:solidFill>
          </a:ln>
        </p:spPr>
        <p:txBody>
          <a:bodyPr vert="horz" wrap="square" lIns="0" tIns="19050" rIns="0" bIns="0" rtlCol="0">
            <a:spAutoFit/>
          </a:bodyPr>
          <a:lstStyle/>
          <a:p>
            <a:pPr marL="2371725" marR="467359" indent="-1854200">
              <a:lnSpc>
                <a:spcPct val="100000"/>
              </a:lnSpc>
              <a:spcBef>
                <a:spcPts val="150"/>
              </a:spcBef>
            </a:pPr>
            <a:r>
              <a:rPr lang="en-US" altLang="en-US" sz="2000" b="1" dirty="0" smtClean="0">
                <a:latin typeface="Calibri" pitchFamily="34" charset="0"/>
                <a:cs typeface="Times New Roman" pitchFamily="18" charset="0"/>
              </a:rPr>
              <a:t>A coding standard gives a uniform appearance to the codes  written by different engineers.</a:t>
            </a:r>
            <a:endParaRPr lang="en-US" altLang="en-US" sz="2000" b="1" dirty="0">
              <a:latin typeface="Calibri" pitchFamily="34" charset="0"/>
              <a:cs typeface="Times New Roman" pitchFamily="18" charset="0"/>
            </a:endParaRPr>
          </a:p>
        </p:txBody>
      </p:sp>
      <p:sp>
        <p:nvSpPr>
          <p:cNvPr id="9" name="object 8"/>
          <p:cNvSpPr txBox="1"/>
          <p:nvPr/>
        </p:nvSpPr>
        <p:spPr>
          <a:xfrm>
            <a:off x="428596" y="5226056"/>
            <a:ext cx="8597900" cy="334065"/>
          </a:xfrm>
          <a:prstGeom prst="rect">
            <a:avLst/>
          </a:prstGeom>
          <a:ln w="25411">
            <a:solidFill>
              <a:srgbClr val="4F81BD"/>
            </a:solidFill>
          </a:ln>
        </p:spPr>
        <p:txBody>
          <a:bodyPr vert="horz" wrap="square" lIns="0" tIns="26034" rIns="0" bIns="0" rtlCol="0">
            <a:spAutoFit/>
          </a:bodyPr>
          <a:lstStyle/>
          <a:p>
            <a:pPr marL="2371725" marR="467359" indent="-1854200">
              <a:spcBef>
                <a:spcPts val="150"/>
              </a:spcBef>
            </a:pPr>
            <a:r>
              <a:rPr lang="en-US" altLang="en-US" sz="2000" b="1" dirty="0" smtClean="0">
                <a:latin typeface="Calibri" pitchFamily="34" charset="0"/>
                <a:cs typeface="Times New Roman" pitchFamily="18" charset="0"/>
              </a:rPr>
              <a:t>It enhances code understanding.</a:t>
            </a:r>
            <a:endParaRPr lang="en-US" altLang="en-US" sz="2000" b="1" dirty="0">
              <a:latin typeface="Calibri" pitchFamily="34" charset="0"/>
              <a:cs typeface="Times New Roman" pitchFamily="18" charset="0"/>
            </a:endParaRPr>
          </a:p>
        </p:txBody>
      </p:sp>
      <p:sp>
        <p:nvSpPr>
          <p:cNvPr id="10" name="object 9"/>
          <p:cNvSpPr txBox="1"/>
          <p:nvPr/>
        </p:nvSpPr>
        <p:spPr>
          <a:xfrm>
            <a:off x="428596" y="5784856"/>
            <a:ext cx="8597900" cy="327654"/>
          </a:xfrm>
          <a:prstGeom prst="rect">
            <a:avLst/>
          </a:prstGeom>
          <a:ln w="25411">
            <a:solidFill>
              <a:srgbClr val="4F81BD"/>
            </a:solidFill>
          </a:ln>
        </p:spPr>
        <p:txBody>
          <a:bodyPr vert="horz" wrap="square" lIns="0" tIns="19685" rIns="0" bIns="0" rtlCol="0">
            <a:spAutoFit/>
          </a:bodyPr>
          <a:lstStyle/>
          <a:p>
            <a:pPr marL="1546225">
              <a:lnSpc>
                <a:spcPct val="100000"/>
              </a:lnSpc>
              <a:spcBef>
                <a:spcPts val="155"/>
              </a:spcBef>
            </a:pPr>
            <a:r>
              <a:rPr lang="en-US" altLang="en-US" sz="2000" b="1" dirty="0" smtClean="0">
                <a:latin typeface="Calibri" pitchFamily="34" charset="0"/>
                <a:cs typeface="Times New Roman" pitchFamily="18" charset="0"/>
              </a:rPr>
              <a:t>It encourages good programming practices.</a:t>
            </a:r>
            <a:endParaRPr lang="en-US" altLang="en-US" sz="2000" b="1" dirty="0">
              <a:latin typeface="Calibri" pitchFamily="34" charset="0"/>
              <a:cs typeface="Times New Roman" pitchFamily="18" charset="0"/>
            </a:endParaRPr>
          </a:p>
        </p:txBody>
      </p:sp>
    </p:spTree>
  </p:cSld>
  <p:clrMapOvr>
    <a:masterClrMapping/>
  </p:clrMapOvr>
  <p:transition advTm="102033"/>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8195"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819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819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Coding Standards (Contd.)</a:t>
            </a:r>
            <a:endParaRPr lang="en-US" altLang="en-US" sz="3000" b="1" dirty="0">
              <a:solidFill>
                <a:schemeClr val="bg1"/>
              </a:solidFill>
              <a:latin typeface="Calibri" pitchFamily="34" charset="0"/>
              <a:cs typeface="Times New Roman" pitchFamily="18" charset="0"/>
            </a:endParaRPr>
          </a:p>
        </p:txBody>
      </p:sp>
      <p:pic>
        <p:nvPicPr>
          <p:cNvPr id="8198" name="Audio 1">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8199" name="TextBox 9"/>
          <p:cNvSpPr txBox="1">
            <a:spLocks noChangeArrowheads="1"/>
          </p:cNvSpPr>
          <p:nvPr>
            <p:custDataLst>
              <p:tags r:id="rId5"/>
            </p:custDataLst>
          </p:nvPr>
        </p:nvSpPr>
        <p:spPr bwMode="auto">
          <a:xfrm>
            <a:off x="320675" y="2285992"/>
            <a:ext cx="8037513" cy="1567096"/>
          </a:xfrm>
          <a:prstGeom prst="rect">
            <a:avLst/>
          </a:prstGeom>
          <a:noFill/>
          <a:ln w="9525">
            <a:noFill/>
            <a:miter lim="800000"/>
            <a:headEnd/>
            <a:tailEnd/>
          </a:ln>
        </p:spPr>
        <p:txBody>
          <a:bodyPr>
            <a:spAutoFit/>
          </a:bodyPr>
          <a:lstStyle/>
          <a:p>
            <a:pPr marL="368300" marR="5080" indent="-355600" algn="just">
              <a:lnSpc>
                <a:spcPts val="2700"/>
              </a:lnSpc>
              <a:spcBef>
                <a:spcPts val="440"/>
              </a:spcBef>
              <a:buFont typeface="Wingdings"/>
              <a:buChar char=""/>
              <a:tabLst>
                <a:tab pos="368300" algn="l"/>
              </a:tabLst>
            </a:pPr>
            <a:r>
              <a:rPr lang="en-US" altLang="en-US" sz="2000" b="1" dirty="0">
                <a:latin typeface="Calibri" pitchFamily="34" charset="0"/>
                <a:cs typeface="Times New Roman" pitchFamily="18" charset="0"/>
              </a:rPr>
              <a:t>A coding standard lists several rules to be followed such as, the way  variables are to be </a:t>
            </a:r>
            <a:r>
              <a:rPr lang="en-US" altLang="en-US" sz="2000" b="1" dirty="0" smtClean="0">
                <a:latin typeface="Calibri" pitchFamily="34" charset="0"/>
                <a:cs typeface="Times New Roman" pitchFamily="18" charset="0"/>
              </a:rPr>
              <a:t>named, the </a:t>
            </a:r>
            <a:r>
              <a:rPr lang="en-US" altLang="en-US" sz="2000" b="1" dirty="0">
                <a:latin typeface="Calibri" pitchFamily="34" charset="0"/>
                <a:cs typeface="Times New Roman" pitchFamily="18" charset="0"/>
              </a:rPr>
              <a:t>way the code is to be laid </a:t>
            </a:r>
            <a:r>
              <a:rPr lang="en-US" altLang="en-US" sz="2000" b="1" dirty="0" smtClean="0">
                <a:latin typeface="Calibri" pitchFamily="34" charset="0"/>
                <a:cs typeface="Times New Roman" pitchFamily="18" charset="0"/>
              </a:rPr>
              <a:t>out, error  </a:t>
            </a:r>
            <a:r>
              <a:rPr lang="en-US" altLang="en-US" sz="2000" b="1" dirty="0">
                <a:latin typeface="Calibri" pitchFamily="34" charset="0"/>
                <a:cs typeface="Times New Roman" pitchFamily="18" charset="0"/>
              </a:rPr>
              <a:t>return conventions, etc.</a:t>
            </a:r>
          </a:p>
          <a:p>
            <a:pPr marL="368300" marR="12700" indent="-355600" algn="just">
              <a:lnSpc>
                <a:spcPts val="2700"/>
              </a:lnSpc>
              <a:spcBef>
                <a:spcPts val="705"/>
              </a:spcBef>
              <a:buFont typeface="Wingdings"/>
              <a:buChar char=""/>
              <a:tabLst>
                <a:tab pos="368300" algn="l"/>
              </a:tabLst>
            </a:pPr>
            <a:r>
              <a:rPr lang="en-US" altLang="en-US" sz="2000" b="1" dirty="0">
                <a:latin typeface="Calibri" pitchFamily="34" charset="0"/>
                <a:cs typeface="Times New Roman" pitchFamily="18" charset="0"/>
              </a:rPr>
              <a:t>The following are some representative coding </a:t>
            </a:r>
            <a:r>
              <a:rPr lang="en-US" altLang="en-US" sz="2000" b="1" dirty="0" smtClean="0">
                <a:latin typeface="Calibri" pitchFamily="34" charset="0"/>
                <a:cs typeface="Times New Roman" pitchFamily="18" charset="0"/>
              </a:rPr>
              <a:t>standards:</a:t>
            </a:r>
            <a:endParaRPr lang="en-US" altLang="en-US" sz="2000" b="1" dirty="0">
              <a:latin typeface="Calibri" pitchFamily="34" charset="0"/>
              <a:cs typeface="Times New Roman" pitchFamily="18" charset="0"/>
            </a:endParaRPr>
          </a:p>
        </p:txBody>
      </p:sp>
      <p:sp>
        <p:nvSpPr>
          <p:cNvPr id="8" name="object 7"/>
          <p:cNvSpPr txBox="1"/>
          <p:nvPr/>
        </p:nvSpPr>
        <p:spPr>
          <a:xfrm>
            <a:off x="428596" y="4000504"/>
            <a:ext cx="8597900" cy="673261"/>
          </a:xfrm>
          <a:prstGeom prst="rect">
            <a:avLst/>
          </a:prstGeom>
          <a:ln w="25411">
            <a:solidFill>
              <a:srgbClr val="4F81BD"/>
            </a:solidFill>
          </a:ln>
        </p:spPr>
        <p:txBody>
          <a:bodyPr vert="horz" wrap="square" lIns="0" tIns="19050" rIns="0" bIns="0" rtlCol="0">
            <a:spAutoFit/>
          </a:bodyPr>
          <a:lstStyle/>
          <a:p>
            <a:pPr marL="36830">
              <a:lnSpc>
                <a:spcPts val="2700"/>
              </a:lnSpc>
            </a:pPr>
            <a:r>
              <a:rPr lang="en-US" altLang="en-US" sz="2000" b="1" dirty="0">
                <a:latin typeface="Calibri" pitchFamily="34" charset="0"/>
                <a:cs typeface="Times New Roman" pitchFamily="18" charset="0"/>
              </a:rPr>
              <a:t>Rules for limiting the use of global</a:t>
            </a:r>
          </a:p>
          <a:p>
            <a:pPr marL="36830">
              <a:lnSpc>
                <a:spcPct val="100000"/>
              </a:lnSpc>
            </a:pPr>
            <a:r>
              <a:rPr lang="en-US" altLang="en-US" sz="2000" dirty="0">
                <a:latin typeface="Calibri" pitchFamily="34" charset="0"/>
                <a:cs typeface="Times New Roman" pitchFamily="18" charset="0"/>
              </a:rPr>
              <a:t>These rules list what types of data can be declared global and what cannot.</a:t>
            </a:r>
          </a:p>
        </p:txBody>
      </p:sp>
      <p:sp>
        <p:nvSpPr>
          <p:cNvPr id="9" name="object 8"/>
          <p:cNvSpPr txBox="1"/>
          <p:nvPr/>
        </p:nvSpPr>
        <p:spPr>
          <a:xfrm>
            <a:off x="428596" y="4857760"/>
            <a:ext cx="8597900" cy="1440522"/>
          </a:xfrm>
          <a:prstGeom prst="rect">
            <a:avLst/>
          </a:prstGeom>
          <a:ln w="25411">
            <a:solidFill>
              <a:srgbClr val="4F81BD"/>
            </a:solidFill>
          </a:ln>
        </p:spPr>
        <p:txBody>
          <a:bodyPr vert="horz" wrap="square" lIns="0" tIns="26034" rIns="0" bIns="0" rtlCol="0">
            <a:spAutoFit/>
          </a:bodyPr>
          <a:lstStyle/>
          <a:p>
            <a:pPr marL="36830">
              <a:lnSpc>
                <a:spcPts val="2750"/>
              </a:lnSpc>
            </a:pPr>
            <a:r>
              <a:rPr lang="en-US" altLang="en-US" sz="2000" b="1" dirty="0">
                <a:latin typeface="Calibri" pitchFamily="34" charset="0"/>
                <a:cs typeface="Times New Roman" pitchFamily="18" charset="0"/>
              </a:rPr>
              <a:t>Naming conventions for global &amp; local variables &amp; constant </a:t>
            </a:r>
            <a:r>
              <a:rPr lang="en-US" altLang="en-US" sz="2000" b="1" dirty="0" smtClean="0">
                <a:latin typeface="Calibri" pitchFamily="34" charset="0"/>
                <a:cs typeface="Times New Roman" pitchFamily="18" charset="0"/>
              </a:rPr>
              <a:t>identifiers</a:t>
            </a:r>
          </a:p>
          <a:p>
            <a:pPr marL="36830">
              <a:lnSpc>
                <a:spcPts val="2750"/>
              </a:lnSpc>
            </a:pPr>
            <a:r>
              <a:rPr lang="en-US" altLang="en-US" sz="2000" dirty="0" smtClean="0">
                <a:latin typeface="Calibri" pitchFamily="34" charset="0"/>
                <a:cs typeface="Times New Roman" pitchFamily="18" charset="0"/>
              </a:rPr>
              <a:t>A </a:t>
            </a:r>
            <a:r>
              <a:rPr lang="en-US" altLang="en-US" sz="2000" dirty="0">
                <a:latin typeface="Calibri" pitchFamily="34" charset="0"/>
                <a:cs typeface="Times New Roman" pitchFamily="18" charset="0"/>
              </a:rPr>
              <a:t>possible naming convention can be that  global variable names always start with a  capital letter, local variable names are  made of small letters, and constant names  are always capital letters.</a:t>
            </a:r>
          </a:p>
        </p:txBody>
      </p:sp>
    </p:spTree>
  </p:cSld>
  <p:clrMapOvr>
    <a:masterClrMapping/>
  </p:clrMapOvr>
  <p:transition advTm="102033"/>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parul\Desktop\Digital Learning Content.png"/>
          <p:cNvPicPr>
            <a:picLocks noChangeAspect="1" noChangeArrowheads="1"/>
          </p:cNvPicPr>
          <p:nvPr>
            <p:custDataLst>
              <p:tags r:id="rId1"/>
            </p:custDataLst>
          </p:nvPr>
        </p:nvPicPr>
        <p:blipFill>
          <a:blip r:embed="rId7"/>
          <a:srcRect/>
          <a:stretch>
            <a:fillRect/>
          </a:stretch>
        </p:blipFill>
        <p:spPr bwMode="auto">
          <a:xfrm>
            <a:off x="0" y="0"/>
            <a:ext cx="9144000" cy="6900863"/>
          </a:xfrm>
          <a:prstGeom prst="rect">
            <a:avLst/>
          </a:prstGeom>
          <a:noFill/>
          <a:ln w="9525" algn="ctr">
            <a:noFill/>
            <a:miter lim="800000"/>
            <a:headEnd/>
            <a:tailEnd/>
          </a:ln>
        </p:spPr>
      </p:pic>
      <p:pic>
        <p:nvPicPr>
          <p:cNvPr id="8195" name="Picture 6" descr="C:\Users\parul\Desktop\Untitled-1.png"/>
          <p:cNvPicPr>
            <a:picLocks noChangeAspect="1" noChangeArrowheads="1"/>
          </p:cNvPicPr>
          <p:nvPr>
            <p:custDataLst>
              <p:tags r:id="rId2"/>
            </p:custDataLst>
          </p:nvPr>
        </p:nvPicPr>
        <p:blipFill>
          <a:blip r:embed="rId8"/>
          <a:srcRect/>
          <a:stretch>
            <a:fillRect/>
          </a:stretch>
        </p:blipFill>
        <p:spPr bwMode="auto">
          <a:xfrm>
            <a:off x="1857375" y="3071813"/>
            <a:ext cx="5430838" cy="2803525"/>
          </a:xfrm>
          <a:prstGeom prst="rect">
            <a:avLst/>
          </a:prstGeom>
          <a:noFill/>
          <a:ln w="9525" algn="ctr">
            <a:noFill/>
            <a:round/>
            <a:headEnd/>
            <a:tailEnd/>
          </a:ln>
        </p:spPr>
      </p:pic>
      <p:sp>
        <p:nvSpPr>
          <p:cNvPr id="819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819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lgn="ctr"/>
            <a:r>
              <a:rPr lang="en-US" altLang="en-US" sz="3000" b="1" dirty="0" smtClean="0">
                <a:solidFill>
                  <a:schemeClr val="bg1"/>
                </a:solidFill>
                <a:latin typeface="Calibri" pitchFamily="34" charset="0"/>
                <a:cs typeface="Times New Roman" pitchFamily="18" charset="0"/>
              </a:rPr>
              <a:t>Coding Standards (Contd.)</a:t>
            </a:r>
            <a:endParaRPr lang="en-US" altLang="en-US" sz="3000" b="1" dirty="0">
              <a:solidFill>
                <a:schemeClr val="bg1"/>
              </a:solidFill>
              <a:latin typeface="Calibri" pitchFamily="34" charset="0"/>
              <a:cs typeface="Times New Roman" pitchFamily="18" charset="0"/>
            </a:endParaRPr>
          </a:p>
        </p:txBody>
      </p:sp>
      <p:pic>
        <p:nvPicPr>
          <p:cNvPr id="8198" name="Audio 1">
            <a:hlinkClick r:id="" action="ppaction://media"/>
          </p:cNvPr>
          <p:cNvPicPr>
            <a:picLocks noChangeAspect="1" noChangeArrowheads="1"/>
          </p:cNvPicPr>
          <p:nvPr/>
        </p:nvPicPr>
        <p:blipFill>
          <a:blip r:embed="rId9"/>
          <a:srcRect/>
          <a:stretch>
            <a:fillRect/>
          </a:stretch>
        </p:blipFill>
        <p:spPr bwMode="auto">
          <a:xfrm>
            <a:off x="8318500" y="6032500"/>
            <a:ext cx="609600" cy="609600"/>
          </a:xfrm>
          <a:prstGeom prst="rect">
            <a:avLst/>
          </a:prstGeom>
          <a:noFill/>
          <a:ln w="9525">
            <a:noFill/>
            <a:miter lim="800000"/>
            <a:headEnd/>
            <a:tailEnd/>
          </a:ln>
        </p:spPr>
      </p:pic>
      <p:sp>
        <p:nvSpPr>
          <p:cNvPr id="8199" name="TextBox 9"/>
          <p:cNvSpPr txBox="1">
            <a:spLocks noChangeArrowheads="1"/>
          </p:cNvSpPr>
          <p:nvPr>
            <p:custDataLst>
              <p:tags r:id="rId5"/>
            </p:custDataLst>
          </p:nvPr>
        </p:nvSpPr>
        <p:spPr bwMode="auto">
          <a:xfrm>
            <a:off x="320675" y="2285992"/>
            <a:ext cx="8037513" cy="1785104"/>
          </a:xfrm>
          <a:prstGeom prst="rect">
            <a:avLst/>
          </a:prstGeom>
          <a:noFill/>
          <a:ln w="9525">
            <a:noFill/>
            <a:miter lim="800000"/>
            <a:headEnd/>
            <a:tailEnd/>
          </a:ln>
        </p:spPr>
        <p:txBody>
          <a:bodyPr>
            <a:spAutoFit/>
          </a:bodyPr>
          <a:lstStyle/>
          <a:p>
            <a:pPr marL="29845">
              <a:lnSpc>
                <a:spcPts val="2960"/>
              </a:lnSpc>
              <a:spcBef>
                <a:spcPts val="100"/>
              </a:spcBef>
              <a:tabLst>
                <a:tab pos="367665" algn="l"/>
              </a:tabLst>
            </a:pPr>
            <a:r>
              <a:rPr lang="en-US" altLang="en-US" sz="2000" b="1" dirty="0" smtClean="0">
                <a:latin typeface="Calibri" pitchFamily="34" charset="0"/>
                <a:cs typeface="Times New Roman" pitchFamily="18" charset="0"/>
              </a:rPr>
              <a:t>Contents of the headers preceding codes for different modules</a:t>
            </a:r>
          </a:p>
          <a:p>
            <a:pPr marL="368300" indent="-355600">
              <a:lnSpc>
                <a:spcPts val="2960"/>
              </a:lnSpc>
              <a:buFont typeface="Arial"/>
              <a:buChar char="•"/>
              <a:tabLst>
                <a:tab pos="367665" algn="l"/>
                <a:tab pos="368300" algn="l"/>
              </a:tabLst>
            </a:pPr>
            <a:r>
              <a:rPr lang="en-US" altLang="en-US" sz="2000" b="1" dirty="0" smtClean="0">
                <a:latin typeface="Calibri" pitchFamily="34" charset="0"/>
                <a:cs typeface="Times New Roman" pitchFamily="18" charset="0"/>
              </a:rPr>
              <a:t>The information contained in the headers of different modules</a:t>
            </a:r>
          </a:p>
          <a:p>
            <a:pPr marL="368300">
              <a:lnSpc>
                <a:spcPct val="100000"/>
              </a:lnSpc>
            </a:pPr>
            <a:r>
              <a:rPr lang="en-US" altLang="en-US" sz="2000" b="1" dirty="0" smtClean="0">
                <a:latin typeface="Calibri" pitchFamily="34" charset="0"/>
                <a:cs typeface="Times New Roman" pitchFamily="18" charset="0"/>
              </a:rPr>
              <a:t>should be standard for an organization.</a:t>
            </a:r>
          </a:p>
          <a:p>
            <a:pPr marL="368300" marR="5080" indent="-355600">
              <a:lnSpc>
                <a:spcPct val="100000"/>
              </a:lnSpc>
              <a:buFont typeface="Arial"/>
              <a:buChar char="•"/>
              <a:tabLst>
                <a:tab pos="367665" algn="l"/>
                <a:tab pos="368300" algn="l"/>
              </a:tabLst>
            </a:pPr>
            <a:r>
              <a:rPr lang="en-US" altLang="en-US" sz="2000" b="1" dirty="0" smtClean="0">
                <a:latin typeface="Calibri" pitchFamily="34" charset="0"/>
                <a:cs typeface="Times New Roman" pitchFamily="18" charset="0"/>
              </a:rPr>
              <a:t>The exact format in which the header information is organized in  the header can also be specified.</a:t>
            </a:r>
            <a:endParaRPr lang="en-US" altLang="en-US" sz="2000" b="1" dirty="0">
              <a:latin typeface="Calibri" pitchFamily="34" charset="0"/>
              <a:cs typeface="Times New Roman" pitchFamily="18" charset="0"/>
            </a:endParaRPr>
          </a:p>
        </p:txBody>
      </p:sp>
      <p:graphicFrame>
        <p:nvGraphicFramePr>
          <p:cNvPr id="10" name="object 11"/>
          <p:cNvGraphicFramePr>
            <a:graphicFrameLocks noGrp="1"/>
          </p:cNvGraphicFramePr>
          <p:nvPr/>
        </p:nvGraphicFramePr>
        <p:xfrm>
          <a:off x="358804" y="4071942"/>
          <a:ext cx="8356600" cy="2614930"/>
        </p:xfrm>
        <a:graphic>
          <a:graphicData uri="http://schemas.openxmlformats.org/drawingml/2006/table">
            <a:tbl>
              <a:tblPr firstRow="1" bandRow="1">
                <a:tableStyleId>{2D5ABB26-0587-4C30-8999-92F81FD0307C}</a:tableStyleId>
              </a:tblPr>
              <a:tblGrid>
                <a:gridCol w="8356600"/>
              </a:tblGrid>
              <a:tr h="53678">
                <a:tc>
                  <a:txBody>
                    <a:bodyPr/>
                    <a:lstStyle/>
                    <a:p>
                      <a:pPr marL="56515" algn="ctr">
                        <a:lnSpc>
                          <a:spcPct val="100000"/>
                        </a:lnSpc>
                        <a:spcBef>
                          <a:spcPts val="155"/>
                        </a:spcBef>
                      </a:pPr>
                      <a:r>
                        <a:rPr lang="en-US" altLang="en-US" sz="2000" b="1" kern="1200" smtClean="0">
                          <a:solidFill>
                            <a:schemeClr val="tx1"/>
                          </a:solidFill>
                          <a:latin typeface="Calibri" pitchFamily="34" charset="0"/>
                          <a:ea typeface="+mn-ea"/>
                          <a:cs typeface="Times New Roman" pitchFamily="18" charset="0"/>
                        </a:rPr>
                        <a:t>The following are some standard header data</a:t>
                      </a:r>
                      <a:endParaRPr lang="en-US" altLang="en-US" sz="2000" b="1" kern="1200">
                        <a:solidFill>
                          <a:schemeClr val="tx1"/>
                        </a:solidFill>
                        <a:latin typeface="Calibri" pitchFamily="34" charset="0"/>
                        <a:ea typeface="+mn-ea"/>
                        <a:cs typeface="Times New Roman" pitchFamily="18" charset="0"/>
                      </a:endParaRPr>
                    </a:p>
                  </a:txBody>
                  <a:tcPr marL="0" marR="0" marT="196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r h="1658538">
                <a:tc>
                  <a:txBody>
                    <a:bodyPr/>
                    <a:lstStyle/>
                    <a:p>
                      <a:pPr marL="659765" marR="669290" algn="ctr">
                        <a:lnSpc>
                          <a:spcPts val="5310"/>
                        </a:lnSpc>
                        <a:spcBef>
                          <a:spcPts val="525"/>
                        </a:spcBef>
                        <a:tabLst>
                          <a:tab pos="3345179" algn="l"/>
                          <a:tab pos="3452495" algn="l"/>
                          <a:tab pos="5965190" algn="l"/>
                        </a:tabLst>
                      </a:pPr>
                      <a:r>
                        <a:rPr lang="en-US" altLang="en-US" sz="2000" b="1" kern="1200" smtClean="0">
                          <a:solidFill>
                            <a:schemeClr val="tx1"/>
                          </a:solidFill>
                          <a:latin typeface="Calibri" pitchFamily="34" charset="0"/>
                          <a:ea typeface="+mn-ea"/>
                          <a:cs typeface="Times New Roman" pitchFamily="18" charset="0"/>
                        </a:rPr>
                        <a:t>Module Name	Creation Date	Author’s Name  Modification history		Synopsis of the module</a:t>
                      </a:r>
                    </a:p>
                    <a:p>
                      <a:pPr marL="6985" algn="ctr">
                        <a:lnSpc>
                          <a:spcPct val="100000"/>
                        </a:lnSpc>
                        <a:spcBef>
                          <a:spcPts val="1995"/>
                        </a:spcBef>
                      </a:pPr>
                      <a:r>
                        <a:rPr lang="en-US" altLang="en-US" sz="2000" b="1" kern="1200" smtClean="0">
                          <a:solidFill>
                            <a:schemeClr val="tx1"/>
                          </a:solidFill>
                          <a:latin typeface="Calibri" pitchFamily="34" charset="0"/>
                          <a:ea typeface="+mn-ea"/>
                          <a:cs typeface="Times New Roman" pitchFamily="18" charset="0"/>
                        </a:rPr>
                        <a:t>Global variables accessed/modifiedby the module</a:t>
                      </a:r>
                      <a:endParaRPr lang="en-US" altLang="en-US" sz="2000" b="1" kern="1200">
                        <a:solidFill>
                          <a:schemeClr val="tx1"/>
                        </a:solidFill>
                        <a:latin typeface="Calibri" pitchFamily="34" charset="0"/>
                        <a:ea typeface="+mn-ea"/>
                        <a:cs typeface="Times New Roman" pitchFamily="18" charset="0"/>
                      </a:endParaRPr>
                    </a:p>
                  </a:txBody>
                  <a:tcPr marL="0" marR="0" marT="66675" marB="0">
                    <a:lnL w="19050">
                      <a:solidFill>
                        <a:srgbClr val="000000"/>
                      </a:solidFill>
                      <a:prstDash val="solid"/>
                    </a:lnL>
                    <a:lnR w="19050">
                      <a:solidFill>
                        <a:srgbClr val="000000"/>
                      </a:solidFill>
                      <a:prstDash val="solid"/>
                    </a:lnR>
                    <a:lnT w="19050">
                      <a:solidFill>
                        <a:srgbClr val="000000"/>
                      </a:solidFill>
                      <a:prstDash val="solid"/>
                    </a:lnT>
                    <a:lnB w="19050">
                      <a:solidFill>
                        <a:srgbClr val="BFBFBF"/>
                      </a:solidFill>
                      <a:prstDash val="solid"/>
                    </a:lnB>
                  </a:tcPr>
                </a:tc>
              </a:tr>
              <a:tr h="268144">
                <a:tc>
                  <a:txBody>
                    <a:bodyPr/>
                    <a:lstStyle/>
                    <a:p>
                      <a:pPr marL="52069" algn="ctr">
                        <a:lnSpc>
                          <a:spcPct val="100000"/>
                        </a:lnSpc>
                        <a:spcBef>
                          <a:spcPts val="110"/>
                        </a:spcBef>
                      </a:pPr>
                      <a:r>
                        <a:rPr lang="en-US" altLang="en-US" sz="2000" b="1" kern="1200" dirty="0" smtClean="0">
                          <a:solidFill>
                            <a:schemeClr val="tx1"/>
                          </a:solidFill>
                          <a:latin typeface="Calibri" pitchFamily="34" charset="0"/>
                          <a:ea typeface="+mn-ea"/>
                          <a:cs typeface="Times New Roman" pitchFamily="18" charset="0"/>
                        </a:rPr>
                        <a:t>Different functions supported, along with their input/output parameters</a:t>
                      </a:r>
                      <a:endParaRPr lang="en-US" altLang="en-US" sz="2000" b="1" kern="1200" dirty="0">
                        <a:solidFill>
                          <a:schemeClr val="tx1"/>
                        </a:solidFill>
                        <a:latin typeface="Calibri" pitchFamily="34" charset="0"/>
                        <a:ea typeface="+mn-ea"/>
                        <a:cs typeface="Times New Roman" pitchFamily="18" charset="0"/>
                      </a:endParaRPr>
                    </a:p>
                  </a:txBody>
                  <a:tcPr marL="0" marR="0" marT="13970" marB="0">
                    <a:lnL w="19050">
                      <a:solidFill>
                        <a:srgbClr val="BFBFBF"/>
                      </a:solidFill>
                      <a:prstDash val="solid"/>
                    </a:lnL>
                    <a:lnR w="19050">
                      <a:solidFill>
                        <a:srgbClr val="BFBFBF"/>
                      </a:solidFill>
                      <a:prstDash val="solid"/>
                    </a:lnR>
                    <a:lnT w="19050">
                      <a:solidFill>
                        <a:srgbClr val="BFBFBF"/>
                      </a:solidFill>
                      <a:prstDash val="solid"/>
                    </a:lnT>
                    <a:lnB w="19050">
                      <a:solidFill>
                        <a:srgbClr val="BFBFBF"/>
                      </a:solidFill>
                      <a:prstDash val="solid"/>
                    </a:lnB>
                  </a:tcPr>
                </a:tc>
              </a:tr>
            </a:tbl>
          </a:graphicData>
        </a:graphic>
      </p:graphicFrame>
    </p:spTree>
  </p:cSld>
  <p:clrMapOvr>
    <a:masterClrMapping/>
  </p:clrMapOvr>
  <p:transition advTm="102033"/>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86"/>
</p:tagLst>
</file>

<file path=ppt/tags/tag101.xml><?xml version="1.0" encoding="utf-8"?>
<p:tagLst xmlns:a="http://schemas.openxmlformats.org/drawingml/2006/main" xmlns:r="http://schemas.openxmlformats.org/officeDocument/2006/relationships" xmlns:p="http://schemas.openxmlformats.org/presentationml/2006/main">
  <p:tag name="AS_UNIQUEID" val="87"/>
</p:tagLst>
</file>

<file path=ppt/tags/tag102.xml><?xml version="1.0" encoding="utf-8"?>
<p:tagLst xmlns:a="http://schemas.openxmlformats.org/drawingml/2006/main" xmlns:r="http://schemas.openxmlformats.org/officeDocument/2006/relationships" xmlns:p="http://schemas.openxmlformats.org/presentationml/2006/main">
  <p:tag name="AS_UNIQUEID" val="88"/>
</p:tagLst>
</file>

<file path=ppt/tags/tag103.xml><?xml version="1.0" encoding="utf-8"?>
<p:tagLst xmlns:a="http://schemas.openxmlformats.org/drawingml/2006/main" xmlns:r="http://schemas.openxmlformats.org/officeDocument/2006/relationships" xmlns:p="http://schemas.openxmlformats.org/presentationml/2006/main">
  <p:tag name="AS_UNIQUEID" val="89"/>
</p:tagLst>
</file>

<file path=ppt/tags/tag104.xml><?xml version="1.0" encoding="utf-8"?>
<p:tagLst xmlns:a="http://schemas.openxmlformats.org/drawingml/2006/main" xmlns:r="http://schemas.openxmlformats.org/officeDocument/2006/relationships" xmlns:p="http://schemas.openxmlformats.org/presentationml/2006/main">
  <p:tag name="AS_UNIQUEID" val="86"/>
</p:tagLst>
</file>

<file path=ppt/tags/tag105.xml><?xml version="1.0" encoding="utf-8"?>
<p:tagLst xmlns:a="http://schemas.openxmlformats.org/drawingml/2006/main" xmlns:r="http://schemas.openxmlformats.org/officeDocument/2006/relationships" xmlns:p="http://schemas.openxmlformats.org/presentationml/2006/main">
  <p:tag name="AS_UNIQUEID" val="87"/>
</p:tagLst>
</file>

<file path=ppt/tags/tag106.xml><?xml version="1.0" encoding="utf-8"?>
<p:tagLst xmlns:a="http://schemas.openxmlformats.org/drawingml/2006/main" xmlns:r="http://schemas.openxmlformats.org/officeDocument/2006/relationships" xmlns:p="http://schemas.openxmlformats.org/presentationml/2006/main">
  <p:tag name="AS_UNIQUEID" val="88"/>
</p:tagLst>
</file>

<file path=ppt/tags/tag107.xml><?xml version="1.0" encoding="utf-8"?>
<p:tagLst xmlns:a="http://schemas.openxmlformats.org/drawingml/2006/main" xmlns:r="http://schemas.openxmlformats.org/officeDocument/2006/relationships" xmlns:p="http://schemas.openxmlformats.org/presentationml/2006/main">
  <p:tag name="AS_UNIQUEID" val="89"/>
</p:tagLst>
</file>

<file path=ppt/tags/tag108.xml><?xml version="1.0" encoding="utf-8"?>
<p:tagLst xmlns:a="http://schemas.openxmlformats.org/drawingml/2006/main" xmlns:r="http://schemas.openxmlformats.org/officeDocument/2006/relationships" xmlns:p="http://schemas.openxmlformats.org/presentationml/2006/main">
  <p:tag name="AS_UNIQUEID" val="86"/>
</p:tagLst>
</file>

<file path=ppt/tags/tag109.xml><?xml version="1.0" encoding="utf-8"?>
<p:tagLst xmlns:a="http://schemas.openxmlformats.org/drawingml/2006/main" xmlns:r="http://schemas.openxmlformats.org/officeDocument/2006/relationships" xmlns:p="http://schemas.openxmlformats.org/presentationml/2006/main">
  <p:tag name="AS_UNIQUEID" val="87"/>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88"/>
</p:tagLst>
</file>

<file path=ppt/tags/tag111.xml><?xml version="1.0" encoding="utf-8"?>
<p:tagLst xmlns:a="http://schemas.openxmlformats.org/drawingml/2006/main" xmlns:r="http://schemas.openxmlformats.org/officeDocument/2006/relationships" xmlns:p="http://schemas.openxmlformats.org/presentationml/2006/main">
  <p:tag name="AS_UNIQUEID" val="89"/>
</p:tagLst>
</file>

<file path=ppt/tags/tag112.xml><?xml version="1.0" encoding="utf-8"?>
<p:tagLst xmlns:a="http://schemas.openxmlformats.org/drawingml/2006/main" xmlns:r="http://schemas.openxmlformats.org/officeDocument/2006/relationships" xmlns:p="http://schemas.openxmlformats.org/presentationml/2006/main">
  <p:tag name="AS_UNIQUEID" val="86"/>
</p:tagLst>
</file>

<file path=ppt/tags/tag113.xml><?xml version="1.0" encoding="utf-8"?>
<p:tagLst xmlns:a="http://schemas.openxmlformats.org/drawingml/2006/main" xmlns:r="http://schemas.openxmlformats.org/officeDocument/2006/relationships" xmlns:p="http://schemas.openxmlformats.org/presentationml/2006/main">
  <p:tag name="AS_UNIQUEID" val="87"/>
</p:tagLst>
</file>

<file path=ppt/tags/tag114.xml><?xml version="1.0" encoding="utf-8"?>
<p:tagLst xmlns:a="http://schemas.openxmlformats.org/drawingml/2006/main" xmlns:r="http://schemas.openxmlformats.org/officeDocument/2006/relationships" xmlns:p="http://schemas.openxmlformats.org/presentationml/2006/main">
  <p:tag name="AS_UNIQUEID" val="88"/>
</p:tagLst>
</file>

<file path=ppt/tags/tag115.xml><?xml version="1.0" encoding="utf-8"?>
<p:tagLst xmlns:a="http://schemas.openxmlformats.org/drawingml/2006/main" xmlns:r="http://schemas.openxmlformats.org/officeDocument/2006/relationships" xmlns:p="http://schemas.openxmlformats.org/presentationml/2006/main">
  <p:tag name="AS_UNIQUEID" val="89"/>
</p:tagLst>
</file>

<file path=ppt/tags/tag116.xml><?xml version="1.0" encoding="utf-8"?>
<p:tagLst xmlns:a="http://schemas.openxmlformats.org/drawingml/2006/main" xmlns:r="http://schemas.openxmlformats.org/officeDocument/2006/relationships" xmlns:p="http://schemas.openxmlformats.org/presentationml/2006/main">
  <p:tag name="AS_UNIQUEID" val="86"/>
</p:tagLst>
</file>

<file path=ppt/tags/tag117.xml><?xml version="1.0" encoding="utf-8"?>
<p:tagLst xmlns:a="http://schemas.openxmlformats.org/drawingml/2006/main" xmlns:r="http://schemas.openxmlformats.org/officeDocument/2006/relationships" xmlns:p="http://schemas.openxmlformats.org/presentationml/2006/main">
  <p:tag name="AS_UNIQUEID" val="87"/>
</p:tagLst>
</file>

<file path=ppt/tags/tag118.xml><?xml version="1.0" encoding="utf-8"?>
<p:tagLst xmlns:a="http://schemas.openxmlformats.org/drawingml/2006/main" xmlns:r="http://schemas.openxmlformats.org/officeDocument/2006/relationships" xmlns:p="http://schemas.openxmlformats.org/presentationml/2006/main">
  <p:tag name="AS_UNIQUEID" val="88"/>
</p:tagLst>
</file>

<file path=ppt/tags/tag119.xml><?xml version="1.0" encoding="utf-8"?>
<p:tagLst xmlns:a="http://schemas.openxmlformats.org/drawingml/2006/main" xmlns:r="http://schemas.openxmlformats.org/officeDocument/2006/relationships" xmlns:p="http://schemas.openxmlformats.org/presentationml/2006/main">
  <p:tag name="AS_UNIQUEID" val="89"/>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78"/>
</p:tagLst>
</file>

<file path=ppt/tags/tag121.xml><?xml version="1.0" encoding="utf-8"?>
<p:tagLst xmlns:a="http://schemas.openxmlformats.org/drawingml/2006/main" xmlns:r="http://schemas.openxmlformats.org/officeDocument/2006/relationships" xmlns:p="http://schemas.openxmlformats.org/presentationml/2006/main">
  <p:tag name="AS_UNIQUEID" val="86"/>
</p:tagLst>
</file>

<file path=ppt/tags/tag122.xml><?xml version="1.0" encoding="utf-8"?>
<p:tagLst xmlns:a="http://schemas.openxmlformats.org/drawingml/2006/main" xmlns:r="http://schemas.openxmlformats.org/officeDocument/2006/relationships" xmlns:p="http://schemas.openxmlformats.org/presentationml/2006/main">
  <p:tag name="AS_UNIQUEID" val="87"/>
</p:tagLst>
</file>

<file path=ppt/tags/tag123.xml><?xml version="1.0" encoding="utf-8"?>
<p:tagLst xmlns:a="http://schemas.openxmlformats.org/drawingml/2006/main" xmlns:r="http://schemas.openxmlformats.org/officeDocument/2006/relationships" xmlns:p="http://schemas.openxmlformats.org/presentationml/2006/main">
  <p:tag name="AS_UNIQUEID" val="88"/>
</p:tagLst>
</file>

<file path=ppt/tags/tag124.xml><?xml version="1.0" encoding="utf-8"?>
<p:tagLst xmlns:a="http://schemas.openxmlformats.org/drawingml/2006/main" xmlns:r="http://schemas.openxmlformats.org/officeDocument/2006/relationships" xmlns:p="http://schemas.openxmlformats.org/presentationml/2006/main">
  <p:tag name="AS_UNIQUEID" val="89"/>
</p:tagLst>
</file>

<file path=ppt/tags/tag125.xml><?xml version="1.0" encoding="utf-8"?>
<p:tagLst xmlns:a="http://schemas.openxmlformats.org/drawingml/2006/main" xmlns:r="http://schemas.openxmlformats.org/officeDocument/2006/relationships" xmlns:p="http://schemas.openxmlformats.org/presentationml/2006/main">
  <p:tag name="AS_UNIQUEID" val="78"/>
</p:tagLst>
</file>

<file path=ppt/tags/tag126.xml><?xml version="1.0" encoding="utf-8"?>
<p:tagLst xmlns:a="http://schemas.openxmlformats.org/drawingml/2006/main" xmlns:r="http://schemas.openxmlformats.org/officeDocument/2006/relationships" xmlns:p="http://schemas.openxmlformats.org/presentationml/2006/main">
  <p:tag name="AS_UNIQUEID" val="86"/>
</p:tagLst>
</file>

<file path=ppt/tags/tag127.xml><?xml version="1.0" encoding="utf-8"?>
<p:tagLst xmlns:a="http://schemas.openxmlformats.org/drawingml/2006/main" xmlns:r="http://schemas.openxmlformats.org/officeDocument/2006/relationships" xmlns:p="http://schemas.openxmlformats.org/presentationml/2006/main">
  <p:tag name="AS_UNIQUEID" val="87"/>
</p:tagLst>
</file>

<file path=ppt/tags/tag128.xml><?xml version="1.0" encoding="utf-8"?>
<p:tagLst xmlns:a="http://schemas.openxmlformats.org/drawingml/2006/main" xmlns:r="http://schemas.openxmlformats.org/officeDocument/2006/relationships" xmlns:p="http://schemas.openxmlformats.org/presentationml/2006/main">
  <p:tag name="AS_UNIQUEID" val="88"/>
</p:tagLst>
</file>

<file path=ppt/tags/tag129.xml><?xml version="1.0" encoding="utf-8"?>
<p:tagLst xmlns:a="http://schemas.openxmlformats.org/drawingml/2006/main" xmlns:r="http://schemas.openxmlformats.org/officeDocument/2006/relationships" xmlns:p="http://schemas.openxmlformats.org/presentationml/2006/main">
  <p:tag name="AS_UNIQUEID" val="89"/>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78"/>
</p:tagLst>
</file>

<file path=ppt/tags/tag131.xml><?xml version="1.0" encoding="utf-8"?>
<p:tagLst xmlns:a="http://schemas.openxmlformats.org/drawingml/2006/main" xmlns:r="http://schemas.openxmlformats.org/officeDocument/2006/relationships" xmlns:p="http://schemas.openxmlformats.org/presentationml/2006/main">
  <p:tag name="AS_UNIQUEID" val="86"/>
</p:tagLst>
</file>

<file path=ppt/tags/tag132.xml><?xml version="1.0" encoding="utf-8"?>
<p:tagLst xmlns:a="http://schemas.openxmlformats.org/drawingml/2006/main" xmlns:r="http://schemas.openxmlformats.org/officeDocument/2006/relationships" xmlns:p="http://schemas.openxmlformats.org/presentationml/2006/main">
  <p:tag name="AS_UNIQUEID" val="87"/>
</p:tagLst>
</file>

<file path=ppt/tags/tag133.xml><?xml version="1.0" encoding="utf-8"?>
<p:tagLst xmlns:a="http://schemas.openxmlformats.org/drawingml/2006/main" xmlns:r="http://schemas.openxmlformats.org/officeDocument/2006/relationships" xmlns:p="http://schemas.openxmlformats.org/presentationml/2006/main">
  <p:tag name="AS_UNIQUEID" val="88"/>
</p:tagLst>
</file>

<file path=ppt/tags/tag134.xml><?xml version="1.0" encoding="utf-8"?>
<p:tagLst xmlns:a="http://schemas.openxmlformats.org/drawingml/2006/main" xmlns:r="http://schemas.openxmlformats.org/officeDocument/2006/relationships" xmlns:p="http://schemas.openxmlformats.org/presentationml/2006/main">
  <p:tag name="AS_UNIQUEID" val="89"/>
</p:tagLst>
</file>

<file path=ppt/tags/tag135.xml><?xml version="1.0" encoding="utf-8"?>
<p:tagLst xmlns:a="http://schemas.openxmlformats.org/drawingml/2006/main" xmlns:r="http://schemas.openxmlformats.org/officeDocument/2006/relationships" xmlns:p="http://schemas.openxmlformats.org/presentationml/2006/main">
  <p:tag name="AS_UNIQUEID" val="86"/>
</p:tagLst>
</file>

<file path=ppt/tags/tag136.xml><?xml version="1.0" encoding="utf-8"?>
<p:tagLst xmlns:a="http://schemas.openxmlformats.org/drawingml/2006/main" xmlns:r="http://schemas.openxmlformats.org/officeDocument/2006/relationships" xmlns:p="http://schemas.openxmlformats.org/presentationml/2006/main">
  <p:tag name="AS_UNIQUEID" val="87"/>
</p:tagLst>
</file>

<file path=ppt/tags/tag137.xml><?xml version="1.0" encoding="utf-8"?>
<p:tagLst xmlns:a="http://schemas.openxmlformats.org/drawingml/2006/main" xmlns:r="http://schemas.openxmlformats.org/officeDocument/2006/relationships" xmlns:p="http://schemas.openxmlformats.org/presentationml/2006/main">
  <p:tag name="AS_UNIQUEID" val="88"/>
</p:tagLst>
</file>

<file path=ppt/tags/tag138.xml><?xml version="1.0" encoding="utf-8"?>
<p:tagLst xmlns:a="http://schemas.openxmlformats.org/drawingml/2006/main" xmlns:r="http://schemas.openxmlformats.org/officeDocument/2006/relationships" xmlns:p="http://schemas.openxmlformats.org/presentationml/2006/main">
  <p:tag name="AS_UNIQUEID" val="89"/>
</p:tagLst>
</file>

<file path=ppt/tags/tag139.xml><?xml version="1.0" encoding="utf-8"?>
<p:tagLst xmlns:a="http://schemas.openxmlformats.org/drawingml/2006/main" xmlns:r="http://schemas.openxmlformats.org/officeDocument/2006/relationships" xmlns:p="http://schemas.openxmlformats.org/presentationml/2006/main">
  <p:tag name="AS_UNIQUEID" val="86"/>
</p:tagLst>
</file>

<file path=ppt/tags/tag14.xml><?xml version="1.0" encoding="utf-8"?>
<p:tagLst xmlns:a="http://schemas.openxmlformats.org/drawingml/2006/main" xmlns:r="http://schemas.openxmlformats.org/officeDocument/2006/relationships" xmlns:p="http://schemas.openxmlformats.org/presentationml/2006/main">
  <p:tag name="AS_UNIQUEID" val="49"/>
</p:tagLst>
</file>

<file path=ppt/tags/tag140.xml><?xml version="1.0" encoding="utf-8"?>
<p:tagLst xmlns:a="http://schemas.openxmlformats.org/drawingml/2006/main" xmlns:r="http://schemas.openxmlformats.org/officeDocument/2006/relationships" xmlns:p="http://schemas.openxmlformats.org/presentationml/2006/main">
  <p:tag name="AS_UNIQUEID" val="87"/>
</p:tagLst>
</file>

<file path=ppt/tags/tag141.xml><?xml version="1.0" encoding="utf-8"?>
<p:tagLst xmlns:a="http://schemas.openxmlformats.org/drawingml/2006/main" xmlns:r="http://schemas.openxmlformats.org/officeDocument/2006/relationships" xmlns:p="http://schemas.openxmlformats.org/presentationml/2006/main">
  <p:tag name="AS_UNIQUEID" val="88"/>
</p:tagLst>
</file>

<file path=ppt/tags/tag142.xml><?xml version="1.0" encoding="utf-8"?>
<p:tagLst xmlns:a="http://schemas.openxmlformats.org/drawingml/2006/main" xmlns:r="http://schemas.openxmlformats.org/officeDocument/2006/relationships" xmlns:p="http://schemas.openxmlformats.org/presentationml/2006/main">
  <p:tag name="AS_UNIQUEID" val="89"/>
</p:tagLst>
</file>

<file path=ppt/tags/tag143.xml><?xml version="1.0" encoding="utf-8"?>
<p:tagLst xmlns:a="http://schemas.openxmlformats.org/drawingml/2006/main" xmlns:r="http://schemas.openxmlformats.org/officeDocument/2006/relationships" xmlns:p="http://schemas.openxmlformats.org/presentationml/2006/main">
  <p:tag name="AS_UNIQUEID" val="86"/>
</p:tagLst>
</file>

<file path=ppt/tags/tag144.xml><?xml version="1.0" encoding="utf-8"?>
<p:tagLst xmlns:a="http://schemas.openxmlformats.org/drawingml/2006/main" xmlns:r="http://schemas.openxmlformats.org/officeDocument/2006/relationships" xmlns:p="http://schemas.openxmlformats.org/presentationml/2006/main">
  <p:tag name="AS_UNIQUEID" val="87"/>
</p:tagLst>
</file>

<file path=ppt/tags/tag145.xml><?xml version="1.0" encoding="utf-8"?>
<p:tagLst xmlns:a="http://schemas.openxmlformats.org/drawingml/2006/main" xmlns:r="http://schemas.openxmlformats.org/officeDocument/2006/relationships" xmlns:p="http://schemas.openxmlformats.org/presentationml/2006/main">
  <p:tag name="AS_UNIQUEID" val="88"/>
</p:tagLst>
</file>

<file path=ppt/tags/tag146.xml><?xml version="1.0" encoding="utf-8"?>
<p:tagLst xmlns:a="http://schemas.openxmlformats.org/drawingml/2006/main" xmlns:r="http://schemas.openxmlformats.org/officeDocument/2006/relationships" xmlns:p="http://schemas.openxmlformats.org/presentationml/2006/main">
  <p:tag name="AS_UNIQUEID" val="89"/>
</p:tagLst>
</file>

<file path=ppt/tags/tag147.xml><?xml version="1.0" encoding="utf-8"?>
<p:tagLst xmlns:a="http://schemas.openxmlformats.org/drawingml/2006/main" xmlns:r="http://schemas.openxmlformats.org/officeDocument/2006/relationships" xmlns:p="http://schemas.openxmlformats.org/presentationml/2006/main">
  <p:tag name="AS_UNIQUEID" val="78"/>
</p:tagLst>
</file>

<file path=ppt/tags/tag148.xml><?xml version="1.0" encoding="utf-8"?>
<p:tagLst xmlns:a="http://schemas.openxmlformats.org/drawingml/2006/main" xmlns:r="http://schemas.openxmlformats.org/officeDocument/2006/relationships" xmlns:p="http://schemas.openxmlformats.org/presentationml/2006/main">
  <p:tag name="AS_UNIQUEID" val="86"/>
</p:tagLst>
</file>

<file path=ppt/tags/tag149.xml><?xml version="1.0" encoding="utf-8"?>
<p:tagLst xmlns:a="http://schemas.openxmlformats.org/drawingml/2006/main" xmlns:r="http://schemas.openxmlformats.org/officeDocument/2006/relationships" xmlns:p="http://schemas.openxmlformats.org/presentationml/2006/main">
  <p:tag name="AS_UNIQUEID" val="87"/>
</p:tagLst>
</file>

<file path=ppt/tags/tag15.xml><?xml version="1.0" encoding="utf-8"?>
<p:tagLst xmlns:a="http://schemas.openxmlformats.org/drawingml/2006/main" xmlns:r="http://schemas.openxmlformats.org/officeDocument/2006/relationships" xmlns:p="http://schemas.openxmlformats.org/presentationml/2006/main">
  <p:tag name="AS_UNIQUEID" val="50"/>
</p:tagLst>
</file>

<file path=ppt/tags/tag150.xml><?xml version="1.0" encoding="utf-8"?>
<p:tagLst xmlns:a="http://schemas.openxmlformats.org/drawingml/2006/main" xmlns:r="http://schemas.openxmlformats.org/officeDocument/2006/relationships" xmlns:p="http://schemas.openxmlformats.org/presentationml/2006/main">
  <p:tag name="AS_UNIQUEID" val="88"/>
</p:tagLst>
</file>

<file path=ppt/tags/tag151.xml><?xml version="1.0" encoding="utf-8"?>
<p:tagLst xmlns:a="http://schemas.openxmlformats.org/drawingml/2006/main" xmlns:r="http://schemas.openxmlformats.org/officeDocument/2006/relationships" xmlns:p="http://schemas.openxmlformats.org/presentationml/2006/main">
  <p:tag name="AS_UNIQUEID" val="89"/>
</p:tagLst>
</file>

<file path=ppt/tags/tag152.xml><?xml version="1.0" encoding="utf-8"?>
<p:tagLst xmlns:a="http://schemas.openxmlformats.org/drawingml/2006/main" xmlns:r="http://schemas.openxmlformats.org/officeDocument/2006/relationships" xmlns:p="http://schemas.openxmlformats.org/presentationml/2006/main">
  <p:tag name="AS_UNIQUEID" val="86"/>
</p:tagLst>
</file>

<file path=ppt/tags/tag153.xml><?xml version="1.0" encoding="utf-8"?>
<p:tagLst xmlns:a="http://schemas.openxmlformats.org/drawingml/2006/main" xmlns:r="http://schemas.openxmlformats.org/officeDocument/2006/relationships" xmlns:p="http://schemas.openxmlformats.org/presentationml/2006/main">
  <p:tag name="AS_UNIQUEID" val="87"/>
</p:tagLst>
</file>

<file path=ppt/tags/tag154.xml><?xml version="1.0" encoding="utf-8"?>
<p:tagLst xmlns:a="http://schemas.openxmlformats.org/drawingml/2006/main" xmlns:r="http://schemas.openxmlformats.org/officeDocument/2006/relationships" xmlns:p="http://schemas.openxmlformats.org/presentationml/2006/main">
  <p:tag name="AS_UNIQUEID" val="88"/>
</p:tagLst>
</file>

<file path=ppt/tags/tag155.xml><?xml version="1.0" encoding="utf-8"?>
<p:tagLst xmlns:a="http://schemas.openxmlformats.org/drawingml/2006/main" xmlns:r="http://schemas.openxmlformats.org/officeDocument/2006/relationships" xmlns:p="http://schemas.openxmlformats.org/presentationml/2006/main">
  <p:tag name="AS_UNIQUEID" val="89"/>
</p:tagLst>
</file>

<file path=ppt/tags/tag156.xml><?xml version="1.0" encoding="utf-8"?>
<p:tagLst xmlns:a="http://schemas.openxmlformats.org/drawingml/2006/main" xmlns:r="http://schemas.openxmlformats.org/officeDocument/2006/relationships" xmlns:p="http://schemas.openxmlformats.org/presentationml/2006/main">
  <p:tag name="AS_UNIQUEID" val="78"/>
</p:tagLst>
</file>

<file path=ppt/tags/tag157.xml><?xml version="1.0" encoding="utf-8"?>
<p:tagLst xmlns:a="http://schemas.openxmlformats.org/drawingml/2006/main" xmlns:r="http://schemas.openxmlformats.org/officeDocument/2006/relationships" xmlns:p="http://schemas.openxmlformats.org/presentationml/2006/main">
  <p:tag name="AS_UNIQUEID" val="86"/>
</p:tagLst>
</file>

<file path=ppt/tags/tag158.xml><?xml version="1.0" encoding="utf-8"?>
<p:tagLst xmlns:a="http://schemas.openxmlformats.org/drawingml/2006/main" xmlns:r="http://schemas.openxmlformats.org/officeDocument/2006/relationships" xmlns:p="http://schemas.openxmlformats.org/presentationml/2006/main">
  <p:tag name="AS_UNIQUEID" val="87"/>
</p:tagLst>
</file>

<file path=ppt/tags/tag159.xml><?xml version="1.0" encoding="utf-8"?>
<p:tagLst xmlns:a="http://schemas.openxmlformats.org/drawingml/2006/main" xmlns:r="http://schemas.openxmlformats.org/officeDocument/2006/relationships" xmlns:p="http://schemas.openxmlformats.org/presentationml/2006/main">
  <p:tag name="AS_UNIQUEID" val="88"/>
</p:tagLst>
</file>

<file path=ppt/tags/tag16.xml><?xml version="1.0" encoding="utf-8"?>
<p:tagLst xmlns:a="http://schemas.openxmlformats.org/drawingml/2006/main" xmlns:r="http://schemas.openxmlformats.org/officeDocument/2006/relationships" xmlns:p="http://schemas.openxmlformats.org/presentationml/2006/main">
  <p:tag name="AS_UNIQUEID" val="52"/>
</p:tagLst>
</file>

<file path=ppt/tags/tag160.xml><?xml version="1.0" encoding="utf-8"?>
<p:tagLst xmlns:a="http://schemas.openxmlformats.org/drawingml/2006/main" xmlns:r="http://schemas.openxmlformats.org/officeDocument/2006/relationships" xmlns:p="http://schemas.openxmlformats.org/presentationml/2006/main">
  <p:tag name="AS_UNIQUEID" val="89"/>
</p:tagLst>
</file>

<file path=ppt/tags/tag161.xml><?xml version="1.0" encoding="utf-8"?>
<p:tagLst xmlns:a="http://schemas.openxmlformats.org/drawingml/2006/main" xmlns:r="http://schemas.openxmlformats.org/officeDocument/2006/relationships" xmlns:p="http://schemas.openxmlformats.org/presentationml/2006/main">
  <p:tag name="AS_UNIQUEID" val="86"/>
</p:tagLst>
</file>

<file path=ppt/tags/tag162.xml><?xml version="1.0" encoding="utf-8"?>
<p:tagLst xmlns:a="http://schemas.openxmlformats.org/drawingml/2006/main" xmlns:r="http://schemas.openxmlformats.org/officeDocument/2006/relationships" xmlns:p="http://schemas.openxmlformats.org/presentationml/2006/main">
  <p:tag name="AS_UNIQUEID" val="87"/>
</p:tagLst>
</file>

<file path=ppt/tags/tag163.xml><?xml version="1.0" encoding="utf-8"?>
<p:tagLst xmlns:a="http://schemas.openxmlformats.org/drawingml/2006/main" xmlns:r="http://schemas.openxmlformats.org/officeDocument/2006/relationships" xmlns:p="http://schemas.openxmlformats.org/presentationml/2006/main">
  <p:tag name="AS_UNIQUEID" val="88"/>
</p:tagLst>
</file>

<file path=ppt/tags/tag164.xml><?xml version="1.0" encoding="utf-8"?>
<p:tagLst xmlns:a="http://schemas.openxmlformats.org/drawingml/2006/main" xmlns:r="http://schemas.openxmlformats.org/officeDocument/2006/relationships" xmlns:p="http://schemas.openxmlformats.org/presentationml/2006/main">
  <p:tag name="AS_UNIQUEID" val="89"/>
</p:tagLst>
</file>

<file path=ppt/tags/tag165.xml><?xml version="1.0" encoding="utf-8"?>
<p:tagLst xmlns:a="http://schemas.openxmlformats.org/drawingml/2006/main" xmlns:r="http://schemas.openxmlformats.org/officeDocument/2006/relationships" xmlns:p="http://schemas.openxmlformats.org/presentationml/2006/main">
  <p:tag name="AS_UNIQUEID" val="86"/>
</p:tagLst>
</file>

<file path=ppt/tags/tag166.xml><?xml version="1.0" encoding="utf-8"?>
<p:tagLst xmlns:a="http://schemas.openxmlformats.org/drawingml/2006/main" xmlns:r="http://schemas.openxmlformats.org/officeDocument/2006/relationships" xmlns:p="http://schemas.openxmlformats.org/presentationml/2006/main">
  <p:tag name="AS_UNIQUEID" val="87"/>
</p:tagLst>
</file>

<file path=ppt/tags/tag167.xml><?xml version="1.0" encoding="utf-8"?>
<p:tagLst xmlns:a="http://schemas.openxmlformats.org/drawingml/2006/main" xmlns:r="http://schemas.openxmlformats.org/officeDocument/2006/relationships" xmlns:p="http://schemas.openxmlformats.org/presentationml/2006/main">
  <p:tag name="AS_UNIQUEID" val="88"/>
</p:tagLst>
</file>

<file path=ppt/tags/tag168.xml><?xml version="1.0" encoding="utf-8"?>
<p:tagLst xmlns:a="http://schemas.openxmlformats.org/drawingml/2006/main" xmlns:r="http://schemas.openxmlformats.org/officeDocument/2006/relationships" xmlns:p="http://schemas.openxmlformats.org/presentationml/2006/main">
  <p:tag name="AS_UNIQUEID" val="89"/>
</p:tagLst>
</file>

<file path=ppt/tags/tag169.xml><?xml version="1.0" encoding="utf-8"?>
<p:tagLst xmlns:a="http://schemas.openxmlformats.org/drawingml/2006/main" xmlns:r="http://schemas.openxmlformats.org/officeDocument/2006/relationships" xmlns:p="http://schemas.openxmlformats.org/presentationml/2006/main">
  <p:tag name="AS_UNIQUEID" val="86"/>
</p:tagLst>
</file>

<file path=ppt/tags/tag17.xml><?xml version="1.0" encoding="utf-8"?>
<p:tagLst xmlns:a="http://schemas.openxmlformats.org/drawingml/2006/main" xmlns:r="http://schemas.openxmlformats.org/officeDocument/2006/relationships" xmlns:p="http://schemas.openxmlformats.org/presentationml/2006/main">
  <p:tag name="AS_UNIQUEID" val="53"/>
</p:tagLst>
</file>

<file path=ppt/tags/tag170.xml><?xml version="1.0" encoding="utf-8"?>
<p:tagLst xmlns:a="http://schemas.openxmlformats.org/drawingml/2006/main" xmlns:r="http://schemas.openxmlformats.org/officeDocument/2006/relationships" xmlns:p="http://schemas.openxmlformats.org/presentationml/2006/main">
  <p:tag name="AS_UNIQUEID" val="87"/>
</p:tagLst>
</file>

<file path=ppt/tags/tag171.xml><?xml version="1.0" encoding="utf-8"?>
<p:tagLst xmlns:a="http://schemas.openxmlformats.org/drawingml/2006/main" xmlns:r="http://schemas.openxmlformats.org/officeDocument/2006/relationships" xmlns:p="http://schemas.openxmlformats.org/presentationml/2006/main">
  <p:tag name="AS_UNIQUEID" val="88"/>
</p:tagLst>
</file>

<file path=ppt/tags/tag172.xml><?xml version="1.0" encoding="utf-8"?>
<p:tagLst xmlns:a="http://schemas.openxmlformats.org/drawingml/2006/main" xmlns:r="http://schemas.openxmlformats.org/officeDocument/2006/relationships" xmlns:p="http://schemas.openxmlformats.org/presentationml/2006/main">
  <p:tag name="AS_UNIQUEID" val="89"/>
</p:tagLst>
</file>

<file path=ppt/tags/tag173.xml><?xml version="1.0" encoding="utf-8"?>
<p:tagLst xmlns:a="http://schemas.openxmlformats.org/drawingml/2006/main" xmlns:r="http://schemas.openxmlformats.org/officeDocument/2006/relationships" xmlns:p="http://schemas.openxmlformats.org/presentationml/2006/main">
  <p:tag name="AS_UNIQUEID" val="86"/>
</p:tagLst>
</file>

<file path=ppt/tags/tag174.xml><?xml version="1.0" encoding="utf-8"?>
<p:tagLst xmlns:a="http://schemas.openxmlformats.org/drawingml/2006/main" xmlns:r="http://schemas.openxmlformats.org/officeDocument/2006/relationships" xmlns:p="http://schemas.openxmlformats.org/presentationml/2006/main">
  <p:tag name="AS_UNIQUEID" val="87"/>
</p:tagLst>
</file>

<file path=ppt/tags/tag175.xml><?xml version="1.0" encoding="utf-8"?>
<p:tagLst xmlns:a="http://schemas.openxmlformats.org/drawingml/2006/main" xmlns:r="http://schemas.openxmlformats.org/officeDocument/2006/relationships" xmlns:p="http://schemas.openxmlformats.org/presentationml/2006/main">
  <p:tag name="AS_UNIQUEID" val="88"/>
</p:tagLst>
</file>

<file path=ppt/tags/tag176.xml><?xml version="1.0" encoding="utf-8"?>
<p:tagLst xmlns:a="http://schemas.openxmlformats.org/drawingml/2006/main" xmlns:r="http://schemas.openxmlformats.org/officeDocument/2006/relationships" xmlns:p="http://schemas.openxmlformats.org/presentationml/2006/main">
  <p:tag name="AS_UNIQUEID" val="89"/>
</p:tagLst>
</file>

<file path=ppt/tags/tag177.xml><?xml version="1.0" encoding="utf-8"?>
<p:tagLst xmlns:a="http://schemas.openxmlformats.org/drawingml/2006/main" xmlns:r="http://schemas.openxmlformats.org/officeDocument/2006/relationships" xmlns:p="http://schemas.openxmlformats.org/presentationml/2006/main">
  <p:tag name="AS_UNIQUEID" val="86"/>
</p:tagLst>
</file>

<file path=ppt/tags/tag178.xml><?xml version="1.0" encoding="utf-8"?>
<p:tagLst xmlns:a="http://schemas.openxmlformats.org/drawingml/2006/main" xmlns:r="http://schemas.openxmlformats.org/officeDocument/2006/relationships" xmlns:p="http://schemas.openxmlformats.org/presentationml/2006/main">
  <p:tag name="AS_UNIQUEID" val="87"/>
</p:tagLst>
</file>

<file path=ppt/tags/tag179.xml><?xml version="1.0" encoding="utf-8"?>
<p:tagLst xmlns:a="http://schemas.openxmlformats.org/drawingml/2006/main" xmlns:r="http://schemas.openxmlformats.org/officeDocument/2006/relationships" xmlns:p="http://schemas.openxmlformats.org/presentationml/2006/main">
  <p:tag name="AS_UNIQUEID" val="88"/>
</p:tagLst>
</file>

<file path=ppt/tags/tag18.xml><?xml version="1.0" encoding="utf-8"?>
<p:tagLst xmlns:a="http://schemas.openxmlformats.org/drawingml/2006/main" xmlns:r="http://schemas.openxmlformats.org/officeDocument/2006/relationships" xmlns:p="http://schemas.openxmlformats.org/presentationml/2006/main">
  <p:tag name="AS_UNIQUEID" val="54"/>
</p:tagLst>
</file>

<file path=ppt/tags/tag180.xml><?xml version="1.0" encoding="utf-8"?>
<p:tagLst xmlns:a="http://schemas.openxmlformats.org/drawingml/2006/main" xmlns:r="http://schemas.openxmlformats.org/officeDocument/2006/relationships" xmlns:p="http://schemas.openxmlformats.org/presentationml/2006/main">
  <p:tag name="AS_UNIQUEID" val="89"/>
</p:tagLst>
</file>

<file path=ppt/tags/tag181.xml><?xml version="1.0" encoding="utf-8"?>
<p:tagLst xmlns:a="http://schemas.openxmlformats.org/drawingml/2006/main" xmlns:r="http://schemas.openxmlformats.org/officeDocument/2006/relationships" xmlns:p="http://schemas.openxmlformats.org/presentationml/2006/main">
  <p:tag name="AS_UNIQUEID" val="86"/>
</p:tagLst>
</file>

<file path=ppt/tags/tag182.xml><?xml version="1.0" encoding="utf-8"?>
<p:tagLst xmlns:a="http://schemas.openxmlformats.org/drawingml/2006/main" xmlns:r="http://schemas.openxmlformats.org/officeDocument/2006/relationships" xmlns:p="http://schemas.openxmlformats.org/presentationml/2006/main">
  <p:tag name="AS_UNIQUEID" val="87"/>
</p:tagLst>
</file>

<file path=ppt/tags/tag183.xml><?xml version="1.0" encoding="utf-8"?>
<p:tagLst xmlns:a="http://schemas.openxmlformats.org/drawingml/2006/main" xmlns:r="http://schemas.openxmlformats.org/officeDocument/2006/relationships" xmlns:p="http://schemas.openxmlformats.org/presentationml/2006/main">
  <p:tag name="AS_UNIQUEID" val="88"/>
</p:tagLst>
</file>

<file path=ppt/tags/tag184.xml><?xml version="1.0" encoding="utf-8"?>
<p:tagLst xmlns:a="http://schemas.openxmlformats.org/drawingml/2006/main" xmlns:r="http://schemas.openxmlformats.org/officeDocument/2006/relationships" xmlns:p="http://schemas.openxmlformats.org/presentationml/2006/main">
  <p:tag name="AS_UNIQUEID" val="89"/>
</p:tagLst>
</file>

<file path=ppt/tags/tag185.xml><?xml version="1.0" encoding="utf-8"?>
<p:tagLst xmlns:a="http://schemas.openxmlformats.org/drawingml/2006/main" xmlns:r="http://schemas.openxmlformats.org/officeDocument/2006/relationships" xmlns:p="http://schemas.openxmlformats.org/presentationml/2006/main">
  <p:tag name="AS_UNIQUEID" val="92"/>
</p:tagLst>
</file>

<file path=ppt/tags/tag186.xml><?xml version="1.0" encoding="utf-8"?>
<p:tagLst xmlns:a="http://schemas.openxmlformats.org/drawingml/2006/main" xmlns:r="http://schemas.openxmlformats.org/officeDocument/2006/relationships" xmlns:p="http://schemas.openxmlformats.org/presentationml/2006/main">
  <p:tag name="AS_UNIQUEID" val="93"/>
</p:tagLst>
</file>

<file path=ppt/tags/tag187.xml><?xml version="1.0" encoding="utf-8"?>
<p:tagLst xmlns:a="http://schemas.openxmlformats.org/drawingml/2006/main" xmlns:r="http://schemas.openxmlformats.org/officeDocument/2006/relationships" xmlns:p="http://schemas.openxmlformats.org/presentationml/2006/main">
  <p:tag name="AS_UNIQUEID" val="94"/>
</p:tagLst>
</file>

<file path=ppt/tags/tag188.xml><?xml version="1.0" encoding="utf-8"?>
<p:tagLst xmlns:a="http://schemas.openxmlformats.org/drawingml/2006/main" xmlns:r="http://schemas.openxmlformats.org/officeDocument/2006/relationships" xmlns:p="http://schemas.openxmlformats.org/presentationml/2006/main">
  <p:tag name="AS_UNIQUEID" val="95"/>
</p:tagLst>
</file>

<file path=ppt/tags/tag189.xml><?xml version="1.0" encoding="utf-8"?>
<p:tagLst xmlns:a="http://schemas.openxmlformats.org/drawingml/2006/main" xmlns:r="http://schemas.openxmlformats.org/officeDocument/2006/relationships" xmlns:p="http://schemas.openxmlformats.org/presentationml/2006/main">
  <p:tag name="AS_UNIQUEID" val="96"/>
</p:tagLst>
</file>

<file path=ppt/tags/tag19.xml><?xml version="1.0" encoding="utf-8"?>
<p:tagLst xmlns:a="http://schemas.openxmlformats.org/drawingml/2006/main" xmlns:r="http://schemas.openxmlformats.org/officeDocument/2006/relationships" xmlns:p="http://schemas.openxmlformats.org/presentationml/2006/main">
  <p:tag name="AS_UNIQUEID" val="65"/>
</p:tagLst>
</file>

<file path=ppt/tags/tag190.xml><?xml version="1.0" encoding="utf-8"?>
<p:tagLst xmlns:a="http://schemas.openxmlformats.org/drawingml/2006/main" xmlns:r="http://schemas.openxmlformats.org/officeDocument/2006/relationships" xmlns:p="http://schemas.openxmlformats.org/presentationml/2006/main">
  <p:tag name="AS_UNIQUEID" val="97"/>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66"/>
</p:tagLst>
</file>

<file path=ppt/tags/tag21.xml><?xml version="1.0" encoding="utf-8"?>
<p:tagLst xmlns:a="http://schemas.openxmlformats.org/drawingml/2006/main" xmlns:r="http://schemas.openxmlformats.org/officeDocument/2006/relationships" xmlns:p="http://schemas.openxmlformats.org/presentationml/2006/main">
  <p:tag name="AS_UNIQUEID" val="67"/>
</p:tagLst>
</file>

<file path=ppt/tags/tag22.xml><?xml version="1.0" encoding="utf-8"?>
<p:tagLst xmlns:a="http://schemas.openxmlformats.org/drawingml/2006/main" xmlns:r="http://schemas.openxmlformats.org/officeDocument/2006/relationships" xmlns:p="http://schemas.openxmlformats.org/presentationml/2006/main">
  <p:tag name="AS_UNIQUEID" val="68"/>
</p:tagLst>
</file>

<file path=ppt/tags/tag23.xml><?xml version="1.0" encoding="utf-8"?>
<p:tagLst xmlns:a="http://schemas.openxmlformats.org/drawingml/2006/main" xmlns:r="http://schemas.openxmlformats.org/officeDocument/2006/relationships" xmlns:p="http://schemas.openxmlformats.org/presentationml/2006/main">
  <p:tag name="AS_UNIQUEID" val="71"/>
</p:tagLst>
</file>

<file path=ppt/tags/tag24.xml><?xml version="1.0" encoding="utf-8"?>
<p:tagLst xmlns:a="http://schemas.openxmlformats.org/drawingml/2006/main" xmlns:r="http://schemas.openxmlformats.org/officeDocument/2006/relationships" xmlns:p="http://schemas.openxmlformats.org/presentationml/2006/main">
  <p:tag name="AS_UNIQUEID" val="72"/>
</p:tagLst>
</file>

<file path=ppt/tags/tag25.xml><?xml version="1.0" encoding="utf-8"?>
<p:tagLst xmlns:a="http://schemas.openxmlformats.org/drawingml/2006/main" xmlns:r="http://schemas.openxmlformats.org/officeDocument/2006/relationships" xmlns:p="http://schemas.openxmlformats.org/presentationml/2006/main">
  <p:tag name="AS_UNIQUEID" val="73"/>
</p:tagLst>
</file>

<file path=ppt/tags/tag26.xml><?xml version="1.0" encoding="utf-8"?>
<p:tagLst xmlns:a="http://schemas.openxmlformats.org/drawingml/2006/main" xmlns:r="http://schemas.openxmlformats.org/officeDocument/2006/relationships" xmlns:p="http://schemas.openxmlformats.org/presentationml/2006/main">
  <p:tag name="AS_UNIQUEID" val="74"/>
</p:tagLst>
</file>

<file path=ppt/tags/tag27.xml><?xml version="1.0" encoding="utf-8"?>
<p:tagLst xmlns:a="http://schemas.openxmlformats.org/drawingml/2006/main" xmlns:r="http://schemas.openxmlformats.org/officeDocument/2006/relationships" xmlns:p="http://schemas.openxmlformats.org/presentationml/2006/main">
  <p:tag name="AS_UNIQUEID" val="75"/>
</p:tagLst>
</file>

<file path=ppt/tags/tag28.xml><?xml version="1.0" encoding="utf-8"?>
<p:tagLst xmlns:a="http://schemas.openxmlformats.org/drawingml/2006/main" xmlns:r="http://schemas.openxmlformats.org/officeDocument/2006/relationships" xmlns:p="http://schemas.openxmlformats.org/presentationml/2006/main">
  <p:tag name="AS_UNIQUEID" val="76"/>
</p:tagLst>
</file>

<file path=ppt/tags/tag29.xml><?xml version="1.0" encoding="utf-8"?>
<p:tagLst xmlns:a="http://schemas.openxmlformats.org/drawingml/2006/main" xmlns:r="http://schemas.openxmlformats.org/officeDocument/2006/relationships" xmlns:p="http://schemas.openxmlformats.org/presentationml/2006/main">
  <p:tag name="AS_UNIQUEID" val="77"/>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80"/>
</p:tagLst>
</file>

<file path=ppt/tags/tag31.xml><?xml version="1.0" encoding="utf-8"?>
<p:tagLst xmlns:a="http://schemas.openxmlformats.org/drawingml/2006/main" xmlns:r="http://schemas.openxmlformats.org/officeDocument/2006/relationships" xmlns:p="http://schemas.openxmlformats.org/presentationml/2006/main">
  <p:tag name="AS_UNIQUEID" val="81"/>
</p:tagLst>
</file>

<file path=ppt/tags/tag32.xml><?xml version="1.0" encoding="utf-8"?>
<p:tagLst xmlns:a="http://schemas.openxmlformats.org/drawingml/2006/main" xmlns:r="http://schemas.openxmlformats.org/officeDocument/2006/relationships" xmlns:p="http://schemas.openxmlformats.org/presentationml/2006/main">
  <p:tag name="AS_UNIQUEID" val="82"/>
</p:tagLst>
</file>

<file path=ppt/tags/tag33.xml><?xml version="1.0" encoding="utf-8"?>
<p:tagLst xmlns:a="http://schemas.openxmlformats.org/drawingml/2006/main" xmlns:r="http://schemas.openxmlformats.org/officeDocument/2006/relationships" xmlns:p="http://schemas.openxmlformats.org/presentationml/2006/main">
  <p:tag name="AS_UNIQUEID" val="83"/>
</p:tagLst>
</file>

<file path=ppt/tags/tag34.xml><?xml version="1.0" encoding="utf-8"?>
<p:tagLst xmlns:a="http://schemas.openxmlformats.org/drawingml/2006/main" xmlns:r="http://schemas.openxmlformats.org/officeDocument/2006/relationships" xmlns:p="http://schemas.openxmlformats.org/presentationml/2006/main">
  <p:tag name="AS_UNIQUEID" val="86"/>
</p:tagLst>
</file>

<file path=ppt/tags/tag35.xml><?xml version="1.0" encoding="utf-8"?>
<p:tagLst xmlns:a="http://schemas.openxmlformats.org/drawingml/2006/main" xmlns:r="http://schemas.openxmlformats.org/officeDocument/2006/relationships" xmlns:p="http://schemas.openxmlformats.org/presentationml/2006/main">
  <p:tag name="AS_UNIQUEID" val="87"/>
</p:tagLst>
</file>

<file path=ppt/tags/tag36.xml><?xml version="1.0" encoding="utf-8"?>
<p:tagLst xmlns:a="http://schemas.openxmlformats.org/drawingml/2006/main" xmlns:r="http://schemas.openxmlformats.org/officeDocument/2006/relationships" xmlns:p="http://schemas.openxmlformats.org/presentationml/2006/main">
  <p:tag name="AS_UNIQUEID" val="88"/>
</p:tagLst>
</file>

<file path=ppt/tags/tag37.xml><?xml version="1.0" encoding="utf-8"?>
<p:tagLst xmlns:a="http://schemas.openxmlformats.org/drawingml/2006/main" xmlns:r="http://schemas.openxmlformats.org/officeDocument/2006/relationships" xmlns:p="http://schemas.openxmlformats.org/presentationml/2006/main">
  <p:tag name="AS_UNIQUEID" val="89"/>
</p:tagLst>
</file>

<file path=ppt/tags/tag38.xml><?xml version="1.0" encoding="utf-8"?>
<p:tagLst xmlns:a="http://schemas.openxmlformats.org/drawingml/2006/main" xmlns:r="http://schemas.openxmlformats.org/officeDocument/2006/relationships" xmlns:p="http://schemas.openxmlformats.org/presentationml/2006/main">
  <p:tag name="AS_UNIQUEID" val="78"/>
</p:tagLst>
</file>

<file path=ppt/tags/tag39.xml><?xml version="1.0" encoding="utf-8"?>
<p:tagLst xmlns:a="http://schemas.openxmlformats.org/drawingml/2006/main" xmlns:r="http://schemas.openxmlformats.org/officeDocument/2006/relationships" xmlns:p="http://schemas.openxmlformats.org/presentationml/2006/main">
  <p:tag name="AS_UNIQUEID" val="86"/>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87"/>
</p:tagLst>
</file>

<file path=ppt/tags/tag41.xml><?xml version="1.0" encoding="utf-8"?>
<p:tagLst xmlns:a="http://schemas.openxmlformats.org/drawingml/2006/main" xmlns:r="http://schemas.openxmlformats.org/officeDocument/2006/relationships" xmlns:p="http://schemas.openxmlformats.org/presentationml/2006/main">
  <p:tag name="AS_UNIQUEID" val="88"/>
</p:tagLst>
</file>

<file path=ppt/tags/tag42.xml><?xml version="1.0" encoding="utf-8"?>
<p:tagLst xmlns:a="http://schemas.openxmlformats.org/drawingml/2006/main" xmlns:r="http://schemas.openxmlformats.org/officeDocument/2006/relationships" xmlns:p="http://schemas.openxmlformats.org/presentationml/2006/main">
  <p:tag name="AS_UNIQUEID" val="89"/>
</p:tagLst>
</file>

<file path=ppt/tags/tag43.xml><?xml version="1.0" encoding="utf-8"?>
<p:tagLst xmlns:a="http://schemas.openxmlformats.org/drawingml/2006/main" xmlns:r="http://schemas.openxmlformats.org/officeDocument/2006/relationships" xmlns:p="http://schemas.openxmlformats.org/presentationml/2006/main">
  <p:tag name="AS_UNIQUEID" val="78"/>
</p:tagLst>
</file>

<file path=ppt/tags/tag44.xml><?xml version="1.0" encoding="utf-8"?>
<p:tagLst xmlns:a="http://schemas.openxmlformats.org/drawingml/2006/main" xmlns:r="http://schemas.openxmlformats.org/officeDocument/2006/relationships" xmlns:p="http://schemas.openxmlformats.org/presentationml/2006/main">
  <p:tag name="AS_UNIQUEID" val="86"/>
</p:tagLst>
</file>

<file path=ppt/tags/tag45.xml><?xml version="1.0" encoding="utf-8"?>
<p:tagLst xmlns:a="http://schemas.openxmlformats.org/drawingml/2006/main" xmlns:r="http://schemas.openxmlformats.org/officeDocument/2006/relationships" xmlns:p="http://schemas.openxmlformats.org/presentationml/2006/main">
  <p:tag name="AS_UNIQUEID" val="87"/>
</p:tagLst>
</file>

<file path=ppt/tags/tag46.xml><?xml version="1.0" encoding="utf-8"?>
<p:tagLst xmlns:a="http://schemas.openxmlformats.org/drawingml/2006/main" xmlns:r="http://schemas.openxmlformats.org/officeDocument/2006/relationships" xmlns:p="http://schemas.openxmlformats.org/presentationml/2006/main">
  <p:tag name="AS_UNIQUEID" val="88"/>
</p:tagLst>
</file>

<file path=ppt/tags/tag47.xml><?xml version="1.0" encoding="utf-8"?>
<p:tagLst xmlns:a="http://schemas.openxmlformats.org/drawingml/2006/main" xmlns:r="http://schemas.openxmlformats.org/officeDocument/2006/relationships" xmlns:p="http://schemas.openxmlformats.org/presentationml/2006/main">
  <p:tag name="AS_UNIQUEID" val="89"/>
</p:tagLst>
</file>

<file path=ppt/tags/tag48.xml><?xml version="1.0" encoding="utf-8"?>
<p:tagLst xmlns:a="http://schemas.openxmlformats.org/drawingml/2006/main" xmlns:r="http://schemas.openxmlformats.org/officeDocument/2006/relationships" xmlns:p="http://schemas.openxmlformats.org/presentationml/2006/main">
  <p:tag name="AS_UNIQUEID" val="78"/>
</p:tagLst>
</file>

<file path=ppt/tags/tag49.xml><?xml version="1.0" encoding="utf-8"?>
<p:tagLst xmlns:a="http://schemas.openxmlformats.org/drawingml/2006/main" xmlns:r="http://schemas.openxmlformats.org/officeDocument/2006/relationships" xmlns:p="http://schemas.openxmlformats.org/presentationml/2006/main">
  <p:tag name="AS_UNIQUEID" val="86"/>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87"/>
</p:tagLst>
</file>

<file path=ppt/tags/tag51.xml><?xml version="1.0" encoding="utf-8"?>
<p:tagLst xmlns:a="http://schemas.openxmlformats.org/drawingml/2006/main" xmlns:r="http://schemas.openxmlformats.org/officeDocument/2006/relationships" xmlns:p="http://schemas.openxmlformats.org/presentationml/2006/main">
  <p:tag name="AS_UNIQUEID" val="88"/>
</p:tagLst>
</file>

<file path=ppt/tags/tag52.xml><?xml version="1.0" encoding="utf-8"?>
<p:tagLst xmlns:a="http://schemas.openxmlformats.org/drawingml/2006/main" xmlns:r="http://schemas.openxmlformats.org/officeDocument/2006/relationships" xmlns:p="http://schemas.openxmlformats.org/presentationml/2006/main">
  <p:tag name="AS_UNIQUEID" val="89"/>
</p:tagLst>
</file>

<file path=ppt/tags/tag53.xml><?xml version="1.0" encoding="utf-8"?>
<p:tagLst xmlns:a="http://schemas.openxmlformats.org/drawingml/2006/main" xmlns:r="http://schemas.openxmlformats.org/officeDocument/2006/relationships" xmlns:p="http://schemas.openxmlformats.org/presentationml/2006/main">
  <p:tag name="AS_UNIQUEID" val="78"/>
</p:tagLst>
</file>

<file path=ppt/tags/tag54.xml><?xml version="1.0" encoding="utf-8"?>
<p:tagLst xmlns:a="http://schemas.openxmlformats.org/drawingml/2006/main" xmlns:r="http://schemas.openxmlformats.org/officeDocument/2006/relationships" xmlns:p="http://schemas.openxmlformats.org/presentationml/2006/main">
  <p:tag name="AS_UNIQUEID" val="86"/>
</p:tagLst>
</file>

<file path=ppt/tags/tag55.xml><?xml version="1.0" encoding="utf-8"?>
<p:tagLst xmlns:a="http://schemas.openxmlformats.org/drawingml/2006/main" xmlns:r="http://schemas.openxmlformats.org/officeDocument/2006/relationships" xmlns:p="http://schemas.openxmlformats.org/presentationml/2006/main">
  <p:tag name="AS_UNIQUEID" val="87"/>
</p:tagLst>
</file>

<file path=ppt/tags/tag56.xml><?xml version="1.0" encoding="utf-8"?>
<p:tagLst xmlns:a="http://schemas.openxmlformats.org/drawingml/2006/main" xmlns:r="http://schemas.openxmlformats.org/officeDocument/2006/relationships" xmlns:p="http://schemas.openxmlformats.org/presentationml/2006/main">
  <p:tag name="AS_UNIQUEID" val="88"/>
</p:tagLst>
</file>

<file path=ppt/tags/tag57.xml><?xml version="1.0" encoding="utf-8"?>
<p:tagLst xmlns:a="http://schemas.openxmlformats.org/drawingml/2006/main" xmlns:r="http://schemas.openxmlformats.org/officeDocument/2006/relationships" xmlns:p="http://schemas.openxmlformats.org/presentationml/2006/main">
  <p:tag name="AS_UNIQUEID" val="89"/>
</p:tagLst>
</file>

<file path=ppt/tags/tag58.xml><?xml version="1.0" encoding="utf-8"?>
<p:tagLst xmlns:a="http://schemas.openxmlformats.org/drawingml/2006/main" xmlns:r="http://schemas.openxmlformats.org/officeDocument/2006/relationships" xmlns:p="http://schemas.openxmlformats.org/presentationml/2006/main">
  <p:tag name="AS_UNIQUEID" val="86"/>
</p:tagLst>
</file>

<file path=ppt/tags/tag59.xml><?xml version="1.0" encoding="utf-8"?>
<p:tagLst xmlns:a="http://schemas.openxmlformats.org/drawingml/2006/main" xmlns:r="http://schemas.openxmlformats.org/officeDocument/2006/relationships" xmlns:p="http://schemas.openxmlformats.org/presentationml/2006/main">
  <p:tag name="AS_UNIQUEID" val="87"/>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88"/>
</p:tagLst>
</file>

<file path=ppt/tags/tag61.xml><?xml version="1.0" encoding="utf-8"?>
<p:tagLst xmlns:a="http://schemas.openxmlformats.org/drawingml/2006/main" xmlns:r="http://schemas.openxmlformats.org/officeDocument/2006/relationships" xmlns:p="http://schemas.openxmlformats.org/presentationml/2006/main">
  <p:tag name="AS_UNIQUEID" val="89"/>
</p:tagLst>
</file>

<file path=ppt/tags/tag62.xml><?xml version="1.0" encoding="utf-8"?>
<p:tagLst xmlns:a="http://schemas.openxmlformats.org/drawingml/2006/main" xmlns:r="http://schemas.openxmlformats.org/officeDocument/2006/relationships" xmlns:p="http://schemas.openxmlformats.org/presentationml/2006/main">
  <p:tag name="AS_UNIQUEID" val="78"/>
</p:tagLst>
</file>

<file path=ppt/tags/tag63.xml><?xml version="1.0" encoding="utf-8"?>
<p:tagLst xmlns:a="http://schemas.openxmlformats.org/drawingml/2006/main" xmlns:r="http://schemas.openxmlformats.org/officeDocument/2006/relationships" xmlns:p="http://schemas.openxmlformats.org/presentationml/2006/main">
  <p:tag name="AS_UNIQUEID" val="86"/>
</p:tagLst>
</file>

<file path=ppt/tags/tag64.xml><?xml version="1.0" encoding="utf-8"?>
<p:tagLst xmlns:a="http://schemas.openxmlformats.org/drawingml/2006/main" xmlns:r="http://schemas.openxmlformats.org/officeDocument/2006/relationships" xmlns:p="http://schemas.openxmlformats.org/presentationml/2006/main">
  <p:tag name="AS_UNIQUEID" val="87"/>
</p:tagLst>
</file>

<file path=ppt/tags/tag65.xml><?xml version="1.0" encoding="utf-8"?>
<p:tagLst xmlns:a="http://schemas.openxmlformats.org/drawingml/2006/main" xmlns:r="http://schemas.openxmlformats.org/officeDocument/2006/relationships" xmlns:p="http://schemas.openxmlformats.org/presentationml/2006/main">
  <p:tag name="AS_UNIQUEID" val="88"/>
</p:tagLst>
</file>

<file path=ppt/tags/tag66.xml><?xml version="1.0" encoding="utf-8"?>
<p:tagLst xmlns:a="http://schemas.openxmlformats.org/drawingml/2006/main" xmlns:r="http://schemas.openxmlformats.org/officeDocument/2006/relationships" xmlns:p="http://schemas.openxmlformats.org/presentationml/2006/main">
  <p:tag name="AS_UNIQUEID" val="89"/>
</p:tagLst>
</file>

<file path=ppt/tags/tag67.xml><?xml version="1.0" encoding="utf-8"?>
<p:tagLst xmlns:a="http://schemas.openxmlformats.org/drawingml/2006/main" xmlns:r="http://schemas.openxmlformats.org/officeDocument/2006/relationships" xmlns:p="http://schemas.openxmlformats.org/presentationml/2006/main">
  <p:tag name="AS_UNIQUEID" val="86"/>
</p:tagLst>
</file>

<file path=ppt/tags/tag68.xml><?xml version="1.0" encoding="utf-8"?>
<p:tagLst xmlns:a="http://schemas.openxmlformats.org/drawingml/2006/main" xmlns:r="http://schemas.openxmlformats.org/officeDocument/2006/relationships" xmlns:p="http://schemas.openxmlformats.org/presentationml/2006/main">
  <p:tag name="AS_UNIQUEID" val="87"/>
</p:tagLst>
</file>

<file path=ppt/tags/tag69.xml><?xml version="1.0" encoding="utf-8"?>
<p:tagLst xmlns:a="http://schemas.openxmlformats.org/drawingml/2006/main" xmlns:r="http://schemas.openxmlformats.org/officeDocument/2006/relationships" xmlns:p="http://schemas.openxmlformats.org/presentationml/2006/main">
  <p:tag name="AS_UNIQUEID" val="88"/>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89"/>
</p:tagLst>
</file>

<file path=ppt/tags/tag71.xml><?xml version="1.0" encoding="utf-8"?>
<p:tagLst xmlns:a="http://schemas.openxmlformats.org/drawingml/2006/main" xmlns:r="http://schemas.openxmlformats.org/officeDocument/2006/relationships" xmlns:p="http://schemas.openxmlformats.org/presentationml/2006/main">
  <p:tag name="AS_UNIQUEID" val="78"/>
</p:tagLst>
</file>

<file path=ppt/tags/tag72.xml><?xml version="1.0" encoding="utf-8"?>
<p:tagLst xmlns:a="http://schemas.openxmlformats.org/drawingml/2006/main" xmlns:r="http://schemas.openxmlformats.org/officeDocument/2006/relationships" xmlns:p="http://schemas.openxmlformats.org/presentationml/2006/main">
  <p:tag name="AS_UNIQUEID" val="86"/>
</p:tagLst>
</file>

<file path=ppt/tags/tag73.xml><?xml version="1.0" encoding="utf-8"?>
<p:tagLst xmlns:a="http://schemas.openxmlformats.org/drawingml/2006/main" xmlns:r="http://schemas.openxmlformats.org/officeDocument/2006/relationships" xmlns:p="http://schemas.openxmlformats.org/presentationml/2006/main">
  <p:tag name="AS_UNIQUEID" val="87"/>
</p:tagLst>
</file>

<file path=ppt/tags/tag74.xml><?xml version="1.0" encoding="utf-8"?>
<p:tagLst xmlns:a="http://schemas.openxmlformats.org/drawingml/2006/main" xmlns:r="http://schemas.openxmlformats.org/officeDocument/2006/relationships" xmlns:p="http://schemas.openxmlformats.org/presentationml/2006/main">
  <p:tag name="AS_UNIQUEID" val="88"/>
</p:tagLst>
</file>

<file path=ppt/tags/tag75.xml><?xml version="1.0" encoding="utf-8"?>
<p:tagLst xmlns:a="http://schemas.openxmlformats.org/drawingml/2006/main" xmlns:r="http://schemas.openxmlformats.org/officeDocument/2006/relationships" xmlns:p="http://schemas.openxmlformats.org/presentationml/2006/main">
  <p:tag name="AS_UNIQUEID" val="89"/>
</p:tagLst>
</file>

<file path=ppt/tags/tag76.xml><?xml version="1.0" encoding="utf-8"?>
<p:tagLst xmlns:a="http://schemas.openxmlformats.org/drawingml/2006/main" xmlns:r="http://schemas.openxmlformats.org/officeDocument/2006/relationships" xmlns:p="http://schemas.openxmlformats.org/presentationml/2006/main">
  <p:tag name="AS_UNIQUEID" val="86"/>
</p:tagLst>
</file>

<file path=ppt/tags/tag77.xml><?xml version="1.0" encoding="utf-8"?>
<p:tagLst xmlns:a="http://schemas.openxmlformats.org/drawingml/2006/main" xmlns:r="http://schemas.openxmlformats.org/officeDocument/2006/relationships" xmlns:p="http://schemas.openxmlformats.org/presentationml/2006/main">
  <p:tag name="AS_UNIQUEID" val="87"/>
</p:tagLst>
</file>

<file path=ppt/tags/tag78.xml><?xml version="1.0" encoding="utf-8"?>
<p:tagLst xmlns:a="http://schemas.openxmlformats.org/drawingml/2006/main" xmlns:r="http://schemas.openxmlformats.org/officeDocument/2006/relationships" xmlns:p="http://schemas.openxmlformats.org/presentationml/2006/main">
  <p:tag name="AS_UNIQUEID" val="88"/>
</p:tagLst>
</file>

<file path=ppt/tags/tag79.xml><?xml version="1.0" encoding="utf-8"?>
<p:tagLst xmlns:a="http://schemas.openxmlformats.org/drawingml/2006/main" xmlns:r="http://schemas.openxmlformats.org/officeDocument/2006/relationships" xmlns:p="http://schemas.openxmlformats.org/presentationml/2006/main">
  <p:tag name="AS_UNIQUEID" val="89"/>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86"/>
</p:tagLst>
</file>

<file path=ppt/tags/tag81.xml><?xml version="1.0" encoding="utf-8"?>
<p:tagLst xmlns:a="http://schemas.openxmlformats.org/drawingml/2006/main" xmlns:r="http://schemas.openxmlformats.org/officeDocument/2006/relationships" xmlns:p="http://schemas.openxmlformats.org/presentationml/2006/main">
  <p:tag name="AS_UNIQUEID" val="87"/>
</p:tagLst>
</file>

<file path=ppt/tags/tag82.xml><?xml version="1.0" encoding="utf-8"?>
<p:tagLst xmlns:a="http://schemas.openxmlformats.org/drawingml/2006/main" xmlns:r="http://schemas.openxmlformats.org/officeDocument/2006/relationships" xmlns:p="http://schemas.openxmlformats.org/presentationml/2006/main">
  <p:tag name="AS_UNIQUEID" val="88"/>
</p:tagLst>
</file>

<file path=ppt/tags/tag83.xml><?xml version="1.0" encoding="utf-8"?>
<p:tagLst xmlns:a="http://schemas.openxmlformats.org/drawingml/2006/main" xmlns:r="http://schemas.openxmlformats.org/officeDocument/2006/relationships" xmlns:p="http://schemas.openxmlformats.org/presentationml/2006/main">
  <p:tag name="AS_UNIQUEID" val="89"/>
</p:tagLst>
</file>

<file path=ppt/tags/tag84.xml><?xml version="1.0" encoding="utf-8"?>
<p:tagLst xmlns:a="http://schemas.openxmlformats.org/drawingml/2006/main" xmlns:r="http://schemas.openxmlformats.org/officeDocument/2006/relationships" xmlns:p="http://schemas.openxmlformats.org/presentationml/2006/main">
  <p:tag name="AS_UNIQUEID" val="86"/>
</p:tagLst>
</file>

<file path=ppt/tags/tag85.xml><?xml version="1.0" encoding="utf-8"?>
<p:tagLst xmlns:a="http://schemas.openxmlformats.org/drawingml/2006/main" xmlns:r="http://schemas.openxmlformats.org/officeDocument/2006/relationships" xmlns:p="http://schemas.openxmlformats.org/presentationml/2006/main">
  <p:tag name="AS_UNIQUEID" val="87"/>
</p:tagLst>
</file>

<file path=ppt/tags/tag86.xml><?xml version="1.0" encoding="utf-8"?>
<p:tagLst xmlns:a="http://schemas.openxmlformats.org/drawingml/2006/main" xmlns:r="http://schemas.openxmlformats.org/officeDocument/2006/relationships" xmlns:p="http://schemas.openxmlformats.org/presentationml/2006/main">
  <p:tag name="AS_UNIQUEID" val="88"/>
</p:tagLst>
</file>

<file path=ppt/tags/tag87.xml><?xml version="1.0" encoding="utf-8"?>
<p:tagLst xmlns:a="http://schemas.openxmlformats.org/drawingml/2006/main" xmlns:r="http://schemas.openxmlformats.org/officeDocument/2006/relationships" xmlns:p="http://schemas.openxmlformats.org/presentationml/2006/main">
  <p:tag name="AS_UNIQUEID" val="89"/>
</p:tagLst>
</file>

<file path=ppt/tags/tag88.xml><?xml version="1.0" encoding="utf-8"?>
<p:tagLst xmlns:a="http://schemas.openxmlformats.org/drawingml/2006/main" xmlns:r="http://schemas.openxmlformats.org/officeDocument/2006/relationships" xmlns:p="http://schemas.openxmlformats.org/presentationml/2006/main">
  <p:tag name="AS_UNIQUEID" val="86"/>
</p:tagLst>
</file>

<file path=ppt/tags/tag89.xml><?xml version="1.0" encoding="utf-8"?>
<p:tagLst xmlns:a="http://schemas.openxmlformats.org/drawingml/2006/main" xmlns:r="http://schemas.openxmlformats.org/officeDocument/2006/relationships" xmlns:p="http://schemas.openxmlformats.org/presentationml/2006/main">
  <p:tag name="AS_UNIQUEID" val="87"/>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88"/>
</p:tagLst>
</file>

<file path=ppt/tags/tag91.xml><?xml version="1.0" encoding="utf-8"?>
<p:tagLst xmlns:a="http://schemas.openxmlformats.org/drawingml/2006/main" xmlns:r="http://schemas.openxmlformats.org/officeDocument/2006/relationships" xmlns:p="http://schemas.openxmlformats.org/presentationml/2006/main">
  <p:tag name="AS_UNIQUEID" val="89"/>
</p:tagLst>
</file>

<file path=ppt/tags/tag92.xml><?xml version="1.0" encoding="utf-8"?>
<p:tagLst xmlns:a="http://schemas.openxmlformats.org/drawingml/2006/main" xmlns:r="http://schemas.openxmlformats.org/officeDocument/2006/relationships" xmlns:p="http://schemas.openxmlformats.org/presentationml/2006/main">
  <p:tag name="AS_UNIQUEID" val="86"/>
</p:tagLst>
</file>

<file path=ppt/tags/tag93.xml><?xml version="1.0" encoding="utf-8"?>
<p:tagLst xmlns:a="http://schemas.openxmlformats.org/drawingml/2006/main" xmlns:r="http://schemas.openxmlformats.org/officeDocument/2006/relationships" xmlns:p="http://schemas.openxmlformats.org/presentationml/2006/main">
  <p:tag name="AS_UNIQUEID" val="87"/>
</p:tagLst>
</file>

<file path=ppt/tags/tag94.xml><?xml version="1.0" encoding="utf-8"?>
<p:tagLst xmlns:a="http://schemas.openxmlformats.org/drawingml/2006/main" xmlns:r="http://schemas.openxmlformats.org/officeDocument/2006/relationships" xmlns:p="http://schemas.openxmlformats.org/presentationml/2006/main">
  <p:tag name="AS_UNIQUEID" val="88"/>
</p:tagLst>
</file>

<file path=ppt/tags/tag95.xml><?xml version="1.0" encoding="utf-8"?>
<p:tagLst xmlns:a="http://schemas.openxmlformats.org/drawingml/2006/main" xmlns:r="http://schemas.openxmlformats.org/officeDocument/2006/relationships" xmlns:p="http://schemas.openxmlformats.org/presentationml/2006/main">
  <p:tag name="AS_UNIQUEID" val="89"/>
</p:tagLst>
</file>

<file path=ppt/tags/tag96.xml><?xml version="1.0" encoding="utf-8"?>
<p:tagLst xmlns:a="http://schemas.openxmlformats.org/drawingml/2006/main" xmlns:r="http://schemas.openxmlformats.org/officeDocument/2006/relationships" xmlns:p="http://schemas.openxmlformats.org/presentationml/2006/main">
  <p:tag name="AS_UNIQUEID" val="86"/>
</p:tagLst>
</file>

<file path=ppt/tags/tag97.xml><?xml version="1.0" encoding="utf-8"?>
<p:tagLst xmlns:a="http://schemas.openxmlformats.org/drawingml/2006/main" xmlns:r="http://schemas.openxmlformats.org/officeDocument/2006/relationships" xmlns:p="http://schemas.openxmlformats.org/presentationml/2006/main">
  <p:tag name="AS_UNIQUEID" val="87"/>
</p:tagLst>
</file>

<file path=ppt/tags/tag98.xml><?xml version="1.0" encoding="utf-8"?>
<p:tagLst xmlns:a="http://schemas.openxmlformats.org/drawingml/2006/main" xmlns:r="http://schemas.openxmlformats.org/officeDocument/2006/relationships" xmlns:p="http://schemas.openxmlformats.org/presentationml/2006/main">
  <p:tag name="AS_UNIQUEID" val="88"/>
</p:tagLst>
</file>

<file path=ppt/tags/tag99.xml><?xml version="1.0" encoding="utf-8"?>
<p:tagLst xmlns:a="http://schemas.openxmlformats.org/drawingml/2006/main" xmlns:r="http://schemas.openxmlformats.org/officeDocument/2006/relationships" xmlns:p="http://schemas.openxmlformats.org/presentationml/2006/main">
  <p:tag name="AS_UNIQUEID" val="8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1462</TotalTime>
  <Words>2259</Words>
  <Application>Microsoft Office PowerPoint</Application>
  <PresentationFormat>On-screen Show (4:3)</PresentationFormat>
  <Paragraphs>382</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Microsoft account</cp:lastModifiedBy>
  <cp:revision>167</cp:revision>
  <cp:lastPrinted>1601-01-01T00:00:00Z</cp:lastPrinted>
  <dcterms:created xsi:type="dcterms:W3CDTF">2020-05-18T10:32:41Z</dcterms:created>
  <dcterms:modified xsi:type="dcterms:W3CDTF">2021-07-23T04:10:14Z</dcterms:modified>
</cp:coreProperties>
</file>