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2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9" r:id="rId4"/>
    <p:sldId id="260" r:id="rId5"/>
    <p:sldId id="263" r:id="rId6"/>
    <p:sldId id="272" r:id="rId7"/>
    <p:sldId id="264" r:id="rId8"/>
    <p:sldId id="267" r:id="rId9"/>
    <p:sldId id="268" r:id="rId10"/>
    <p:sldId id="326" r:id="rId11"/>
    <p:sldId id="296" r:id="rId12"/>
    <p:sldId id="325" r:id="rId13"/>
    <p:sldId id="270" r:id="rId14"/>
    <p:sldId id="320" r:id="rId15"/>
    <p:sldId id="321" r:id="rId16"/>
    <p:sldId id="322" r:id="rId17"/>
    <p:sldId id="323" r:id="rId18"/>
    <p:sldId id="324" r:id="rId19"/>
    <p:sldId id="271" r:id="rId20"/>
    <p:sldId id="269" r:id="rId21"/>
    <p:sldId id="309" r:id="rId22"/>
    <p:sldId id="308" r:id="rId23"/>
    <p:sldId id="310" r:id="rId24"/>
    <p:sldId id="273" r:id="rId25"/>
    <p:sldId id="316" r:id="rId26"/>
    <p:sldId id="317" r:id="rId27"/>
    <p:sldId id="277" r:id="rId28"/>
    <p:sldId id="311" r:id="rId29"/>
    <p:sldId id="312" r:id="rId30"/>
    <p:sldId id="313" r:id="rId31"/>
    <p:sldId id="314" r:id="rId32"/>
    <p:sldId id="315" r:id="rId33"/>
    <p:sldId id="276" r:id="rId34"/>
    <p:sldId id="275" r:id="rId35"/>
    <p:sldId id="293" r:id="rId36"/>
    <p:sldId id="295" r:id="rId37"/>
    <p:sldId id="294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274" r:id="rId50"/>
    <p:sldId id="281" r:id="rId51"/>
    <p:sldId id="284" r:id="rId52"/>
    <p:sldId id="285" r:id="rId53"/>
    <p:sldId id="286" r:id="rId54"/>
    <p:sldId id="287" r:id="rId55"/>
    <p:sldId id="280" r:id="rId56"/>
    <p:sldId id="279" r:id="rId57"/>
    <p:sldId id="288" r:id="rId58"/>
    <p:sldId id="289" r:id="rId59"/>
    <p:sldId id="278" r:id="rId60"/>
    <p:sldId id="291" r:id="rId61"/>
    <p:sldId id="292" r:id="rId62"/>
    <p:sldId id="282" r:id="rId63"/>
    <p:sldId id="318" r:id="rId64"/>
    <p:sldId id="319" r:id="rId65"/>
    <p:sldId id="327" r:id="rId66"/>
    <p:sldId id="266" r:id="rId67"/>
  </p:sldIdLst>
  <p:sldSz cx="9144000" cy="6858000" type="screen4x3"/>
  <p:notesSz cx="6858000" cy="9144000"/>
  <p:custDataLst>
    <p:tags r:id="rId6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0CE0B-4436-4795-A939-39D43F3424C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705D1-2B48-4D5C-BA7C-70CB363AB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05D1-2B48-4D5C-BA7C-70CB363ABB7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2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05D1-2B48-4D5C-BA7C-70CB363ABB7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10FE2-3257-4C36-9334-45CEA5AD06E7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ACD99-00BA-4A5A-BD23-7800B6F11A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189A2-ECAF-4FB7-99DC-A9D567D617C3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52C67-9FCD-411C-83E6-FB4E0E1C0B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E7B72-74F6-4E93-BF43-5F2ED181FA77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0102-FD3C-43F3-8EC9-30B85A2E8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E5C89-6872-4AD7-BE6B-17C017787FE1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A1CCE-3A1C-4DC7-B0C8-1211418A5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3209D-C98B-4AF2-AE2C-6E8C6D8DB02C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D3931-FD1E-4DA8-A794-31F9440E2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6482-D0A9-416D-814A-90416641626C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4A7DF-CD1E-4DC8-B368-EBA8FEA0B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0F2A6-F816-4A93-B48D-70E5EF77B0A8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FE8B0-74E1-430E-8DC5-E2FDF64BC4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51A1-7246-4A10-8767-D796DAEEA8F2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CDC93-B929-4EE5-AFA0-8C7F7BED8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CB26A-788F-444C-9AE9-1E7880320CB5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1698C-A93A-4CE1-BB81-ACB9525DF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53C17-3203-4910-9D62-5E3BD3B012A9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0207F-D89F-4BCF-9C15-C980E1313C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2CCB9-443C-4553-BB0C-61A01C84C9E1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95809-336C-47E8-9AB1-DDF5C07B7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BDCFC71-3A31-4C3A-A4D0-99B4B11CA69D}" type="datetime1">
              <a:rPr lang="en-US" altLang="en-US"/>
              <a:pPr>
                <a:defRPr/>
              </a:pPr>
              <a:t>1/31/2022</a:t>
            </a:fld>
            <a:endParaRPr lang="en-US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/>
              </a:defRPr>
            </a:lvl1pPr>
          </a:lstStyle>
          <a:p>
            <a:pPr>
              <a:defRPr/>
            </a:pPr>
            <a:fld id="{0C537C06-8E68-4995-B2B5-D65B83A443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png"/><Relationship Id="rId5" Type="http://schemas.openxmlformats.org/officeDocument/2006/relationships/tags" Target="../tags/tag6.xml"/><Relationship Id="rId10" Type="http://schemas.openxmlformats.org/officeDocument/2006/relationships/image" Target="../media/image2.png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6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6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6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6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6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6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6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8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6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6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6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6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6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6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6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9.xml"/><Relationship Id="rId7" Type="http://schemas.openxmlformats.org/officeDocument/2006/relationships/image" Target="../media/image6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6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6.png"/><Relationship Id="rId5" Type="http://schemas.openxmlformats.org/officeDocument/2006/relationships/tags" Target="../tags/tag18.xml"/><Relationship Id="rId10" Type="http://schemas.openxmlformats.org/officeDocument/2006/relationships/image" Target="../media/image3.png"/><Relationship Id="rId4" Type="http://schemas.openxmlformats.org/officeDocument/2006/relationships/tags" Target="../tags/tag17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5.xml"/><Relationship Id="rId7" Type="http://schemas.openxmlformats.org/officeDocument/2006/relationships/image" Target="../media/image6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6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6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6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6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image" Target="../media/image6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3.xml"/><Relationship Id="rId7" Type="http://schemas.openxmlformats.org/officeDocument/2006/relationships/image" Target="../media/image5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12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image" Target="../media/image6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image" Target="../media/image6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3.xml"/><Relationship Id="rId7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6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image" Target="../media/image6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41.xml"/><Relationship Id="rId7" Type="http://schemas.openxmlformats.org/officeDocument/2006/relationships/image" Target="../media/image6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7" Type="http://schemas.openxmlformats.org/officeDocument/2006/relationships/image" Target="../media/image6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image" Target="../media/image6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image" Target="../media/image6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53.xml"/><Relationship Id="rId7" Type="http://schemas.openxmlformats.org/officeDocument/2006/relationships/image" Target="../media/image6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6.xml"/><Relationship Id="rId7" Type="http://schemas.openxmlformats.org/officeDocument/2006/relationships/image" Target="../media/image6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image" Target="../media/image6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image" Target="../media/image6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8.xml"/><Relationship Id="rId7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7" Type="http://schemas.openxmlformats.org/officeDocument/2006/relationships/image" Target="../media/image6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image" Target="../media/image6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image" Target="../media/image6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7" Type="http://schemas.openxmlformats.org/officeDocument/2006/relationships/image" Target="../media/image6.png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7" Type="http://schemas.openxmlformats.org/officeDocument/2006/relationships/image" Target="../media/image6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7" Type="http://schemas.openxmlformats.org/officeDocument/2006/relationships/image" Target="../media/image6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6.png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7" Type="http://schemas.openxmlformats.org/officeDocument/2006/relationships/image" Target="../media/image6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7" Type="http://schemas.openxmlformats.org/officeDocument/2006/relationships/image" Target="../media/image6.pn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7" Type="http://schemas.openxmlformats.org/officeDocument/2006/relationships/image" Target="../media/image6.pn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7" Type="http://schemas.openxmlformats.org/officeDocument/2006/relationships/image" Target="../media/image6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7" Type="http://schemas.openxmlformats.org/officeDocument/2006/relationships/image" Target="../media/image6.pn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image" Target="../media/image6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7" Type="http://schemas.openxmlformats.org/officeDocument/2006/relationships/image" Target="../media/image6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image" Target="../media/image3.png"/><Relationship Id="rId5" Type="http://schemas.openxmlformats.org/officeDocument/2006/relationships/tags" Target="../tags/tag213.xml"/><Relationship Id="rId10" Type="http://schemas.openxmlformats.org/officeDocument/2006/relationships/image" Target="../media/image20.png"/><Relationship Id="rId4" Type="http://schemas.openxmlformats.org/officeDocument/2006/relationships/tags" Target="../tags/tag212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5.xml"/><Relationship Id="rId7" Type="http://schemas.openxmlformats.org/officeDocument/2006/relationships/image" Target="../media/image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9.xml"/><Relationship Id="rId7" Type="http://schemas.openxmlformats.org/officeDocument/2006/relationships/image" Target="../media/image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C:\Users\parul\Desktop\te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1" name="TextBox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1473200"/>
            <a:ext cx="6858000" cy="11699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500" b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SOFTWARE </a:t>
            </a:r>
            <a:r>
              <a:rPr lang="en-US" altLang="en-US" sz="35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ENGINEERING (2</a:t>
            </a:r>
            <a:r>
              <a:rPr lang="en-IN" altLang="en-US" sz="3500" b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03105303/304)</a:t>
            </a:r>
            <a:endParaRPr lang="en-IN" altLang="en-US" sz="3500" b="1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052" name="TextBox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7175" y="2854325"/>
            <a:ext cx="6089650" cy="769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Prof.  </a:t>
            </a:r>
            <a:r>
              <a:rPr lang="en-US" altLang="en-US" sz="2200" b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Gulbakshee Dharmale, </a:t>
            </a: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Assistant Professor</a:t>
            </a:r>
          </a:p>
          <a:p>
            <a:pPr algn="ctr"/>
            <a:r>
              <a:rPr lang="en-US" altLang="en-US" sz="22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Computer Science &amp; </a:t>
            </a: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Engineering</a:t>
            </a:r>
            <a:endParaRPr lang="en-IN" altLang="en-US" sz="22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053" name="Picture 2" descr="C:\Users\parul\Desktop\Registered Logosd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81375" y="500063"/>
            <a:ext cx="238125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054" name="Group 26"/>
          <p:cNvGrpSpPr>
            <a:grpSpLocks/>
          </p:cNvGrpSpPr>
          <p:nvPr/>
        </p:nvGrpSpPr>
        <p:grpSpPr bwMode="auto">
          <a:xfrm>
            <a:off x="1417638" y="2692400"/>
            <a:ext cx="6308725" cy="93663"/>
            <a:chOff x="1428728" y="2571744"/>
            <a:chExt cx="6309404" cy="94298"/>
          </a:xfrm>
        </p:grpSpPr>
        <p:sp>
          <p:nvSpPr>
            <p:cNvPr id="2056" name="Straight Connector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428728" y="2618094"/>
              <a:ext cx="6287177" cy="159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Oval 2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H="1" flipV="1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altLang="en-US"/>
            </a:p>
          </p:txBody>
        </p:sp>
        <p:sp>
          <p:nvSpPr>
            <p:cNvPr id="2058" name="Oval 2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 flipV="1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altLang="en-US"/>
            </a:p>
          </p:txBody>
        </p:sp>
      </p:grpSp>
      <p:pic>
        <p:nvPicPr>
          <p:cNvPr id="2055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055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Test Planning Activities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27584" y="2708920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To determine the scope and the risks that need to be tested and that are NOT to be tested.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Documenting Test Strategy.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Deciding Entry and Exit criteria.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Evaluating the test estimate.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Planning when and how to test and deciding how the test results will be evaluated, and defining test exit criterion.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Ensuring that the test documentation generates repeatable test assets.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+mj-lt"/>
              </a:rPr>
              <a:t>Test </a:t>
            </a:r>
            <a:r>
              <a:rPr lang="en-US" altLang="en-US" sz="3000" b="1" dirty="0">
                <a:solidFill>
                  <a:schemeClr val="bg1"/>
                </a:solidFill>
                <a:latin typeface="+mj-lt"/>
              </a:rPr>
              <a:t>case </a:t>
            </a:r>
            <a:r>
              <a:rPr lang="en-US" altLang="en-US" sz="3000" b="1" dirty="0" smtClean="0">
                <a:solidFill>
                  <a:schemeClr val="bg1"/>
                </a:solidFill>
                <a:latin typeface="+mj-lt"/>
              </a:rPr>
              <a:t>design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55576" y="2996952"/>
            <a:ext cx="76328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Test case design methods provide a mechanism that can help to ensure the completeness of tests 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Provide the highest likelihood for uncovering errors in software.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+mj-lt"/>
              </a:rPr>
              <a:t>Any product or system can be tested on two ways: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Knowing the specified function that a product has been designed to perform; (Black Box)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knowing the internal workings of a product, tests can be conducted to ensure that "all gears mesh," that is, internal operations are performed according to specifications (White box testing)</a:t>
            </a:r>
            <a:endParaRPr lang="en-US" sz="2000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Test Execution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55576" y="2708920"/>
            <a:ext cx="77768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Test execution is the process of executing the code and comparing the expected and actual results. </a:t>
            </a:r>
          </a:p>
          <a:p>
            <a:r>
              <a:rPr lang="en-US" sz="2000" b="1" dirty="0" smtClean="0">
                <a:latin typeface="+mj-lt"/>
              </a:rPr>
              <a:t>Following factors are to be considered for a test execution process: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Based on a risk, select a subset of test suite to be executed for this cycle.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Assign the test cases in each test suite to testers for execution.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Execute tests, report bugs, and capture test status continuously.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Resolve blocking issues as they arise.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Report status, adjust assignments, and reconsider plans and  priorities daily.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Report test cycle findings and status.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Levels </a:t>
            </a:r>
            <a:r>
              <a:rPr lang="en-US" altLang="en-US" sz="30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of </a:t>
            </a:r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testing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71600" y="2780929"/>
            <a:ext cx="748883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latin typeface="+mj-lt"/>
              </a:rPr>
              <a:t>There are different levels during the process of testing.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 Levels of testing include different methodologies that can be used while conducting software testing. </a:t>
            </a:r>
          </a:p>
          <a:p>
            <a:r>
              <a:rPr lang="en-US" sz="2000" b="1" dirty="0" smtClean="0">
                <a:latin typeface="+mj-lt"/>
              </a:rPr>
              <a:t>The main levels of software testing are −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Functional Testing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Non-functional Testing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Functional Testing</a:t>
            </a: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1560" y="2708920"/>
            <a:ext cx="81369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This is a type of black-box testing that is based on the specifications of the software that is to be tested.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 Functional testing of a software is conducted on a complete, integrated system to evaluate the system's compliance with its specified requirements.</a:t>
            </a:r>
          </a:p>
          <a:p>
            <a:pPr marL="457200" indent="-457200"/>
            <a:r>
              <a:rPr lang="en-US" b="1" dirty="0" smtClean="0">
                <a:latin typeface="+mj-lt"/>
              </a:rPr>
              <a:t>There are five steps that are involved while testing an application for functionality.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determination of the functionality that the intended application is meant to perform.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creation of test data based on the specifications of the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 The output based on the test data and the specifications of the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 The writing of test scenarios and the execution of test cases.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 The comparison of actual and expected results based on the executed test cases.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Unit Testing</a:t>
            </a: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55576" y="2852936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This type of testing is performed by developers before the setup is handed over to the testing team to formally execute the test cases.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Unit testing is performed by the respective developers on the individual units of source code assigned areas.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The developers use test data that is different from the test data of the quality assurance team.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The goal of unit testing is to isolate each part of the program and show that individual parts are correct in terms of requirements and functionality.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lvl="0" algn="ctr" eaLnBrk="1" hangingPunct="1"/>
            <a:r>
              <a:rPr lang="en-US" sz="3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Integration Testing</a:t>
            </a: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83568" y="2636912"/>
            <a:ext cx="77048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Integration testing is defined as the testing of combined parts of an application to determine if they function correctly.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Integration testing can be done in two ways: Bottom-up integration testing and Top-down integration testing.</a:t>
            </a:r>
          </a:p>
          <a:p>
            <a:pPr marL="457200" indent="-457200" algn="just" fontAlgn="t">
              <a:buFont typeface="+mj-lt"/>
              <a:buAutoNum type="arabicPeriod"/>
            </a:pPr>
            <a:r>
              <a:rPr lang="en-US" sz="2000" b="1" dirty="0" smtClean="0">
                <a:solidFill>
                  <a:srgbClr val="000000"/>
                </a:solidFill>
                <a:latin typeface="+mj-lt"/>
              </a:rPr>
              <a:t>Bottom-up integration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pPr algn="just" fontAlgn="t"/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This testing begins with unit testing, followed by tests of progressively higher-level combinations of units called modules or builds.</a:t>
            </a:r>
          </a:p>
          <a:p>
            <a:pPr marL="457200" indent="-457200" algn="just" fontAlgn="t"/>
            <a:r>
              <a:rPr lang="en-US" sz="2000" b="1" dirty="0" smtClean="0">
                <a:solidFill>
                  <a:srgbClr val="000000"/>
                </a:solidFill>
                <a:latin typeface="+mj-lt"/>
              </a:rPr>
              <a:t>2.     Top-down integration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pPr algn="just" fontAlgn="t"/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In this testing, the highest-level modules are tested first and progressively, lower-level modules are tested thereafter.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sz="20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System Testing</a:t>
            </a: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9552" y="2636912"/>
            <a:ext cx="79208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System testing tests the system as a whole.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This type of testing is performed by a specialized testing team.</a:t>
            </a:r>
          </a:p>
          <a:p>
            <a:r>
              <a:rPr lang="en-US" sz="2000" b="1" dirty="0" smtClean="0">
                <a:latin typeface="+mj-lt"/>
              </a:rPr>
              <a:t>System testing is important because of the following reasons −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System testing is the first step in the Software Development Life Cycle, where the application is tested as a whole.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The application is tested thoroughly to verify that it meets the functional and technical specifications.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The application is tested in an environment that is very close to the production environment where the application will be deployed.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System testing enables us to test, verify, and validate both the business requirements as well as the application architecture.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Non-Functional Testing</a:t>
            </a: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27584" y="2636912"/>
            <a:ext cx="76328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latin typeface="+mj-lt"/>
              </a:rPr>
              <a:t>Non-functional testing involves testing a software from the requirements which are nonfunctional in nature but important such as performance, security, user interface, etc.</a:t>
            </a:r>
          </a:p>
          <a:p>
            <a:r>
              <a:rPr lang="en-US" sz="2000" b="1" dirty="0" smtClean="0">
                <a:latin typeface="+mj-lt"/>
              </a:rPr>
              <a:t>Some of the important and commonly used non-functional testing types are discussed below.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Performance Testing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Load Testing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Stress Testing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Usability Testing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Security Testing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Portability Testing</a:t>
            </a:r>
            <a:endParaRPr lang="en-US" dirty="0"/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780928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Black-Box testing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539552" y="2564904"/>
            <a:ext cx="4176464" cy="221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9425" marR="409575" indent="-466725">
              <a:lnSpc>
                <a:spcPct val="100400"/>
              </a:lnSpc>
              <a:spcBef>
                <a:spcPts val="85"/>
              </a:spcBef>
              <a:buClr>
                <a:srgbClr val="071D57"/>
              </a:buClr>
              <a:buSzPct val="50000"/>
              <a:buFont typeface="Arial"/>
              <a:buChar char="●"/>
              <a:tabLst>
                <a:tab pos="478790" algn="l"/>
                <a:tab pos="479425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An </a:t>
            </a:r>
            <a:r>
              <a:rPr lang="en-US" dirty="0" smtClean="0">
                <a:latin typeface="Times New Roman"/>
                <a:cs typeface="Times New Roman"/>
              </a:rPr>
              <a:t>approach to testing where the program</a:t>
            </a:r>
            <a:r>
              <a:rPr lang="en-US" spc="-8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is  considered as a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‘black-box’</a:t>
            </a:r>
          </a:p>
          <a:p>
            <a:pPr marL="479425" marR="5080" indent="-466725">
              <a:lnSpc>
                <a:spcPct val="100400"/>
              </a:lnSpc>
              <a:spcBef>
                <a:spcPts val="650"/>
              </a:spcBef>
              <a:buClr>
                <a:srgbClr val="071D57"/>
              </a:buClr>
              <a:buSzPct val="50000"/>
              <a:buFont typeface="Arial"/>
              <a:buChar char="●"/>
              <a:tabLst>
                <a:tab pos="478790" algn="l"/>
                <a:tab pos="47942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 program test cases are based on the</a:t>
            </a:r>
            <a:r>
              <a:rPr lang="en-US" spc="-1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system  specification</a:t>
            </a:r>
          </a:p>
          <a:p>
            <a:pPr marL="479425" marR="330200" indent="-466725">
              <a:lnSpc>
                <a:spcPct val="100400"/>
              </a:lnSpc>
              <a:spcBef>
                <a:spcPts val="655"/>
              </a:spcBef>
              <a:buClr>
                <a:srgbClr val="071D57"/>
              </a:buClr>
              <a:buSzPct val="50000"/>
              <a:buFont typeface="Arial"/>
              <a:buChar char="●"/>
              <a:tabLst>
                <a:tab pos="478790" algn="l"/>
                <a:tab pos="47942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Test planning can begin early in the</a:t>
            </a:r>
            <a:r>
              <a:rPr lang="en-US" spc="-9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software  process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2553140"/>
            <a:ext cx="3821435" cy="339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43808" y="6165304"/>
            <a:ext cx="2250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+mn-lt"/>
              </a:rPr>
              <a:t>Figure 6.3 Black box testing 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075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7375" y="2571750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307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714750"/>
            <a:ext cx="9144000" cy="714375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3077" name="TextBox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7250" y="3756025"/>
            <a:ext cx="8107238" cy="6318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en-US" sz="35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Software </a:t>
            </a:r>
            <a:r>
              <a:rPr lang="x-none" altLang="en-US" sz="3500" b="1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Testing</a:t>
            </a:r>
            <a:r>
              <a:rPr lang="en-US" altLang="en-US" sz="35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and </a:t>
            </a:r>
            <a:r>
              <a:rPr lang="en-US" altLang="en-US" sz="35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Quality assurance</a:t>
            </a:r>
          </a:p>
          <a:p>
            <a:pPr algn="ctr"/>
            <a:r>
              <a:rPr lang="en-IN" altLang="en-US" sz="35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on </a:t>
            </a:r>
            <a:r>
              <a:rPr lang="en-IN" altLang="en-US" sz="35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of IOT</a:t>
            </a:r>
          </a:p>
        </p:txBody>
      </p:sp>
      <p:sp>
        <p:nvSpPr>
          <p:cNvPr id="3078" name="TextBox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4500" y="3071813"/>
            <a:ext cx="5715000" cy="6302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IN" altLang="en-US" sz="3500" b="1" dirty="0" smtClean="0">
                <a:latin typeface="Calibri" pitchFamily="34" charset="0"/>
                <a:cs typeface="Times New Roman" pitchFamily="18" charset="0"/>
              </a:rPr>
              <a:t>Unit-6</a:t>
            </a:r>
            <a:endParaRPr lang="en-IN" altLang="en-US" sz="3500" b="1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079" name="Audio 1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155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700808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9552" y="2708920"/>
            <a:ext cx="8280920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Also called </a:t>
            </a:r>
            <a:r>
              <a:rPr lang="en-US" sz="2000" i="1" dirty="0" smtClean="0">
                <a:latin typeface="+mj-lt"/>
              </a:rPr>
              <a:t>behavioral testing, </a:t>
            </a:r>
            <a:r>
              <a:rPr lang="en-US" sz="2000" dirty="0" smtClean="0">
                <a:latin typeface="+mj-lt"/>
              </a:rPr>
              <a:t>focuses on the functional requirements of the software.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It enables the software engineer to derive sets of input conditions that will fully exercise all functional requirements for a program.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Black-box testing is not an alternative to white-box techniques but it is complementary approach.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Black-box testing attempts to find errors in the following categories</a:t>
            </a:r>
            <a:r>
              <a:rPr lang="en-US" sz="2000" dirty="0" smtClean="0">
                <a:latin typeface="+mj-lt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Incorrect or missing functions,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Interface errors,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Errors in data structures or external data base access.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Behavior or performance errors,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Initialization and termination errors.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700808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27584" y="2636912"/>
            <a:ext cx="74888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Black-box testing purposely ignored  control structure, attention is focused on the information domain.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Tests are designed to answer the following questions: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How is functional validity tested?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How is system behavior and performance tested?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What classes of input will make good test cases?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By applying black-box techniques, we derive a set of test cases that satisfy the following criteria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Test cases that reduce the number of additional test cases that must be designed to achieve reasonable testing (</a:t>
            </a:r>
            <a:r>
              <a:rPr lang="en-US" sz="2000" dirty="0" err="1" smtClean="0">
                <a:latin typeface="+mj-lt"/>
              </a:rPr>
              <a:t>i.e</a:t>
            </a:r>
            <a:r>
              <a:rPr lang="en-US" sz="2000" dirty="0" smtClean="0">
                <a:latin typeface="+mj-lt"/>
              </a:rPr>
              <a:t> minimize effort and time)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Test cases that tell us something about the presence or absence of classes of errors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Boundary </a:t>
            </a:r>
            <a:r>
              <a:rPr lang="en-US" altLang="en-US" sz="30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value analysis</a:t>
            </a: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55576" y="2780928"/>
            <a:ext cx="748883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Boundary value analysis is a test case design technique that complements equivalence partitioning.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Rather than selecting any element of an equivalence class, BVA leads to the selection of test cases at the "edges" of the class.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In other word, Rather than focusing solely on input conditions, BVA derives test cases from the output domain as well.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Guidelines for BVA</a:t>
            </a: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11560" y="2852936"/>
            <a:ext cx="7488832" cy="3078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If an input condition specifies a range bounded by values </a:t>
            </a:r>
            <a:r>
              <a:rPr lang="en-US" sz="2200" i="1" dirty="0" smtClean="0">
                <a:latin typeface="+mj-lt"/>
              </a:rPr>
              <a:t>a </a:t>
            </a:r>
            <a:r>
              <a:rPr lang="en-US" sz="2200" dirty="0" smtClean="0">
                <a:latin typeface="+mj-lt"/>
              </a:rPr>
              <a:t>and </a:t>
            </a:r>
            <a:r>
              <a:rPr lang="en-US" sz="2200" i="1" dirty="0" smtClean="0">
                <a:latin typeface="+mj-lt"/>
              </a:rPr>
              <a:t>b, </a:t>
            </a:r>
            <a:r>
              <a:rPr lang="en-US" sz="2200" dirty="0" smtClean="0">
                <a:latin typeface="+mj-lt"/>
              </a:rPr>
              <a:t>test cases should be designed with values </a:t>
            </a:r>
            <a:r>
              <a:rPr lang="en-US" sz="2200" i="1" dirty="0" smtClean="0">
                <a:latin typeface="+mj-lt"/>
              </a:rPr>
              <a:t>a </a:t>
            </a:r>
            <a:r>
              <a:rPr lang="en-US" sz="2200" dirty="0" smtClean="0">
                <a:latin typeface="+mj-lt"/>
              </a:rPr>
              <a:t>and </a:t>
            </a:r>
            <a:r>
              <a:rPr lang="en-US" sz="2200" i="1" dirty="0" smtClean="0">
                <a:latin typeface="+mj-lt"/>
              </a:rPr>
              <a:t>b </a:t>
            </a:r>
            <a:r>
              <a:rPr lang="en-US" sz="2200" dirty="0" smtClean="0">
                <a:latin typeface="+mj-lt"/>
              </a:rPr>
              <a:t>and just above and just below </a:t>
            </a:r>
            <a:r>
              <a:rPr lang="en-US" sz="2200" i="1" dirty="0" smtClean="0">
                <a:latin typeface="+mj-lt"/>
              </a:rPr>
              <a:t>a </a:t>
            </a:r>
            <a:r>
              <a:rPr lang="en-US" sz="2200" dirty="0" smtClean="0">
                <a:latin typeface="+mj-lt"/>
              </a:rPr>
              <a:t>and 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.</a:t>
            </a: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If an input condition specifies a number of values, test cases should be developed that exercise the minimum and maximum numbers. Values just above and below minimum and maximum are also tested.</a:t>
            </a: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Apply guidelines 1 and 2 to output conditions.</a:t>
            </a: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If internal program data structures have prescribed boundaries be certain to design a test case to exercise the data structure at its boundary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Pair wise testing</a:t>
            </a: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27584" y="2636912"/>
            <a:ext cx="77048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Pairwise</a:t>
            </a:r>
            <a:r>
              <a:rPr lang="en-US" sz="2000" b="1" dirty="0" smtClean="0">
                <a:latin typeface="+mj-lt"/>
              </a:rPr>
              <a:t> Testing</a:t>
            </a:r>
            <a:r>
              <a:rPr lang="en-US" sz="2000" dirty="0" smtClean="0">
                <a:latin typeface="+mj-lt"/>
              </a:rPr>
              <a:t> is a type of software testing in which permutation and combination method is used to test the software.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used to test all the possible discrete combinations of the  parameters involved.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It is a P&amp;C based method, in which to test a system or an application, for each pair of input parameters of a system, all possible discrete combinations of the parameters are tested.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By using the conventional or exhaustive testing approach it may be hard to test the system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but by using the permutation and combination method it can be easily done.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Advantages of </a:t>
            </a:r>
            <a:r>
              <a:rPr lang="en-US" sz="3000" b="1" dirty="0" err="1" smtClean="0">
                <a:solidFill>
                  <a:schemeClr val="bg1"/>
                </a:solidFill>
                <a:latin typeface="+mj-lt"/>
              </a:rPr>
              <a:t>Pairwise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 Testing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27584" y="270892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advantages of </a:t>
            </a:r>
            <a:r>
              <a:rPr lang="en-US" sz="2000" dirty="0" err="1" smtClean="0"/>
              <a:t>pairwise</a:t>
            </a:r>
            <a:r>
              <a:rPr lang="en-US" sz="2000" dirty="0" smtClean="0"/>
              <a:t> testing are: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Pairwise</a:t>
            </a:r>
            <a:r>
              <a:rPr lang="en-US" sz="2400" dirty="0" smtClean="0">
                <a:latin typeface="+mj-lt"/>
              </a:rPr>
              <a:t> testing reduces the number of execution of test cases.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Pairwise</a:t>
            </a:r>
            <a:r>
              <a:rPr lang="en-US" sz="2400" dirty="0" smtClean="0">
                <a:latin typeface="+mj-lt"/>
              </a:rPr>
              <a:t> testing increases the test coverage almost up to hundred percentage.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Pairwise</a:t>
            </a:r>
            <a:r>
              <a:rPr lang="en-US" sz="2400" dirty="0" smtClean="0">
                <a:latin typeface="+mj-lt"/>
              </a:rPr>
              <a:t> testing increases the defect detection ratio.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Pairwise</a:t>
            </a:r>
            <a:r>
              <a:rPr lang="en-US" sz="2400" dirty="0" smtClean="0">
                <a:latin typeface="+mj-lt"/>
              </a:rPr>
              <a:t> testing takes less time to complete the execution of the test suite.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Pairwise</a:t>
            </a:r>
            <a:r>
              <a:rPr lang="en-US" sz="2400" dirty="0" smtClean="0">
                <a:latin typeface="+mj-lt"/>
              </a:rPr>
              <a:t> testing reduces the overall testing budget for a project.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Disadvantages of </a:t>
            </a:r>
            <a:r>
              <a:rPr lang="en-US" sz="3000" b="1" dirty="0" err="1" smtClean="0">
                <a:solidFill>
                  <a:schemeClr val="bg1"/>
                </a:solidFill>
                <a:latin typeface="+mj-lt"/>
              </a:rPr>
              <a:t>Pairwise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 Testing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27584" y="2780928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The disadvantages of </a:t>
            </a:r>
            <a:r>
              <a:rPr lang="en-US" sz="2000" b="1" dirty="0" err="1" smtClean="0">
                <a:latin typeface="+mj-lt"/>
              </a:rPr>
              <a:t>pairwise</a:t>
            </a:r>
            <a:r>
              <a:rPr lang="en-US" sz="2000" b="1" dirty="0" smtClean="0">
                <a:latin typeface="+mj-lt"/>
              </a:rPr>
              <a:t> testing are: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Pairwise</a:t>
            </a:r>
            <a:r>
              <a:rPr lang="en-US" sz="2000" dirty="0" smtClean="0">
                <a:latin typeface="+mj-lt"/>
              </a:rPr>
              <a:t> testing is not beneficial if the values of the variables are inappropriate.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In </a:t>
            </a:r>
            <a:r>
              <a:rPr lang="en-US" sz="2000" dirty="0" err="1" smtClean="0">
                <a:latin typeface="+mj-lt"/>
              </a:rPr>
              <a:t>pairwise</a:t>
            </a:r>
            <a:r>
              <a:rPr lang="en-US" sz="2000" dirty="0" smtClean="0">
                <a:latin typeface="+mj-lt"/>
              </a:rPr>
              <a:t> testing it is possible to miss the highly probable combination while selecting the test data.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In </a:t>
            </a:r>
            <a:r>
              <a:rPr lang="en-US" sz="2000" dirty="0" err="1" smtClean="0">
                <a:latin typeface="+mj-lt"/>
              </a:rPr>
              <a:t>pairwise</a:t>
            </a:r>
            <a:r>
              <a:rPr lang="en-US" sz="2000" dirty="0" smtClean="0">
                <a:latin typeface="+mj-lt"/>
              </a:rPr>
              <a:t> testing, defect yield ratio may be reduced if a combination is missed.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Pairwise</a:t>
            </a:r>
            <a:r>
              <a:rPr lang="en-US" sz="2000" dirty="0" smtClean="0">
                <a:latin typeface="+mj-lt"/>
              </a:rPr>
              <a:t> testing is not useful if combinations of variables are not understood correctly.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</a:t>
            </a:r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tate based testing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99592" y="2420888"/>
            <a:ext cx="734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To understand the objects that are modeled in software and the relationships that connect these objects.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Next step is to define a series of tests that verify “all objects have the expected relationship to one another.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Stated in other way: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Create a graph of important objects and their relationships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Develop a series of tests that will cover the graph,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2000" b="1" dirty="0" smtClean="0"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US" sz="2000" b="1" dirty="0" smtClean="0">
                <a:latin typeface="+mj-lt"/>
              </a:rPr>
              <a:t>So that each object and relationship is exercised and errors are uncovered.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latin typeface="+mj-lt"/>
              </a:rPr>
              <a:t>Begin by creating graph –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a collection of </a:t>
            </a:r>
            <a:r>
              <a:rPr lang="en-US" sz="2000" b="1" dirty="0" smtClean="0">
                <a:latin typeface="+mj-lt"/>
              </a:rPr>
              <a:t>nodes</a:t>
            </a:r>
            <a:r>
              <a:rPr lang="en-US" sz="2000" dirty="0" smtClean="0">
                <a:latin typeface="+mj-lt"/>
              </a:rPr>
              <a:t> that represent objects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links </a:t>
            </a:r>
            <a:r>
              <a:rPr lang="en-US" sz="2000" dirty="0" smtClean="0">
                <a:latin typeface="+mj-lt"/>
              </a:rPr>
              <a:t>that represent the relationships between objects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node weights </a:t>
            </a:r>
            <a:r>
              <a:rPr lang="en-US" sz="2000" dirty="0" smtClean="0">
                <a:latin typeface="+mj-lt"/>
              </a:rPr>
              <a:t>that describe the properties of a node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u="sng" dirty="0" smtClean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link weights </a:t>
            </a:r>
            <a:r>
              <a:rPr lang="en-US" sz="2000" dirty="0" smtClean="0">
                <a:latin typeface="+mj-lt"/>
              </a:rPr>
              <a:t>that describe some characteristic of a link.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492896"/>
            <a:ext cx="82296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427984" y="6165304"/>
            <a:ext cx="2089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+mn-lt"/>
              </a:rPr>
              <a:t>Figure 6.4 Graph notation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27584" y="2780928"/>
            <a:ext cx="7632848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Nodes are represented as circles connected by links that take a number of different forms.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A </a:t>
            </a:r>
            <a:r>
              <a:rPr lang="en-US" sz="2400" b="1" dirty="0" smtClean="0">
                <a:latin typeface="+mj-lt"/>
              </a:rPr>
              <a:t>directed link </a:t>
            </a:r>
            <a:r>
              <a:rPr lang="en-US" sz="2400" dirty="0" smtClean="0">
                <a:latin typeface="+mj-lt"/>
              </a:rPr>
              <a:t>(represented by an arrow) indicates that a relationship moves in only one direction.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A </a:t>
            </a:r>
            <a:r>
              <a:rPr lang="en-US" sz="2400" b="1" dirty="0" smtClean="0">
                <a:latin typeface="+mj-lt"/>
              </a:rPr>
              <a:t>bidirectional link</a:t>
            </a:r>
            <a:r>
              <a:rPr lang="en-US" sz="2400" dirty="0" smtClean="0">
                <a:latin typeface="+mj-lt"/>
              </a:rPr>
              <a:t>, also called a symmetric link, implies that the relationship applies in both directions.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Parallel links </a:t>
            </a:r>
            <a:r>
              <a:rPr lang="en-US" sz="2400" dirty="0" smtClean="0">
                <a:latin typeface="+mj-lt"/>
              </a:rPr>
              <a:t>are used when a number of different relationships are established between graph nodes.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4100" name="Text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5576" y="2636912"/>
            <a:ext cx="74295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Software </a:t>
            </a:r>
            <a:r>
              <a:rPr lang="x-none" altLang="en-US" sz="2000" b="1" smtClean="0">
                <a:latin typeface="Calibri" pitchFamily="34" charset="0"/>
                <a:cs typeface="Times New Roman" pitchFamily="18" charset="0"/>
              </a:rPr>
              <a:t>Testing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Concepts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Psychology of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testing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Levels of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testing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Testing Process-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 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test plan, 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test case design,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Execution 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Black-Box 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testing </a:t>
            </a:r>
            <a:endParaRPr lang="en-US" altLang="en-US" sz="2000" b="1" dirty="0" smtClean="0">
              <a:latin typeface="Calibri" pitchFamily="34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Boundary value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analysis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Pair wise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testing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state based testing, 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White-Box 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testing </a:t>
            </a:r>
            <a:endParaRPr lang="en-US" altLang="en-US" sz="2000" b="1" dirty="0" smtClean="0">
              <a:latin typeface="Calibri" pitchFamily="34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criteria 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and test case generation and tool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support</a:t>
            </a:r>
            <a:endParaRPr lang="en-US" altLang="en-US" sz="20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10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4102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Contents- Software Testing  </a:t>
            </a:r>
            <a:endParaRPr lang="en-IN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105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43688" y="6073775"/>
            <a:ext cx="2500312" cy="214313"/>
          </a:xfrm>
          <a:prstGeom prst="rect">
            <a:avLst/>
          </a:prstGeom>
          <a:solidFill>
            <a:srgbClr val="F2F2F2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4106" name="TextBox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43688" y="6073775"/>
            <a:ext cx="1111250" cy="2159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r>
              <a:rPr lang="en-IN" altLang="en-US" sz="800">
                <a:latin typeface="Calibri" pitchFamily="34" charset="0"/>
              </a:rPr>
              <a:t>Image source : Google</a:t>
            </a:r>
            <a:endParaRPr lang="en-US" altLang="en-US" sz="800">
              <a:latin typeface="Calibri" pitchFamily="34" charset="0"/>
            </a:endParaRPr>
          </a:p>
        </p:txBody>
      </p:sp>
      <p:sp>
        <p:nvSpPr>
          <p:cNvPr id="4107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pic>
        <p:nvPicPr>
          <p:cNvPr id="4108" name="Audio 1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8156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2636912"/>
            <a:ext cx="7704856" cy="31683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411760" y="6093296"/>
            <a:ext cx="2132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+mn-lt"/>
              </a:rPr>
              <a:t>Figure 6.5 Simple example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3568" y="2348880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Object #1 = </a:t>
            </a:r>
            <a:r>
              <a:rPr lang="en-US" sz="2000" b="1" dirty="0" smtClean="0">
                <a:latin typeface="+mj-lt"/>
              </a:rPr>
              <a:t>new file menu select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Object #2 = </a:t>
            </a:r>
            <a:r>
              <a:rPr lang="en-US" sz="2000" b="1" dirty="0" smtClean="0">
                <a:latin typeface="+mj-lt"/>
              </a:rPr>
              <a:t>document window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Object #3 = </a:t>
            </a:r>
            <a:r>
              <a:rPr lang="en-US" sz="2000" b="1" dirty="0" smtClean="0">
                <a:latin typeface="+mj-lt"/>
              </a:rPr>
              <a:t>document text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Referring to example figure, a menu select on </a:t>
            </a:r>
            <a:r>
              <a:rPr lang="en-US" sz="2000" b="1" dirty="0" smtClean="0">
                <a:latin typeface="+mj-lt"/>
              </a:rPr>
              <a:t>new file </a:t>
            </a:r>
            <a:r>
              <a:rPr lang="en-US" sz="2000" dirty="0" smtClean="0">
                <a:latin typeface="+mj-lt"/>
              </a:rPr>
              <a:t>generates a </a:t>
            </a:r>
            <a:r>
              <a:rPr lang="en-US" sz="2000" b="1" dirty="0" smtClean="0">
                <a:latin typeface="+mj-lt"/>
              </a:rPr>
              <a:t>document window.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The link weight indicates that the window must be generated in less than 1.0 second.</a:t>
            </a:r>
            <a:endParaRPr lang="en-US" sz="2000" b="1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The node weight of </a:t>
            </a:r>
            <a:r>
              <a:rPr lang="en-US" sz="2000" b="1" dirty="0" smtClean="0">
                <a:latin typeface="+mj-lt"/>
              </a:rPr>
              <a:t>document window </a:t>
            </a:r>
            <a:r>
              <a:rPr lang="en-US" sz="2000" dirty="0" smtClean="0">
                <a:latin typeface="+mj-lt"/>
              </a:rPr>
              <a:t>provides a list of the window attributes that are to be expected when the window is generated.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An undirected link establishes a symmetric relationship between the </a:t>
            </a:r>
            <a:r>
              <a:rPr lang="en-US" sz="2000" b="1" dirty="0" smtClean="0">
                <a:latin typeface="+mj-lt"/>
              </a:rPr>
              <a:t>new file menu select </a:t>
            </a:r>
            <a:r>
              <a:rPr lang="en-US" sz="2000" dirty="0" smtClean="0">
                <a:latin typeface="+mj-lt"/>
              </a:rPr>
              <a:t>and </a:t>
            </a:r>
            <a:r>
              <a:rPr lang="en-US" sz="2000" b="1" dirty="0" smtClean="0">
                <a:latin typeface="+mj-lt"/>
              </a:rPr>
              <a:t>document text,</a:t>
            </a:r>
            <a:endParaRPr lang="en-US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parallel links indicate relationships between </a:t>
            </a:r>
            <a:r>
              <a:rPr lang="en-US" sz="2000" b="1" dirty="0" smtClean="0">
                <a:latin typeface="+mj-lt"/>
              </a:rPr>
              <a:t>document window </a:t>
            </a:r>
            <a:r>
              <a:rPr lang="en-US" sz="2000" dirty="0" smtClean="0">
                <a:latin typeface="+mj-lt"/>
              </a:rPr>
              <a:t>and </a:t>
            </a:r>
            <a:r>
              <a:rPr lang="en-US" sz="2000" b="1" dirty="0" smtClean="0">
                <a:latin typeface="+mj-lt"/>
              </a:rPr>
              <a:t>document text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67544" y="2333685"/>
            <a:ext cx="8532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Number of behavioral testing methods that can make use of graphs: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+mj-lt"/>
              </a:rPr>
              <a:t>Transaction flow modeling.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The nodes represent steps in some transaction and the links represent the logical connection between steps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+mj-lt"/>
              </a:rPr>
              <a:t>Finite state modeling.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The nodes represent different user observable states of the software and   the links represent the transitions that occur to move from state to state. (Starting point and ending point)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+mj-lt"/>
              </a:rPr>
              <a:t>Data flow modeling.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The nodes are data objects and the links are the transformations that occur to translate one data object into another.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+mj-lt"/>
              </a:rPr>
              <a:t>Timing modeling.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The nodes are program objects and the links are the sequential connections between those objects.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White-Box </a:t>
            </a:r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testing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ject 5"/>
          <p:cNvSpPr/>
          <p:nvPr/>
        </p:nvSpPr>
        <p:spPr>
          <a:xfrm>
            <a:off x="1979712" y="4869160"/>
            <a:ext cx="2619375" cy="10191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/>
          <p:nvPr/>
        </p:nvSpPr>
        <p:spPr>
          <a:xfrm>
            <a:off x="2436632" y="4913660"/>
            <a:ext cx="1775327" cy="8168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03555" marR="5080" indent="-491490">
              <a:lnSpc>
                <a:spcPts val="2970"/>
              </a:lnSpc>
              <a:spcBef>
                <a:spcPts val="370"/>
              </a:spcBef>
            </a:pPr>
            <a:r>
              <a:rPr sz="2650" spc="-5" dirty="0">
                <a:latin typeface="+mj-lt"/>
                <a:cs typeface="Times New Roman"/>
              </a:rPr>
              <a:t>Component  </a:t>
            </a:r>
            <a:r>
              <a:rPr sz="2650" spc="10" dirty="0">
                <a:latin typeface="+mj-lt"/>
                <a:cs typeface="Times New Roman"/>
              </a:rPr>
              <a:t>code</a:t>
            </a:r>
            <a:endParaRPr sz="2650" dirty="0">
              <a:latin typeface="+mj-lt"/>
              <a:cs typeface="Times New Roman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5957416" y="4896147"/>
            <a:ext cx="2719040" cy="834843"/>
          </a:xfrm>
          <a:prstGeom prst="rect">
            <a:avLst/>
          </a:prstGeom>
          <a:ln w="53975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798830" marR="756285" indent="226695">
              <a:lnSpc>
                <a:spcPts val="2970"/>
              </a:lnSpc>
              <a:spcBef>
                <a:spcPts val="509"/>
              </a:spcBef>
            </a:pPr>
            <a:r>
              <a:rPr sz="2650" spc="-55" dirty="0">
                <a:latin typeface="+mj-lt"/>
                <a:cs typeface="Times New Roman"/>
              </a:rPr>
              <a:t>Test  </a:t>
            </a:r>
            <a:r>
              <a:rPr sz="2650" spc="10" dirty="0">
                <a:latin typeface="+mj-lt"/>
                <a:cs typeface="Times New Roman"/>
              </a:rPr>
              <a:t>outputs</a:t>
            </a:r>
            <a:endParaRPr sz="2650" dirty="0">
              <a:latin typeface="+mj-lt"/>
              <a:cs typeface="Times New Roman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1979712" y="2420888"/>
            <a:ext cx="2565400" cy="591829"/>
          </a:xfrm>
          <a:prstGeom prst="rect">
            <a:avLst/>
          </a:prstGeom>
          <a:ln w="53975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1435"/>
              </a:spcBef>
            </a:pPr>
            <a:r>
              <a:rPr sz="2650" spc="-90" dirty="0">
                <a:latin typeface="+mj-lt"/>
                <a:cs typeface="Times New Roman"/>
              </a:rPr>
              <a:t>Test</a:t>
            </a:r>
            <a:r>
              <a:rPr sz="2650" spc="35" dirty="0">
                <a:latin typeface="+mj-lt"/>
                <a:cs typeface="Times New Roman"/>
              </a:rPr>
              <a:t> </a:t>
            </a:r>
            <a:r>
              <a:rPr sz="2650" spc="30" dirty="0">
                <a:latin typeface="+mj-lt"/>
                <a:cs typeface="Times New Roman"/>
              </a:rPr>
              <a:t>data</a:t>
            </a:r>
            <a:endParaRPr sz="2650" dirty="0">
              <a:latin typeface="+mj-lt"/>
              <a:cs typeface="Times New Roman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2663352" y="3855561"/>
            <a:ext cx="106807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10" dirty="0">
                <a:latin typeface="+mj-lt"/>
                <a:cs typeface="Times New Roman"/>
              </a:rPr>
              <a:t>Derives</a:t>
            </a:r>
            <a:endParaRPr sz="2650" dirty="0">
              <a:latin typeface="+mj-lt"/>
              <a:cs typeface="Times New Roman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509599" y="3818285"/>
            <a:ext cx="68707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434" dirty="0">
                <a:latin typeface="+mj-lt"/>
                <a:cs typeface="Times New Roman"/>
              </a:rPr>
              <a:t>T</a:t>
            </a:r>
            <a:r>
              <a:rPr sz="2650" spc="10" dirty="0">
                <a:latin typeface="+mj-lt"/>
                <a:cs typeface="Times New Roman"/>
              </a:rPr>
              <a:t>ests</a:t>
            </a:r>
            <a:endParaRPr sz="2650" dirty="0">
              <a:latin typeface="+mj-lt"/>
              <a:cs typeface="Times New Roman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836141" y="2743497"/>
            <a:ext cx="1098550" cy="1168400"/>
          </a:xfrm>
          <a:custGeom>
            <a:avLst/>
            <a:gdLst/>
            <a:ahLst/>
            <a:cxnLst/>
            <a:rect l="l" t="t" r="r" b="b"/>
            <a:pathLst>
              <a:path w="1098550" h="1168400">
                <a:moveTo>
                  <a:pt x="1098550" y="0"/>
                </a:moveTo>
                <a:lnTo>
                  <a:pt x="0" y="0"/>
                </a:lnTo>
                <a:lnTo>
                  <a:pt x="0" y="116840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1"/>
          <p:cNvGrpSpPr/>
          <p:nvPr/>
        </p:nvGrpSpPr>
        <p:grpSpPr>
          <a:xfrm>
            <a:off x="836141" y="4251622"/>
            <a:ext cx="5121275" cy="1247775"/>
            <a:chOff x="1617662" y="4243387"/>
            <a:chExt cx="5121275" cy="1247775"/>
          </a:xfrm>
        </p:grpSpPr>
        <p:sp>
          <p:nvSpPr>
            <p:cNvPr id="26" name="object 23"/>
            <p:cNvSpPr/>
            <p:nvPr/>
          </p:nvSpPr>
          <p:spPr>
            <a:xfrm>
              <a:off x="2224087" y="5227637"/>
              <a:ext cx="492125" cy="263525"/>
            </a:xfrm>
            <a:custGeom>
              <a:avLst/>
              <a:gdLst/>
              <a:ahLst/>
              <a:cxnLst/>
              <a:rect l="l" t="t" r="r" b="b"/>
              <a:pathLst>
                <a:path w="492125" h="263525">
                  <a:moveTo>
                    <a:pt x="0" y="0"/>
                  </a:moveTo>
                  <a:lnTo>
                    <a:pt x="114300" y="149225"/>
                  </a:lnTo>
                  <a:lnTo>
                    <a:pt x="0" y="263525"/>
                  </a:lnTo>
                  <a:lnTo>
                    <a:pt x="492125" y="149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1617662" y="4243387"/>
              <a:ext cx="1098550" cy="1247775"/>
            </a:xfrm>
            <a:custGeom>
              <a:avLst/>
              <a:gdLst/>
              <a:ahLst/>
              <a:cxnLst/>
              <a:rect l="l" t="t" r="r" b="b"/>
              <a:pathLst>
                <a:path w="1098550" h="1247775">
                  <a:moveTo>
                    <a:pt x="720725" y="1133475"/>
                  </a:moveTo>
                  <a:lnTo>
                    <a:pt x="606425" y="984250"/>
                  </a:lnTo>
                  <a:lnTo>
                    <a:pt x="1098550" y="1133475"/>
                  </a:lnTo>
                  <a:lnTo>
                    <a:pt x="606425" y="1247775"/>
                  </a:lnTo>
                  <a:lnTo>
                    <a:pt x="720725" y="1133475"/>
                  </a:lnTo>
                  <a:close/>
                </a:path>
                <a:path w="1098550" h="1247775">
                  <a:moveTo>
                    <a:pt x="0" y="0"/>
                  </a:moveTo>
                  <a:lnTo>
                    <a:pt x="0" y="1133475"/>
                  </a:lnTo>
                  <a:lnTo>
                    <a:pt x="835025" y="1133475"/>
                  </a:lnTo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6284912" y="5227637"/>
              <a:ext cx="454025" cy="263525"/>
            </a:xfrm>
            <a:custGeom>
              <a:avLst/>
              <a:gdLst/>
              <a:ahLst/>
              <a:cxnLst/>
              <a:rect l="l" t="t" r="r" b="b"/>
              <a:pathLst>
                <a:path w="454025" h="263525">
                  <a:moveTo>
                    <a:pt x="0" y="0"/>
                  </a:moveTo>
                  <a:lnTo>
                    <a:pt x="76200" y="149225"/>
                  </a:lnTo>
                  <a:lnTo>
                    <a:pt x="0" y="263525"/>
                  </a:lnTo>
                  <a:lnTo>
                    <a:pt x="454025" y="149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5297487" y="5227637"/>
              <a:ext cx="1441450" cy="263525"/>
            </a:xfrm>
            <a:custGeom>
              <a:avLst/>
              <a:gdLst/>
              <a:ahLst/>
              <a:cxnLst/>
              <a:rect l="l" t="t" r="r" b="b"/>
              <a:pathLst>
                <a:path w="1441450" h="263525">
                  <a:moveTo>
                    <a:pt x="1063625" y="149225"/>
                  </a:moveTo>
                  <a:lnTo>
                    <a:pt x="987425" y="0"/>
                  </a:lnTo>
                  <a:lnTo>
                    <a:pt x="1441450" y="149225"/>
                  </a:lnTo>
                  <a:lnTo>
                    <a:pt x="987425" y="263525"/>
                  </a:lnTo>
                  <a:lnTo>
                    <a:pt x="1063625" y="149225"/>
                  </a:lnTo>
                  <a:close/>
                </a:path>
                <a:path w="1441450" h="263525">
                  <a:moveTo>
                    <a:pt x="0" y="149225"/>
                  </a:moveTo>
                  <a:lnTo>
                    <a:pt x="1139825" y="149225"/>
                  </a:lnTo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31" name="Straight Arrow Connector 30"/>
          <p:cNvCxnSpPr>
            <a:endCxn id="19" idx="2"/>
          </p:cNvCxnSpPr>
          <p:nvPr/>
        </p:nvCxnSpPr>
        <p:spPr>
          <a:xfrm flipH="1" flipV="1">
            <a:off x="3262412" y="3012717"/>
            <a:ext cx="13444" cy="7763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75856" y="4293096"/>
            <a:ext cx="6461" cy="584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2627784" y="616530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latin typeface="+mn-lt"/>
              </a:rPr>
              <a:t>Figure 6.6 Architecture of White –Box testing 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11560" y="2564904"/>
            <a:ext cx="74888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White-box testing is a test case design method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Uses the control structure of the procedural design to derive test cases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Using white-box testing methods, the software engineer can derive   test cases that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Guarantee that all independent paths within a module have been exercised at least once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Exercise all logical decisions on their true and false sides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Execute all loops at their boundaries and within their operational bounds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 Exercise internal data structures to ensure their validity. </a:t>
            </a:r>
            <a:endParaRPr lang="en-US" sz="20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Basis path testing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55576" y="2852936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sz="2000" b="1" dirty="0" smtClean="0">
                <a:latin typeface="+mj-lt"/>
              </a:rPr>
              <a:t>Basis path testing is a white-box testing technique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To derive a logical complexity measure of a procedural design.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Test cases derived to exercise the basis set are guaranteed to execute every statement in the program at least one time.</a:t>
            </a:r>
          </a:p>
          <a:p>
            <a:pPr marL="990600" lvl="1" indent="-533400">
              <a:lnSpc>
                <a:spcPct val="80000"/>
              </a:lnSpc>
            </a:pPr>
            <a:endParaRPr lang="en-US" sz="2000" dirty="0" smtClean="0">
              <a:latin typeface="+mj-lt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+mj-lt"/>
              </a:rPr>
              <a:t>Methods: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Flow graph notation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Independent program paths or </a:t>
            </a:r>
            <a:r>
              <a:rPr lang="en-US" sz="2000" dirty="0" err="1" smtClean="0">
                <a:latin typeface="+mj-lt"/>
              </a:rPr>
              <a:t>Cyclomatic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complexity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Deriving test cases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Graph Matrices</a:t>
            </a:r>
            <a:endParaRPr lang="en-US" sz="20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Flow Graph Notation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9552" y="2276872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Start with simple notation for the representation of control flow (called flow graph). It represent logical control flow.  </a:t>
            </a:r>
            <a:endParaRPr lang="en-US" sz="2000" dirty="0">
              <a:latin typeface="+mj-lt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3284984"/>
            <a:ext cx="830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3068960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987824" y="6021288"/>
            <a:ext cx="2456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+mn-lt"/>
              </a:rPr>
              <a:t>Figure 6.7 Flow graph notation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628800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99592" y="2492896"/>
            <a:ext cx="381642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A sequence of process boxes and decision diamond can map into a single node.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The arrows on the flow graph, called edges or links, represent flow of control and are parallel to flowchart arrows.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An edge must terminate at a node, even if the node does not represent any procedural statement.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Areas bounded by edges and nodes are called </a:t>
            </a:r>
            <a:r>
              <a:rPr lang="en-US" sz="2000" b="1" dirty="0" smtClean="0">
                <a:latin typeface="+mj-lt"/>
              </a:rPr>
              <a:t>regions</a:t>
            </a:r>
            <a:r>
              <a:rPr lang="en-US" sz="2000" dirty="0" smtClean="0">
                <a:latin typeface="+mj-lt"/>
              </a:rPr>
              <a:t>. 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When compound condition are encountered in procedural design,  flow graph becomes slightly more complicated. </a:t>
            </a:r>
            <a:endParaRPr lang="en-US" sz="20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2564904"/>
            <a:ext cx="3750568" cy="35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652120" y="6237312"/>
            <a:ext cx="2199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+mn-lt"/>
              </a:rPr>
              <a:t>Figure 6.8 Compound logic 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99592" y="3068960"/>
            <a:ext cx="74168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When we translating PDL segment into flow graph, separate node is created for each condition.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Each node that contains a condition is called </a:t>
            </a:r>
            <a:r>
              <a:rPr lang="en-US" sz="2000" b="1" dirty="0" smtClean="0">
                <a:latin typeface="+mj-lt"/>
              </a:rPr>
              <a:t>predicate node </a:t>
            </a:r>
            <a:r>
              <a:rPr lang="en-US" sz="2000" dirty="0" smtClean="0">
                <a:latin typeface="+mj-lt"/>
              </a:rPr>
              <a:t>and is characterized by two or more edges comes from it.</a:t>
            </a:r>
            <a:endParaRPr lang="en-US" sz="2000" i="1" u="sng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Independent program paths or </a:t>
            </a:r>
            <a:r>
              <a:rPr lang="en-US" sz="3000" b="1" dirty="0" err="1" smtClean="0">
                <a:solidFill>
                  <a:schemeClr val="bg1"/>
                </a:solidFill>
                <a:latin typeface="+mj-lt"/>
              </a:rPr>
              <a:t>Cyclomatic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 complexity</a:t>
            </a:r>
            <a:endParaRPr lang="en-US" sz="3000" b="1" i="1" u="sng" dirty="0" smtClean="0">
              <a:solidFill>
                <a:schemeClr val="bg1"/>
              </a:solidFill>
              <a:latin typeface="+mj-lt"/>
            </a:endParaRPr>
          </a:p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3568" y="2708920"/>
            <a:ext cx="774035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An independent path is any path through the program that introduces at least one new set of processing statement or new condition. 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For example, a set of independent paths for flow graph: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Path 1: 1-11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Path 2: 1-2-3-4-5-10-1-11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Path 3: 1-2-3-6-8-9-1-11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+mj-lt"/>
              </a:rPr>
              <a:t>Path 4: 1-2-3-6-7-9-1-11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Note that each new path introduces a new edge.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The path  1-2-3-4-5-10-1-2-3-6-8-9-1-11 is not considered to an independent path because it is simply a combination of already specified paths and does not traverse any new edges.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Test cases should be designed to force execution of these paths   (basis set).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6529"/>
            <a:ext cx="9144000" cy="690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23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5124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5125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Contents- Quality Assurance </a:t>
            </a:r>
            <a:endParaRPr lang="en-IN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126" name="TextBox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7584" y="3140968"/>
            <a:ext cx="6161757" cy="1847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Quality Control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Assurance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, Cost,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Reviews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Software 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Quality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Assurance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Approaches to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SQA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Reliability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sz="20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Quality Standards- ISO9000 And 9001</a:t>
            </a:r>
          </a:p>
        </p:txBody>
      </p:sp>
      <p:pic>
        <p:nvPicPr>
          <p:cNvPr id="5128" name="Audio 1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6301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Continue…</a:t>
            </a:r>
            <a:endParaRPr lang="en-US" sz="3000" b="1" i="1" u="sng" dirty="0" smtClean="0">
              <a:solidFill>
                <a:schemeClr val="bg1"/>
              </a:solidFill>
              <a:latin typeface="+mj-lt"/>
            </a:endParaRPr>
          </a:p>
          <a:p>
            <a:pPr marL="0" lvl="1" algn="ctr"/>
            <a:r>
              <a:rPr lang="en-US" altLang="en-US" sz="3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11560" y="2492896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err="1" smtClean="0">
                <a:latin typeface="+mj-lt"/>
              </a:rPr>
              <a:t>Cyclomatic</a:t>
            </a:r>
            <a:r>
              <a:rPr lang="en-US" sz="2000" b="1" dirty="0" smtClean="0">
                <a:latin typeface="+mj-lt"/>
              </a:rPr>
              <a:t> complexity </a:t>
            </a:r>
            <a:r>
              <a:rPr lang="en-US" sz="2000" dirty="0" smtClean="0">
                <a:latin typeface="+mj-lt"/>
              </a:rPr>
              <a:t>is a software metrics that provides a quantitative measure of the logical complexity of a program. </a:t>
            </a:r>
          </a:p>
          <a:p>
            <a:pPr marL="609600" indent="-609600">
              <a:lnSpc>
                <a:spcPct val="90000"/>
              </a:lnSpc>
            </a:pPr>
            <a:r>
              <a:rPr lang="en-US" sz="2000" dirty="0" smtClean="0">
                <a:latin typeface="+mj-lt"/>
              </a:rPr>
              <a:t>It defines no. of independent paths in the basis set and also provides number of test that must be conducted.</a:t>
            </a:r>
          </a:p>
          <a:p>
            <a:pPr marL="609600" indent="-609600">
              <a:lnSpc>
                <a:spcPct val="90000"/>
              </a:lnSpc>
            </a:pPr>
            <a:r>
              <a:rPr lang="en-US" sz="2000" dirty="0" smtClean="0">
                <a:latin typeface="+mj-lt"/>
              </a:rPr>
              <a:t>One of three ways to compute </a:t>
            </a:r>
            <a:r>
              <a:rPr lang="en-US" sz="2000" dirty="0" err="1" smtClean="0">
                <a:latin typeface="+mj-lt"/>
              </a:rPr>
              <a:t>cyclomatic</a:t>
            </a:r>
            <a:r>
              <a:rPr lang="en-US" sz="2000" dirty="0" smtClean="0">
                <a:latin typeface="+mj-lt"/>
              </a:rPr>
              <a:t> complexity: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i="1" dirty="0" smtClean="0">
                <a:latin typeface="+mj-lt"/>
              </a:rPr>
              <a:t>no. of regions</a:t>
            </a:r>
            <a:r>
              <a:rPr lang="en-US" sz="2000" dirty="0" smtClean="0">
                <a:latin typeface="+mj-lt"/>
              </a:rPr>
              <a:t> corresponds to the </a:t>
            </a:r>
            <a:r>
              <a:rPr lang="en-US" sz="2000" dirty="0" err="1" smtClean="0">
                <a:latin typeface="+mj-lt"/>
              </a:rPr>
              <a:t>cyclomatic</a:t>
            </a:r>
            <a:r>
              <a:rPr lang="en-US" sz="2000" dirty="0" smtClean="0">
                <a:latin typeface="+mj-lt"/>
              </a:rPr>
              <a:t> complexity.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err="1" smtClean="0">
                <a:latin typeface="+mj-lt"/>
              </a:rPr>
              <a:t>Cyclomatic</a:t>
            </a:r>
            <a:r>
              <a:rPr lang="en-US" sz="2000" dirty="0" smtClean="0">
                <a:latin typeface="+mj-lt"/>
              </a:rPr>
              <a:t> complexity, V(G), for a flow graph, G, is defined as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V(G) = E - N + 2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where E is the number of flow graph edges, N is the number of flow graph nodes.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err="1" smtClean="0">
                <a:latin typeface="+mj-lt"/>
              </a:rPr>
              <a:t>Cyclomatic</a:t>
            </a:r>
            <a:r>
              <a:rPr lang="en-US" sz="2000" dirty="0" smtClean="0">
                <a:latin typeface="+mj-lt"/>
              </a:rPr>
              <a:t> complexity, V(G), for a flow graph, G, is also defined as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	V(G) = P + 1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	where P is the number of predicate nodes edges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So the value of V(G) provides us with upper bound of test cases.</a:t>
            </a:r>
            <a:endParaRPr lang="en-US" sz="20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Deriving Test Cases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899592" y="2708920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It is a series of steps method. 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The procedure average depicted in PDL. 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Average, an extremely simple algorithm, contains compound conditions and loops.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To derive basis set, follow the steps.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+mj-lt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b="1" dirty="0" smtClean="0">
                <a:latin typeface="+mj-lt"/>
              </a:rPr>
              <a:t>Using the design or code as a foundation, draw a corresponding flow graph.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A flow graph is created by numbering those PDL statements that will be mapped into corresponding flow graph nodes.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Deriving Test Cases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39752" y="2348880"/>
            <a:ext cx="3312368" cy="355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267744" y="6093296"/>
            <a:ext cx="4102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+mj-lt"/>
              </a:rPr>
              <a:t>Flow graph for the procedure average</a:t>
            </a:r>
            <a:endParaRPr lang="en-US" sz="2000" u="sng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2348880"/>
            <a:ext cx="8229600" cy="3992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AutoNum type="arabicPeriod" startAt="2"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the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cyclomatic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complexity of the resultant flow graph.</a:t>
            </a: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can be determined without developing a flow graph by counting all conditional statements in the PDL (for the procedure 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average,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compound conditions count as two) and adding 1</a:t>
            </a: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6 regions</a:t>
            </a: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17 edges - 13 nodes + 2 = 6</a:t>
            </a: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5 predicate nodes + 1 = 6</a:t>
            </a: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AutoNum type="arabicPeriod" startAt="3"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a basis set of linearly independent paths</a:t>
            </a: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value of 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provides the number of linearly independent paths through the program control structure.</a:t>
            </a: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1: 1-2-10-11-13</a:t>
            </a: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2: 1-2-10-12-13</a:t>
            </a: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3: 1-2-3-10-11-13</a:t>
            </a: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4: 1-2-3-4-5-8-9-2-. . .</a:t>
            </a: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5: 1-2-3-4-5-6-8-9-2-. . .</a:t>
            </a: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6: 1-2-3-4-5-6-7-8-9-2-. . .</a:t>
            </a:r>
          </a:p>
          <a:p>
            <a:pPr marL="838200" marR="0" lvl="1" indent="-3810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ellipsis (. . .) following paths 4, 5, and 6 indicates that any path through the remainder of the control structure is acceptable.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99592" y="2924944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sz="2000" b="1" dirty="0" smtClean="0">
                <a:latin typeface="+mj-lt"/>
              </a:rPr>
              <a:t>Prepare test cases that will force execution of each path in the basis set.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Data should be chosen so that conditions at the predicate nodes are appropriately set as each path is tested.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Each test case is executed and compared to expected results.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Once all test cases have been completed, the tester can be sure that all statements in the program have been executed at least once.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Graph Matrices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55576" y="2636912"/>
            <a:ext cx="7488832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 A graph matrix is a square matrix whose size (i.e., number of rows and columns) is equal to the number of nodes on the flow graph.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 Each row and column corresponds to an identified node, and matrix entries correspond to connections (an edge) between nodes.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 Each node on the flow graph is identify by numbers, while each edge is identify by letters.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 The graph matrix is nothing more than a tabular representation of a flow graph.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 By adding a link weight to each matrix entry, the graph matrix can become a powerful tool for evaluating program control structure during testing.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 The link weight provides additional information about control flow. In its simplest form, the link weight is 1 (a connection exists) or 0 (a connection does not exist).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636912"/>
            <a:ext cx="8229600" cy="32403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Connection matrix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2564904"/>
            <a:ext cx="7496944" cy="34563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707904" y="6093296"/>
            <a:ext cx="2369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+mn-lt"/>
              </a:rPr>
              <a:t>Figure 6.9 Connection matrix 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lvl="1"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Connection matrix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3568" y="2708920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Each letter has been replaced with a 1, indicating that a connection exists </a:t>
            </a:r>
            <a:r>
              <a:rPr lang="en-US" b="1" dirty="0" smtClean="0"/>
              <a:t>(this graph matrix is called a </a:t>
            </a:r>
            <a:r>
              <a:rPr lang="en-US" b="1" i="1" dirty="0" smtClean="0"/>
              <a:t>connection matrix).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 fig.( connection matrix) each row with two or more entries represents a predicate node.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can directly measure </a:t>
            </a:r>
            <a:r>
              <a:rPr lang="en-US" dirty="0" err="1" smtClean="0"/>
              <a:t>cyclomatic</a:t>
            </a:r>
            <a:r>
              <a:rPr lang="en-US" dirty="0" smtClean="0"/>
              <a:t> complexity value by performing arithmetic operations</a:t>
            </a:r>
          </a:p>
          <a:p>
            <a:pPr algn="ctr"/>
            <a:r>
              <a:rPr lang="en-US" dirty="0" smtClean="0"/>
              <a:t>Connections = Each row Total no. of entries – 1.</a:t>
            </a:r>
          </a:p>
          <a:p>
            <a:pPr algn="ctr"/>
            <a:r>
              <a:rPr lang="en-US" dirty="0" smtClean="0"/>
              <a:t>V(G)= Sum of all connections + 1 </a:t>
            </a:r>
            <a:endParaRPr lang="en-US" dirty="0"/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2852936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Quality Control - </a:t>
            </a:r>
            <a:r>
              <a:rPr lang="en-US" sz="32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Quality</a:t>
            </a:r>
            <a:r>
              <a:rPr lang="en-US" sz="3200" b="1" dirty="0"/>
              <a:t> </a:t>
            </a:r>
            <a:endParaRPr lang="en-US" altLang="en-US" sz="3000" b="1" dirty="0" smtClean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1032" y="1916832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endParaRPr lang="en-US" sz="2000" b="1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Quality as “a characteristic or attribute of something.”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Two kinds of quality may be encountered: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Quality of design of a product increases, if the product is manufactured according to specifications.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Quality of conformance is the degree to which the design specifications are followed during manufacturing.</a:t>
            </a:r>
          </a:p>
          <a:p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In software development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Quality of design encompasses requirements, specifications, and the design of the system.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Quality of conformance is an issue focused primarily on implementation.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User satisfaction = compliant product + good quality + delivery within budget and schedule</a:t>
            </a:r>
            <a:endParaRPr lang="en-US" sz="2000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71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7172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7173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</a:rPr>
              <a:t>Concepts</a:t>
            </a:r>
            <a:endParaRPr lang="en-IN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7174" name="Audio 1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3"/>
          <p:cNvSpPr txBox="1"/>
          <p:nvPr/>
        </p:nvSpPr>
        <p:spPr>
          <a:xfrm>
            <a:off x="539552" y="2420888"/>
            <a:ext cx="8208912" cy="3142527"/>
          </a:xfrm>
          <a:prstGeom prst="rect">
            <a:avLst/>
          </a:prstGeom>
        </p:spPr>
        <p:txBody>
          <a:bodyPr wrap="square" lIns="0" tIns="10795" rIns="0" bIns="0">
            <a:spAutoFit/>
          </a:bodyPr>
          <a:lstStyle/>
          <a:p>
            <a:pPr marL="479425" indent="-466725" algn="just">
              <a:spcBef>
                <a:spcPts val="88"/>
              </a:spcBef>
              <a:buClr>
                <a:srgbClr val="071D57"/>
              </a:buClr>
              <a:buSzPct val="50000"/>
              <a:buFont typeface="Arial" charset="0"/>
              <a:buChar char="●"/>
              <a:tabLst>
                <a:tab pos="477838" algn="l"/>
                <a:tab pos="479425" algn="l"/>
              </a:tabLst>
            </a:pPr>
            <a:endParaRPr lang="en-US" sz="2800" dirty="0" smtClean="0"/>
          </a:p>
          <a:p>
            <a:pPr marL="479425" indent="-466725" algn="just">
              <a:spcBef>
                <a:spcPts val="88"/>
              </a:spcBef>
              <a:buClr>
                <a:srgbClr val="071D57"/>
              </a:buClr>
              <a:buSzPct val="50000"/>
              <a:buFont typeface="Arial" charset="0"/>
              <a:buChar char="●"/>
              <a:tabLst>
                <a:tab pos="477838" algn="l"/>
                <a:tab pos="479425" algn="l"/>
              </a:tabLst>
            </a:pPr>
            <a:r>
              <a:rPr lang="en-US" sz="2000" dirty="0" smtClean="0">
                <a:latin typeface="+mj-lt"/>
              </a:rPr>
              <a:t>Testing is the process of exercising a program with the specific intent of finding errors prior to delivery to the end user. </a:t>
            </a:r>
          </a:p>
          <a:p>
            <a:pPr marL="479425" indent="-466725" algn="just">
              <a:spcBef>
                <a:spcPts val="88"/>
              </a:spcBef>
              <a:buClr>
                <a:srgbClr val="071D57"/>
              </a:buClr>
              <a:buSzPct val="50000"/>
              <a:buFont typeface="Arial" charset="0"/>
              <a:buChar char="●"/>
              <a:tabLst>
                <a:tab pos="477838" algn="l"/>
                <a:tab pos="479425" algn="l"/>
              </a:tabLst>
            </a:pPr>
            <a:r>
              <a:rPr lang="en-US" sz="2000" dirty="0" smtClean="0">
                <a:latin typeface="+mj-lt"/>
              </a:rPr>
              <a:t>To </a:t>
            </a:r>
            <a:r>
              <a:rPr lang="en-US" sz="2000" dirty="0">
                <a:latin typeface="+mj-lt"/>
              </a:rPr>
              <a:t>understand testing techniques that are geared to discover program faults</a:t>
            </a:r>
          </a:p>
          <a:p>
            <a:pPr marL="479425" indent="-466725" algn="just">
              <a:spcBef>
                <a:spcPts val="663"/>
              </a:spcBef>
              <a:buClr>
                <a:srgbClr val="071D57"/>
              </a:buClr>
              <a:buSzPct val="50000"/>
              <a:buFont typeface="Arial" charset="0"/>
              <a:buChar char="●"/>
              <a:tabLst>
                <a:tab pos="477838" algn="l"/>
                <a:tab pos="479425" algn="l"/>
              </a:tabLst>
            </a:pPr>
            <a:r>
              <a:rPr lang="en-US" sz="2000" dirty="0">
                <a:latin typeface="+mj-lt"/>
              </a:rPr>
              <a:t>To introduce guidelines for interface testing</a:t>
            </a:r>
          </a:p>
          <a:p>
            <a:pPr marL="479425" indent="-466725" algn="just">
              <a:lnSpc>
                <a:spcPts val="3350"/>
              </a:lnSpc>
              <a:spcBef>
                <a:spcPts val="813"/>
              </a:spcBef>
              <a:buClr>
                <a:srgbClr val="071D57"/>
              </a:buClr>
              <a:buSzPct val="50000"/>
              <a:buFont typeface="Arial" charset="0"/>
              <a:buChar char="●"/>
              <a:tabLst>
                <a:tab pos="477838" algn="l"/>
                <a:tab pos="479425" algn="l"/>
              </a:tabLst>
            </a:pPr>
            <a:r>
              <a:rPr lang="en-US" sz="2000" dirty="0">
                <a:latin typeface="+mj-lt"/>
              </a:rPr>
              <a:t>To understand specific approaches to object- </a:t>
            </a:r>
            <a:r>
              <a:rPr lang="en-US" sz="2000" dirty="0" smtClean="0">
                <a:latin typeface="+mj-lt"/>
              </a:rPr>
              <a:t>oriented </a:t>
            </a:r>
            <a:r>
              <a:rPr lang="en-US" sz="2000" dirty="0">
                <a:latin typeface="+mj-lt"/>
              </a:rPr>
              <a:t>testing</a:t>
            </a:r>
          </a:p>
          <a:p>
            <a:pPr marL="479425" indent="-466725" algn="just">
              <a:spcBef>
                <a:spcPts val="575"/>
              </a:spcBef>
              <a:buClr>
                <a:srgbClr val="071D57"/>
              </a:buClr>
              <a:buSzPct val="50000"/>
              <a:buFont typeface="Arial" charset="0"/>
              <a:buChar char="●"/>
              <a:tabLst>
                <a:tab pos="477838" algn="l"/>
                <a:tab pos="479425" algn="l"/>
              </a:tabLst>
            </a:pPr>
            <a:r>
              <a:rPr lang="en-US" sz="2000" dirty="0">
                <a:latin typeface="+mj-lt"/>
              </a:rPr>
              <a:t>To understand the principles of CASE</a:t>
            </a:r>
            <a:r>
              <a:rPr lang="en-US" sz="2800" dirty="0"/>
              <a:t> </a:t>
            </a:r>
            <a:r>
              <a:rPr lang="en-US" sz="2000" dirty="0">
                <a:latin typeface="+mj-lt"/>
              </a:rPr>
              <a:t>tool  support for testing</a:t>
            </a:r>
          </a:p>
        </p:txBody>
      </p:sp>
    </p:spTree>
  </p:cSld>
  <p:clrMapOvr>
    <a:masterClrMapping/>
  </p:clrMapOvr>
  <p:transition advTm="28983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512" y="1556792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Quality 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control</a:t>
            </a:r>
            <a:endParaRPr lang="en-US" altLang="en-US" sz="3000" b="1" dirty="0" smtClean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2564904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Quality control involves the series of inspections, reviews, and tests used throughout the software process.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Quality control includes a feedback loop to the process.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A key concept of quality control is that all work products have defined, measurable specifications to which we may compare the output of each process.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The feedback loop is essential to minimize the defects produced.</a:t>
            </a:r>
            <a:endParaRPr lang="en-US" sz="20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512" y="1628800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</a:rPr>
              <a:t>Quality 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Assurance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2564904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Quality assurance consists of the auditing and reporting functions of management.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If the data provided through quality assurance identify problem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it is management’s responsibility to address the problems and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apply the necessary resources to resolve quality issues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Cost </a:t>
            </a:r>
            <a:r>
              <a:rPr lang="en-US" altLang="en-US" sz="30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of Quality</a:t>
            </a:r>
          </a:p>
          <a:p>
            <a:pPr algn="ctr"/>
            <a:endParaRPr lang="en-US" altLang="en-US" sz="3000" b="1" dirty="0" smtClean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67544" y="2636912"/>
            <a:ext cx="777686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The cost of quality includes all costs incurred in the pursuit of quality or    </a:t>
            </a:r>
          </a:p>
          <a:p>
            <a:r>
              <a:rPr lang="en-US" sz="2000" dirty="0" smtClean="0">
                <a:latin typeface="+mj-lt"/>
              </a:rPr>
              <a:t>   in performing quality-related activities.</a:t>
            </a:r>
          </a:p>
          <a:p>
            <a:endParaRPr lang="en-US" sz="20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Quality costs may be divided 3 mode of cost: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Prevention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Appraisal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Failure.</a:t>
            </a:r>
            <a:endParaRPr lang="en-US" sz="2000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068960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512" y="1628800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altLang="en-US" sz="3000" b="1" dirty="0" smtClean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27584" y="2564904"/>
            <a:ext cx="75243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Prevention costs include: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Quality planning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Formal technical reviews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Test equipment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Training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Appraisal costs include activities to gain insight into product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In-process and Inter-process inspection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Equipment calibration and maintenance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Testing</a:t>
            </a:r>
          </a:p>
          <a:p>
            <a:endParaRPr lang="en-US" sz="20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2924944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512" y="1628800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altLang="en-US" sz="3000" b="1" dirty="0" smtClean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27584" y="2564904"/>
            <a:ext cx="720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Failure </a:t>
            </a:r>
            <a:r>
              <a:rPr lang="en-US" sz="2000" b="1" dirty="0">
                <a:latin typeface="+mj-lt"/>
              </a:rPr>
              <a:t>costs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Internal Failure Cost  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>
                <a:latin typeface="+mj-lt"/>
              </a:rPr>
              <a:t> rework 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>
                <a:latin typeface="+mj-lt"/>
              </a:rPr>
              <a:t> repair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>
                <a:latin typeface="+mj-lt"/>
              </a:rPr>
              <a:t> failure mode analysis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+mj-lt"/>
              </a:rPr>
              <a:t> External Failure Cost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complaint resolution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product return and replacement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help line support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warranty work</a:t>
            </a:r>
            <a:endParaRPr lang="en-US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4"/>
            <a:ext cx="5306913" cy="273955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512" y="1628800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Software Quality Assurance</a:t>
            </a: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27584" y="2564904"/>
            <a:ext cx="7560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Definition:</a:t>
            </a:r>
          </a:p>
          <a:p>
            <a:r>
              <a:rPr lang="en-US" sz="2000" dirty="0" smtClean="0">
                <a:latin typeface="+mj-lt"/>
              </a:rPr>
              <a:t>Conformance to explicitly stated functional and performance requirements, explicitly documented development standards, and implicit characteristics</a:t>
            </a:r>
          </a:p>
          <a:p>
            <a:r>
              <a:rPr lang="en-US" sz="2000" dirty="0" smtClean="0">
                <a:latin typeface="+mj-lt"/>
              </a:rPr>
              <a:t>that are expected of all professionally developed software.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Definition serves to emphasize three important points: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Software requirements are the foundation from which quality is measured.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If specified standards criteria are not followed, lack of quality will almost surely result.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A set of implicit requirements often goes unmentioned. </a:t>
            </a:r>
            <a:endParaRPr lang="en-US" sz="20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512" y="1556792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SQA group Activity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2852936"/>
            <a:ext cx="7272808" cy="288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Role of an SQA group</a:t>
            </a: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9552" y="2564904"/>
            <a:ext cx="78488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. </a:t>
            </a:r>
            <a:r>
              <a:rPr lang="en-US" sz="2000" b="1" dirty="0" smtClean="0">
                <a:latin typeface="+mj-lt"/>
              </a:rPr>
              <a:t>Prepares an SQA plan for a project.</a:t>
            </a:r>
          </a:p>
          <a:p>
            <a:r>
              <a:rPr lang="en-US" sz="2000" dirty="0" smtClean="0">
                <a:latin typeface="+mj-lt"/>
              </a:rPr>
              <a:t>The plan is developed during project planning and is reviewed by all stakeholders.</a:t>
            </a:r>
          </a:p>
          <a:p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The plan identifies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+mj-lt"/>
              </a:rPr>
              <a:t> Evaluations to be performed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Audits and reviews to be performed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Standards that are applicable to the project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Procedures for error reporting and tracking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Documents to be produced by the SQA group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Amount of feedback provided to the software project team</a:t>
            </a:r>
            <a:endParaRPr lang="en-US" sz="2000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Continue…</a:t>
            </a: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34400" y="6248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708920"/>
            <a:ext cx="770485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Software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Reliability</a:t>
            </a: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827584" y="2924944"/>
            <a:ext cx="7344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Software reliability is defined in statistical terms as "the probability of failure-free operation of a computer program in a specified environment for a specified time“.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What is meant by the term failure?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Failure is nonconformance to software requirements.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Correction of one failure may in fact result in the introduction of other errors that ultimately result in other failures.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Software reliability can be measured directed and estimated using historical and developmental data.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</a:rPr>
              <a:t>Psychology of testing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27584" y="2852936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All tests should be traceable to customer requirements.</a:t>
            </a:r>
            <a:endParaRPr lang="en-US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Tests should be planned long before testing begins.</a:t>
            </a:r>
            <a:endParaRPr lang="en-US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Testing should begin “in the small” and progress toward testing “in the large.”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Exhaustive testing is not possible.</a:t>
            </a:r>
            <a:endParaRPr lang="en-US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To be most effective, testing should be conducted by an independent third party.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Measures of Reliability and Availability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2" y="3068960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3568" y="2852936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A simple measure of reliability is mean-time- between-failure  (MTBF), where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		MTBF = MTTF + MTTR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+mj-lt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The acronyms MTTF and MTTR are mean-time-to-failure and mean-time-to-repair, respectively.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MTBF is a far more useful measure than defects/KLOC or defects/FP.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Stated simply, an end-user is concerned with failures, not with the total error count.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 reliability measure, we must develop a measure of  availability</a:t>
            </a:r>
            <a:endParaRPr lang="en-US" sz="2000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Continue…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2" y="3068960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71600" y="2924944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Software availability : </a:t>
            </a:r>
            <a:r>
              <a:rPr lang="en-US" sz="2000" dirty="0" smtClean="0">
                <a:latin typeface="+mj-lt"/>
              </a:rPr>
              <a:t>It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is the probability that a program is operating according to requirements at a given point in time and is defined 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	Availability = [MTTF/(MTTF + MTTR)]  100%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The MTBF reliability measure is equally sensitive to MTTF and MTTR.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The availability measure is somewhat more sensitive to MTTR, an indirect measure of the maintainability of software</a:t>
            </a:r>
            <a:endParaRPr lang="en-US" sz="20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Quality Standards- ISO9000 And 9001</a:t>
            </a: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55576" y="2924944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SQA Standards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Software quality assurance standards can be classified into two main classes −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Software quality assurance management standards, including certification and assessment methodologies (quality management standards)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Software project development process standards (project process standards)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Quality Management Standards</a:t>
            </a: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27584" y="2636912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These focus on the organization’s SQA system, infrastructure and requirements,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while leaving the choice of methods and tools to the organization.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With quality management standards, organizations can steadily assure that their software products achieve an acceptable level of quality.</a:t>
            </a:r>
          </a:p>
          <a:p>
            <a:r>
              <a:rPr lang="en-US" sz="2200" b="1" dirty="0" smtClean="0">
                <a:latin typeface="+mj-lt"/>
              </a:rPr>
              <a:t>Example</a:t>
            </a:r>
            <a:r>
              <a:rPr lang="en-US" sz="2200" dirty="0" smtClean="0">
                <a:latin typeface="+mj-lt"/>
              </a:rPr>
              <a:t> − ISO 9000-3 and the Capability Maturity Model (CMM)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ISO 9001 Certification</a:t>
            </a: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55576" y="2564904"/>
            <a:ext cx="7560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ISO (the International Organization for Standardization) is a  </a:t>
            </a:r>
          </a:p>
          <a:p>
            <a:pPr algn="just"/>
            <a:r>
              <a:rPr lang="en-US" sz="2000" dirty="0" smtClean="0">
                <a:latin typeface="+mj-lt"/>
              </a:rPr>
              <a:t>   worldwide federation of national standards bodies.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ISO technical committees prepare the International Standards.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ISO collaborates closely with the International Electro-technical </a:t>
            </a:r>
          </a:p>
          <a:p>
            <a:pPr algn="just"/>
            <a:r>
              <a:rPr lang="en-US" sz="2000" dirty="0" smtClean="0">
                <a:latin typeface="+mj-lt"/>
              </a:rPr>
              <a:t>   Commission (IEC) on all matters of electro-technical standardization.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International Standards are drafted in accordance with the rules given  </a:t>
            </a:r>
          </a:p>
          <a:p>
            <a:pPr algn="just"/>
            <a:r>
              <a:rPr lang="en-US" sz="2000" dirty="0" smtClean="0">
                <a:latin typeface="+mj-lt"/>
              </a:rPr>
              <a:t>   in the ISO/IEC Directives, Part 2.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Draft of the International Standards adopted by the technical </a:t>
            </a:r>
          </a:p>
          <a:p>
            <a:pPr algn="just"/>
            <a:r>
              <a:rPr lang="en-US" sz="2000" dirty="0" smtClean="0">
                <a:latin typeface="+mj-lt"/>
              </a:rPr>
              <a:t>   committees is circulated to the member bodies for voting.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ISO 9001 was prepared by Technical Committee ISO/TC 176, Quality  </a:t>
            </a:r>
          </a:p>
          <a:p>
            <a:pPr algn="just"/>
            <a:r>
              <a:rPr lang="en-US" sz="2000" dirty="0" smtClean="0">
                <a:latin typeface="+mj-lt"/>
              </a:rPr>
              <a:t>  management and quality assurance, Subcommittee SC 2, Quality  </a:t>
            </a:r>
          </a:p>
          <a:p>
            <a:pPr algn="just"/>
            <a:r>
              <a:rPr lang="en-US" sz="2000" dirty="0" smtClean="0">
                <a:latin typeface="+mj-lt"/>
              </a:rPr>
              <a:t>  systems.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56792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References</a:t>
            </a:r>
          </a:p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4" y="2636912"/>
            <a:ext cx="784887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• Pressman, Roger S. Software engineering: a practitioner's approach.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Palgrave Macmillan, 2005.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Sommerville</a:t>
            </a:r>
            <a:r>
              <a:rPr lang="en-US" dirty="0" smtClean="0"/>
              <a:t>, Ian. Software Engineering: Pearson New International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Edition. Pearson Education Limited, 2013.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Jalote</a:t>
            </a:r>
            <a:r>
              <a:rPr lang="en-US" dirty="0" smtClean="0"/>
              <a:t>, </a:t>
            </a:r>
            <a:r>
              <a:rPr lang="en-US" dirty="0" err="1" smtClean="0"/>
              <a:t>Pankaj</a:t>
            </a:r>
            <a:r>
              <a:rPr lang="en-US" dirty="0" smtClean="0"/>
              <a:t>. An integrated approach to software engineering. Springer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Science &amp; Business Media, 2012.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www.google.com </a:t>
            </a:r>
            <a:endParaRPr lang="en-US" dirty="0"/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214688"/>
            <a:ext cx="9144000" cy="3643312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pic>
        <p:nvPicPr>
          <p:cNvPr id="10243" name="Picture 2" descr="C:\Users\parul\Desktop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361950"/>
            <a:ext cx="6705600" cy="2857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4" name="Picture 3" descr="C:\Users\parul\Desktop\2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33638" y="4000500"/>
            <a:ext cx="4276725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5" name="Picture 4" descr="C:\Users\parul\Desktop\Cover Page with yellow patch - Version 18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38475" y="4946650"/>
            <a:ext cx="3067050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46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003925"/>
            <a:ext cx="9144000" cy="357188"/>
          </a:xfrm>
          <a:prstGeom prst="rect">
            <a:avLst/>
          </a:prstGeom>
          <a:solidFill>
            <a:srgbClr val="FFFFFF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10247" name="TextBox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9613" y="5997575"/>
            <a:ext cx="2644775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www.paruluniversity.ac.in</a:t>
            </a:r>
          </a:p>
        </p:txBody>
      </p:sp>
      <p:pic>
        <p:nvPicPr>
          <p:cNvPr id="10248" name="Audio 1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51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-42863"/>
            <a:ext cx="9144000" cy="690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Software testing phases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3"/>
          <p:cNvSpPr txBox="1"/>
          <p:nvPr/>
        </p:nvSpPr>
        <p:spPr>
          <a:xfrm>
            <a:off x="251520" y="2492896"/>
            <a:ext cx="4824536" cy="3845925"/>
          </a:xfrm>
          <a:prstGeom prst="rect">
            <a:avLst/>
          </a:prstGeom>
        </p:spPr>
        <p:txBody>
          <a:bodyPr wrap="square" lIns="0" tIns="113030" rIns="0" bIns="0">
            <a:spAutoFit/>
          </a:bodyPr>
          <a:lstStyle/>
          <a:p>
            <a:pPr marL="479425" indent="-466725">
              <a:spcBef>
                <a:spcPts val="888"/>
              </a:spcBef>
              <a:buClr>
                <a:srgbClr val="071D57"/>
              </a:buClr>
              <a:buSzPct val="50000"/>
              <a:buFont typeface="Wingdings" pitchFamily="2" charset="2"/>
              <a:buChar char="q"/>
              <a:tabLst>
                <a:tab pos="477838" algn="l"/>
                <a:tab pos="479425" algn="l"/>
              </a:tabLst>
            </a:pPr>
            <a:r>
              <a:rPr lang="en-US" sz="2000" b="1" dirty="0">
                <a:latin typeface="+mj-lt"/>
              </a:rPr>
              <a:t>Component testing</a:t>
            </a:r>
          </a:p>
          <a:p>
            <a:pPr marL="1054100" lvl="1" indent="-460375">
              <a:spcBef>
                <a:spcPts val="563"/>
              </a:spcBef>
              <a:buFontTx/>
              <a:buChar char="•"/>
              <a:tabLst>
                <a:tab pos="477838" algn="l"/>
                <a:tab pos="479425" algn="l"/>
              </a:tabLst>
            </a:pPr>
            <a:r>
              <a:rPr lang="en-US" sz="2000" dirty="0" smtClean="0">
                <a:latin typeface="+mj-lt"/>
              </a:rPr>
              <a:t>Individual </a:t>
            </a: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components testing</a:t>
            </a:r>
            <a:endParaRPr lang="en-US" sz="2000" dirty="0">
              <a:latin typeface="+mj-lt"/>
            </a:endParaRPr>
          </a:p>
          <a:p>
            <a:pPr marL="1054100" lvl="1" indent="-460375">
              <a:spcBef>
                <a:spcPts val="475"/>
              </a:spcBef>
              <a:buFontTx/>
              <a:buChar char="•"/>
              <a:tabLst>
                <a:tab pos="477838" algn="l"/>
                <a:tab pos="479425" algn="l"/>
              </a:tabLst>
            </a:pPr>
            <a:r>
              <a:rPr lang="en-US" sz="2000" dirty="0" smtClean="0">
                <a:latin typeface="+mj-lt"/>
              </a:rPr>
              <a:t>Tests </a:t>
            </a:r>
            <a:r>
              <a:rPr lang="en-US" sz="2000" dirty="0">
                <a:latin typeface="+mj-lt"/>
              </a:rPr>
              <a:t>are derived from the developer’s experience</a:t>
            </a:r>
          </a:p>
          <a:p>
            <a:pPr marL="479425" indent="-466725">
              <a:spcBef>
                <a:spcPts val="600"/>
              </a:spcBef>
              <a:buClr>
                <a:srgbClr val="071D57"/>
              </a:buClr>
              <a:buSzPct val="50000"/>
              <a:buFont typeface="Wingdings" pitchFamily="2" charset="2"/>
              <a:buChar char="q"/>
              <a:tabLst>
                <a:tab pos="477838" algn="l"/>
                <a:tab pos="479425" algn="l"/>
              </a:tabLst>
            </a:pPr>
            <a:r>
              <a:rPr lang="en-US" sz="2000" b="1" dirty="0">
                <a:latin typeface="+mj-lt"/>
              </a:rPr>
              <a:t>Integration testing</a:t>
            </a:r>
          </a:p>
          <a:p>
            <a:pPr marL="1054100" lvl="1" indent="-460375">
              <a:spcBef>
                <a:spcPts val="538"/>
              </a:spcBef>
              <a:buFontTx/>
              <a:buChar char="•"/>
              <a:tabLst>
                <a:tab pos="477838" algn="l"/>
                <a:tab pos="479425" algn="l"/>
              </a:tabLst>
            </a:pPr>
            <a:r>
              <a:rPr lang="en-US" sz="2000" dirty="0">
                <a:latin typeface="+mj-lt"/>
              </a:rPr>
              <a:t>Testing of groups of components integrated to create a system or  sub-system</a:t>
            </a:r>
          </a:p>
          <a:p>
            <a:pPr marL="1054100" lvl="1" indent="-460375">
              <a:spcBef>
                <a:spcPts val="475"/>
              </a:spcBef>
              <a:buFontTx/>
              <a:buChar char="•"/>
              <a:tabLst>
                <a:tab pos="477838" algn="l"/>
                <a:tab pos="479425" algn="l"/>
              </a:tabLst>
            </a:pPr>
            <a:r>
              <a:rPr lang="en-US" sz="2000" dirty="0" smtClean="0">
                <a:latin typeface="+mj-lt"/>
              </a:rPr>
              <a:t>Tests </a:t>
            </a:r>
            <a:r>
              <a:rPr lang="en-US" sz="2000" dirty="0">
                <a:latin typeface="+mj-lt"/>
              </a:rPr>
              <a:t>are based on a system specification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0072" y="2996952"/>
            <a:ext cx="165618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08304" y="2996952"/>
            <a:ext cx="165618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20072" y="3068960"/>
            <a:ext cx="1598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Component Testing</a:t>
            </a:r>
            <a:endParaRPr lang="en-US" sz="1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312" y="3068960"/>
            <a:ext cx="1544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Integration Testing</a:t>
            </a:r>
            <a:endParaRPr lang="en-US" sz="1400" dirty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6876256" y="324898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8064" y="3645024"/>
            <a:ext cx="17281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Software developer</a:t>
            </a:r>
            <a:endParaRPr lang="en-US" sz="14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0866" y="3645024"/>
            <a:ext cx="208313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Independent testing team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8144" y="4077072"/>
            <a:ext cx="2657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+mn-lt"/>
              </a:rPr>
              <a:t>Figure 6.1 Software testing phase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Testing process </a:t>
            </a:r>
            <a:endParaRPr lang="en-US" altLang="en-US" sz="3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object 3"/>
          <p:cNvSpPr/>
          <p:nvPr/>
        </p:nvSpPr>
        <p:spPr>
          <a:xfrm>
            <a:off x="467544" y="3356992"/>
            <a:ext cx="8397875" cy="1670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4"/>
          <p:cNvSpPr txBox="1"/>
          <p:nvPr/>
        </p:nvSpPr>
        <p:spPr>
          <a:xfrm>
            <a:off x="611560" y="4365104"/>
            <a:ext cx="1224136" cy="5334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39370">
              <a:lnSpc>
                <a:spcPts val="1780"/>
              </a:lnSpc>
              <a:spcBef>
                <a:spcPts val="275"/>
              </a:spcBef>
            </a:pPr>
            <a:r>
              <a:rPr sz="1600" spc="-110" dirty="0">
                <a:latin typeface="+mj-lt"/>
                <a:cs typeface="Times New Roman"/>
              </a:rPr>
              <a:t>Design test  </a:t>
            </a:r>
            <a:r>
              <a:rPr lang="en-US" sz="1600" spc="-110" dirty="0" smtClean="0">
                <a:latin typeface="+mj-lt"/>
                <a:cs typeface="Times New Roman"/>
              </a:rPr>
              <a:t>   </a:t>
            </a:r>
          </a:p>
          <a:p>
            <a:pPr marL="12700" marR="5080" indent="39370">
              <a:lnSpc>
                <a:spcPts val="1780"/>
              </a:lnSpc>
              <a:spcBef>
                <a:spcPts val="275"/>
              </a:spcBef>
            </a:pPr>
            <a:r>
              <a:rPr lang="en-US" sz="1600" spc="-110" dirty="0">
                <a:latin typeface="+mj-lt"/>
                <a:cs typeface="Times New Roman"/>
              </a:rPr>
              <a:t> </a:t>
            </a:r>
            <a:r>
              <a:rPr lang="en-US" sz="1600" spc="-110" dirty="0" smtClean="0">
                <a:latin typeface="+mj-lt"/>
                <a:cs typeface="Times New Roman"/>
              </a:rPr>
              <a:t> </a:t>
            </a:r>
            <a:r>
              <a:rPr sz="1600" spc="-110" dirty="0" smtClean="0">
                <a:latin typeface="+mj-lt"/>
                <a:cs typeface="Times New Roman"/>
              </a:rPr>
              <a:t>cases</a:t>
            </a:r>
            <a:endParaRPr sz="1600" spc="-110" dirty="0">
              <a:latin typeface="+mj-lt"/>
              <a:cs typeface="Times New Roman"/>
            </a:endParaRPr>
          </a:p>
        </p:txBody>
      </p:sp>
      <p:sp>
        <p:nvSpPr>
          <p:cNvPr id="32" name="object 5"/>
          <p:cNvSpPr txBox="1"/>
          <p:nvPr/>
        </p:nvSpPr>
        <p:spPr>
          <a:xfrm>
            <a:off x="2915816" y="4365104"/>
            <a:ext cx="850900" cy="4953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39370">
              <a:lnSpc>
                <a:spcPts val="1780"/>
              </a:lnSpc>
              <a:spcBef>
                <a:spcPts val="275"/>
              </a:spcBef>
            </a:pPr>
            <a:r>
              <a:rPr sz="1600" spc="-110" dirty="0">
                <a:latin typeface="+mj-lt"/>
                <a:cs typeface="Times New Roman"/>
              </a:rPr>
              <a:t>Prepare test  data</a:t>
            </a:r>
          </a:p>
        </p:txBody>
      </p:sp>
      <p:sp>
        <p:nvSpPr>
          <p:cNvPr id="33" name="object 6"/>
          <p:cNvSpPr txBox="1"/>
          <p:nvPr/>
        </p:nvSpPr>
        <p:spPr>
          <a:xfrm>
            <a:off x="4788024" y="4365104"/>
            <a:ext cx="1080120" cy="49693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39370">
              <a:lnSpc>
                <a:spcPts val="1780"/>
              </a:lnSpc>
              <a:spcBef>
                <a:spcPts val="275"/>
              </a:spcBef>
            </a:pPr>
            <a:r>
              <a:rPr sz="1600" spc="-110" dirty="0">
                <a:latin typeface="+mj-lt"/>
                <a:cs typeface="Times New Roman"/>
              </a:rPr>
              <a:t>Run program  with test data</a:t>
            </a:r>
          </a:p>
        </p:txBody>
      </p:sp>
      <p:sp>
        <p:nvSpPr>
          <p:cNvPr id="34" name="object 7"/>
          <p:cNvSpPr txBox="1"/>
          <p:nvPr/>
        </p:nvSpPr>
        <p:spPr>
          <a:xfrm>
            <a:off x="6660232" y="4365104"/>
            <a:ext cx="1296144" cy="49693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39370">
              <a:lnSpc>
                <a:spcPts val="1780"/>
              </a:lnSpc>
              <a:spcBef>
                <a:spcPts val="275"/>
              </a:spcBef>
            </a:pPr>
            <a:r>
              <a:rPr sz="1600" spc="-110" dirty="0">
                <a:latin typeface="+mj-lt"/>
                <a:cs typeface="Times New Roman"/>
              </a:rPr>
              <a:t>Compare results  </a:t>
            </a:r>
            <a:r>
              <a:rPr lang="en-US" sz="1600" spc="-110" dirty="0" smtClean="0">
                <a:latin typeface="+mj-lt"/>
                <a:cs typeface="Times New Roman"/>
              </a:rPr>
              <a:t>    </a:t>
            </a:r>
            <a:r>
              <a:rPr sz="1600" spc="-110" dirty="0" smtClean="0">
                <a:latin typeface="+mj-lt"/>
                <a:cs typeface="Times New Roman"/>
              </a:rPr>
              <a:t>to</a:t>
            </a:r>
            <a:r>
              <a:rPr lang="en-US" sz="1600" spc="-110" dirty="0" smtClean="0">
                <a:latin typeface="+mj-lt"/>
                <a:cs typeface="Times New Roman"/>
              </a:rPr>
              <a:t> </a:t>
            </a:r>
            <a:r>
              <a:rPr sz="1600" spc="-110" dirty="0" smtClean="0">
                <a:latin typeface="+mj-lt"/>
                <a:cs typeface="Times New Roman"/>
              </a:rPr>
              <a:t> </a:t>
            </a:r>
            <a:r>
              <a:rPr sz="1600" spc="-110" dirty="0">
                <a:latin typeface="+mj-lt"/>
                <a:cs typeface="Times New Roman"/>
              </a:rPr>
              <a:t>test cases</a:t>
            </a:r>
          </a:p>
        </p:txBody>
      </p:sp>
      <p:sp>
        <p:nvSpPr>
          <p:cNvPr id="35" name="object 8"/>
          <p:cNvSpPr txBox="1"/>
          <p:nvPr/>
        </p:nvSpPr>
        <p:spPr>
          <a:xfrm>
            <a:off x="2051720" y="3356992"/>
            <a:ext cx="471423" cy="49693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39370">
              <a:lnSpc>
                <a:spcPts val="1780"/>
              </a:lnSpc>
              <a:spcBef>
                <a:spcPts val="275"/>
              </a:spcBef>
            </a:pPr>
            <a:r>
              <a:rPr sz="1600" spc="-110" dirty="0">
                <a:latin typeface="+mj-lt"/>
                <a:cs typeface="Times New Roman"/>
              </a:rPr>
              <a:t>Test  </a:t>
            </a:r>
            <a:r>
              <a:rPr sz="1600" spc="-90" dirty="0">
                <a:latin typeface="+mj-lt"/>
                <a:cs typeface="Times New Roman"/>
              </a:rPr>
              <a:t>cases</a:t>
            </a:r>
            <a:endParaRPr sz="1600" dirty="0">
              <a:latin typeface="+mj-lt"/>
              <a:cs typeface="Times New Roman"/>
            </a:endParaRPr>
          </a:p>
        </p:txBody>
      </p:sp>
      <p:sp>
        <p:nvSpPr>
          <p:cNvPr id="36" name="object 9"/>
          <p:cNvSpPr txBox="1"/>
          <p:nvPr/>
        </p:nvSpPr>
        <p:spPr>
          <a:xfrm>
            <a:off x="4067944" y="3356992"/>
            <a:ext cx="432048" cy="49693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39370">
              <a:lnSpc>
                <a:spcPts val="1780"/>
              </a:lnSpc>
              <a:spcBef>
                <a:spcPts val="275"/>
              </a:spcBef>
            </a:pPr>
            <a:r>
              <a:rPr sz="1600" spc="-110" dirty="0">
                <a:latin typeface="+mj-lt"/>
                <a:cs typeface="Times New Roman"/>
              </a:rPr>
              <a:t>Test  data</a:t>
            </a:r>
          </a:p>
        </p:txBody>
      </p:sp>
      <p:sp>
        <p:nvSpPr>
          <p:cNvPr id="37" name="object 10"/>
          <p:cNvSpPr txBox="1"/>
          <p:nvPr/>
        </p:nvSpPr>
        <p:spPr>
          <a:xfrm>
            <a:off x="6084168" y="3356992"/>
            <a:ext cx="488315" cy="4953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39370">
              <a:lnSpc>
                <a:spcPts val="1780"/>
              </a:lnSpc>
              <a:spcBef>
                <a:spcPts val="275"/>
              </a:spcBef>
            </a:pPr>
            <a:r>
              <a:rPr sz="1600" spc="-110" dirty="0">
                <a:latin typeface="+mj-lt"/>
                <a:cs typeface="Times New Roman"/>
              </a:rPr>
              <a:t>Test  results</a:t>
            </a:r>
          </a:p>
        </p:txBody>
      </p:sp>
      <p:sp>
        <p:nvSpPr>
          <p:cNvPr id="38" name="object 11"/>
          <p:cNvSpPr txBox="1"/>
          <p:nvPr/>
        </p:nvSpPr>
        <p:spPr>
          <a:xfrm>
            <a:off x="8100392" y="3429000"/>
            <a:ext cx="576064" cy="49693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39370">
              <a:lnSpc>
                <a:spcPts val="1780"/>
              </a:lnSpc>
              <a:spcBef>
                <a:spcPts val="275"/>
              </a:spcBef>
            </a:pPr>
            <a:r>
              <a:rPr sz="1600" spc="-110" dirty="0">
                <a:latin typeface="+mj-lt"/>
                <a:cs typeface="Times New Roman"/>
              </a:rPr>
              <a:t>Test  reports</a:t>
            </a:r>
          </a:p>
        </p:txBody>
      </p:sp>
      <p:grpSp>
        <p:nvGrpSpPr>
          <p:cNvPr id="39" name="object 12"/>
          <p:cNvGrpSpPr/>
          <p:nvPr/>
        </p:nvGrpSpPr>
        <p:grpSpPr>
          <a:xfrm>
            <a:off x="2267744" y="2924944"/>
            <a:ext cx="5110480" cy="1360805"/>
            <a:chOff x="2821781" y="2902743"/>
            <a:chExt cx="5110480" cy="1360805"/>
          </a:xfrm>
        </p:grpSpPr>
        <p:sp>
          <p:nvSpPr>
            <p:cNvPr id="40" name="object 13"/>
            <p:cNvSpPr/>
            <p:nvPr/>
          </p:nvSpPr>
          <p:spPr>
            <a:xfrm>
              <a:off x="7796212" y="3956050"/>
              <a:ext cx="120650" cy="292100"/>
            </a:xfrm>
            <a:custGeom>
              <a:avLst/>
              <a:gdLst/>
              <a:ahLst/>
              <a:cxnLst/>
              <a:rect l="l" t="t" r="r" b="b"/>
              <a:pathLst>
                <a:path w="120650" h="292100">
                  <a:moveTo>
                    <a:pt x="120650" y="0"/>
                  </a:moveTo>
                  <a:lnTo>
                    <a:pt x="60325" y="66675"/>
                  </a:lnTo>
                  <a:lnTo>
                    <a:pt x="0" y="0"/>
                  </a:lnTo>
                  <a:lnTo>
                    <a:pt x="60325" y="292100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4"/>
            <p:cNvSpPr/>
            <p:nvPr/>
          </p:nvSpPr>
          <p:spPr>
            <a:xfrm>
              <a:off x="2836862" y="2917825"/>
              <a:ext cx="5080000" cy="1330325"/>
            </a:xfrm>
            <a:custGeom>
              <a:avLst/>
              <a:gdLst/>
              <a:ahLst/>
              <a:cxnLst/>
              <a:rect l="l" t="t" r="r" b="b"/>
              <a:pathLst>
                <a:path w="5080000" h="1330325">
                  <a:moveTo>
                    <a:pt x="5019675" y="1104900"/>
                  </a:moveTo>
                  <a:lnTo>
                    <a:pt x="5080000" y="1038225"/>
                  </a:lnTo>
                  <a:lnTo>
                    <a:pt x="5019675" y="1330325"/>
                  </a:lnTo>
                  <a:lnTo>
                    <a:pt x="4959350" y="1038225"/>
                  </a:lnTo>
                  <a:lnTo>
                    <a:pt x="5019675" y="1104900"/>
                  </a:lnTo>
                  <a:close/>
                </a:path>
                <a:path w="5080000" h="1330325">
                  <a:moveTo>
                    <a:pt x="5019675" y="1174750"/>
                  </a:moveTo>
                  <a:lnTo>
                    <a:pt x="5019675" y="0"/>
                  </a:lnTo>
                  <a:lnTo>
                    <a:pt x="0" y="0"/>
                  </a:lnTo>
                  <a:lnTo>
                    <a:pt x="0" y="384175"/>
                  </a:lnTo>
                </a:path>
              </a:pathLst>
            </a:custGeom>
            <a:ln w="30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2411760" y="5949280"/>
            <a:ext cx="2778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+mn-lt"/>
              </a:rPr>
              <a:t>Figure 6.2 Software testing process</a:t>
            </a: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28800"/>
            <a:ext cx="9144000" cy="642937"/>
          </a:xfrm>
          <a:prstGeom prst="rect">
            <a:avLst/>
          </a:prstGeom>
          <a:solidFill>
            <a:srgbClr val="1F497D"/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197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3000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altLang="en-US" sz="3000" b="1" dirty="0" smtClean="0">
                <a:solidFill>
                  <a:schemeClr val="bg1"/>
                </a:solidFill>
                <a:latin typeface="+mj-lt"/>
              </a:rPr>
              <a:t>est plan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8199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55576" y="2852936"/>
            <a:ext cx="77048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200" dirty="0" smtClean="0">
                <a:latin typeface="+mj-lt"/>
              </a:rPr>
              <a:t>Test planning, the most important activity to ensure that there is initially a list of tasks and milestones in a baseline plan to track the progress of the project.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It also defines the size of the test effort.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It is the main document often called as master test plan or a project test plan and usually developed during the early phase of the project.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3.14"/>
  <p:tag name="AS_TITLE" val="Aspose.Slides for .NET 2.0"/>
  <p:tag name="AS_VERSION" val="2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4308</Words>
  <Application>Microsoft Office PowerPoint</Application>
  <PresentationFormat>On-screen Show (4:3)</PresentationFormat>
  <Paragraphs>486</Paragraphs>
  <Slides>66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</dc:creator>
  <cp:lastModifiedBy>Microsoft account</cp:lastModifiedBy>
  <cp:revision>86</cp:revision>
  <cp:lastPrinted>1601-01-01T00:00:00Z</cp:lastPrinted>
  <dcterms:created xsi:type="dcterms:W3CDTF">2020-05-18T10:32:41Z</dcterms:created>
  <dcterms:modified xsi:type="dcterms:W3CDTF">2022-01-31T06:08:13Z</dcterms:modified>
</cp:coreProperties>
</file>