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9" r:id="rId4"/>
    <p:sldId id="260" r:id="rId5"/>
    <p:sldId id="268" r:id="rId6"/>
    <p:sldId id="261" r:id="rId7"/>
    <p:sldId id="263" r:id="rId8"/>
    <p:sldId id="264" r:id="rId9"/>
    <p:sldId id="265" r:id="rId10"/>
    <p:sldId id="314" r:id="rId11"/>
    <p:sldId id="270" r:id="rId12"/>
    <p:sldId id="269" r:id="rId13"/>
    <p:sldId id="273" r:id="rId14"/>
    <p:sldId id="274" r:id="rId15"/>
    <p:sldId id="275" r:id="rId16"/>
    <p:sldId id="276" r:id="rId17"/>
    <p:sldId id="277" r:id="rId18"/>
    <p:sldId id="278" r:id="rId19"/>
    <p:sldId id="271" r:id="rId20"/>
    <p:sldId id="279" r:id="rId21"/>
    <p:sldId id="280" r:id="rId22"/>
    <p:sldId id="272" r:id="rId23"/>
    <p:sldId id="281" r:id="rId24"/>
    <p:sldId id="282" r:id="rId25"/>
    <p:sldId id="283" r:id="rId26"/>
    <p:sldId id="284" r:id="rId27"/>
    <p:sldId id="285" r:id="rId28"/>
    <p:sldId id="286" r:id="rId29"/>
    <p:sldId id="289" r:id="rId30"/>
    <p:sldId id="290" r:id="rId31"/>
    <p:sldId id="287" r:id="rId32"/>
    <p:sldId id="288" r:id="rId33"/>
    <p:sldId id="291" r:id="rId34"/>
    <p:sldId id="292" r:id="rId35"/>
    <p:sldId id="293" r:id="rId36"/>
    <p:sldId id="294" r:id="rId37"/>
    <p:sldId id="295" r:id="rId38"/>
    <p:sldId id="296" r:id="rId39"/>
    <p:sldId id="298" r:id="rId40"/>
    <p:sldId id="299" r:id="rId41"/>
    <p:sldId id="297"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5" r:id="rId57"/>
    <p:sldId id="266" r:id="rId58"/>
  </p:sldIdLst>
  <p:sldSz cx="9144000" cy="6858000" type="screen4x3"/>
  <p:notesSz cx="6858000" cy="9144000"/>
  <p:custDataLst>
    <p:tags r:id="rId6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varScale="1">
        <p:scale>
          <a:sx n="80" d="100"/>
          <a:sy n="80" d="100"/>
        </p:scale>
        <p:origin x="954" y="60"/>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4E838-057A-4627-ABE7-8A0A1E3E8BDB}" type="datetimeFigureOut">
              <a:rPr lang="en-IN" smtClean="0"/>
              <a:t>27-08-2021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65623-35E9-423D-8F3C-FF6051E14377}" type="slidenum">
              <a:rPr lang="en-IN" smtClean="0"/>
              <a:t>‹#›</a:t>
            </a:fld>
            <a:endParaRPr lang="en-IN"/>
          </a:p>
        </p:txBody>
      </p:sp>
    </p:spTree>
    <p:extLst>
      <p:ext uri="{BB962C8B-B14F-4D97-AF65-F5344CB8AC3E}">
        <p14:creationId xmlns:p14="http://schemas.microsoft.com/office/powerpoint/2010/main" val="1031255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AB65623-35E9-423D-8F3C-FF6051E14377}" type="slidenum">
              <a:rPr lang="en-IN" smtClean="0"/>
              <a:t>3</a:t>
            </a:fld>
            <a:endParaRPr lang="en-IN"/>
          </a:p>
        </p:txBody>
      </p:sp>
    </p:spTree>
    <p:extLst>
      <p:ext uri="{BB962C8B-B14F-4D97-AF65-F5344CB8AC3E}">
        <p14:creationId xmlns:p14="http://schemas.microsoft.com/office/powerpoint/2010/main" val="345462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AB65623-35E9-423D-8F3C-FF6051E14377}" type="slidenum">
              <a:rPr lang="en-IN" smtClean="0"/>
              <a:t>51</a:t>
            </a:fld>
            <a:endParaRPr lang="en-IN"/>
          </a:p>
        </p:txBody>
      </p:sp>
    </p:spTree>
    <p:extLst>
      <p:ext uri="{BB962C8B-B14F-4D97-AF65-F5344CB8AC3E}">
        <p14:creationId xmlns:p14="http://schemas.microsoft.com/office/powerpoint/2010/main" val="63714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7104A581-B398-455B-BDBD-38C942D717A1}" type="datetime1">
              <a:rPr lang="en-US" altLang="en-US"/>
              <a:pPr>
                <a:defRPr/>
              </a:pPr>
              <a:t>8/27/2021</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6D812A37-AC37-41E4-9A9E-A2CD7E755FFF}" type="slidenum">
              <a:rPr lang="en-US" altLang="en-US"/>
              <a:pPr/>
              <a:t>‹#›</a:t>
            </a:fld>
            <a:endParaRPr lang="en-US" altLang="en-US"/>
          </a:p>
        </p:txBody>
      </p:sp>
    </p:spTree>
    <p:extLst>
      <p:ext uri="{BB962C8B-B14F-4D97-AF65-F5344CB8AC3E}">
        <p14:creationId xmlns:p14="http://schemas.microsoft.com/office/powerpoint/2010/main" val="422212975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9ED3071A-6560-44F6-A4E2-4D502408C264}" type="datetime1">
              <a:rPr lang="en-US" altLang="en-US"/>
              <a:pPr>
                <a:defRPr/>
              </a:pPr>
              <a:t>8/27/2021</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35E746B9-40EC-4CA3-8479-44D85BAE7F35}" type="slidenum">
              <a:rPr lang="en-US" altLang="en-US"/>
              <a:pPr/>
              <a:t>‹#›</a:t>
            </a:fld>
            <a:endParaRPr lang="en-US" altLang="en-US"/>
          </a:p>
        </p:txBody>
      </p:sp>
    </p:spTree>
    <p:extLst>
      <p:ext uri="{BB962C8B-B14F-4D97-AF65-F5344CB8AC3E}">
        <p14:creationId xmlns:p14="http://schemas.microsoft.com/office/powerpoint/2010/main" val="414340086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B3BBE24E-4D30-4C1C-B415-3372BF9C3A66}" type="datetime1">
              <a:rPr lang="en-US" altLang="en-US"/>
              <a:pPr>
                <a:defRPr/>
              </a:pPr>
              <a:t>8/27/2021</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DC8A0DC0-B551-4643-8834-C41A4183CAFB}" type="slidenum">
              <a:rPr lang="en-US" altLang="en-US"/>
              <a:pPr/>
              <a:t>‹#›</a:t>
            </a:fld>
            <a:endParaRPr lang="en-US" altLang="en-US"/>
          </a:p>
        </p:txBody>
      </p:sp>
    </p:spTree>
    <p:extLst>
      <p:ext uri="{BB962C8B-B14F-4D97-AF65-F5344CB8AC3E}">
        <p14:creationId xmlns:p14="http://schemas.microsoft.com/office/powerpoint/2010/main" val="254099052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7E37FDB1-635D-4351-A052-23F159507269}" type="datetime1">
              <a:rPr lang="en-US" altLang="en-US"/>
              <a:pPr>
                <a:defRPr/>
              </a:pPr>
              <a:t>8/27/2021</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C26D5128-7FC3-449B-B5B9-067C9C2BF60C}" type="slidenum">
              <a:rPr lang="en-US" altLang="en-US"/>
              <a:pPr/>
              <a:t>‹#›</a:t>
            </a:fld>
            <a:endParaRPr lang="en-US" altLang="en-US"/>
          </a:p>
        </p:txBody>
      </p:sp>
    </p:spTree>
    <p:extLst>
      <p:ext uri="{BB962C8B-B14F-4D97-AF65-F5344CB8AC3E}">
        <p14:creationId xmlns:p14="http://schemas.microsoft.com/office/powerpoint/2010/main" val="4517486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F794A5D7-994A-4855-A03D-2E7D5E4B4289}" type="datetime1">
              <a:rPr lang="en-US" altLang="en-US"/>
              <a:pPr>
                <a:defRPr/>
              </a:pPr>
              <a:t>8/27/2021</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67243CA-86A6-464F-A9E4-9CD0B8DBC2F4}" type="slidenum">
              <a:rPr lang="en-US" altLang="en-US"/>
              <a:pPr/>
              <a:t>‹#›</a:t>
            </a:fld>
            <a:endParaRPr lang="en-US" altLang="en-US"/>
          </a:p>
        </p:txBody>
      </p:sp>
    </p:spTree>
    <p:extLst>
      <p:ext uri="{BB962C8B-B14F-4D97-AF65-F5344CB8AC3E}">
        <p14:creationId xmlns:p14="http://schemas.microsoft.com/office/powerpoint/2010/main" val="31591918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BEBC029B-82A8-45AE-81AB-FD3D7BD78204}" type="datetime1">
              <a:rPr lang="en-US" altLang="en-US"/>
              <a:pPr>
                <a:defRPr/>
              </a:pPr>
              <a:t>8/27/2021</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A2DDC559-94DA-4467-9D1F-B8108CEB7600}" type="slidenum">
              <a:rPr lang="en-US" altLang="en-US"/>
              <a:pPr/>
              <a:t>‹#›</a:t>
            </a:fld>
            <a:endParaRPr lang="en-US" altLang="en-US"/>
          </a:p>
        </p:txBody>
      </p:sp>
    </p:spTree>
    <p:extLst>
      <p:ext uri="{BB962C8B-B14F-4D97-AF65-F5344CB8AC3E}">
        <p14:creationId xmlns:p14="http://schemas.microsoft.com/office/powerpoint/2010/main" val="158326619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2B4E3582-D221-4E5E-B55F-56D74078EAF1}" type="datetime1">
              <a:rPr lang="en-US" altLang="en-US"/>
              <a:pPr>
                <a:defRPr/>
              </a:pPr>
              <a:t>8/27/2021</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F33A50B8-5C02-4D98-BCD5-B8BA77D1ED44}" type="slidenum">
              <a:rPr lang="en-US" altLang="en-US"/>
              <a:pPr/>
              <a:t>‹#›</a:t>
            </a:fld>
            <a:endParaRPr lang="en-US" altLang="en-US"/>
          </a:p>
        </p:txBody>
      </p:sp>
    </p:spTree>
    <p:extLst>
      <p:ext uri="{BB962C8B-B14F-4D97-AF65-F5344CB8AC3E}">
        <p14:creationId xmlns:p14="http://schemas.microsoft.com/office/powerpoint/2010/main" val="4377651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954AED78-3066-4128-98FF-46BAB7C68CBC}" type="datetime1">
              <a:rPr lang="en-US" altLang="en-US"/>
              <a:pPr>
                <a:defRPr/>
              </a:pPr>
              <a:t>8/27/2021</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212ECC45-8099-41A7-9028-1305CD5DB223}" type="slidenum">
              <a:rPr lang="en-US" altLang="en-US"/>
              <a:pPr/>
              <a:t>‹#›</a:t>
            </a:fld>
            <a:endParaRPr lang="en-US" altLang="en-US"/>
          </a:p>
        </p:txBody>
      </p:sp>
    </p:spTree>
    <p:extLst>
      <p:ext uri="{BB962C8B-B14F-4D97-AF65-F5344CB8AC3E}">
        <p14:creationId xmlns:p14="http://schemas.microsoft.com/office/powerpoint/2010/main" val="35687744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5EDE275-13AA-451A-870F-AFF2CABBAD8A}" type="datetime1">
              <a:rPr lang="en-US" altLang="en-US"/>
              <a:pPr>
                <a:defRPr/>
              </a:pPr>
              <a:t>8/27/2021</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A6BA8BE9-45F8-46C4-B63A-6405C4560A8F}" type="slidenum">
              <a:rPr lang="en-US" altLang="en-US"/>
              <a:pPr/>
              <a:t>‹#›</a:t>
            </a:fld>
            <a:endParaRPr lang="en-US" altLang="en-US"/>
          </a:p>
        </p:txBody>
      </p:sp>
    </p:spTree>
    <p:extLst>
      <p:ext uri="{BB962C8B-B14F-4D97-AF65-F5344CB8AC3E}">
        <p14:creationId xmlns:p14="http://schemas.microsoft.com/office/powerpoint/2010/main" val="39763538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4CEF44EB-C1D0-49F0-B090-366D521DB4E0}" type="datetime1">
              <a:rPr lang="en-US" altLang="en-US"/>
              <a:pPr>
                <a:defRPr/>
              </a:pPr>
              <a:t>8/27/2021</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F018E40E-AD51-465B-AFBA-8BD1BD2BA55E}" type="slidenum">
              <a:rPr lang="en-US" altLang="en-US"/>
              <a:pPr/>
              <a:t>‹#›</a:t>
            </a:fld>
            <a:endParaRPr lang="en-US" altLang="en-US"/>
          </a:p>
        </p:txBody>
      </p:sp>
    </p:spTree>
    <p:extLst>
      <p:ext uri="{BB962C8B-B14F-4D97-AF65-F5344CB8AC3E}">
        <p14:creationId xmlns:p14="http://schemas.microsoft.com/office/powerpoint/2010/main" val="95705394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6BC3181C-793A-4B28-8E92-B2897B78E3F2}" type="datetime1">
              <a:rPr lang="en-US" altLang="en-US"/>
              <a:pPr>
                <a:defRPr/>
              </a:pPr>
              <a:t>8/27/2021</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D092B62C-2FC2-471D-9720-54B89DCD40D9}" type="slidenum">
              <a:rPr lang="en-US" altLang="en-US"/>
              <a:pPr/>
              <a:t>‹#›</a:t>
            </a:fld>
            <a:endParaRPr lang="en-US" altLang="en-US"/>
          </a:p>
        </p:txBody>
      </p:sp>
    </p:spTree>
    <p:extLst>
      <p:ext uri="{BB962C8B-B14F-4D97-AF65-F5344CB8AC3E}">
        <p14:creationId xmlns:p14="http://schemas.microsoft.com/office/powerpoint/2010/main" val="7684486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defRPr>
            </a:lvl1pPr>
          </a:lstStyle>
          <a:p>
            <a:pPr>
              <a:defRPr/>
            </a:pPr>
            <a:fld id="{E9069399-F780-4D34-8A9F-0221FA771C30}" type="datetime1">
              <a:rPr lang="en-US" altLang="en-US"/>
              <a:pPr>
                <a:defRPr/>
              </a:pPr>
              <a:t>8/27/2021</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panose="020F0502020204030204" pitchFamily="34" charset="0"/>
              </a:defRPr>
            </a:lvl1pPr>
          </a:lstStyle>
          <a:p>
            <a:fld id="{4DF63856-A26C-4702-9BA2-3E2523F41E4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7.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3.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13.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14.JP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5.JP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3.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5.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notesSlide" Target="../notesSlides/notesSlide1.xml"/><Relationship Id="rId5" Type="http://schemas.openxmlformats.org/officeDocument/2006/relationships/tags" Target="../tags/tag18.xml"/><Relationship Id="rId10" Type="http://schemas.openxmlformats.org/officeDocument/2006/relationships/slideLayout" Target="../slideLayouts/slideLayout2.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1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5.xml"/><Relationship Id="rId7"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17.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18.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image" Target="../media/image19.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www.pixabay.com/" TargetMode="Externa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hyperlink" Target="http://www.wikipedia.com/" TargetMode="External"/><Relationship Id="rId5" Type="http://schemas.openxmlformats.org/officeDocument/2006/relationships/hyperlink" Target="http://www.google.com/" TargetMode="Externa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42.xml"/><Relationship Id="rId7"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image" Target="../media/image3.png"/><Relationship Id="rId5" Type="http://schemas.openxmlformats.org/officeDocument/2006/relationships/tags" Target="../tags/tag144.xml"/><Relationship Id="rId10" Type="http://schemas.openxmlformats.org/officeDocument/2006/relationships/image" Target="../media/image22.png"/><Relationship Id="rId4" Type="http://schemas.openxmlformats.org/officeDocument/2006/relationships/tags" Target="../tags/tag143.xm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6.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3.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5.png"/><Relationship Id="rId5" Type="http://schemas.openxmlformats.org/officeDocument/2006/relationships/tags" Target="../tags/tag33.xml"/><Relationship Id="rId10" Type="http://schemas.openxmlformats.org/officeDocument/2006/relationships/image" Target="../media/image4.png"/><Relationship Id="rId4" Type="http://schemas.openxmlformats.org/officeDocument/2006/relationships/tags" Target="../tags/tag32.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9.xml"/><Relationship Id="rId7" Type="http://schemas.openxmlformats.org/officeDocument/2006/relationships/image" Target="../media/image4.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2.xml"/><Relationship Id="rId5" Type="http://schemas.openxmlformats.org/officeDocument/2006/relationships/tags" Target="../tags/tag41.xml"/><Relationship Id="rId4" Type="http://schemas.openxmlformats.org/officeDocument/2006/relationships/tags" Target="../tags/tag40.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4.xml"/><Relationship Id="rId7" Type="http://schemas.openxmlformats.org/officeDocument/2006/relationships/image" Target="../media/image4.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2.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9.xml"/><Relationship Id="rId7"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3.png"/><Relationship Id="rId4" Type="http://schemas.openxmlformats.org/officeDocument/2006/relationships/tags" Target="../tags/tag50.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315" name="TextBox 4"/>
          <p:cNvSpPr>
            <a:spLocks noChangeArrowheads="1"/>
          </p:cNvSpPr>
          <p:nvPr>
            <p:custDataLst>
              <p:tags r:id="rId2"/>
            </p:custDataLst>
          </p:nvPr>
        </p:nvSpPr>
        <p:spPr bwMode="auto">
          <a:xfrm>
            <a:off x="1143000" y="1473200"/>
            <a:ext cx="6858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smtClean="0">
                <a:solidFill>
                  <a:srgbClr val="000000"/>
                </a:solidFill>
                <a:cs typeface="Times New Roman" panose="02020603050405020304" pitchFamily="18" charset="0"/>
              </a:rPr>
              <a:t>Software Engineering (203105303)</a:t>
            </a:r>
            <a:endParaRPr lang="en-IN" altLang="en-US" sz="3500" b="1" dirty="0">
              <a:solidFill>
                <a:srgbClr val="000000"/>
              </a:solidFill>
              <a:cs typeface="Times New Roman" panose="02020603050405020304"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2200" b="1" dirty="0" err="1" smtClean="0">
                <a:solidFill>
                  <a:srgbClr val="000000"/>
                </a:solidFill>
                <a:cs typeface="Times New Roman" panose="02020603050405020304" pitchFamily="18" charset="0"/>
              </a:rPr>
              <a:t>Mridul</a:t>
            </a:r>
            <a:r>
              <a:rPr lang="en-US" altLang="en-US" sz="2200" b="1" dirty="0" smtClean="0">
                <a:solidFill>
                  <a:srgbClr val="000000"/>
                </a:solidFill>
                <a:cs typeface="Times New Roman" panose="02020603050405020304" pitchFamily="18" charset="0"/>
              </a:rPr>
              <a:t> Mishra, </a:t>
            </a:r>
            <a:r>
              <a:rPr lang="en-US" altLang="en-US" sz="2200" dirty="0">
                <a:solidFill>
                  <a:srgbClr val="000000"/>
                </a:solidFill>
                <a:cs typeface="Times New Roman" panose="02020603050405020304" pitchFamily="18" charset="0"/>
              </a:rPr>
              <a:t>Assistant Professor</a:t>
            </a:r>
          </a:p>
          <a:p>
            <a:pPr algn="ctr">
              <a:spcBef>
                <a:spcPct val="0"/>
              </a:spcBef>
              <a:buFontTx/>
              <a:buNone/>
            </a:pPr>
            <a:r>
              <a:rPr lang="en-US" altLang="en-US" sz="2200" dirty="0" smtClean="0">
                <a:solidFill>
                  <a:srgbClr val="000000"/>
                </a:solidFill>
                <a:cs typeface="Times New Roman" panose="02020603050405020304" pitchFamily="18" charset="0"/>
              </a:rPr>
              <a:t>Computer Science &amp; Engineering Department</a:t>
            </a:r>
            <a:endParaRPr lang="en-IN" altLang="en-US" sz="2200" dirty="0">
              <a:solidFill>
                <a:srgbClr val="000000"/>
              </a:solidFill>
              <a:cs typeface="Times New Roman" panose="02020603050405020304"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3381375" y="500063"/>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3318"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grpSp>
      <p:pic>
        <p:nvPicPr>
          <p:cNvPr id="13319" name="Audio 2">
            <a:hlinkClick r:id="" action="ppaction://media"/>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05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70594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spcBef>
                <a:spcPct val="0"/>
              </a:spcBef>
              <a:buNone/>
            </a:pPr>
            <a:r>
              <a:rPr lang="en-US" altLang="en-US" sz="3000" b="1">
                <a:solidFill>
                  <a:prstClr val="white"/>
                </a:solidFill>
                <a:latin typeface="Arial" panose="020B0604020202020204" pitchFamily="34" charset="0"/>
                <a:cs typeface="Times New Roman" panose="02020603050405020304" pitchFamily="18" charset="0"/>
              </a:rPr>
              <a:t>Disadvantages</a:t>
            </a:r>
            <a:endParaRPr lang="en-US" altLang="en-US" sz="3000" b="1" dirty="0">
              <a:solidFill>
                <a:prstClr val="white"/>
              </a:solidFill>
              <a:latin typeface="Arial" panose="020B0604020202020204" pitchFamily="34" charset="0"/>
              <a:cs typeface="Times New Roman" panose="02020603050405020304" pitchFamily="18" charset="0"/>
            </a:endParaRPr>
          </a:p>
        </p:txBody>
      </p:sp>
      <p:sp>
        <p:nvSpPr>
          <p:cNvPr id="8" name="TextBox 10"/>
          <p:cNvSpPr txBox="1">
            <a:spLocks noChangeArrowheads="1"/>
          </p:cNvSpPr>
          <p:nvPr>
            <p:custDataLst>
              <p:tags r:id="rId3"/>
            </p:custDataLst>
          </p:nvPr>
        </p:nvSpPr>
        <p:spPr bwMode="auto">
          <a:xfrm>
            <a:off x="467544" y="2524735"/>
            <a:ext cx="3660775"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285750" indent="-285750">
              <a:lnSpc>
                <a:spcPct val="150000"/>
              </a:lnSpc>
              <a:spcBef>
                <a:spcPct val="0"/>
              </a:spcBef>
            </a:pPr>
            <a:r>
              <a:rPr lang="en-US" altLang="en-US" sz="2000" dirty="0" smtClean="0">
                <a:cs typeface="Times New Roman" panose="02020603050405020304" pitchFamily="18" charset="0"/>
              </a:rPr>
              <a:t>CASE tools are complex to use</a:t>
            </a:r>
          </a:p>
          <a:p>
            <a:pPr marL="285750" indent="-285750">
              <a:lnSpc>
                <a:spcPct val="150000"/>
              </a:lnSpc>
              <a:spcBef>
                <a:spcPct val="0"/>
              </a:spcBef>
            </a:pPr>
            <a:r>
              <a:rPr lang="en-US" altLang="en-US" sz="2000" dirty="0" smtClean="0">
                <a:cs typeface="Times New Roman" panose="02020603050405020304" pitchFamily="18" charset="0"/>
              </a:rPr>
              <a:t>Not easy to maintain</a:t>
            </a:r>
          </a:p>
          <a:p>
            <a:pPr marL="285750" indent="-285750">
              <a:lnSpc>
                <a:spcPct val="150000"/>
              </a:lnSpc>
              <a:spcBef>
                <a:spcPct val="0"/>
              </a:spcBef>
            </a:pPr>
            <a:r>
              <a:rPr lang="en-GB" altLang="en-US" sz="2000" dirty="0" smtClean="0">
                <a:cs typeface="Times New Roman" panose="02020603050405020304" pitchFamily="18" charset="0"/>
              </a:rPr>
              <a:t>Good quality CASE tools are very expensive</a:t>
            </a:r>
          </a:p>
          <a:p>
            <a:pPr marL="285750" indent="-285750">
              <a:lnSpc>
                <a:spcPct val="150000"/>
              </a:lnSpc>
              <a:spcBef>
                <a:spcPct val="0"/>
              </a:spcBef>
            </a:pPr>
            <a:r>
              <a:rPr lang="en-GB" sz="2000" dirty="0" smtClean="0"/>
              <a:t>Require training of maintenance staff</a:t>
            </a:r>
          </a:p>
          <a:p>
            <a:pPr marL="285750" indent="-285750">
              <a:lnSpc>
                <a:spcPct val="150000"/>
              </a:lnSpc>
              <a:spcBef>
                <a:spcPct val="0"/>
              </a:spcBef>
            </a:pPr>
            <a:r>
              <a:rPr lang="en-GB" altLang="en-US" sz="2000" dirty="0" smtClean="0">
                <a:cs typeface="Times New Roman" panose="02020603050405020304" pitchFamily="18" charset="0"/>
              </a:rPr>
              <a:t>It might become difficult to integrate with existing systems</a:t>
            </a:r>
            <a:endParaRPr lang="en-US" altLang="en-US" sz="2000" dirty="0" smtClean="0">
              <a:cs typeface="Times New Roman" panose="02020603050405020304" pitchFamily="18" charset="0"/>
            </a:endParaRPr>
          </a:p>
          <a:p>
            <a:pPr marL="285750" indent="-285750">
              <a:lnSpc>
                <a:spcPct val="150000"/>
              </a:lnSpc>
              <a:spcBef>
                <a:spcPct val="0"/>
              </a:spcBef>
            </a:pPr>
            <a:endParaRPr lang="en-US" altLang="en-US" sz="1700" dirty="0" smtClean="0">
              <a:cs typeface="Times New Roman" panose="02020603050405020304" pitchFamily="18" charset="0"/>
            </a:endParaRPr>
          </a:p>
          <a:p>
            <a:pPr marL="285750" indent="-285750">
              <a:lnSpc>
                <a:spcPct val="150000"/>
              </a:lnSpc>
              <a:spcBef>
                <a:spcPct val="0"/>
              </a:spcBef>
            </a:pPr>
            <a:endParaRPr lang="en-US" altLang="en-US" sz="1700" dirty="0">
              <a:cs typeface="Times New Roman" panose="02020603050405020304" pitchFamily="18" charset="0"/>
            </a:endParaRPr>
          </a:p>
        </p:txBody>
      </p:sp>
    </p:spTree>
    <p:extLst>
      <p:ext uri="{BB962C8B-B14F-4D97-AF65-F5344CB8AC3E}">
        <p14:creationId xmlns:p14="http://schemas.microsoft.com/office/powerpoint/2010/main" val="12329816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dirty="0" smtClean="0">
                <a:solidFill>
                  <a:schemeClr val="bg1"/>
                </a:solidFill>
                <a:latin typeface="Arial" panose="020B0604020202020204" pitchFamily="34" charset="0"/>
              </a:rPr>
              <a:t>What Is Scrum?</a:t>
            </a:r>
            <a:endParaRPr lang="en-US" altLang="en-US" sz="3000" dirty="0">
              <a:solidFill>
                <a:schemeClr val="bg1"/>
              </a:solidFill>
              <a:latin typeface="Arial" panose="020B0604020202020204" pitchFamily="34" charset="0"/>
            </a:endParaRPr>
          </a:p>
        </p:txBody>
      </p:sp>
      <p:sp>
        <p:nvSpPr>
          <p:cNvPr id="13" name="Title 12"/>
          <p:cNvSpPr>
            <a:spLocks noGrp="1"/>
          </p:cNvSpPr>
          <p:nvPr>
            <p:ph type="title"/>
          </p:nvPr>
        </p:nvSpPr>
        <p:spPr>
          <a:xfrm>
            <a:off x="4572000" y="2996952"/>
            <a:ext cx="4572000" cy="1641723"/>
          </a:xfrm>
        </p:spPr>
        <p:txBody>
          <a:bodyPr/>
          <a:lstStyle/>
          <a:p>
            <a:pPr algn="just"/>
            <a:r>
              <a:rPr lang="en-GB" b="0" dirty="0"/>
              <a:t>A </a:t>
            </a:r>
            <a:r>
              <a:rPr lang="en-GB" dirty="0"/>
              <a:t>scrum</a:t>
            </a:r>
            <a:r>
              <a:rPr lang="en-GB" b="0" dirty="0"/>
              <a:t> </a:t>
            </a:r>
            <a:r>
              <a:rPr lang="en-GB" b="0" dirty="0" smtClean="0"/>
              <a:t>is </a:t>
            </a:r>
            <a:r>
              <a:rPr lang="en-GB" b="0" dirty="0"/>
              <a:t>a method of restarting play in rugby  that involves players packing closely together with their heads down and attempting to gain possession of the ball</a:t>
            </a:r>
            <a:endParaRPr lang="en-IN" b="0" dirty="0"/>
          </a:p>
        </p:txBody>
      </p:sp>
      <p:pic>
        <p:nvPicPr>
          <p:cNvPr id="18" name="Picture Placeholder 17"/>
          <p:cNvPicPr>
            <a:picLocks noGrp="1" noChangeAspect="1"/>
          </p:cNvPicPr>
          <p:nvPr>
            <p:ph type="pic" idx="1"/>
          </p:nvPr>
        </p:nvPicPr>
        <p:blipFill>
          <a:blip r:embed="rId5">
            <a:extLst>
              <a:ext uri="{28A0092B-C50C-407E-A947-70E740481C1C}">
                <a14:useLocalDpi xmlns:a14="http://schemas.microsoft.com/office/drawing/2010/main" val="0"/>
              </a:ext>
            </a:extLst>
          </a:blip>
          <a:srcRect l="18938" r="18938"/>
          <a:stretch>
            <a:fillRect/>
          </a:stretch>
        </p:blipFill>
        <p:spPr>
          <a:xfrm>
            <a:off x="186408" y="2467789"/>
            <a:ext cx="4363888" cy="4138191"/>
          </a:xfrm>
          <a:prstGeom prst="rect">
            <a:avLst/>
          </a:prstGeom>
          <a:ln w="38100" cap="sq">
            <a:solidFill>
              <a:schemeClr val="tx2">
                <a:lumMod val="60000"/>
                <a:lumOff val="4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457801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Subtitle 6"/>
          <p:cNvSpPr>
            <a:spLocks noGrp="1"/>
          </p:cNvSpPr>
          <p:nvPr>
            <p:ph type="subTitle" idx="1"/>
          </p:nvPr>
        </p:nvSpPr>
        <p:spPr>
          <a:xfrm>
            <a:off x="107504" y="2243137"/>
            <a:ext cx="8350696" cy="4023221"/>
          </a:xfrm>
        </p:spPr>
        <p:txBody>
          <a:bodyPr/>
          <a:lstStyle/>
          <a:p>
            <a:pPr marL="342900" indent="-342900" algn="just">
              <a:buFont typeface="Arial" panose="020B0604020202020204" pitchFamily="34" charset="0"/>
              <a:buChar char="•"/>
            </a:pPr>
            <a:r>
              <a:rPr lang="en-GB" sz="2000" dirty="0">
                <a:solidFill>
                  <a:schemeClr val="tx1"/>
                </a:solidFill>
              </a:rPr>
              <a:t>Scrum is a strategy for product development that organizes </a:t>
            </a:r>
            <a:r>
              <a:rPr lang="en-GB" sz="2000" b="1" dirty="0">
                <a:solidFill>
                  <a:schemeClr val="tx1"/>
                </a:solidFill>
              </a:rPr>
              <a:t>software developers as a team</a:t>
            </a:r>
            <a:r>
              <a:rPr lang="en-GB" sz="2000" dirty="0">
                <a:solidFill>
                  <a:schemeClr val="tx1"/>
                </a:solidFill>
              </a:rPr>
              <a:t> to </a:t>
            </a:r>
            <a:r>
              <a:rPr lang="en-GB" sz="2000" dirty="0" smtClean="0">
                <a:solidFill>
                  <a:schemeClr val="tx1"/>
                </a:solidFill>
              </a:rPr>
              <a:t>achieve </a:t>
            </a:r>
            <a:r>
              <a:rPr lang="en-GB" sz="2000" dirty="0">
                <a:solidFill>
                  <a:schemeClr val="tx1"/>
                </a:solidFill>
              </a:rPr>
              <a:t>a common </a:t>
            </a:r>
            <a:r>
              <a:rPr lang="en-GB" sz="2000" dirty="0" smtClean="0">
                <a:solidFill>
                  <a:schemeClr val="tx1"/>
                </a:solidFill>
              </a:rPr>
              <a:t>goal i.e. to create a product that is ready for market. It is a subset of agile, that is widely used.</a:t>
            </a:r>
          </a:p>
          <a:p>
            <a:pPr marL="342900" indent="-342900" algn="just">
              <a:buFont typeface="Arial" panose="020B0604020202020204" pitchFamily="34" charset="0"/>
              <a:buChar char="•"/>
            </a:pPr>
            <a:r>
              <a:rPr lang="en-GB" sz="2000" dirty="0" smtClean="0">
                <a:solidFill>
                  <a:schemeClr val="tx1"/>
                </a:solidFill>
              </a:rPr>
              <a:t>It is </a:t>
            </a:r>
            <a:r>
              <a:rPr lang="en-GB" sz="2000" dirty="0">
                <a:solidFill>
                  <a:schemeClr val="tx1"/>
                </a:solidFill>
              </a:rPr>
              <a:t>an agile process model which is used for developing the complex software systems</a:t>
            </a:r>
            <a:r>
              <a:rPr lang="en-GB" sz="2000" dirty="0" smtClean="0">
                <a:solidFill>
                  <a:schemeClr val="tx1"/>
                </a:solidFill>
              </a:rPr>
              <a:t>.</a:t>
            </a:r>
          </a:p>
          <a:p>
            <a:pPr marL="342900" indent="-342900" algn="just">
              <a:buFont typeface="Arial" panose="020B0604020202020204" pitchFamily="34" charset="0"/>
              <a:buChar char="•"/>
            </a:pPr>
            <a:r>
              <a:rPr lang="en-GB" sz="2000" dirty="0" smtClean="0">
                <a:solidFill>
                  <a:schemeClr val="tx1"/>
                </a:solidFill>
              </a:rPr>
              <a:t>It is </a:t>
            </a:r>
            <a:r>
              <a:rPr lang="en-GB" sz="2000" dirty="0">
                <a:solidFill>
                  <a:schemeClr val="tx1"/>
                </a:solidFill>
              </a:rPr>
              <a:t>a lightweight process framework. (Lightweight </a:t>
            </a:r>
            <a:r>
              <a:rPr lang="en-GB" sz="2000" dirty="0" smtClean="0">
                <a:solidFill>
                  <a:schemeClr val="tx1"/>
                </a:solidFill>
              </a:rPr>
              <a:t>refers to minimizing process overhead to </a:t>
            </a:r>
            <a:r>
              <a:rPr lang="en-GB" sz="2000" dirty="0">
                <a:solidFill>
                  <a:schemeClr val="tx1"/>
                </a:solidFill>
              </a:rPr>
              <a:t>maximize the productivity</a:t>
            </a:r>
            <a:r>
              <a:rPr lang="en-GB" sz="2000" dirty="0" smtClean="0">
                <a:solidFill>
                  <a:schemeClr val="tx1"/>
                </a:solidFill>
              </a:rPr>
              <a:t>.)</a:t>
            </a:r>
          </a:p>
          <a:p>
            <a:pPr marL="342900" indent="-342900" algn="just">
              <a:buFont typeface="Arial" panose="020B0604020202020204" pitchFamily="34" charset="0"/>
              <a:buChar char="•"/>
            </a:pPr>
            <a:endParaRPr lang="en-GB" sz="2000" dirty="0" smtClean="0">
              <a:solidFill>
                <a:schemeClr val="tx1"/>
              </a:solidFill>
            </a:endParaRPr>
          </a:p>
          <a:p>
            <a:pPr marL="342900" indent="-342900" algn="just">
              <a:buFont typeface="Arial" panose="020B0604020202020204" pitchFamily="34" charset="0"/>
              <a:buChar char="•"/>
            </a:pPr>
            <a:endParaRPr lang="en-IN" sz="2000" dirty="0">
              <a:solidFill>
                <a:schemeClr val="tx1"/>
              </a:solidFill>
            </a:endParaRPr>
          </a:p>
        </p:txBody>
      </p:sp>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 name="Title 5"/>
          <p:cNvSpPr>
            <a:spLocks noGrp="1"/>
          </p:cNvSpPr>
          <p:nvPr>
            <p:ph type="ctrTitle"/>
          </p:nvPr>
        </p:nvSpPr>
        <p:spPr>
          <a:xfrm>
            <a:off x="685800" y="1488404"/>
            <a:ext cx="7772400" cy="866527"/>
          </a:xfrm>
        </p:spPr>
        <p:txBody>
          <a:bodyPr/>
          <a:lstStyle/>
          <a:p>
            <a:r>
              <a:rPr lang="en-US" sz="3000" dirty="0">
                <a:solidFill>
                  <a:schemeClr val="bg1"/>
                </a:solidFill>
              </a:rPr>
              <a:t>SCRUM Developments</a:t>
            </a:r>
            <a:endParaRPr lang="en-IN" sz="3000" dirty="0">
              <a:solidFill>
                <a:schemeClr val="bg1"/>
              </a:solidFill>
            </a:endParaRPr>
          </a:p>
        </p:txBody>
      </p:sp>
      <p:pic>
        <p:nvPicPr>
          <p:cNvPr id="8" name="Picture 7"/>
          <p:cNvPicPr>
            <a:picLocks noChangeAspect="1"/>
          </p:cNvPicPr>
          <p:nvPr/>
        </p:nvPicPr>
        <p:blipFill>
          <a:blip r:embed="rId5"/>
          <a:stretch>
            <a:fillRect/>
          </a:stretch>
        </p:blipFill>
        <p:spPr>
          <a:xfrm>
            <a:off x="539552" y="4727997"/>
            <a:ext cx="7776864" cy="1855614"/>
          </a:xfrm>
          <a:prstGeom prst="rect">
            <a:avLst/>
          </a:prstGeom>
          <a:ln w="88900" cap="sq" cmpd="thickThin">
            <a:solidFill>
              <a:schemeClr val="tx2">
                <a:lumMod val="60000"/>
                <a:lumOff val="4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37539063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 name="Title 5"/>
          <p:cNvSpPr txBox="1">
            <a:spLocks/>
          </p:cNvSpPr>
          <p:nvPr/>
        </p:nvSpPr>
        <p:spPr bwMode="auto">
          <a:xfrm>
            <a:off x="685800" y="1488404"/>
            <a:ext cx="7772400" cy="86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3000" dirty="0" smtClean="0">
                <a:solidFill>
                  <a:schemeClr val="bg1"/>
                </a:solidFill>
              </a:rPr>
              <a:t>Roles in Scrum Team</a:t>
            </a:r>
            <a:endParaRPr lang="en-IN" sz="3000" dirty="0">
              <a:solidFill>
                <a:schemeClr val="bg1"/>
              </a:solidFill>
            </a:endParaRPr>
          </a:p>
        </p:txBody>
      </p:sp>
      <p:sp>
        <p:nvSpPr>
          <p:cNvPr id="2" name="Title 1"/>
          <p:cNvSpPr>
            <a:spLocks noGrp="1"/>
          </p:cNvSpPr>
          <p:nvPr>
            <p:ph type="title"/>
          </p:nvPr>
        </p:nvSpPr>
        <p:spPr>
          <a:xfrm>
            <a:off x="457200" y="2017104"/>
            <a:ext cx="8229600" cy="1143000"/>
          </a:xfrm>
        </p:spPr>
        <p:txBody>
          <a:bodyPr/>
          <a:lstStyle/>
          <a:p>
            <a:r>
              <a:rPr lang="en-IN" sz="2400" b="1" dirty="0" smtClean="0"/>
              <a:t>Product Owner</a:t>
            </a:r>
            <a:endParaRPr lang="en-IN" sz="2400" b="1" dirty="0"/>
          </a:p>
        </p:txBody>
      </p:sp>
      <p:pic>
        <p:nvPicPr>
          <p:cNvPr id="11" name="Content Placeholder 10"/>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01972" y="3125228"/>
            <a:ext cx="4038600" cy="2590800"/>
          </a:xfrm>
          <a:prstGeom prst="rect">
            <a:avLst/>
          </a:prstGeom>
          <a:ln w="88900" cap="sq" cmpd="thickThin">
            <a:solidFill>
              <a:schemeClr val="tx2">
                <a:lumMod val="60000"/>
                <a:lumOff val="40000"/>
              </a:schemeClr>
            </a:solidFill>
            <a:prstDash val="solid"/>
            <a:miter lim="800000"/>
          </a:ln>
          <a:effectLst>
            <a:innerShdw blurRad="76200">
              <a:srgbClr val="000000"/>
            </a:innerShdw>
          </a:effectLst>
        </p:spPr>
      </p:pic>
      <p:pic>
        <p:nvPicPr>
          <p:cNvPr id="12" name="Picture 11"/>
          <p:cNvPicPr>
            <a:picLocks noChangeAspect="1"/>
          </p:cNvPicPr>
          <p:nvPr/>
        </p:nvPicPr>
        <p:blipFill>
          <a:blip r:embed="rId6"/>
          <a:stretch>
            <a:fillRect/>
          </a:stretch>
        </p:blipFill>
        <p:spPr>
          <a:xfrm>
            <a:off x="4869328" y="3125228"/>
            <a:ext cx="2943032" cy="2582992"/>
          </a:xfrm>
          <a:prstGeom prst="rect">
            <a:avLst/>
          </a:prstGeom>
          <a:ln w="88900" cap="sq" cmpd="thickThin">
            <a:solidFill>
              <a:schemeClr val="tx2">
                <a:lumMod val="60000"/>
                <a:lumOff val="40000"/>
              </a:schemeClr>
            </a:solidFill>
            <a:prstDash val="solid"/>
            <a:miter lim="800000"/>
          </a:ln>
          <a:effectLst>
            <a:innerShdw blurRad="76200">
              <a:srgbClr val="000000"/>
            </a:innerShdw>
          </a:effectLst>
        </p:spPr>
      </p:pic>
      <p:sp>
        <p:nvSpPr>
          <p:cNvPr id="13" name="Rectangle 12"/>
          <p:cNvSpPr/>
          <p:nvPr/>
        </p:nvSpPr>
        <p:spPr>
          <a:xfrm>
            <a:off x="249944" y="5858495"/>
            <a:ext cx="7814444" cy="400110"/>
          </a:xfrm>
          <a:prstGeom prst="rect">
            <a:avLst/>
          </a:prstGeom>
        </p:spPr>
        <p:txBody>
          <a:bodyPr wrap="square">
            <a:spAutoFit/>
          </a:bodyPr>
          <a:lstStyle/>
          <a:p>
            <a:r>
              <a:rPr lang="en-GB" sz="2000" dirty="0" smtClean="0"/>
              <a:t>     Voice &amp; inputs of Customer        </a:t>
            </a:r>
            <a:r>
              <a:rPr lang="en-GB" sz="2000" dirty="0"/>
              <a:t> </a:t>
            </a:r>
            <a:r>
              <a:rPr lang="en-GB" sz="2000" dirty="0" smtClean="0"/>
              <a:t>             Voice of the </a:t>
            </a:r>
            <a:r>
              <a:rPr lang="en-GB" sz="2000" dirty="0"/>
              <a:t>B</a:t>
            </a:r>
            <a:r>
              <a:rPr lang="en-GB" sz="2000" dirty="0" smtClean="0"/>
              <a:t>usiness</a:t>
            </a:r>
            <a:endParaRPr lang="en-IN" sz="2000" dirty="0"/>
          </a:p>
        </p:txBody>
      </p:sp>
      <p:sp>
        <p:nvSpPr>
          <p:cNvPr id="14" name="Rectangle 13"/>
          <p:cNvSpPr/>
          <p:nvPr/>
        </p:nvSpPr>
        <p:spPr>
          <a:xfrm>
            <a:off x="885378" y="6258605"/>
            <a:ext cx="7310388" cy="400110"/>
          </a:xfrm>
          <a:prstGeom prst="rect">
            <a:avLst/>
          </a:prstGeom>
        </p:spPr>
        <p:txBody>
          <a:bodyPr wrap="square">
            <a:spAutoFit/>
          </a:bodyPr>
          <a:lstStyle/>
          <a:p>
            <a:r>
              <a:rPr lang="en-GB" sz="2000" b="1" dirty="0" smtClean="0"/>
              <a:t>He takes the scenarios that have the most business value</a:t>
            </a:r>
            <a:endParaRPr lang="en-IN" sz="2000" b="1" dirty="0"/>
          </a:p>
        </p:txBody>
      </p:sp>
    </p:spTree>
    <p:extLst>
      <p:ext uri="{BB962C8B-B14F-4D97-AF65-F5344CB8AC3E}">
        <p14:creationId xmlns:p14="http://schemas.microsoft.com/office/powerpoint/2010/main" val="372557427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parul\Desktop\Digital Learning Content.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tle 1"/>
          <p:cNvSpPr>
            <a:spLocks noGrp="1"/>
          </p:cNvSpPr>
          <p:nvPr>
            <p:ph type="title"/>
          </p:nvPr>
        </p:nvSpPr>
        <p:spPr>
          <a:xfrm>
            <a:off x="457200" y="1637928"/>
            <a:ext cx="8229600" cy="1143000"/>
          </a:xfrm>
        </p:spPr>
        <p:txBody>
          <a:bodyPr/>
          <a:lstStyle/>
          <a:p>
            <a:pPr algn="l"/>
            <a:r>
              <a:rPr lang="en-GB" sz="3000" b="1" dirty="0" smtClean="0"/>
              <a:t>What Does He / She Do?</a:t>
            </a:r>
            <a:endParaRPr lang="en-IN" sz="3000" b="1" dirty="0"/>
          </a:p>
        </p:txBody>
      </p:sp>
      <p:sp>
        <p:nvSpPr>
          <p:cNvPr id="3" name="Content Placeholder 2"/>
          <p:cNvSpPr>
            <a:spLocks noGrp="1"/>
          </p:cNvSpPr>
          <p:nvPr>
            <p:ph idx="1"/>
          </p:nvPr>
        </p:nvSpPr>
        <p:spPr>
          <a:xfrm>
            <a:off x="457200" y="2780928"/>
            <a:ext cx="8229600" cy="3877891"/>
          </a:xfrm>
        </p:spPr>
        <p:txBody>
          <a:bodyPr/>
          <a:lstStyle/>
          <a:p>
            <a:r>
              <a:rPr lang="en-GB" sz="2000" dirty="0" smtClean="0"/>
              <a:t>Vision for product</a:t>
            </a:r>
          </a:p>
          <a:p>
            <a:r>
              <a:rPr lang="en-GB" sz="2000" dirty="0" smtClean="0"/>
              <a:t>Represent the interests of the business</a:t>
            </a:r>
          </a:p>
          <a:p>
            <a:r>
              <a:rPr lang="en-GB" sz="2000" dirty="0" smtClean="0"/>
              <a:t>Represents the customers</a:t>
            </a:r>
          </a:p>
          <a:p>
            <a:r>
              <a:rPr lang="en-GB" sz="2000" dirty="0" smtClean="0"/>
              <a:t>Owns the product backlog</a:t>
            </a:r>
          </a:p>
          <a:p>
            <a:r>
              <a:rPr lang="en-GB" sz="2000" dirty="0"/>
              <a:t>Creates acceptance criteria for the backlog </a:t>
            </a:r>
            <a:r>
              <a:rPr lang="en-GB" sz="2000" dirty="0" smtClean="0"/>
              <a:t>items</a:t>
            </a:r>
          </a:p>
          <a:p>
            <a:r>
              <a:rPr lang="en-GB" sz="2000" dirty="0" smtClean="0"/>
              <a:t>Prioritizes </a:t>
            </a:r>
            <a:r>
              <a:rPr lang="en-GB" sz="2000" dirty="0"/>
              <a:t>tasks</a:t>
            </a:r>
            <a:endParaRPr lang="en-IN" sz="2000" dirty="0"/>
          </a:p>
        </p:txBody>
      </p:sp>
    </p:spTree>
    <p:extLst>
      <p:ext uri="{BB962C8B-B14F-4D97-AF65-F5344CB8AC3E}">
        <p14:creationId xmlns:p14="http://schemas.microsoft.com/office/powerpoint/2010/main" val="30708436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tle 1"/>
          <p:cNvSpPr>
            <a:spLocks noGrp="1"/>
          </p:cNvSpPr>
          <p:nvPr>
            <p:ph type="title"/>
          </p:nvPr>
        </p:nvSpPr>
        <p:spPr>
          <a:xfrm>
            <a:off x="4042" y="1375096"/>
            <a:ext cx="9139957" cy="1143000"/>
          </a:xfrm>
        </p:spPr>
        <p:txBody>
          <a:bodyPr/>
          <a:lstStyle/>
          <a:p>
            <a:r>
              <a:rPr lang="en-IN" sz="3000" b="1" dirty="0" smtClean="0"/>
              <a:t>Scrum Master</a:t>
            </a:r>
            <a:endParaRPr lang="en-IN" sz="3000" b="1" dirty="0"/>
          </a:p>
        </p:txBody>
      </p:sp>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78526" y="2487239"/>
            <a:ext cx="2586945" cy="3096344"/>
          </a:xfrm>
          <a:prstGeom prst="rect">
            <a:avLst/>
          </a:prstGeom>
          <a:ln w="88900" cap="sq" cmpd="thickThin">
            <a:solidFill>
              <a:schemeClr val="tx2">
                <a:lumMod val="60000"/>
                <a:lumOff val="40000"/>
              </a:schemeClr>
            </a:solidFill>
            <a:prstDash val="solid"/>
            <a:miter lim="800000"/>
          </a:ln>
          <a:effectLst>
            <a:innerShdw blurRad="76200">
              <a:srgbClr val="000000"/>
            </a:innerShdw>
          </a:effectLst>
        </p:spPr>
      </p:pic>
      <p:sp>
        <p:nvSpPr>
          <p:cNvPr id="8" name="Rectangle 7"/>
          <p:cNvSpPr/>
          <p:nvPr/>
        </p:nvSpPr>
        <p:spPr>
          <a:xfrm>
            <a:off x="1" y="5872891"/>
            <a:ext cx="9144000" cy="400110"/>
          </a:xfrm>
          <a:prstGeom prst="rect">
            <a:avLst/>
          </a:prstGeom>
        </p:spPr>
        <p:txBody>
          <a:bodyPr wrap="square">
            <a:spAutoFit/>
          </a:bodyPr>
          <a:lstStyle/>
          <a:p>
            <a:pPr algn="ctr"/>
            <a:r>
              <a:rPr lang="en-IN" dirty="0"/>
              <a:t>“</a:t>
            </a:r>
            <a:r>
              <a:rPr lang="en-IN" sz="2000" b="1" dirty="0"/>
              <a:t>Servant leader”</a:t>
            </a:r>
          </a:p>
        </p:txBody>
      </p:sp>
    </p:spTree>
    <p:extLst>
      <p:ext uri="{BB962C8B-B14F-4D97-AF65-F5344CB8AC3E}">
        <p14:creationId xmlns:p14="http://schemas.microsoft.com/office/powerpoint/2010/main" val="380938660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tle 1"/>
          <p:cNvSpPr>
            <a:spLocks noGrp="1"/>
          </p:cNvSpPr>
          <p:nvPr>
            <p:ph type="title"/>
          </p:nvPr>
        </p:nvSpPr>
        <p:spPr>
          <a:xfrm>
            <a:off x="457200" y="1367284"/>
            <a:ext cx="8229600" cy="1143000"/>
          </a:xfrm>
        </p:spPr>
        <p:txBody>
          <a:bodyPr/>
          <a:lstStyle/>
          <a:p>
            <a:pPr algn="l"/>
            <a:r>
              <a:rPr lang="en-IN" sz="3000" b="1" dirty="0" smtClean="0"/>
              <a:t>What Does </a:t>
            </a:r>
            <a:r>
              <a:rPr lang="en-IN" sz="3000" b="1" dirty="0" err="1" smtClean="0"/>
              <a:t>He/She</a:t>
            </a:r>
            <a:r>
              <a:rPr lang="en-IN" sz="3000" b="1" dirty="0" smtClean="0"/>
              <a:t> Do ?</a:t>
            </a:r>
            <a:endParaRPr lang="en-IN" sz="3000" b="1" dirty="0"/>
          </a:p>
        </p:txBody>
      </p:sp>
      <p:sp>
        <p:nvSpPr>
          <p:cNvPr id="3" name="Content Placeholder 2"/>
          <p:cNvSpPr>
            <a:spLocks noGrp="1"/>
          </p:cNvSpPr>
          <p:nvPr>
            <p:ph idx="1"/>
          </p:nvPr>
        </p:nvSpPr>
        <p:spPr>
          <a:xfrm>
            <a:off x="457200" y="2456978"/>
            <a:ext cx="8229600" cy="3996358"/>
          </a:xfrm>
        </p:spPr>
        <p:txBody>
          <a:bodyPr/>
          <a:lstStyle/>
          <a:p>
            <a:r>
              <a:rPr lang="en-GB" sz="2000" dirty="0" smtClean="0"/>
              <a:t>Removes obstacles </a:t>
            </a:r>
            <a:r>
              <a:rPr lang="en-GB" sz="2000" dirty="0"/>
              <a:t>to the ability of team to deliver sprint goals </a:t>
            </a:r>
            <a:endParaRPr lang="en-GB" sz="2000" dirty="0" smtClean="0"/>
          </a:p>
          <a:p>
            <a:r>
              <a:rPr lang="en-GB" sz="2000" dirty="0"/>
              <a:t>E</a:t>
            </a:r>
            <a:r>
              <a:rPr lang="en-GB" sz="2000" dirty="0" smtClean="0"/>
              <a:t>nsures </a:t>
            </a:r>
            <a:r>
              <a:rPr lang="en-GB" sz="2000" dirty="0"/>
              <a:t>that scrum process is </a:t>
            </a:r>
            <a:r>
              <a:rPr lang="en-GB" sz="2000" dirty="0" smtClean="0"/>
              <a:t>executed </a:t>
            </a:r>
            <a:r>
              <a:rPr lang="en-GB" sz="2000" dirty="0"/>
              <a:t>as </a:t>
            </a:r>
            <a:r>
              <a:rPr lang="en-GB" sz="2000" dirty="0" smtClean="0"/>
              <a:t>per plans</a:t>
            </a:r>
          </a:p>
          <a:p>
            <a:r>
              <a:rPr lang="en-GB" sz="2000" dirty="0" smtClean="0"/>
              <a:t>Facilitates changes</a:t>
            </a:r>
          </a:p>
          <a:p>
            <a:r>
              <a:rPr lang="en-GB" sz="2000" dirty="0" err="1" smtClean="0"/>
              <a:t>He/She</a:t>
            </a:r>
            <a:r>
              <a:rPr lang="en-GB" sz="2000" dirty="0" smtClean="0"/>
              <a:t> is not the team boss. </a:t>
            </a:r>
            <a:r>
              <a:rPr lang="en-GB" sz="2000" dirty="0"/>
              <a:t>They prioritize a  high-performing, self-organized </a:t>
            </a:r>
            <a:r>
              <a:rPr lang="en-GB" sz="2000" dirty="0" smtClean="0"/>
              <a:t>team.</a:t>
            </a:r>
            <a:endParaRPr lang="en-IN" sz="2000" dirty="0"/>
          </a:p>
        </p:txBody>
      </p:sp>
    </p:spTree>
    <p:extLst>
      <p:ext uri="{BB962C8B-B14F-4D97-AF65-F5344CB8AC3E}">
        <p14:creationId xmlns:p14="http://schemas.microsoft.com/office/powerpoint/2010/main" val="95443383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tle 1"/>
          <p:cNvSpPr>
            <a:spLocks noGrp="1"/>
          </p:cNvSpPr>
          <p:nvPr>
            <p:ph type="title"/>
          </p:nvPr>
        </p:nvSpPr>
        <p:spPr>
          <a:xfrm>
            <a:off x="437778" y="1556792"/>
            <a:ext cx="8229600" cy="1143000"/>
          </a:xfrm>
        </p:spPr>
        <p:txBody>
          <a:bodyPr/>
          <a:lstStyle/>
          <a:p>
            <a:r>
              <a:rPr lang="en-IN" sz="3000" b="1" dirty="0" smtClean="0"/>
              <a:t>Development Team</a:t>
            </a:r>
            <a:endParaRPr lang="en-IN" sz="3000" b="1" dirty="0"/>
          </a:p>
        </p:txBody>
      </p:sp>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62062" y="2443956"/>
            <a:ext cx="6619875" cy="2838450"/>
          </a:xfrm>
          <a:prstGeom prst="rect">
            <a:avLst/>
          </a:prstGeom>
          <a:ln w="38100" cap="sq">
            <a:solidFill>
              <a:schemeClr val="tx2">
                <a:lumMod val="60000"/>
                <a:lumOff val="40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2850213" y="5537636"/>
            <a:ext cx="3443570" cy="400110"/>
          </a:xfrm>
          <a:prstGeom prst="rect">
            <a:avLst/>
          </a:prstGeom>
        </p:spPr>
        <p:txBody>
          <a:bodyPr wrap="none">
            <a:spAutoFit/>
          </a:bodyPr>
          <a:lstStyle/>
          <a:p>
            <a:pPr algn="ctr"/>
            <a:r>
              <a:rPr lang="en-IN" sz="2000" b="1" dirty="0"/>
              <a:t>One for one and one for all</a:t>
            </a:r>
          </a:p>
        </p:txBody>
      </p:sp>
    </p:spTree>
    <p:extLst>
      <p:ext uri="{BB962C8B-B14F-4D97-AF65-F5344CB8AC3E}">
        <p14:creationId xmlns:p14="http://schemas.microsoft.com/office/powerpoint/2010/main" val="9117646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2" descr="C:\Users\parul\Desktop\Digital Learning Content.png"/>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itle 1"/>
          <p:cNvSpPr txBox="1">
            <a:spLocks/>
          </p:cNvSpPr>
          <p:nvPr/>
        </p:nvSpPr>
        <p:spPr bwMode="auto">
          <a:xfrm>
            <a:off x="457200" y="1367284"/>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IN" sz="3000" b="1" dirty="0" smtClean="0"/>
              <a:t>What Does </a:t>
            </a:r>
            <a:r>
              <a:rPr lang="en-IN" sz="3000" b="1" dirty="0" err="1" smtClean="0"/>
              <a:t>He/She</a:t>
            </a:r>
            <a:r>
              <a:rPr lang="en-IN" sz="3000" b="1" dirty="0" smtClean="0"/>
              <a:t> Do ?</a:t>
            </a:r>
            <a:endParaRPr lang="en-IN" sz="3000" b="1" dirty="0"/>
          </a:p>
        </p:txBody>
      </p:sp>
      <p:sp>
        <p:nvSpPr>
          <p:cNvPr id="7" name="Content Placeholder 2"/>
          <p:cNvSpPr txBox="1">
            <a:spLocks/>
          </p:cNvSpPr>
          <p:nvPr/>
        </p:nvSpPr>
        <p:spPr bwMode="auto">
          <a:xfrm>
            <a:off x="457200" y="2456978"/>
            <a:ext cx="8229600" cy="399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a:t>Complete </a:t>
            </a:r>
            <a:r>
              <a:rPr lang="en-GB" sz="2000" dirty="0" smtClean="0"/>
              <a:t>user stories </a:t>
            </a:r>
            <a:r>
              <a:rPr lang="en-GB" sz="2000" dirty="0"/>
              <a:t>to incrementally increase the value of the product </a:t>
            </a:r>
            <a:endParaRPr lang="en-GB" sz="2000" dirty="0" smtClean="0"/>
          </a:p>
          <a:p>
            <a:r>
              <a:rPr lang="en-GB" sz="2000" dirty="0" smtClean="0"/>
              <a:t>Self-organizes </a:t>
            </a:r>
            <a:r>
              <a:rPr lang="en-GB" sz="2000" dirty="0"/>
              <a:t>to get all of the necessary work </a:t>
            </a:r>
            <a:r>
              <a:rPr lang="en-GB" sz="2000" dirty="0" smtClean="0"/>
              <a:t>done</a:t>
            </a:r>
          </a:p>
          <a:p>
            <a:r>
              <a:rPr lang="en-GB" sz="2000" dirty="0" smtClean="0"/>
              <a:t>Creates </a:t>
            </a:r>
            <a:r>
              <a:rPr lang="en-GB" sz="2000" dirty="0"/>
              <a:t>the </a:t>
            </a:r>
            <a:r>
              <a:rPr lang="en-GB" sz="2000" dirty="0" smtClean="0"/>
              <a:t>estimates</a:t>
            </a:r>
          </a:p>
          <a:p>
            <a:r>
              <a:rPr lang="en-GB" sz="2000" dirty="0" smtClean="0"/>
              <a:t>Make the “how </a:t>
            </a:r>
            <a:r>
              <a:rPr lang="en-GB" sz="2000" dirty="0"/>
              <a:t>to </a:t>
            </a:r>
            <a:r>
              <a:rPr lang="en-GB" sz="2000" dirty="0" smtClean="0"/>
              <a:t>accomplish goal” decisions</a:t>
            </a:r>
          </a:p>
          <a:p>
            <a:r>
              <a:rPr lang="en-GB" sz="2000" dirty="0" smtClean="0"/>
              <a:t>Avoid </a:t>
            </a:r>
            <a:r>
              <a:rPr lang="en-GB" sz="2000" dirty="0"/>
              <a:t>“not my job” thinking</a:t>
            </a:r>
            <a:endParaRPr lang="en-IN" sz="2000" dirty="0"/>
          </a:p>
        </p:txBody>
      </p:sp>
    </p:spTree>
    <p:extLst>
      <p:ext uri="{BB962C8B-B14F-4D97-AF65-F5344CB8AC3E}">
        <p14:creationId xmlns:p14="http://schemas.microsoft.com/office/powerpoint/2010/main" val="405373965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tle 1"/>
          <p:cNvSpPr>
            <a:spLocks noGrp="1"/>
          </p:cNvSpPr>
          <p:nvPr>
            <p:ph type="title"/>
          </p:nvPr>
        </p:nvSpPr>
        <p:spPr>
          <a:xfrm>
            <a:off x="457200" y="1600200"/>
            <a:ext cx="8229600" cy="642937"/>
          </a:xfrm>
        </p:spPr>
        <p:txBody>
          <a:bodyPr/>
          <a:lstStyle/>
          <a:p>
            <a:endParaRPr lang="en-IN" sz="3000" dirty="0">
              <a:solidFill>
                <a:schemeClr val="bg1"/>
              </a:solidFill>
            </a:endParaRPr>
          </a:p>
        </p:txBody>
      </p:sp>
      <p:pic>
        <p:nvPicPr>
          <p:cNvPr id="6" name="Content Placeholder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34625" y="2389254"/>
            <a:ext cx="8229600" cy="4365491"/>
          </a:xfrm>
          <a:prstGeom prst="rect">
            <a:avLst/>
          </a:prstGeom>
          <a:ln w="38100" cap="sq">
            <a:solidFill>
              <a:schemeClr val="tx2">
                <a:lumMod val="60000"/>
                <a:lumOff val="40000"/>
              </a:schemeClr>
            </a:solidFill>
            <a:prstDash val="solid"/>
            <a:miter lim="800000"/>
          </a:ln>
          <a:effectLst>
            <a:outerShdw blurRad="50800" dist="38100" dir="2700000" algn="tl" rotWithShape="0">
              <a:srgbClr val="000000">
                <a:alpha val="43000"/>
              </a:srgbClr>
            </a:outerShdw>
          </a:effec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smtClean="0">
                <a:solidFill>
                  <a:schemeClr val="bg1"/>
                </a:solidFill>
                <a:latin typeface="Arial" panose="020B0604020202020204" pitchFamily="34" charset="0"/>
              </a:rPr>
              <a:t>Scrum Framework At A Glance</a:t>
            </a:r>
            <a:endParaRPr lang="en-US" altLang="en-US" sz="3000" dirty="0">
              <a:solidFill>
                <a:schemeClr val="bg1"/>
              </a:solidFill>
              <a:latin typeface="Arial" panose="020B0604020202020204" pitchFamily="34" charset="0"/>
            </a:endParaRPr>
          </a:p>
        </p:txBody>
      </p:sp>
    </p:spTree>
    <p:extLst>
      <p:ext uri="{BB962C8B-B14F-4D97-AF65-F5344CB8AC3E}">
        <p14:creationId xmlns:p14="http://schemas.microsoft.com/office/powerpoint/2010/main" val="4522654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33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257175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4340" name="Rectangle 5"/>
          <p:cNvSpPr>
            <a:spLocks noChangeArrowheads="1"/>
          </p:cNvSpPr>
          <p:nvPr>
            <p:custDataLst>
              <p:tags r:id="rId3"/>
            </p:custDataLst>
          </p:nvPr>
        </p:nvSpPr>
        <p:spPr bwMode="auto">
          <a:xfrm>
            <a:off x="0" y="3756025"/>
            <a:ext cx="9144000" cy="1113135"/>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4341" name="TextBox 4"/>
          <p:cNvSpPr>
            <a:spLocks noChangeArrowheads="1"/>
          </p:cNvSpPr>
          <p:nvPr>
            <p:custDataLst>
              <p:tags r:id="rId4"/>
            </p:custDataLst>
          </p:nvPr>
        </p:nvSpPr>
        <p:spPr bwMode="auto">
          <a:xfrm>
            <a:off x="0" y="3756025"/>
            <a:ext cx="91440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600" b="1" dirty="0">
                <a:solidFill>
                  <a:schemeClr val="bg1"/>
                </a:solidFill>
              </a:rPr>
              <a:t>CASE Tools and Advance Practices of </a:t>
            </a:r>
            <a:r>
              <a:rPr lang="en-US" sz="3600" b="1" dirty="0" smtClean="0">
                <a:solidFill>
                  <a:schemeClr val="bg1"/>
                </a:solidFill>
              </a:rPr>
              <a:t>System Dependability and Security</a:t>
            </a:r>
            <a:endParaRPr lang="en-IN" altLang="en-US" sz="3500" b="1" dirty="0">
              <a:solidFill>
                <a:schemeClr val="bg1"/>
              </a:solidFill>
              <a:cs typeface="Times New Roman" panose="02020603050405020304" pitchFamily="18" charset="0"/>
            </a:endParaRPr>
          </a:p>
        </p:txBody>
      </p:sp>
      <p:sp>
        <p:nvSpPr>
          <p:cNvPr id="14342" name="TextBox 6"/>
          <p:cNvSpPr>
            <a:spLocks noChangeArrowheads="1"/>
          </p:cNvSpPr>
          <p:nvPr>
            <p:custDataLst>
              <p:tags r:id="rId5"/>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smtClean="0">
                <a:cs typeface="Times New Roman" panose="02020603050405020304" pitchFamily="18" charset="0"/>
              </a:rPr>
              <a:t>UNIT-7</a:t>
            </a:r>
            <a:endParaRPr lang="en-IN" altLang="en-US" sz="3500" b="1" dirty="0">
              <a:cs typeface="Times New Roman" panose="02020603050405020304" pitchFamily="18" charset="0"/>
            </a:endParaRPr>
          </a:p>
        </p:txBody>
      </p:sp>
      <p:pic>
        <p:nvPicPr>
          <p:cNvPr id="14343" name="Audio 1">
            <a:hlinkClick r:id="" action="ppaction://media"/>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55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tle 1"/>
          <p:cNvSpPr>
            <a:spLocks noGrp="1"/>
          </p:cNvSpPr>
          <p:nvPr>
            <p:ph type="title"/>
          </p:nvPr>
        </p:nvSpPr>
        <p:spPr>
          <a:xfrm>
            <a:off x="457200" y="1340768"/>
            <a:ext cx="8229600" cy="1143000"/>
          </a:xfrm>
        </p:spPr>
        <p:txBody>
          <a:bodyPr/>
          <a:lstStyle/>
          <a:p>
            <a:r>
              <a:rPr lang="en-IN" sz="3000" b="1" dirty="0" smtClean="0"/>
              <a:t>Sprint</a:t>
            </a:r>
            <a:endParaRPr lang="en-IN" sz="3000" b="1" dirty="0"/>
          </a:p>
        </p:txBody>
      </p:sp>
      <p:sp>
        <p:nvSpPr>
          <p:cNvPr id="3" name="Content Placeholder 2"/>
          <p:cNvSpPr>
            <a:spLocks noGrp="1"/>
          </p:cNvSpPr>
          <p:nvPr>
            <p:ph idx="1"/>
          </p:nvPr>
        </p:nvSpPr>
        <p:spPr>
          <a:xfrm>
            <a:off x="0" y="2276872"/>
            <a:ext cx="8388424" cy="4595415"/>
          </a:xfrm>
        </p:spPr>
        <p:txBody>
          <a:bodyPr/>
          <a:lstStyle/>
          <a:p>
            <a:pPr algn="just"/>
            <a:r>
              <a:rPr lang="en-US" sz="2000" dirty="0">
                <a:latin typeface="Arial" panose="020B0604020202020204" pitchFamily="34" charset="0"/>
                <a:cs typeface="Arial" panose="020B0604020202020204" pitchFamily="34" charset="0"/>
              </a:rPr>
              <a:t>fixed length, normally 2–4 weeks</a:t>
            </a:r>
          </a:p>
          <a:p>
            <a:pPr algn="just"/>
            <a:r>
              <a:rPr lang="en-US" sz="2000" dirty="0" smtClean="0">
                <a:latin typeface="Arial" panose="020B0604020202020204" pitchFamily="34" charset="0"/>
                <a:cs typeface="Arial" panose="020B0604020202020204" pitchFamily="34" charset="0"/>
              </a:rPr>
              <a:t>The starting point for sprint planning </a:t>
            </a:r>
            <a:r>
              <a:rPr lang="en-US" sz="2000" dirty="0">
                <a:latin typeface="Arial" panose="020B0604020202020204" pitchFamily="34" charset="0"/>
                <a:cs typeface="Arial" panose="020B0604020202020204" pitchFamily="34" charset="0"/>
              </a:rPr>
              <a:t>is the product backlog</a:t>
            </a:r>
          </a:p>
          <a:p>
            <a:pPr algn="just"/>
            <a:r>
              <a:rPr lang="en-US" sz="2000" dirty="0">
                <a:latin typeface="Arial" panose="020B0604020202020204" pitchFamily="34" charset="0"/>
                <a:cs typeface="Arial" panose="020B0604020202020204" pitchFamily="34" charset="0"/>
              </a:rPr>
              <a:t>During the assessment phase of the sprint, this is </a:t>
            </a:r>
            <a:r>
              <a:rPr lang="en-US" sz="2000" dirty="0" smtClean="0">
                <a:latin typeface="Arial" panose="020B0604020202020204" pitchFamily="34" charset="0"/>
                <a:cs typeface="Arial" panose="020B0604020202020204" pitchFamily="34" charset="0"/>
              </a:rPr>
              <a:t>reviewed</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after which the </a:t>
            </a:r>
            <a:r>
              <a:rPr lang="en-US" sz="2000" dirty="0">
                <a:latin typeface="Arial" panose="020B0604020202020204" pitchFamily="34" charset="0"/>
                <a:cs typeface="Arial" panose="020B0604020202020204" pitchFamily="34" charset="0"/>
              </a:rPr>
              <a:t>priorities and risks are assigned</a:t>
            </a:r>
          </a:p>
          <a:p>
            <a:pPr algn="just"/>
            <a:r>
              <a:rPr lang="en-US" sz="2000" dirty="0">
                <a:latin typeface="Arial" panose="020B0604020202020204" pitchFamily="34" charset="0"/>
                <a:cs typeface="Arial" panose="020B0604020202020204" pitchFamily="34" charset="0"/>
              </a:rPr>
              <a:t>selection phase involves all of the project team who work with the customer to </a:t>
            </a:r>
            <a:r>
              <a:rPr lang="en-US" sz="2000" dirty="0" smtClean="0">
                <a:latin typeface="Arial" panose="020B0604020202020204" pitchFamily="34" charset="0"/>
                <a:cs typeface="Arial" panose="020B0604020202020204" pitchFamily="34" charset="0"/>
              </a:rPr>
              <a:t>finalize </a:t>
            </a:r>
            <a:r>
              <a:rPr lang="en-US" sz="2000" dirty="0">
                <a:latin typeface="Arial" panose="020B0604020202020204" pitchFamily="34" charset="0"/>
                <a:cs typeface="Arial" panose="020B0604020202020204" pitchFamily="34" charset="0"/>
              </a:rPr>
              <a:t>the features and functionality to be developed during the sprint.</a:t>
            </a:r>
          </a:p>
          <a:p>
            <a:pPr algn="just"/>
            <a:r>
              <a:rPr lang="en-US" sz="2000" dirty="0">
                <a:latin typeface="Arial" panose="020B0604020202020204" pitchFamily="34" charset="0"/>
                <a:cs typeface="Arial" panose="020B0604020202020204" pitchFamily="34" charset="0"/>
              </a:rPr>
              <a:t>Short daily meetings </a:t>
            </a:r>
          </a:p>
          <a:p>
            <a:pPr algn="just"/>
            <a:r>
              <a:rPr lang="en-US" sz="2000" dirty="0">
                <a:latin typeface="Arial" panose="020B0604020202020204" pitchFamily="34" charset="0"/>
                <a:cs typeface="Arial" panose="020B0604020202020204" pitchFamily="34" charset="0"/>
              </a:rPr>
              <a:t>Scrum master protects the development team from external distractions</a:t>
            </a:r>
          </a:p>
        </p:txBody>
      </p:sp>
    </p:spTree>
    <p:extLst>
      <p:ext uri="{BB962C8B-B14F-4D97-AF65-F5344CB8AC3E}">
        <p14:creationId xmlns:p14="http://schemas.microsoft.com/office/powerpoint/2010/main" val="22487654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tle 1"/>
          <p:cNvSpPr>
            <a:spLocks noGrp="1"/>
          </p:cNvSpPr>
          <p:nvPr>
            <p:ph type="title"/>
          </p:nvPr>
        </p:nvSpPr>
        <p:spPr>
          <a:xfrm>
            <a:off x="465003" y="1340768"/>
            <a:ext cx="8229600" cy="1143000"/>
          </a:xfrm>
        </p:spPr>
        <p:txBody>
          <a:bodyPr/>
          <a:lstStyle/>
          <a:p>
            <a:r>
              <a:rPr lang="en-US" sz="3000" b="1" dirty="0">
                <a:latin typeface="Arial" panose="020B0604020202020204" pitchFamily="34" charset="0"/>
                <a:cs typeface="Arial" panose="020B0604020202020204" pitchFamily="34" charset="0"/>
              </a:rPr>
              <a:t>Stand-up Meetings</a:t>
            </a:r>
            <a:endParaRPr lang="en-IN" sz="3000" b="1" dirty="0"/>
          </a:p>
        </p:txBody>
      </p:sp>
      <p:sp>
        <p:nvSpPr>
          <p:cNvPr id="3" name="Content Placeholder 2"/>
          <p:cNvSpPr>
            <a:spLocks noGrp="1"/>
          </p:cNvSpPr>
          <p:nvPr>
            <p:ph idx="1"/>
          </p:nvPr>
        </p:nvSpPr>
        <p:spPr>
          <a:xfrm>
            <a:off x="457200" y="2302916"/>
            <a:ext cx="8229600" cy="4525963"/>
          </a:xfrm>
        </p:spPr>
        <p:txBody>
          <a:bodyPr/>
          <a:lstStyle/>
          <a:p>
            <a:pPr algn="just"/>
            <a:r>
              <a:rPr lang="en-US" sz="2000" dirty="0">
                <a:latin typeface="+mj-lt"/>
                <a:cs typeface="Arial" panose="020B0604020202020204" pitchFamily="34" charset="0"/>
              </a:rPr>
              <a:t>share information</a:t>
            </a:r>
          </a:p>
          <a:p>
            <a:pPr algn="just"/>
            <a:r>
              <a:rPr lang="en-US" sz="2000" dirty="0">
                <a:latin typeface="+mj-lt"/>
                <a:cs typeface="Arial" panose="020B0604020202020204" pitchFamily="34" charset="0"/>
              </a:rPr>
              <a:t>describe their progress</a:t>
            </a:r>
          </a:p>
          <a:p>
            <a:pPr algn="just"/>
            <a:r>
              <a:rPr lang="en-US" sz="2000" dirty="0">
                <a:latin typeface="+mj-lt"/>
                <a:cs typeface="Arial" panose="020B0604020202020204" pitchFamily="34" charset="0"/>
              </a:rPr>
              <a:t>problems that have arisen</a:t>
            </a:r>
          </a:p>
          <a:p>
            <a:pPr algn="just"/>
            <a:r>
              <a:rPr lang="en-US" sz="2000" dirty="0">
                <a:latin typeface="+mj-lt"/>
                <a:cs typeface="Arial" panose="020B0604020202020204" pitchFamily="34" charset="0"/>
              </a:rPr>
              <a:t>what is planned for the following day. </a:t>
            </a:r>
          </a:p>
          <a:p>
            <a:pPr algn="just"/>
            <a:r>
              <a:rPr lang="en-US" sz="2000" dirty="0">
                <a:latin typeface="+mj-lt"/>
                <a:cs typeface="Arial" panose="020B0604020202020204" pitchFamily="34" charset="0"/>
              </a:rPr>
              <a:t>everyone on the team </a:t>
            </a:r>
            <a:r>
              <a:rPr lang="en-US" sz="2000" dirty="0" smtClean="0">
                <a:latin typeface="+mj-lt"/>
                <a:cs typeface="Arial" panose="020B0604020202020204" pitchFamily="34" charset="0"/>
              </a:rPr>
              <a:t>is well informed of </a:t>
            </a:r>
            <a:r>
              <a:rPr lang="en-US" sz="2000" dirty="0">
                <a:latin typeface="+mj-lt"/>
                <a:cs typeface="Arial" panose="020B0604020202020204" pitchFamily="34" charset="0"/>
              </a:rPr>
              <a:t>what is going on</a:t>
            </a:r>
          </a:p>
          <a:p>
            <a:pPr algn="just"/>
            <a:r>
              <a:rPr lang="en-US" sz="2000" dirty="0">
                <a:latin typeface="+mj-lt"/>
                <a:cs typeface="Arial" panose="020B0604020202020204" pitchFamily="34" charset="0"/>
              </a:rPr>
              <a:t>short-term planning</a:t>
            </a:r>
          </a:p>
          <a:p>
            <a:pPr algn="just"/>
            <a:endParaRPr lang="en-US" sz="2000" dirty="0">
              <a:latin typeface="+mj-lt"/>
              <a:cs typeface="Arial" panose="020B0604020202020204" pitchFamily="34" charset="0"/>
            </a:endParaRPr>
          </a:p>
          <a:p>
            <a:endParaRPr lang="en-IN" sz="2000" dirty="0">
              <a:latin typeface="+mj-lt"/>
            </a:endParaRPr>
          </a:p>
        </p:txBody>
      </p:sp>
    </p:spTree>
    <p:extLst>
      <p:ext uri="{BB962C8B-B14F-4D97-AF65-F5344CB8AC3E}">
        <p14:creationId xmlns:p14="http://schemas.microsoft.com/office/powerpoint/2010/main" val="162963197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 name="Content Placeholder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95860" y="2420888"/>
            <a:ext cx="8552280" cy="4049589"/>
          </a:xfrm>
          <a:prstGeom prst="rect">
            <a:avLst/>
          </a:prstGeom>
          <a:ln w="38100" cap="sq">
            <a:solidFill>
              <a:schemeClr val="tx2">
                <a:lumMod val="60000"/>
                <a:lumOff val="40000"/>
              </a:schemeClr>
            </a:solidFill>
            <a:prstDash val="solid"/>
            <a:miter lim="800000"/>
          </a:ln>
          <a:effectLst>
            <a:outerShdw blurRad="50800" dist="38100" dir="2700000" algn="tl" rotWithShape="0">
              <a:srgbClr val="000000">
                <a:alpha val="43000"/>
              </a:srgbClr>
            </a:outerShdw>
          </a:effec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 </a:t>
            </a:r>
            <a:r>
              <a:rPr lang="en-US" altLang="en-US" sz="3000" dirty="0" smtClean="0">
                <a:solidFill>
                  <a:schemeClr val="bg1"/>
                </a:solidFill>
                <a:latin typeface="Arial" panose="020B0604020202020204" pitchFamily="34" charset="0"/>
              </a:rPr>
              <a:t>Continued..</a:t>
            </a:r>
            <a:endParaRPr lang="en-US" altLang="en-US" sz="3000" dirty="0">
              <a:solidFill>
                <a:schemeClr val="bg1"/>
              </a:solidFill>
              <a:latin typeface="Arial" panose="020B0604020202020204" pitchFamily="34" charset="0"/>
            </a:endParaRPr>
          </a:p>
        </p:txBody>
      </p:sp>
    </p:spTree>
    <p:extLst>
      <p:ext uri="{BB962C8B-B14F-4D97-AF65-F5344CB8AC3E}">
        <p14:creationId xmlns:p14="http://schemas.microsoft.com/office/powerpoint/2010/main" val="393926741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dirty="0">
                <a:solidFill>
                  <a:schemeClr val="bg1"/>
                </a:solidFill>
                <a:latin typeface="Arial" panose="020B0604020202020204" pitchFamily="34" charset="0"/>
              </a:rPr>
              <a:t> </a:t>
            </a:r>
            <a:r>
              <a:rPr lang="en-US" altLang="en-US" sz="3000" dirty="0" smtClean="0">
                <a:solidFill>
                  <a:schemeClr val="bg1"/>
                </a:solidFill>
                <a:latin typeface="Arial" panose="020B0604020202020204" pitchFamily="34" charset="0"/>
              </a:rPr>
              <a:t>Dependable Systems</a:t>
            </a:r>
            <a:endParaRPr lang="en-US" altLang="en-US" sz="3000" dirty="0">
              <a:solidFill>
                <a:schemeClr val="bg1"/>
              </a:solidFill>
              <a:latin typeface="Arial" panose="020B0604020202020204" pitchFamily="34" charset="0"/>
            </a:endParaRPr>
          </a:p>
        </p:txBody>
      </p:sp>
      <p:sp>
        <p:nvSpPr>
          <p:cNvPr id="3" name="Content Placeholder 2"/>
          <p:cNvSpPr>
            <a:spLocks noGrp="1"/>
          </p:cNvSpPr>
          <p:nvPr>
            <p:ph idx="1"/>
          </p:nvPr>
        </p:nvSpPr>
        <p:spPr>
          <a:xfrm>
            <a:off x="251520" y="2309019"/>
            <a:ext cx="7704856" cy="4216326"/>
          </a:xfrm>
        </p:spPr>
        <p:txBody>
          <a:bodyPr/>
          <a:lstStyle/>
          <a:p>
            <a:pPr algn="just"/>
            <a:r>
              <a:rPr lang="en-GB" sz="2000" dirty="0"/>
              <a:t>A </a:t>
            </a:r>
            <a:r>
              <a:rPr lang="en-GB" sz="2000" b="1" dirty="0"/>
              <a:t>dependable system</a:t>
            </a:r>
            <a:r>
              <a:rPr lang="en-GB" sz="2000" dirty="0"/>
              <a:t> is one that </a:t>
            </a:r>
            <a:r>
              <a:rPr lang="en-GB" sz="2000" dirty="0" smtClean="0"/>
              <a:t>can be trusted by users. </a:t>
            </a:r>
            <a:r>
              <a:rPr lang="en-GB" sz="2000" dirty="0"/>
              <a:t>It requires </a:t>
            </a:r>
            <a:r>
              <a:rPr lang="en-GB" sz="2000" dirty="0" smtClean="0"/>
              <a:t> the </a:t>
            </a:r>
            <a:r>
              <a:rPr lang="en-GB" sz="2000" dirty="0"/>
              <a:t> system </a:t>
            </a:r>
            <a:r>
              <a:rPr lang="en-GB" sz="2000" dirty="0" smtClean="0"/>
              <a:t>to be </a:t>
            </a:r>
            <a:r>
              <a:rPr lang="en-GB" sz="2000" b="1" dirty="0" smtClean="0"/>
              <a:t>highly </a:t>
            </a:r>
            <a:r>
              <a:rPr lang="en-GB" sz="2000" b="1" dirty="0"/>
              <a:t>available </a:t>
            </a:r>
            <a:r>
              <a:rPr lang="en-GB" sz="2000" dirty="0"/>
              <a:t>(to </a:t>
            </a:r>
            <a:r>
              <a:rPr lang="en-GB" sz="2000" dirty="0" smtClean="0"/>
              <a:t>authorized </a:t>
            </a:r>
            <a:r>
              <a:rPr lang="en-GB" sz="2000" dirty="0"/>
              <a:t>users) </a:t>
            </a:r>
            <a:r>
              <a:rPr lang="en-GB" sz="2000" dirty="0" smtClean="0"/>
              <a:t>and at the same time ensure </a:t>
            </a:r>
            <a:r>
              <a:rPr lang="en-GB" sz="2000" dirty="0"/>
              <a:t>a </a:t>
            </a:r>
            <a:r>
              <a:rPr lang="en-GB" sz="2000" b="1" dirty="0"/>
              <a:t>high degree of service integrity</a:t>
            </a:r>
            <a:r>
              <a:rPr lang="en-GB" sz="2000" dirty="0" smtClean="0"/>
              <a:t>.</a:t>
            </a:r>
          </a:p>
          <a:p>
            <a:pPr algn="just"/>
            <a:r>
              <a:rPr lang="en-GB" sz="2000" dirty="0"/>
              <a:t>A system is dependable when it </a:t>
            </a:r>
            <a:r>
              <a:rPr lang="en-GB" sz="2000" dirty="0" smtClean="0"/>
              <a:t>can produce </a:t>
            </a:r>
            <a:r>
              <a:rPr lang="en-GB" sz="2000" dirty="0"/>
              <a:t>the </a:t>
            </a:r>
            <a:r>
              <a:rPr lang="en-GB" sz="2000" dirty="0" smtClean="0"/>
              <a:t>results </a:t>
            </a:r>
            <a:r>
              <a:rPr lang="en-GB" sz="2000" dirty="0"/>
              <a:t>for which it was designed, and </a:t>
            </a:r>
            <a:r>
              <a:rPr lang="en-GB" sz="2000" dirty="0" smtClean="0"/>
              <a:t> creates no adverse effects. </a:t>
            </a:r>
            <a:endParaRPr lang="en-IN" sz="2000" dirty="0"/>
          </a:p>
        </p:txBody>
      </p:sp>
    </p:spTree>
    <p:extLst>
      <p:ext uri="{BB962C8B-B14F-4D97-AF65-F5344CB8AC3E}">
        <p14:creationId xmlns:p14="http://schemas.microsoft.com/office/powerpoint/2010/main" val="39575363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 </a:t>
            </a:r>
            <a:r>
              <a:rPr lang="en-US" altLang="en-US" sz="3000" dirty="0" smtClean="0">
                <a:solidFill>
                  <a:schemeClr val="bg1"/>
                </a:solidFill>
                <a:latin typeface="Arial" panose="020B0604020202020204" pitchFamily="34" charset="0"/>
              </a:rPr>
              <a:t>System Dependability</a:t>
            </a:r>
            <a:endParaRPr lang="en-US" altLang="en-US" sz="3000" dirty="0">
              <a:solidFill>
                <a:schemeClr val="bg1"/>
              </a:solidFill>
              <a:latin typeface="Arial" panose="020B0604020202020204" pitchFamily="34" charset="0"/>
            </a:endParaRPr>
          </a:p>
        </p:txBody>
      </p:sp>
      <p:sp>
        <p:nvSpPr>
          <p:cNvPr id="6" name="Rectangle 5"/>
          <p:cNvSpPr/>
          <p:nvPr/>
        </p:nvSpPr>
        <p:spPr>
          <a:xfrm>
            <a:off x="251520" y="2579232"/>
            <a:ext cx="7776864" cy="2554545"/>
          </a:xfrm>
          <a:prstGeom prst="rect">
            <a:avLst/>
          </a:prstGeom>
        </p:spPr>
        <p:txBody>
          <a:bodyPr wrap="square">
            <a:spAutoFit/>
          </a:bodyPr>
          <a:lstStyle/>
          <a:p>
            <a:pPr marL="285750" indent="-285750" algn="just">
              <a:buFont typeface="Arial" panose="020B0604020202020204" pitchFamily="34" charset="0"/>
              <a:buChar char="•"/>
            </a:pPr>
            <a:r>
              <a:rPr lang="en-GB" sz="2000" dirty="0" smtClean="0"/>
              <a:t>For </a:t>
            </a:r>
            <a:r>
              <a:rPr lang="en-GB" sz="2000" dirty="0"/>
              <a:t>many computer-based systems, the most important system property is the dependability of the system</a:t>
            </a:r>
            <a:r>
              <a:rPr lang="en-GB" sz="2000" dirty="0" smtClean="0"/>
              <a:t>.</a:t>
            </a:r>
          </a:p>
          <a:p>
            <a:pPr marL="285750" indent="-285750" algn="just">
              <a:buFont typeface="Arial" panose="020B0604020202020204" pitchFamily="34" charset="0"/>
              <a:buChar char="•"/>
            </a:pPr>
            <a:r>
              <a:rPr lang="en-GB" sz="2000" dirty="0" smtClean="0"/>
              <a:t>The </a:t>
            </a:r>
            <a:r>
              <a:rPr lang="en-GB" sz="2000" dirty="0"/>
              <a:t>dependability of a system reflects </a:t>
            </a:r>
            <a:r>
              <a:rPr lang="en-GB" sz="2000" dirty="0" smtClean="0"/>
              <a:t>the extent of </a:t>
            </a:r>
            <a:r>
              <a:rPr lang="en-GB" sz="2000" dirty="0"/>
              <a:t>user’s </a:t>
            </a:r>
            <a:r>
              <a:rPr lang="en-GB" sz="2000" dirty="0" smtClean="0"/>
              <a:t> </a:t>
            </a:r>
            <a:r>
              <a:rPr lang="en-GB" sz="2000" dirty="0"/>
              <a:t>trust in that system. It reflects </a:t>
            </a:r>
            <a:r>
              <a:rPr lang="en-GB" sz="2000" dirty="0" smtClean="0"/>
              <a:t>how much user trusts that the system  </a:t>
            </a:r>
            <a:r>
              <a:rPr lang="en-GB" sz="2000" dirty="0"/>
              <a:t>will operate as users expect and that it will not ‘fail’ in normal use. </a:t>
            </a:r>
            <a:endParaRPr lang="en-GB" sz="2000" dirty="0" smtClean="0"/>
          </a:p>
          <a:p>
            <a:pPr marL="285750" indent="-285750" algn="just">
              <a:buFont typeface="Arial" panose="020B0604020202020204" pitchFamily="34" charset="0"/>
              <a:buChar char="•"/>
            </a:pPr>
            <a:r>
              <a:rPr lang="en-GB" sz="2000" dirty="0" smtClean="0"/>
              <a:t>Dependability </a:t>
            </a:r>
            <a:r>
              <a:rPr lang="en-GB" sz="2000" dirty="0"/>
              <a:t>covers the related systems </a:t>
            </a:r>
            <a:r>
              <a:rPr lang="en-GB" sz="2000" dirty="0" smtClean="0"/>
              <a:t>properties </a:t>
            </a:r>
            <a:r>
              <a:rPr lang="en-GB" sz="2000" dirty="0"/>
              <a:t>of reliability, availability and security. These are all </a:t>
            </a:r>
            <a:r>
              <a:rPr lang="en-GB" sz="2000" dirty="0" smtClean="0"/>
              <a:t>inter dependent.</a:t>
            </a:r>
            <a:endParaRPr lang="en-IN" sz="2000" dirty="0"/>
          </a:p>
        </p:txBody>
      </p:sp>
    </p:spTree>
    <p:extLst>
      <p:ext uri="{BB962C8B-B14F-4D97-AF65-F5344CB8AC3E}">
        <p14:creationId xmlns:p14="http://schemas.microsoft.com/office/powerpoint/2010/main" val="37224961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 Importance of dependability</a:t>
            </a:r>
          </a:p>
        </p:txBody>
      </p:sp>
      <p:sp>
        <p:nvSpPr>
          <p:cNvPr id="3" name="Content Placeholder 2"/>
          <p:cNvSpPr>
            <a:spLocks noGrp="1"/>
          </p:cNvSpPr>
          <p:nvPr>
            <p:ph idx="1"/>
          </p:nvPr>
        </p:nvSpPr>
        <p:spPr>
          <a:xfrm>
            <a:off x="179512" y="2300287"/>
            <a:ext cx="8229600" cy="4525963"/>
          </a:xfrm>
        </p:spPr>
        <p:txBody>
          <a:bodyPr/>
          <a:lstStyle/>
          <a:p>
            <a:pPr algn="just"/>
            <a:r>
              <a:rPr lang="en-GB" sz="2000" dirty="0"/>
              <a:t>System failures may have </a:t>
            </a:r>
            <a:r>
              <a:rPr lang="en-GB" sz="2000" dirty="0" smtClean="0"/>
              <a:t>huge </a:t>
            </a:r>
            <a:r>
              <a:rPr lang="en-GB" sz="2000" dirty="0"/>
              <a:t>effects with </a:t>
            </a:r>
            <a:r>
              <a:rPr lang="en-GB" sz="2000" dirty="0" smtClean="0"/>
              <a:t>huge number of users </a:t>
            </a:r>
            <a:r>
              <a:rPr lang="en-GB" sz="2000" dirty="0"/>
              <a:t>affected by the </a:t>
            </a:r>
            <a:r>
              <a:rPr lang="en-GB" sz="2000" dirty="0" smtClean="0"/>
              <a:t>failure.</a:t>
            </a:r>
          </a:p>
          <a:p>
            <a:pPr algn="just"/>
            <a:r>
              <a:rPr lang="en-GB" sz="2000" dirty="0" smtClean="0"/>
              <a:t>Systems </a:t>
            </a:r>
            <a:r>
              <a:rPr lang="en-GB" sz="2000" dirty="0"/>
              <a:t>that are not dependable and are unreliable, unsafe or </a:t>
            </a:r>
            <a:r>
              <a:rPr lang="en-GB" sz="2000" dirty="0" smtClean="0"/>
              <a:t>insecure are prone to user rejection.</a:t>
            </a:r>
          </a:p>
          <a:p>
            <a:pPr algn="just"/>
            <a:r>
              <a:rPr lang="en-GB" sz="2000" dirty="0" smtClean="0"/>
              <a:t>The system failure may be very costly if </a:t>
            </a:r>
            <a:r>
              <a:rPr lang="en-GB" sz="2000" dirty="0"/>
              <a:t>the failure leads to </a:t>
            </a:r>
            <a:r>
              <a:rPr lang="en-GB" sz="2000" dirty="0" err="1" smtClean="0"/>
              <a:t>monetory</a:t>
            </a:r>
            <a:r>
              <a:rPr lang="en-GB" sz="2000" dirty="0" smtClean="0"/>
              <a:t> </a:t>
            </a:r>
            <a:r>
              <a:rPr lang="en-GB" sz="2000" dirty="0"/>
              <a:t>or physical </a:t>
            </a:r>
            <a:r>
              <a:rPr lang="en-GB" sz="2000" dirty="0" smtClean="0"/>
              <a:t>loss.</a:t>
            </a:r>
          </a:p>
          <a:p>
            <a:pPr algn="just"/>
            <a:r>
              <a:rPr lang="en-GB" sz="2000" dirty="0" smtClean="0"/>
              <a:t>Undependable </a:t>
            </a:r>
            <a:r>
              <a:rPr lang="en-GB" sz="2000" dirty="0"/>
              <a:t>systems may </a:t>
            </a:r>
            <a:r>
              <a:rPr lang="en-GB" sz="2000" dirty="0" smtClean="0"/>
              <a:t>lead to loss of </a:t>
            </a:r>
            <a:r>
              <a:rPr lang="en-GB" sz="2000" dirty="0"/>
              <a:t>information </a:t>
            </a:r>
            <a:r>
              <a:rPr lang="en-GB" sz="2000" dirty="0" smtClean="0"/>
              <a:t>causing a  </a:t>
            </a:r>
            <a:r>
              <a:rPr lang="en-GB" sz="2000" dirty="0"/>
              <a:t>high consequent recovery </a:t>
            </a:r>
            <a:r>
              <a:rPr lang="en-GB" sz="2000" dirty="0" smtClean="0"/>
              <a:t>cost.</a:t>
            </a:r>
            <a:endParaRPr lang="en-IN" sz="2000" dirty="0"/>
          </a:p>
        </p:txBody>
      </p:sp>
    </p:spTree>
    <p:extLst>
      <p:ext uri="{BB962C8B-B14F-4D97-AF65-F5344CB8AC3E}">
        <p14:creationId xmlns:p14="http://schemas.microsoft.com/office/powerpoint/2010/main" val="404160832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 Causes of failure</a:t>
            </a:r>
          </a:p>
        </p:txBody>
      </p:sp>
      <p:sp>
        <p:nvSpPr>
          <p:cNvPr id="3" name="Content Placeholder 2"/>
          <p:cNvSpPr>
            <a:spLocks noGrp="1"/>
          </p:cNvSpPr>
          <p:nvPr>
            <p:ph idx="1"/>
          </p:nvPr>
        </p:nvSpPr>
        <p:spPr>
          <a:xfrm>
            <a:off x="457200" y="2271712"/>
            <a:ext cx="8229600" cy="4525963"/>
          </a:xfrm>
        </p:spPr>
        <p:txBody>
          <a:bodyPr/>
          <a:lstStyle/>
          <a:p>
            <a:r>
              <a:rPr lang="en-GB" sz="2000" dirty="0" smtClean="0"/>
              <a:t>Hardware </a:t>
            </a:r>
            <a:r>
              <a:rPr lang="en-GB" sz="2000" dirty="0"/>
              <a:t>failure </a:t>
            </a:r>
            <a:endParaRPr lang="en-GB" sz="2000" dirty="0" smtClean="0"/>
          </a:p>
          <a:p>
            <a:pPr lvl="1"/>
            <a:r>
              <a:rPr lang="en-GB" sz="2000" dirty="0" smtClean="0"/>
              <a:t> </a:t>
            </a:r>
            <a:r>
              <a:rPr lang="en-GB" sz="2000" dirty="0"/>
              <a:t>Hardware fails because of </a:t>
            </a:r>
            <a:r>
              <a:rPr lang="en-GB" sz="2000" dirty="0" smtClean="0"/>
              <a:t>errors in design </a:t>
            </a:r>
            <a:r>
              <a:rPr lang="en-GB" sz="2000" dirty="0"/>
              <a:t>and manufacturing </a:t>
            </a:r>
            <a:r>
              <a:rPr lang="en-GB" sz="2000" dirty="0" smtClean="0"/>
              <a:t> </a:t>
            </a:r>
            <a:r>
              <a:rPr lang="en-GB" sz="2000" dirty="0"/>
              <a:t>or </a:t>
            </a:r>
            <a:r>
              <a:rPr lang="en-GB" sz="2000" dirty="0" smtClean="0"/>
              <a:t>due to </a:t>
            </a:r>
            <a:r>
              <a:rPr lang="en-GB" sz="2000" dirty="0"/>
              <a:t>components </a:t>
            </a:r>
            <a:r>
              <a:rPr lang="en-GB" sz="2000" dirty="0" smtClean="0"/>
              <a:t>wear out.</a:t>
            </a:r>
          </a:p>
          <a:p>
            <a:r>
              <a:rPr lang="en-GB" sz="2000" dirty="0" smtClean="0"/>
              <a:t>Software failure</a:t>
            </a:r>
          </a:p>
          <a:p>
            <a:pPr lvl="1"/>
            <a:r>
              <a:rPr lang="en-GB" sz="2000" dirty="0" smtClean="0"/>
              <a:t> Software can fail because of specification, implementation or design errors.</a:t>
            </a:r>
          </a:p>
          <a:p>
            <a:r>
              <a:rPr lang="en-GB" sz="2000" dirty="0" smtClean="0"/>
              <a:t>Operational failure </a:t>
            </a:r>
          </a:p>
          <a:p>
            <a:pPr lvl="1"/>
            <a:r>
              <a:rPr lang="en-GB" sz="2000" dirty="0" smtClean="0"/>
              <a:t> Human </a:t>
            </a:r>
            <a:r>
              <a:rPr lang="en-GB" sz="2000" dirty="0"/>
              <a:t>operators make mistakes. Now perhaps the largest single cause of system failures in socio-technical systems.</a:t>
            </a:r>
            <a:endParaRPr lang="en-IN" sz="2000" dirty="0"/>
          </a:p>
        </p:txBody>
      </p:sp>
    </p:spTree>
    <p:extLst>
      <p:ext uri="{BB962C8B-B14F-4D97-AF65-F5344CB8AC3E}">
        <p14:creationId xmlns:p14="http://schemas.microsoft.com/office/powerpoint/2010/main" val="411808738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 name="Content Placeholder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07504" y="2492896"/>
            <a:ext cx="8928992" cy="3721978"/>
          </a:xfrm>
          <a:prstGeom prst="rect">
            <a:avLst/>
          </a:prstGeom>
          <a:ln w="38100" cap="sq">
            <a:solidFill>
              <a:schemeClr val="tx2">
                <a:lumMod val="60000"/>
                <a:lumOff val="40000"/>
              </a:schemeClr>
            </a:solidFill>
            <a:prstDash val="solid"/>
            <a:miter lim="800000"/>
          </a:ln>
          <a:effectLst>
            <a:outerShdw blurRad="50800" dist="38100" dir="2700000" algn="tl" rotWithShape="0">
              <a:srgbClr val="000000">
                <a:alpha val="43000"/>
              </a:srgbClr>
            </a:outerShdw>
          </a:effec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 The principal dependability properties</a:t>
            </a:r>
          </a:p>
        </p:txBody>
      </p:sp>
    </p:spTree>
    <p:extLst>
      <p:ext uri="{BB962C8B-B14F-4D97-AF65-F5344CB8AC3E}">
        <p14:creationId xmlns:p14="http://schemas.microsoft.com/office/powerpoint/2010/main" val="206997978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dirty="0">
                <a:solidFill>
                  <a:schemeClr val="bg1"/>
                </a:solidFill>
                <a:latin typeface="Arial" panose="020B0604020202020204" pitchFamily="34" charset="0"/>
              </a:rPr>
              <a:t> Reliability Engineering</a:t>
            </a:r>
          </a:p>
        </p:txBody>
      </p:sp>
      <p:sp>
        <p:nvSpPr>
          <p:cNvPr id="3" name="Content Placeholder 2"/>
          <p:cNvSpPr>
            <a:spLocks noGrp="1"/>
          </p:cNvSpPr>
          <p:nvPr>
            <p:ph idx="1"/>
          </p:nvPr>
        </p:nvSpPr>
        <p:spPr>
          <a:xfrm>
            <a:off x="107504" y="2271712"/>
            <a:ext cx="8856984" cy="4525963"/>
          </a:xfrm>
        </p:spPr>
        <p:txBody>
          <a:bodyPr/>
          <a:lstStyle/>
          <a:p>
            <a:r>
              <a:rPr lang="en-GB" sz="2000" dirty="0"/>
              <a:t>In general, software customers expect all software to be dependable. However, for non-critical applications, they may be willing to accept some system failures. </a:t>
            </a:r>
          </a:p>
          <a:p>
            <a:r>
              <a:rPr lang="en-GB" sz="2000" dirty="0" smtClean="0"/>
              <a:t>Some </a:t>
            </a:r>
            <a:r>
              <a:rPr lang="en-GB" sz="2000" dirty="0"/>
              <a:t>applications (critical systems) have very high reliability requirements and special software engineering techniques may be used to achieve this. </a:t>
            </a:r>
          </a:p>
          <a:p>
            <a:pPr lvl="1"/>
            <a:r>
              <a:rPr lang="en-GB" sz="2000" dirty="0" smtClean="0"/>
              <a:t>Medical systems</a:t>
            </a:r>
          </a:p>
          <a:p>
            <a:pPr lvl="1"/>
            <a:r>
              <a:rPr lang="en-GB" sz="2000" dirty="0" smtClean="0"/>
              <a:t>Telecommunications </a:t>
            </a:r>
            <a:r>
              <a:rPr lang="en-GB" sz="2000" dirty="0"/>
              <a:t>and power </a:t>
            </a:r>
            <a:r>
              <a:rPr lang="en-GB" sz="2000" dirty="0" smtClean="0"/>
              <a:t>systems</a:t>
            </a:r>
          </a:p>
          <a:p>
            <a:pPr lvl="1"/>
            <a:r>
              <a:rPr lang="en-GB" sz="2000" dirty="0" smtClean="0"/>
              <a:t>Aerospace </a:t>
            </a:r>
            <a:r>
              <a:rPr lang="en-GB" sz="2000" dirty="0"/>
              <a:t>systems </a:t>
            </a:r>
            <a:endParaRPr lang="en-IN" sz="2000" dirty="0"/>
          </a:p>
        </p:txBody>
      </p:sp>
    </p:spTree>
    <p:extLst>
      <p:ext uri="{BB962C8B-B14F-4D97-AF65-F5344CB8AC3E}">
        <p14:creationId xmlns:p14="http://schemas.microsoft.com/office/powerpoint/2010/main" val="42875720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Content Placeholder 2"/>
          <p:cNvSpPr>
            <a:spLocks noGrp="1"/>
          </p:cNvSpPr>
          <p:nvPr>
            <p:ph idx="1"/>
          </p:nvPr>
        </p:nvSpPr>
        <p:spPr>
          <a:xfrm>
            <a:off x="457200" y="1600200"/>
            <a:ext cx="8229600" cy="4997152"/>
          </a:xfrm>
        </p:spPr>
        <p:txBody>
          <a:bodyPr/>
          <a:lstStyle/>
          <a:p>
            <a:pPr algn="just"/>
            <a:r>
              <a:rPr lang="en-GB" sz="2000" dirty="0"/>
              <a:t>Reliability can </a:t>
            </a:r>
            <a:r>
              <a:rPr lang="en-GB" sz="2000" dirty="0" smtClean="0"/>
              <a:t>be </a:t>
            </a:r>
            <a:r>
              <a:rPr lang="en-GB" sz="2000" dirty="0"/>
              <a:t>defined </a:t>
            </a:r>
            <a:r>
              <a:rPr lang="en-GB" sz="2000" dirty="0" smtClean="0"/>
              <a:t>formally only </a:t>
            </a:r>
            <a:r>
              <a:rPr lang="en-GB" sz="2000" dirty="0"/>
              <a:t>with respect to </a:t>
            </a:r>
            <a:r>
              <a:rPr lang="en-GB" sz="2000" dirty="0" smtClean="0"/>
              <a:t>specification of system i.e</a:t>
            </a:r>
            <a:r>
              <a:rPr lang="en-GB" sz="2000" dirty="0"/>
              <a:t>. a failure is a </a:t>
            </a:r>
            <a:r>
              <a:rPr lang="en-GB" sz="2000" dirty="0" smtClean="0"/>
              <a:t>deviation of results or operations </a:t>
            </a:r>
            <a:r>
              <a:rPr lang="en-GB" sz="2000" dirty="0"/>
              <a:t>from a </a:t>
            </a:r>
            <a:r>
              <a:rPr lang="en-GB" sz="2000" dirty="0" smtClean="0"/>
              <a:t>specification.</a:t>
            </a:r>
          </a:p>
          <a:p>
            <a:pPr algn="just"/>
            <a:r>
              <a:rPr lang="en-GB" sz="2000" dirty="0" smtClean="0"/>
              <a:t>But, large number of </a:t>
            </a:r>
            <a:r>
              <a:rPr lang="en-GB" sz="2000" dirty="0"/>
              <a:t>specifications are incomplete or incorrect – </a:t>
            </a:r>
            <a:r>
              <a:rPr lang="en-GB" sz="2000" dirty="0" smtClean="0"/>
              <a:t>so, a </a:t>
            </a:r>
            <a:r>
              <a:rPr lang="en-GB" sz="2000" dirty="0"/>
              <a:t>system that </a:t>
            </a:r>
            <a:r>
              <a:rPr lang="en-GB" sz="2000" dirty="0" smtClean="0"/>
              <a:t>adheres  </a:t>
            </a:r>
            <a:r>
              <a:rPr lang="en-GB" sz="2000" dirty="0"/>
              <a:t>to its specification </a:t>
            </a:r>
            <a:r>
              <a:rPr lang="en-GB" sz="2000" dirty="0" smtClean="0"/>
              <a:t>may still </a:t>
            </a:r>
            <a:r>
              <a:rPr lang="en-GB" sz="2000" dirty="0"/>
              <a:t>‘fail’ from the </a:t>
            </a:r>
            <a:r>
              <a:rPr lang="en-GB" sz="2000" dirty="0" smtClean="0"/>
              <a:t>users point of view. </a:t>
            </a:r>
            <a:endParaRPr lang="en-GB" sz="2000" dirty="0"/>
          </a:p>
          <a:p>
            <a:pPr algn="just"/>
            <a:r>
              <a:rPr lang="en-GB" sz="2000" dirty="0" smtClean="0"/>
              <a:t>Additionally, </a:t>
            </a:r>
            <a:r>
              <a:rPr lang="en-GB" sz="2000" dirty="0"/>
              <a:t>users don’t read </a:t>
            </a:r>
            <a:r>
              <a:rPr lang="en-GB" sz="2000" dirty="0" smtClean="0"/>
              <a:t>specifications, hence are unaware about ideal system behaviour.</a:t>
            </a:r>
          </a:p>
          <a:p>
            <a:pPr algn="just"/>
            <a:r>
              <a:rPr lang="en-GB" sz="2000" dirty="0" smtClean="0"/>
              <a:t>Therefore </a:t>
            </a:r>
            <a:r>
              <a:rPr lang="en-GB" sz="2000" dirty="0"/>
              <a:t>perceived reliability is more important in practice. </a:t>
            </a:r>
            <a:endParaRPr lang="en-GB" sz="2000" dirty="0" smtClean="0"/>
          </a:p>
          <a:p>
            <a:pPr algn="just"/>
            <a:r>
              <a:rPr lang="en-GB" sz="2000" dirty="0"/>
              <a:t>The formal definition of reliability does not always reflect the user’s perception of a system’s reliability  The assumptions that are made about the environment where a system will be used may be incorrect</a:t>
            </a:r>
          </a:p>
          <a:p>
            <a:pPr algn="just"/>
            <a:r>
              <a:rPr lang="en-GB" sz="2000" dirty="0"/>
              <a:t>Usage of a system in an office environment is likely to be quite different from usage of the same system in a university environment </a:t>
            </a:r>
          </a:p>
          <a:p>
            <a:pPr algn="just"/>
            <a:endParaRPr lang="en-IN" sz="2000" dirty="0"/>
          </a:p>
        </p:txBody>
      </p:sp>
    </p:spTree>
    <p:extLst>
      <p:ext uri="{BB962C8B-B14F-4D97-AF65-F5344CB8AC3E}">
        <p14:creationId xmlns:p14="http://schemas.microsoft.com/office/powerpoint/2010/main" val="97064885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3" name="Picture 6" descr="C:\Users\parul\Desktop\Untitled-1.png"/>
          <p:cNvPicPr>
            <a:picLocks noChangeAspect="1" noChangeArrowheads="1"/>
          </p:cNvPicPr>
          <p:nvPr>
            <p:custDataLst>
              <p:tags r:id="rId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4" name="TextBox 4"/>
          <p:cNvSpPr txBox="1">
            <a:spLocks noChangeArrowheads="1"/>
          </p:cNvSpPr>
          <p:nvPr>
            <p:custDataLst>
              <p:tags r:id="rId3"/>
            </p:custDataLst>
          </p:nvPr>
        </p:nvSpPr>
        <p:spPr bwMode="auto">
          <a:xfrm>
            <a:off x="190500" y="2286000"/>
            <a:ext cx="862997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lnSpc>
                <a:spcPct val="150000"/>
              </a:lnSpc>
              <a:spcBef>
                <a:spcPct val="0"/>
              </a:spcBef>
            </a:pPr>
            <a:r>
              <a:rPr lang="en-GB" sz="2000" dirty="0" smtClean="0"/>
              <a:t>To make the software system building faster , a new concept of designing software was introduced, known as Computer Aided Software Engineering (CASE)..</a:t>
            </a:r>
          </a:p>
          <a:p>
            <a:pPr marL="342900" indent="-342900" algn="just">
              <a:lnSpc>
                <a:spcPct val="150000"/>
              </a:lnSpc>
              <a:spcBef>
                <a:spcPct val="0"/>
              </a:spcBef>
            </a:pPr>
            <a:r>
              <a:rPr lang="en-GB" sz="2000" dirty="0" smtClean="0"/>
              <a:t>It deals with development and maintenance of software projects by using various software tools.</a:t>
            </a:r>
          </a:p>
          <a:p>
            <a:pPr marL="342900" indent="-342900" algn="just">
              <a:lnSpc>
                <a:spcPct val="150000"/>
              </a:lnSpc>
              <a:spcBef>
                <a:spcPct val="0"/>
              </a:spcBef>
            </a:pPr>
            <a:r>
              <a:rPr lang="en-GB" sz="2000" dirty="0" smtClean="0"/>
              <a:t>CASE includes software systems that are intended to provide Automated Support for software process activities. Automated Support is something that we use some software to develop another software</a:t>
            </a:r>
          </a:p>
          <a:p>
            <a:pPr marL="342900" indent="-342900">
              <a:lnSpc>
                <a:spcPct val="150000"/>
              </a:lnSpc>
              <a:spcBef>
                <a:spcPct val="0"/>
              </a:spcBef>
            </a:pPr>
            <a:endParaRPr lang="en-GB" sz="2000" dirty="0" smtClean="0"/>
          </a:p>
          <a:p>
            <a:pPr>
              <a:lnSpc>
                <a:spcPct val="150000"/>
              </a:lnSpc>
              <a:spcBef>
                <a:spcPct val="0"/>
              </a:spcBef>
              <a:buFontTx/>
              <a:buNone/>
            </a:pPr>
            <a:endParaRPr lang="en-IN" altLang="en-US" sz="2000" b="1" dirty="0">
              <a:cs typeface="Times New Roman" panose="02020603050405020304"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GB" altLang="en-US" sz="3000" b="1" dirty="0" smtClean="0">
                <a:solidFill>
                  <a:schemeClr val="bg1"/>
                </a:solidFill>
                <a:cs typeface="Times New Roman" panose="02020603050405020304" pitchFamily="18" charset="0"/>
              </a:rPr>
              <a:t> CASE Tools</a:t>
            </a:r>
            <a:endParaRPr lang="en-IN" altLang="en-US" sz="3000" b="1" dirty="0">
              <a:solidFill>
                <a:schemeClr val="bg1"/>
              </a:solidFill>
              <a:cs typeface="Times New Roman" panose="02020603050405020304" pitchFamily="18" charset="0"/>
            </a:endParaRPr>
          </a:p>
        </p:txBody>
      </p:sp>
      <p:sp>
        <p:nvSpPr>
          <p:cNvPr id="15367" name="TextBox 10"/>
          <p:cNvSpPr>
            <a:spLocks noChangeArrowheads="1"/>
          </p:cNvSpPr>
          <p:nvPr>
            <p:custDataLst>
              <p:tags r:id="rId6"/>
            </p:custDataLst>
          </p:nvPr>
        </p:nvSpPr>
        <p:spPr bwMode="auto">
          <a:xfrm>
            <a:off x="285750" y="3357563"/>
            <a:ext cx="47863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US" altLang="en-US" sz="2000" dirty="0"/>
          </a:p>
        </p:txBody>
      </p:sp>
      <p:sp>
        <p:nvSpPr>
          <p:cNvPr id="15369" name="Rectangle 15"/>
          <p:cNvSpPr>
            <a:spLocks noChangeArrowheads="1"/>
          </p:cNvSpPr>
          <p:nvPr>
            <p:custDataLst>
              <p:tags r:id="rId7"/>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5370" name="TextBox 13"/>
          <p:cNvSpPr>
            <a:spLocks noChangeArrowheads="1"/>
          </p:cNvSpPr>
          <p:nvPr>
            <p:custDataLst>
              <p:tags r:id="rId8"/>
            </p:custDataLst>
          </p:nvPr>
        </p:nvSpPr>
        <p:spPr bwMode="auto">
          <a:xfrm>
            <a:off x="6643688" y="6073775"/>
            <a:ext cx="1111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800"/>
              <a:t>Image source : Google</a:t>
            </a:r>
            <a:endParaRPr lang="en-US" altLang="en-US" sz="800"/>
          </a:p>
        </p:txBody>
      </p:sp>
      <p:sp>
        <p:nvSpPr>
          <p:cNvPr id="15371" name="Rectangle 16"/>
          <p:cNvSpPr>
            <a:spLocks noChangeArrowheads="1"/>
          </p:cNvSpPr>
          <p:nvPr>
            <p:custDataLst>
              <p:tags r:id="rId9"/>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5372" name="Audio 1">
            <a:hlinkClick r:id="" action="ppaction://media"/>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Content Placeholder 2"/>
          <p:cNvSpPr>
            <a:spLocks noGrp="1"/>
          </p:cNvSpPr>
          <p:nvPr>
            <p:ph idx="1"/>
          </p:nvPr>
        </p:nvSpPr>
        <p:spPr>
          <a:xfrm>
            <a:off x="179512" y="1600200"/>
            <a:ext cx="7992888" cy="5069160"/>
          </a:xfrm>
        </p:spPr>
        <p:txBody>
          <a:bodyPr/>
          <a:lstStyle/>
          <a:p>
            <a:pPr algn="just"/>
            <a:r>
              <a:rPr lang="en-GB" sz="2000" dirty="0" smtClean="0"/>
              <a:t>The </a:t>
            </a:r>
            <a:r>
              <a:rPr lang="en-GB" sz="2000" dirty="0"/>
              <a:t>consequences of system failures affects the perception of reliability </a:t>
            </a:r>
          </a:p>
          <a:p>
            <a:pPr algn="just"/>
            <a:r>
              <a:rPr lang="en-GB" sz="2000" dirty="0" smtClean="0"/>
              <a:t>Unreliable </a:t>
            </a:r>
            <a:r>
              <a:rPr lang="en-GB" sz="2000" dirty="0"/>
              <a:t>windscreen wipers in a car may be irrelevant in a dry climate </a:t>
            </a:r>
          </a:p>
          <a:p>
            <a:pPr algn="just"/>
            <a:r>
              <a:rPr lang="en-GB" sz="2000" dirty="0" smtClean="0"/>
              <a:t>Failures </a:t>
            </a:r>
            <a:r>
              <a:rPr lang="en-GB" sz="2000" dirty="0"/>
              <a:t>that have serious consequences </a:t>
            </a:r>
            <a:r>
              <a:rPr lang="en-GB" sz="2000" dirty="0" smtClean="0"/>
              <a:t>(like an </a:t>
            </a:r>
            <a:r>
              <a:rPr lang="en-GB" sz="2000" dirty="0"/>
              <a:t>engine </a:t>
            </a:r>
            <a:r>
              <a:rPr lang="en-GB" sz="2000" dirty="0" smtClean="0"/>
              <a:t>failure </a:t>
            </a:r>
            <a:r>
              <a:rPr lang="en-GB" sz="2000" dirty="0"/>
              <a:t>in a car) are given greater weight by users than failures that are inconvenient</a:t>
            </a:r>
            <a:endParaRPr lang="en-IN" sz="2000" dirty="0"/>
          </a:p>
        </p:txBody>
      </p:sp>
    </p:spTree>
    <p:extLst>
      <p:ext uri="{BB962C8B-B14F-4D97-AF65-F5344CB8AC3E}">
        <p14:creationId xmlns:p14="http://schemas.microsoft.com/office/powerpoint/2010/main" val="22392679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6" name="Content Placeholder 5"/>
          <p:cNvGraphicFramePr>
            <a:graphicFrameLocks noGrp="1"/>
          </p:cNvGraphicFramePr>
          <p:nvPr>
            <p:ph idx="1"/>
            <p:extLst>
              <p:ext uri="{D42A27DB-BD31-4B8C-83A1-F6EECF244321}">
                <p14:modId xmlns:p14="http://schemas.microsoft.com/office/powerpoint/2010/main" val="195909955"/>
              </p:ext>
            </p:extLst>
          </p:nvPr>
        </p:nvGraphicFramePr>
        <p:xfrm>
          <a:off x="179512" y="2348880"/>
          <a:ext cx="8640962" cy="4175760"/>
        </p:xfrm>
        <a:graphic>
          <a:graphicData uri="http://schemas.openxmlformats.org/drawingml/2006/table">
            <a:tbl>
              <a:tblPr firstRow="1" bandRow="1">
                <a:tableStyleId>{5C22544A-7EE6-4342-B048-85BDC9FD1C3A}</a:tableStyleId>
              </a:tblPr>
              <a:tblGrid>
                <a:gridCol w="1512168"/>
                <a:gridCol w="7128794"/>
              </a:tblGrid>
              <a:tr h="370686">
                <a:tc>
                  <a:txBody>
                    <a:bodyPr/>
                    <a:lstStyle/>
                    <a:p>
                      <a:r>
                        <a:rPr lang="en-IN" sz="2000" dirty="0" smtClean="0"/>
                        <a:t>Term</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Description</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6">
                <a:tc>
                  <a:txBody>
                    <a:bodyPr/>
                    <a:lstStyle/>
                    <a:p>
                      <a:r>
                        <a:rPr lang="en-IN" sz="1800" dirty="0" smtClean="0"/>
                        <a:t>Human error or mistake</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t>Human behaviour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6">
                <a:tc>
                  <a:txBody>
                    <a:bodyPr/>
                    <a:lstStyle/>
                    <a:p>
                      <a:r>
                        <a:rPr lang="en-IN" sz="1600" dirty="0" smtClean="0"/>
                        <a:t>System fault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t>A characteristic of a software system that can lead to a system error. The fault is the inclusion of the code to add 1 hour to the time of the last transmission, without a check if the time is greater than or equal to 23.00.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6">
                <a:tc>
                  <a:txBody>
                    <a:bodyPr/>
                    <a:lstStyle/>
                    <a:p>
                      <a:r>
                        <a:rPr lang="en-IN" sz="1600" dirty="0" smtClean="0"/>
                        <a:t>System error</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t>An erroneous system state that can lead to system </a:t>
                      </a:r>
                      <a:r>
                        <a:rPr lang="en-GB" sz="1600" dirty="0" err="1" smtClean="0"/>
                        <a:t>behavior</a:t>
                      </a:r>
                      <a:r>
                        <a:rPr lang="en-GB" sz="1600" dirty="0" smtClean="0"/>
                        <a:t> that is unexpected by system users. The value of transmission time is set incorrectly (to 24.XX rather than 00.XX) when the faulty code is executed.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6">
                <a:tc>
                  <a:txBody>
                    <a:bodyPr/>
                    <a:lstStyle/>
                    <a:p>
                      <a:r>
                        <a:rPr lang="en-IN" sz="1600" dirty="0" smtClean="0"/>
                        <a:t>System failure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smtClean="0"/>
                        <a:t>An event that occurs at some point in time when the system does not deliver a service as expected by its users. No weather data is transmitted because the time is invalid.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 </a:t>
            </a:r>
            <a:r>
              <a:rPr lang="en-US" altLang="en-US" sz="3000" dirty="0" smtClean="0">
                <a:solidFill>
                  <a:schemeClr val="bg1"/>
                </a:solidFill>
                <a:latin typeface="Arial" panose="020B0604020202020204" pitchFamily="34" charset="0"/>
              </a:rPr>
              <a:t>Fault, Errors &amp; Failures</a:t>
            </a:r>
            <a:endParaRPr lang="en-US" altLang="en-US" sz="3000" dirty="0">
              <a:solidFill>
                <a:schemeClr val="bg1"/>
              </a:solidFill>
              <a:latin typeface="Arial" panose="020B0604020202020204" pitchFamily="34" charset="0"/>
            </a:endParaRPr>
          </a:p>
        </p:txBody>
      </p:sp>
    </p:spTree>
    <p:extLst>
      <p:ext uri="{BB962C8B-B14F-4D97-AF65-F5344CB8AC3E}">
        <p14:creationId xmlns:p14="http://schemas.microsoft.com/office/powerpoint/2010/main" val="91176854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 Reliability achievement</a:t>
            </a:r>
          </a:p>
        </p:txBody>
      </p:sp>
      <p:sp>
        <p:nvSpPr>
          <p:cNvPr id="3" name="Content Placeholder 2"/>
          <p:cNvSpPr>
            <a:spLocks noGrp="1"/>
          </p:cNvSpPr>
          <p:nvPr>
            <p:ph idx="1"/>
          </p:nvPr>
        </p:nvSpPr>
        <p:spPr>
          <a:xfrm>
            <a:off x="457200" y="2309018"/>
            <a:ext cx="8229600" cy="4525963"/>
          </a:xfrm>
        </p:spPr>
        <p:txBody>
          <a:bodyPr/>
          <a:lstStyle/>
          <a:p>
            <a:r>
              <a:rPr lang="en-GB" sz="2000" dirty="0" smtClean="0"/>
              <a:t>Fault avoidance</a:t>
            </a:r>
          </a:p>
          <a:p>
            <a:pPr lvl="1"/>
            <a:r>
              <a:rPr lang="en-GB" sz="2000" dirty="0" smtClean="0"/>
              <a:t>Development </a:t>
            </a:r>
            <a:r>
              <a:rPr lang="en-GB" sz="2000" dirty="0"/>
              <a:t>technique are used that </a:t>
            </a:r>
            <a:r>
              <a:rPr lang="en-GB" sz="2000" dirty="0" smtClean="0"/>
              <a:t>will either nullify </a:t>
            </a:r>
            <a:r>
              <a:rPr lang="en-GB" sz="2000" dirty="0"/>
              <a:t>the </a:t>
            </a:r>
            <a:r>
              <a:rPr lang="en-GB" sz="2000" dirty="0" smtClean="0"/>
              <a:t>probability </a:t>
            </a:r>
            <a:r>
              <a:rPr lang="en-GB" sz="2000" dirty="0"/>
              <a:t>of mistakes or </a:t>
            </a:r>
            <a:r>
              <a:rPr lang="en-GB" sz="2000" dirty="0" smtClean="0"/>
              <a:t> catch them </a:t>
            </a:r>
            <a:r>
              <a:rPr lang="en-GB" sz="2000" dirty="0"/>
              <a:t>before they </a:t>
            </a:r>
            <a:r>
              <a:rPr lang="en-GB" sz="2000" dirty="0" smtClean="0"/>
              <a:t>lead to </a:t>
            </a:r>
            <a:r>
              <a:rPr lang="en-GB" sz="2000" dirty="0"/>
              <a:t>system faults. </a:t>
            </a:r>
            <a:r>
              <a:rPr lang="en-GB" sz="2000" dirty="0" smtClean="0"/>
              <a:t> </a:t>
            </a:r>
          </a:p>
          <a:p>
            <a:r>
              <a:rPr lang="en-GB" sz="2000" dirty="0" smtClean="0"/>
              <a:t>Fault </a:t>
            </a:r>
            <a:r>
              <a:rPr lang="en-GB" sz="2000" dirty="0"/>
              <a:t>detection and </a:t>
            </a:r>
            <a:r>
              <a:rPr lang="en-GB" sz="2000" dirty="0" smtClean="0"/>
              <a:t>removal</a:t>
            </a:r>
          </a:p>
          <a:p>
            <a:pPr lvl="1"/>
            <a:r>
              <a:rPr lang="en-GB" sz="2000" dirty="0" smtClean="0"/>
              <a:t>Verification </a:t>
            </a:r>
            <a:r>
              <a:rPr lang="en-GB" sz="2000" dirty="0"/>
              <a:t>and validation techniques are used </a:t>
            </a:r>
            <a:r>
              <a:rPr lang="en-GB" sz="2000" dirty="0" smtClean="0"/>
              <a:t>that will improve the chances </a:t>
            </a:r>
            <a:r>
              <a:rPr lang="en-GB" sz="2000" dirty="0"/>
              <a:t>of detecting and correcting errors before the system goes into </a:t>
            </a:r>
            <a:r>
              <a:rPr lang="en-GB" sz="2000" dirty="0" smtClean="0"/>
              <a:t>service.</a:t>
            </a:r>
          </a:p>
          <a:p>
            <a:r>
              <a:rPr lang="en-GB" sz="2000" dirty="0" smtClean="0"/>
              <a:t>Fault tolerance</a:t>
            </a:r>
          </a:p>
          <a:p>
            <a:pPr lvl="1"/>
            <a:r>
              <a:rPr lang="en-GB" sz="2000" dirty="0" smtClean="0"/>
              <a:t>Run-time </a:t>
            </a:r>
            <a:r>
              <a:rPr lang="en-GB" sz="2000" dirty="0"/>
              <a:t>techniques are </a:t>
            </a:r>
            <a:r>
              <a:rPr lang="en-GB" sz="2000" dirty="0" smtClean="0"/>
              <a:t>so </a:t>
            </a:r>
            <a:r>
              <a:rPr lang="en-GB" sz="2000" dirty="0"/>
              <a:t>that system faults do not </a:t>
            </a:r>
            <a:r>
              <a:rPr lang="en-GB" sz="2000" dirty="0" smtClean="0"/>
              <a:t>lead to system </a:t>
            </a:r>
            <a:r>
              <a:rPr lang="en-GB" sz="2000" dirty="0"/>
              <a:t>errors and/or that system errors </a:t>
            </a:r>
            <a:r>
              <a:rPr lang="en-GB" sz="2000" dirty="0" smtClean="0"/>
              <a:t>don’t cause system failure. </a:t>
            </a:r>
            <a:endParaRPr lang="en-IN" sz="2000" dirty="0"/>
          </a:p>
        </p:txBody>
      </p:sp>
    </p:spTree>
    <p:extLst>
      <p:ext uri="{BB962C8B-B14F-4D97-AF65-F5344CB8AC3E}">
        <p14:creationId xmlns:p14="http://schemas.microsoft.com/office/powerpoint/2010/main" val="197639133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dirty="0">
                <a:solidFill>
                  <a:schemeClr val="bg1"/>
                </a:solidFill>
                <a:latin typeface="Arial" panose="020B0604020202020204" pitchFamily="34" charset="0"/>
              </a:rPr>
              <a:t> Safety Engineering</a:t>
            </a:r>
          </a:p>
        </p:txBody>
      </p:sp>
      <p:sp>
        <p:nvSpPr>
          <p:cNvPr id="3" name="Content Placeholder 2"/>
          <p:cNvSpPr>
            <a:spLocks noGrp="1"/>
          </p:cNvSpPr>
          <p:nvPr>
            <p:ph idx="1"/>
          </p:nvPr>
        </p:nvSpPr>
        <p:spPr>
          <a:xfrm>
            <a:off x="457200" y="2285999"/>
            <a:ext cx="8003232" cy="4525963"/>
          </a:xfrm>
        </p:spPr>
        <p:txBody>
          <a:bodyPr/>
          <a:lstStyle/>
          <a:p>
            <a:pPr algn="just"/>
            <a:r>
              <a:rPr lang="en-GB" sz="2000" dirty="0"/>
              <a:t>Safety is a </a:t>
            </a:r>
            <a:r>
              <a:rPr lang="en-GB" sz="2000" dirty="0" err="1" smtClean="0"/>
              <a:t>characterstic</a:t>
            </a:r>
            <a:r>
              <a:rPr lang="en-GB" sz="2000" dirty="0" smtClean="0"/>
              <a:t> </a:t>
            </a:r>
            <a:r>
              <a:rPr lang="en-GB" sz="2000" dirty="0"/>
              <a:t>of a system that reflects the system’s ability to operate, normally or abnormally, without danger of causing human injury or death and without damage to the system’s environment. </a:t>
            </a:r>
          </a:p>
          <a:p>
            <a:pPr algn="just"/>
            <a:r>
              <a:rPr lang="en-GB" sz="2000" dirty="0" smtClean="0"/>
              <a:t>It </a:t>
            </a:r>
            <a:r>
              <a:rPr lang="en-GB" sz="2000" dirty="0"/>
              <a:t>is important to consider software safety as most devices whose failure is critical now incorporate software-based control systems. </a:t>
            </a:r>
            <a:endParaRPr lang="en-IN" sz="2000" dirty="0"/>
          </a:p>
        </p:txBody>
      </p:sp>
    </p:spTree>
    <p:extLst>
      <p:ext uri="{BB962C8B-B14F-4D97-AF65-F5344CB8AC3E}">
        <p14:creationId xmlns:p14="http://schemas.microsoft.com/office/powerpoint/2010/main" val="179215394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 Software in safety-critical systems</a:t>
            </a:r>
          </a:p>
        </p:txBody>
      </p:sp>
      <p:sp>
        <p:nvSpPr>
          <p:cNvPr id="3" name="Content Placeholder 2"/>
          <p:cNvSpPr>
            <a:spLocks noGrp="1"/>
          </p:cNvSpPr>
          <p:nvPr>
            <p:ph idx="1"/>
          </p:nvPr>
        </p:nvSpPr>
        <p:spPr>
          <a:xfrm>
            <a:off x="457200" y="2309018"/>
            <a:ext cx="8229600" cy="4525963"/>
          </a:xfrm>
        </p:spPr>
        <p:txBody>
          <a:bodyPr/>
          <a:lstStyle/>
          <a:p>
            <a:pPr algn="just"/>
            <a:r>
              <a:rPr lang="en-GB" sz="2000" dirty="0" smtClean="0"/>
              <a:t>Some systems </a:t>
            </a:r>
            <a:r>
              <a:rPr lang="en-GB" sz="2000" dirty="0"/>
              <a:t>may be software-controlled so </a:t>
            </a:r>
            <a:r>
              <a:rPr lang="en-GB" sz="2000" dirty="0" smtClean="0"/>
              <a:t> </a:t>
            </a:r>
            <a:r>
              <a:rPr lang="en-GB" sz="2000" dirty="0"/>
              <a:t>the decisions </a:t>
            </a:r>
            <a:r>
              <a:rPr lang="en-GB" sz="2000" dirty="0" smtClean="0"/>
              <a:t>taken by the </a:t>
            </a:r>
            <a:r>
              <a:rPr lang="en-GB" sz="2000" dirty="0"/>
              <a:t>software and subsequent actions are safety-critical. </a:t>
            </a:r>
            <a:endParaRPr lang="en-GB" sz="2000" dirty="0" smtClean="0"/>
          </a:p>
          <a:p>
            <a:pPr algn="just"/>
            <a:r>
              <a:rPr lang="en-GB" sz="2000" dirty="0" smtClean="0"/>
              <a:t>Therefore</a:t>
            </a:r>
            <a:r>
              <a:rPr lang="en-GB" sz="2000" dirty="0"/>
              <a:t>, the software behaviour is directly related to the overall safety of the system. </a:t>
            </a:r>
            <a:endParaRPr lang="en-GB" sz="2000" dirty="0" smtClean="0"/>
          </a:p>
          <a:p>
            <a:pPr algn="just"/>
            <a:r>
              <a:rPr lang="en-GB" sz="2000" dirty="0" smtClean="0"/>
              <a:t> </a:t>
            </a:r>
            <a:r>
              <a:rPr lang="en-GB" sz="2000" dirty="0"/>
              <a:t>Software is extensively used for checking and monitoring other safety-critical components in a system. </a:t>
            </a:r>
            <a:endParaRPr lang="en-GB" sz="2000" dirty="0" smtClean="0"/>
          </a:p>
          <a:p>
            <a:pPr lvl="1" algn="just"/>
            <a:r>
              <a:rPr lang="en-GB" sz="1800" dirty="0" err="1" smtClean="0"/>
              <a:t>Eg</a:t>
            </a:r>
            <a:r>
              <a:rPr lang="en-GB" sz="1800" dirty="0" smtClean="0"/>
              <a:t>.,all </a:t>
            </a:r>
            <a:r>
              <a:rPr lang="en-GB" sz="1800" dirty="0"/>
              <a:t>aircraft engine components are monitored by software looking for early indications of component failure. This software is safety-critical because, if it fails, other components may fail and cause an accident. </a:t>
            </a:r>
            <a:endParaRPr lang="en-IN" sz="1800" dirty="0"/>
          </a:p>
        </p:txBody>
      </p:sp>
    </p:spTree>
    <p:extLst>
      <p:ext uri="{BB962C8B-B14F-4D97-AF65-F5344CB8AC3E}">
        <p14:creationId xmlns:p14="http://schemas.microsoft.com/office/powerpoint/2010/main" val="55832967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Safety and reliability</a:t>
            </a:r>
          </a:p>
        </p:txBody>
      </p:sp>
      <p:sp>
        <p:nvSpPr>
          <p:cNvPr id="3" name="Content Placeholder 2"/>
          <p:cNvSpPr>
            <a:spLocks noGrp="1"/>
          </p:cNvSpPr>
          <p:nvPr>
            <p:ph idx="1"/>
          </p:nvPr>
        </p:nvSpPr>
        <p:spPr>
          <a:xfrm>
            <a:off x="457200" y="2243137"/>
            <a:ext cx="8229600" cy="4525963"/>
          </a:xfrm>
        </p:spPr>
        <p:txBody>
          <a:bodyPr/>
          <a:lstStyle/>
          <a:p>
            <a:r>
              <a:rPr lang="en-GB" sz="2000" dirty="0"/>
              <a:t>Safety and reliability </a:t>
            </a:r>
            <a:r>
              <a:rPr lang="en-GB" sz="2000" dirty="0" smtClean="0"/>
              <a:t>are distinct yet related</a:t>
            </a:r>
          </a:p>
          <a:p>
            <a:pPr lvl="1"/>
            <a:r>
              <a:rPr lang="en-GB" sz="2000" dirty="0" smtClean="0"/>
              <a:t> In general, reliability and availability are necessary but not sufficient to ensure system safety.</a:t>
            </a:r>
          </a:p>
          <a:p>
            <a:r>
              <a:rPr lang="en-GB" sz="2000" dirty="0" smtClean="0"/>
              <a:t>Reliability </a:t>
            </a:r>
            <a:r>
              <a:rPr lang="en-GB" sz="2000" dirty="0"/>
              <a:t>is concerned with conformance to a given specification and delivery of service </a:t>
            </a:r>
          </a:p>
          <a:p>
            <a:r>
              <a:rPr lang="en-GB" sz="2000" dirty="0" smtClean="0"/>
              <a:t>Safety </a:t>
            </a:r>
            <a:r>
              <a:rPr lang="en-GB" sz="2000" dirty="0"/>
              <a:t>is concerned with ensuring system cannot cause damage irrespective of whether or not it conforms to its specification. </a:t>
            </a:r>
            <a:endParaRPr lang="en-GB" sz="2000" dirty="0" smtClean="0"/>
          </a:p>
          <a:p>
            <a:pPr lvl="1"/>
            <a:r>
              <a:rPr lang="en-GB" sz="2000" dirty="0" smtClean="0"/>
              <a:t> </a:t>
            </a:r>
            <a:r>
              <a:rPr lang="en-GB" sz="2000" dirty="0"/>
              <a:t>System reliability is essential for safety but is not enough </a:t>
            </a:r>
            <a:endParaRPr lang="en-GB" sz="2000" dirty="0" smtClean="0"/>
          </a:p>
          <a:p>
            <a:pPr lvl="1"/>
            <a:r>
              <a:rPr lang="en-GB" sz="2000" dirty="0" smtClean="0"/>
              <a:t> </a:t>
            </a:r>
            <a:r>
              <a:rPr lang="en-GB" sz="2000" dirty="0"/>
              <a:t>Reliable systems can be unsafe </a:t>
            </a:r>
            <a:endParaRPr lang="en-IN" sz="2000" dirty="0"/>
          </a:p>
        </p:txBody>
      </p:sp>
    </p:spTree>
    <p:extLst>
      <p:ext uri="{BB962C8B-B14F-4D97-AF65-F5344CB8AC3E}">
        <p14:creationId xmlns:p14="http://schemas.microsoft.com/office/powerpoint/2010/main" val="149793750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Unsafe reliable systems</a:t>
            </a:r>
          </a:p>
        </p:txBody>
      </p:sp>
      <p:sp>
        <p:nvSpPr>
          <p:cNvPr id="3" name="Content Placeholder 2"/>
          <p:cNvSpPr>
            <a:spLocks noGrp="1"/>
          </p:cNvSpPr>
          <p:nvPr>
            <p:ph idx="1"/>
          </p:nvPr>
        </p:nvSpPr>
        <p:spPr>
          <a:xfrm>
            <a:off x="457200" y="2243137"/>
            <a:ext cx="8229600" cy="4525963"/>
          </a:xfrm>
        </p:spPr>
        <p:txBody>
          <a:bodyPr/>
          <a:lstStyle/>
          <a:p>
            <a:r>
              <a:rPr lang="en-GB" sz="2000" dirty="0"/>
              <a:t>There </a:t>
            </a:r>
            <a:r>
              <a:rPr lang="en-GB" sz="2000" dirty="0" smtClean="0"/>
              <a:t>might be hidden faults </a:t>
            </a:r>
            <a:r>
              <a:rPr lang="en-GB" sz="2000" dirty="0"/>
              <a:t>in a system that are </a:t>
            </a:r>
            <a:r>
              <a:rPr lang="en-GB" sz="2000" dirty="0" smtClean="0"/>
              <a:t>not detected </a:t>
            </a:r>
            <a:r>
              <a:rPr lang="en-GB" sz="2000" dirty="0"/>
              <a:t>for </a:t>
            </a:r>
            <a:r>
              <a:rPr lang="en-GB" sz="2000" dirty="0" smtClean="0"/>
              <a:t>long time and rarely cause trouble. </a:t>
            </a:r>
            <a:endParaRPr lang="en-GB" sz="2000" dirty="0"/>
          </a:p>
          <a:p>
            <a:r>
              <a:rPr lang="en-GB" sz="2000" dirty="0" smtClean="0"/>
              <a:t>Specification </a:t>
            </a:r>
            <a:r>
              <a:rPr lang="en-GB" sz="2000" dirty="0"/>
              <a:t>errors </a:t>
            </a:r>
            <a:endParaRPr lang="en-GB" sz="2000" dirty="0" smtClean="0"/>
          </a:p>
          <a:p>
            <a:pPr lvl="1"/>
            <a:r>
              <a:rPr lang="en-GB" sz="2000" dirty="0" smtClean="0"/>
              <a:t>If specification of a </a:t>
            </a:r>
            <a:r>
              <a:rPr lang="en-GB" sz="2000" dirty="0"/>
              <a:t>system </a:t>
            </a:r>
            <a:r>
              <a:rPr lang="en-GB" sz="2000" dirty="0" smtClean="0"/>
              <a:t>is wrong, system might still behave in specified manner but lead to </a:t>
            </a:r>
            <a:r>
              <a:rPr lang="en-GB" sz="2000" smtClean="0"/>
              <a:t>an error.</a:t>
            </a:r>
            <a:endParaRPr lang="en-GB" sz="2000" dirty="0" smtClean="0"/>
          </a:p>
          <a:p>
            <a:r>
              <a:rPr lang="en-GB" sz="2000" dirty="0" smtClean="0"/>
              <a:t>Hardware </a:t>
            </a:r>
            <a:r>
              <a:rPr lang="en-GB" sz="2000" dirty="0"/>
              <a:t>failures generating spurious inputs </a:t>
            </a:r>
            <a:endParaRPr lang="en-GB" sz="2000" dirty="0" smtClean="0"/>
          </a:p>
          <a:p>
            <a:pPr lvl="1"/>
            <a:r>
              <a:rPr lang="en-GB" sz="2000" dirty="0" smtClean="0"/>
              <a:t> </a:t>
            </a:r>
            <a:r>
              <a:rPr lang="en-GB" sz="2000" dirty="0"/>
              <a:t>Hard to anticipate in the specification. </a:t>
            </a:r>
            <a:endParaRPr lang="en-GB" sz="2000" dirty="0" smtClean="0"/>
          </a:p>
          <a:p>
            <a:r>
              <a:rPr lang="en-GB" sz="2000" dirty="0" smtClean="0"/>
              <a:t> </a:t>
            </a:r>
            <a:r>
              <a:rPr lang="en-GB" sz="2000" dirty="0"/>
              <a:t>Context-sensitive commands i.e. issuing the right command at the wrong time </a:t>
            </a:r>
            <a:endParaRPr lang="en-GB" sz="2000" dirty="0" smtClean="0"/>
          </a:p>
          <a:p>
            <a:pPr lvl="1"/>
            <a:r>
              <a:rPr lang="en-GB" sz="2000" dirty="0" smtClean="0"/>
              <a:t>Often </a:t>
            </a:r>
            <a:r>
              <a:rPr lang="en-GB" sz="2000" dirty="0"/>
              <a:t>the result of operator error.</a:t>
            </a:r>
            <a:endParaRPr lang="en-IN" sz="2000" dirty="0"/>
          </a:p>
        </p:txBody>
      </p:sp>
    </p:spTree>
    <p:extLst>
      <p:ext uri="{BB962C8B-B14F-4D97-AF65-F5344CB8AC3E}">
        <p14:creationId xmlns:p14="http://schemas.microsoft.com/office/powerpoint/2010/main" val="3922068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Safety criticality</a:t>
            </a:r>
          </a:p>
        </p:txBody>
      </p:sp>
      <p:sp>
        <p:nvSpPr>
          <p:cNvPr id="3" name="Content Placeholder 2"/>
          <p:cNvSpPr>
            <a:spLocks noGrp="1"/>
          </p:cNvSpPr>
          <p:nvPr>
            <p:ph idx="1"/>
          </p:nvPr>
        </p:nvSpPr>
        <p:spPr>
          <a:xfrm>
            <a:off x="457200" y="2243137"/>
            <a:ext cx="8229600" cy="4614863"/>
          </a:xfrm>
        </p:spPr>
        <p:txBody>
          <a:bodyPr/>
          <a:lstStyle/>
          <a:p>
            <a:r>
              <a:rPr lang="en-GB" sz="2000" dirty="0" smtClean="0"/>
              <a:t>Primary safety-critical systems </a:t>
            </a:r>
          </a:p>
          <a:p>
            <a:pPr lvl="1"/>
            <a:r>
              <a:rPr lang="en-GB" sz="2000" dirty="0" smtClean="0"/>
              <a:t>The failure of Embedded software can cause the related hardware to fail and directly affect people. Example is the insulin pump control system.</a:t>
            </a:r>
          </a:p>
          <a:p>
            <a:r>
              <a:rPr lang="en-GB" sz="2000" dirty="0" smtClean="0"/>
              <a:t> Secondary safety-critical systems </a:t>
            </a:r>
          </a:p>
          <a:p>
            <a:pPr lvl="1"/>
            <a:r>
              <a:rPr lang="en-GB" sz="2000" dirty="0" smtClean="0"/>
              <a:t>Systems whose failure results in faults in other (socio-technical) systems, which can then have safety consequences. </a:t>
            </a:r>
          </a:p>
          <a:p>
            <a:pPr lvl="2"/>
            <a:r>
              <a:rPr lang="en-GB" sz="2000" dirty="0" smtClean="0"/>
              <a:t>For example, a hospital system is safety-critical as failure may lead to inappropriate treatment being prescribed. </a:t>
            </a:r>
          </a:p>
          <a:p>
            <a:pPr lvl="2"/>
            <a:r>
              <a:rPr lang="en-GB" sz="2000" dirty="0" smtClean="0"/>
              <a:t>Infrastructure control systems are also secondary safety-critical systems. </a:t>
            </a:r>
            <a:endParaRPr lang="en-IN" sz="2000" dirty="0"/>
          </a:p>
        </p:txBody>
      </p:sp>
    </p:spTree>
    <p:extLst>
      <p:ext uri="{BB962C8B-B14F-4D97-AF65-F5344CB8AC3E}">
        <p14:creationId xmlns:p14="http://schemas.microsoft.com/office/powerpoint/2010/main" val="225973915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Hazards</a:t>
            </a:r>
          </a:p>
        </p:txBody>
      </p:sp>
      <p:sp>
        <p:nvSpPr>
          <p:cNvPr id="3" name="Content Placeholder 2"/>
          <p:cNvSpPr>
            <a:spLocks noGrp="1"/>
          </p:cNvSpPr>
          <p:nvPr>
            <p:ph idx="1"/>
          </p:nvPr>
        </p:nvSpPr>
        <p:spPr>
          <a:xfrm>
            <a:off x="457200" y="2332037"/>
            <a:ext cx="8229600" cy="4525963"/>
          </a:xfrm>
        </p:spPr>
        <p:txBody>
          <a:bodyPr/>
          <a:lstStyle/>
          <a:p>
            <a:r>
              <a:rPr lang="en-GB" sz="2000" dirty="0" smtClean="0"/>
              <a:t>Events or circumstances that can cause an accident </a:t>
            </a:r>
          </a:p>
          <a:p>
            <a:pPr lvl="1"/>
            <a:r>
              <a:rPr lang="en-GB" sz="2000" dirty="0" smtClean="0"/>
              <a:t>Faulty valve in reactor control system </a:t>
            </a:r>
          </a:p>
          <a:p>
            <a:pPr lvl="1"/>
            <a:r>
              <a:rPr lang="en-GB" sz="2000" dirty="0" smtClean="0"/>
              <a:t>Wrong computation by software in navigation system </a:t>
            </a:r>
          </a:p>
          <a:p>
            <a:pPr lvl="1"/>
            <a:r>
              <a:rPr lang="en-GB" sz="2000" dirty="0" smtClean="0"/>
              <a:t>Failure to detect possible allergy in medication prescribing system  </a:t>
            </a:r>
          </a:p>
          <a:p>
            <a:r>
              <a:rPr lang="en-GB" sz="2000" dirty="0" smtClean="0"/>
              <a:t>Hazards do not inevitably result in accidents</a:t>
            </a:r>
          </a:p>
          <a:p>
            <a:pPr lvl="1"/>
            <a:r>
              <a:rPr lang="en-GB" sz="2000" dirty="0" smtClean="0"/>
              <a:t>accident prevention actions can be taken</a:t>
            </a:r>
            <a:r>
              <a:rPr lang="en-GB" sz="1600" dirty="0" smtClean="0"/>
              <a:t>.</a:t>
            </a:r>
            <a:endParaRPr lang="en-IN" sz="1600" dirty="0"/>
          </a:p>
        </p:txBody>
      </p:sp>
    </p:spTree>
    <p:extLst>
      <p:ext uri="{BB962C8B-B14F-4D97-AF65-F5344CB8AC3E}">
        <p14:creationId xmlns:p14="http://schemas.microsoft.com/office/powerpoint/2010/main" val="98007077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Safety terminology</a:t>
            </a:r>
          </a:p>
        </p:txBody>
      </p:sp>
      <p:pic>
        <p:nvPicPr>
          <p:cNvPr id="6" name="Content Placeholder 5"/>
          <p:cNvPicPr>
            <a:picLocks noGrp="1" noChangeAspect="1"/>
          </p:cNvPicPr>
          <p:nvPr>
            <p:ph idx="1"/>
          </p:nvPr>
        </p:nvPicPr>
        <p:blipFill>
          <a:blip r:embed="rId5"/>
          <a:stretch>
            <a:fillRect/>
          </a:stretch>
        </p:blipFill>
        <p:spPr>
          <a:xfrm>
            <a:off x="0" y="2243136"/>
            <a:ext cx="9144000" cy="4614863"/>
          </a:xfrm>
          <a:prstGeom prst="rect">
            <a:avLst/>
          </a:prstGeom>
        </p:spPr>
      </p:pic>
    </p:spTree>
    <p:extLst>
      <p:ext uri="{BB962C8B-B14F-4D97-AF65-F5344CB8AC3E}">
        <p14:creationId xmlns:p14="http://schemas.microsoft.com/office/powerpoint/2010/main" val="341869796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13648" y="-10300"/>
            <a:ext cx="9157648" cy="69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Why CASE Tools?</a:t>
            </a:r>
            <a:endParaRPr lang="en-IN" altLang="en-US" sz="3000" b="1" dirty="0">
              <a:solidFill>
                <a:schemeClr val="bg1"/>
              </a:solidFill>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spcBef>
                <a:spcPct val="0"/>
              </a:spcBef>
            </a:pPr>
            <a:r>
              <a:rPr lang="en-GB" sz="2000" dirty="0" smtClean="0"/>
              <a:t>CASE makes use of computer-assisted method to organize and control the development of software, </a:t>
            </a:r>
            <a:r>
              <a:rPr lang="en-GB" sz="2000" b="1" dirty="0" smtClean="0"/>
              <a:t>especially on large, complex projects that involve many software components and people</a:t>
            </a:r>
            <a:r>
              <a:rPr lang="en-GB" sz="2000" dirty="0" smtClean="0"/>
              <a:t>. </a:t>
            </a:r>
          </a:p>
          <a:p>
            <a:pPr marL="342900" indent="-342900" algn="just">
              <a:spcBef>
                <a:spcPct val="0"/>
              </a:spcBef>
            </a:pPr>
            <a:endParaRPr lang="en-GB" sz="2000" dirty="0" smtClean="0"/>
          </a:p>
          <a:p>
            <a:pPr marL="342900" indent="-342900" algn="just">
              <a:spcBef>
                <a:spcPct val="0"/>
              </a:spcBef>
            </a:pPr>
            <a:r>
              <a:rPr lang="en-GB" sz="2000" dirty="0" smtClean="0"/>
              <a:t>Use of CASE allows </a:t>
            </a:r>
            <a:r>
              <a:rPr lang="en-GB" sz="2000" b="1" dirty="0" smtClean="0"/>
              <a:t>designers, code writers, testers, planners and managers to share a common understanding</a:t>
            </a:r>
            <a:r>
              <a:rPr lang="en-GB" sz="2000" dirty="0" smtClean="0"/>
              <a:t> of project progress at each stage of development.</a:t>
            </a:r>
          </a:p>
          <a:p>
            <a:pPr marL="342900" indent="-342900" algn="just">
              <a:spcBef>
                <a:spcPct val="0"/>
              </a:spcBef>
            </a:pPr>
            <a:r>
              <a:rPr lang="en-GB" sz="2000" dirty="0" smtClean="0"/>
              <a:t>CASE tools are mainly used to decrease the development time </a:t>
            </a:r>
            <a:r>
              <a:rPr lang="en-GB" sz="2000" dirty="0"/>
              <a:t>&amp;</a:t>
            </a:r>
            <a:r>
              <a:rPr lang="en-GB" sz="2000" dirty="0" smtClean="0"/>
              <a:t> cost and improve software quality</a:t>
            </a:r>
            <a:endParaRPr lang="en-US" altLang="en-US" sz="1900" dirty="0"/>
          </a:p>
        </p:txBody>
      </p:sp>
      <p:pic>
        <p:nvPicPr>
          <p:cNvPr id="16392" name="Audio 1">
            <a:hlinkClick r:id="" action="ppaction://media"/>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Safety </a:t>
            </a:r>
            <a:r>
              <a:rPr lang="en-US" altLang="en-US" sz="3000" dirty="0" smtClean="0">
                <a:solidFill>
                  <a:schemeClr val="bg1"/>
                </a:solidFill>
                <a:latin typeface="Arial" panose="020B0604020202020204" pitchFamily="34" charset="0"/>
              </a:rPr>
              <a:t>Specification</a:t>
            </a:r>
            <a:endParaRPr lang="en-US" altLang="en-US" sz="3000" dirty="0">
              <a:solidFill>
                <a:schemeClr val="bg1"/>
              </a:solidFill>
              <a:latin typeface="Arial" panose="020B0604020202020204" pitchFamily="34" charset="0"/>
            </a:endParaRPr>
          </a:p>
        </p:txBody>
      </p:sp>
      <p:sp>
        <p:nvSpPr>
          <p:cNvPr id="3" name="Content Placeholder 2"/>
          <p:cNvSpPr>
            <a:spLocks noGrp="1"/>
          </p:cNvSpPr>
          <p:nvPr>
            <p:ph idx="1"/>
          </p:nvPr>
        </p:nvSpPr>
        <p:spPr>
          <a:xfrm>
            <a:off x="611560" y="2257424"/>
            <a:ext cx="8229600" cy="4525963"/>
          </a:xfrm>
        </p:spPr>
        <p:txBody>
          <a:bodyPr/>
          <a:lstStyle/>
          <a:p>
            <a:r>
              <a:rPr lang="en-GB" sz="2000" dirty="0"/>
              <a:t>The </a:t>
            </a:r>
            <a:r>
              <a:rPr lang="en-GB" sz="2000" dirty="0" smtClean="0"/>
              <a:t>aim </a:t>
            </a:r>
            <a:r>
              <a:rPr lang="en-GB" sz="2000" dirty="0"/>
              <a:t>of safety </a:t>
            </a:r>
            <a:r>
              <a:rPr lang="en-GB" sz="2000" dirty="0" smtClean="0"/>
              <a:t> </a:t>
            </a:r>
            <a:r>
              <a:rPr lang="en-GB" sz="2000" dirty="0"/>
              <a:t>engineering is to </a:t>
            </a:r>
            <a:r>
              <a:rPr lang="en-GB" sz="2000" dirty="0" smtClean="0"/>
              <a:t>find </a:t>
            </a:r>
            <a:r>
              <a:rPr lang="en-GB" sz="2000" dirty="0"/>
              <a:t>protection requirements </a:t>
            </a:r>
            <a:r>
              <a:rPr lang="en-GB" sz="2000" dirty="0" smtClean="0"/>
              <a:t>that can assure </a:t>
            </a:r>
            <a:r>
              <a:rPr lang="en-GB" sz="2000" dirty="0"/>
              <a:t>that system failures do not cause </a:t>
            </a:r>
            <a:r>
              <a:rPr lang="en-GB" sz="2000" dirty="0" smtClean="0"/>
              <a:t>damage to any human or environment. </a:t>
            </a:r>
          </a:p>
          <a:p>
            <a:r>
              <a:rPr lang="en-GB" sz="2000" dirty="0" smtClean="0"/>
              <a:t> </a:t>
            </a:r>
            <a:r>
              <a:rPr lang="en-GB" sz="2000" dirty="0"/>
              <a:t>Safety requirements </a:t>
            </a:r>
            <a:r>
              <a:rPr lang="en-GB" sz="2000" dirty="0" smtClean="0"/>
              <a:t>can very well be </a:t>
            </a:r>
            <a:r>
              <a:rPr lang="en-GB" sz="2000" dirty="0"/>
              <a:t>‘shall not’ requirements i.e. they </a:t>
            </a:r>
            <a:r>
              <a:rPr lang="en-GB" sz="2000" dirty="0" smtClean="0"/>
              <a:t>explain </a:t>
            </a:r>
            <a:r>
              <a:rPr lang="en-GB" sz="2000" dirty="0"/>
              <a:t>situations and </a:t>
            </a:r>
            <a:r>
              <a:rPr lang="en-GB" sz="2000" dirty="0" smtClean="0"/>
              <a:t>events which must never occur. </a:t>
            </a:r>
            <a:endParaRPr lang="en-GB" sz="2000" dirty="0"/>
          </a:p>
          <a:p>
            <a:r>
              <a:rPr lang="en-GB" sz="2000" dirty="0" smtClean="0"/>
              <a:t>Functional </a:t>
            </a:r>
            <a:r>
              <a:rPr lang="en-GB" sz="2000" dirty="0"/>
              <a:t>safety requirements define: </a:t>
            </a:r>
          </a:p>
          <a:p>
            <a:pPr lvl="1"/>
            <a:r>
              <a:rPr lang="en-GB" sz="2000" dirty="0" smtClean="0"/>
              <a:t>Checking </a:t>
            </a:r>
            <a:r>
              <a:rPr lang="en-GB" sz="2000" dirty="0"/>
              <a:t>and recovery features </a:t>
            </a:r>
            <a:r>
              <a:rPr lang="en-GB" sz="2000" dirty="0" smtClean="0"/>
              <a:t>which should be part of </a:t>
            </a:r>
            <a:r>
              <a:rPr lang="en-GB" sz="2000" dirty="0"/>
              <a:t>a system </a:t>
            </a:r>
          </a:p>
          <a:p>
            <a:pPr lvl="1"/>
            <a:r>
              <a:rPr lang="en-GB" sz="2000" dirty="0" smtClean="0"/>
              <a:t>Features </a:t>
            </a:r>
            <a:r>
              <a:rPr lang="en-GB" sz="2000" dirty="0"/>
              <a:t>that provide </a:t>
            </a:r>
            <a:r>
              <a:rPr lang="en-GB" sz="2000" dirty="0" smtClean="0"/>
              <a:t>security from external attacks </a:t>
            </a:r>
            <a:r>
              <a:rPr lang="en-GB" sz="2000" dirty="0"/>
              <a:t>&amp;</a:t>
            </a:r>
            <a:r>
              <a:rPr lang="en-GB" sz="2000" dirty="0" smtClean="0"/>
              <a:t>system failures</a:t>
            </a:r>
            <a:endParaRPr lang="en-IN" sz="2000" dirty="0"/>
          </a:p>
        </p:txBody>
      </p:sp>
    </p:spTree>
    <p:extLst>
      <p:ext uri="{BB962C8B-B14F-4D97-AF65-F5344CB8AC3E}">
        <p14:creationId xmlns:p14="http://schemas.microsoft.com/office/powerpoint/2010/main" val="30273666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Safety achievement</a:t>
            </a:r>
          </a:p>
        </p:txBody>
      </p:sp>
      <p:sp>
        <p:nvSpPr>
          <p:cNvPr id="3" name="Content Placeholder 2"/>
          <p:cNvSpPr>
            <a:spLocks noGrp="1"/>
          </p:cNvSpPr>
          <p:nvPr>
            <p:ph idx="1"/>
          </p:nvPr>
        </p:nvSpPr>
        <p:spPr>
          <a:xfrm>
            <a:off x="457200" y="2257424"/>
            <a:ext cx="8229600" cy="4525963"/>
          </a:xfrm>
        </p:spPr>
        <p:txBody>
          <a:bodyPr/>
          <a:lstStyle/>
          <a:p>
            <a:r>
              <a:rPr lang="en-GB" sz="2000" dirty="0" smtClean="0"/>
              <a:t>Hazard avoidance </a:t>
            </a:r>
          </a:p>
          <a:p>
            <a:pPr lvl="1"/>
            <a:r>
              <a:rPr lang="en-GB" sz="2000" dirty="0" smtClean="0"/>
              <a:t>The system is built in such a way that some classes of hazard simply cannot arise. </a:t>
            </a:r>
          </a:p>
          <a:p>
            <a:r>
              <a:rPr lang="en-GB" sz="2000" dirty="0" smtClean="0"/>
              <a:t>Hazard detection and removal </a:t>
            </a:r>
          </a:p>
          <a:p>
            <a:pPr lvl="1"/>
            <a:r>
              <a:rPr lang="en-GB" sz="2000" dirty="0" smtClean="0"/>
              <a:t>The system is designed so that hazards are detected and removed before they result in an accident.</a:t>
            </a:r>
          </a:p>
          <a:p>
            <a:r>
              <a:rPr lang="en-GB" sz="2000" dirty="0" smtClean="0"/>
              <a:t> Damage limitation </a:t>
            </a:r>
          </a:p>
          <a:p>
            <a:pPr lvl="1"/>
            <a:r>
              <a:rPr lang="en-GB" sz="2000" dirty="0" smtClean="0"/>
              <a:t>The system includes protection features that minimise the damage that may result from an accident.</a:t>
            </a:r>
            <a:endParaRPr lang="en-IN" sz="2000" dirty="0"/>
          </a:p>
        </p:txBody>
      </p:sp>
    </p:spTree>
    <p:extLst>
      <p:ext uri="{BB962C8B-B14F-4D97-AF65-F5344CB8AC3E}">
        <p14:creationId xmlns:p14="http://schemas.microsoft.com/office/powerpoint/2010/main" val="215662705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dirty="0">
                <a:solidFill>
                  <a:schemeClr val="bg1"/>
                </a:solidFill>
                <a:latin typeface="Arial" panose="020B0604020202020204" pitchFamily="34" charset="0"/>
              </a:rPr>
              <a:t>Security Engineering</a:t>
            </a:r>
          </a:p>
        </p:txBody>
      </p:sp>
      <p:sp>
        <p:nvSpPr>
          <p:cNvPr id="3" name="Content Placeholder 2"/>
          <p:cNvSpPr>
            <a:spLocks noGrp="1"/>
          </p:cNvSpPr>
          <p:nvPr>
            <p:ph idx="1"/>
          </p:nvPr>
        </p:nvSpPr>
        <p:spPr>
          <a:xfrm>
            <a:off x="457200" y="2309018"/>
            <a:ext cx="8229600" cy="4525963"/>
          </a:xfrm>
        </p:spPr>
        <p:txBody>
          <a:bodyPr/>
          <a:lstStyle/>
          <a:p>
            <a:pPr algn="just"/>
            <a:r>
              <a:rPr lang="en-GB" sz="2000" dirty="0" smtClean="0"/>
              <a:t>Security Engineering is the use of methods, </a:t>
            </a:r>
            <a:r>
              <a:rPr lang="en-GB" sz="2000" dirty="0"/>
              <a:t>techniques and </a:t>
            </a:r>
            <a:r>
              <a:rPr lang="en-GB" sz="2000" dirty="0" smtClean="0"/>
              <a:t>tools that </a:t>
            </a:r>
            <a:r>
              <a:rPr lang="en-GB" sz="2000" dirty="0"/>
              <a:t>support the </a:t>
            </a:r>
            <a:r>
              <a:rPr lang="en-GB" sz="2000" dirty="0" smtClean="0"/>
              <a:t>maintenance and development </a:t>
            </a:r>
            <a:r>
              <a:rPr lang="en-GB" sz="2000" dirty="0"/>
              <a:t>of systems that can </a:t>
            </a:r>
            <a:r>
              <a:rPr lang="en-GB" sz="2000" dirty="0" smtClean="0"/>
              <a:t>withstand </a:t>
            </a:r>
            <a:r>
              <a:rPr lang="en-GB" sz="2000" dirty="0"/>
              <a:t>malicious attacks that are </a:t>
            </a:r>
            <a:r>
              <a:rPr lang="en-GB" sz="2000" dirty="0" smtClean="0"/>
              <a:t>aimed at damaging </a:t>
            </a:r>
            <a:r>
              <a:rPr lang="en-GB" sz="2000" dirty="0"/>
              <a:t>a computer-based system </a:t>
            </a:r>
            <a:r>
              <a:rPr lang="en-GB" sz="2000" dirty="0" smtClean="0"/>
              <a:t>and/or  data in system. </a:t>
            </a:r>
            <a:endParaRPr lang="en-GB" sz="2000" dirty="0"/>
          </a:p>
          <a:p>
            <a:pPr algn="just"/>
            <a:r>
              <a:rPr lang="en-GB" sz="2000" dirty="0" smtClean="0"/>
              <a:t>It is a </a:t>
            </a:r>
            <a:r>
              <a:rPr lang="en-GB" sz="2000" dirty="0"/>
              <a:t>sub-field of </a:t>
            </a:r>
            <a:r>
              <a:rPr lang="en-GB" sz="2000" dirty="0" smtClean="0"/>
              <a:t>computer </a:t>
            </a:r>
            <a:r>
              <a:rPr lang="en-GB" sz="2000" dirty="0"/>
              <a:t>security.</a:t>
            </a:r>
            <a:endParaRPr lang="en-IN" sz="2000" dirty="0"/>
          </a:p>
        </p:txBody>
      </p:sp>
    </p:spTree>
    <p:extLst>
      <p:ext uri="{BB962C8B-B14F-4D97-AF65-F5344CB8AC3E}">
        <p14:creationId xmlns:p14="http://schemas.microsoft.com/office/powerpoint/2010/main" val="112987746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Security dimensions</a:t>
            </a:r>
          </a:p>
        </p:txBody>
      </p:sp>
      <p:sp>
        <p:nvSpPr>
          <p:cNvPr id="3" name="Content Placeholder 2"/>
          <p:cNvSpPr>
            <a:spLocks noGrp="1"/>
          </p:cNvSpPr>
          <p:nvPr>
            <p:ph idx="1"/>
          </p:nvPr>
        </p:nvSpPr>
        <p:spPr>
          <a:xfrm>
            <a:off x="457200" y="2417762"/>
            <a:ext cx="8229600" cy="4525963"/>
          </a:xfrm>
        </p:spPr>
        <p:txBody>
          <a:bodyPr/>
          <a:lstStyle/>
          <a:p>
            <a:r>
              <a:rPr lang="en-GB" sz="2000" dirty="0" smtClean="0"/>
              <a:t>Confidentiality </a:t>
            </a:r>
          </a:p>
          <a:p>
            <a:pPr lvl="1"/>
            <a:r>
              <a:rPr lang="en-GB" sz="2000" dirty="0" smtClean="0"/>
              <a:t>Information in the system is disclosed only to the intended audience. </a:t>
            </a:r>
            <a:endParaRPr lang="en-GB" sz="2000" dirty="0"/>
          </a:p>
          <a:p>
            <a:r>
              <a:rPr lang="en-GB" sz="2000" dirty="0" smtClean="0"/>
              <a:t>Integrity </a:t>
            </a:r>
          </a:p>
          <a:p>
            <a:pPr lvl="1"/>
            <a:r>
              <a:rPr lang="en-GB" sz="2000" dirty="0" smtClean="0"/>
              <a:t>The system should ensure that there is no corruption or malicious modification in data. </a:t>
            </a:r>
            <a:endParaRPr lang="en-GB" sz="2000" dirty="0"/>
          </a:p>
          <a:p>
            <a:r>
              <a:rPr lang="en-GB" sz="2000" dirty="0" smtClean="0"/>
              <a:t>Availability </a:t>
            </a:r>
          </a:p>
          <a:p>
            <a:pPr lvl="1"/>
            <a:r>
              <a:rPr lang="en-GB" sz="2000" dirty="0" smtClean="0"/>
              <a:t>Access </a:t>
            </a:r>
            <a:r>
              <a:rPr lang="en-GB" sz="2000" dirty="0"/>
              <a:t>to a system or its data that is normally available may not be possible. </a:t>
            </a:r>
            <a:endParaRPr lang="en-IN" sz="2000" dirty="0"/>
          </a:p>
        </p:txBody>
      </p:sp>
    </p:spTree>
    <p:extLst>
      <p:ext uri="{BB962C8B-B14F-4D97-AF65-F5344CB8AC3E}">
        <p14:creationId xmlns:p14="http://schemas.microsoft.com/office/powerpoint/2010/main" val="154302500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Security levels</a:t>
            </a:r>
          </a:p>
        </p:txBody>
      </p:sp>
      <p:sp>
        <p:nvSpPr>
          <p:cNvPr id="3" name="Content Placeholder 2"/>
          <p:cNvSpPr>
            <a:spLocks noGrp="1"/>
          </p:cNvSpPr>
          <p:nvPr>
            <p:ph idx="1"/>
          </p:nvPr>
        </p:nvSpPr>
        <p:spPr>
          <a:xfrm>
            <a:off x="457200" y="2243137"/>
            <a:ext cx="8229600" cy="4525963"/>
          </a:xfrm>
        </p:spPr>
        <p:txBody>
          <a:bodyPr/>
          <a:lstStyle/>
          <a:p>
            <a:pPr algn="just"/>
            <a:r>
              <a:rPr lang="en-GB" sz="2000" dirty="0"/>
              <a:t>Infrastructure </a:t>
            </a:r>
            <a:r>
              <a:rPr lang="en-GB" sz="2000" dirty="0" smtClean="0"/>
              <a:t>security</a:t>
            </a:r>
          </a:p>
          <a:p>
            <a:pPr algn="just"/>
            <a:r>
              <a:rPr lang="en-GB" sz="2000" dirty="0" smtClean="0"/>
              <a:t>Application security</a:t>
            </a:r>
          </a:p>
          <a:p>
            <a:pPr algn="just"/>
            <a:r>
              <a:rPr lang="en-GB" sz="2000" dirty="0" smtClean="0"/>
              <a:t>Operational security</a:t>
            </a:r>
          </a:p>
        </p:txBody>
      </p:sp>
    </p:spTree>
    <p:extLst>
      <p:ext uri="{BB962C8B-B14F-4D97-AF65-F5344CB8AC3E}">
        <p14:creationId xmlns:p14="http://schemas.microsoft.com/office/powerpoint/2010/main" val="236643316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964704"/>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GB" altLang="en-US" sz="3000" dirty="0">
                <a:solidFill>
                  <a:schemeClr val="bg1"/>
                </a:solidFill>
                <a:latin typeface="Arial" panose="020B0604020202020204" pitchFamily="34" charset="0"/>
              </a:rPr>
              <a:t>System layers where security may be</a:t>
            </a:r>
          </a:p>
          <a:p>
            <a:pPr>
              <a:spcBef>
                <a:spcPct val="0"/>
              </a:spcBef>
              <a:buFontTx/>
              <a:buNone/>
            </a:pPr>
            <a:r>
              <a:rPr lang="en-GB" altLang="en-US" sz="3000" dirty="0">
                <a:solidFill>
                  <a:schemeClr val="bg1"/>
                </a:solidFill>
                <a:latin typeface="Arial" panose="020B0604020202020204" pitchFamily="34" charset="0"/>
              </a:rPr>
              <a:t>compromised</a:t>
            </a:r>
            <a:endParaRPr lang="en-US" altLang="en-US" sz="3000" dirty="0">
              <a:solidFill>
                <a:schemeClr val="bg1"/>
              </a:solidFill>
              <a:latin typeface="Arial" panose="020B0604020202020204" pitchFamily="34" charset="0"/>
            </a:endParaRPr>
          </a:p>
        </p:txBody>
      </p:sp>
      <p:pic>
        <p:nvPicPr>
          <p:cNvPr id="6" name="Content Placeholder 5"/>
          <p:cNvPicPr>
            <a:picLocks noGrp="1" noChangeAspect="1"/>
          </p:cNvPicPr>
          <p:nvPr>
            <p:ph idx="1"/>
          </p:nvPr>
        </p:nvPicPr>
        <p:blipFill>
          <a:blip r:embed="rId5"/>
          <a:stretch>
            <a:fillRect/>
          </a:stretch>
        </p:blipFill>
        <p:spPr>
          <a:xfrm>
            <a:off x="755576" y="2569677"/>
            <a:ext cx="7632848" cy="4067175"/>
          </a:xfrm>
          <a:prstGeom prst="rect">
            <a:avLst/>
          </a:prstGeom>
          <a:ln w="38100" cap="sq">
            <a:solidFill>
              <a:schemeClr val="tx2">
                <a:lumMod val="60000"/>
                <a:lumOff val="4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107297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Security terminology</a:t>
            </a:r>
          </a:p>
        </p:txBody>
      </p:sp>
      <p:pic>
        <p:nvPicPr>
          <p:cNvPr id="6" name="Picture 5"/>
          <p:cNvPicPr>
            <a:picLocks noChangeAspect="1"/>
          </p:cNvPicPr>
          <p:nvPr/>
        </p:nvPicPr>
        <p:blipFill>
          <a:blip r:embed="rId5"/>
          <a:stretch>
            <a:fillRect/>
          </a:stretch>
        </p:blipFill>
        <p:spPr>
          <a:xfrm>
            <a:off x="266835" y="2348880"/>
            <a:ext cx="8424728" cy="420749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012996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Threat </a:t>
            </a:r>
            <a:r>
              <a:rPr lang="en-US" altLang="en-US" sz="3000" dirty="0" smtClean="0">
                <a:solidFill>
                  <a:schemeClr val="bg1"/>
                </a:solidFill>
                <a:latin typeface="Arial" panose="020B0604020202020204" pitchFamily="34" charset="0"/>
              </a:rPr>
              <a:t>Types</a:t>
            </a:r>
            <a:endParaRPr lang="en-US" altLang="en-US" sz="3000" dirty="0">
              <a:solidFill>
                <a:schemeClr val="bg1"/>
              </a:solidFill>
              <a:latin typeface="Arial" panose="020B0604020202020204" pitchFamily="34" charset="0"/>
            </a:endParaRPr>
          </a:p>
        </p:txBody>
      </p:sp>
      <p:sp>
        <p:nvSpPr>
          <p:cNvPr id="3" name="Content Placeholder 2"/>
          <p:cNvSpPr>
            <a:spLocks noGrp="1"/>
          </p:cNvSpPr>
          <p:nvPr>
            <p:ph idx="1"/>
          </p:nvPr>
        </p:nvSpPr>
        <p:spPr>
          <a:xfrm>
            <a:off x="457200" y="2214561"/>
            <a:ext cx="8229600" cy="4525963"/>
          </a:xfrm>
        </p:spPr>
        <p:txBody>
          <a:bodyPr/>
          <a:lstStyle/>
          <a:p>
            <a:r>
              <a:rPr lang="en-GB" sz="2000" dirty="0" smtClean="0"/>
              <a:t>Interception </a:t>
            </a:r>
            <a:r>
              <a:rPr lang="en-GB" sz="2000" dirty="0"/>
              <a:t>threats that allow an attacker to gain access to an asset. </a:t>
            </a:r>
            <a:endParaRPr lang="en-GB" sz="2000" dirty="0" smtClean="0"/>
          </a:p>
          <a:p>
            <a:pPr lvl="1"/>
            <a:r>
              <a:rPr lang="en-GB" sz="2000" dirty="0" smtClean="0"/>
              <a:t>A </a:t>
            </a:r>
            <a:r>
              <a:rPr lang="en-GB" sz="2000" dirty="0"/>
              <a:t>possible threat to the </a:t>
            </a:r>
            <a:r>
              <a:rPr lang="en-GB" sz="2000" dirty="0" err="1"/>
              <a:t>Mentcare</a:t>
            </a:r>
            <a:r>
              <a:rPr lang="en-GB" sz="2000" dirty="0"/>
              <a:t> system might be a situation where an attacker gains access to the records of an individual </a:t>
            </a:r>
            <a:r>
              <a:rPr lang="en-GB" sz="2000" dirty="0" smtClean="0"/>
              <a:t>patient.</a:t>
            </a:r>
          </a:p>
          <a:p>
            <a:r>
              <a:rPr lang="en-GB" sz="2000" dirty="0" smtClean="0"/>
              <a:t>Interruption </a:t>
            </a:r>
            <a:r>
              <a:rPr lang="en-GB" sz="2000" dirty="0"/>
              <a:t>threats that allow an attacker to make part of the system unavailable. </a:t>
            </a:r>
            <a:endParaRPr lang="en-GB" sz="2000" dirty="0" smtClean="0"/>
          </a:p>
          <a:p>
            <a:pPr lvl="1"/>
            <a:r>
              <a:rPr lang="en-GB" sz="2000" dirty="0" smtClean="0"/>
              <a:t>A </a:t>
            </a:r>
            <a:r>
              <a:rPr lang="en-GB" sz="2000" dirty="0"/>
              <a:t>possible threat might be a denial of service attack on a system database server so that database connections become impossible. </a:t>
            </a:r>
            <a:endParaRPr lang="en-IN" sz="2000" dirty="0"/>
          </a:p>
        </p:txBody>
      </p:sp>
    </p:spTree>
    <p:extLst>
      <p:ext uri="{BB962C8B-B14F-4D97-AF65-F5344CB8AC3E}">
        <p14:creationId xmlns:p14="http://schemas.microsoft.com/office/powerpoint/2010/main" val="301475488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smtClean="0">
                <a:solidFill>
                  <a:schemeClr val="bg1"/>
                </a:solidFill>
                <a:latin typeface="Arial" panose="020B0604020202020204" pitchFamily="34" charset="0"/>
              </a:rPr>
              <a:t>Continued..</a:t>
            </a:r>
            <a:endParaRPr lang="en-US" altLang="en-US" sz="3000" dirty="0">
              <a:solidFill>
                <a:schemeClr val="bg1"/>
              </a:solidFill>
              <a:latin typeface="Arial" panose="020B0604020202020204" pitchFamily="34" charset="0"/>
            </a:endParaRPr>
          </a:p>
        </p:txBody>
      </p:sp>
      <p:sp>
        <p:nvSpPr>
          <p:cNvPr id="3" name="Content Placeholder 2"/>
          <p:cNvSpPr>
            <a:spLocks noGrp="1"/>
          </p:cNvSpPr>
          <p:nvPr>
            <p:ph idx="1"/>
          </p:nvPr>
        </p:nvSpPr>
        <p:spPr>
          <a:xfrm>
            <a:off x="457200" y="2257424"/>
            <a:ext cx="8229600" cy="4525963"/>
          </a:xfrm>
        </p:spPr>
        <p:txBody>
          <a:bodyPr/>
          <a:lstStyle/>
          <a:p>
            <a:pPr algn="just"/>
            <a:r>
              <a:rPr lang="en-GB" sz="2000" dirty="0" smtClean="0"/>
              <a:t>Modification </a:t>
            </a:r>
            <a:r>
              <a:rPr lang="en-GB" sz="2000" dirty="0"/>
              <a:t>threats that allow an attacker to tamper with a system </a:t>
            </a:r>
            <a:r>
              <a:rPr lang="en-GB" sz="2000" dirty="0" smtClean="0"/>
              <a:t>asset.</a:t>
            </a:r>
          </a:p>
          <a:p>
            <a:pPr lvl="1" algn="just"/>
            <a:r>
              <a:rPr lang="en-GB" sz="2000" dirty="0" smtClean="0"/>
              <a:t>In </a:t>
            </a:r>
            <a:r>
              <a:rPr lang="en-GB" sz="2000" dirty="0"/>
              <a:t>the </a:t>
            </a:r>
            <a:r>
              <a:rPr lang="en-GB" sz="2000" dirty="0" smtClean="0"/>
              <a:t>hospital management </a:t>
            </a:r>
            <a:r>
              <a:rPr lang="en-GB" sz="2000" dirty="0"/>
              <a:t>system, a modification threat would be where an attacker alters or destroys a patient record. </a:t>
            </a:r>
          </a:p>
          <a:p>
            <a:pPr algn="just"/>
            <a:r>
              <a:rPr lang="en-GB" sz="2000" dirty="0" smtClean="0"/>
              <a:t>Fabrication </a:t>
            </a:r>
            <a:r>
              <a:rPr lang="en-GB" sz="2000" dirty="0"/>
              <a:t>threats that allow an attacker to insert false information into a system. </a:t>
            </a:r>
          </a:p>
          <a:p>
            <a:pPr lvl="1" algn="just"/>
            <a:r>
              <a:rPr lang="en-GB" sz="2000" dirty="0" smtClean="0"/>
              <a:t>In a bank system,  </a:t>
            </a:r>
            <a:r>
              <a:rPr lang="en-GB" sz="2000" dirty="0"/>
              <a:t>false transactions might be added to the system that transfer money to the perpetrator’s bank account. </a:t>
            </a:r>
            <a:endParaRPr lang="en-IN" sz="2000" dirty="0"/>
          </a:p>
        </p:txBody>
      </p:sp>
    </p:spTree>
    <p:extLst>
      <p:ext uri="{BB962C8B-B14F-4D97-AF65-F5344CB8AC3E}">
        <p14:creationId xmlns:p14="http://schemas.microsoft.com/office/powerpoint/2010/main" val="284800814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Security and dependability</a:t>
            </a:r>
          </a:p>
        </p:txBody>
      </p:sp>
      <p:sp>
        <p:nvSpPr>
          <p:cNvPr id="6" name="Rectangle 5"/>
          <p:cNvSpPr/>
          <p:nvPr/>
        </p:nvSpPr>
        <p:spPr>
          <a:xfrm>
            <a:off x="457200" y="2425700"/>
            <a:ext cx="8229600" cy="2862322"/>
          </a:xfrm>
          <a:prstGeom prst="rect">
            <a:avLst/>
          </a:prstGeom>
        </p:spPr>
        <p:txBody>
          <a:bodyPr wrap="square">
            <a:spAutoFit/>
          </a:bodyPr>
          <a:lstStyle/>
          <a:p>
            <a:pPr marL="285750" indent="-285750">
              <a:buFont typeface="Arial" panose="020B0604020202020204" pitchFamily="34" charset="0"/>
              <a:buChar char="•"/>
            </a:pPr>
            <a:r>
              <a:rPr lang="en-GB" sz="2000" b="1" dirty="0"/>
              <a:t>Security and reliability </a:t>
            </a:r>
            <a:endParaRPr lang="en-GB" sz="2000" b="1" dirty="0" smtClean="0"/>
          </a:p>
          <a:p>
            <a:pPr marL="742950" lvl="1" indent="-285750" algn="just">
              <a:buFont typeface="Arial" panose="020B0604020202020204" pitchFamily="34" charset="0"/>
              <a:buChar char="•"/>
            </a:pPr>
            <a:r>
              <a:rPr lang="en-GB" sz="2000" dirty="0" smtClean="0"/>
              <a:t>If </a:t>
            </a:r>
            <a:r>
              <a:rPr lang="en-GB" sz="2000" dirty="0"/>
              <a:t>a system is attacked and the system or its data are corrupted as a consequence of that attack, then this may induce system failures that compromise the reliability of the system. </a:t>
            </a:r>
          </a:p>
          <a:p>
            <a:pPr marL="285750" indent="-285750">
              <a:buFont typeface="Arial" panose="020B0604020202020204" pitchFamily="34" charset="0"/>
              <a:buChar char="•"/>
            </a:pPr>
            <a:r>
              <a:rPr lang="en-GB" sz="2000" b="1" dirty="0" smtClean="0"/>
              <a:t>Security </a:t>
            </a:r>
            <a:r>
              <a:rPr lang="en-GB" sz="2000" b="1" dirty="0"/>
              <a:t>and availability </a:t>
            </a:r>
            <a:endParaRPr lang="en-GB" sz="2000" b="1" dirty="0" smtClean="0"/>
          </a:p>
          <a:p>
            <a:pPr marL="742950" lvl="1" indent="-285750" algn="just">
              <a:buFont typeface="Arial" panose="020B0604020202020204" pitchFamily="34" charset="0"/>
              <a:buChar char="•"/>
            </a:pPr>
            <a:r>
              <a:rPr lang="en-GB" sz="2000" dirty="0" smtClean="0"/>
              <a:t> </a:t>
            </a:r>
            <a:r>
              <a:rPr lang="en-GB" sz="2000" dirty="0"/>
              <a:t>A common attack on a web-based system is a denial of service attack, where a web server is flooded with service requests from a range of different sources. The aim of this attack is to make the system unavailable. </a:t>
            </a:r>
            <a:endParaRPr lang="en-IN" sz="2000" dirty="0"/>
          </a:p>
        </p:txBody>
      </p:sp>
    </p:spTree>
    <p:extLst>
      <p:ext uri="{BB962C8B-B14F-4D97-AF65-F5344CB8AC3E}">
        <p14:creationId xmlns:p14="http://schemas.microsoft.com/office/powerpoint/2010/main" val="4013280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3648" y="-10300"/>
            <a:ext cx="9157648" cy="69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Content Placeholder 2"/>
          <p:cNvSpPr>
            <a:spLocks noGrp="1"/>
          </p:cNvSpPr>
          <p:nvPr>
            <p:ph idx="1"/>
          </p:nvPr>
        </p:nvSpPr>
        <p:spPr/>
        <p:txBody>
          <a:bodyPr/>
          <a:lstStyle/>
          <a:p>
            <a:r>
              <a:rPr lang="en-GB" sz="2000" dirty="0" smtClean="0"/>
              <a:t>CASE tools are developed for the following purposes: </a:t>
            </a:r>
          </a:p>
          <a:p>
            <a:pPr lvl="1">
              <a:buFont typeface="Arial" panose="020B0604020202020204" pitchFamily="34" charset="0"/>
              <a:buChar char="•"/>
            </a:pPr>
            <a:r>
              <a:rPr lang="en-GB" sz="2000" dirty="0" smtClean="0"/>
              <a:t>Quick Installation </a:t>
            </a:r>
          </a:p>
          <a:p>
            <a:pPr lvl="1">
              <a:buFont typeface="Arial" panose="020B0604020202020204" pitchFamily="34" charset="0"/>
              <a:buChar char="•"/>
            </a:pPr>
            <a:r>
              <a:rPr lang="en-GB" sz="2000" dirty="0" smtClean="0"/>
              <a:t>Reduce Coding &amp; Testing time.</a:t>
            </a:r>
          </a:p>
          <a:p>
            <a:pPr lvl="1">
              <a:buFont typeface="Arial" panose="020B0604020202020204" pitchFamily="34" charset="0"/>
              <a:buChar char="•"/>
            </a:pPr>
            <a:r>
              <a:rPr lang="en-GB" sz="2000" dirty="0" smtClean="0"/>
              <a:t>Improve graphical techniques and data flow.</a:t>
            </a:r>
          </a:p>
          <a:p>
            <a:pPr lvl="1">
              <a:buFont typeface="Arial" panose="020B0604020202020204" pitchFamily="34" charset="0"/>
              <a:buChar char="•"/>
            </a:pPr>
            <a:r>
              <a:rPr lang="en-GB" sz="2000" dirty="0" smtClean="0"/>
              <a:t>Enhanced analysis and design development.</a:t>
            </a:r>
          </a:p>
          <a:p>
            <a:pPr lvl="1">
              <a:buFont typeface="Arial" panose="020B0604020202020204" pitchFamily="34" charset="0"/>
              <a:buChar char="•"/>
            </a:pPr>
            <a:r>
              <a:rPr lang="en-GB" sz="2000" dirty="0" smtClean="0"/>
              <a:t>Easily work with documentation </a:t>
            </a:r>
          </a:p>
          <a:p>
            <a:pPr lvl="1">
              <a:buFont typeface="Arial" panose="020B0604020202020204" pitchFamily="34" charset="0"/>
              <a:buChar char="•"/>
            </a:pPr>
            <a:r>
              <a:rPr lang="en-GB" sz="2000" dirty="0" smtClean="0"/>
              <a:t>Increase rate of system development .</a:t>
            </a:r>
            <a:endParaRPr lang="en-IN" sz="2000" dirty="0"/>
          </a:p>
        </p:txBody>
      </p:sp>
    </p:spTree>
    <p:extLst>
      <p:ext uri="{BB962C8B-B14F-4D97-AF65-F5344CB8AC3E}">
        <p14:creationId xmlns:p14="http://schemas.microsoft.com/office/powerpoint/2010/main" val="312558579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smtClean="0">
                <a:solidFill>
                  <a:schemeClr val="bg1"/>
                </a:solidFill>
                <a:latin typeface="Arial" panose="020B0604020202020204" pitchFamily="34" charset="0"/>
              </a:rPr>
              <a:t>Continued…</a:t>
            </a:r>
            <a:endParaRPr lang="en-US" altLang="en-US" sz="3000" dirty="0">
              <a:solidFill>
                <a:schemeClr val="bg1"/>
              </a:solidFill>
              <a:latin typeface="Arial" panose="020B0604020202020204" pitchFamily="34" charset="0"/>
            </a:endParaRPr>
          </a:p>
        </p:txBody>
      </p:sp>
      <p:sp>
        <p:nvSpPr>
          <p:cNvPr id="6" name="Rectangle 5"/>
          <p:cNvSpPr/>
          <p:nvPr/>
        </p:nvSpPr>
        <p:spPr>
          <a:xfrm>
            <a:off x="457200" y="2217510"/>
            <a:ext cx="7931224" cy="4401205"/>
          </a:xfrm>
          <a:prstGeom prst="rect">
            <a:avLst/>
          </a:prstGeom>
        </p:spPr>
        <p:txBody>
          <a:bodyPr wrap="square">
            <a:spAutoFit/>
          </a:bodyPr>
          <a:lstStyle/>
          <a:p>
            <a:pPr marL="285750" indent="-285750">
              <a:buFont typeface="Arial" panose="020B0604020202020204" pitchFamily="34" charset="0"/>
              <a:buChar char="•"/>
            </a:pPr>
            <a:r>
              <a:rPr lang="en-GB" sz="2000" b="1" dirty="0"/>
              <a:t>Security and safety </a:t>
            </a:r>
            <a:endParaRPr lang="en-GB" sz="2000" b="1" dirty="0" smtClean="0"/>
          </a:p>
          <a:p>
            <a:pPr marL="742950" lvl="1" indent="-285750">
              <a:buFont typeface="Arial" panose="020B0604020202020204" pitchFamily="34" charset="0"/>
              <a:buChar char="•"/>
            </a:pPr>
            <a:r>
              <a:rPr lang="en-GB" sz="2000" dirty="0" smtClean="0"/>
              <a:t> </a:t>
            </a:r>
            <a:r>
              <a:rPr lang="en-GB" sz="2000" dirty="0"/>
              <a:t>An attack that corrupts the system or its data means that assumptions about safety may not hold. Safety checks rely on analysing the source code of safety critical software and assume the executing code is a completely accurate translation of that source code. If this is not the case, safety-related failures may be induced and the safety case made for the software is invalid. </a:t>
            </a:r>
            <a:endParaRPr lang="en-GB" sz="2000" dirty="0" smtClean="0"/>
          </a:p>
          <a:p>
            <a:pPr marL="285750" indent="-285750">
              <a:buFont typeface="Arial" panose="020B0604020202020204" pitchFamily="34" charset="0"/>
              <a:buChar char="•"/>
            </a:pPr>
            <a:r>
              <a:rPr lang="en-GB" sz="2000" b="1" dirty="0" smtClean="0"/>
              <a:t>Security </a:t>
            </a:r>
            <a:r>
              <a:rPr lang="en-GB" sz="2000" b="1" dirty="0"/>
              <a:t>and resilience </a:t>
            </a:r>
            <a:endParaRPr lang="en-GB" sz="2000" b="1" dirty="0" smtClean="0"/>
          </a:p>
          <a:p>
            <a:pPr marL="742950" lvl="1" indent="-285750">
              <a:buFont typeface="Arial" panose="020B0604020202020204" pitchFamily="34" charset="0"/>
              <a:buChar char="•"/>
            </a:pPr>
            <a:r>
              <a:rPr lang="en-GB" sz="2000" dirty="0" smtClean="0"/>
              <a:t>Resilience </a:t>
            </a:r>
            <a:r>
              <a:rPr lang="en-GB" sz="2000" dirty="0"/>
              <a:t>is a system characteristic that reflects its ability to resist and recover from damaging events. The most probable damaging event on networked software systems is a </a:t>
            </a:r>
            <a:r>
              <a:rPr lang="en-GB" sz="2000" dirty="0" smtClean="0"/>
              <a:t>cyber attack </a:t>
            </a:r>
            <a:r>
              <a:rPr lang="en-GB" sz="2000" dirty="0"/>
              <a:t>of some </a:t>
            </a:r>
            <a:r>
              <a:rPr lang="en-GB" sz="2000" dirty="0" smtClean="0"/>
              <a:t>kind, </a:t>
            </a:r>
            <a:r>
              <a:rPr lang="en-GB" sz="2000" dirty="0"/>
              <a:t>so most of the work now done in resilience is aimed </a:t>
            </a:r>
            <a:r>
              <a:rPr lang="en-GB" sz="2000" dirty="0" smtClean="0"/>
              <a:t>at preventing cyber attacks</a:t>
            </a:r>
            <a:endParaRPr lang="en-IN" sz="2000" dirty="0"/>
          </a:p>
        </p:txBody>
      </p:sp>
    </p:spTree>
    <p:extLst>
      <p:ext uri="{BB962C8B-B14F-4D97-AF65-F5344CB8AC3E}">
        <p14:creationId xmlns:p14="http://schemas.microsoft.com/office/powerpoint/2010/main" val="300895747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Content Placeholder 2"/>
          <p:cNvSpPr>
            <a:spLocks noGrp="1"/>
          </p:cNvSpPr>
          <p:nvPr>
            <p:ph idx="1"/>
          </p:nvPr>
        </p:nvSpPr>
        <p:spPr>
          <a:xfrm>
            <a:off x="457200" y="2271713"/>
            <a:ext cx="8229600" cy="4397648"/>
          </a:xfrm>
        </p:spPr>
        <p:txBody>
          <a:bodyPr/>
          <a:lstStyle/>
          <a:p>
            <a:r>
              <a:rPr lang="en-GB" sz="2000" dirty="0"/>
              <a:t>The resilience of a system is a judgment of how well that system can maintain the continuity of its critical services in the presence of disruptive events, such as equipment failure </a:t>
            </a:r>
            <a:r>
              <a:rPr lang="en-GB" sz="2000"/>
              <a:t>and </a:t>
            </a:r>
            <a:r>
              <a:rPr lang="en-GB" sz="2000" smtClean="0"/>
              <a:t>cyber attacks</a:t>
            </a:r>
            <a:r>
              <a:rPr lang="en-GB" sz="2000" dirty="0"/>
              <a:t>.  </a:t>
            </a:r>
          </a:p>
          <a:p>
            <a:r>
              <a:rPr lang="en-GB" sz="2000" dirty="0" err="1" smtClean="0"/>
              <a:t>Cyberattacks</a:t>
            </a:r>
            <a:r>
              <a:rPr lang="en-GB" sz="2000" dirty="0" smtClean="0"/>
              <a:t> </a:t>
            </a:r>
            <a:r>
              <a:rPr lang="en-GB" sz="2000" dirty="0"/>
              <a:t>by malicious outsiders are perhaps the most serious threat faced by networked systems but resilience is also intended to cope with system failures and other disruptive events</a:t>
            </a:r>
            <a:r>
              <a:rPr lang="en-GB" sz="3000" dirty="0"/>
              <a:t>.</a:t>
            </a:r>
          </a:p>
        </p:txBody>
      </p:sp>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dirty="0">
                <a:solidFill>
                  <a:schemeClr val="bg1"/>
                </a:solidFill>
                <a:latin typeface="Arial" panose="020B0604020202020204" pitchFamily="34" charset="0"/>
              </a:rPr>
              <a:t>Resilience </a:t>
            </a:r>
            <a:r>
              <a:rPr lang="en-US" altLang="en-US" sz="3000" dirty="0" smtClean="0">
                <a:solidFill>
                  <a:schemeClr val="bg1"/>
                </a:solidFill>
                <a:latin typeface="Arial" panose="020B0604020202020204" pitchFamily="34" charset="0"/>
              </a:rPr>
              <a:t>Engineering</a:t>
            </a:r>
            <a:endParaRPr lang="en-US" altLang="en-US" sz="3000" dirty="0">
              <a:solidFill>
                <a:schemeClr val="bg1"/>
              </a:solidFill>
              <a:latin typeface="Arial" panose="020B0604020202020204" pitchFamily="34" charset="0"/>
            </a:endParaRPr>
          </a:p>
        </p:txBody>
      </p:sp>
    </p:spTree>
    <p:extLst>
      <p:ext uri="{BB962C8B-B14F-4D97-AF65-F5344CB8AC3E}">
        <p14:creationId xmlns:p14="http://schemas.microsoft.com/office/powerpoint/2010/main" val="331059835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Content Placeholder 2"/>
          <p:cNvSpPr>
            <a:spLocks noGrp="1"/>
          </p:cNvSpPr>
          <p:nvPr>
            <p:ph idx="1"/>
          </p:nvPr>
        </p:nvSpPr>
        <p:spPr>
          <a:xfrm>
            <a:off x="457200" y="2285999"/>
            <a:ext cx="8229600" cy="4525963"/>
          </a:xfrm>
        </p:spPr>
        <p:txBody>
          <a:bodyPr/>
          <a:lstStyle/>
          <a:p>
            <a:pPr algn="just"/>
            <a:r>
              <a:rPr lang="en-GB" sz="2000" dirty="0" smtClean="0"/>
              <a:t>The </a:t>
            </a:r>
            <a:r>
              <a:rPr lang="en-GB" sz="2000" dirty="0"/>
              <a:t>idea that some of the services offered by a system are critical services whose failure could have serious human, social or economic effects. </a:t>
            </a:r>
          </a:p>
          <a:p>
            <a:pPr algn="just"/>
            <a:r>
              <a:rPr lang="en-GB" sz="2000" dirty="0" smtClean="0"/>
              <a:t>The </a:t>
            </a:r>
            <a:r>
              <a:rPr lang="en-GB" sz="2000" dirty="0"/>
              <a:t>idea that some events are disruptive and can affect the ability of a system to deliver its critical services. </a:t>
            </a:r>
          </a:p>
          <a:p>
            <a:pPr algn="just"/>
            <a:r>
              <a:rPr lang="en-GB" sz="2000" dirty="0" smtClean="0"/>
              <a:t>The </a:t>
            </a:r>
            <a:r>
              <a:rPr lang="en-GB" sz="2000" dirty="0"/>
              <a:t>idea that resilience is a judgment – there are no resilience metrics and resilience cannot be measured. The resilience of a system can only be assessed by experts, who can examine the system and its operational processes. </a:t>
            </a:r>
            <a:endParaRPr lang="en-IN" sz="2000" dirty="0"/>
          </a:p>
        </p:txBody>
      </p:sp>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Essential resilience ideas</a:t>
            </a:r>
          </a:p>
        </p:txBody>
      </p:sp>
    </p:spTree>
    <p:extLst>
      <p:ext uri="{BB962C8B-B14F-4D97-AF65-F5344CB8AC3E}">
        <p14:creationId xmlns:p14="http://schemas.microsoft.com/office/powerpoint/2010/main" val="51531268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Content Placeholder 2"/>
          <p:cNvSpPr>
            <a:spLocks noGrp="1"/>
          </p:cNvSpPr>
          <p:nvPr>
            <p:ph idx="1"/>
          </p:nvPr>
        </p:nvSpPr>
        <p:spPr>
          <a:xfrm>
            <a:off x="457200" y="2132856"/>
            <a:ext cx="8229600" cy="4525963"/>
          </a:xfrm>
        </p:spPr>
        <p:txBody>
          <a:bodyPr/>
          <a:lstStyle/>
          <a:p>
            <a:r>
              <a:rPr lang="en-GB" sz="2000" b="1" dirty="0" smtClean="0"/>
              <a:t>Recognition :</a:t>
            </a:r>
            <a:r>
              <a:rPr lang="en-GB" sz="2000" dirty="0" smtClean="0"/>
              <a:t> </a:t>
            </a:r>
            <a:r>
              <a:rPr lang="en-GB" sz="2000" dirty="0"/>
              <a:t>The system or its operators should recognise early indications of system failure. </a:t>
            </a:r>
          </a:p>
          <a:p>
            <a:r>
              <a:rPr lang="en-GB" sz="2000" b="1" dirty="0" smtClean="0"/>
              <a:t>Resistance :</a:t>
            </a:r>
            <a:r>
              <a:rPr lang="en-GB" sz="2000" dirty="0" smtClean="0"/>
              <a:t> </a:t>
            </a:r>
            <a:r>
              <a:rPr lang="en-GB" sz="2000" dirty="0"/>
              <a:t>If the symptoms of a problem or </a:t>
            </a:r>
            <a:r>
              <a:rPr lang="en-GB" sz="2000" dirty="0" err="1"/>
              <a:t>cyberattack</a:t>
            </a:r>
            <a:r>
              <a:rPr lang="en-GB" sz="2000" dirty="0"/>
              <a:t> are detected early, then resistance strategies may be used to reduce the probability that the system will fail. </a:t>
            </a:r>
            <a:endParaRPr lang="en-GB" sz="2000" dirty="0" smtClean="0"/>
          </a:p>
          <a:p>
            <a:r>
              <a:rPr lang="en-GB" sz="2000" b="1" dirty="0" smtClean="0"/>
              <a:t>Recovery :</a:t>
            </a:r>
            <a:r>
              <a:rPr lang="en-GB" sz="2000" dirty="0" smtClean="0"/>
              <a:t> </a:t>
            </a:r>
            <a:r>
              <a:rPr lang="en-GB" sz="2000" dirty="0"/>
              <a:t>If a failure occurs, the recovery activity ensures that critical system services are restored quickly so that system users are not badly affected by failure. </a:t>
            </a:r>
            <a:endParaRPr lang="en-GB" sz="2000" dirty="0" smtClean="0"/>
          </a:p>
          <a:p>
            <a:r>
              <a:rPr lang="en-GB" sz="2000" b="1" dirty="0" smtClean="0"/>
              <a:t> Reinstatement : </a:t>
            </a:r>
            <a:r>
              <a:rPr lang="en-GB" sz="2000" dirty="0"/>
              <a:t>In this final activity, all of the system services are restored and normal system operation can continue. </a:t>
            </a:r>
            <a:endParaRPr lang="en-IN" sz="2000" dirty="0"/>
          </a:p>
        </p:txBody>
      </p:sp>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Resilience engineering assumptions</a:t>
            </a:r>
          </a:p>
        </p:txBody>
      </p:sp>
    </p:spTree>
    <p:extLst>
      <p:ext uri="{BB962C8B-B14F-4D97-AF65-F5344CB8AC3E}">
        <p14:creationId xmlns:p14="http://schemas.microsoft.com/office/powerpoint/2010/main" val="204670203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Content Placeholder 2"/>
          <p:cNvSpPr>
            <a:spLocks noGrp="1"/>
          </p:cNvSpPr>
          <p:nvPr>
            <p:ph idx="1"/>
          </p:nvPr>
        </p:nvSpPr>
        <p:spPr>
          <a:xfrm>
            <a:off x="457200" y="2243137"/>
            <a:ext cx="8229600" cy="4525963"/>
          </a:xfrm>
        </p:spPr>
        <p:txBody>
          <a:bodyPr/>
          <a:lstStyle/>
          <a:p>
            <a:pPr algn="just"/>
            <a:r>
              <a:rPr lang="en-GB" sz="2000" dirty="0" smtClean="0"/>
              <a:t>Resistance </a:t>
            </a:r>
            <a:r>
              <a:rPr lang="en-GB" sz="2000" dirty="0"/>
              <a:t>strategies may focus on </a:t>
            </a:r>
            <a:r>
              <a:rPr lang="en-GB" sz="2000" b="1" dirty="0"/>
              <a:t>isolating critical parts</a:t>
            </a:r>
            <a:r>
              <a:rPr lang="en-GB" sz="2000" dirty="0"/>
              <a:t> of the system so that they are </a:t>
            </a:r>
            <a:r>
              <a:rPr lang="en-GB" sz="2000" b="1" dirty="0"/>
              <a:t>unaffected by problems elsewhere</a:t>
            </a:r>
            <a:r>
              <a:rPr lang="en-GB" sz="2000" dirty="0" smtClean="0"/>
              <a:t>.</a:t>
            </a:r>
          </a:p>
          <a:p>
            <a:pPr algn="just"/>
            <a:r>
              <a:rPr lang="en-GB" sz="2000" dirty="0" smtClean="0"/>
              <a:t>Resistance </a:t>
            </a:r>
            <a:r>
              <a:rPr lang="en-GB" sz="2000" dirty="0"/>
              <a:t>includes proactive resistance where defences are included in a system to trap problems and reactive resistance where actions are taken when a problem is discovered. </a:t>
            </a:r>
            <a:endParaRPr lang="en-IN" sz="2000" dirty="0"/>
          </a:p>
        </p:txBody>
      </p:sp>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Resistance</a:t>
            </a:r>
          </a:p>
        </p:txBody>
      </p:sp>
    </p:spTree>
    <p:extLst>
      <p:ext uri="{BB962C8B-B14F-4D97-AF65-F5344CB8AC3E}">
        <p14:creationId xmlns:p14="http://schemas.microsoft.com/office/powerpoint/2010/main" val="41743230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a:solidFill>
                  <a:schemeClr val="bg1"/>
                </a:solidFill>
                <a:latin typeface="Arial" panose="020B0604020202020204" pitchFamily="34" charset="0"/>
              </a:rPr>
              <a:t>Resilience activities</a:t>
            </a:r>
          </a:p>
        </p:txBody>
      </p:sp>
      <p:pic>
        <p:nvPicPr>
          <p:cNvPr id="6" name="Content Placeholder 5"/>
          <p:cNvPicPr>
            <a:picLocks noGrp="1" noChangeAspect="1"/>
          </p:cNvPicPr>
          <p:nvPr>
            <p:ph idx="1"/>
          </p:nvPr>
        </p:nvPicPr>
        <p:blipFill>
          <a:blip r:embed="rId5"/>
          <a:stretch>
            <a:fillRect/>
          </a:stretch>
        </p:blipFill>
        <p:spPr>
          <a:xfrm>
            <a:off x="539552" y="2852936"/>
            <a:ext cx="8092054" cy="3384376"/>
          </a:xfrm>
          <a:prstGeom prst="rect">
            <a:avLst/>
          </a:prstGeom>
          <a:ln w="38100" cap="sq">
            <a:solidFill>
              <a:schemeClr val="tx2">
                <a:lumMod val="60000"/>
                <a:lumOff val="4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6011439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ul\Desktop\Digital Learning Content.pn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7"/>
          <p:cNvSpPr>
            <a:spLocks noChangeArrowheads="1"/>
          </p:cNvSpPr>
          <p:nvPr>
            <p:custDataLst>
              <p:tags r:id="rId2"/>
            </p:custDataLst>
          </p:nvPr>
        </p:nvSpPr>
        <p:spPr bwMode="auto">
          <a:xfrm>
            <a:off x="0" y="16002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dirty="0" smtClean="0">
                <a:solidFill>
                  <a:schemeClr val="bg1"/>
                </a:solidFill>
                <a:latin typeface="Arial" panose="020B0604020202020204" pitchFamily="34" charset="0"/>
              </a:rPr>
              <a:t>References</a:t>
            </a:r>
            <a:endParaRPr lang="en-US" altLang="en-US" sz="3000" dirty="0">
              <a:solidFill>
                <a:schemeClr val="bg1"/>
              </a:solidFill>
              <a:latin typeface="Arial" panose="020B0604020202020204" pitchFamily="34" charset="0"/>
            </a:endParaRPr>
          </a:p>
        </p:txBody>
      </p:sp>
      <p:sp>
        <p:nvSpPr>
          <p:cNvPr id="3" name="Content Placeholder 2"/>
          <p:cNvSpPr>
            <a:spLocks noGrp="1"/>
          </p:cNvSpPr>
          <p:nvPr>
            <p:ph idx="1"/>
          </p:nvPr>
        </p:nvSpPr>
        <p:spPr>
          <a:xfrm>
            <a:off x="457200" y="2309018"/>
            <a:ext cx="8229600" cy="4525963"/>
          </a:xfrm>
        </p:spPr>
        <p:txBody>
          <a:bodyPr/>
          <a:lstStyle/>
          <a:p>
            <a:r>
              <a:rPr lang="en-GB" sz="2000" dirty="0"/>
              <a:t>Pressman, Roger S. </a:t>
            </a:r>
            <a:r>
              <a:rPr lang="en-GB" sz="2000" i="1" dirty="0"/>
              <a:t>Software engineering: a practitioner's approach</a:t>
            </a:r>
            <a:r>
              <a:rPr lang="en-GB" sz="2000" dirty="0"/>
              <a:t>. Palgrave </a:t>
            </a:r>
            <a:r>
              <a:rPr lang="en-GB" sz="2000" dirty="0" smtClean="0"/>
              <a:t>Macmillan, </a:t>
            </a:r>
            <a:r>
              <a:rPr lang="en-GB" sz="2000" dirty="0"/>
              <a:t>2005</a:t>
            </a:r>
            <a:r>
              <a:rPr lang="en-GB" sz="2000" dirty="0" smtClean="0"/>
              <a:t>.</a:t>
            </a:r>
          </a:p>
          <a:p>
            <a:r>
              <a:rPr lang="en-GB" sz="2000" dirty="0" err="1"/>
              <a:t>Sommerville</a:t>
            </a:r>
            <a:r>
              <a:rPr lang="en-GB" sz="2000" dirty="0"/>
              <a:t>, Ian. </a:t>
            </a:r>
            <a:r>
              <a:rPr lang="en-GB" sz="2000" i="1" dirty="0"/>
              <a:t>Software Engineering: Pearson New International Edition</a:t>
            </a:r>
            <a:r>
              <a:rPr lang="en-GB" sz="2000" dirty="0"/>
              <a:t>. Pearson Education Limited, 2013</a:t>
            </a:r>
            <a:r>
              <a:rPr lang="en-GB" sz="2000" dirty="0" smtClean="0"/>
              <a:t>.</a:t>
            </a:r>
          </a:p>
          <a:p>
            <a:r>
              <a:rPr lang="en-GB" sz="2000" dirty="0" err="1"/>
              <a:t>Jalote</a:t>
            </a:r>
            <a:r>
              <a:rPr lang="en-GB" sz="2000" dirty="0"/>
              <a:t>, </a:t>
            </a:r>
            <a:r>
              <a:rPr lang="en-GB" sz="2000" dirty="0" err="1"/>
              <a:t>Pankaj</a:t>
            </a:r>
            <a:r>
              <a:rPr lang="en-GB" sz="2000" dirty="0"/>
              <a:t>. </a:t>
            </a:r>
            <a:r>
              <a:rPr lang="en-GB" sz="2000" i="1" dirty="0"/>
              <a:t>An integrated approach to software engineering</a:t>
            </a:r>
            <a:r>
              <a:rPr lang="en-GB" sz="2000" dirty="0"/>
              <a:t>. Springer Science &amp; Business Media, 2012</a:t>
            </a:r>
            <a:r>
              <a:rPr lang="en-GB" sz="2000" dirty="0" smtClean="0"/>
              <a:t>.</a:t>
            </a:r>
          </a:p>
          <a:p>
            <a:r>
              <a:rPr lang="en-GB" sz="2000" dirty="0" smtClean="0">
                <a:hlinkClick r:id="rId5"/>
              </a:rPr>
              <a:t>www.google.com</a:t>
            </a:r>
            <a:endParaRPr lang="en-GB" sz="2000" dirty="0" smtClean="0"/>
          </a:p>
          <a:p>
            <a:r>
              <a:rPr lang="en-GB" sz="2000" dirty="0" smtClean="0">
                <a:hlinkClick r:id="rId6"/>
              </a:rPr>
              <a:t>www.wikipedia.com</a:t>
            </a:r>
            <a:endParaRPr lang="en-GB" sz="2000" dirty="0" smtClean="0"/>
          </a:p>
          <a:p>
            <a:r>
              <a:rPr lang="en-GB" sz="2000" dirty="0" smtClean="0">
                <a:hlinkClick r:id="rId7"/>
              </a:rPr>
              <a:t>www.pixabay.com</a:t>
            </a:r>
            <a:endParaRPr lang="en-GB" sz="2000" dirty="0" smtClean="0"/>
          </a:p>
          <a:p>
            <a:endParaRPr lang="en-GB" sz="2000" dirty="0" smtClean="0"/>
          </a:p>
          <a:p>
            <a:endParaRPr lang="en-IN" sz="2000" dirty="0"/>
          </a:p>
        </p:txBody>
      </p:sp>
    </p:spTree>
    <p:extLst>
      <p:ext uri="{BB962C8B-B14F-4D97-AF65-F5344CB8AC3E}">
        <p14:creationId xmlns:p14="http://schemas.microsoft.com/office/powerpoint/2010/main" val="123639604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1507" name="Picture 2" descr="C:\Users\parul\Desktop\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219200" y="361950"/>
            <a:ext cx="67056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08" name="Picture 3" descr="C:\Users\parul\Desktop\2.png"/>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433638" y="4000500"/>
            <a:ext cx="4276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09" name="Picture 4" descr="C:\Users\parul\Desktop\Cover Page with yellow patch - Version 18.png"/>
          <p:cNvPicPr>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038475" y="4946650"/>
            <a:ext cx="3067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1800">
                <a:solidFill>
                  <a:schemeClr val="tx2"/>
                </a:solidFill>
                <a:cs typeface="Times New Roman" panose="02020603050405020304" pitchFamily="18" charset="0"/>
              </a:rPr>
              <a:t>www.paruluniversity.ac.in</a:t>
            </a:r>
          </a:p>
        </p:txBody>
      </p:sp>
      <p:pic>
        <p:nvPicPr>
          <p:cNvPr id="21512" name="Audio 1">
            <a:hlinkClick r:id="" action="ppaction://media"/>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51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noChangeArrowheads="1"/>
          </p:cNvPicPr>
          <p:nvPr>
            <p:custDataLst>
              <p:tags r:id="rId1"/>
            </p:custDataLst>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1" name="Picture 6" descr="C:\Users\parul\Desktop\Untitled-1.png"/>
          <p:cNvPicPr>
            <a:picLocks noChangeAspect="1" noChangeArrowheads="1"/>
          </p:cNvPicPr>
          <p:nvPr>
            <p:custDataLst>
              <p:tags r:id="rId2"/>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7412"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3"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Components of CASE Tools</a:t>
            </a:r>
            <a:endParaRPr lang="en-IN" altLang="en-US" sz="3000" b="1" dirty="0">
              <a:solidFill>
                <a:schemeClr val="bg1"/>
              </a:solidFill>
              <a:cs typeface="Times New Roman" panose="02020603050405020304" pitchFamily="18" charset="0"/>
            </a:endParaRPr>
          </a:p>
        </p:txBody>
      </p:sp>
      <p:sp>
        <p:nvSpPr>
          <p:cNvPr id="17414" name="TextBox 9"/>
          <p:cNvSpPr txBox="1">
            <a:spLocks noChangeArrowheads="1"/>
          </p:cNvSpPr>
          <p:nvPr>
            <p:custDataLst>
              <p:tags r:id="rId5"/>
            </p:custDataLst>
          </p:nvPr>
        </p:nvSpPr>
        <p:spPr bwMode="auto">
          <a:xfrm>
            <a:off x="34925" y="2128324"/>
            <a:ext cx="74295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nSpc>
                <a:spcPct val="150000"/>
              </a:lnSpc>
              <a:spcBef>
                <a:spcPct val="0"/>
              </a:spcBef>
              <a:buFontTx/>
              <a:buNone/>
            </a:pPr>
            <a:r>
              <a:rPr lang="en-US" altLang="en-US" sz="2000" b="1" dirty="0">
                <a:cs typeface="Times New Roman" panose="02020603050405020304" pitchFamily="18" charset="0"/>
              </a:rPr>
              <a:t>• </a:t>
            </a:r>
            <a:r>
              <a:rPr lang="en-US" altLang="en-US" sz="2000" dirty="0" smtClean="0">
                <a:cs typeface="Times New Roman" panose="02020603050405020304" pitchFamily="18" charset="0"/>
              </a:rPr>
              <a:t>There are two types of CASE tools:</a:t>
            </a:r>
          </a:p>
          <a:p>
            <a:pPr marL="806450" lvl="1" indent="-174625">
              <a:lnSpc>
                <a:spcPct val="150000"/>
              </a:lnSpc>
              <a:spcBef>
                <a:spcPct val="0"/>
              </a:spcBef>
              <a:buFont typeface="Arial" panose="020B0604020202020204" pitchFamily="34" charset="0"/>
              <a:buChar char="•"/>
            </a:pPr>
            <a:r>
              <a:rPr lang="en-GB" sz="2000" b="1" dirty="0" smtClean="0"/>
              <a:t>Classic CASE tools</a:t>
            </a:r>
            <a:r>
              <a:rPr lang="en-GB" sz="2000" dirty="0" smtClean="0"/>
              <a:t>: Interactive debuggers, compilers, project progress control systems</a:t>
            </a:r>
          </a:p>
          <a:p>
            <a:pPr marL="806450" lvl="1" indent="-174625">
              <a:lnSpc>
                <a:spcPct val="150000"/>
              </a:lnSpc>
              <a:spcBef>
                <a:spcPct val="0"/>
              </a:spcBef>
              <a:buFont typeface="Arial" panose="020B0604020202020204" pitchFamily="34" charset="0"/>
              <a:buChar char="•"/>
            </a:pPr>
            <a:r>
              <a:rPr lang="en-GB" sz="2000" b="1" dirty="0" smtClean="0"/>
              <a:t>Real Case tools</a:t>
            </a:r>
            <a:r>
              <a:rPr lang="en-GB" sz="2000" dirty="0" smtClean="0"/>
              <a:t>: support several phases of development</a:t>
            </a:r>
          </a:p>
          <a:p>
            <a:pPr marL="1485900" lvl="2" indent="-342900">
              <a:lnSpc>
                <a:spcPct val="150000"/>
              </a:lnSpc>
              <a:spcBef>
                <a:spcPct val="0"/>
              </a:spcBef>
              <a:buFont typeface="+mj-lt"/>
              <a:buAutoNum type="romanUcPeriod"/>
            </a:pPr>
            <a:r>
              <a:rPr lang="en-GB" sz="2000" dirty="0" smtClean="0"/>
              <a:t>Upper CASE tools support analysis and design.</a:t>
            </a:r>
          </a:p>
          <a:p>
            <a:pPr marL="1485900" lvl="2" indent="-342900">
              <a:lnSpc>
                <a:spcPct val="150000"/>
              </a:lnSpc>
              <a:spcBef>
                <a:spcPct val="0"/>
              </a:spcBef>
              <a:buFont typeface="+mj-lt"/>
              <a:buAutoNum type="romanUcPeriod"/>
            </a:pPr>
            <a:r>
              <a:rPr lang="en-GB" sz="2000" dirty="0" smtClean="0"/>
              <a:t>Lower CASE tools refer to the location in </a:t>
            </a:r>
          </a:p>
          <a:p>
            <a:pPr lvl="2" indent="0">
              <a:lnSpc>
                <a:spcPct val="150000"/>
              </a:lnSpc>
              <a:spcBef>
                <a:spcPct val="0"/>
              </a:spcBef>
              <a:buNone/>
            </a:pPr>
            <a:r>
              <a:rPr lang="en-GB" sz="2000" dirty="0"/>
              <a:t> </a:t>
            </a:r>
            <a:r>
              <a:rPr lang="en-GB" sz="2000" dirty="0" smtClean="0"/>
              <a:t>     these phases in the Waterfall Model.</a:t>
            </a:r>
          </a:p>
          <a:p>
            <a:pPr marL="1485900" lvl="2" indent="-342900">
              <a:lnSpc>
                <a:spcPct val="150000"/>
              </a:lnSpc>
              <a:spcBef>
                <a:spcPct val="0"/>
              </a:spcBef>
              <a:buFont typeface="+mj-lt"/>
              <a:buAutoNum type="romanUcPeriod" startAt="3"/>
            </a:pPr>
            <a:r>
              <a:rPr lang="en-GB" sz="2000" dirty="0" smtClean="0"/>
              <a:t>Integrated CASE tools support analysis, design,</a:t>
            </a:r>
          </a:p>
          <a:p>
            <a:pPr lvl="2" indent="0">
              <a:lnSpc>
                <a:spcPct val="150000"/>
              </a:lnSpc>
              <a:spcBef>
                <a:spcPct val="0"/>
              </a:spcBef>
              <a:buNone/>
            </a:pPr>
            <a:r>
              <a:rPr lang="en-GB" sz="2000" dirty="0"/>
              <a:t> </a:t>
            </a:r>
            <a:r>
              <a:rPr lang="en-GB" sz="2000" dirty="0" smtClean="0"/>
              <a:t>     and coding.</a:t>
            </a:r>
            <a:endParaRPr lang="en-US" altLang="en-US" sz="2000" b="1" dirty="0" smtClean="0">
              <a:cs typeface="Times New Roman" panose="02020603050405020304" pitchFamily="18" charset="0"/>
            </a:endParaRPr>
          </a:p>
          <a:p>
            <a:pPr marL="1085850" lvl="1" indent="-342900">
              <a:lnSpc>
                <a:spcPct val="150000"/>
              </a:lnSpc>
              <a:spcBef>
                <a:spcPct val="0"/>
              </a:spcBef>
              <a:buFont typeface="Arial" panose="020B0604020202020204" pitchFamily="34" charset="0"/>
              <a:buChar char="•"/>
            </a:pPr>
            <a:endParaRPr lang="en-US" altLang="en-US" sz="2000" dirty="0" smtClean="0">
              <a:cs typeface="Times New Roman" panose="02020603050405020304" pitchFamily="18" charset="0"/>
            </a:endParaRPr>
          </a:p>
          <a:p>
            <a:pPr>
              <a:lnSpc>
                <a:spcPct val="150000"/>
              </a:lnSpc>
              <a:spcBef>
                <a:spcPct val="0"/>
              </a:spcBef>
              <a:buFontTx/>
              <a:buNone/>
            </a:pPr>
            <a:endParaRPr lang="en-US" altLang="en-US" sz="2000" dirty="0" smtClean="0">
              <a:cs typeface="Times New Roman" panose="02020603050405020304" pitchFamily="18" charset="0"/>
            </a:endParaRPr>
          </a:p>
          <a:p>
            <a:pPr marL="1085850" lvl="1" indent="-342900">
              <a:lnSpc>
                <a:spcPct val="150000"/>
              </a:lnSpc>
              <a:spcBef>
                <a:spcPct val="0"/>
              </a:spcBef>
            </a:pPr>
            <a:endParaRPr lang="en-US" altLang="en-US" sz="1600" dirty="0" smtClean="0">
              <a:cs typeface="Times New Roman" panose="02020603050405020304" pitchFamily="18" charset="0"/>
            </a:endParaRPr>
          </a:p>
          <a:p>
            <a:pPr>
              <a:lnSpc>
                <a:spcPct val="150000"/>
              </a:lnSpc>
              <a:spcBef>
                <a:spcPct val="0"/>
              </a:spcBef>
              <a:buFontTx/>
              <a:buNone/>
            </a:pPr>
            <a:endParaRPr lang="en-IN" altLang="en-US" sz="2000" dirty="0">
              <a:solidFill>
                <a:schemeClr val="tx2"/>
              </a:solidFill>
              <a:cs typeface="Times New Roman" panose="02020603050405020304" pitchFamily="18" charset="0"/>
            </a:endParaRPr>
          </a:p>
        </p:txBody>
      </p:sp>
      <p:sp>
        <p:nvSpPr>
          <p:cNvPr id="17415" name="Rectangle 11"/>
          <p:cNvSpPr>
            <a:spLocks noChangeArrowheads="1"/>
          </p:cNvSpPr>
          <p:nvPr>
            <p:custDataLst>
              <p:tags r:id="rId6"/>
            </p:custDataLst>
          </p:nvPr>
        </p:nvSpPr>
        <p:spPr bwMode="auto">
          <a:xfrm>
            <a:off x="6643688" y="6357938"/>
            <a:ext cx="2500312"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6" name="TextBox 12"/>
          <p:cNvSpPr>
            <a:spLocks noChangeArrowheads="1"/>
          </p:cNvSpPr>
          <p:nvPr>
            <p:custDataLst>
              <p:tags r:id="rId7"/>
            </p:custDataLst>
          </p:nvPr>
        </p:nvSpPr>
        <p:spPr bwMode="auto">
          <a:xfrm>
            <a:off x="6564313" y="6707188"/>
            <a:ext cx="1111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800"/>
              <a:t>Image source : Google</a:t>
            </a:r>
            <a:endParaRPr lang="en-US" altLang="en-US" sz="800"/>
          </a:p>
        </p:txBody>
      </p:sp>
      <p:sp>
        <p:nvSpPr>
          <p:cNvPr id="17417" name="Rectangle 13"/>
          <p:cNvSpPr>
            <a:spLocks noChangeArrowheads="1"/>
          </p:cNvSpPr>
          <p:nvPr>
            <p:custDataLst>
              <p:tags r:id="rId8"/>
            </p:custDataLst>
          </p:nvPr>
        </p:nvSpPr>
        <p:spPr bwMode="auto">
          <a:xfrm flipH="1">
            <a:off x="6564313" y="6354763"/>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7419" name="Audio 1">
            <a:hlinkClick r:id="" action="ppaction://media"/>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3177" y="3929063"/>
            <a:ext cx="2673946" cy="271430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52647"/>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8436"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8437"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Types of CASE Tools</a:t>
            </a:r>
            <a:endParaRPr lang="en-IN" altLang="en-US" sz="3000" b="1" dirty="0">
              <a:solidFill>
                <a:schemeClr val="bg1"/>
              </a:solidFill>
              <a:cs typeface="Times New Roman" panose="02020603050405020304" pitchFamily="18" charset="0"/>
            </a:endParaRPr>
          </a:p>
        </p:txBody>
      </p:sp>
      <p:sp>
        <p:nvSpPr>
          <p:cNvPr id="18438" name="TextBox 9"/>
          <p:cNvSpPr txBox="1">
            <a:spLocks noChangeArrowheads="1"/>
          </p:cNvSpPr>
          <p:nvPr>
            <p:custDataLst>
              <p:tags r:id="rId5"/>
            </p:custDataLst>
          </p:nvPr>
        </p:nvSpPr>
        <p:spPr bwMode="auto">
          <a:xfrm>
            <a:off x="190500" y="2119084"/>
            <a:ext cx="87376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nSpc>
                <a:spcPct val="150000"/>
              </a:lnSpc>
              <a:spcBef>
                <a:spcPct val="0"/>
              </a:spcBef>
            </a:pPr>
            <a:r>
              <a:rPr lang="en-GB" sz="2000" b="1" dirty="0" smtClean="0"/>
              <a:t>Diagram tool :</a:t>
            </a:r>
            <a:r>
              <a:rPr lang="en-GB" sz="2000" dirty="0" smtClean="0"/>
              <a:t>These tools  represent system components, data and control flow in a large set of software components and system structure in a graphical manner.</a:t>
            </a:r>
          </a:p>
          <a:p>
            <a:pPr marL="342900" indent="-342900">
              <a:lnSpc>
                <a:spcPct val="150000"/>
              </a:lnSpc>
              <a:spcBef>
                <a:spcPct val="0"/>
              </a:spcBef>
            </a:pPr>
            <a:r>
              <a:rPr lang="en-GB" sz="2000" b="1" dirty="0" smtClean="0"/>
              <a:t>Process Modelling Tools : </a:t>
            </a:r>
            <a:r>
              <a:rPr lang="en-GB" sz="2000" dirty="0" smtClean="0"/>
              <a:t>Process modelling is used to create software process model, which is used to develop the software.</a:t>
            </a:r>
          </a:p>
          <a:p>
            <a:pPr marL="342900" indent="-342900">
              <a:lnSpc>
                <a:spcPct val="150000"/>
              </a:lnSpc>
              <a:spcBef>
                <a:spcPct val="0"/>
              </a:spcBef>
            </a:pPr>
            <a:r>
              <a:rPr lang="en-GB" sz="2000" b="1" dirty="0" smtClean="0"/>
              <a:t>Project Management Tools : </a:t>
            </a:r>
            <a:r>
              <a:rPr lang="en-GB" sz="2000" dirty="0" smtClean="0"/>
              <a:t>These tools will be used for project planning, cost and effort estimation, project scheduling and resource planning. </a:t>
            </a:r>
          </a:p>
          <a:p>
            <a:pPr marL="342900" indent="-342900">
              <a:lnSpc>
                <a:spcPct val="150000"/>
              </a:lnSpc>
              <a:spcBef>
                <a:spcPct val="0"/>
              </a:spcBef>
            </a:pPr>
            <a:r>
              <a:rPr lang="en-GB" sz="2000" b="1" dirty="0" smtClean="0"/>
              <a:t>Documentation Tools : </a:t>
            </a:r>
            <a:r>
              <a:rPr lang="en-GB" sz="2000" dirty="0" smtClean="0"/>
              <a:t>Documentation in a software project starts prior to the software process, goes throughout all phases of SDLC and after the completion of the project.</a:t>
            </a:r>
            <a:endParaRPr lang="en-IN" altLang="en-US" sz="2000" dirty="0">
              <a:solidFill>
                <a:schemeClr val="tx2"/>
              </a:solidFill>
              <a:cs typeface="Times New Roman" panose="02020603050405020304" pitchFamily="18" charset="0"/>
            </a:endParaRPr>
          </a:p>
        </p:txBody>
      </p:sp>
    </p:spTree>
  </p:cSld>
  <p:clrMapOvr>
    <a:masterClrMapping/>
  </p:clrMapOvr>
  <p:transition advTm="28983"/>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5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9460"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9461"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Types Of CASE Tools:</a:t>
            </a:r>
            <a:endParaRPr lang="en-US" altLang="en-US" sz="3000" b="1" dirty="0">
              <a:solidFill>
                <a:schemeClr val="bg1"/>
              </a:solidFill>
              <a:cs typeface="Times New Roman" panose="02020603050405020304" pitchFamily="18" charset="0"/>
            </a:endParaRPr>
          </a:p>
        </p:txBody>
      </p:sp>
      <p:sp>
        <p:nvSpPr>
          <p:cNvPr id="19463" name="TextBox 9"/>
          <p:cNvSpPr txBox="1">
            <a:spLocks noChangeArrowheads="1"/>
          </p:cNvSpPr>
          <p:nvPr>
            <p:custDataLst>
              <p:tags r:id="rId5"/>
            </p:custDataLst>
          </p:nvPr>
        </p:nvSpPr>
        <p:spPr bwMode="auto">
          <a:xfrm>
            <a:off x="411163" y="2286000"/>
            <a:ext cx="8321675"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nSpc>
                <a:spcPct val="150000"/>
              </a:lnSpc>
              <a:spcBef>
                <a:spcPct val="0"/>
              </a:spcBef>
            </a:pPr>
            <a:r>
              <a:rPr lang="en-IN" sz="2000" dirty="0" smtClean="0"/>
              <a:t>Analysis Tools </a:t>
            </a:r>
          </a:p>
          <a:p>
            <a:pPr marL="342900" indent="-342900">
              <a:lnSpc>
                <a:spcPct val="150000"/>
              </a:lnSpc>
              <a:spcBef>
                <a:spcPct val="0"/>
              </a:spcBef>
            </a:pPr>
            <a:r>
              <a:rPr lang="en-IN" sz="2000" dirty="0" smtClean="0"/>
              <a:t>Design Tools </a:t>
            </a:r>
          </a:p>
          <a:p>
            <a:pPr marL="342900" indent="-342900">
              <a:lnSpc>
                <a:spcPct val="150000"/>
              </a:lnSpc>
              <a:spcBef>
                <a:spcPct val="0"/>
              </a:spcBef>
            </a:pPr>
            <a:r>
              <a:rPr lang="en-IN" sz="2000" dirty="0" smtClean="0"/>
              <a:t>Configuration Management Tools</a:t>
            </a:r>
          </a:p>
          <a:p>
            <a:pPr marL="342900" indent="-342900">
              <a:lnSpc>
                <a:spcPct val="150000"/>
              </a:lnSpc>
              <a:spcBef>
                <a:spcPct val="0"/>
              </a:spcBef>
            </a:pPr>
            <a:r>
              <a:rPr lang="en-IN" sz="2000" dirty="0" smtClean="0"/>
              <a:t> Change Control Tools </a:t>
            </a:r>
          </a:p>
          <a:p>
            <a:pPr marL="342900" indent="-342900">
              <a:lnSpc>
                <a:spcPct val="150000"/>
              </a:lnSpc>
              <a:spcBef>
                <a:spcPct val="0"/>
              </a:spcBef>
            </a:pPr>
            <a:r>
              <a:rPr lang="en-IN" sz="2000" dirty="0" smtClean="0"/>
              <a:t>Programming Tools </a:t>
            </a:r>
          </a:p>
          <a:p>
            <a:pPr marL="342900" indent="-342900">
              <a:lnSpc>
                <a:spcPct val="150000"/>
              </a:lnSpc>
              <a:spcBef>
                <a:spcPct val="0"/>
              </a:spcBef>
            </a:pPr>
            <a:r>
              <a:rPr lang="en-IN" sz="2000" dirty="0" smtClean="0"/>
              <a:t>Prototyping Tools </a:t>
            </a:r>
          </a:p>
          <a:p>
            <a:pPr marL="342900" indent="-342900">
              <a:lnSpc>
                <a:spcPct val="150000"/>
              </a:lnSpc>
              <a:spcBef>
                <a:spcPct val="0"/>
              </a:spcBef>
            </a:pPr>
            <a:r>
              <a:rPr lang="en-IN" sz="2000" dirty="0" smtClean="0"/>
              <a:t>Web Development Tools </a:t>
            </a:r>
          </a:p>
          <a:p>
            <a:pPr marL="342900" indent="-342900">
              <a:lnSpc>
                <a:spcPct val="150000"/>
              </a:lnSpc>
              <a:spcBef>
                <a:spcPct val="0"/>
              </a:spcBef>
            </a:pPr>
            <a:r>
              <a:rPr lang="en-IN" sz="2000" dirty="0" smtClean="0"/>
              <a:t>Quality Assurance Tools </a:t>
            </a:r>
          </a:p>
          <a:p>
            <a:pPr marL="342900" indent="-342900">
              <a:lnSpc>
                <a:spcPct val="150000"/>
              </a:lnSpc>
              <a:spcBef>
                <a:spcPct val="0"/>
              </a:spcBef>
            </a:pPr>
            <a:r>
              <a:rPr lang="en-IN" sz="2000" dirty="0" smtClean="0"/>
              <a:t>Maintenance Tools </a:t>
            </a:r>
            <a:endParaRPr lang="en-IN" altLang="en-US" sz="2000" dirty="0">
              <a:solidFill>
                <a:schemeClr val="tx2"/>
              </a:solidFill>
              <a:cs typeface="Times New Roman" panose="02020603050405020304" pitchFamily="18" charset="0"/>
            </a:endParaRPr>
          </a:p>
        </p:txBody>
      </p:sp>
      <p:pic>
        <p:nvPicPr>
          <p:cNvPr id="19464" name="Audio 2">
            <a:hlinkClick r:id="" action="ppaction://media"/>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742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83" name="Picture 6" descr="C:\Users\parul\Desktop\Untitled-1.pn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915691" y="3071811"/>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Advantages </a:t>
            </a:r>
            <a:endParaRPr lang="en-US" altLang="en-US" sz="3000" b="1" dirty="0">
              <a:solidFill>
                <a:schemeClr val="bg1"/>
              </a:solidFill>
              <a:cs typeface="Times New Roman" panose="02020603050405020304" pitchFamily="18" charset="0"/>
            </a:endParaRPr>
          </a:p>
        </p:txBody>
      </p:sp>
      <p:sp>
        <p:nvSpPr>
          <p:cNvPr id="20486" name="TextBox 9"/>
          <p:cNvSpPr>
            <a:spLocks noChangeArrowheads="1"/>
          </p:cNvSpPr>
          <p:nvPr>
            <p:custDataLst>
              <p:tags r:id="rId5"/>
            </p:custDataLst>
          </p:nvPr>
        </p:nvSpPr>
        <p:spPr bwMode="auto">
          <a:xfrm>
            <a:off x="395536" y="2224087"/>
            <a:ext cx="3944813"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285750" indent="-285750">
              <a:lnSpc>
                <a:spcPct val="150000"/>
              </a:lnSpc>
              <a:spcBef>
                <a:spcPct val="0"/>
              </a:spcBef>
            </a:pPr>
            <a:r>
              <a:rPr lang="en-GB" sz="2000" dirty="0" smtClean="0"/>
              <a:t>Improve quality and productivity of software</a:t>
            </a:r>
          </a:p>
          <a:p>
            <a:pPr marL="285750" indent="-285750">
              <a:lnSpc>
                <a:spcPct val="150000"/>
              </a:lnSpc>
              <a:spcBef>
                <a:spcPct val="0"/>
              </a:spcBef>
            </a:pPr>
            <a:r>
              <a:rPr lang="en-GB" altLang="en-US" sz="2000" dirty="0" smtClean="0">
                <a:cs typeface="Times New Roman" panose="02020603050405020304" pitchFamily="18" charset="0"/>
              </a:rPr>
              <a:t>Produces software that meets user demands &amp; requirements</a:t>
            </a:r>
          </a:p>
          <a:p>
            <a:pPr marL="285750" indent="-285750">
              <a:lnSpc>
                <a:spcPct val="150000"/>
              </a:lnSpc>
              <a:spcBef>
                <a:spcPct val="0"/>
              </a:spcBef>
            </a:pPr>
            <a:r>
              <a:rPr lang="en-GB" altLang="en-US" sz="2000" dirty="0" smtClean="0">
                <a:cs typeface="Times New Roman" panose="02020603050405020304" pitchFamily="18" charset="0"/>
              </a:rPr>
              <a:t>Produce system with good documentation</a:t>
            </a:r>
          </a:p>
          <a:p>
            <a:pPr marL="285750" indent="-285750">
              <a:lnSpc>
                <a:spcPct val="150000"/>
              </a:lnSpc>
              <a:spcBef>
                <a:spcPct val="0"/>
              </a:spcBef>
            </a:pPr>
            <a:r>
              <a:rPr lang="en-US" altLang="en-US" sz="2000" dirty="0" smtClean="0">
                <a:cs typeface="Times New Roman" panose="02020603050405020304" pitchFamily="18" charset="0"/>
              </a:rPr>
              <a:t>Effective for large &amp; complex systems</a:t>
            </a:r>
          </a:p>
        </p:txBody>
      </p:sp>
      <p:pic>
        <p:nvPicPr>
          <p:cNvPr id="20488" name="Audio 1">
            <a:hlinkClick r:id="" action="ppaction://media"/>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p:cNvSpPr>
            <a:spLocks noChangeArrowheads="1"/>
          </p:cNvSpPr>
          <p:nvPr>
            <p:custDataLst>
              <p:tags r:id="rId6"/>
            </p:custDataLst>
          </p:nvPr>
        </p:nvSpPr>
        <p:spPr bwMode="auto">
          <a:xfrm>
            <a:off x="4631110" y="2241550"/>
            <a:ext cx="3944813"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285750" indent="-285750">
              <a:lnSpc>
                <a:spcPct val="150000"/>
              </a:lnSpc>
              <a:spcBef>
                <a:spcPct val="0"/>
              </a:spcBef>
            </a:pPr>
            <a:endParaRPr lang="en-US" altLang="en-US" sz="2000" dirty="0">
              <a:cs typeface="Times New Roman" panose="02020603050405020304" pitchFamily="18" charset="0"/>
            </a:endParaRPr>
          </a:p>
        </p:txBody>
      </p:sp>
      <p:sp>
        <p:nvSpPr>
          <p:cNvPr id="2" name="Rectangle 1"/>
          <p:cNvSpPr/>
          <p:nvPr/>
        </p:nvSpPr>
        <p:spPr>
          <a:xfrm>
            <a:off x="4545385" y="2402399"/>
            <a:ext cx="4408115"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en-US" sz="2000" dirty="0">
                <a:latin typeface="+mn-lt"/>
                <a:cs typeface="Times New Roman" panose="02020603050405020304" pitchFamily="18" charset="0"/>
              </a:rPr>
              <a:t>Reduce error correction &amp; </a:t>
            </a:r>
            <a:r>
              <a:rPr lang="en-US" altLang="en-US" sz="2000" dirty="0" smtClean="0">
                <a:latin typeface="+mn-lt"/>
                <a:cs typeface="Times New Roman" panose="02020603050405020304" pitchFamily="18" charset="0"/>
              </a:rPr>
              <a:t>maintenance </a:t>
            </a:r>
            <a:r>
              <a:rPr lang="en-US" altLang="en-US" sz="2000" dirty="0">
                <a:latin typeface="+mn-lt"/>
                <a:cs typeface="Times New Roman" panose="02020603050405020304" pitchFamily="18" charset="0"/>
              </a:rPr>
              <a:t>time</a:t>
            </a:r>
          </a:p>
          <a:p>
            <a:pPr marL="285750" indent="-285750">
              <a:lnSpc>
                <a:spcPct val="150000"/>
              </a:lnSpc>
              <a:buFont typeface="Arial" panose="020B0604020202020204" pitchFamily="34" charset="0"/>
              <a:buChar char="•"/>
            </a:pPr>
            <a:r>
              <a:rPr lang="en-US" altLang="en-US" sz="2000" dirty="0">
                <a:latin typeface="+mn-lt"/>
                <a:cs typeface="Times New Roman" panose="02020603050405020304" pitchFamily="18" charset="0"/>
              </a:rPr>
              <a:t>More Flexible systems</a:t>
            </a:r>
          </a:p>
        </p:txBody>
      </p:sp>
    </p:spTree>
  </p:cSld>
  <p:clrMapOvr>
    <a:masterClrMapping/>
  </p:clrMapOvr>
  <p:transition advTm="102033"/>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86"/>
</p:tagLst>
</file>

<file path=ppt/tags/tag101.xml><?xml version="1.0" encoding="utf-8"?>
<p:tagLst xmlns:a="http://schemas.openxmlformats.org/drawingml/2006/main" xmlns:r="http://schemas.openxmlformats.org/officeDocument/2006/relationships" xmlns:p="http://schemas.openxmlformats.org/presentationml/2006/main">
  <p:tag name="AS_UNIQUEID" val="88"/>
</p:tagLst>
</file>

<file path=ppt/tags/tag102.xml><?xml version="1.0" encoding="utf-8"?>
<p:tagLst xmlns:a="http://schemas.openxmlformats.org/drawingml/2006/main" xmlns:r="http://schemas.openxmlformats.org/officeDocument/2006/relationships" xmlns:p="http://schemas.openxmlformats.org/presentationml/2006/main">
  <p:tag name="AS_UNIQUEID" val="86"/>
</p:tagLst>
</file>

<file path=ppt/tags/tag103.xml><?xml version="1.0" encoding="utf-8"?>
<p:tagLst xmlns:a="http://schemas.openxmlformats.org/drawingml/2006/main" xmlns:r="http://schemas.openxmlformats.org/officeDocument/2006/relationships" xmlns:p="http://schemas.openxmlformats.org/presentationml/2006/main">
  <p:tag name="AS_UNIQUEID" val="88"/>
</p:tagLst>
</file>

<file path=ppt/tags/tag104.xml><?xml version="1.0" encoding="utf-8"?>
<p:tagLst xmlns:a="http://schemas.openxmlformats.org/drawingml/2006/main" xmlns:r="http://schemas.openxmlformats.org/officeDocument/2006/relationships" xmlns:p="http://schemas.openxmlformats.org/presentationml/2006/main">
  <p:tag name="AS_UNIQUEID" val="86"/>
</p:tagLst>
</file>

<file path=ppt/tags/tag105.xml><?xml version="1.0" encoding="utf-8"?>
<p:tagLst xmlns:a="http://schemas.openxmlformats.org/drawingml/2006/main" xmlns:r="http://schemas.openxmlformats.org/officeDocument/2006/relationships" xmlns:p="http://schemas.openxmlformats.org/presentationml/2006/main">
  <p:tag name="AS_UNIQUEID" val="88"/>
</p:tagLst>
</file>

<file path=ppt/tags/tag106.xml><?xml version="1.0" encoding="utf-8"?>
<p:tagLst xmlns:a="http://schemas.openxmlformats.org/drawingml/2006/main" xmlns:r="http://schemas.openxmlformats.org/officeDocument/2006/relationships" xmlns:p="http://schemas.openxmlformats.org/presentationml/2006/main">
  <p:tag name="AS_UNIQUEID" val="86"/>
</p:tagLst>
</file>

<file path=ppt/tags/tag107.xml><?xml version="1.0" encoding="utf-8"?>
<p:tagLst xmlns:a="http://schemas.openxmlformats.org/drawingml/2006/main" xmlns:r="http://schemas.openxmlformats.org/officeDocument/2006/relationships" xmlns:p="http://schemas.openxmlformats.org/presentationml/2006/main">
  <p:tag name="AS_UNIQUEID" val="88"/>
</p:tagLst>
</file>

<file path=ppt/tags/tag108.xml><?xml version="1.0" encoding="utf-8"?>
<p:tagLst xmlns:a="http://schemas.openxmlformats.org/drawingml/2006/main" xmlns:r="http://schemas.openxmlformats.org/officeDocument/2006/relationships" xmlns:p="http://schemas.openxmlformats.org/presentationml/2006/main">
  <p:tag name="AS_UNIQUEID" val="86"/>
</p:tagLst>
</file>

<file path=ppt/tags/tag109.xml><?xml version="1.0" encoding="utf-8"?>
<p:tagLst xmlns:a="http://schemas.openxmlformats.org/drawingml/2006/main" xmlns:r="http://schemas.openxmlformats.org/officeDocument/2006/relationships" xmlns:p="http://schemas.openxmlformats.org/presentationml/2006/main">
  <p:tag name="AS_UNIQUEID" val="88"/>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86"/>
</p:tagLst>
</file>

<file path=ppt/tags/tag111.xml><?xml version="1.0" encoding="utf-8"?>
<p:tagLst xmlns:a="http://schemas.openxmlformats.org/drawingml/2006/main" xmlns:r="http://schemas.openxmlformats.org/officeDocument/2006/relationships" xmlns:p="http://schemas.openxmlformats.org/presentationml/2006/main">
  <p:tag name="AS_UNIQUEID" val="88"/>
</p:tagLst>
</file>

<file path=ppt/tags/tag112.xml><?xml version="1.0" encoding="utf-8"?>
<p:tagLst xmlns:a="http://schemas.openxmlformats.org/drawingml/2006/main" xmlns:r="http://schemas.openxmlformats.org/officeDocument/2006/relationships" xmlns:p="http://schemas.openxmlformats.org/presentationml/2006/main">
  <p:tag name="AS_UNIQUEID" val="86"/>
</p:tagLst>
</file>

<file path=ppt/tags/tag113.xml><?xml version="1.0" encoding="utf-8"?>
<p:tagLst xmlns:a="http://schemas.openxmlformats.org/drawingml/2006/main" xmlns:r="http://schemas.openxmlformats.org/officeDocument/2006/relationships" xmlns:p="http://schemas.openxmlformats.org/presentationml/2006/main">
  <p:tag name="AS_UNIQUEID" val="88"/>
</p:tagLst>
</file>

<file path=ppt/tags/tag114.xml><?xml version="1.0" encoding="utf-8"?>
<p:tagLst xmlns:a="http://schemas.openxmlformats.org/drawingml/2006/main" xmlns:r="http://schemas.openxmlformats.org/officeDocument/2006/relationships" xmlns:p="http://schemas.openxmlformats.org/presentationml/2006/main">
  <p:tag name="AS_UNIQUEID" val="86"/>
</p:tagLst>
</file>

<file path=ppt/tags/tag115.xml><?xml version="1.0" encoding="utf-8"?>
<p:tagLst xmlns:a="http://schemas.openxmlformats.org/drawingml/2006/main" xmlns:r="http://schemas.openxmlformats.org/officeDocument/2006/relationships" xmlns:p="http://schemas.openxmlformats.org/presentationml/2006/main">
  <p:tag name="AS_UNIQUEID" val="88"/>
</p:tagLst>
</file>

<file path=ppt/tags/tag116.xml><?xml version="1.0" encoding="utf-8"?>
<p:tagLst xmlns:a="http://schemas.openxmlformats.org/drawingml/2006/main" xmlns:r="http://schemas.openxmlformats.org/officeDocument/2006/relationships" xmlns:p="http://schemas.openxmlformats.org/presentationml/2006/main">
  <p:tag name="AS_UNIQUEID" val="86"/>
</p:tagLst>
</file>

<file path=ppt/tags/tag117.xml><?xml version="1.0" encoding="utf-8"?>
<p:tagLst xmlns:a="http://schemas.openxmlformats.org/drawingml/2006/main" xmlns:r="http://schemas.openxmlformats.org/officeDocument/2006/relationships" xmlns:p="http://schemas.openxmlformats.org/presentationml/2006/main">
  <p:tag name="AS_UNIQUEID" val="88"/>
</p:tagLst>
</file>

<file path=ppt/tags/tag118.xml><?xml version="1.0" encoding="utf-8"?>
<p:tagLst xmlns:a="http://schemas.openxmlformats.org/drawingml/2006/main" xmlns:r="http://schemas.openxmlformats.org/officeDocument/2006/relationships" xmlns:p="http://schemas.openxmlformats.org/presentationml/2006/main">
  <p:tag name="AS_UNIQUEID" val="86"/>
</p:tagLst>
</file>

<file path=ppt/tags/tag119.xml><?xml version="1.0" encoding="utf-8"?>
<p:tagLst xmlns:a="http://schemas.openxmlformats.org/drawingml/2006/main" xmlns:r="http://schemas.openxmlformats.org/officeDocument/2006/relationships" xmlns:p="http://schemas.openxmlformats.org/presentationml/2006/main">
  <p:tag name="AS_UNIQUEID" val="88"/>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86"/>
</p:tagLst>
</file>

<file path=ppt/tags/tag121.xml><?xml version="1.0" encoding="utf-8"?>
<p:tagLst xmlns:a="http://schemas.openxmlformats.org/drawingml/2006/main" xmlns:r="http://schemas.openxmlformats.org/officeDocument/2006/relationships" xmlns:p="http://schemas.openxmlformats.org/presentationml/2006/main">
  <p:tag name="AS_UNIQUEID" val="88"/>
</p:tagLst>
</file>

<file path=ppt/tags/tag122.xml><?xml version="1.0" encoding="utf-8"?>
<p:tagLst xmlns:a="http://schemas.openxmlformats.org/drawingml/2006/main" xmlns:r="http://schemas.openxmlformats.org/officeDocument/2006/relationships" xmlns:p="http://schemas.openxmlformats.org/presentationml/2006/main">
  <p:tag name="AS_UNIQUEID" val="86"/>
</p:tagLst>
</file>

<file path=ppt/tags/tag123.xml><?xml version="1.0" encoding="utf-8"?>
<p:tagLst xmlns:a="http://schemas.openxmlformats.org/drawingml/2006/main" xmlns:r="http://schemas.openxmlformats.org/officeDocument/2006/relationships" xmlns:p="http://schemas.openxmlformats.org/presentationml/2006/main">
  <p:tag name="AS_UNIQUEID" val="88"/>
</p:tagLst>
</file>

<file path=ppt/tags/tag124.xml><?xml version="1.0" encoding="utf-8"?>
<p:tagLst xmlns:a="http://schemas.openxmlformats.org/drawingml/2006/main" xmlns:r="http://schemas.openxmlformats.org/officeDocument/2006/relationships" xmlns:p="http://schemas.openxmlformats.org/presentationml/2006/main">
  <p:tag name="AS_UNIQUEID" val="86"/>
</p:tagLst>
</file>

<file path=ppt/tags/tag125.xml><?xml version="1.0" encoding="utf-8"?>
<p:tagLst xmlns:a="http://schemas.openxmlformats.org/drawingml/2006/main" xmlns:r="http://schemas.openxmlformats.org/officeDocument/2006/relationships" xmlns:p="http://schemas.openxmlformats.org/presentationml/2006/main">
  <p:tag name="AS_UNIQUEID" val="88"/>
</p:tagLst>
</file>

<file path=ppt/tags/tag126.xml><?xml version="1.0" encoding="utf-8"?>
<p:tagLst xmlns:a="http://schemas.openxmlformats.org/drawingml/2006/main" xmlns:r="http://schemas.openxmlformats.org/officeDocument/2006/relationships" xmlns:p="http://schemas.openxmlformats.org/presentationml/2006/main">
  <p:tag name="AS_UNIQUEID" val="86"/>
</p:tagLst>
</file>

<file path=ppt/tags/tag127.xml><?xml version="1.0" encoding="utf-8"?>
<p:tagLst xmlns:a="http://schemas.openxmlformats.org/drawingml/2006/main" xmlns:r="http://schemas.openxmlformats.org/officeDocument/2006/relationships" xmlns:p="http://schemas.openxmlformats.org/presentationml/2006/main">
  <p:tag name="AS_UNIQUEID" val="88"/>
</p:tagLst>
</file>

<file path=ppt/tags/tag128.xml><?xml version="1.0" encoding="utf-8"?>
<p:tagLst xmlns:a="http://schemas.openxmlformats.org/drawingml/2006/main" xmlns:r="http://schemas.openxmlformats.org/officeDocument/2006/relationships" xmlns:p="http://schemas.openxmlformats.org/presentationml/2006/main">
  <p:tag name="AS_UNIQUEID" val="86"/>
</p:tagLst>
</file>

<file path=ppt/tags/tag129.xml><?xml version="1.0" encoding="utf-8"?>
<p:tagLst xmlns:a="http://schemas.openxmlformats.org/drawingml/2006/main" xmlns:r="http://schemas.openxmlformats.org/officeDocument/2006/relationships" xmlns:p="http://schemas.openxmlformats.org/presentationml/2006/main">
  <p:tag name="AS_UNIQUEID" val="88"/>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86"/>
</p:tagLst>
</file>

<file path=ppt/tags/tag131.xml><?xml version="1.0" encoding="utf-8"?>
<p:tagLst xmlns:a="http://schemas.openxmlformats.org/drawingml/2006/main" xmlns:r="http://schemas.openxmlformats.org/officeDocument/2006/relationships" xmlns:p="http://schemas.openxmlformats.org/presentationml/2006/main">
  <p:tag name="AS_UNIQUEID" val="88"/>
</p:tagLst>
</file>

<file path=ppt/tags/tag132.xml><?xml version="1.0" encoding="utf-8"?>
<p:tagLst xmlns:a="http://schemas.openxmlformats.org/drawingml/2006/main" xmlns:r="http://schemas.openxmlformats.org/officeDocument/2006/relationships" xmlns:p="http://schemas.openxmlformats.org/presentationml/2006/main">
  <p:tag name="AS_UNIQUEID" val="86"/>
</p:tagLst>
</file>

<file path=ppt/tags/tag133.xml><?xml version="1.0" encoding="utf-8"?>
<p:tagLst xmlns:a="http://schemas.openxmlformats.org/drawingml/2006/main" xmlns:r="http://schemas.openxmlformats.org/officeDocument/2006/relationships" xmlns:p="http://schemas.openxmlformats.org/presentationml/2006/main">
  <p:tag name="AS_UNIQUEID" val="88"/>
</p:tagLst>
</file>

<file path=ppt/tags/tag134.xml><?xml version="1.0" encoding="utf-8"?>
<p:tagLst xmlns:a="http://schemas.openxmlformats.org/drawingml/2006/main" xmlns:r="http://schemas.openxmlformats.org/officeDocument/2006/relationships" xmlns:p="http://schemas.openxmlformats.org/presentationml/2006/main">
  <p:tag name="AS_UNIQUEID" val="86"/>
</p:tagLst>
</file>

<file path=ppt/tags/tag135.xml><?xml version="1.0" encoding="utf-8"?>
<p:tagLst xmlns:a="http://schemas.openxmlformats.org/drawingml/2006/main" xmlns:r="http://schemas.openxmlformats.org/officeDocument/2006/relationships" xmlns:p="http://schemas.openxmlformats.org/presentationml/2006/main">
  <p:tag name="AS_UNIQUEID" val="88"/>
</p:tagLst>
</file>

<file path=ppt/tags/tag136.xml><?xml version="1.0" encoding="utf-8"?>
<p:tagLst xmlns:a="http://schemas.openxmlformats.org/drawingml/2006/main" xmlns:r="http://schemas.openxmlformats.org/officeDocument/2006/relationships" xmlns:p="http://schemas.openxmlformats.org/presentationml/2006/main">
  <p:tag name="AS_UNIQUEID" val="86"/>
</p:tagLst>
</file>

<file path=ppt/tags/tag137.xml><?xml version="1.0" encoding="utf-8"?>
<p:tagLst xmlns:a="http://schemas.openxmlformats.org/drawingml/2006/main" xmlns:r="http://schemas.openxmlformats.org/officeDocument/2006/relationships" xmlns:p="http://schemas.openxmlformats.org/presentationml/2006/main">
  <p:tag name="AS_UNIQUEID" val="88"/>
</p:tagLst>
</file>

<file path=ppt/tags/tag138.xml><?xml version="1.0" encoding="utf-8"?>
<p:tagLst xmlns:a="http://schemas.openxmlformats.org/drawingml/2006/main" xmlns:r="http://schemas.openxmlformats.org/officeDocument/2006/relationships" xmlns:p="http://schemas.openxmlformats.org/presentationml/2006/main">
  <p:tag name="AS_UNIQUEID" val="86"/>
</p:tagLst>
</file>

<file path=ppt/tags/tag139.xml><?xml version="1.0" encoding="utf-8"?>
<p:tagLst xmlns:a="http://schemas.openxmlformats.org/drawingml/2006/main" xmlns:r="http://schemas.openxmlformats.org/officeDocument/2006/relationships" xmlns:p="http://schemas.openxmlformats.org/presentationml/2006/main">
  <p:tag name="AS_UNIQUEID" val="88"/>
</p:tagLst>
</file>

<file path=ppt/tags/tag14.xml><?xml version="1.0" encoding="utf-8"?>
<p:tagLst xmlns:a="http://schemas.openxmlformats.org/drawingml/2006/main" xmlns:r="http://schemas.openxmlformats.org/officeDocument/2006/relationships" xmlns:p="http://schemas.openxmlformats.org/presentationml/2006/main">
  <p:tag name="AS_UNIQUEID" val="49"/>
</p:tagLst>
</file>

<file path=ppt/tags/tag140.xml><?xml version="1.0" encoding="utf-8"?>
<p:tagLst xmlns:a="http://schemas.openxmlformats.org/drawingml/2006/main" xmlns:r="http://schemas.openxmlformats.org/officeDocument/2006/relationships" xmlns:p="http://schemas.openxmlformats.org/presentationml/2006/main">
  <p:tag name="AS_UNIQUEID" val="92"/>
</p:tagLst>
</file>

<file path=ppt/tags/tag141.xml><?xml version="1.0" encoding="utf-8"?>
<p:tagLst xmlns:a="http://schemas.openxmlformats.org/drawingml/2006/main" xmlns:r="http://schemas.openxmlformats.org/officeDocument/2006/relationships" xmlns:p="http://schemas.openxmlformats.org/presentationml/2006/main">
  <p:tag name="AS_UNIQUEID" val="93"/>
</p:tagLst>
</file>

<file path=ppt/tags/tag142.xml><?xml version="1.0" encoding="utf-8"?>
<p:tagLst xmlns:a="http://schemas.openxmlformats.org/drawingml/2006/main" xmlns:r="http://schemas.openxmlformats.org/officeDocument/2006/relationships" xmlns:p="http://schemas.openxmlformats.org/presentationml/2006/main">
  <p:tag name="AS_UNIQUEID" val="94"/>
</p:tagLst>
</file>

<file path=ppt/tags/tag143.xml><?xml version="1.0" encoding="utf-8"?>
<p:tagLst xmlns:a="http://schemas.openxmlformats.org/drawingml/2006/main" xmlns:r="http://schemas.openxmlformats.org/officeDocument/2006/relationships" xmlns:p="http://schemas.openxmlformats.org/presentationml/2006/main">
  <p:tag name="AS_UNIQUEID" val="95"/>
</p:tagLst>
</file>

<file path=ppt/tags/tag144.xml><?xml version="1.0" encoding="utf-8"?>
<p:tagLst xmlns:a="http://schemas.openxmlformats.org/drawingml/2006/main" xmlns:r="http://schemas.openxmlformats.org/officeDocument/2006/relationships" xmlns:p="http://schemas.openxmlformats.org/presentationml/2006/main">
  <p:tag name="AS_UNIQUEID" val="96"/>
</p:tagLst>
</file>

<file path=ppt/tags/tag145.xml><?xml version="1.0" encoding="utf-8"?>
<p:tagLst xmlns:a="http://schemas.openxmlformats.org/drawingml/2006/main" xmlns:r="http://schemas.openxmlformats.org/officeDocument/2006/relationships" xmlns:p="http://schemas.openxmlformats.org/presentationml/2006/main">
  <p:tag name="AS_UNIQUEID" val="97"/>
</p:tagLst>
</file>

<file path=ppt/tags/tag15.xml><?xml version="1.0" encoding="utf-8"?>
<p:tagLst xmlns:a="http://schemas.openxmlformats.org/drawingml/2006/main" xmlns:r="http://schemas.openxmlformats.org/officeDocument/2006/relationships" xmlns:p="http://schemas.openxmlformats.org/presentationml/2006/main">
  <p:tag name="AS_UNIQUEID" val="50"/>
</p:tagLst>
</file>

<file path=ppt/tags/tag16.xml><?xml version="1.0" encoding="utf-8"?>
<p:tagLst xmlns:a="http://schemas.openxmlformats.org/drawingml/2006/main" xmlns:r="http://schemas.openxmlformats.org/officeDocument/2006/relationships" xmlns:p="http://schemas.openxmlformats.org/presentationml/2006/main">
  <p:tag name="AS_UNIQUEID" val="51"/>
</p:tagLst>
</file>

<file path=ppt/tags/tag17.xml><?xml version="1.0" encoding="utf-8"?>
<p:tagLst xmlns:a="http://schemas.openxmlformats.org/drawingml/2006/main" xmlns:r="http://schemas.openxmlformats.org/officeDocument/2006/relationships" xmlns:p="http://schemas.openxmlformats.org/presentationml/2006/main">
  <p:tag name="AS_UNIQUEID" val="52"/>
</p:tagLst>
</file>

<file path=ppt/tags/tag18.xml><?xml version="1.0" encoding="utf-8"?>
<p:tagLst xmlns:a="http://schemas.openxmlformats.org/drawingml/2006/main" xmlns:r="http://schemas.openxmlformats.org/officeDocument/2006/relationships" xmlns:p="http://schemas.openxmlformats.org/presentationml/2006/main">
  <p:tag name="AS_UNIQUEID" val="53"/>
</p:tagLst>
</file>

<file path=ppt/tags/tag19.xml><?xml version="1.0" encoding="utf-8"?>
<p:tagLst xmlns:a="http://schemas.openxmlformats.org/drawingml/2006/main" xmlns:r="http://schemas.openxmlformats.org/officeDocument/2006/relationships" xmlns:p="http://schemas.openxmlformats.org/presentationml/2006/main">
  <p:tag name="AS_UNIQUEID" val="54"/>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6"/>
</p:tagLst>
</file>

<file path=ppt/tags/tag21.xml><?xml version="1.0" encoding="utf-8"?>
<p:tagLst xmlns:a="http://schemas.openxmlformats.org/drawingml/2006/main" xmlns:r="http://schemas.openxmlformats.org/officeDocument/2006/relationships" xmlns:p="http://schemas.openxmlformats.org/presentationml/2006/main">
  <p:tag name="AS_UNIQUEID" val="57"/>
</p:tagLst>
</file>

<file path=ppt/tags/tag22.xml><?xml version="1.0" encoding="utf-8"?>
<p:tagLst xmlns:a="http://schemas.openxmlformats.org/drawingml/2006/main" xmlns:r="http://schemas.openxmlformats.org/officeDocument/2006/relationships" xmlns:p="http://schemas.openxmlformats.org/presentationml/2006/main">
  <p:tag name="AS_UNIQUEID" val="58"/>
</p:tagLst>
</file>

<file path=ppt/tags/tag23.xml><?xml version="1.0" encoding="utf-8"?>
<p:tagLst xmlns:a="http://schemas.openxmlformats.org/drawingml/2006/main" xmlns:r="http://schemas.openxmlformats.org/officeDocument/2006/relationships" xmlns:p="http://schemas.openxmlformats.org/presentationml/2006/main">
  <p:tag name="AS_UNIQUEID" val="59"/>
</p:tagLst>
</file>

<file path=ppt/tags/tag24.xml><?xml version="1.0" encoding="utf-8"?>
<p:tagLst xmlns:a="http://schemas.openxmlformats.org/drawingml/2006/main" xmlns:r="http://schemas.openxmlformats.org/officeDocument/2006/relationships" xmlns:p="http://schemas.openxmlformats.org/presentationml/2006/main">
  <p:tag name="AS_UNIQUEID" val="60"/>
</p:tagLst>
</file>

<file path=ppt/tags/tag25.xml><?xml version="1.0" encoding="utf-8"?>
<p:tagLst xmlns:a="http://schemas.openxmlformats.org/drawingml/2006/main" xmlns:r="http://schemas.openxmlformats.org/officeDocument/2006/relationships" xmlns:p="http://schemas.openxmlformats.org/presentationml/2006/main">
  <p:tag name="AS_UNIQUEID" val="61"/>
</p:tagLst>
</file>

<file path=ppt/tags/tag26.xml><?xml version="1.0" encoding="utf-8"?>
<p:tagLst xmlns:a="http://schemas.openxmlformats.org/drawingml/2006/main" xmlns:r="http://schemas.openxmlformats.org/officeDocument/2006/relationships" xmlns:p="http://schemas.openxmlformats.org/presentationml/2006/main">
  <p:tag name="AS_UNIQUEID" val="62"/>
</p:tagLst>
</file>

<file path=ppt/tags/tag27.xml><?xml version="1.0" encoding="utf-8"?>
<p:tagLst xmlns:a="http://schemas.openxmlformats.org/drawingml/2006/main" xmlns:r="http://schemas.openxmlformats.org/officeDocument/2006/relationships" xmlns:p="http://schemas.openxmlformats.org/presentationml/2006/main">
  <p:tag name="AS_UNIQUEID" val="63"/>
</p:tagLst>
</file>

<file path=ppt/tags/tag28.xml><?xml version="1.0" encoding="utf-8"?>
<p:tagLst xmlns:a="http://schemas.openxmlformats.org/drawingml/2006/main" xmlns:r="http://schemas.openxmlformats.org/officeDocument/2006/relationships" xmlns:p="http://schemas.openxmlformats.org/presentationml/2006/main">
  <p:tag name="AS_UNIQUEID" val="59"/>
</p:tagLst>
</file>

<file path=ppt/tags/tag29.xml><?xml version="1.0" encoding="utf-8"?>
<p:tagLst xmlns:a="http://schemas.openxmlformats.org/drawingml/2006/main" xmlns:r="http://schemas.openxmlformats.org/officeDocument/2006/relationships" xmlns:p="http://schemas.openxmlformats.org/presentationml/2006/main">
  <p:tag name="AS_UNIQUEID" val="65"/>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66"/>
</p:tagLst>
</file>

<file path=ppt/tags/tag31.xml><?xml version="1.0" encoding="utf-8"?>
<p:tagLst xmlns:a="http://schemas.openxmlformats.org/drawingml/2006/main" xmlns:r="http://schemas.openxmlformats.org/officeDocument/2006/relationships" xmlns:p="http://schemas.openxmlformats.org/presentationml/2006/main">
  <p:tag name="AS_UNIQUEID" val="67"/>
</p:tagLst>
</file>

<file path=ppt/tags/tag32.xml><?xml version="1.0" encoding="utf-8"?>
<p:tagLst xmlns:a="http://schemas.openxmlformats.org/drawingml/2006/main" xmlns:r="http://schemas.openxmlformats.org/officeDocument/2006/relationships" xmlns:p="http://schemas.openxmlformats.org/presentationml/2006/main">
  <p:tag name="AS_UNIQUEID" val="68"/>
</p:tagLst>
</file>

<file path=ppt/tags/tag33.xml><?xml version="1.0" encoding="utf-8"?>
<p:tagLst xmlns:a="http://schemas.openxmlformats.org/drawingml/2006/main" xmlns:r="http://schemas.openxmlformats.org/officeDocument/2006/relationships" xmlns:p="http://schemas.openxmlformats.org/presentationml/2006/main">
  <p:tag name="AS_UNIQUEID" val="69"/>
</p:tagLst>
</file>

<file path=ppt/tags/tag34.xml><?xml version="1.0" encoding="utf-8"?>
<p:tagLst xmlns:a="http://schemas.openxmlformats.org/drawingml/2006/main" xmlns:r="http://schemas.openxmlformats.org/officeDocument/2006/relationships" xmlns:p="http://schemas.openxmlformats.org/presentationml/2006/main">
  <p:tag name="AS_UNIQUEID" val="71"/>
</p:tagLst>
</file>

<file path=ppt/tags/tag35.xml><?xml version="1.0" encoding="utf-8"?>
<p:tagLst xmlns:a="http://schemas.openxmlformats.org/drawingml/2006/main" xmlns:r="http://schemas.openxmlformats.org/officeDocument/2006/relationships" xmlns:p="http://schemas.openxmlformats.org/presentationml/2006/main">
  <p:tag name="AS_UNIQUEID" val="72"/>
</p:tagLst>
</file>

<file path=ppt/tags/tag36.xml><?xml version="1.0" encoding="utf-8"?>
<p:tagLst xmlns:a="http://schemas.openxmlformats.org/drawingml/2006/main" xmlns:r="http://schemas.openxmlformats.org/officeDocument/2006/relationships" xmlns:p="http://schemas.openxmlformats.org/presentationml/2006/main">
  <p:tag name="AS_UNIQUEID" val="73"/>
</p:tagLst>
</file>

<file path=ppt/tags/tag37.xml><?xml version="1.0" encoding="utf-8"?>
<p:tagLst xmlns:a="http://schemas.openxmlformats.org/drawingml/2006/main" xmlns:r="http://schemas.openxmlformats.org/officeDocument/2006/relationships" xmlns:p="http://schemas.openxmlformats.org/presentationml/2006/main">
  <p:tag name="AS_UNIQUEID" val="74"/>
</p:tagLst>
</file>

<file path=ppt/tags/tag38.xml><?xml version="1.0" encoding="utf-8"?>
<p:tagLst xmlns:a="http://schemas.openxmlformats.org/drawingml/2006/main" xmlns:r="http://schemas.openxmlformats.org/officeDocument/2006/relationships" xmlns:p="http://schemas.openxmlformats.org/presentationml/2006/main">
  <p:tag name="AS_UNIQUEID" val="75"/>
</p:tagLst>
</file>

<file path=ppt/tags/tag39.xml><?xml version="1.0" encoding="utf-8"?>
<p:tagLst xmlns:a="http://schemas.openxmlformats.org/drawingml/2006/main" xmlns:r="http://schemas.openxmlformats.org/officeDocument/2006/relationships" xmlns:p="http://schemas.openxmlformats.org/presentationml/2006/main">
  <p:tag name="AS_UNIQUEID" val="76"/>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77"/>
</p:tagLst>
</file>

<file path=ppt/tags/tag41.xml><?xml version="1.0" encoding="utf-8"?>
<p:tagLst xmlns:a="http://schemas.openxmlformats.org/drawingml/2006/main" xmlns:r="http://schemas.openxmlformats.org/officeDocument/2006/relationships" xmlns:p="http://schemas.openxmlformats.org/presentationml/2006/main">
  <p:tag name="AS_UNIQUEID" val="78"/>
</p:tagLst>
</file>

<file path=ppt/tags/tag42.xml><?xml version="1.0" encoding="utf-8"?>
<p:tagLst xmlns:a="http://schemas.openxmlformats.org/drawingml/2006/main" xmlns:r="http://schemas.openxmlformats.org/officeDocument/2006/relationships" xmlns:p="http://schemas.openxmlformats.org/presentationml/2006/main">
  <p:tag name="AS_UNIQUEID" val="80"/>
</p:tagLst>
</file>

<file path=ppt/tags/tag43.xml><?xml version="1.0" encoding="utf-8"?>
<p:tagLst xmlns:a="http://schemas.openxmlformats.org/drawingml/2006/main" xmlns:r="http://schemas.openxmlformats.org/officeDocument/2006/relationships" xmlns:p="http://schemas.openxmlformats.org/presentationml/2006/main">
  <p:tag name="AS_UNIQUEID" val="81"/>
</p:tagLst>
</file>

<file path=ppt/tags/tag44.xml><?xml version="1.0" encoding="utf-8"?>
<p:tagLst xmlns:a="http://schemas.openxmlformats.org/drawingml/2006/main" xmlns:r="http://schemas.openxmlformats.org/officeDocument/2006/relationships" xmlns:p="http://schemas.openxmlformats.org/presentationml/2006/main">
  <p:tag name="AS_UNIQUEID" val="82"/>
</p:tagLst>
</file>

<file path=ppt/tags/tag45.xml><?xml version="1.0" encoding="utf-8"?>
<p:tagLst xmlns:a="http://schemas.openxmlformats.org/drawingml/2006/main" xmlns:r="http://schemas.openxmlformats.org/officeDocument/2006/relationships" xmlns:p="http://schemas.openxmlformats.org/presentationml/2006/main">
  <p:tag name="AS_UNIQUEID" val="83"/>
</p:tagLst>
</file>

<file path=ppt/tags/tag46.xml><?xml version="1.0" encoding="utf-8"?>
<p:tagLst xmlns:a="http://schemas.openxmlformats.org/drawingml/2006/main" xmlns:r="http://schemas.openxmlformats.org/officeDocument/2006/relationships" xmlns:p="http://schemas.openxmlformats.org/presentationml/2006/main">
  <p:tag name="AS_UNIQUEID" val="85"/>
</p:tagLst>
</file>

<file path=ppt/tags/tag47.xml><?xml version="1.0" encoding="utf-8"?>
<p:tagLst xmlns:a="http://schemas.openxmlformats.org/drawingml/2006/main" xmlns:r="http://schemas.openxmlformats.org/officeDocument/2006/relationships" xmlns:p="http://schemas.openxmlformats.org/presentationml/2006/main">
  <p:tag name="AS_UNIQUEID" val="86"/>
</p:tagLst>
</file>

<file path=ppt/tags/tag48.xml><?xml version="1.0" encoding="utf-8"?>
<p:tagLst xmlns:a="http://schemas.openxmlformats.org/drawingml/2006/main" xmlns:r="http://schemas.openxmlformats.org/officeDocument/2006/relationships" xmlns:p="http://schemas.openxmlformats.org/presentationml/2006/main">
  <p:tag name="AS_UNIQUEID" val="87"/>
</p:tagLst>
</file>

<file path=ppt/tags/tag49.xml><?xml version="1.0" encoding="utf-8"?>
<p:tagLst xmlns:a="http://schemas.openxmlformats.org/drawingml/2006/main" xmlns:r="http://schemas.openxmlformats.org/officeDocument/2006/relationships" xmlns:p="http://schemas.openxmlformats.org/presentationml/2006/main">
  <p:tag name="AS_UNIQUEID" val="88"/>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89"/>
</p:tagLst>
</file>

<file path=ppt/tags/tag51.xml><?xml version="1.0" encoding="utf-8"?>
<p:tagLst xmlns:a="http://schemas.openxmlformats.org/drawingml/2006/main" xmlns:r="http://schemas.openxmlformats.org/officeDocument/2006/relationships" xmlns:p="http://schemas.openxmlformats.org/presentationml/2006/main">
  <p:tag name="AS_UNIQUEID" val="90"/>
</p:tagLst>
</file>

<file path=ppt/tags/tag52.xml><?xml version="1.0" encoding="utf-8"?>
<p:tagLst xmlns:a="http://schemas.openxmlformats.org/drawingml/2006/main" xmlns:r="http://schemas.openxmlformats.org/officeDocument/2006/relationships" xmlns:p="http://schemas.openxmlformats.org/presentationml/2006/main">
  <p:tag name="AS_UNIQUEID" val="90"/>
</p:tagLst>
</file>

<file path=ppt/tags/tag53.xml><?xml version="1.0" encoding="utf-8"?>
<p:tagLst xmlns:a="http://schemas.openxmlformats.org/drawingml/2006/main" xmlns:r="http://schemas.openxmlformats.org/officeDocument/2006/relationships" xmlns:p="http://schemas.openxmlformats.org/presentationml/2006/main">
  <p:tag name="AS_UNIQUEID" val="86"/>
</p:tagLst>
</file>

<file path=ppt/tags/tag54.xml><?xml version="1.0" encoding="utf-8"?>
<p:tagLst xmlns:a="http://schemas.openxmlformats.org/drawingml/2006/main" xmlns:r="http://schemas.openxmlformats.org/officeDocument/2006/relationships" xmlns:p="http://schemas.openxmlformats.org/presentationml/2006/main">
  <p:tag name="AS_UNIQUEID" val="88"/>
</p:tagLst>
</file>

<file path=ppt/tags/tag55.xml><?xml version="1.0" encoding="utf-8"?>
<p:tagLst xmlns:a="http://schemas.openxmlformats.org/drawingml/2006/main" xmlns:r="http://schemas.openxmlformats.org/officeDocument/2006/relationships" xmlns:p="http://schemas.openxmlformats.org/presentationml/2006/main">
  <p:tag name="AS_UNIQUEID" val="91"/>
</p:tagLst>
</file>

<file path=ppt/tags/tag56.xml><?xml version="1.0" encoding="utf-8"?>
<p:tagLst xmlns:a="http://schemas.openxmlformats.org/drawingml/2006/main" xmlns:r="http://schemas.openxmlformats.org/officeDocument/2006/relationships" xmlns:p="http://schemas.openxmlformats.org/presentationml/2006/main">
  <p:tag name="AS_UNIQUEID" val="86"/>
</p:tagLst>
</file>

<file path=ppt/tags/tag57.xml><?xml version="1.0" encoding="utf-8"?>
<p:tagLst xmlns:a="http://schemas.openxmlformats.org/drawingml/2006/main" xmlns:r="http://schemas.openxmlformats.org/officeDocument/2006/relationships" xmlns:p="http://schemas.openxmlformats.org/presentationml/2006/main">
  <p:tag name="AS_UNIQUEID" val="88"/>
</p:tagLst>
</file>

<file path=ppt/tags/tag58.xml><?xml version="1.0" encoding="utf-8"?>
<p:tagLst xmlns:a="http://schemas.openxmlformats.org/drawingml/2006/main" xmlns:r="http://schemas.openxmlformats.org/officeDocument/2006/relationships" xmlns:p="http://schemas.openxmlformats.org/presentationml/2006/main">
  <p:tag name="AS_UNIQUEID" val="86"/>
</p:tagLst>
</file>

<file path=ppt/tags/tag59.xml><?xml version="1.0" encoding="utf-8"?>
<p:tagLst xmlns:a="http://schemas.openxmlformats.org/drawingml/2006/main" xmlns:r="http://schemas.openxmlformats.org/officeDocument/2006/relationships" xmlns:p="http://schemas.openxmlformats.org/presentationml/2006/main">
  <p:tag name="AS_UNIQUEID" val="88"/>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86"/>
</p:tagLst>
</file>

<file path=ppt/tags/tag61.xml><?xml version="1.0" encoding="utf-8"?>
<p:tagLst xmlns:a="http://schemas.openxmlformats.org/drawingml/2006/main" xmlns:r="http://schemas.openxmlformats.org/officeDocument/2006/relationships" xmlns:p="http://schemas.openxmlformats.org/presentationml/2006/main">
  <p:tag name="AS_UNIQUEID" val="88"/>
</p:tagLst>
</file>

<file path=ppt/tags/tag62.xml><?xml version="1.0" encoding="utf-8"?>
<p:tagLst xmlns:a="http://schemas.openxmlformats.org/drawingml/2006/main" xmlns:r="http://schemas.openxmlformats.org/officeDocument/2006/relationships" xmlns:p="http://schemas.openxmlformats.org/presentationml/2006/main">
  <p:tag name="AS_UNIQUEID" val="86"/>
</p:tagLst>
</file>

<file path=ppt/tags/tag63.xml><?xml version="1.0" encoding="utf-8"?>
<p:tagLst xmlns:a="http://schemas.openxmlformats.org/drawingml/2006/main" xmlns:r="http://schemas.openxmlformats.org/officeDocument/2006/relationships" xmlns:p="http://schemas.openxmlformats.org/presentationml/2006/main">
  <p:tag name="AS_UNIQUEID" val="86"/>
</p:tagLst>
</file>

<file path=ppt/tags/tag64.xml><?xml version="1.0" encoding="utf-8"?>
<p:tagLst xmlns:a="http://schemas.openxmlformats.org/drawingml/2006/main" xmlns:r="http://schemas.openxmlformats.org/officeDocument/2006/relationships" xmlns:p="http://schemas.openxmlformats.org/presentationml/2006/main">
  <p:tag name="AS_UNIQUEID" val="86"/>
</p:tagLst>
</file>

<file path=ppt/tags/tag65.xml><?xml version="1.0" encoding="utf-8"?>
<p:tagLst xmlns:a="http://schemas.openxmlformats.org/drawingml/2006/main" xmlns:r="http://schemas.openxmlformats.org/officeDocument/2006/relationships" xmlns:p="http://schemas.openxmlformats.org/presentationml/2006/main">
  <p:tag name="AS_UNIQUEID" val="86"/>
</p:tagLst>
</file>

<file path=ppt/tags/tag66.xml><?xml version="1.0" encoding="utf-8"?>
<p:tagLst xmlns:a="http://schemas.openxmlformats.org/drawingml/2006/main" xmlns:r="http://schemas.openxmlformats.org/officeDocument/2006/relationships" xmlns:p="http://schemas.openxmlformats.org/presentationml/2006/main">
  <p:tag name="AS_UNIQUEID" val="86"/>
</p:tagLst>
</file>

<file path=ppt/tags/tag67.xml><?xml version="1.0" encoding="utf-8"?>
<p:tagLst xmlns:a="http://schemas.openxmlformats.org/drawingml/2006/main" xmlns:r="http://schemas.openxmlformats.org/officeDocument/2006/relationships" xmlns:p="http://schemas.openxmlformats.org/presentationml/2006/main">
  <p:tag name="AS_UNIQUEID" val="86"/>
</p:tagLst>
</file>

<file path=ppt/tags/tag68.xml><?xml version="1.0" encoding="utf-8"?>
<p:tagLst xmlns:a="http://schemas.openxmlformats.org/drawingml/2006/main" xmlns:r="http://schemas.openxmlformats.org/officeDocument/2006/relationships" xmlns:p="http://schemas.openxmlformats.org/presentationml/2006/main">
  <p:tag name="AS_UNIQUEID" val="86"/>
</p:tagLst>
</file>

<file path=ppt/tags/tag69.xml><?xml version="1.0" encoding="utf-8"?>
<p:tagLst xmlns:a="http://schemas.openxmlformats.org/drawingml/2006/main" xmlns:r="http://schemas.openxmlformats.org/officeDocument/2006/relationships" xmlns:p="http://schemas.openxmlformats.org/presentationml/2006/main">
  <p:tag name="AS_UNIQUEID" val="88"/>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86"/>
</p:tagLst>
</file>

<file path=ppt/tags/tag71.xml><?xml version="1.0" encoding="utf-8"?>
<p:tagLst xmlns:a="http://schemas.openxmlformats.org/drawingml/2006/main" xmlns:r="http://schemas.openxmlformats.org/officeDocument/2006/relationships" xmlns:p="http://schemas.openxmlformats.org/presentationml/2006/main">
  <p:tag name="AS_UNIQUEID" val="86"/>
</p:tagLst>
</file>

<file path=ppt/tags/tag72.xml><?xml version="1.0" encoding="utf-8"?>
<p:tagLst xmlns:a="http://schemas.openxmlformats.org/drawingml/2006/main" xmlns:r="http://schemas.openxmlformats.org/officeDocument/2006/relationships" xmlns:p="http://schemas.openxmlformats.org/presentationml/2006/main">
  <p:tag name="AS_UNIQUEID" val="86"/>
</p:tagLst>
</file>

<file path=ppt/tags/tag73.xml><?xml version="1.0" encoding="utf-8"?>
<p:tagLst xmlns:a="http://schemas.openxmlformats.org/drawingml/2006/main" xmlns:r="http://schemas.openxmlformats.org/officeDocument/2006/relationships" xmlns:p="http://schemas.openxmlformats.org/presentationml/2006/main">
  <p:tag name="AS_UNIQUEID" val="88"/>
</p:tagLst>
</file>

<file path=ppt/tags/tag74.xml><?xml version="1.0" encoding="utf-8"?>
<p:tagLst xmlns:a="http://schemas.openxmlformats.org/drawingml/2006/main" xmlns:r="http://schemas.openxmlformats.org/officeDocument/2006/relationships" xmlns:p="http://schemas.openxmlformats.org/presentationml/2006/main">
  <p:tag name="AS_UNIQUEID" val="86"/>
</p:tagLst>
</file>

<file path=ppt/tags/tag75.xml><?xml version="1.0" encoding="utf-8"?>
<p:tagLst xmlns:a="http://schemas.openxmlformats.org/drawingml/2006/main" xmlns:r="http://schemas.openxmlformats.org/officeDocument/2006/relationships" xmlns:p="http://schemas.openxmlformats.org/presentationml/2006/main">
  <p:tag name="AS_UNIQUEID" val="88"/>
</p:tagLst>
</file>

<file path=ppt/tags/tag76.xml><?xml version="1.0" encoding="utf-8"?>
<p:tagLst xmlns:a="http://schemas.openxmlformats.org/drawingml/2006/main" xmlns:r="http://schemas.openxmlformats.org/officeDocument/2006/relationships" xmlns:p="http://schemas.openxmlformats.org/presentationml/2006/main">
  <p:tag name="AS_UNIQUEID" val="86"/>
</p:tagLst>
</file>

<file path=ppt/tags/tag77.xml><?xml version="1.0" encoding="utf-8"?>
<p:tagLst xmlns:a="http://schemas.openxmlformats.org/drawingml/2006/main" xmlns:r="http://schemas.openxmlformats.org/officeDocument/2006/relationships" xmlns:p="http://schemas.openxmlformats.org/presentationml/2006/main">
  <p:tag name="AS_UNIQUEID" val="88"/>
</p:tagLst>
</file>

<file path=ppt/tags/tag78.xml><?xml version="1.0" encoding="utf-8"?>
<p:tagLst xmlns:a="http://schemas.openxmlformats.org/drawingml/2006/main" xmlns:r="http://schemas.openxmlformats.org/officeDocument/2006/relationships" xmlns:p="http://schemas.openxmlformats.org/presentationml/2006/main">
  <p:tag name="AS_UNIQUEID" val="86"/>
</p:tagLst>
</file>

<file path=ppt/tags/tag79.xml><?xml version="1.0" encoding="utf-8"?>
<p:tagLst xmlns:a="http://schemas.openxmlformats.org/drawingml/2006/main" xmlns:r="http://schemas.openxmlformats.org/officeDocument/2006/relationships" xmlns:p="http://schemas.openxmlformats.org/presentationml/2006/main">
  <p:tag name="AS_UNIQUEID" val="88"/>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86"/>
</p:tagLst>
</file>

<file path=ppt/tags/tag81.xml><?xml version="1.0" encoding="utf-8"?>
<p:tagLst xmlns:a="http://schemas.openxmlformats.org/drawingml/2006/main" xmlns:r="http://schemas.openxmlformats.org/officeDocument/2006/relationships" xmlns:p="http://schemas.openxmlformats.org/presentationml/2006/main">
  <p:tag name="AS_UNIQUEID" val="88"/>
</p:tagLst>
</file>

<file path=ppt/tags/tag82.xml><?xml version="1.0" encoding="utf-8"?>
<p:tagLst xmlns:a="http://schemas.openxmlformats.org/drawingml/2006/main" xmlns:r="http://schemas.openxmlformats.org/officeDocument/2006/relationships" xmlns:p="http://schemas.openxmlformats.org/presentationml/2006/main">
  <p:tag name="AS_UNIQUEID" val="86"/>
</p:tagLst>
</file>

<file path=ppt/tags/tag83.xml><?xml version="1.0" encoding="utf-8"?>
<p:tagLst xmlns:a="http://schemas.openxmlformats.org/drawingml/2006/main" xmlns:r="http://schemas.openxmlformats.org/officeDocument/2006/relationships" xmlns:p="http://schemas.openxmlformats.org/presentationml/2006/main">
  <p:tag name="AS_UNIQUEID" val="88"/>
</p:tagLst>
</file>

<file path=ppt/tags/tag84.xml><?xml version="1.0" encoding="utf-8"?>
<p:tagLst xmlns:a="http://schemas.openxmlformats.org/drawingml/2006/main" xmlns:r="http://schemas.openxmlformats.org/officeDocument/2006/relationships" xmlns:p="http://schemas.openxmlformats.org/presentationml/2006/main">
  <p:tag name="AS_UNIQUEID" val="86"/>
</p:tagLst>
</file>

<file path=ppt/tags/tag85.xml><?xml version="1.0" encoding="utf-8"?>
<p:tagLst xmlns:a="http://schemas.openxmlformats.org/drawingml/2006/main" xmlns:r="http://schemas.openxmlformats.org/officeDocument/2006/relationships" xmlns:p="http://schemas.openxmlformats.org/presentationml/2006/main">
  <p:tag name="AS_UNIQUEID" val="88"/>
</p:tagLst>
</file>

<file path=ppt/tags/tag86.xml><?xml version="1.0" encoding="utf-8"?>
<p:tagLst xmlns:a="http://schemas.openxmlformats.org/drawingml/2006/main" xmlns:r="http://schemas.openxmlformats.org/officeDocument/2006/relationships" xmlns:p="http://schemas.openxmlformats.org/presentationml/2006/main">
  <p:tag name="AS_UNIQUEID" val="86"/>
</p:tagLst>
</file>

<file path=ppt/tags/tag87.xml><?xml version="1.0" encoding="utf-8"?>
<p:tagLst xmlns:a="http://schemas.openxmlformats.org/drawingml/2006/main" xmlns:r="http://schemas.openxmlformats.org/officeDocument/2006/relationships" xmlns:p="http://schemas.openxmlformats.org/presentationml/2006/main">
  <p:tag name="AS_UNIQUEID" val="86"/>
</p:tagLst>
</file>

<file path=ppt/tags/tag88.xml><?xml version="1.0" encoding="utf-8"?>
<p:tagLst xmlns:a="http://schemas.openxmlformats.org/drawingml/2006/main" xmlns:r="http://schemas.openxmlformats.org/officeDocument/2006/relationships" xmlns:p="http://schemas.openxmlformats.org/presentationml/2006/main">
  <p:tag name="AS_UNIQUEID" val="86"/>
</p:tagLst>
</file>

<file path=ppt/tags/tag89.xml><?xml version="1.0" encoding="utf-8"?>
<p:tagLst xmlns:a="http://schemas.openxmlformats.org/drawingml/2006/main" xmlns:r="http://schemas.openxmlformats.org/officeDocument/2006/relationships" xmlns:p="http://schemas.openxmlformats.org/presentationml/2006/main">
  <p:tag name="AS_UNIQUEID" val="88"/>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86"/>
</p:tagLst>
</file>

<file path=ppt/tags/tag91.xml><?xml version="1.0" encoding="utf-8"?>
<p:tagLst xmlns:a="http://schemas.openxmlformats.org/drawingml/2006/main" xmlns:r="http://schemas.openxmlformats.org/officeDocument/2006/relationships" xmlns:p="http://schemas.openxmlformats.org/presentationml/2006/main">
  <p:tag name="AS_UNIQUEID" val="88"/>
</p:tagLst>
</file>

<file path=ppt/tags/tag92.xml><?xml version="1.0" encoding="utf-8"?>
<p:tagLst xmlns:a="http://schemas.openxmlformats.org/drawingml/2006/main" xmlns:r="http://schemas.openxmlformats.org/officeDocument/2006/relationships" xmlns:p="http://schemas.openxmlformats.org/presentationml/2006/main">
  <p:tag name="AS_UNIQUEID" val="86"/>
</p:tagLst>
</file>

<file path=ppt/tags/tag93.xml><?xml version="1.0" encoding="utf-8"?>
<p:tagLst xmlns:a="http://schemas.openxmlformats.org/drawingml/2006/main" xmlns:r="http://schemas.openxmlformats.org/officeDocument/2006/relationships" xmlns:p="http://schemas.openxmlformats.org/presentationml/2006/main">
  <p:tag name="AS_UNIQUEID" val="88"/>
</p:tagLst>
</file>

<file path=ppt/tags/tag94.xml><?xml version="1.0" encoding="utf-8"?>
<p:tagLst xmlns:a="http://schemas.openxmlformats.org/drawingml/2006/main" xmlns:r="http://schemas.openxmlformats.org/officeDocument/2006/relationships" xmlns:p="http://schemas.openxmlformats.org/presentationml/2006/main">
  <p:tag name="AS_UNIQUEID" val="86"/>
</p:tagLst>
</file>

<file path=ppt/tags/tag95.xml><?xml version="1.0" encoding="utf-8"?>
<p:tagLst xmlns:a="http://schemas.openxmlformats.org/drawingml/2006/main" xmlns:r="http://schemas.openxmlformats.org/officeDocument/2006/relationships" xmlns:p="http://schemas.openxmlformats.org/presentationml/2006/main">
  <p:tag name="AS_UNIQUEID" val="88"/>
</p:tagLst>
</file>

<file path=ppt/tags/tag96.xml><?xml version="1.0" encoding="utf-8"?>
<p:tagLst xmlns:a="http://schemas.openxmlformats.org/drawingml/2006/main" xmlns:r="http://schemas.openxmlformats.org/officeDocument/2006/relationships" xmlns:p="http://schemas.openxmlformats.org/presentationml/2006/main">
  <p:tag name="AS_UNIQUEID" val="86"/>
</p:tagLst>
</file>

<file path=ppt/tags/tag97.xml><?xml version="1.0" encoding="utf-8"?>
<p:tagLst xmlns:a="http://schemas.openxmlformats.org/drawingml/2006/main" xmlns:r="http://schemas.openxmlformats.org/officeDocument/2006/relationships" xmlns:p="http://schemas.openxmlformats.org/presentationml/2006/main">
  <p:tag name="AS_UNIQUEID" val="88"/>
</p:tagLst>
</file>

<file path=ppt/tags/tag98.xml><?xml version="1.0" encoding="utf-8"?>
<p:tagLst xmlns:a="http://schemas.openxmlformats.org/drawingml/2006/main" xmlns:r="http://schemas.openxmlformats.org/officeDocument/2006/relationships" xmlns:p="http://schemas.openxmlformats.org/presentationml/2006/main">
  <p:tag name="AS_UNIQUEID" val="86"/>
</p:tagLst>
</file>

<file path=ppt/tags/tag99.xml><?xml version="1.0" encoding="utf-8"?>
<p:tagLst xmlns:a="http://schemas.openxmlformats.org/drawingml/2006/main" xmlns:r="http://schemas.openxmlformats.org/officeDocument/2006/relationships" xmlns:p="http://schemas.openxmlformats.org/presentationml/2006/main">
  <p:tag name="AS_UNIQUEID" val="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1735</TotalTime>
  <Words>2970</Words>
  <Application>Microsoft Office PowerPoint</Application>
  <PresentationFormat>On-screen Show (4:3)</PresentationFormat>
  <Paragraphs>277</Paragraphs>
  <Slides>57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scrum is a method of restarting play in rugby  that involves players packing closely together with their heads down and attempting to gain possession of the ball</vt:lpstr>
      <vt:lpstr>SCRUM Developments</vt:lpstr>
      <vt:lpstr>Product Owner</vt:lpstr>
      <vt:lpstr>What Does He / She Do?</vt:lpstr>
      <vt:lpstr>Scrum Master</vt:lpstr>
      <vt:lpstr>What Does He/She Do ?</vt:lpstr>
      <vt:lpstr>Development Team</vt:lpstr>
      <vt:lpstr>PowerPoint Presentation</vt:lpstr>
      <vt:lpstr>PowerPoint Presentation</vt:lpstr>
      <vt:lpstr>Sprint</vt:lpstr>
      <vt:lpstr>Stand-up Meetings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parul</dc:creator>
  <cp:keywords/>
  <dc:description/>
  <cp:lastModifiedBy>Microsoft account</cp:lastModifiedBy>
  <cp:revision>127</cp:revision>
  <cp:lastPrinted>2020-05-28T11:44:22Z</cp:lastPrinted>
  <dcterms:created xsi:type="dcterms:W3CDTF">2020-05-18T10:32:41Z</dcterms:created>
  <dcterms:modified xsi:type="dcterms:W3CDTF">2021-08-27T03:45:02Z</dcterms:modified>
  <cp:category/>
</cp:coreProperties>
</file>