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7" r:id="rId2"/>
    <p:sldId id="259" r:id="rId3"/>
    <p:sldId id="268" r:id="rId4"/>
    <p:sldId id="267" r:id="rId5"/>
    <p:sldId id="258" r:id="rId6"/>
    <p:sldId id="263" r:id="rId7"/>
    <p:sldId id="271" r:id="rId8"/>
    <p:sldId id="269" r:id="rId9"/>
    <p:sldId id="260" r:id="rId10"/>
    <p:sldId id="264" r:id="rId11"/>
    <p:sldId id="266" r:id="rId12"/>
    <p:sldId id="270"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cky" initials="L" lastIdx="0" clrIdx="0">
    <p:extLst>
      <p:ext uri="{19B8F6BF-5375-455C-9EA6-DF929625EA0E}">
        <p15:presenceInfo xmlns:p15="http://schemas.microsoft.com/office/powerpoint/2012/main" userId="8bf2b10fedca84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AE9A6-5360-5321-EEB6-552B24AB4A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0DAF945-5C23-E42E-4259-D6C50058BB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710F8B-1CB1-A9B0-63EC-03E70565BEF3}"/>
              </a:ext>
            </a:extLst>
          </p:cNvPr>
          <p:cNvSpPr>
            <a:spLocks noGrp="1"/>
          </p:cNvSpPr>
          <p:nvPr>
            <p:ph type="dt" sz="half" idx="10"/>
          </p:nvPr>
        </p:nvSpPr>
        <p:spPr/>
        <p:txBody>
          <a:bodyPr/>
          <a:lstStyle/>
          <a:p>
            <a:fld id="{B7A30F96-C77C-4B9B-880A-0AC7A3F47274}" type="datetimeFigureOut">
              <a:rPr lang="en-IN" smtClean="0"/>
              <a:t>01-11-2023</a:t>
            </a:fld>
            <a:endParaRPr lang="en-IN"/>
          </a:p>
        </p:txBody>
      </p:sp>
      <p:sp>
        <p:nvSpPr>
          <p:cNvPr id="5" name="Footer Placeholder 4">
            <a:extLst>
              <a:ext uri="{FF2B5EF4-FFF2-40B4-BE49-F238E27FC236}">
                <a16:creationId xmlns:a16="http://schemas.microsoft.com/office/drawing/2014/main" id="{0E30F771-DC89-3CC0-4AB3-69090F5074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5782EA-A61F-EB23-CEB9-EB7D4DBDE116}"/>
              </a:ext>
            </a:extLst>
          </p:cNvPr>
          <p:cNvSpPr>
            <a:spLocks noGrp="1"/>
          </p:cNvSpPr>
          <p:nvPr>
            <p:ph type="sldNum" sz="quarter" idx="12"/>
          </p:nvPr>
        </p:nvSpPr>
        <p:spPr/>
        <p:txBody>
          <a:bodyPr/>
          <a:lstStyle/>
          <a:p>
            <a:fld id="{A12F87CF-35A7-4C6A-A83E-05EB49C9DDC1}" type="slidenum">
              <a:rPr lang="en-IN" smtClean="0"/>
              <a:t>‹#›</a:t>
            </a:fld>
            <a:endParaRPr lang="en-IN"/>
          </a:p>
        </p:txBody>
      </p:sp>
    </p:spTree>
    <p:extLst>
      <p:ext uri="{BB962C8B-B14F-4D97-AF65-F5344CB8AC3E}">
        <p14:creationId xmlns:p14="http://schemas.microsoft.com/office/powerpoint/2010/main" val="521298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8FB1-661D-0D1C-F1FF-08489809BF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59B01C-9017-A908-4D1D-13EF885E63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97BCD0-20F9-4F7E-4F91-21000F0019CB}"/>
              </a:ext>
            </a:extLst>
          </p:cNvPr>
          <p:cNvSpPr>
            <a:spLocks noGrp="1"/>
          </p:cNvSpPr>
          <p:nvPr>
            <p:ph type="dt" sz="half" idx="10"/>
          </p:nvPr>
        </p:nvSpPr>
        <p:spPr/>
        <p:txBody>
          <a:bodyPr/>
          <a:lstStyle/>
          <a:p>
            <a:fld id="{B7A30F96-C77C-4B9B-880A-0AC7A3F47274}" type="datetimeFigureOut">
              <a:rPr lang="en-IN" smtClean="0"/>
              <a:t>01-11-2023</a:t>
            </a:fld>
            <a:endParaRPr lang="en-IN"/>
          </a:p>
        </p:txBody>
      </p:sp>
      <p:sp>
        <p:nvSpPr>
          <p:cNvPr id="5" name="Footer Placeholder 4">
            <a:extLst>
              <a:ext uri="{FF2B5EF4-FFF2-40B4-BE49-F238E27FC236}">
                <a16:creationId xmlns:a16="http://schemas.microsoft.com/office/drawing/2014/main" id="{C6EF1C7C-C993-81A6-1848-59D6E3FB8F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6A0996-8698-FB8F-BA13-DC6F8EA76E47}"/>
              </a:ext>
            </a:extLst>
          </p:cNvPr>
          <p:cNvSpPr>
            <a:spLocks noGrp="1"/>
          </p:cNvSpPr>
          <p:nvPr>
            <p:ph type="sldNum" sz="quarter" idx="12"/>
          </p:nvPr>
        </p:nvSpPr>
        <p:spPr/>
        <p:txBody>
          <a:bodyPr/>
          <a:lstStyle/>
          <a:p>
            <a:fld id="{A12F87CF-35A7-4C6A-A83E-05EB49C9DDC1}" type="slidenum">
              <a:rPr lang="en-IN" smtClean="0"/>
              <a:t>‹#›</a:t>
            </a:fld>
            <a:endParaRPr lang="en-IN"/>
          </a:p>
        </p:txBody>
      </p:sp>
    </p:spTree>
    <p:extLst>
      <p:ext uri="{BB962C8B-B14F-4D97-AF65-F5344CB8AC3E}">
        <p14:creationId xmlns:p14="http://schemas.microsoft.com/office/powerpoint/2010/main" val="3687807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A99997-96D0-274F-0D1E-7077B1FA14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4052BE-451D-A921-F137-08868B11B1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937DE7-B57C-C027-C55F-D8920F286CBD}"/>
              </a:ext>
            </a:extLst>
          </p:cNvPr>
          <p:cNvSpPr>
            <a:spLocks noGrp="1"/>
          </p:cNvSpPr>
          <p:nvPr>
            <p:ph type="dt" sz="half" idx="10"/>
          </p:nvPr>
        </p:nvSpPr>
        <p:spPr/>
        <p:txBody>
          <a:bodyPr/>
          <a:lstStyle/>
          <a:p>
            <a:fld id="{B7A30F96-C77C-4B9B-880A-0AC7A3F47274}" type="datetimeFigureOut">
              <a:rPr lang="en-IN" smtClean="0"/>
              <a:t>01-11-2023</a:t>
            </a:fld>
            <a:endParaRPr lang="en-IN"/>
          </a:p>
        </p:txBody>
      </p:sp>
      <p:sp>
        <p:nvSpPr>
          <p:cNvPr id="5" name="Footer Placeholder 4">
            <a:extLst>
              <a:ext uri="{FF2B5EF4-FFF2-40B4-BE49-F238E27FC236}">
                <a16:creationId xmlns:a16="http://schemas.microsoft.com/office/drawing/2014/main" id="{2E8CABF6-B039-96A2-B45B-4C8CEE5091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45C5E-6FDB-F1C2-0FA1-3A0B8008C78B}"/>
              </a:ext>
            </a:extLst>
          </p:cNvPr>
          <p:cNvSpPr>
            <a:spLocks noGrp="1"/>
          </p:cNvSpPr>
          <p:nvPr>
            <p:ph type="sldNum" sz="quarter" idx="12"/>
          </p:nvPr>
        </p:nvSpPr>
        <p:spPr/>
        <p:txBody>
          <a:bodyPr/>
          <a:lstStyle/>
          <a:p>
            <a:fld id="{A12F87CF-35A7-4C6A-A83E-05EB49C9DDC1}" type="slidenum">
              <a:rPr lang="en-IN" smtClean="0"/>
              <a:t>‹#›</a:t>
            </a:fld>
            <a:endParaRPr lang="en-IN"/>
          </a:p>
        </p:txBody>
      </p:sp>
    </p:spTree>
    <p:extLst>
      <p:ext uri="{BB962C8B-B14F-4D97-AF65-F5344CB8AC3E}">
        <p14:creationId xmlns:p14="http://schemas.microsoft.com/office/powerpoint/2010/main" val="355573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725BE-C32E-5F9B-2343-4F857D3B7C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A5836E-BDE3-EF12-6F09-52DD9BD61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897CBE-EBB9-422F-708B-8D0CFCCD6C26}"/>
              </a:ext>
            </a:extLst>
          </p:cNvPr>
          <p:cNvSpPr>
            <a:spLocks noGrp="1"/>
          </p:cNvSpPr>
          <p:nvPr>
            <p:ph type="dt" sz="half" idx="10"/>
          </p:nvPr>
        </p:nvSpPr>
        <p:spPr/>
        <p:txBody>
          <a:bodyPr/>
          <a:lstStyle/>
          <a:p>
            <a:fld id="{B7A30F96-C77C-4B9B-880A-0AC7A3F47274}" type="datetimeFigureOut">
              <a:rPr lang="en-IN" smtClean="0"/>
              <a:t>01-11-2023</a:t>
            </a:fld>
            <a:endParaRPr lang="en-IN"/>
          </a:p>
        </p:txBody>
      </p:sp>
      <p:sp>
        <p:nvSpPr>
          <p:cNvPr id="5" name="Footer Placeholder 4">
            <a:extLst>
              <a:ext uri="{FF2B5EF4-FFF2-40B4-BE49-F238E27FC236}">
                <a16:creationId xmlns:a16="http://schemas.microsoft.com/office/drawing/2014/main" id="{CA28E033-DB0A-72C8-54C8-CB6CE8851C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C8D1E3-278A-8843-2B62-D014D16B12E9}"/>
              </a:ext>
            </a:extLst>
          </p:cNvPr>
          <p:cNvSpPr>
            <a:spLocks noGrp="1"/>
          </p:cNvSpPr>
          <p:nvPr>
            <p:ph type="sldNum" sz="quarter" idx="12"/>
          </p:nvPr>
        </p:nvSpPr>
        <p:spPr/>
        <p:txBody>
          <a:bodyPr/>
          <a:lstStyle/>
          <a:p>
            <a:fld id="{A12F87CF-35A7-4C6A-A83E-05EB49C9DDC1}" type="slidenum">
              <a:rPr lang="en-IN" smtClean="0"/>
              <a:t>‹#›</a:t>
            </a:fld>
            <a:endParaRPr lang="en-IN"/>
          </a:p>
        </p:txBody>
      </p:sp>
    </p:spTree>
    <p:extLst>
      <p:ext uri="{BB962C8B-B14F-4D97-AF65-F5344CB8AC3E}">
        <p14:creationId xmlns:p14="http://schemas.microsoft.com/office/powerpoint/2010/main" val="4067389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FC40C-1E3F-1FB6-5537-CAB536EF93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322209-4DC8-7452-78BF-9924B4F2F7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0173FE-19E0-7E47-83FE-58F3F1F1BEDB}"/>
              </a:ext>
            </a:extLst>
          </p:cNvPr>
          <p:cNvSpPr>
            <a:spLocks noGrp="1"/>
          </p:cNvSpPr>
          <p:nvPr>
            <p:ph type="dt" sz="half" idx="10"/>
          </p:nvPr>
        </p:nvSpPr>
        <p:spPr/>
        <p:txBody>
          <a:bodyPr/>
          <a:lstStyle/>
          <a:p>
            <a:fld id="{B7A30F96-C77C-4B9B-880A-0AC7A3F47274}" type="datetimeFigureOut">
              <a:rPr lang="en-IN" smtClean="0"/>
              <a:t>01-11-2023</a:t>
            </a:fld>
            <a:endParaRPr lang="en-IN"/>
          </a:p>
        </p:txBody>
      </p:sp>
      <p:sp>
        <p:nvSpPr>
          <p:cNvPr id="5" name="Footer Placeholder 4">
            <a:extLst>
              <a:ext uri="{FF2B5EF4-FFF2-40B4-BE49-F238E27FC236}">
                <a16:creationId xmlns:a16="http://schemas.microsoft.com/office/drawing/2014/main" id="{680F3900-5EB2-BBE2-453A-14AC1E3BA3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8FE2CD-60A7-5631-979C-95394CEE005A}"/>
              </a:ext>
            </a:extLst>
          </p:cNvPr>
          <p:cNvSpPr>
            <a:spLocks noGrp="1"/>
          </p:cNvSpPr>
          <p:nvPr>
            <p:ph type="sldNum" sz="quarter" idx="12"/>
          </p:nvPr>
        </p:nvSpPr>
        <p:spPr/>
        <p:txBody>
          <a:bodyPr/>
          <a:lstStyle/>
          <a:p>
            <a:fld id="{A12F87CF-35A7-4C6A-A83E-05EB49C9DDC1}" type="slidenum">
              <a:rPr lang="en-IN" smtClean="0"/>
              <a:t>‹#›</a:t>
            </a:fld>
            <a:endParaRPr lang="en-IN"/>
          </a:p>
        </p:txBody>
      </p:sp>
    </p:spTree>
    <p:extLst>
      <p:ext uri="{BB962C8B-B14F-4D97-AF65-F5344CB8AC3E}">
        <p14:creationId xmlns:p14="http://schemas.microsoft.com/office/powerpoint/2010/main" val="1254744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B972-6BD5-535E-C7D6-511381B536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9F0176-3AC1-6F5F-429B-6AD25556BB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BA612D-0E12-4662-D8C2-67E126966C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5BC09C-3E42-C4FD-7A8B-C168C4319162}"/>
              </a:ext>
            </a:extLst>
          </p:cNvPr>
          <p:cNvSpPr>
            <a:spLocks noGrp="1"/>
          </p:cNvSpPr>
          <p:nvPr>
            <p:ph type="dt" sz="half" idx="10"/>
          </p:nvPr>
        </p:nvSpPr>
        <p:spPr/>
        <p:txBody>
          <a:bodyPr/>
          <a:lstStyle/>
          <a:p>
            <a:fld id="{B7A30F96-C77C-4B9B-880A-0AC7A3F47274}" type="datetimeFigureOut">
              <a:rPr lang="en-IN" smtClean="0"/>
              <a:t>01-11-2023</a:t>
            </a:fld>
            <a:endParaRPr lang="en-IN"/>
          </a:p>
        </p:txBody>
      </p:sp>
      <p:sp>
        <p:nvSpPr>
          <p:cNvPr id="6" name="Footer Placeholder 5">
            <a:extLst>
              <a:ext uri="{FF2B5EF4-FFF2-40B4-BE49-F238E27FC236}">
                <a16:creationId xmlns:a16="http://schemas.microsoft.com/office/drawing/2014/main" id="{57F6786D-6ECB-4D0B-DFFC-114131745A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DA9B82-9B57-4773-60B6-2F80FB755B3B}"/>
              </a:ext>
            </a:extLst>
          </p:cNvPr>
          <p:cNvSpPr>
            <a:spLocks noGrp="1"/>
          </p:cNvSpPr>
          <p:nvPr>
            <p:ph type="sldNum" sz="quarter" idx="12"/>
          </p:nvPr>
        </p:nvSpPr>
        <p:spPr/>
        <p:txBody>
          <a:bodyPr/>
          <a:lstStyle/>
          <a:p>
            <a:fld id="{A12F87CF-35A7-4C6A-A83E-05EB49C9DDC1}" type="slidenum">
              <a:rPr lang="en-IN" smtClean="0"/>
              <a:t>‹#›</a:t>
            </a:fld>
            <a:endParaRPr lang="en-IN"/>
          </a:p>
        </p:txBody>
      </p:sp>
    </p:spTree>
    <p:extLst>
      <p:ext uri="{BB962C8B-B14F-4D97-AF65-F5344CB8AC3E}">
        <p14:creationId xmlns:p14="http://schemas.microsoft.com/office/powerpoint/2010/main" val="330949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42122-889D-F3C4-77D5-696B57A15A3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76CB3A-45F9-E1CE-EFA8-F57C5923CD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4FC18B-8082-F7DA-184D-30B296B702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BA7C23-A1AA-3D61-E4A4-17F7A46419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715794-AC29-33DE-DA79-5649E84B1C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8A09A33-F742-0DAF-CA16-6C40171C4DFF}"/>
              </a:ext>
            </a:extLst>
          </p:cNvPr>
          <p:cNvSpPr>
            <a:spLocks noGrp="1"/>
          </p:cNvSpPr>
          <p:nvPr>
            <p:ph type="dt" sz="half" idx="10"/>
          </p:nvPr>
        </p:nvSpPr>
        <p:spPr/>
        <p:txBody>
          <a:bodyPr/>
          <a:lstStyle/>
          <a:p>
            <a:fld id="{B7A30F96-C77C-4B9B-880A-0AC7A3F47274}" type="datetimeFigureOut">
              <a:rPr lang="en-IN" smtClean="0"/>
              <a:t>01-11-2023</a:t>
            </a:fld>
            <a:endParaRPr lang="en-IN"/>
          </a:p>
        </p:txBody>
      </p:sp>
      <p:sp>
        <p:nvSpPr>
          <p:cNvPr id="8" name="Footer Placeholder 7">
            <a:extLst>
              <a:ext uri="{FF2B5EF4-FFF2-40B4-BE49-F238E27FC236}">
                <a16:creationId xmlns:a16="http://schemas.microsoft.com/office/drawing/2014/main" id="{F9248318-7210-7AB8-12A2-9197802E789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2CA230-10EB-0216-90EA-AA64CDC79DD3}"/>
              </a:ext>
            </a:extLst>
          </p:cNvPr>
          <p:cNvSpPr>
            <a:spLocks noGrp="1"/>
          </p:cNvSpPr>
          <p:nvPr>
            <p:ph type="sldNum" sz="quarter" idx="12"/>
          </p:nvPr>
        </p:nvSpPr>
        <p:spPr/>
        <p:txBody>
          <a:bodyPr/>
          <a:lstStyle/>
          <a:p>
            <a:fld id="{A12F87CF-35A7-4C6A-A83E-05EB49C9DDC1}" type="slidenum">
              <a:rPr lang="en-IN" smtClean="0"/>
              <a:t>‹#›</a:t>
            </a:fld>
            <a:endParaRPr lang="en-IN"/>
          </a:p>
        </p:txBody>
      </p:sp>
    </p:spTree>
    <p:extLst>
      <p:ext uri="{BB962C8B-B14F-4D97-AF65-F5344CB8AC3E}">
        <p14:creationId xmlns:p14="http://schemas.microsoft.com/office/powerpoint/2010/main" val="3734972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9A57-4216-F01E-CB93-EC90A1BE95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B18475-3750-A2DD-41FD-AD59B3C3717D}"/>
              </a:ext>
            </a:extLst>
          </p:cNvPr>
          <p:cNvSpPr>
            <a:spLocks noGrp="1"/>
          </p:cNvSpPr>
          <p:nvPr>
            <p:ph type="dt" sz="half" idx="10"/>
          </p:nvPr>
        </p:nvSpPr>
        <p:spPr/>
        <p:txBody>
          <a:bodyPr/>
          <a:lstStyle/>
          <a:p>
            <a:fld id="{B7A30F96-C77C-4B9B-880A-0AC7A3F47274}" type="datetimeFigureOut">
              <a:rPr lang="en-IN" smtClean="0"/>
              <a:t>01-11-2023</a:t>
            </a:fld>
            <a:endParaRPr lang="en-IN"/>
          </a:p>
        </p:txBody>
      </p:sp>
      <p:sp>
        <p:nvSpPr>
          <p:cNvPr id="4" name="Footer Placeholder 3">
            <a:extLst>
              <a:ext uri="{FF2B5EF4-FFF2-40B4-BE49-F238E27FC236}">
                <a16:creationId xmlns:a16="http://schemas.microsoft.com/office/drawing/2014/main" id="{DBDD6EFF-BBC7-4A72-37DA-62EDB61E28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D95222-1907-75B2-D34E-487B5199D0FC}"/>
              </a:ext>
            </a:extLst>
          </p:cNvPr>
          <p:cNvSpPr>
            <a:spLocks noGrp="1"/>
          </p:cNvSpPr>
          <p:nvPr>
            <p:ph type="sldNum" sz="quarter" idx="12"/>
          </p:nvPr>
        </p:nvSpPr>
        <p:spPr/>
        <p:txBody>
          <a:bodyPr/>
          <a:lstStyle/>
          <a:p>
            <a:fld id="{A12F87CF-35A7-4C6A-A83E-05EB49C9DDC1}" type="slidenum">
              <a:rPr lang="en-IN" smtClean="0"/>
              <a:t>‹#›</a:t>
            </a:fld>
            <a:endParaRPr lang="en-IN"/>
          </a:p>
        </p:txBody>
      </p:sp>
    </p:spTree>
    <p:extLst>
      <p:ext uri="{BB962C8B-B14F-4D97-AF65-F5344CB8AC3E}">
        <p14:creationId xmlns:p14="http://schemas.microsoft.com/office/powerpoint/2010/main" val="2681045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0EAA17-4A8D-0F52-56B6-E6916567F044}"/>
              </a:ext>
            </a:extLst>
          </p:cNvPr>
          <p:cNvSpPr>
            <a:spLocks noGrp="1"/>
          </p:cNvSpPr>
          <p:nvPr>
            <p:ph type="dt" sz="half" idx="10"/>
          </p:nvPr>
        </p:nvSpPr>
        <p:spPr/>
        <p:txBody>
          <a:bodyPr/>
          <a:lstStyle/>
          <a:p>
            <a:fld id="{B7A30F96-C77C-4B9B-880A-0AC7A3F47274}" type="datetimeFigureOut">
              <a:rPr lang="en-IN" smtClean="0"/>
              <a:t>01-11-2023</a:t>
            </a:fld>
            <a:endParaRPr lang="en-IN"/>
          </a:p>
        </p:txBody>
      </p:sp>
      <p:sp>
        <p:nvSpPr>
          <p:cNvPr id="3" name="Footer Placeholder 2">
            <a:extLst>
              <a:ext uri="{FF2B5EF4-FFF2-40B4-BE49-F238E27FC236}">
                <a16:creationId xmlns:a16="http://schemas.microsoft.com/office/drawing/2014/main" id="{C6554EB4-B46F-C3D3-6AC5-EAAAC69C36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DAAC8E-A1E2-2C36-9FBB-6C0604A7C093}"/>
              </a:ext>
            </a:extLst>
          </p:cNvPr>
          <p:cNvSpPr>
            <a:spLocks noGrp="1"/>
          </p:cNvSpPr>
          <p:nvPr>
            <p:ph type="sldNum" sz="quarter" idx="12"/>
          </p:nvPr>
        </p:nvSpPr>
        <p:spPr/>
        <p:txBody>
          <a:bodyPr/>
          <a:lstStyle/>
          <a:p>
            <a:fld id="{A12F87CF-35A7-4C6A-A83E-05EB49C9DDC1}" type="slidenum">
              <a:rPr lang="en-IN" smtClean="0"/>
              <a:t>‹#›</a:t>
            </a:fld>
            <a:endParaRPr lang="en-IN"/>
          </a:p>
        </p:txBody>
      </p:sp>
    </p:spTree>
    <p:extLst>
      <p:ext uri="{BB962C8B-B14F-4D97-AF65-F5344CB8AC3E}">
        <p14:creationId xmlns:p14="http://schemas.microsoft.com/office/powerpoint/2010/main" val="2393937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B906C-009F-69F5-2A77-F5DD264F89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3B6AFB-9D01-F5A9-F727-5B5BE211FE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428EA48-43A1-295F-6EF4-F360018FA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EBDAD7-4EC4-5CB6-FB6E-1047774B507C}"/>
              </a:ext>
            </a:extLst>
          </p:cNvPr>
          <p:cNvSpPr>
            <a:spLocks noGrp="1"/>
          </p:cNvSpPr>
          <p:nvPr>
            <p:ph type="dt" sz="half" idx="10"/>
          </p:nvPr>
        </p:nvSpPr>
        <p:spPr/>
        <p:txBody>
          <a:bodyPr/>
          <a:lstStyle/>
          <a:p>
            <a:fld id="{B7A30F96-C77C-4B9B-880A-0AC7A3F47274}" type="datetimeFigureOut">
              <a:rPr lang="en-IN" smtClean="0"/>
              <a:t>01-11-2023</a:t>
            </a:fld>
            <a:endParaRPr lang="en-IN"/>
          </a:p>
        </p:txBody>
      </p:sp>
      <p:sp>
        <p:nvSpPr>
          <p:cNvPr id="6" name="Footer Placeholder 5">
            <a:extLst>
              <a:ext uri="{FF2B5EF4-FFF2-40B4-BE49-F238E27FC236}">
                <a16:creationId xmlns:a16="http://schemas.microsoft.com/office/drawing/2014/main" id="{70E1C94F-A3D9-30D2-1B9A-8759C40AF4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CBBE59-7016-4B0C-D5A4-9238F14C3F6D}"/>
              </a:ext>
            </a:extLst>
          </p:cNvPr>
          <p:cNvSpPr>
            <a:spLocks noGrp="1"/>
          </p:cNvSpPr>
          <p:nvPr>
            <p:ph type="sldNum" sz="quarter" idx="12"/>
          </p:nvPr>
        </p:nvSpPr>
        <p:spPr/>
        <p:txBody>
          <a:bodyPr/>
          <a:lstStyle/>
          <a:p>
            <a:fld id="{A12F87CF-35A7-4C6A-A83E-05EB49C9DDC1}" type="slidenum">
              <a:rPr lang="en-IN" smtClean="0"/>
              <a:t>‹#›</a:t>
            </a:fld>
            <a:endParaRPr lang="en-IN"/>
          </a:p>
        </p:txBody>
      </p:sp>
    </p:spTree>
    <p:extLst>
      <p:ext uri="{BB962C8B-B14F-4D97-AF65-F5344CB8AC3E}">
        <p14:creationId xmlns:p14="http://schemas.microsoft.com/office/powerpoint/2010/main" val="3019838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7B31-09C1-B1CC-720E-F2A2E5E41A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AA08F3-F3A8-CB88-C2FE-ED4E0A60E0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8C646E-70FC-6193-C3AD-F9E931221B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27F214-6046-1C17-CADA-476DC87C7C7C}"/>
              </a:ext>
            </a:extLst>
          </p:cNvPr>
          <p:cNvSpPr>
            <a:spLocks noGrp="1"/>
          </p:cNvSpPr>
          <p:nvPr>
            <p:ph type="dt" sz="half" idx="10"/>
          </p:nvPr>
        </p:nvSpPr>
        <p:spPr/>
        <p:txBody>
          <a:bodyPr/>
          <a:lstStyle/>
          <a:p>
            <a:fld id="{B7A30F96-C77C-4B9B-880A-0AC7A3F47274}" type="datetimeFigureOut">
              <a:rPr lang="en-IN" smtClean="0"/>
              <a:t>01-11-2023</a:t>
            </a:fld>
            <a:endParaRPr lang="en-IN"/>
          </a:p>
        </p:txBody>
      </p:sp>
      <p:sp>
        <p:nvSpPr>
          <p:cNvPr id="6" name="Footer Placeholder 5">
            <a:extLst>
              <a:ext uri="{FF2B5EF4-FFF2-40B4-BE49-F238E27FC236}">
                <a16:creationId xmlns:a16="http://schemas.microsoft.com/office/drawing/2014/main" id="{730D0DF0-D69C-FE10-AE35-F44B3C61CC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FFEC93-BC84-1069-657D-BD443F55FF28}"/>
              </a:ext>
            </a:extLst>
          </p:cNvPr>
          <p:cNvSpPr>
            <a:spLocks noGrp="1"/>
          </p:cNvSpPr>
          <p:nvPr>
            <p:ph type="sldNum" sz="quarter" idx="12"/>
          </p:nvPr>
        </p:nvSpPr>
        <p:spPr/>
        <p:txBody>
          <a:bodyPr/>
          <a:lstStyle/>
          <a:p>
            <a:fld id="{A12F87CF-35A7-4C6A-A83E-05EB49C9DDC1}" type="slidenum">
              <a:rPr lang="en-IN" smtClean="0"/>
              <a:t>‹#›</a:t>
            </a:fld>
            <a:endParaRPr lang="en-IN"/>
          </a:p>
        </p:txBody>
      </p:sp>
    </p:spTree>
    <p:extLst>
      <p:ext uri="{BB962C8B-B14F-4D97-AF65-F5344CB8AC3E}">
        <p14:creationId xmlns:p14="http://schemas.microsoft.com/office/powerpoint/2010/main" val="2684402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477BD-60F0-0EBE-4554-32FD646D31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DECE30-5B88-A0A6-B94A-A0D0E08216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9ADC1B-68ED-C6D2-0A92-7380B02F90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30F96-C77C-4B9B-880A-0AC7A3F47274}" type="datetimeFigureOut">
              <a:rPr lang="en-IN" smtClean="0"/>
              <a:t>01-11-2023</a:t>
            </a:fld>
            <a:endParaRPr lang="en-IN"/>
          </a:p>
        </p:txBody>
      </p:sp>
      <p:sp>
        <p:nvSpPr>
          <p:cNvPr id="5" name="Footer Placeholder 4">
            <a:extLst>
              <a:ext uri="{FF2B5EF4-FFF2-40B4-BE49-F238E27FC236}">
                <a16:creationId xmlns:a16="http://schemas.microsoft.com/office/drawing/2014/main" id="{5E310844-D381-C8EA-FD53-2B7F67DE58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DC0CE3-0361-CB40-7617-7F5663CC95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2F87CF-35A7-4C6A-A83E-05EB49C9DDC1}" type="slidenum">
              <a:rPr lang="en-IN" smtClean="0"/>
              <a:t>‹#›</a:t>
            </a:fld>
            <a:endParaRPr lang="en-IN"/>
          </a:p>
        </p:txBody>
      </p:sp>
    </p:spTree>
    <p:extLst>
      <p:ext uri="{BB962C8B-B14F-4D97-AF65-F5344CB8AC3E}">
        <p14:creationId xmlns:p14="http://schemas.microsoft.com/office/powerpoint/2010/main" val="270341588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microsoft.com/office/2007/relationships/hdphoto" Target="../media/hdphoto2.wdp"/><Relationship Id="rId4" Type="http://schemas.openxmlformats.org/officeDocument/2006/relationships/image" Target="../media/image12.png"/><Relationship Id="rId9" Type="http://schemas.microsoft.com/office/2007/relationships/hdphoto" Target="../media/hdphoto4.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3F68CA-FB1D-4207-E416-47DEB1180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4231" y="73070"/>
            <a:ext cx="1411463" cy="1384663"/>
          </a:xfrm>
          <a:prstGeom prst="rect">
            <a:avLst/>
          </a:prstGeom>
        </p:spPr>
      </p:pic>
      <p:sp>
        <p:nvSpPr>
          <p:cNvPr id="5" name="Rectangle 4">
            <a:extLst>
              <a:ext uri="{FF2B5EF4-FFF2-40B4-BE49-F238E27FC236}">
                <a16:creationId xmlns:a16="http://schemas.microsoft.com/office/drawing/2014/main" id="{D25111FB-3500-38F9-B36B-7F16060EE4B2}"/>
              </a:ext>
            </a:extLst>
          </p:cNvPr>
          <p:cNvSpPr>
            <a:spLocks noChangeArrowheads="1"/>
          </p:cNvSpPr>
          <p:nvPr/>
        </p:nvSpPr>
        <p:spPr bwMode="auto">
          <a:xfrm>
            <a:off x="2370770" y="119071"/>
            <a:ext cx="7450460"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4800" i="0" u="none" strike="noStrike" normalizeH="0" baseline="0" dirty="0">
                <a:ln w="0"/>
                <a:latin typeface="Times New Roman" panose="02020603050405020304" pitchFamily="18" charset="0"/>
                <a:ea typeface="Calibri" panose="020F0502020204030204" pitchFamily="34" charset="0"/>
                <a:cs typeface="Times New Roman" panose="02020603050405020304" pitchFamily="18" charset="0"/>
              </a:rPr>
              <a:t>Birla Institute of Technology</a:t>
            </a:r>
            <a:r>
              <a:rPr kumimoji="0" lang="en-US" altLang="en-US" sz="2800" i="0" u="none" strike="noStrike" normalizeH="0" baseline="0" dirty="0">
                <a:ln w="0"/>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600" i="0" u="none" strike="noStrike" normalizeH="0" baseline="0" dirty="0">
                <a:ln w="0"/>
                <a:latin typeface="Times New Roman" panose="02020603050405020304" pitchFamily="18" charset="0"/>
                <a:ea typeface="Calibri" panose="020F0502020204030204" pitchFamily="34" charset="0"/>
                <a:cs typeface="Times New Roman" panose="02020603050405020304" pitchFamily="18" charset="0"/>
              </a:rPr>
              <a:t> Mesra, Ranchi - 835215 (India)</a:t>
            </a:r>
            <a:endParaRPr kumimoji="0" lang="en-US" altLang="en-US" sz="1600" i="0" u="none" strike="noStrike" normalizeH="0" baseline="0" dirty="0">
              <a:ln w="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400" i="0" u="none" strike="noStrike" normalizeH="0" baseline="0" dirty="0">
              <a:ln w="0"/>
              <a:latin typeface="Arial" panose="020B0604020202020204" pitchFamily="34" charset="0"/>
            </a:endParaRPr>
          </a:p>
        </p:txBody>
      </p:sp>
      <p:sp>
        <p:nvSpPr>
          <p:cNvPr id="6" name="Rectangle 5">
            <a:extLst>
              <a:ext uri="{FF2B5EF4-FFF2-40B4-BE49-F238E27FC236}">
                <a16:creationId xmlns:a16="http://schemas.microsoft.com/office/drawing/2014/main" id="{CD95B549-3A7C-9859-80C7-D63E0EFD418F}"/>
              </a:ext>
            </a:extLst>
          </p:cNvPr>
          <p:cNvSpPr>
            <a:spLocks noChangeArrowheads="1"/>
          </p:cNvSpPr>
          <p:nvPr/>
        </p:nvSpPr>
        <p:spPr bwMode="auto">
          <a:xfrm>
            <a:off x="5848158" y="609071"/>
            <a:ext cx="18473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100" i="0" u="none" strike="noStrike" normalizeH="0" baseline="0" dirty="0">
                <a:ln w="0"/>
                <a:latin typeface="Calibri" panose="020F0502020204030204" pitchFamily="34" charset="0"/>
                <a:ea typeface="Calibri" panose="020F0502020204030204" pitchFamily="34" charset="0"/>
                <a:cs typeface="Mangal"/>
              </a:rPr>
              <a:t/>
            </a:r>
            <a:br>
              <a:rPr kumimoji="0" lang="en-US" altLang="en-US" sz="1100" i="0" u="none" strike="noStrike" normalizeH="0" baseline="0" dirty="0">
                <a:ln w="0"/>
                <a:latin typeface="Calibri" panose="020F0502020204030204" pitchFamily="34" charset="0"/>
                <a:ea typeface="Calibri" panose="020F0502020204030204" pitchFamily="34" charset="0"/>
                <a:cs typeface="Mangal"/>
              </a:rPr>
            </a:br>
            <a:endParaRPr kumimoji="0" lang="en-US" altLang="en-US" sz="1800" i="0" u="none" strike="noStrike" normalizeH="0" baseline="0" dirty="0">
              <a:ln w="0"/>
              <a:latin typeface="Arial" panose="020B0604020202020204" pitchFamily="34" charset="0"/>
            </a:endParaRPr>
          </a:p>
        </p:txBody>
      </p:sp>
      <p:sp>
        <p:nvSpPr>
          <p:cNvPr id="7" name="Rectangle 6">
            <a:extLst>
              <a:ext uri="{FF2B5EF4-FFF2-40B4-BE49-F238E27FC236}">
                <a16:creationId xmlns:a16="http://schemas.microsoft.com/office/drawing/2014/main" id="{3AC04179-A25D-129B-8169-14AE9CEC3BFB}"/>
              </a:ext>
            </a:extLst>
          </p:cNvPr>
          <p:cNvSpPr/>
          <p:nvPr/>
        </p:nvSpPr>
        <p:spPr>
          <a:xfrm>
            <a:off x="1554745" y="1224012"/>
            <a:ext cx="9082510" cy="169732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spcAft>
                <a:spcPts val="0"/>
              </a:spcAft>
              <a:tabLst>
                <a:tab pos="2865755" algn="ctr"/>
                <a:tab pos="5731510" algn="r"/>
              </a:tabLst>
            </a:pPr>
            <a:r>
              <a:rPr lang="en-GB" sz="3200" dirty="0">
                <a:ln w="0"/>
                <a:latin typeface="Times New Roman" panose="02020603050405020304" pitchFamily="18" charset="0"/>
                <a:ea typeface="Calibri" panose="020F0502020204030204" pitchFamily="34" charset="0"/>
                <a:cs typeface="Times New Roman" panose="02020603050405020304" pitchFamily="18" charset="0"/>
              </a:rPr>
              <a:t>Department</a:t>
            </a:r>
            <a:r>
              <a:rPr lang="en-GB" sz="3200" b="1" dirty="0">
                <a:latin typeface="Times New Roman" panose="02020603050405020304" pitchFamily="18" charset="0"/>
                <a:ea typeface="Calibri" panose="020F0502020204030204" pitchFamily="34" charset="0"/>
                <a:cs typeface="Times New Roman" panose="02020603050405020304" pitchFamily="18" charset="0"/>
              </a:rPr>
              <a:t> </a:t>
            </a:r>
            <a:r>
              <a:rPr lang="en-GB" sz="3200" dirty="0">
                <a:ln w="0"/>
                <a:latin typeface="Times New Roman" panose="02020603050405020304" pitchFamily="18" charset="0"/>
                <a:ea typeface="Calibri" panose="020F0502020204030204" pitchFamily="34" charset="0"/>
                <a:cs typeface="Times New Roman" panose="02020603050405020304" pitchFamily="18" charset="0"/>
              </a:rPr>
              <a:t>of</a:t>
            </a:r>
            <a:r>
              <a:rPr lang="en-GB" sz="3200" b="1" dirty="0">
                <a:latin typeface="Times New Roman" panose="02020603050405020304" pitchFamily="18" charset="0"/>
                <a:ea typeface="Calibri" panose="020F0502020204030204" pitchFamily="34" charset="0"/>
                <a:cs typeface="Times New Roman" panose="02020603050405020304" pitchFamily="18" charset="0"/>
              </a:rPr>
              <a:t> </a:t>
            </a:r>
            <a:r>
              <a:rPr lang="en-GB" sz="3200" dirty="0">
                <a:ln w="0"/>
                <a:latin typeface="Times New Roman" panose="02020603050405020304" pitchFamily="18" charset="0"/>
                <a:ea typeface="Calibri" panose="020F0502020204030204" pitchFamily="34" charset="0"/>
                <a:cs typeface="Times New Roman" panose="02020603050405020304" pitchFamily="18" charset="0"/>
              </a:rPr>
              <a:t>Computer Science and Engineering</a:t>
            </a:r>
          </a:p>
          <a:p>
            <a:pPr algn="ctr">
              <a:spcAft>
                <a:spcPts val="0"/>
              </a:spcAft>
              <a:tabLst>
                <a:tab pos="2865755" algn="ctr"/>
                <a:tab pos="5731510" algn="r"/>
              </a:tabLst>
            </a:pPr>
            <a:r>
              <a:rPr lang="en-US" sz="1600" dirty="0">
                <a:ln w="0"/>
                <a:latin typeface="Times New Roman" panose="02020603050405020304" pitchFamily="18" charset="0"/>
                <a:ea typeface="Calibri" panose="020F0502020204030204" pitchFamily="34" charset="0"/>
                <a:cs typeface="Times New Roman" panose="02020603050405020304" pitchFamily="18" charset="0"/>
              </a:rPr>
              <a:t> </a:t>
            </a:r>
            <a:endParaRPr lang="en-IN" sz="1000" dirty="0">
              <a:ln w="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2400" dirty="0">
                <a:ln w="0"/>
                <a:latin typeface="Times New Roman" panose="02020603050405020304" pitchFamily="18" charset="0"/>
                <a:ea typeface="Calibri" panose="020F0502020204030204" pitchFamily="34" charset="0"/>
                <a:cs typeface="Times New Roman" panose="02020603050405020304" pitchFamily="18" charset="0"/>
              </a:rPr>
              <a:t>CA545 Natural Language Processing</a:t>
            </a:r>
          </a:p>
          <a:p>
            <a:pPr algn="ctr">
              <a:lnSpc>
                <a:spcPct val="107000"/>
              </a:lnSpc>
              <a:spcAft>
                <a:spcPts val="800"/>
              </a:spcAft>
            </a:pPr>
            <a:r>
              <a:rPr lang="en-US" sz="2400" dirty="0">
                <a:ln w="0"/>
                <a:latin typeface="Times New Roman" panose="02020603050405020304" pitchFamily="18" charset="0"/>
                <a:ea typeface="Calibri" panose="020F0502020204030204" pitchFamily="34" charset="0"/>
                <a:cs typeface="Times New Roman" panose="02020603050405020304" pitchFamily="18" charset="0"/>
              </a:rPr>
              <a:t>Presentation on</a:t>
            </a:r>
            <a:endParaRPr lang="en-IN" sz="1050" dirty="0">
              <a:ln w="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7083ABAF-F674-BBAD-A9A1-3031750FF76D}"/>
              </a:ext>
            </a:extLst>
          </p:cNvPr>
          <p:cNvSpPr txBox="1"/>
          <p:nvPr/>
        </p:nvSpPr>
        <p:spPr>
          <a:xfrm>
            <a:off x="1226947" y="2926937"/>
            <a:ext cx="10013576" cy="769441"/>
          </a:xfrm>
          <a:prstGeom prst="rect">
            <a:avLst/>
          </a:prstGeom>
          <a:noFill/>
        </p:spPr>
        <p:txBody>
          <a:bodyPr wrap="square">
            <a:spAutoFit/>
          </a:bodyPr>
          <a:lstStyle/>
          <a:p>
            <a:pPr marL="179705"/>
            <a:r>
              <a:rPr lang="en-US" sz="4400" b="1" dirty="0">
                <a:latin typeface="Times New Roman" panose="02020603050405020304" pitchFamily="18" charset="0"/>
                <a:cs typeface="Times New Roman" panose="02020603050405020304" pitchFamily="18" charset="0"/>
              </a:rPr>
              <a:t>Sentiment Analysis on Real Phone Calls</a:t>
            </a:r>
            <a:endParaRPr lang="en-IN" sz="4400" b="1" dirty="0">
              <a:ln w="0"/>
              <a:solidFill>
                <a:srgbClr val="002060"/>
              </a:solidFill>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8DE9383D-AC99-A44D-116E-7C9E5A631EDC}"/>
              </a:ext>
            </a:extLst>
          </p:cNvPr>
          <p:cNvGraphicFramePr>
            <a:graphicFrameLocks noGrp="1"/>
          </p:cNvGraphicFramePr>
          <p:nvPr>
            <p:extLst>
              <p:ext uri="{D42A27DB-BD31-4B8C-83A1-F6EECF244321}">
                <p14:modId xmlns:p14="http://schemas.microsoft.com/office/powerpoint/2010/main" val="2805427170"/>
              </p:ext>
            </p:extLst>
          </p:nvPr>
        </p:nvGraphicFramePr>
        <p:xfrm>
          <a:off x="6957993" y="4467834"/>
          <a:ext cx="4715430" cy="1854200"/>
        </p:xfrm>
        <a:graphic>
          <a:graphicData uri="http://schemas.openxmlformats.org/drawingml/2006/table">
            <a:tbl>
              <a:tblPr firstRow="1" bandRow="1">
                <a:tableStyleId>{2D5ABB26-0587-4C30-8999-92F81FD0307C}</a:tableStyleId>
              </a:tblPr>
              <a:tblGrid>
                <a:gridCol w="545383">
                  <a:extLst>
                    <a:ext uri="{9D8B030D-6E8A-4147-A177-3AD203B41FA5}">
                      <a16:colId xmlns:a16="http://schemas.microsoft.com/office/drawing/2014/main" val="1905109312"/>
                    </a:ext>
                  </a:extLst>
                </a:gridCol>
                <a:gridCol w="2263978">
                  <a:extLst>
                    <a:ext uri="{9D8B030D-6E8A-4147-A177-3AD203B41FA5}">
                      <a16:colId xmlns:a16="http://schemas.microsoft.com/office/drawing/2014/main" val="2052690828"/>
                    </a:ext>
                  </a:extLst>
                </a:gridCol>
                <a:gridCol w="1906069">
                  <a:extLst>
                    <a:ext uri="{9D8B030D-6E8A-4147-A177-3AD203B41FA5}">
                      <a16:colId xmlns:a16="http://schemas.microsoft.com/office/drawing/2014/main" val="1050998295"/>
                    </a:ext>
                  </a:extLst>
                </a:gridCol>
              </a:tblGrid>
              <a:tr h="370840">
                <a:tc gridSpan="3">
                  <a:txBody>
                    <a:bodyPr/>
                    <a:lstStyle/>
                    <a:p>
                      <a:r>
                        <a:rPr lang="en-US" b="1" dirty="0"/>
                        <a:t>Group Members</a:t>
                      </a:r>
                      <a:endParaRPr lang="en-IN" b="1" dirty="0"/>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3312311531"/>
                  </a:ext>
                </a:extLst>
              </a:tr>
              <a:tr h="370840">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Lucky Verma</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MCA/10062/22</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9679448"/>
                  </a:ext>
                </a:extLst>
              </a:tr>
              <a:tr h="370840">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Dewesh Chopra</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MCA/10032/22</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55241023"/>
                  </a:ext>
                </a:extLst>
              </a:tr>
              <a:tr h="370840">
                <a:tc>
                  <a:txBody>
                    <a:bodyPr/>
                    <a:lstStyle/>
                    <a:p>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Sameer Horo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MCA/10063/22</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99145776"/>
                  </a:ext>
                </a:extLst>
              </a:tr>
              <a:tr h="370840">
                <a:tc>
                  <a:txBody>
                    <a:bodyPr/>
                    <a:lstStyle/>
                    <a:p>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Ankit Kumar Pandey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MCA/10065/22</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1078992"/>
                  </a:ext>
                </a:extLst>
              </a:tr>
            </a:tbl>
          </a:graphicData>
        </a:graphic>
      </p:graphicFrame>
      <p:sp>
        <p:nvSpPr>
          <p:cNvPr id="12" name="Subtitle 2">
            <a:extLst>
              <a:ext uri="{FF2B5EF4-FFF2-40B4-BE49-F238E27FC236}">
                <a16:creationId xmlns:a16="http://schemas.microsoft.com/office/drawing/2014/main" id="{AF577DA8-C176-64D6-5507-6C54A7A9ECFD}"/>
              </a:ext>
            </a:extLst>
          </p:cNvPr>
          <p:cNvSpPr txBox="1">
            <a:spLocks/>
          </p:cNvSpPr>
          <p:nvPr/>
        </p:nvSpPr>
        <p:spPr>
          <a:xfrm>
            <a:off x="7994162" y="3858874"/>
            <a:ext cx="2643093" cy="4562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Presented By : </a:t>
            </a:r>
            <a:endParaRPr lang="en-IN" b="1" dirty="0">
              <a:latin typeface="Times New Roman" panose="02020603050405020304" pitchFamily="18" charset="0"/>
              <a:cs typeface="Times New Roman" panose="02020603050405020304" pitchFamily="18" charset="0"/>
            </a:endParaRPr>
          </a:p>
        </p:txBody>
      </p:sp>
      <p:sp>
        <p:nvSpPr>
          <p:cNvPr id="13" name="Subtitle 7">
            <a:extLst>
              <a:ext uri="{FF2B5EF4-FFF2-40B4-BE49-F238E27FC236}">
                <a16:creationId xmlns:a16="http://schemas.microsoft.com/office/drawing/2014/main" id="{A5DD4FC4-F70E-3357-8431-5ABB5B942A1F}"/>
              </a:ext>
            </a:extLst>
          </p:cNvPr>
          <p:cNvSpPr>
            <a:spLocks noGrp="1"/>
          </p:cNvSpPr>
          <p:nvPr>
            <p:ph type="subTitle" idx="1"/>
          </p:nvPr>
        </p:nvSpPr>
        <p:spPr>
          <a:xfrm>
            <a:off x="935726" y="4307865"/>
            <a:ext cx="2870086" cy="857717"/>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Dr. </a:t>
            </a:r>
            <a:r>
              <a:rPr lang="en-US" dirty="0">
                <a:latin typeface="Times New Roman" panose="02020603050405020304" pitchFamily="18" charset="0"/>
                <a:cs typeface="Times New Roman" panose="02020603050405020304" pitchFamily="18" charset="0"/>
              </a:rPr>
              <a:t>Shruti </a:t>
            </a:r>
            <a:r>
              <a:rPr lang="en-US" dirty="0" smtClean="0">
                <a:latin typeface="Times New Roman" panose="02020603050405020304" pitchFamily="18" charset="0"/>
                <a:cs typeface="Times New Roman" panose="02020603050405020304" pitchFamily="18" charset="0"/>
              </a:rPr>
              <a:t>Garg</a:t>
            </a:r>
          </a:p>
          <a:p>
            <a:r>
              <a:rPr lang="en-IN" altLang="en-US" dirty="0">
                <a:latin typeface="Times New Roman" panose="02020603050405020304" pitchFamily="18" charset="0"/>
                <a:cs typeface="Times New Roman" panose="02020603050405020304" pitchFamily="18" charset="0"/>
              </a:rPr>
              <a:t>(Asst. Prof.)</a:t>
            </a:r>
          </a:p>
          <a:p>
            <a:endParaRPr lang="en-IN" dirty="0">
              <a:latin typeface="Times New Roman" panose="02020603050405020304" pitchFamily="18" charset="0"/>
              <a:cs typeface="Times New Roman" panose="02020603050405020304" pitchFamily="18" charset="0"/>
            </a:endParaRPr>
          </a:p>
        </p:txBody>
      </p:sp>
      <p:sp>
        <p:nvSpPr>
          <p:cNvPr id="14" name="Subtitle 2">
            <a:extLst>
              <a:ext uri="{FF2B5EF4-FFF2-40B4-BE49-F238E27FC236}">
                <a16:creationId xmlns:a16="http://schemas.microsoft.com/office/drawing/2014/main" id="{16616233-E5C0-B2BF-DCF9-BC0F692FF43C}"/>
              </a:ext>
            </a:extLst>
          </p:cNvPr>
          <p:cNvSpPr txBox="1">
            <a:spLocks/>
          </p:cNvSpPr>
          <p:nvPr/>
        </p:nvSpPr>
        <p:spPr>
          <a:xfrm>
            <a:off x="1049223" y="3858874"/>
            <a:ext cx="2643093" cy="4562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Presented</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38710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84579" y="843747"/>
            <a:ext cx="5784710" cy="3470827"/>
          </a:xfrm>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984579" y="4415738"/>
            <a:ext cx="8684078" cy="2477069"/>
          </a:xfrm>
        </p:spPr>
      </p:pic>
      <p:sp>
        <p:nvSpPr>
          <p:cNvPr id="8" name="TextBox 7">
            <a:extLst>
              <a:ext uri="{FF2B5EF4-FFF2-40B4-BE49-F238E27FC236}">
                <a16:creationId xmlns:a16="http://schemas.microsoft.com/office/drawing/2014/main" id="{B73EC9D8-B1A8-7868-B793-89CB8B79C40A}"/>
              </a:ext>
            </a:extLst>
          </p:cNvPr>
          <p:cNvSpPr txBox="1"/>
          <p:nvPr/>
        </p:nvSpPr>
        <p:spPr>
          <a:xfrm>
            <a:off x="984579" y="254171"/>
            <a:ext cx="10013576" cy="461665"/>
          </a:xfrm>
          <a:prstGeom prst="rect">
            <a:avLst/>
          </a:prstGeom>
          <a:noFill/>
        </p:spPr>
        <p:txBody>
          <a:bodyPr wrap="square">
            <a:spAutoFit/>
          </a:bodyPr>
          <a:lstStyle/>
          <a:p>
            <a:pPr marL="179705"/>
            <a:r>
              <a:rPr lang="en-US" sz="2400" b="1" dirty="0" smtClean="0">
                <a:latin typeface="Times New Roman" panose="02020603050405020304" pitchFamily="18" charset="0"/>
                <a:cs typeface="Times New Roman" panose="02020603050405020304" pitchFamily="18" charset="0"/>
              </a:rPr>
              <a:t>Output: Emotion Distribution &amp; (Polarity &amp; Subjectivity)</a:t>
            </a:r>
            <a:endParaRPr lang="en-IN" sz="2400" b="1" dirty="0">
              <a:ln w="0"/>
              <a:solidFill>
                <a:srgbClr val="002060"/>
              </a:solidFill>
              <a:latin typeface="Times New Roman" panose="02020603050405020304" pitchFamily="18" charset="0"/>
              <a:cs typeface="Times New Roman" panose="02020603050405020304" pitchFamily="18" charset="0"/>
            </a:endParaRPr>
          </a:p>
        </p:txBody>
      </p:sp>
      <p:sp>
        <p:nvSpPr>
          <p:cNvPr id="9" name="Rounded Rectangular Callout 8"/>
          <p:cNvSpPr/>
          <p:nvPr/>
        </p:nvSpPr>
        <p:spPr>
          <a:xfrm>
            <a:off x="8528061" y="1848339"/>
            <a:ext cx="3330054" cy="1434896"/>
          </a:xfrm>
          <a:prstGeom prst="wedgeRoundRectCallout">
            <a:avLst>
              <a:gd name="adj1" fmla="val -43341"/>
              <a:gd name="adj2" fmla="val 13458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smtClean="0"/>
              <a:t>	</a:t>
            </a:r>
            <a:r>
              <a:rPr lang="en-US" b="1" dirty="0" smtClean="0">
                <a:latin typeface="Times New Roman" panose="02020603050405020304" pitchFamily="18" charset="0"/>
                <a:cs typeface="Times New Roman" panose="02020603050405020304" pitchFamily="18" charset="0"/>
              </a:rPr>
              <a:t>OUTPUT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Set of Final Words</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Set of Tokens</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Emotion Counts</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Polarity &amp; Subjectivity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60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3EC9D8-B1A8-7868-B793-89CB8B79C40A}"/>
              </a:ext>
            </a:extLst>
          </p:cNvPr>
          <p:cNvSpPr txBox="1"/>
          <p:nvPr/>
        </p:nvSpPr>
        <p:spPr>
          <a:xfrm>
            <a:off x="1570684" y="199581"/>
            <a:ext cx="10013576" cy="523220"/>
          </a:xfrm>
          <a:prstGeom prst="rect">
            <a:avLst/>
          </a:prstGeom>
          <a:noFill/>
        </p:spPr>
        <p:txBody>
          <a:bodyPr wrap="square">
            <a:spAutoFit/>
          </a:bodyPr>
          <a:lstStyle/>
          <a:p>
            <a:pPr marL="179705"/>
            <a:r>
              <a:rPr lang="en-US" sz="2800" b="1" dirty="0" smtClean="0">
                <a:latin typeface="Times New Roman" panose="02020603050405020304" pitchFamily="18" charset="0"/>
                <a:cs typeface="Times New Roman" panose="02020603050405020304" pitchFamily="18" charset="0"/>
              </a:rPr>
              <a:t>Applications </a:t>
            </a:r>
            <a:r>
              <a:rPr lang="en-US" sz="2800" b="1" dirty="0">
                <a:latin typeface="Times New Roman" panose="02020603050405020304" pitchFamily="18" charset="0"/>
                <a:cs typeface="Times New Roman" panose="02020603050405020304" pitchFamily="18" charset="0"/>
              </a:rPr>
              <a:t>o</a:t>
            </a:r>
            <a:r>
              <a:rPr lang="en-US" sz="2800" b="1" dirty="0" smtClean="0">
                <a:latin typeface="Times New Roman" panose="02020603050405020304" pitchFamily="18" charset="0"/>
                <a:cs typeface="Times New Roman" panose="02020603050405020304" pitchFamily="18" charset="0"/>
              </a:rPr>
              <a:t>f </a:t>
            </a:r>
            <a:r>
              <a:rPr lang="en-US" sz="2800" b="1" dirty="0">
                <a:latin typeface="Times New Roman" panose="02020603050405020304" pitchFamily="18" charset="0"/>
                <a:cs typeface="Times New Roman" panose="02020603050405020304" pitchFamily="18" charset="0"/>
              </a:rPr>
              <a:t>Sentiment Analysis on Real Phone Calls</a:t>
            </a:r>
            <a:endParaRPr lang="en-IN" sz="2800" b="1" dirty="0">
              <a:ln w="0"/>
              <a:solidFill>
                <a:srgbClr val="002060"/>
              </a:solidFill>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29793" y="1096171"/>
            <a:ext cx="942751" cy="911326"/>
          </a:xfrm>
        </p:spPr>
      </p:pic>
      <p:sp>
        <p:nvSpPr>
          <p:cNvPr id="11" name="Rectangle 10"/>
          <p:cNvSpPr/>
          <p:nvPr/>
        </p:nvSpPr>
        <p:spPr>
          <a:xfrm>
            <a:off x="2369215" y="1094957"/>
            <a:ext cx="9177705" cy="923330"/>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Customer </a:t>
            </a:r>
            <a:r>
              <a:rPr lang="en-US" b="1" dirty="0" smtClean="0">
                <a:latin typeface="Times New Roman" panose="02020603050405020304" pitchFamily="18" charset="0"/>
                <a:cs typeface="Times New Roman" panose="02020603050405020304" pitchFamily="18" charset="0"/>
              </a:rPr>
              <a:t>Service:</a:t>
            </a:r>
            <a:r>
              <a:rPr lang="en-US" dirty="0" smtClean="0">
                <a:latin typeface="Times New Roman" panose="02020603050405020304" pitchFamily="18" charset="0"/>
                <a:cs typeface="Times New Roman" panose="02020603050405020304" pitchFamily="18" charset="0"/>
              </a:rPr>
              <a:t> Analyzing </a:t>
            </a:r>
            <a:r>
              <a:rPr lang="en-US" dirty="0">
                <a:latin typeface="Times New Roman" panose="02020603050405020304" pitchFamily="18" charset="0"/>
                <a:cs typeface="Times New Roman" panose="02020603050405020304" pitchFamily="18" charset="0"/>
              </a:rPr>
              <a:t>sentiment in customer service calls can help assess customer satisfaction, detect dissatisfaction or frustration, and identify trends in queries or complaints. This analysis enables companies to enhance their services and improve customer experience.</a:t>
            </a:r>
            <a:endParaRPr lang="en-IN"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78664" y="2264151"/>
            <a:ext cx="990738" cy="914528"/>
          </a:xfrm>
          <a:prstGeom prst="rect">
            <a:avLst/>
          </a:prstGeom>
        </p:spPr>
      </p:pic>
      <p:sp>
        <p:nvSpPr>
          <p:cNvPr id="15" name="Rectangle 14"/>
          <p:cNvSpPr/>
          <p:nvPr/>
        </p:nvSpPr>
        <p:spPr>
          <a:xfrm>
            <a:off x="2369215" y="2306613"/>
            <a:ext cx="8754624" cy="1200329"/>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Market Research &amp; </a:t>
            </a:r>
            <a:r>
              <a:rPr lang="en-US" b="1" dirty="0" smtClean="0">
                <a:latin typeface="Times New Roman" panose="02020603050405020304" pitchFamily="18" charset="0"/>
                <a:cs typeface="Times New Roman" panose="02020603050405020304" pitchFamily="18" charset="0"/>
              </a:rPr>
              <a:t>Analysis</a:t>
            </a:r>
            <a:r>
              <a:rPr lang="en-IN"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Analyzing </a:t>
            </a:r>
            <a:r>
              <a:rPr lang="en-US" dirty="0">
                <a:latin typeface="Times New Roman" panose="02020603050405020304" pitchFamily="18" charset="0"/>
                <a:cs typeface="Times New Roman" panose="02020603050405020304" pitchFamily="18" charset="0"/>
              </a:rPr>
              <a:t>sentiments in phone calls provides valuable insights into market trends, customer preferences, and feedback on products or services. It assists in market research efforts, enabling companies to adapt offerings based on customer sentiments.</a:t>
            </a:r>
            <a:endParaRPr lang="en-IN" dirty="0">
              <a:latin typeface="Times New Roman" panose="02020603050405020304" pitchFamily="18" charset="0"/>
              <a:cs typeface="Times New Roman" panose="02020603050405020304" pitchFamily="18" charset="0"/>
            </a:endParaRPr>
          </a:p>
        </p:txBody>
      </p:sp>
      <p:sp>
        <p:nvSpPr>
          <p:cNvPr id="16" name="Rectangle 15"/>
          <p:cNvSpPr/>
          <p:nvPr/>
        </p:nvSpPr>
        <p:spPr>
          <a:xfrm>
            <a:off x="2412372" y="3709047"/>
            <a:ext cx="9091390" cy="923330"/>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Fraud </a:t>
            </a:r>
            <a:r>
              <a:rPr lang="en-US" b="1" dirty="0" smtClean="0">
                <a:latin typeface="Times New Roman" panose="02020603050405020304" pitchFamily="18" charset="0"/>
                <a:cs typeface="Times New Roman" panose="02020603050405020304" pitchFamily="18" charset="0"/>
              </a:rPr>
              <a:t>Detection:</a:t>
            </a:r>
            <a:r>
              <a:rPr lang="en-US" dirty="0" smtClean="0">
                <a:latin typeface="Times New Roman" panose="02020603050405020304" pitchFamily="18" charset="0"/>
                <a:cs typeface="Times New Roman" panose="02020603050405020304" pitchFamily="18" charset="0"/>
              </a:rPr>
              <a:t> In </a:t>
            </a:r>
            <a:r>
              <a:rPr lang="en-US" dirty="0">
                <a:latin typeface="Times New Roman" panose="02020603050405020304" pitchFamily="18" charset="0"/>
                <a:cs typeface="Times New Roman" panose="02020603050405020304" pitchFamily="18" charset="0"/>
              </a:rPr>
              <a:t>financial services, sentiment analysis can help in identifying fraudulent calls by analyzing voice tones and expressions, potentially uncovering suspicious behavior or irregularities.</a:t>
            </a:r>
            <a:endParaRPr lang="en-IN" dirty="0">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6">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60649" y="3739918"/>
            <a:ext cx="908753" cy="848918"/>
          </a:xfrm>
          <a:prstGeom prst="rect">
            <a:avLst/>
          </a:prstGeom>
        </p:spPr>
      </p:pic>
      <p:sp>
        <p:nvSpPr>
          <p:cNvPr id="19" name="Rectangle 18"/>
          <p:cNvSpPr/>
          <p:nvPr/>
        </p:nvSpPr>
        <p:spPr>
          <a:xfrm>
            <a:off x="2412372" y="4980563"/>
            <a:ext cx="9091390" cy="923330"/>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Emotionally Intelligent </a:t>
            </a:r>
            <a:r>
              <a:rPr lang="en-US" b="1" dirty="0" err="1">
                <a:latin typeface="Times New Roman" panose="02020603050405020304" pitchFamily="18" charset="0"/>
                <a:cs typeface="Times New Roman" panose="02020603050405020304" pitchFamily="18" charset="0"/>
              </a:rPr>
              <a:t>Chatbots</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Sentiment analysis on calls can aid in training AI-driven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to understand and respond appropriately to the emotional context of customer inquiries or issues.</a:t>
            </a:r>
            <a:endParaRPr lang="en-IN" dirty="0">
              <a:latin typeface="Times New Roman" panose="02020603050405020304" pitchFamily="18" charset="0"/>
              <a:cs typeface="Times New Roman" panose="02020603050405020304" pitchFamily="18" charset="0"/>
            </a:endParaRPr>
          </a:p>
        </p:txBody>
      </p:sp>
      <p:pic>
        <p:nvPicPr>
          <p:cNvPr id="20" name="Picture 19"/>
          <p:cNvPicPr>
            <a:picLocks noChangeAspect="1"/>
          </p:cNvPicPr>
          <p:nvPr/>
        </p:nvPicPr>
        <p:blipFill>
          <a:blip r:embed="rId8">
            <a:extLst>
              <a:ext uri="{BEBA8EAE-BF5A-486C-A8C5-ECC9F3942E4B}">
                <a14:imgProps xmlns:a14="http://schemas.microsoft.com/office/drawing/2010/main">
                  <a14:imgLayer r:embed="rId9">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12574" y="4876071"/>
            <a:ext cx="875948" cy="1027821"/>
          </a:xfrm>
          <a:prstGeom prst="rect">
            <a:avLst/>
          </a:prstGeom>
        </p:spPr>
      </p:pic>
    </p:spTree>
    <p:extLst>
      <p:ext uri="{BB962C8B-B14F-4D97-AF65-F5344CB8AC3E}">
        <p14:creationId xmlns:p14="http://schemas.microsoft.com/office/powerpoint/2010/main" val="765842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61852"/>
            <a:ext cx="10515600" cy="4351338"/>
          </a:xfrm>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Contextual understanding </a:t>
            </a:r>
            <a:r>
              <a:rPr lang="en-US" dirty="0">
                <a:latin typeface="Times New Roman" panose="02020603050405020304" pitchFamily="18" charset="0"/>
                <a:cs typeface="Times New Roman" panose="02020603050405020304" pitchFamily="18" charset="0"/>
              </a:rPr>
              <a:t>in sentiment analysis on phone calls is a developing area for improvement.</a:t>
            </a:r>
          </a:p>
          <a:p>
            <a:r>
              <a:rPr lang="en-US" b="1" dirty="0">
                <a:solidFill>
                  <a:srgbClr val="FF0000"/>
                </a:solidFill>
                <a:latin typeface="Times New Roman" panose="02020603050405020304" pitchFamily="18" charset="0"/>
                <a:cs typeface="Times New Roman" panose="02020603050405020304" pitchFamily="18" charset="0"/>
              </a:rPr>
              <a:t>Advancements in technology</a:t>
            </a:r>
            <a:r>
              <a:rPr lang="en-US" dirty="0">
                <a:latin typeface="Times New Roman" panose="02020603050405020304" pitchFamily="18" charset="0"/>
                <a:cs typeface="Times New Roman" panose="02020603050405020304" pitchFamily="18" charset="0"/>
              </a:rPr>
              <a:t>, including machine learning and NLP, strive to better grasp the context of conversations to interpret sentiments accurately.</a:t>
            </a:r>
          </a:p>
          <a:p>
            <a:r>
              <a:rPr lang="en-US" b="1" dirty="0">
                <a:solidFill>
                  <a:srgbClr val="FF0000"/>
                </a:solidFill>
                <a:latin typeface="Times New Roman" panose="02020603050405020304" pitchFamily="18" charset="0"/>
                <a:cs typeface="Times New Roman" panose="02020603050405020304" pitchFamily="18" charset="0"/>
              </a:rPr>
              <a:t>Identifying the polarity</a:t>
            </a:r>
            <a:r>
              <a:rPr lang="en-US" dirty="0">
                <a:latin typeface="Times New Roman" panose="02020603050405020304" pitchFamily="18" charset="0"/>
                <a:cs typeface="Times New Roman" panose="02020603050405020304" pitchFamily="18" charset="0"/>
              </a:rPr>
              <a:t> (positive, negative, neutral) in these contexts is essential for gauging customer sentiments during calls.</a:t>
            </a:r>
          </a:p>
          <a:p>
            <a:r>
              <a:rPr lang="en-US" b="1" dirty="0">
                <a:solidFill>
                  <a:srgbClr val="FF0000"/>
                </a:solidFill>
                <a:latin typeface="Times New Roman" panose="02020603050405020304" pitchFamily="18" charset="0"/>
                <a:cs typeface="Times New Roman" panose="02020603050405020304" pitchFamily="18" charset="0"/>
              </a:rPr>
              <a:t>Irony and sarcasm recognition </a:t>
            </a:r>
            <a:r>
              <a:rPr lang="en-US" dirty="0">
                <a:latin typeface="Times New Roman" panose="02020603050405020304" pitchFamily="18" charset="0"/>
                <a:cs typeface="Times New Roman" panose="02020603050405020304" pitchFamily="18" charset="0"/>
              </a:rPr>
              <a:t>in context can significantly impact polarity detection in sentiment analysis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73EC9D8-B1A8-7868-B793-89CB8B79C40A}"/>
              </a:ext>
            </a:extLst>
          </p:cNvPr>
          <p:cNvSpPr txBox="1"/>
          <p:nvPr/>
        </p:nvSpPr>
        <p:spPr>
          <a:xfrm>
            <a:off x="838200" y="486184"/>
            <a:ext cx="10746060" cy="615553"/>
          </a:xfrm>
          <a:prstGeom prst="rect">
            <a:avLst/>
          </a:prstGeom>
          <a:noFill/>
        </p:spPr>
        <p:txBody>
          <a:bodyPr wrap="square">
            <a:spAutoFit/>
          </a:bodyPr>
          <a:lstStyle/>
          <a:p>
            <a:pPr marL="179705"/>
            <a:r>
              <a:rPr lang="en-US" sz="3400" b="1" dirty="0" smtClean="0">
                <a:latin typeface="Times New Roman" panose="02020603050405020304" pitchFamily="18" charset="0"/>
                <a:cs typeface="Times New Roman" panose="02020603050405020304" pitchFamily="18" charset="0"/>
              </a:rPr>
              <a:t>Future Scope </a:t>
            </a:r>
            <a:r>
              <a:rPr lang="en-US" sz="3400" b="1" dirty="0">
                <a:latin typeface="Times New Roman" panose="02020603050405020304" pitchFamily="18" charset="0"/>
                <a:cs typeface="Times New Roman" panose="02020603050405020304" pitchFamily="18" charset="0"/>
              </a:rPr>
              <a:t>o</a:t>
            </a:r>
            <a:r>
              <a:rPr lang="en-US" sz="3400" b="1" dirty="0" smtClean="0">
                <a:latin typeface="Times New Roman" panose="02020603050405020304" pitchFamily="18" charset="0"/>
                <a:cs typeface="Times New Roman" panose="02020603050405020304" pitchFamily="18" charset="0"/>
              </a:rPr>
              <a:t>f </a:t>
            </a:r>
            <a:r>
              <a:rPr lang="en-US" sz="3400" b="1" dirty="0">
                <a:latin typeface="Times New Roman" panose="02020603050405020304" pitchFamily="18" charset="0"/>
                <a:cs typeface="Times New Roman" panose="02020603050405020304" pitchFamily="18" charset="0"/>
              </a:rPr>
              <a:t>Sentiment Analysis on Real Phone Calls</a:t>
            </a:r>
            <a:endParaRPr lang="en-IN" sz="3400" b="1" dirty="0">
              <a:ln w="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7463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Thank You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205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26" y="164841"/>
            <a:ext cx="5453533" cy="2865281"/>
          </a:xfrm>
          <a:prstGeom prst="rect">
            <a:avLst/>
          </a:prstGeom>
        </p:spPr>
      </p:pic>
      <p:sp>
        <p:nvSpPr>
          <p:cNvPr id="3" name="Content Placeholder 2"/>
          <p:cNvSpPr>
            <a:spLocks noGrp="1"/>
          </p:cNvSpPr>
          <p:nvPr>
            <p:ph idx="1"/>
          </p:nvPr>
        </p:nvSpPr>
        <p:spPr>
          <a:xfrm>
            <a:off x="826552" y="1597481"/>
            <a:ext cx="11165577" cy="5088132"/>
          </a:xfrm>
        </p:spPr>
        <p:txBody>
          <a:bodyPr>
            <a:normAutofit fontScale="92500" lnSpcReduction="10000"/>
          </a:bodyPr>
          <a:lstStyle/>
          <a:p>
            <a:pPr>
              <a:lnSpc>
                <a:spcPct val="110000"/>
              </a:lnSpc>
            </a:pPr>
            <a:r>
              <a:rPr lang="en-US" sz="1800" b="1" dirty="0">
                <a:latin typeface="Times New Roman" panose="02020603050405020304" pitchFamily="18" charset="0"/>
                <a:cs typeface="Times New Roman" panose="02020603050405020304" pitchFamily="18" charset="0"/>
              </a:rPr>
              <a:t>Definition:</a:t>
            </a:r>
            <a:r>
              <a:rPr lang="en-US" sz="1800" dirty="0">
                <a:latin typeface="Times New Roman" panose="02020603050405020304" pitchFamily="18" charset="0"/>
                <a:cs typeface="Times New Roman" panose="02020603050405020304" pitchFamily="18" charset="0"/>
              </a:rPr>
              <a:t> Sentiment analysis, or </a:t>
            </a:r>
            <a:r>
              <a:rPr lang="en-US" sz="1800" dirty="0">
                <a:solidFill>
                  <a:srgbClr val="FF0000"/>
                </a:solidFill>
                <a:latin typeface="Times New Roman" panose="02020603050405020304" pitchFamily="18" charset="0"/>
                <a:cs typeface="Times New Roman" panose="02020603050405020304" pitchFamily="18" charset="0"/>
              </a:rPr>
              <a:t>opinion mining</a:t>
            </a:r>
            <a:r>
              <a:rPr lang="en-US" sz="1800" dirty="0">
                <a:latin typeface="Times New Roman" panose="02020603050405020304" pitchFamily="18" charset="0"/>
                <a:cs typeface="Times New Roman" panose="02020603050405020304" pitchFamily="18" charset="0"/>
              </a:rPr>
              <a:t>, involves </a:t>
            </a:r>
            <a:r>
              <a:rPr lang="en-US" sz="1800" dirty="0" smtClean="0">
                <a:latin typeface="Times New Roman" panose="02020603050405020304" pitchFamily="18" charset="0"/>
                <a:cs typeface="Times New Roman" panose="02020603050405020304" pitchFamily="18" charset="0"/>
              </a:rPr>
              <a:t>evaluating</a:t>
            </a:r>
          </a:p>
          <a:p>
            <a:pPr marL="0" indent="0">
              <a:lnSpc>
                <a:spcPct val="110000"/>
              </a:lnSpc>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text to identify and understand sentiments, </a:t>
            </a:r>
            <a:endParaRPr lang="en-US" sz="1800" dirty="0" smtClean="0">
              <a:latin typeface="Times New Roman" panose="02020603050405020304" pitchFamily="18" charset="0"/>
              <a:cs typeface="Times New Roman" panose="02020603050405020304" pitchFamily="18" charset="0"/>
            </a:endParaRPr>
          </a:p>
          <a:p>
            <a:pPr marL="0" indent="0">
              <a:lnSpc>
                <a:spcPct val="110000"/>
              </a:lnSpc>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whether </a:t>
            </a:r>
            <a:r>
              <a:rPr lang="en-US" sz="1800" dirty="0">
                <a:solidFill>
                  <a:srgbClr val="FF0000"/>
                </a:solidFill>
                <a:latin typeface="Times New Roman" panose="02020603050405020304" pitchFamily="18" charset="0"/>
                <a:cs typeface="Times New Roman" panose="02020603050405020304" pitchFamily="18" charset="0"/>
              </a:rPr>
              <a:t>positive, negative, or neutral</a:t>
            </a:r>
            <a:r>
              <a:rPr lang="en-US" sz="1800" dirty="0">
                <a:latin typeface="Times New Roman" panose="02020603050405020304" pitchFamily="18" charset="0"/>
                <a:cs typeface="Times New Roman" panose="02020603050405020304" pitchFamily="18" charset="0"/>
              </a:rPr>
              <a:t>, to extract insights from expressed opinions.</a:t>
            </a:r>
          </a:p>
          <a:p>
            <a:pPr>
              <a:lnSpc>
                <a:spcPct val="110000"/>
              </a:lnSpc>
            </a:pPr>
            <a:r>
              <a:rPr lang="en-US" sz="1800" b="1" dirty="0">
                <a:latin typeface="Times New Roman" panose="02020603050405020304" pitchFamily="18" charset="0"/>
                <a:cs typeface="Times New Roman" panose="02020603050405020304" pitchFamily="18" charset="0"/>
              </a:rPr>
              <a:t>Purpose:</a:t>
            </a:r>
            <a:r>
              <a:rPr lang="en-US" sz="1800" dirty="0">
                <a:latin typeface="Times New Roman" panose="02020603050405020304" pitchFamily="18" charset="0"/>
                <a:cs typeface="Times New Roman" panose="02020603050405020304" pitchFamily="18" charset="0"/>
              </a:rPr>
              <a:t> It helps to comprehend and quantify emotions expressed in text, enabling businesses </a:t>
            </a:r>
            <a:r>
              <a:rPr lang="en-US" sz="1800" dirty="0">
                <a:solidFill>
                  <a:srgbClr val="FF0000"/>
                </a:solidFill>
                <a:latin typeface="Times New Roman" panose="02020603050405020304" pitchFamily="18" charset="0"/>
                <a:cs typeface="Times New Roman" panose="02020603050405020304" pitchFamily="18" charset="0"/>
              </a:rPr>
              <a:t>to gauge public opinion, customer satisfaction, and brand perception</a:t>
            </a:r>
            <a:r>
              <a:rPr lang="en-US" sz="1800" dirty="0" smtClean="0">
                <a:solidFill>
                  <a:srgbClr val="FF0000"/>
                </a:solidFill>
                <a:latin typeface="Times New Roman" panose="02020603050405020304" pitchFamily="18" charset="0"/>
                <a:cs typeface="Times New Roman" panose="02020603050405020304" pitchFamily="18" charset="0"/>
              </a:rPr>
              <a:t>.</a:t>
            </a:r>
          </a:p>
          <a:p>
            <a:pPr>
              <a:lnSpc>
                <a:spcPct val="110000"/>
              </a:lnSpc>
            </a:pPr>
            <a:r>
              <a:rPr lang="en-US" sz="1800" b="1" dirty="0">
                <a:latin typeface="Times New Roman" panose="02020603050405020304" pitchFamily="18" charset="0"/>
                <a:cs typeface="Times New Roman" panose="02020603050405020304" pitchFamily="18" charset="0"/>
              </a:rPr>
              <a:t>Inventors:</a:t>
            </a:r>
            <a:endParaRPr lang="en-US" sz="1800" dirty="0">
              <a:latin typeface="Times New Roman" panose="02020603050405020304" pitchFamily="18" charset="0"/>
              <a:cs typeface="Times New Roman" panose="02020603050405020304" pitchFamily="18" charset="0"/>
            </a:endParaRPr>
          </a:p>
          <a:p>
            <a:pPr lvl="1">
              <a:lnSpc>
                <a:spcPct val="110000"/>
              </a:lnSpc>
            </a:pPr>
            <a:r>
              <a:rPr lang="en-US" sz="1600" b="1" dirty="0">
                <a:latin typeface="Times New Roman" panose="02020603050405020304" pitchFamily="18" charset="0"/>
                <a:cs typeface="Times New Roman" panose="02020603050405020304" pitchFamily="18" charset="0"/>
              </a:rPr>
              <a:t>Gerald Salton:</a:t>
            </a:r>
            <a:r>
              <a:rPr lang="en-US" sz="1600" dirty="0">
                <a:latin typeface="Times New Roman" panose="02020603050405020304" pitchFamily="18" charset="0"/>
                <a:cs typeface="Times New Roman" panose="02020603050405020304" pitchFamily="18" charset="0"/>
              </a:rPr>
              <a:t> Considered a pioneer in sentiment analysis, Salton made </a:t>
            </a:r>
            <a:r>
              <a:rPr lang="en-US" sz="1600" dirty="0">
                <a:solidFill>
                  <a:srgbClr val="FF0000"/>
                </a:solidFill>
                <a:latin typeface="Times New Roman" panose="02020603050405020304" pitchFamily="18" charset="0"/>
                <a:cs typeface="Times New Roman" panose="02020603050405020304" pitchFamily="18" charset="0"/>
              </a:rPr>
              <a:t>significant contributions </a:t>
            </a:r>
            <a:r>
              <a:rPr lang="en-US" sz="1600" dirty="0">
                <a:latin typeface="Times New Roman" panose="02020603050405020304" pitchFamily="18" charset="0"/>
                <a:cs typeface="Times New Roman" panose="02020603050405020304" pitchFamily="18" charset="0"/>
              </a:rPr>
              <a:t>to the field in the 1980s.</a:t>
            </a:r>
          </a:p>
          <a:p>
            <a:pPr lvl="1">
              <a:lnSpc>
                <a:spcPct val="110000"/>
              </a:lnSpc>
            </a:pPr>
            <a:r>
              <a:rPr lang="en-US" sz="1600" b="1" dirty="0">
                <a:latin typeface="Times New Roman" panose="02020603050405020304" pitchFamily="18" charset="0"/>
                <a:cs typeface="Times New Roman" panose="02020603050405020304" pitchFamily="18" charset="0"/>
              </a:rPr>
              <a:t>Bo Pang and Lillian Lee:</a:t>
            </a:r>
            <a:r>
              <a:rPr lang="en-US" sz="1600" dirty="0">
                <a:latin typeface="Times New Roman" panose="02020603050405020304" pitchFamily="18" charset="0"/>
                <a:cs typeface="Times New Roman" panose="02020603050405020304" pitchFamily="18" charset="0"/>
              </a:rPr>
              <a:t> Their influential research in the early 2000s laid the foundation for </a:t>
            </a:r>
            <a:r>
              <a:rPr lang="en-US" sz="1600" dirty="0">
                <a:solidFill>
                  <a:srgbClr val="FF0000"/>
                </a:solidFill>
                <a:latin typeface="Times New Roman" panose="02020603050405020304" pitchFamily="18" charset="0"/>
                <a:cs typeface="Times New Roman" panose="02020603050405020304" pitchFamily="18" charset="0"/>
              </a:rPr>
              <a:t>key methodologies and principles in sentiment analysis</a:t>
            </a:r>
            <a:r>
              <a:rPr lang="en-US" sz="1600" dirty="0" smtClean="0">
                <a:solidFill>
                  <a:srgbClr val="FF0000"/>
                </a:solidFill>
                <a:latin typeface="Times New Roman" panose="02020603050405020304" pitchFamily="18" charset="0"/>
                <a:cs typeface="Times New Roman" panose="02020603050405020304" pitchFamily="18" charset="0"/>
              </a:rPr>
              <a:t>.</a:t>
            </a:r>
            <a:endParaRPr lang="en-US" sz="1800" dirty="0">
              <a:solidFill>
                <a:srgbClr val="FF0000"/>
              </a:solidFill>
              <a:latin typeface="Times New Roman" panose="02020603050405020304" pitchFamily="18" charset="0"/>
              <a:cs typeface="Times New Roman" panose="02020603050405020304" pitchFamily="18" charset="0"/>
            </a:endParaRPr>
          </a:p>
          <a:p>
            <a:pPr>
              <a:lnSpc>
                <a:spcPct val="110000"/>
              </a:lnSpc>
            </a:pPr>
            <a:r>
              <a:rPr lang="en-US" sz="1800" b="1" dirty="0">
                <a:latin typeface="Times New Roman" panose="02020603050405020304" pitchFamily="18" charset="0"/>
                <a:cs typeface="Times New Roman" panose="02020603050405020304" pitchFamily="18" charset="0"/>
              </a:rPr>
              <a:t>Process:</a:t>
            </a:r>
            <a:r>
              <a:rPr lang="en-US" sz="1800" dirty="0">
                <a:latin typeface="Times New Roman" panose="02020603050405020304" pitchFamily="18" charset="0"/>
                <a:cs typeface="Times New Roman" panose="02020603050405020304" pitchFamily="18" charset="0"/>
              </a:rPr>
              <a:t> Utilizes natural language processing, machine learning, and AI algorithms to categorize and analyze sentiments, providing valuable insights from text data.</a:t>
            </a:r>
          </a:p>
          <a:p>
            <a:pPr>
              <a:lnSpc>
                <a:spcPct val="110000"/>
              </a:lnSpc>
            </a:pPr>
            <a:r>
              <a:rPr lang="en-US" sz="1800" b="1" dirty="0">
                <a:latin typeface="Times New Roman" panose="02020603050405020304" pitchFamily="18" charset="0"/>
                <a:cs typeface="Times New Roman" panose="02020603050405020304" pitchFamily="18" charset="0"/>
              </a:rPr>
              <a:t>Applications:</a:t>
            </a:r>
            <a:r>
              <a:rPr lang="en-US" sz="1800" dirty="0">
                <a:latin typeface="Times New Roman" panose="02020603050405020304" pitchFamily="18" charset="0"/>
                <a:cs typeface="Times New Roman" panose="02020603050405020304" pitchFamily="18" charset="0"/>
              </a:rPr>
              <a:t> Used in </a:t>
            </a:r>
            <a:r>
              <a:rPr lang="en-US" sz="1800" dirty="0">
                <a:solidFill>
                  <a:srgbClr val="FF0000"/>
                </a:solidFill>
                <a:latin typeface="Times New Roman" panose="02020603050405020304" pitchFamily="18" charset="0"/>
                <a:cs typeface="Times New Roman" panose="02020603050405020304" pitchFamily="18" charset="0"/>
              </a:rPr>
              <a:t>customer service, social media monitoring, market research, brand management, and product development to make informed decisions based on public sentiments</a:t>
            </a:r>
            <a:r>
              <a:rPr lang="en-US" sz="1800" dirty="0">
                <a:latin typeface="Times New Roman" panose="02020603050405020304" pitchFamily="18" charset="0"/>
                <a:cs typeface="Times New Roman" panose="02020603050405020304" pitchFamily="18" charset="0"/>
              </a:rPr>
              <a:t>.</a:t>
            </a:r>
          </a:p>
          <a:p>
            <a:pPr>
              <a:lnSpc>
                <a:spcPct val="110000"/>
              </a:lnSpc>
            </a:pPr>
            <a:r>
              <a:rPr lang="en-US" sz="1800" b="1" dirty="0">
                <a:latin typeface="Times New Roman" panose="02020603050405020304" pitchFamily="18" charset="0"/>
                <a:cs typeface="Times New Roman" panose="02020603050405020304" pitchFamily="18" charset="0"/>
              </a:rPr>
              <a:t>Advancements:</a:t>
            </a:r>
            <a:r>
              <a:rPr lang="en-US" sz="1800" dirty="0">
                <a:latin typeface="Times New Roman" panose="02020603050405020304" pitchFamily="18" charset="0"/>
                <a:cs typeface="Times New Roman" panose="02020603050405020304" pitchFamily="18" charset="0"/>
              </a:rPr>
              <a:t> </a:t>
            </a:r>
            <a:r>
              <a:rPr lang="en-US" sz="1800" dirty="0">
                <a:solidFill>
                  <a:srgbClr val="FF0000"/>
                </a:solidFill>
                <a:latin typeface="Times New Roman" panose="02020603050405020304" pitchFamily="18" charset="0"/>
                <a:cs typeface="Times New Roman" panose="02020603050405020304" pitchFamily="18" charset="0"/>
              </a:rPr>
              <a:t>Constant improvements </a:t>
            </a:r>
            <a:r>
              <a:rPr lang="en-US" sz="1800" dirty="0">
                <a:latin typeface="Times New Roman" panose="02020603050405020304" pitchFamily="18" charset="0"/>
                <a:cs typeface="Times New Roman" panose="02020603050405020304" pitchFamily="18" charset="0"/>
              </a:rPr>
              <a:t>in machine learning and deep learning techniques enhance the accuracy and depth of sentiment analysis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73EC9D8-B1A8-7868-B793-89CB8B79C40A}"/>
              </a:ext>
            </a:extLst>
          </p:cNvPr>
          <p:cNvSpPr txBox="1"/>
          <p:nvPr/>
        </p:nvSpPr>
        <p:spPr>
          <a:xfrm>
            <a:off x="4649376" y="174953"/>
            <a:ext cx="3519931" cy="646331"/>
          </a:xfrm>
          <a:prstGeom prst="rect">
            <a:avLst/>
          </a:prstGeom>
          <a:noFill/>
        </p:spPr>
        <p:txBody>
          <a:bodyPr wrap="square">
            <a:spAutoFit/>
          </a:bodyPr>
          <a:lstStyle/>
          <a:p>
            <a:pPr marL="179705"/>
            <a:r>
              <a:rPr lang="en-US" sz="3600" b="1" dirty="0" smtClean="0">
                <a:latin typeface="Times New Roman" panose="02020603050405020304" pitchFamily="18" charset="0"/>
                <a:cs typeface="Times New Roman" panose="02020603050405020304" pitchFamily="18" charset="0"/>
              </a:rPr>
              <a:t>Introduction</a:t>
            </a:r>
            <a:endParaRPr lang="en-IN" sz="3600" b="1" dirty="0">
              <a:ln w="0"/>
              <a:solidFill>
                <a:srgbClr val="00206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73EC9D8-B1A8-7868-B793-89CB8B79C40A}"/>
              </a:ext>
            </a:extLst>
          </p:cNvPr>
          <p:cNvSpPr txBox="1"/>
          <p:nvPr/>
        </p:nvSpPr>
        <p:spPr>
          <a:xfrm>
            <a:off x="632413" y="836325"/>
            <a:ext cx="4136980" cy="646331"/>
          </a:xfrm>
          <a:prstGeom prst="rect">
            <a:avLst/>
          </a:prstGeom>
          <a:noFill/>
        </p:spPr>
        <p:txBody>
          <a:bodyPr wrap="square">
            <a:spAutoFit/>
          </a:bodyPr>
          <a:lstStyle/>
          <a:p>
            <a:pPr marL="179705"/>
            <a:r>
              <a:rPr lang="en-US" sz="3600" b="1" dirty="0" smtClean="0">
                <a:latin typeface="Times New Roman" panose="02020603050405020304" pitchFamily="18" charset="0"/>
                <a:cs typeface="Times New Roman" panose="02020603050405020304" pitchFamily="18" charset="0"/>
              </a:rPr>
              <a:t>Sentiment Analysis </a:t>
            </a:r>
            <a:endParaRPr lang="en-IN" sz="3600" b="1" dirty="0">
              <a:ln w="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673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3EC9D8-B1A8-7868-B793-89CB8B79C40A}"/>
              </a:ext>
            </a:extLst>
          </p:cNvPr>
          <p:cNvSpPr txBox="1"/>
          <p:nvPr/>
        </p:nvSpPr>
        <p:spPr>
          <a:xfrm>
            <a:off x="3090398" y="82014"/>
            <a:ext cx="6113562" cy="646331"/>
          </a:xfrm>
          <a:prstGeom prst="rect">
            <a:avLst/>
          </a:prstGeom>
          <a:noFill/>
        </p:spPr>
        <p:txBody>
          <a:bodyPr wrap="square">
            <a:spAutoFit/>
          </a:bodyPr>
          <a:lstStyle/>
          <a:p>
            <a:pPr marL="179705"/>
            <a:r>
              <a:rPr lang="en-IN" sz="3600" b="1" dirty="0">
                <a:latin typeface="Times New Roman" panose="02020603050405020304" pitchFamily="18" charset="0"/>
                <a:cs typeface="Times New Roman" panose="02020603050405020304" pitchFamily="18" charset="0"/>
              </a:rPr>
              <a:t>Types </a:t>
            </a:r>
            <a:r>
              <a:rPr lang="en-IN" sz="3200" b="1" dirty="0">
                <a:latin typeface="Times New Roman" panose="02020603050405020304" pitchFamily="18" charset="0"/>
                <a:cs typeface="Times New Roman" panose="02020603050405020304" pitchFamily="18" charset="0"/>
              </a:rPr>
              <a:t>Of</a:t>
            </a:r>
            <a:r>
              <a:rPr lang="en-IN" sz="3600" b="1" dirty="0">
                <a:latin typeface="Times New Roman" panose="02020603050405020304" pitchFamily="18" charset="0"/>
                <a:cs typeface="Times New Roman" panose="02020603050405020304" pitchFamily="18" charset="0"/>
              </a:rPr>
              <a:t> Sentiment </a:t>
            </a:r>
            <a:r>
              <a:rPr lang="en-IN" sz="3600" b="1" dirty="0" smtClean="0">
                <a:latin typeface="Times New Roman" panose="02020603050405020304" pitchFamily="18" charset="0"/>
                <a:cs typeface="Times New Roman" panose="02020603050405020304" pitchFamily="18" charset="0"/>
              </a:rPr>
              <a:t>Analysis</a:t>
            </a:r>
            <a:endParaRPr lang="en-IN" sz="36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biLevel thresh="75000"/>
            <a:extLst>
              <a:ext uri="{28A0092B-C50C-407E-A947-70E740481C1C}">
                <a14:useLocalDpi xmlns:a14="http://schemas.microsoft.com/office/drawing/2010/main" val="0"/>
              </a:ext>
            </a:extLst>
          </a:blip>
          <a:stretch>
            <a:fillRect/>
          </a:stretch>
        </p:blipFill>
        <p:spPr>
          <a:xfrm>
            <a:off x="805259" y="1756240"/>
            <a:ext cx="1443588" cy="1124210"/>
          </a:xfrm>
        </p:spPr>
      </p:pic>
      <p:pic>
        <p:nvPicPr>
          <p:cNvPr id="8" name="Picture 7"/>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795733" y="2826103"/>
            <a:ext cx="1358302" cy="1358302"/>
          </a:xfrm>
          <a:prstGeom prst="rect">
            <a:avLst/>
          </a:prstGeom>
        </p:spPr>
      </p:pic>
      <p:pic>
        <p:nvPicPr>
          <p:cNvPr id="9" name="Picture 8"/>
          <p:cNvPicPr>
            <a:picLocks noChangeAspect="1"/>
          </p:cNvPicPr>
          <p:nvPr/>
        </p:nvPicPr>
        <p:blipFill>
          <a:blip r:embed="rId4">
            <a:biLevel thresh="75000"/>
            <a:extLst>
              <a:ext uri="{28A0092B-C50C-407E-A947-70E740481C1C}">
                <a14:useLocalDpi xmlns:a14="http://schemas.microsoft.com/office/drawing/2010/main" val="0"/>
              </a:ext>
            </a:extLst>
          </a:blip>
          <a:stretch>
            <a:fillRect/>
          </a:stretch>
        </p:blipFill>
        <p:spPr>
          <a:xfrm>
            <a:off x="743688" y="4205950"/>
            <a:ext cx="1462391" cy="1131533"/>
          </a:xfrm>
          <a:prstGeom prst="rect">
            <a:avLst/>
          </a:prstGeom>
        </p:spPr>
      </p:pic>
      <p:pic>
        <p:nvPicPr>
          <p:cNvPr id="11" name="Picture 10"/>
          <p:cNvPicPr>
            <a:picLocks noChangeAspect="1"/>
          </p:cNvPicPr>
          <p:nvPr/>
        </p:nvPicPr>
        <p:blipFill>
          <a:blip r:embed="rId5">
            <a:biLevel thresh="75000"/>
            <a:extLst>
              <a:ext uri="{28A0092B-C50C-407E-A947-70E740481C1C}">
                <a14:useLocalDpi xmlns:a14="http://schemas.microsoft.com/office/drawing/2010/main" val="0"/>
              </a:ext>
            </a:extLst>
          </a:blip>
          <a:stretch>
            <a:fillRect/>
          </a:stretch>
        </p:blipFill>
        <p:spPr>
          <a:xfrm>
            <a:off x="764821" y="5547337"/>
            <a:ext cx="1484026" cy="1098565"/>
          </a:xfrm>
          <a:prstGeom prst="rect">
            <a:avLst/>
          </a:prstGeom>
        </p:spPr>
      </p:pic>
      <p:sp>
        <p:nvSpPr>
          <p:cNvPr id="12" name="Content Placeholder 2"/>
          <p:cNvSpPr txBox="1">
            <a:spLocks/>
          </p:cNvSpPr>
          <p:nvPr/>
        </p:nvSpPr>
        <p:spPr>
          <a:xfrm>
            <a:off x="691644" y="1923469"/>
            <a:ext cx="7747820" cy="7897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latin typeface="Times New Roman" panose="02020603050405020304" pitchFamily="18" charset="0"/>
              <a:cs typeface="Times New Roman" panose="02020603050405020304" pitchFamily="18" charset="0"/>
            </a:endParaRPr>
          </a:p>
        </p:txBody>
      </p:sp>
      <p:sp>
        <p:nvSpPr>
          <p:cNvPr id="13" name="Rectangle 12"/>
          <p:cNvSpPr/>
          <p:nvPr/>
        </p:nvSpPr>
        <p:spPr>
          <a:xfrm>
            <a:off x="464695" y="694522"/>
            <a:ext cx="11362543"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sentiment analysis process mainly focuses on </a:t>
            </a:r>
            <a:r>
              <a:rPr lang="en-US" b="1" dirty="0">
                <a:latin typeface="Times New Roman" panose="02020603050405020304" pitchFamily="18" charset="0"/>
                <a:cs typeface="Times New Roman" panose="02020603050405020304" pitchFamily="18" charset="0"/>
              </a:rPr>
              <a:t>polarity</a:t>
            </a:r>
            <a:r>
              <a:rPr lang="en-US" dirty="0">
                <a:latin typeface="Times New Roman" panose="02020603050405020304" pitchFamily="18" charset="0"/>
                <a:cs typeface="Times New Roman" panose="02020603050405020304" pitchFamily="18" charset="0"/>
              </a:rPr>
              <a:t>, i.e., </a:t>
            </a:r>
            <a:r>
              <a:rPr lang="en-US" dirty="0">
                <a:solidFill>
                  <a:srgbClr val="FF0000"/>
                </a:solidFill>
                <a:latin typeface="Times New Roman" panose="02020603050405020304" pitchFamily="18" charset="0"/>
                <a:cs typeface="Times New Roman" panose="02020603050405020304" pitchFamily="18" charset="0"/>
              </a:rPr>
              <a:t>positive, negative, or neutral. </a:t>
            </a:r>
            <a:r>
              <a:rPr lang="en-US" dirty="0">
                <a:latin typeface="Times New Roman" panose="02020603050405020304" pitchFamily="18" charset="0"/>
                <a:cs typeface="Times New Roman" panose="02020603050405020304" pitchFamily="18" charset="0"/>
              </a:rPr>
              <a:t>Apart from polarity, it also considers the feelings and </a:t>
            </a:r>
            <a:r>
              <a:rPr lang="en-US" b="1" dirty="0">
                <a:latin typeface="Times New Roman" panose="02020603050405020304" pitchFamily="18" charset="0"/>
                <a:cs typeface="Times New Roman" panose="02020603050405020304" pitchFamily="18" charset="0"/>
              </a:rPr>
              <a:t>emotions(happy, sad, angry, etc.), intentions(interested or not interested), </a:t>
            </a:r>
            <a:r>
              <a:rPr lang="en-US" dirty="0">
                <a:latin typeface="Times New Roman" panose="02020603050405020304" pitchFamily="18" charset="0"/>
                <a:cs typeface="Times New Roman" panose="02020603050405020304" pitchFamily="18" charset="0"/>
              </a:rPr>
              <a:t>or </a:t>
            </a:r>
            <a:r>
              <a:rPr lang="en-US" b="1" dirty="0">
                <a:latin typeface="Times New Roman" panose="02020603050405020304" pitchFamily="18" charset="0"/>
                <a:cs typeface="Times New Roman" panose="02020603050405020304" pitchFamily="18" charset="0"/>
              </a:rPr>
              <a:t>urgency(urgent or not urgent) of the text</a:t>
            </a:r>
            <a:r>
              <a:rPr lang="en-US"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
        <p:nvSpPr>
          <p:cNvPr id="14" name="Rectangle 13"/>
          <p:cNvSpPr/>
          <p:nvPr/>
        </p:nvSpPr>
        <p:spPr>
          <a:xfrm>
            <a:off x="2369859" y="1803232"/>
            <a:ext cx="9260358" cy="1077218"/>
          </a:xfrm>
          <a:prstGeom prst="rect">
            <a:avLst/>
          </a:prstGeom>
          <a:ln>
            <a:solidFill>
              <a:schemeClr val="bg2"/>
            </a:solidFill>
          </a:ln>
        </p:spPr>
        <p:txBody>
          <a:bodyPr wrap="square">
            <a:spAutoFit/>
          </a:bodyPr>
          <a:lstStyle/>
          <a:p>
            <a:r>
              <a:rPr lang="en-US" sz="1600" dirty="0"/>
              <a:t>If your business requires the polarity precisions, then you can classify your polarity categories into the following parts</a:t>
            </a:r>
            <a:r>
              <a:rPr lang="en-US" sz="1600" dirty="0" smtClean="0"/>
              <a:t>: </a:t>
            </a:r>
            <a:r>
              <a:rPr lang="en-US" sz="1600" b="1" dirty="0" smtClean="0"/>
              <a:t>[</a:t>
            </a:r>
            <a:r>
              <a:rPr lang="en-US" sz="1600" b="1" dirty="0"/>
              <a:t>Very </a:t>
            </a:r>
            <a:r>
              <a:rPr lang="en-US" sz="1600" b="1" dirty="0" smtClean="0"/>
              <a:t>positive, Positive, Neutral, Negative, Very </a:t>
            </a:r>
            <a:r>
              <a:rPr lang="en-US" sz="1600" b="1" dirty="0"/>
              <a:t>Negative </a:t>
            </a:r>
            <a:r>
              <a:rPr lang="en-US" sz="1600" b="1" dirty="0" smtClean="0"/>
              <a:t>]</a:t>
            </a:r>
          </a:p>
          <a:p>
            <a:r>
              <a:rPr lang="en-US" sz="1600" b="1" dirty="0">
                <a:solidFill>
                  <a:srgbClr val="FF0000"/>
                </a:solidFill>
              </a:rPr>
              <a:t>For polarity analysis</a:t>
            </a:r>
            <a:r>
              <a:rPr lang="en-US" sz="1600" dirty="0"/>
              <a:t>, you can use the </a:t>
            </a:r>
            <a:r>
              <a:rPr lang="en-US" sz="1600" b="1" dirty="0"/>
              <a:t>5-star ratings as a customer review </a:t>
            </a:r>
            <a:endParaRPr lang="en-US" sz="1600" b="1" dirty="0" smtClean="0"/>
          </a:p>
          <a:p>
            <a:r>
              <a:rPr lang="en-US" sz="1600" dirty="0" smtClean="0"/>
              <a:t>where </a:t>
            </a:r>
            <a:r>
              <a:rPr lang="en-US" sz="1600" b="1" dirty="0"/>
              <a:t>very positive refers to a five-star rating </a:t>
            </a:r>
            <a:r>
              <a:rPr lang="en-US" sz="1600" dirty="0"/>
              <a:t>and </a:t>
            </a:r>
            <a:r>
              <a:rPr lang="en-US" sz="1600" b="1" dirty="0"/>
              <a:t>very negative refers to a one-star rating.</a:t>
            </a:r>
            <a:endParaRPr lang="en-IN" sz="1400" b="1" dirty="0">
              <a:latin typeface="Times New Roman" panose="02020603050405020304" pitchFamily="18" charset="0"/>
              <a:cs typeface="Times New Roman" panose="02020603050405020304" pitchFamily="18" charset="0"/>
            </a:endParaRPr>
          </a:p>
        </p:txBody>
      </p:sp>
      <p:sp>
        <p:nvSpPr>
          <p:cNvPr id="15" name="Rectangle 14"/>
          <p:cNvSpPr/>
          <p:nvPr/>
        </p:nvSpPr>
        <p:spPr>
          <a:xfrm>
            <a:off x="2369859" y="3088397"/>
            <a:ext cx="9260358" cy="861774"/>
          </a:xfrm>
          <a:prstGeom prst="rect">
            <a:avLst/>
          </a:prstGeom>
          <a:ln>
            <a:solidFill>
              <a:schemeClr val="bg2"/>
            </a:solidFill>
          </a:ln>
        </p:spPr>
        <p:txBody>
          <a:bodyPr wrap="square">
            <a:spAutoFit/>
          </a:bodyPr>
          <a:lstStyle/>
          <a:p>
            <a:r>
              <a:rPr lang="en-US" sz="1600" dirty="0" smtClean="0"/>
              <a:t>It helps </a:t>
            </a:r>
            <a:r>
              <a:rPr lang="en-US" sz="1600" dirty="0"/>
              <a:t>to detect customer </a:t>
            </a:r>
            <a:r>
              <a:rPr lang="en-US" sz="1600" b="1" dirty="0"/>
              <a:t>emotions like happiness, disappointment, anger, sadness, </a:t>
            </a:r>
            <a:r>
              <a:rPr lang="en-US" sz="1600" dirty="0"/>
              <a:t>etc. Here, you can use </a:t>
            </a:r>
            <a:r>
              <a:rPr lang="en-US" sz="1600" b="1" dirty="0">
                <a:solidFill>
                  <a:srgbClr val="FF0000"/>
                </a:solidFill>
              </a:rPr>
              <a:t>sentiment lexicons </a:t>
            </a:r>
            <a:r>
              <a:rPr lang="en-US" sz="1600" dirty="0"/>
              <a:t>or </a:t>
            </a:r>
            <a:r>
              <a:rPr lang="en-US" sz="1600" b="1" dirty="0">
                <a:solidFill>
                  <a:srgbClr val="FF0000"/>
                </a:solidFill>
              </a:rPr>
              <a:t>complex machine learning algorithms </a:t>
            </a:r>
            <a:r>
              <a:rPr lang="en-US" sz="1600" dirty="0"/>
              <a:t>to identify the </a:t>
            </a:r>
            <a:r>
              <a:rPr lang="en-US" sz="1600" dirty="0" smtClean="0"/>
              <a:t>feelings.</a:t>
            </a:r>
          </a:p>
          <a:p>
            <a:r>
              <a:rPr lang="en-IN" sz="1600" dirty="0" smtClean="0">
                <a:solidFill>
                  <a:srgbClr val="FF0000"/>
                </a:solidFill>
              </a:rPr>
              <a:t>DISADVANTAGES</a:t>
            </a:r>
            <a:r>
              <a:rPr lang="en-US" sz="1600" dirty="0" smtClean="0">
                <a:solidFill>
                  <a:srgbClr val="FF0000"/>
                </a:solidFill>
              </a:rPr>
              <a:t>: </a:t>
            </a:r>
            <a:r>
              <a:rPr lang="en-US" sz="1600" dirty="0"/>
              <a:t>using sentiment lexicons </a:t>
            </a:r>
            <a:r>
              <a:rPr lang="en-US" sz="1600" dirty="0" smtClean="0"/>
              <a:t>it </a:t>
            </a:r>
            <a:r>
              <a:rPr lang="en-US" sz="1600" dirty="0"/>
              <a:t>may be confusing to understand human </a:t>
            </a:r>
            <a:r>
              <a:rPr lang="en-US" sz="1600" dirty="0" smtClean="0"/>
              <a:t>emotion.</a:t>
            </a:r>
            <a:r>
              <a:rPr lang="en-US" sz="1600" dirty="0"/>
              <a:t> </a:t>
            </a:r>
            <a:endParaRPr lang="en-IN" sz="1200" dirty="0">
              <a:solidFill>
                <a:srgbClr val="FF000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369859" y="4376571"/>
            <a:ext cx="9260358" cy="584775"/>
          </a:xfrm>
          <a:prstGeom prst="rect">
            <a:avLst/>
          </a:prstGeom>
          <a:ln>
            <a:solidFill>
              <a:schemeClr val="bg2"/>
            </a:solidFill>
          </a:ln>
        </p:spPr>
        <p:txBody>
          <a:bodyPr wrap="square">
            <a:spAutoFit/>
          </a:bodyPr>
          <a:lstStyle/>
          <a:p>
            <a:r>
              <a:rPr lang="en-US" sz="1600" dirty="0"/>
              <a:t>Aspect-based sentiment analysis </a:t>
            </a:r>
            <a:r>
              <a:rPr lang="en-US" sz="1600" b="1" dirty="0"/>
              <a:t>extracts specific aspects or features </a:t>
            </a:r>
            <a:r>
              <a:rPr lang="en-US" sz="1600" dirty="0"/>
              <a:t>that customers mention in their </a:t>
            </a:r>
            <a:r>
              <a:rPr lang="en-US" sz="1600" b="1" dirty="0"/>
              <a:t>reviews, categorizing sentiments as positive or negative</a:t>
            </a:r>
            <a:r>
              <a:rPr lang="en-US" sz="1600" dirty="0"/>
              <a:t> for each identified aspect.</a:t>
            </a:r>
            <a:endParaRPr lang="en-IN" sz="1400" dirty="0">
              <a:latin typeface="Times New Roman" panose="02020603050405020304" pitchFamily="18" charset="0"/>
              <a:cs typeface="Times New Roman" panose="02020603050405020304" pitchFamily="18" charset="0"/>
            </a:endParaRPr>
          </a:p>
        </p:txBody>
      </p:sp>
      <p:sp>
        <p:nvSpPr>
          <p:cNvPr id="17" name="Rectangle 16"/>
          <p:cNvSpPr/>
          <p:nvPr/>
        </p:nvSpPr>
        <p:spPr>
          <a:xfrm>
            <a:off x="2369859" y="5545161"/>
            <a:ext cx="9260358" cy="1077218"/>
          </a:xfrm>
          <a:prstGeom prst="rect">
            <a:avLst/>
          </a:prstGeom>
          <a:ln>
            <a:solidFill>
              <a:schemeClr val="bg2"/>
            </a:solidFill>
          </a:ln>
        </p:spPr>
        <p:txBody>
          <a:bodyPr wrap="square">
            <a:spAutoFit/>
          </a:bodyPr>
          <a:lstStyle/>
          <a:p>
            <a:r>
              <a:rPr lang="en-US" sz="1600" dirty="0"/>
              <a:t>Multilingual sentiment analysis is complex compared to others as it includes </a:t>
            </a:r>
            <a:r>
              <a:rPr lang="en-US" sz="1600" b="1" dirty="0"/>
              <a:t>many preprocessing and resources available online (i.e., sentiment lexicons). </a:t>
            </a:r>
            <a:endParaRPr lang="en-US" sz="1600" b="1" dirty="0" smtClean="0"/>
          </a:p>
          <a:p>
            <a:r>
              <a:rPr lang="en-US" sz="1600" dirty="0" smtClean="0"/>
              <a:t>Businesses </a:t>
            </a:r>
            <a:r>
              <a:rPr lang="en-US" sz="1600" dirty="0"/>
              <a:t>value the feedback of the customer regardless of their geography or language. </a:t>
            </a:r>
            <a:endParaRPr lang="en-US" sz="1600" dirty="0" smtClean="0"/>
          </a:p>
          <a:p>
            <a:r>
              <a:rPr lang="en-US" sz="1600" dirty="0" smtClean="0"/>
              <a:t>Therefore</a:t>
            </a:r>
            <a:r>
              <a:rPr lang="en-US" sz="1600" dirty="0"/>
              <a:t>, </a:t>
            </a:r>
            <a:r>
              <a:rPr lang="en-US" sz="1600" dirty="0" smtClean="0"/>
              <a:t>It helps </a:t>
            </a:r>
            <a:r>
              <a:rPr lang="en-US" sz="1600" dirty="0"/>
              <a:t>you </a:t>
            </a:r>
            <a:r>
              <a:rPr lang="en-US" sz="1600" b="1" dirty="0"/>
              <a:t>identify customer sentiment irrespective of location or language difference.</a:t>
            </a:r>
            <a:r>
              <a:rPr lang="en-US" sz="1600" dirty="0"/>
              <a:t> </a:t>
            </a:r>
            <a:endParaRPr lang="en-IN" sz="14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344759" y="1949013"/>
            <a:ext cx="359394" cy="369332"/>
          </a:xfrm>
          <a:prstGeom prst="rect">
            <a:avLst/>
          </a:prstGeom>
          <a:noFill/>
        </p:spPr>
        <p:txBody>
          <a:bodyPr wrap="none" rtlCol="0">
            <a:spAutoFit/>
          </a:bodyPr>
          <a:lstStyle/>
          <a:p>
            <a:r>
              <a:rPr lang="en-US" b="1" dirty="0" smtClean="0"/>
              <a:t>1.</a:t>
            </a:r>
            <a:endParaRPr lang="en-IN" b="1" dirty="0"/>
          </a:p>
        </p:txBody>
      </p:sp>
      <p:sp>
        <p:nvSpPr>
          <p:cNvPr id="19" name="TextBox 18"/>
          <p:cNvSpPr txBox="1"/>
          <p:nvPr/>
        </p:nvSpPr>
        <p:spPr>
          <a:xfrm>
            <a:off x="344759" y="3137452"/>
            <a:ext cx="359394" cy="369332"/>
          </a:xfrm>
          <a:prstGeom prst="rect">
            <a:avLst/>
          </a:prstGeom>
          <a:noFill/>
        </p:spPr>
        <p:txBody>
          <a:bodyPr wrap="none" rtlCol="0">
            <a:spAutoFit/>
          </a:bodyPr>
          <a:lstStyle/>
          <a:p>
            <a:r>
              <a:rPr lang="en-US" b="1" dirty="0" smtClean="0"/>
              <a:t>2.</a:t>
            </a:r>
            <a:endParaRPr lang="en-IN" b="1" dirty="0"/>
          </a:p>
        </p:txBody>
      </p:sp>
      <p:sp>
        <p:nvSpPr>
          <p:cNvPr id="20" name="TextBox 19"/>
          <p:cNvSpPr txBox="1"/>
          <p:nvPr/>
        </p:nvSpPr>
        <p:spPr>
          <a:xfrm>
            <a:off x="344759" y="4299627"/>
            <a:ext cx="359394" cy="369332"/>
          </a:xfrm>
          <a:prstGeom prst="rect">
            <a:avLst/>
          </a:prstGeom>
          <a:noFill/>
        </p:spPr>
        <p:txBody>
          <a:bodyPr wrap="none" rtlCol="0">
            <a:spAutoFit/>
          </a:bodyPr>
          <a:lstStyle/>
          <a:p>
            <a:r>
              <a:rPr lang="en-US" b="1" dirty="0" smtClean="0"/>
              <a:t>3.</a:t>
            </a:r>
            <a:endParaRPr lang="en-IN" b="1" dirty="0"/>
          </a:p>
        </p:txBody>
      </p:sp>
      <p:sp>
        <p:nvSpPr>
          <p:cNvPr id="21" name="TextBox 20"/>
          <p:cNvSpPr txBox="1"/>
          <p:nvPr/>
        </p:nvSpPr>
        <p:spPr>
          <a:xfrm>
            <a:off x="344759" y="5714438"/>
            <a:ext cx="359394" cy="369332"/>
          </a:xfrm>
          <a:prstGeom prst="rect">
            <a:avLst/>
          </a:prstGeom>
          <a:noFill/>
        </p:spPr>
        <p:txBody>
          <a:bodyPr wrap="none" rtlCol="0">
            <a:spAutoFit/>
          </a:bodyPr>
          <a:lstStyle/>
          <a:p>
            <a:r>
              <a:rPr lang="en-US" b="1" dirty="0" smtClean="0"/>
              <a:t>4.</a:t>
            </a:r>
            <a:endParaRPr lang="en-IN" b="1" dirty="0"/>
          </a:p>
        </p:txBody>
      </p:sp>
    </p:spTree>
    <p:extLst>
      <p:ext uri="{BB962C8B-B14F-4D97-AF65-F5344CB8AC3E}">
        <p14:creationId xmlns:p14="http://schemas.microsoft.com/office/powerpoint/2010/main" val="2980900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20" y="938520"/>
            <a:ext cx="11395880" cy="5680644"/>
          </a:xfrm>
        </p:spPr>
        <p:txBody>
          <a:bodyPr>
            <a:normAutofit fontScale="77500" lnSpcReduction="20000"/>
          </a:bodyPr>
          <a:lstStyle/>
          <a:p>
            <a:pPr marL="0" indent="0">
              <a:buNone/>
            </a:pPr>
            <a:r>
              <a:rPr lang="en-US" sz="3900" b="1" dirty="0" smtClean="0">
                <a:latin typeface="Times New Roman" panose="02020603050405020304" pitchFamily="18" charset="0"/>
                <a:cs typeface="Times New Roman" panose="02020603050405020304" pitchFamily="18" charset="0"/>
              </a:rPr>
              <a:t>Project Purpose: </a:t>
            </a:r>
            <a:r>
              <a:rPr lang="en-US" sz="3900"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The primary objective of this project is to develop a system capable of extracting sentiment from spoken language, specifically phone call conversations.</a:t>
            </a:r>
          </a:p>
          <a:p>
            <a:r>
              <a:rPr lang="en-US" dirty="0" smtClean="0">
                <a:latin typeface="Times New Roman" panose="02020603050405020304" pitchFamily="18" charset="0"/>
                <a:cs typeface="Times New Roman" panose="02020603050405020304" pitchFamily="18" charset="0"/>
              </a:rPr>
              <a:t>By understanding the sentiment of the conversation between 2 Person on call , we aim to gain insights into persons overall sentiments trends.</a:t>
            </a:r>
          </a:p>
          <a:p>
            <a:endParaRPr lang="en-US" dirty="0" smtClean="0">
              <a:latin typeface="Times New Roman" panose="02020603050405020304" pitchFamily="18" charset="0"/>
              <a:cs typeface="Times New Roman" panose="02020603050405020304" pitchFamily="18" charset="0"/>
            </a:endParaRPr>
          </a:p>
          <a:p>
            <a:pPr marL="0" indent="0">
              <a:buNone/>
            </a:pPr>
            <a:r>
              <a:rPr lang="en-US" sz="3500" b="1" dirty="0" smtClean="0">
                <a:latin typeface="Times New Roman" panose="02020603050405020304" pitchFamily="18" charset="0"/>
                <a:cs typeface="Times New Roman" panose="02020603050405020304" pitchFamily="18" charset="0"/>
              </a:rPr>
              <a:t>Tools and Libraries Used:</a:t>
            </a:r>
          </a:p>
          <a:p>
            <a:r>
              <a:rPr lang="en-US" b="1" dirty="0">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Integrated into the project to enhance the user interface, Tkinter provided an interactive platform for visualizing sentiment data and creating a user-friendly experience</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Speech Recognition: </a:t>
            </a: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implemented a </a:t>
            </a:r>
            <a:r>
              <a:rPr lang="en-US" dirty="0" smtClean="0">
                <a:latin typeface="Times New Roman" panose="02020603050405020304" pitchFamily="18" charset="0"/>
                <a:cs typeface="Times New Roman" panose="02020603050405020304" pitchFamily="18" charset="0"/>
              </a:rPr>
              <a:t>speech </a:t>
            </a:r>
            <a:r>
              <a:rPr lang="en-US" dirty="0">
                <a:latin typeface="Times New Roman" panose="02020603050405020304" pitchFamily="18" charset="0"/>
                <a:cs typeface="Times New Roman" panose="02020603050405020304" pitchFamily="18" charset="0"/>
              </a:rPr>
              <a:t>recognition </a:t>
            </a:r>
            <a:r>
              <a:rPr lang="en-US" dirty="0" smtClean="0">
                <a:latin typeface="Times New Roman" panose="02020603050405020304" pitchFamily="18" charset="0"/>
                <a:cs typeface="Times New Roman" panose="02020603050405020304" pitchFamily="18" charset="0"/>
              </a:rPr>
              <a:t>library to </a:t>
            </a:r>
            <a:r>
              <a:rPr lang="en-US" dirty="0">
                <a:latin typeface="Times New Roman" panose="02020603050405020304" pitchFamily="18" charset="0"/>
                <a:cs typeface="Times New Roman" panose="02020603050405020304" pitchFamily="18" charset="0"/>
              </a:rPr>
              <a:t>convert spoken language into text for further analysis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Employed for generating bar graphs, Matplotlib was used to visualize the sentiment analysis results, providing an intuitive means to compare and contrast sentiment scores.</a:t>
            </a:r>
          </a:p>
          <a:p>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73EC9D8-B1A8-7868-B793-89CB8B79C40A}"/>
              </a:ext>
            </a:extLst>
          </p:cNvPr>
          <p:cNvSpPr txBox="1"/>
          <p:nvPr/>
        </p:nvSpPr>
        <p:spPr>
          <a:xfrm>
            <a:off x="2662505" y="144989"/>
            <a:ext cx="10013576" cy="523220"/>
          </a:xfrm>
          <a:prstGeom prst="rect">
            <a:avLst/>
          </a:prstGeom>
          <a:noFill/>
        </p:spPr>
        <p:txBody>
          <a:bodyPr wrap="square">
            <a:spAutoFit/>
          </a:bodyPr>
          <a:lstStyle/>
          <a:p>
            <a:pPr marL="179705"/>
            <a:r>
              <a:rPr lang="en-US" sz="2800" b="1" dirty="0" smtClean="0">
                <a:latin typeface="Times New Roman" panose="02020603050405020304" pitchFamily="18" charset="0"/>
                <a:cs typeface="Times New Roman" panose="02020603050405020304" pitchFamily="18" charset="0"/>
              </a:rPr>
              <a:t>Sentiment </a:t>
            </a:r>
            <a:r>
              <a:rPr lang="en-US" sz="2800" b="1" dirty="0">
                <a:latin typeface="Times New Roman" panose="02020603050405020304" pitchFamily="18" charset="0"/>
                <a:cs typeface="Times New Roman" panose="02020603050405020304" pitchFamily="18" charset="0"/>
              </a:rPr>
              <a:t>Analysis on Real Phone Calls</a:t>
            </a:r>
            <a:endParaRPr lang="en-IN" sz="2800" b="1" dirty="0">
              <a:ln w="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5760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a:xfrm>
            <a:off x="405147" y="2381258"/>
            <a:ext cx="3425640" cy="1128956"/>
          </a:xfrm>
          <a:prstGeom prst="rect">
            <a:avLst/>
          </a:prstGeom>
          <a:ln>
            <a:solidFill>
              <a:srgbClr val="C00000"/>
            </a:solidFill>
          </a:ln>
          <a:effectLst/>
          <a:scene3d>
            <a:camera prst="orthographicFront">
              <a:rot lat="0" lon="0" rev="0"/>
            </a:camera>
            <a:lightRig rig="contrasting" dir="t">
              <a:rot lat="0" lon="0" rev="7800000"/>
            </a:lightRig>
          </a:scene3d>
          <a:sp3d>
            <a:bevelT w="139700" h="1397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2B311099-FBF2-4EF1-41AC-A49ED540923C}"/>
              </a:ext>
            </a:extLst>
          </p:cNvPr>
          <p:cNvSpPr/>
          <p:nvPr/>
        </p:nvSpPr>
        <p:spPr>
          <a:xfrm>
            <a:off x="1504298" y="675602"/>
            <a:ext cx="1133500" cy="38950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Times New Roman" panose="02020603050405020304" pitchFamily="18" charset="0"/>
                <a:cs typeface="Times New Roman" panose="02020603050405020304" pitchFamily="18" charset="0"/>
              </a:rPr>
              <a:t>Start</a:t>
            </a:r>
          </a:p>
        </p:txBody>
      </p:sp>
      <p:sp>
        <p:nvSpPr>
          <p:cNvPr id="8" name="Rectangle 7">
            <a:extLst>
              <a:ext uri="{FF2B5EF4-FFF2-40B4-BE49-F238E27FC236}">
                <a16:creationId xmlns:a16="http://schemas.microsoft.com/office/drawing/2014/main" id="{3C8F3AB4-C36D-3231-93C8-19AE9DA8762B}"/>
              </a:ext>
            </a:extLst>
          </p:cNvPr>
          <p:cNvSpPr/>
          <p:nvPr/>
        </p:nvSpPr>
        <p:spPr>
          <a:xfrm>
            <a:off x="405147" y="1354953"/>
            <a:ext cx="1435765" cy="488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Times New Roman" panose="02020603050405020304" pitchFamily="18" charset="0"/>
                <a:cs typeface="Times New Roman" panose="02020603050405020304" pitchFamily="18" charset="0"/>
              </a:rPr>
              <a:t>Upload Audio</a:t>
            </a:r>
          </a:p>
        </p:txBody>
      </p:sp>
      <p:sp>
        <p:nvSpPr>
          <p:cNvPr id="9" name="Rectangle 8">
            <a:extLst>
              <a:ext uri="{FF2B5EF4-FFF2-40B4-BE49-F238E27FC236}">
                <a16:creationId xmlns:a16="http://schemas.microsoft.com/office/drawing/2014/main" id="{74830894-F8D8-6346-0762-74F9245F1543}"/>
              </a:ext>
            </a:extLst>
          </p:cNvPr>
          <p:cNvSpPr/>
          <p:nvPr/>
        </p:nvSpPr>
        <p:spPr>
          <a:xfrm>
            <a:off x="2395022" y="1354953"/>
            <a:ext cx="1435765" cy="488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Times New Roman" panose="02020603050405020304" pitchFamily="18" charset="0"/>
                <a:cs typeface="Times New Roman" panose="02020603050405020304" pitchFamily="18" charset="0"/>
              </a:rPr>
              <a:t>Record Audio</a:t>
            </a:r>
          </a:p>
        </p:txBody>
      </p:sp>
      <p:cxnSp>
        <p:nvCxnSpPr>
          <p:cNvPr id="16" name="Connector: Elbow 15">
            <a:extLst>
              <a:ext uri="{FF2B5EF4-FFF2-40B4-BE49-F238E27FC236}">
                <a16:creationId xmlns:a16="http://schemas.microsoft.com/office/drawing/2014/main" id="{9A891F98-516F-8BA3-9659-23E419F5A9E5}"/>
              </a:ext>
            </a:extLst>
          </p:cNvPr>
          <p:cNvCxnSpPr>
            <a:stCxn id="4" idx="4"/>
            <a:endCxn id="9" idx="0"/>
          </p:cNvCxnSpPr>
          <p:nvPr/>
        </p:nvCxnSpPr>
        <p:spPr>
          <a:xfrm rot="16200000" flipH="1">
            <a:off x="2447051" y="689099"/>
            <a:ext cx="289850" cy="10418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FDA7D9A0-9841-BD26-C83B-4821A5A27143}"/>
              </a:ext>
            </a:extLst>
          </p:cNvPr>
          <p:cNvCxnSpPr>
            <a:cxnSpLocks/>
            <a:stCxn id="4" idx="4"/>
            <a:endCxn id="8" idx="0"/>
          </p:cNvCxnSpPr>
          <p:nvPr/>
        </p:nvCxnSpPr>
        <p:spPr>
          <a:xfrm rot="5400000">
            <a:off x="1452114" y="736019"/>
            <a:ext cx="289850" cy="9480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a:extLst>
              <a:ext uri="{FF2B5EF4-FFF2-40B4-BE49-F238E27FC236}">
                <a16:creationId xmlns:a16="http://schemas.microsoft.com/office/drawing/2014/main" id="{10CD15DA-ED38-B27C-A032-2B9235D99D35}"/>
              </a:ext>
            </a:extLst>
          </p:cNvPr>
          <p:cNvSpPr/>
          <p:nvPr/>
        </p:nvSpPr>
        <p:spPr>
          <a:xfrm>
            <a:off x="701459" y="2499993"/>
            <a:ext cx="2818356" cy="447871"/>
          </a:xfrm>
          <a:prstGeom prst="round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smtClean="0">
                <a:latin typeface="Times New Roman" panose="02020603050405020304" pitchFamily="18" charset="0"/>
                <a:cs typeface="Times New Roman" panose="02020603050405020304" pitchFamily="18" charset="0"/>
              </a:rPr>
              <a:t>Audio Processing on </a:t>
            </a:r>
          </a:p>
          <a:p>
            <a:pPr algn="ctr"/>
            <a:r>
              <a:rPr lang="en-IN" sz="1400" b="1" dirty="0" smtClean="0">
                <a:solidFill>
                  <a:srgbClr val="FFFF00"/>
                </a:solidFill>
                <a:latin typeface="Times New Roman" panose="02020603050405020304" pitchFamily="18" charset="0"/>
                <a:cs typeface="Times New Roman" panose="02020603050405020304" pitchFamily="18" charset="0"/>
              </a:rPr>
              <a:t>Uploaded File / Recorded File</a:t>
            </a:r>
            <a:endParaRPr lang="en-IN" sz="1400" b="1" dirty="0">
              <a:solidFill>
                <a:srgbClr val="FFFF00"/>
              </a:solidFill>
              <a:latin typeface="Times New Roman" panose="02020603050405020304" pitchFamily="18" charset="0"/>
              <a:cs typeface="Times New Roman" panose="02020603050405020304" pitchFamily="18" charset="0"/>
            </a:endParaRPr>
          </a:p>
        </p:txBody>
      </p:sp>
      <p:cxnSp>
        <p:nvCxnSpPr>
          <p:cNvPr id="27" name="Connector: Elbow 26">
            <a:extLst>
              <a:ext uri="{FF2B5EF4-FFF2-40B4-BE49-F238E27FC236}">
                <a16:creationId xmlns:a16="http://schemas.microsoft.com/office/drawing/2014/main" id="{23AD1BB1-BD49-3A40-3102-E30685FD638C}"/>
              </a:ext>
            </a:extLst>
          </p:cNvPr>
          <p:cNvCxnSpPr>
            <a:cxnSpLocks/>
            <a:stCxn id="8" idx="2"/>
            <a:endCxn id="91" idx="0"/>
          </p:cNvCxnSpPr>
          <p:nvPr/>
        </p:nvCxnSpPr>
        <p:spPr>
          <a:xfrm rot="16200000" flipH="1">
            <a:off x="1351557" y="1614847"/>
            <a:ext cx="537883" cy="99493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43DB3E46-31DC-082A-3603-7A76EFB4EBA7}"/>
              </a:ext>
            </a:extLst>
          </p:cNvPr>
          <p:cNvCxnSpPr>
            <a:stCxn id="9" idx="2"/>
            <a:endCxn id="91" idx="0"/>
          </p:cNvCxnSpPr>
          <p:nvPr/>
        </p:nvCxnSpPr>
        <p:spPr>
          <a:xfrm rot="5400000">
            <a:off x="2346495" y="1614847"/>
            <a:ext cx="537883" cy="99493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73EC9D8-B1A8-7868-B793-89CB8B79C40A}"/>
              </a:ext>
            </a:extLst>
          </p:cNvPr>
          <p:cNvSpPr txBox="1"/>
          <p:nvPr/>
        </p:nvSpPr>
        <p:spPr>
          <a:xfrm>
            <a:off x="1666218" y="90398"/>
            <a:ext cx="10013576" cy="523220"/>
          </a:xfrm>
          <a:prstGeom prst="rect">
            <a:avLst/>
          </a:prstGeom>
          <a:noFill/>
        </p:spPr>
        <p:txBody>
          <a:bodyPr wrap="square">
            <a:spAutoFit/>
          </a:bodyPr>
          <a:lstStyle/>
          <a:p>
            <a:pPr marL="179705"/>
            <a:r>
              <a:rPr lang="en-US" sz="2800" b="1" dirty="0">
                <a:latin typeface="Times New Roman" panose="02020603050405020304" pitchFamily="18" charset="0"/>
                <a:cs typeface="Times New Roman" panose="02020603050405020304" pitchFamily="18" charset="0"/>
              </a:rPr>
              <a:t>Flow-Chart </a:t>
            </a:r>
            <a:r>
              <a:rPr lang="en-US" sz="2800" b="1" dirty="0" smtClean="0">
                <a:latin typeface="Times New Roman" panose="02020603050405020304" pitchFamily="18" charset="0"/>
                <a:cs typeface="Times New Roman" panose="02020603050405020304" pitchFamily="18" charset="0"/>
              </a:rPr>
              <a:t>of </a:t>
            </a:r>
            <a:r>
              <a:rPr lang="en-US" sz="2800" b="1" dirty="0">
                <a:latin typeface="Times New Roman" panose="02020603050405020304" pitchFamily="18" charset="0"/>
                <a:cs typeface="Times New Roman" panose="02020603050405020304" pitchFamily="18" charset="0"/>
              </a:rPr>
              <a:t>Sentiment Analysis on Real Phone Calls</a:t>
            </a:r>
            <a:endParaRPr lang="en-IN" sz="2800" b="1" dirty="0">
              <a:ln w="0"/>
              <a:solidFill>
                <a:srgbClr val="002060"/>
              </a:solidFill>
              <a:latin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60A0EEAC-8A29-811B-1A47-DEFFA9AF7A78}"/>
              </a:ext>
            </a:extLst>
          </p:cNvPr>
          <p:cNvSpPr/>
          <p:nvPr/>
        </p:nvSpPr>
        <p:spPr>
          <a:xfrm>
            <a:off x="859790" y="3879874"/>
            <a:ext cx="2497667" cy="2824151"/>
          </a:xfrm>
          <a:prstGeom prst="rect">
            <a:avLst/>
          </a:prstGeom>
          <a:ln>
            <a:solidFill>
              <a:srgbClr val="C00000"/>
            </a:solidFill>
          </a:ln>
          <a:effectLst/>
          <a:scene3d>
            <a:camera prst="orthographicFront">
              <a:rot lat="0" lon="0" rev="0"/>
            </a:camera>
            <a:lightRig rig="contrasting" dir="t">
              <a:rot lat="0" lon="0" rev="7800000"/>
            </a:lightRig>
          </a:scene3d>
          <a:sp3d>
            <a:bevelT w="139700" h="139700"/>
          </a:sp3d>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9" name="Rectangle: Rounded Corners 58">
            <a:extLst>
              <a:ext uri="{FF2B5EF4-FFF2-40B4-BE49-F238E27FC236}">
                <a16:creationId xmlns:a16="http://schemas.microsoft.com/office/drawing/2014/main" id="{8B4C53FE-4D56-8882-CE87-B8F5870098B1}"/>
              </a:ext>
            </a:extLst>
          </p:cNvPr>
          <p:cNvSpPr/>
          <p:nvPr/>
        </p:nvSpPr>
        <p:spPr>
          <a:xfrm>
            <a:off x="1086664" y="3989565"/>
            <a:ext cx="2038766" cy="537883"/>
          </a:xfrm>
          <a:prstGeom prst="round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Times New Roman" panose="02020603050405020304" pitchFamily="18" charset="0"/>
                <a:cs typeface="Times New Roman" panose="02020603050405020304" pitchFamily="18" charset="0"/>
              </a:rPr>
              <a:t>Convert Text to </a:t>
            </a:r>
            <a:r>
              <a:rPr lang="en-IN" sz="1400" b="1" dirty="0" smtClean="0">
                <a:solidFill>
                  <a:srgbClr val="FFFF00"/>
                </a:solidFill>
                <a:latin typeface="Times New Roman" panose="02020603050405020304" pitchFamily="18" charset="0"/>
                <a:cs typeface="Times New Roman" panose="02020603050405020304" pitchFamily="18" charset="0"/>
              </a:rPr>
              <a:t>Lowercase</a:t>
            </a:r>
            <a:endParaRPr lang="en-IN" sz="1400" b="1" dirty="0">
              <a:solidFill>
                <a:srgbClr val="FFFF00"/>
              </a:solidFill>
              <a:latin typeface="Times New Roman" panose="02020603050405020304" pitchFamily="18" charset="0"/>
              <a:cs typeface="Times New Roman" panose="02020603050405020304" pitchFamily="18" charset="0"/>
            </a:endParaRPr>
          </a:p>
        </p:txBody>
      </p:sp>
      <p:sp>
        <p:nvSpPr>
          <p:cNvPr id="62" name="Rectangle: Rounded Corners 61">
            <a:extLst>
              <a:ext uri="{FF2B5EF4-FFF2-40B4-BE49-F238E27FC236}">
                <a16:creationId xmlns:a16="http://schemas.microsoft.com/office/drawing/2014/main" id="{3B3F3212-E025-A39D-AA9A-56ADE61B0906}"/>
              </a:ext>
            </a:extLst>
          </p:cNvPr>
          <p:cNvSpPr/>
          <p:nvPr/>
        </p:nvSpPr>
        <p:spPr>
          <a:xfrm>
            <a:off x="1074138" y="4692212"/>
            <a:ext cx="2038766" cy="537883"/>
          </a:xfrm>
          <a:prstGeom prst="round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Times New Roman" panose="02020603050405020304" pitchFamily="18" charset="0"/>
                <a:cs typeface="Times New Roman" panose="02020603050405020304" pitchFamily="18" charset="0"/>
              </a:rPr>
              <a:t>Remove </a:t>
            </a:r>
            <a:r>
              <a:rPr lang="en-IN" sz="1400" b="1" dirty="0">
                <a:solidFill>
                  <a:srgbClr val="FFFF00"/>
                </a:solidFill>
                <a:latin typeface="Times New Roman" panose="02020603050405020304" pitchFamily="18" charset="0"/>
                <a:cs typeface="Times New Roman" panose="02020603050405020304" pitchFamily="18" charset="0"/>
              </a:rPr>
              <a:t>Punctuations</a:t>
            </a:r>
          </a:p>
        </p:txBody>
      </p:sp>
      <p:sp>
        <p:nvSpPr>
          <p:cNvPr id="63" name="Rectangle: Rounded Corners 62">
            <a:extLst>
              <a:ext uri="{FF2B5EF4-FFF2-40B4-BE49-F238E27FC236}">
                <a16:creationId xmlns:a16="http://schemas.microsoft.com/office/drawing/2014/main" id="{EDF07248-AAD9-0A55-D9BB-C0945E0C96E5}"/>
              </a:ext>
            </a:extLst>
          </p:cNvPr>
          <p:cNvSpPr/>
          <p:nvPr/>
        </p:nvSpPr>
        <p:spPr>
          <a:xfrm>
            <a:off x="1074138" y="5408877"/>
            <a:ext cx="2038766" cy="537883"/>
          </a:xfrm>
          <a:prstGeom prst="round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rgbClr val="FFFF00"/>
                </a:solidFill>
                <a:latin typeface="Times New Roman" panose="02020603050405020304" pitchFamily="18" charset="0"/>
                <a:cs typeface="Times New Roman" panose="02020603050405020304" pitchFamily="18" charset="0"/>
              </a:rPr>
              <a:t>Tokenization</a:t>
            </a:r>
          </a:p>
        </p:txBody>
      </p:sp>
      <p:sp>
        <p:nvSpPr>
          <p:cNvPr id="20" name="Rectangle: Rounded Corners 62">
            <a:extLst>
              <a:ext uri="{FF2B5EF4-FFF2-40B4-BE49-F238E27FC236}">
                <a16:creationId xmlns:a16="http://schemas.microsoft.com/office/drawing/2014/main" id="{EDF07248-AAD9-0A55-D9BB-C0945E0C96E5}"/>
              </a:ext>
            </a:extLst>
          </p:cNvPr>
          <p:cNvSpPr/>
          <p:nvPr/>
        </p:nvSpPr>
        <p:spPr>
          <a:xfrm>
            <a:off x="1051664" y="6125542"/>
            <a:ext cx="2038766" cy="479352"/>
          </a:xfrm>
          <a:prstGeom prst="round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Times New Roman" panose="02020603050405020304" pitchFamily="18" charset="0"/>
                <a:cs typeface="Times New Roman" panose="02020603050405020304" pitchFamily="18" charset="0"/>
              </a:rPr>
              <a:t>Remove </a:t>
            </a:r>
            <a:r>
              <a:rPr lang="en-IN" sz="1400" b="1" dirty="0">
                <a:solidFill>
                  <a:srgbClr val="FFFF00"/>
                </a:solidFill>
                <a:latin typeface="Times New Roman" panose="02020603050405020304" pitchFamily="18" charset="0"/>
                <a:cs typeface="Times New Roman" panose="02020603050405020304" pitchFamily="18" charset="0"/>
              </a:rPr>
              <a:t>Stop Words</a:t>
            </a:r>
          </a:p>
        </p:txBody>
      </p:sp>
      <p:sp>
        <p:nvSpPr>
          <p:cNvPr id="21" name="Rounded Rectangle 20">
            <a:extLst>
              <a:ext uri="{FF2B5EF4-FFF2-40B4-BE49-F238E27FC236}">
                <a16:creationId xmlns:a16="http://schemas.microsoft.com/office/drawing/2014/main" id="{10CD15DA-ED38-B27C-A032-2B9235D99D35}"/>
              </a:ext>
            </a:extLst>
          </p:cNvPr>
          <p:cNvSpPr/>
          <p:nvPr/>
        </p:nvSpPr>
        <p:spPr>
          <a:xfrm>
            <a:off x="701459" y="3029708"/>
            <a:ext cx="2818356" cy="359378"/>
          </a:xfrm>
          <a:prstGeom prst="round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Times New Roman" panose="02020603050405020304" pitchFamily="18" charset="0"/>
                <a:cs typeface="Times New Roman" panose="02020603050405020304" pitchFamily="18" charset="0"/>
              </a:rPr>
              <a:t>Store the </a:t>
            </a:r>
            <a:r>
              <a:rPr lang="en-IN" sz="1400" b="1" dirty="0" smtClean="0">
                <a:solidFill>
                  <a:srgbClr val="FFFF00"/>
                </a:solidFill>
                <a:latin typeface="Times New Roman" panose="02020603050405020304" pitchFamily="18" charset="0"/>
                <a:cs typeface="Times New Roman" panose="02020603050405020304" pitchFamily="18" charset="0"/>
              </a:rPr>
              <a:t>transcribed_text.txt</a:t>
            </a:r>
            <a:endParaRPr lang="en-IN" sz="1400" b="1" dirty="0">
              <a:solidFill>
                <a:srgbClr val="FFFF00"/>
              </a:solidFill>
              <a:latin typeface="Times New Roman" panose="02020603050405020304" pitchFamily="18" charset="0"/>
              <a:cs typeface="Times New Roman" panose="02020603050405020304" pitchFamily="18" charset="0"/>
            </a:endParaRPr>
          </a:p>
        </p:txBody>
      </p:sp>
      <p:cxnSp>
        <p:nvCxnSpPr>
          <p:cNvPr id="38" name="Straight Arrow Connector 37"/>
          <p:cNvCxnSpPr/>
          <p:nvPr/>
        </p:nvCxnSpPr>
        <p:spPr>
          <a:xfrm>
            <a:off x="2096098" y="2897847"/>
            <a:ext cx="0" cy="168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52697" y="3595931"/>
            <a:ext cx="2139279" cy="307777"/>
          </a:xfrm>
          <a:prstGeom prst="rect">
            <a:avLst/>
          </a:prstGeom>
          <a:noFill/>
        </p:spPr>
        <p:txBody>
          <a:bodyPr wrap="square" rtlCol="0">
            <a:spAutoFit/>
          </a:bodyPr>
          <a:lstStyle/>
          <a:p>
            <a:r>
              <a:rPr lang="en-US" sz="1400" b="1" dirty="0" smtClean="0">
                <a:latin typeface="Times New Roman" panose="02020603050405020304" pitchFamily="18" charset="0"/>
                <a:cs typeface="Times New Roman" panose="02020603050405020304" pitchFamily="18" charset="0"/>
              </a:rPr>
              <a:t>Text_Preprocessing</a:t>
            </a:r>
            <a:r>
              <a:rPr lang="en-US" sz="1400" dirty="0" smtClean="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p:txBody>
      </p:sp>
      <p:sp>
        <p:nvSpPr>
          <p:cNvPr id="71" name="TextBox 70"/>
          <p:cNvSpPr txBox="1"/>
          <p:nvPr/>
        </p:nvSpPr>
        <p:spPr>
          <a:xfrm>
            <a:off x="304027" y="2100498"/>
            <a:ext cx="1568245" cy="307777"/>
          </a:xfrm>
          <a:prstGeom prst="rect">
            <a:avLst/>
          </a:prstGeom>
          <a:noFill/>
        </p:spPr>
        <p:txBody>
          <a:bodyPr wrap="square" rtlCol="0">
            <a:spAutoFit/>
          </a:bodyPr>
          <a:lstStyle/>
          <a:p>
            <a:r>
              <a:rPr lang="en-US" sz="1400" b="1" dirty="0" smtClean="0">
                <a:latin typeface="Times New Roman" panose="02020603050405020304" pitchFamily="18" charset="0"/>
                <a:cs typeface="Times New Roman" panose="02020603050405020304" pitchFamily="18" charset="0"/>
              </a:rPr>
              <a:t>Audio_Processing</a:t>
            </a:r>
            <a:endParaRPr lang="en-IN" sz="1400" dirty="0">
              <a:latin typeface="Times New Roman" panose="02020603050405020304" pitchFamily="18" charset="0"/>
              <a:cs typeface="Times New Roman" panose="02020603050405020304" pitchFamily="18" charset="0"/>
            </a:endParaRPr>
          </a:p>
        </p:txBody>
      </p:sp>
      <p:cxnSp>
        <p:nvCxnSpPr>
          <p:cNvPr id="78" name="Straight Arrow Connector 77"/>
          <p:cNvCxnSpPr>
            <a:stCxn id="21" idx="2"/>
            <a:endCxn id="59" idx="0"/>
          </p:cNvCxnSpPr>
          <p:nvPr/>
        </p:nvCxnSpPr>
        <p:spPr>
          <a:xfrm flipH="1">
            <a:off x="2106047" y="3389086"/>
            <a:ext cx="4590" cy="6004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59" idx="2"/>
            <a:endCxn id="62" idx="0"/>
          </p:cNvCxnSpPr>
          <p:nvPr/>
        </p:nvCxnSpPr>
        <p:spPr>
          <a:xfrm flipH="1">
            <a:off x="2093521" y="4527448"/>
            <a:ext cx="12526" cy="164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2" idx="2"/>
            <a:endCxn id="63" idx="0"/>
          </p:cNvCxnSpPr>
          <p:nvPr/>
        </p:nvCxnSpPr>
        <p:spPr>
          <a:xfrm>
            <a:off x="2093521" y="5230095"/>
            <a:ext cx="0" cy="17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63" idx="2"/>
          </p:cNvCxnSpPr>
          <p:nvPr/>
        </p:nvCxnSpPr>
        <p:spPr>
          <a:xfrm>
            <a:off x="2093521" y="5946760"/>
            <a:ext cx="0" cy="17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Rounded Rectangle 109"/>
          <p:cNvSpPr/>
          <p:nvPr/>
        </p:nvSpPr>
        <p:spPr>
          <a:xfrm>
            <a:off x="3956921" y="4472201"/>
            <a:ext cx="884786" cy="1873352"/>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Obtain a final list of </a:t>
            </a:r>
            <a:r>
              <a:rPr lang="en-US" sz="1400" b="1" dirty="0" smtClean="0">
                <a:solidFill>
                  <a:srgbClr val="FFFF00"/>
                </a:solidFill>
                <a:latin typeface="Times New Roman" panose="02020603050405020304" pitchFamily="18" charset="0"/>
                <a:cs typeface="Times New Roman" panose="02020603050405020304" pitchFamily="18" charset="0"/>
              </a:rPr>
              <a:t>Valid Tokens</a:t>
            </a:r>
            <a:r>
              <a:rPr lang="en-US" b="1" dirty="0" smtClean="0"/>
              <a:t> </a:t>
            </a:r>
            <a:endParaRPr lang="en-IN" b="1" dirty="0"/>
          </a:p>
        </p:txBody>
      </p:sp>
      <p:cxnSp>
        <p:nvCxnSpPr>
          <p:cNvPr id="112" name="Elbow Connector 111"/>
          <p:cNvCxnSpPr>
            <a:stCxn id="20" idx="2"/>
            <a:endCxn id="110" idx="1"/>
          </p:cNvCxnSpPr>
          <p:nvPr/>
        </p:nvCxnSpPr>
        <p:spPr>
          <a:xfrm rot="5400000" flipH="1" flipV="1">
            <a:off x="2415975" y="5063949"/>
            <a:ext cx="1196017" cy="1885874"/>
          </a:xfrm>
          <a:prstGeom prst="bentConnector4">
            <a:avLst>
              <a:gd name="adj1" fmla="val -16831"/>
              <a:gd name="adj2" fmla="val 7702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5761973" y="764088"/>
            <a:ext cx="3219189" cy="5840806"/>
          </a:xfrm>
          <a:prstGeom prst="rect">
            <a:avLst/>
          </a:prstGeom>
          <a:ln>
            <a:solidFill>
              <a:srgbClr val="C00000"/>
            </a:solidFill>
          </a:ln>
          <a:effectLst/>
          <a:scene3d>
            <a:camera prst="orthographicFront">
              <a:rot lat="0" lon="0" rev="0"/>
            </a:camera>
            <a:lightRig rig="contrasting" dir="t">
              <a:rot lat="0" lon="0" rev="7800000"/>
            </a:lightRig>
          </a:scene3d>
          <a:sp3d>
            <a:bevelT w="139700" h="1397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27" name="Elbow Connector 126"/>
          <p:cNvCxnSpPr>
            <a:stCxn id="110" idx="3"/>
            <a:endCxn id="132" idx="1"/>
          </p:cNvCxnSpPr>
          <p:nvPr/>
        </p:nvCxnSpPr>
        <p:spPr>
          <a:xfrm flipV="1">
            <a:off x="4841707" y="1507513"/>
            <a:ext cx="1137932" cy="3901364"/>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932181" y="1131316"/>
            <a:ext cx="1911826"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Sentiment_Analysis</a:t>
            </a:r>
            <a:r>
              <a:rPr lang="en-US" sz="1600" dirty="0" smtClean="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
        <p:nvSpPr>
          <p:cNvPr id="132" name="Rounded Rectangle 131"/>
          <p:cNvSpPr/>
          <p:nvPr/>
        </p:nvSpPr>
        <p:spPr>
          <a:xfrm>
            <a:off x="5979639" y="989815"/>
            <a:ext cx="2783856" cy="1035396"/>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latin typeface="Times New Roman" panose="02020603050405020304" pitchFamily="18" charset="0"/>
                <a:cs typeface="Times New Roman" panose="02020603050405020304" pitchFamily="18" charset="0"/>
              </a:rPr>
              <a:t>Extract Valid Tokens</a:t>
            </a:r>
            <a:r>
              <a:rPr lang="en-US" dirty="0" smtClean="0">
                <a:solidFill>
                  <a:srgbClr val="FFFF0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which exert emotions</a:t>
            </a:r>
            <a:endParaRPr lang="en-IN" dirty="0">
              <a:latin typeface="Times New Roman" panose="02020603050405020304" pitchFamily="18" charset="0"/>
              <a:cs typeface="Times New Roman" panose="02020603050405020304" pitchFamily="18" charset="0"/>
            </a:endParaRPr>
          </a:p>
        </p:txBody>
      </p:sp>
      <p:sp>
        <p:nvSpPr>
          <p:cNvPr id="134" name="Rounded Rectangle 133"/>
          <p:cNvSpPr/>
          <p:nvPr/>
        </p:nvSpPr>
        <p:spPr>
          <a:xfrm>
            <a:off x="5979639" y="2353690"/>
            <a:ext cx="2783856" cy="1035396"/>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Create a </a:t>
            </a:r>
            <a:r>
              <a:rPr lang="en-US" b="1" dirty="0" smtClean="0">
                <a:solidFill>
                  <a:srgbClr val="FFFF00"/>
                </a:solidFill>
                <a:latin typeface="Times New Roman" panose="02020603050405020304" pitchFamily="18" charset="0"/>
                <a:cs typeface="Times New Roman" panose="02020603050405020304" pitchFamily="18" charset="0"/>
              </a:rPr>
              <a:t>Dictionary</a:t>
            </a:r>
            <a:r>
              <a:rPr lang="en-US" dirty="0" smtClean="0">
                <a:latin typeface="Times New Roman" panose="02020603050405020304" pitchFamily="18" charset="0"/>
                <a:cs typeface="Times New Roman" panose="02020603050405020304" pitchFamily="18" charset="0"/>
              </a:rPr>
              <a:t> with Key as Tokens and Value</a:t>
            </a:r>
            <a:endParaRPr lang="en-IN" dirty="0">
              <a:latin typeface="Times New Roman" panose="02020603050405020304" pitchFamily="18" charset="0"/>
              <a:cs typeface="Times New Roman" panose="02020603050405020304" pitchFamily="18" charset="0"/>
            </a:endParaRPr>
          </a:p>
        </p:txBody>
      </p:sp>
      <p:sp>
        <p:nvSpPr>
          <p:cNvPr id="135" name="Rounded Rectangle 134"/>
          <p:cNvSpPr/>
          <p:nvPr/>
        </p:nvSpPr>
        <p:spPr>
          <a:xfrm>
            <a:off x="5979639" y="3749819"/>
            <a:ext cx="2783856" cy="1035396"/>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Obtain </a:t>
            </a:r>
            <a:r>
              <a:rPr lang="en-US" b="1" dirty="0" smtClean="0">
                <a:solidFill>
                  <a:srgbClr val="FFFF00"/>
                </a:solidFill>
                <a:latin typeface="Times New Roman" panose="02020603050405020304" pitchFamily="18" charset="0"/>
                <a:cs typeface="Times New Roman" panose="02020603050405020304" pitchFamily="18" charset="0"/>
              </a:rPr>
              <a:t>Count </a:t>
            </a:r>
            <a:r>
              <a:rPr lang="en-US" dirty="0" smtClean="0">
                <a:latin typeface="Times New Roman" panose="02020603050405020304" pitchFamily="18" charset="0"/>
                <a:cs typeface="Times New Roman" panose="02020603050405020304" pitchFamily="18" charset="0"/>
              </a:rPr>
              <a:t>Of Each Emotion</a:t>
            </a:r>
            <a:endParaRPr lang="en-IN" dirty="0">
              <a:latin typeface="Times New Roman" panose="02020603050405020304" pitchFamily="18" charset="0"/>
              <a:cs typeface="Times New Roman" panose="02020603050405020304" pitchFamily="18" charset="0"/>
            </a:endParaRPr>
          </a:p>
        </p:txBody>
      </p:sp>
      <p:sp>
        <p:nvSpPr>
          <p:cNvPr id="136" name="Rounded Rectangle 135"/>
          <p:cNvSpPr/>
          <p:nvPr/>
        </p:nvSpPr>
        <p:spPr>
          <a:xfrm>
            <a:off x="5986726" y="5211627"/>
            <a:ext cx="2783856" cy="1035396"/>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Calculate </a:t>
            </a:r>
            <a:r>
              <a:rPr lang="en-US" b="1" dirty="0" smtClean="0">
                <a:solidFill>
                  <a:srgbClr val="FFFF00"/>
                </a:solidFill>
                <a:latin typeface="Times New Roman" panose="02020603050405020304" pitchFamily="18" charset="0"/>
                <a:cs typeface="Times New Roman" panose="02020603050405020304" pitchFamily="18" charset="0"/>
              </a:rPr>
              <a:t>Polarity</a:t>
            </a:r>
            <a:r>
              <a:rPr lang="en-US" dirty="0" smtClean="0">
                <a:latin typeface="Times New Roman" panose="02020603050405020304" pitchFamily="18" charset="0"/>
                <a:cs typeface="Times New Roman" panose="02020603050405020304" pitchFamily="18" charset="0"/>
              </a:rPr>
              <a:t> And </a:t>
            </a:r>
            <a:r>
              <a:rPr lang="en-US" b="1" dirty="0" smtClean="0">
                <a:solidFill>
                  <a:srgbClr val="FFFF00"/>
                </a:solidFill>
                <a:latin typeface="Times New Roman" panose="02020603050405020304" pitchFamily="18" charset="0"/>
                <a:cs typeface="Times New Roman" panose="02020603050405020304" pitchFamily="18" charset="0"/>
              </a:rPr>
              <a:t>Subjectivity</a:t>
            </a:r>
            <a:endParaRPr lang="en-IN" b="1" dirty="0">
              <a:solidFill>
                <a:srgbClr val="FFFF00"/>
              </a:solidFill>
              <a:latin typeface="Times New Roman" panose="02020603050405020304" pitchFamily="18" charset="0"/>
              <a:cs typeface="Times New Roman" panose="02020603050405020304" pitchFamily="18" charset="0"/>
            </a:endParaRPr>
          </a:p>
        </p:txBody>
      </p:sp>
      <p:cxnSp>
        <p:nvCxnSpPr>
          <p:cNvPr id="138" name="Straight Arrow Connector 137"/>
          <p:cNvCxnSpPr>
            <a:stCxn id="132" idx="2"/>
            <a:endCxn id="134" idx="0"/>
          </p:cNvCxnSpPr>
          <p:nvPr/>
        </p:nvCxnSpPr>
        <p:spPr>
          <a:xfrm>
            <a:off x="7371567" y="2025211"/>
            <a:ext cx="0" cy="328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134" idx="2"/>
            <a:endCxn id="135" idx="0"/>
          </p:cNvCxnSpPr>
          <p:nvPr/>
        </p:nvCxnSpPr>
        <p:spPr>
          <a:xfrm>
            <a:off x="7371567" y="3389086"/>
            <a:ext cx="0" cy="360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35" idx="2"/>
            <a:endCxn id="136" idx="0"/>
          </p:cNvCxnSpPr>
          <p:nvPr/>
        </p:nvCxnSpPr>
        <p:spPr>
          <a:xfrm>
            <a:off x="7371567" y="4785215"/>
            <a:ext cx="7087" cy="426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10169596" y="5408878"/>
            <a:ext cx="1239932" cy="53788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Stop</a:t>
            </a:r>
            <a:endParaRPr lang="en-IN" dirty="0"/>
          </a:p>
        </p:txBody>
      </p:sp>
      <p:sp>
        <p:nvSpPr>
          <p:cNvPr id="149" name="Rectangle 148"/>
          <p:cNvSpPr/>
          <p:nvPr/>
        </p:nvSpPr>
        <p:spPr>
          <a:xfrm>
            <a:off x="9585211" y="2868412"/>
            <a:ext cx="2402006" cy="2242306"/>
          </a:xfrm>
          <a:prstGeom prst="rect">
            <a:avLst/>
          </a:prstGeom>
          <a:ln>
            <a:solidFill>
              <a:srgbClr val="C00000"/>
            </a:solidFill>
          </a:ln>
          <a:effectLst/>
          <a:scene3d>
            <a:camera prst="orthographicFront">
              <a:rot lat="0" lon="0" rev="0"/>
            </a:camera>
            <a:lightRig rig="contrasting" dir="t">
              <a:rot lat="0" lon="0" rev="7800000"/>
            </a:lightRig>
          </a:scene3d>
          <a:sp3d>
            <a:bevelT w="139700" h="1397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50" name="Rounded Rectangle 149"/>
          <p:cNvSpPr/>
          <p:nvPr/>
        </p:nvSpPr>
        <p:spPr>
          <a:xfrm>
            <a:off x="9799094" y="3126525"/>
            <a:ext cx="1965923" cy="693377"/>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Plot </a:t>
            </a:r>
            <a:r>
              <a:rPr lang="en-US" b="1" dirty="0" smtClean="0">
                <a:solidFill>
                  <a:srgbClr val="FFFF00"/>
                </a:solidFill>
                <a:latin typeface="Times New Roman" panose="02020603050405020304" pitchFamily="18" charset="0"/>
                <a:cs typeface="Times New Roman" panose="02020603050405020304" pitchFamily="18" charset="0"/>
              </a:rPr>
              <a:t>Emotion Distribution</a:t>
            </a:r>
            <a:endParaRPr lang="en-IN" b="1" dirty="0">
              <a:solidFill>
                <a:srgbClr val="FFFF00"/>
              </a:solidFill>
              <a:latin typeface="Times New Roman" panose="02020603050405020304" pitchFamily="18" charset="0"/>
              <a:cs typeface="Times New Roman" panose="02020603050405020304" pitchFamily="18" charset="0"/>
            </a:endParaRPr>
          </a:p>
        </p:txBody>
      </p:sp>
      <p:sp>
        <p:nvSpPr>
          <p:cNvPr id="151" name="Rounded Rectangle 150"/>
          <p:cNvSpPr/>
          <p:nvPr/>
        </p:nvSpPr>
        <p:spPr>
          <a:xfrm>
            <a:off x="9799094" y="4099039"/>
            <a:ext cx="1965924" cy="693377"/>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Plot </a:t>
            </a:r>
            <a:r>
              <a:rPr lang="en-US" b="1" dirty="0" smtClean="0">
                <a:solidFill>
                  <a:srgbClr val="FFFF00"/>
                </a:solidFill>
                <a:latin typeface="Times New Roman" panose="02020603050405020304" pitchFamily="18" charset="0"/>
                <a:cs typeface="Times New Roman" panose="02020603050405020304" pitchFamily="18" charset="0"/>
              </a:rPr>
              <a:t>Polarity</a:t>
            </a:r>
            <a:r>
              <a:rPr lang="en-US" dirty="0" smtClean="0">
                <a:latin typeface="Times New Roman" panose="02020603050405020304" pitchFamily="18" charset="0"/>
                <a:cs typeface="Times New Roman" panose="02020603050405020304" pitchFamily="18" charset="0"/>
              </a:rPr>
              <a:t> And </a:t>
            </a:r>
            <a:r>
              <a:rPr lang="en-US" b="1" dirty="0" smtClean="0">
                <a:solidFill>
                  <a:srgbClr val="FFFF00"/>
                </a:solidFill>
                <a:latin typeface="Times New Roman" panose="02020603050405020304" pitchFamily="18" charset="0"/>
                <a:cs typeface="Times New Roman" panose="02020603050405020304" pitchFamily="18" charset="0"/>
              </a:rPr>
              <a:t>Subjectivity</a:t>
            </a:r>
            <a:endParaRPr lang="en-IN" b="1" dirty="0">
              <a:solidFill>
                <a:srgbClr val="FFFF00"/>
              </a:solidFill>
              <a:latin typeface="Times New Roman" panose="02020603050405020304" pitchFamily="18" charset="0"/>
              <a:cs typeface="Times New Roman" panose="02020603050405020304" pitchFamily="18" charset="0"/>
            </a:endParaRPr>
          </a:p>
        </p:txBody>
      </p:sp>
      <p:cxnSp>
        <p:nvCxnSpPr>
          <p:cNvPr id="153" name="Elbow Connector 152"/>
          <p:cNvCxnSpPr>
            <a:stCxn id="136" idx="3"/>
            <a:endCxn id="150" idx="1"/>
          </p:cNvCxnSpPr>
          <p:nvPr/>
        </p:nvCxnSpPr>
        <p:spPr>
          <a:xfrm flipV="1">
            <a:off x="8770582" y="3473214"/>
            <a:ext cx="1028512" cy="2256111"/>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50" idx="2"/>
            <a:endCxn id="151" idx="0"/>
          </p:cNvCxnSpPr>
          <p:nvPr/>
        </p:nvCxnSpPr>
        <p:spPr>
          <a:xfrm>
            <a:off x="10782056" y="3819902"/>
            <a:ext cx="0" cy="279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51" idx="2"/>
            <a:endCxn id="146" idx="0"/>
          </p:cNvCxnSpPr>
          <p:nvPr/>
        </p:nvCxnSpPr>
        <p:spPr>
          <a:xfrm>
            <a:off x="10782056" y="4792416"/>
            <a:ext cx="7506" cy="6164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10072707" y="2514987"/>
            <a:ext cx="1692310"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Visualizations </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6782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0627" y="1061350"/>
            <a:ext cx="11133884" cy="5680644"/>
          </a:xfrm>
        </p:spPr>
        <p:txBody>
          <a:bodyPr>
            <a:normAutofit lnSpcReduction="10000"/>
          </a:bodyPr>
          <a:lstStyle/>
          <a:p>
            <a:pPr marL="0" indent="0">
              <a:buNone/>
            </a:pPr>
            <a:r>
              <a:rPr lang="en-US" sz="2000" b="1" dirty="0">
                <a:latin typeface="Times New Roman" panose="02020603050405020304" pitchFamily="18" charset="0"/>
                <a:cs typeface="Times New Roman" panose="02020603050405020304" pitchFamily="18" charset="0"/>
              </a:rPr>
              <a:t>Data Collection Process: </a:t>
            </a:r>
          </a:p>
          <a:p>
            <a:r>
              <a:rPr lang="en-US" sz="1800" dirty="0">
                <a:latin typeface="Times New Roman" panose="02020603050405020304" pitchFamily="18" charset="0"/>
                <a:cs typeface="Times New Roman" panose="02020603050405020304" pitchFamily="18" charset="0"/>
              </a:rPr>
              <a:t>The success of our sentiment analysis project relies heavily on the quality and relevance of the data we collect from phone calls.</a:t>
            </a:r>
          </a:p>
          <a:p>
            <a:endParaRPr lang="en-US" sz="18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Methods of Data Collection</a:t>
            </a:r>
            <a:r>
              <a:rPr lang="en-US" sz="2000" b="1"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Call Recording: </a:t>
            </a:r>
            <a:r>
              <a:rPr lang="en-US" sz="1800" dirty="0">
                <a:latin typeface="Times New Roman" panose="02020603050405020304" pitchFamily="18" charset="0"/>
                <a:cs typeface="Times New Roman" panose="02020603050405020304" pitchFamily="18" charset="0"/>
              </a:rPr>
              <a:t>We recorded phone calls between 2 friends or people.</a:t>
            </a:r>
          </a:p>
          <a:p>
            <a:r>
              <a:rPr lang="en-US" sz="1800" b="1" dirty="0">
                <a:latin typeface="Times New Roman" panose="02020603050405020304" pitchFamily="18" charset="0"/>
                <a:cs typeface="Times New Roman" panose="02020603050405020304" pitchFamily="18" charset="0"/>
              </a:rPr>
              <a:t>Transcription:</a:t>
            </a:r>
            <a:r>
              <a:rPr lang="en-US" sz="1800" dirty="0">
                <a:latin typeface="Times New Roman" panose="02020603050405020304" pitchFamily="18" charset="0"/>
                <a:cs typeface="Times New Roman" panose="02020603050405020304" pitchFamily="18" charset="0"/>
              </a:rPr>
              <a:t> The recorded calls were then transcribed into text format using our speech recognition component. This step was crucial in preparing the data for sentiment analysis</a:t>
            </a:r>
            <a:r>
              <a:rPr lang="en-US" sz="1800" dirty="0" smtClean="0">
                <a:latin typeface="Times New Roman" panose="02020603050405020304" pitchFamily="18" charset="0"/>
                <a:cs typeface="Times New Roman" panose="02020603050405020304" pitchFamily="18" charset="0"/>
              </a:rPr>
              <a:t>.</a:t>
            </a:r>
          </a:p>
          <a:p>
            <a:r>
              <a:rPr lang="en-US" sz="1800" b="1" dirty="0">
                <a:latin typeface="Times New Roman" panose="02020603050405020304" pitchFamily="18" charset="0"/>
                <a:cs typeface="Times New Roman" panose="02020603050405020304" pitchFamily="18" charset="0"/>
              </a:rPr>
              <a:t>Speech </a:t>
            </a:r>
            <a:r>
              <a:rPr lang="en-US" sz="1800" b="1" dirty="0" smtClean="0">
                <a:latin typeface="Times New Roman" panose="02020603050405020304" pitchFamily="18" charset="0"/>
                <a:cs typeface="Times New Roman" panose="02020603050405020304" pitchFamily="18" charset="0"/>
              </a:rPr>
              <a:t>Recognition: </a:t>
            </a:r>
            <a:r>
              <a:rPr lang="en-US" sz="1800" dirty="0" smtClean="0">
                <a:latin typeface="Times New Roman" panose="02020603050405020304" pitchFamily="18" charset="0"/>
                <a:cs typeface="Times New Roman" panose="02020603050405020304" pitchFamily="18" charset="0"/>
              </a:rPr>
              <a:t>Speech </a:t>
            </a:r>
            <a:r>
              <a:rPr lang="en-US" sz="1800" dirty="0">
                <a:latin typeface="Times New Roman" panose="02020603050405020304" pitchFamily="18" charset="0"/>
                <a:cs typeface="Times New Roman" panose="02020603050405020304" pitchFamily="18" charset="0"/>
              </a:rPr>
              <a:t>recognition is a crucial component of our project. It enables us to convert spoken language from phone calls into text format, which can then be further analyzed for sentiment</a:t>
            </a:r>
            <a:r>
              <a:rPr lang="en-US" sz="1800" dirty="0" smtClean="0">
                <a:latin typeface="Times New Roman" panose="02020603050405020304" pitchFamily="18" charset="0"/>
                <a:cs typeface="Times New Roman" panose="02020603050405020304" pitchFamily="18" charset="0"/>
              </a:rPr>
              <a:t>.</a:t>
            </a:r>
          </a:p>
          <a:p>
            <a:endParaRPr lang="en-US" sz="1800" dirty="0" smtClean="0">
              <a:latin typeface="Times New Roman" panose="02020603050405020304" pitchFamily="18" charset="0"/>
              <a:cs typeface="Times New Roman" panose="02020603050405020304" pitchFamily="18" charset="0"/>
            </a:endParaRPr>
          </a:p>
          <a:p>
            <a:pPr marL="0" indent="0">
              <a:buNone/>
            </a:pPr>
            <a:r>
              <a:rPr lang="en-US" sz="1900" b="1" dirty="0">
                <a:latin typeface="Times New Roman" panose="02020603050405020304" pitchFamily="18" charset="0"/>
                <a:cs typeface="Times New Roman" panose="02020603050405020304" pitchFamily="18" charset="0"/>
              </a:rPr>
              <a:t>How Speech Recognition Works:</a:t>
            </a:r>
          </a:p>
          <a:p>
            <a:r>
              <a:rPr lang="en-US" sz="1800" b="1" dirty="0">
                <a:latin typeface="Times New Roman" panose="02020603050405020304" pitchFamily="18" charset="0"/>
                <a:cs typeface="Times New Roman" panose="02020603050405020304" pitchFamily="18" charset="0"/>
              </a:rPr>
              <a:t>Audio Input:</a:t>
            </a:r>
            <a:r>
              <a:rPr lang="en-US" sz="1800" dirty="0">
                <a:latin typeface="Times New Roman" panose="02020603050405020304" pitchFamily="18" charset="0"/>
                <a:cs typeface="Times New Roman" panose="02020603050405020304" pitchFamily="18" charset="0"/>
              </a:rPr>
              <a:t> The process starts with receiving audio data from phone calls. This can be in the form of recorded audio files or real-time streaming.</a:t>
            </a:r>
          </a:p>
          <a:p>
            <a:r>
              <a:rPr lang="en-US" sz="1800" b="1" dirty="0">
                <a:latin typeface="Times New Roman" panose="02020603050405020304" pitchFamily="18" charset="0"/>
                <a:cs typeface="Times New Roman" panose="02020603050405020304" pitchFamily="18" charset="0"/>
              </a:rPr>
              <a:t>Decoding: </a:t>
            </a:r>
            <a:r>
              <a:rPr lang="en-US" sz="1800" dirty="0">
                <a:latin typeface="Times New Roman" panose="02020603050405020304" pitchFamily="18" charset="0"/>
                <a:cs typeface="Times New Roman" panose="02020603050405020304" pitchFamily="18" charset="0"/>
              </a:rPr>
              <a:t>Using both acoustic and language models, the system decodes the audio input into a sequence of words or tokens.</a:t>
            </a:r>
          </a:p>
          <a:p>
            <a:r>
              <a:rPr lang="en-US" sz="1800" b="1" dirty="0">
                <a:latin typeface="Times New Roman" panose="02020603050405020304" pitchFamily="18" charset="0"/>
                <a:cs typeface="Times New Roman" panose="02020603050405020304" pitchFamily="18" charset="0"/>
              </a:rPr>
              <a:t>Output Text:</a:t>
            </a:r>
            <a:r>
              <a:rPr lang="en-US" sz="1800" dirty="0">
                <a:latin typeface="Times New Roman" panose="02020603050405020304" pitchFamily="18" charset="0"/>
                <a:cs typeface="Times New Roman" panose="02020603050405020304" pitchFamily="18" charset="0"/>
              </a:rPr>
              <a:t> The result is a text representation of the spoken language, which can be used for further analysis.</a:t>
            </a: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73EC9D8-B1A8-7868-B793-89CB8B79C40A}"/>
              </a:ext>
            </a:extLst>
          </p:cNvPr>
          <p:cNvSpPr txBox="1"/>
          <p:nvPr/>
        </p:nvSpPr>
        <p:spPr>
          <a:xfrm>
            <a:off x="1870935" y="117694"/>
            <a:ext cx="10013576" cy="523220"/>
          </a:xfrm>
          <a:prstGeom prst="rect">
            <a:avLst/>
          </a:prstGeom>
          <a:noFill/>
        </p:spPr>
        <p:txBody>
          <a:bodyPr wrap="square">
            <a:spAutoFit/>
          </a:bodyPr>
          <a:lstStyle/>
          <a:p>
            <a:pPr marL="179705"/>
            <a:r>
              <a:rPr lang="en-US" sz="2800" b="1" dirty="0" smtClean="0">
                <a:latin typeface="Times New Roman" panose="02020603050405020304" pitchFamily="18" charset="0"/>
                <a:cs typeface="Times New Roman" panose="02020603050405020304" pitchFamily="18" charset="0"/>
              </a:rPr>
              <a:t>Process </a:t>
            </a:r>
            <a:r>
              <a:rPr lang="en-US" sz="2800" b="1" dirty="0">
                <a:latin typeface="Times New Roman" panose="02020603050405020304" pitchFamily="18" charset="0"/>
                <a:cs typeface="Times New Roman" panose="02020603050405020304" pitchFamily="18" charset="0"/>
              </a:rPr>
              <a:t>o</a:t>
            </a:r>
            <a:r>
              <a:rPr lang="en-US" sz="2800" b="1" dirty="0" smtClean="0">
                <a:latin typeface="Times New Roman" panose="02020603050405020304" pitchFamily="18" charset="0"/>
                <a:cs typeface="Times New Roman" panose="02020603050405020304" pitchFamily="18" charset="0"/>
              </a:rPr>
              <a:t>f </a:t>
            </a:r>
            <a:r>
              <a:rPr lang="en-US" sz="2800" b="1" dirty="0">
                <a:latin typeface="Times New Roman" panose="02020603050405020304" pitchFamily="18" charset="0"/>
                <a:cs typeface="Times New Roman" panose="02020603050405020304" pitchFamily="18" charset="0"/>
              </a:rPr>
              <a:t>Sentiment Analysis on Real Phone Calls</a:t>
            </a:r>
            <a:endParaRPr lang="en-IN" sz="2800" b="1" dirty="0">
              <a:ln w="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52432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5051" y="657212"/>
            <a:ext cx="11200262" cy="4216539"/>
          </a:xfrm>
          <a:prstGeom prst="rect">
            <a:avLst/>
          </a:prstGeom>
        </p:spPr>
        <p:txBody>
          <a:bodyPr wrap="square">
            <a:spAutoFit/>
          </a:bodyPr>
          <a:lstStyle/>
          <a:p>
            <a:r>
              <a:rPr lang="en-US" sz="2800" dirty="0"/>
              <a:t>How Sentiment Analysis Works</a:t>
            </a:r>
          </a:p>
          <a:p>
            <a:endParaRPr lang="en-US" dirty="0"/>
          </a:p>
          <a:p>
            <a:r>
              <a:rPr lang="en-US" b="1" dirty="0"/>
              <a:t>Text Preprocessing:</a:t>
            </a:r>
            <a:r>
              <a:rPr lang="en-US" dirty="0"/>
              <a:t> Before analysis, the text data undergoes preprocessing steps like tokenization, removing punctuation, and converting to lowercase.</a:t>
            </a:r>
          </a:p>
          <a:p>
            <a:r>
              <a:rPr lang="en-US" b="1" dirty="0"/>
              <a:t>Feature Extraction: </a:t>
            </a:r>
            <a:r>
              <a:rPr lang="en-US" dirty="0"/>
              <a:t>Relevant features, such as words or phrases, are extracted from the preprocessed text. These features are used to identify patterns associated with sentiment.</a:t>
            </a:r>
          </a:p>
          <a:p>
            <a:r>
              <a:rPr lang="en-US" b="1" dirty="0"/>
              <a:t>Sentiment Classification: </a:t>
            </a:r>
            <a:r>
              <a:rPr lang="en-US" dirty="0" smtClean="0"/>
              <a:t>We used </a:t>
            </a:r>
            <a:r>
              <a:rPr lang="en-US" b="1" dirty="0" smtClean="0"/>
              <a:t>Lexicon Sentiment Analysis</a:t>
            </a:r>
            <a:r>
              <a:rPr lang="en-US" dirty="0" smtClean="0"/>
              <a:t> the </a:t>
            </a:r>
            <a:r>
              <a:rPr lang="en-US" dirty="0"/>
              <a:t>extracted features are used to classify the sentiment into categories sad, angry, happy etc</a:t>
            </a:r>
            <a:r>
              <a:rPr lang="en-US" dirty="0" smtClean="0"/>
              <a:t>.</a:t>
            </a:r>
            <a:endParaRPr lang="en-US" dirty="0"/>
          </a:p>
          <a:p>
            <a:r>
              <a:rPr lang="en-US" sz="2400" b="1" dirty="0"/>
              <a:t>V</a:t>
            </a:r>
            <a:r>
              <a:rPr lang="en-US" sz="2400" b="1" dirty="0" smtClean="0"/>
              <a:t>isualization </a:t>
            </a:r>
            <a:r>
              <a:rPr lang="en-US" b="1" dirty="0"/>
              <a:t>: </a:t>
            </a:r>
            <a:r>
              <a:rPr lang="en-US" dirty="0"/>
              <a:t>Data visualization is a crucial aspect of our project. It allows us to present the results of our sentiment analysis in a clear and understandable format</a:t>
            </a:r>
            <a:r>
              <a:rPr lang="en-US" dirty="0" smtClean="0"/>
              <a:t>.</a:t>
            </a:r>
          </a:p>
          <a:p>
            <a:r>
              <a:rPr lang="en-US" dirty="0"/>
              <a:t>	</a:t>
            </a:r>
            <a:r>
              <a:rPr lang="en-US" dirty="0" smtClean="0"/>
              <a:t>Emotion distribution: Shows the distribution plot of emotions present in the phone call.</a:t>
            </a:r>
          </a:p>
          <a:p>
            <a:r>
              <a:rPr lang="en-US" dirty="0"/>
              <a:t> </a:t>
            </a:r>
            <a:r>
              <a:rPr lang="en-US" dirty="0" smtClean="0"/>
              <a:t>                 Polarity and Subjectivity plot: Shows the value of polarity and subjectivity.</a:t>
            </a:r>
          </a:p>
          <a:p>
            <a:r>
              <a:rPr lang="en-US" dirty="0"/>
              <a:t> </a:t>
            </a:r>
          </a:p>
          <a:p>
            <a:endParaRPr lang="en-US" dirty="0"/>
          </a:p>
        </p:txBody>
      </p:sp>
    </p:spTree>
    <p:extLst>
      <p:ext uri="{BB962C8B-B14F-4D97-AF65-F5344CB8AC3E}">
        <p14:creationId xmlns:p14="http://schemas.microsoft.com/office/powerpoint/2010/main" val="15747536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298" y="376001"/>
            <a:ext cx="10898651" cy="534284"/>
          </a:xfrm>
        </p:spPr>
        <p:txBody>
          <a:bodyPr>
            <a:noAutofit/>
          </a:bodyPr>
          <a:lstStyle/>
          <a:p>
            <a:r>
              <a:rPr lang="en-US" sz="1600" dirty="0"/>
              <a:t>In sentiment analysis, </a:t>
            </a:r>
            <a:r>
              <a:rPr lang="en-US" sz="1600" b="1" dirty="0"/>
              <a:t>polarity</a:t>
            </a:r>
            <a:r>
              <a:rPr lang="en-US" sz="1600" dirty="0"/>
              <a:t> and </a:t>
            </a:r>
            <a:r>
              <a:rPr lang="en-US" sz="1600" b="1" dirty="0"/>
              <a:t>subjectivity</a:t>
            </a:r>
            <a:r>
              <a:rPr lang="en-US" sz="1600" dirty="0"/>
              <a:t> are two metrics used to assess the sentiment expressed in a given text.</a:t>
            </a:r>
            <a:endParaRPr lang="en-IN" sz="1600" dirty="0"/>
          </a:p>
        </p:txBody>
      </p:sp>
      <p:sp>
        <p:nvSpPr>
          <p:cNvPr id="4" name="Rectangle 3"/>
          <p:cNvSpPr/>
          <p:nvPr/>
        </p:nvSpPr>
        <p:spPr>
          <a:xfrm>
            <a:off x="2476022" y="899826"/>
            <a:ext cx="1242648" cy="461665"/>
          </a:xfrm>
          <a:prstGeom prst="rect">
            <a:avLst/>
          </a:prstGeom>
        </p:spPr>
        <p:txBody>
          <a:bodyPr wrap="none">
            <a:spAutoFit/>
          </a:bodyPr>
          <a:lstStyle/>
          <a:p>
            <a:r>
              <a:rPr lang="en-IN" sz="2400" b="1" dirty="0">
                <a:latin typeface="Times New Roman" panose="02020603050405020304" pitchFamily="18" charset="0"/>
                <a:cs typeface="Times New Roman" panose="02020603050405020304" pitchFamily="18" charset="0"/>
              </a:rPr>
              <a:t>Polarity</a:t>
            </a:r>
            <a:endParaRPr lang="en-IN" sz="2400" b="1" i="0" dirty="0">
              <a:effectLst/>
              <a:latin typeface="Times New Roman" panose="02020603050405020304" pitchFamily="18" charset="0"/>
              <a:cs typeface="Times New Roman" panose="02020603050405020304" pitchFamily="18" charset="0"/>
            </a:endParaRPr>
          </a:p>
        </p:txBody>
      </p:sp>
      <p:sp>
        <p:nvSpPr>
          <p:cNvPr id="5" name="Rectangle 4"/>
          <p:cNvSpPr/>
          <p:nvPr/>
        </p:nvSpPr>
        <p:spPr>
          <a:xfrm>
            <a:off x="8414047" y="945019"/>
            <a:ext cx="1757212" cy="461665"/>
          </a:xfrm>
          <a:prstGeom prst="rect">
            <a:avLst/>
          </a:prstGeom>
        </p:spPr>
        <p:txBody>
          <a:bodyPr wrap="none">
            <a:spAutoFit/>
          </a:bodyPr>
          <a:lstStyle/>
          <a:p>
            <a:r>
              <a:rPr lang="en-IN" sz="2400" b="1" dirty="0">
                <a:latin typeface="Times New Roman" panose="02020603050405020304" pitchFamily="18" charset="0"/>
                <a:cs typeface="Times New Roman" panose="02020603050405020304" pitchFamily="18" charset="0"/>
              </a:rPr>
              <a:t>Subjectivity</a:t>
            </a:r>
            <a:endParaRPr lang="en-IN" sz="2400" b="1" i="0" dirty="0">
              <a:effectLst/>
              <a:latin typeface="Times New Roman" panose="02020603050405020304" pitchFamily="18" charset="0"/>
              <a:cs typeface="Times New Roman" panose="02020603050405020304" pitchFamily="18" charset="0"/>
            </a:endParaRPr>
          </a:p>
        </p:txBody>
      </p:sp>
      <p:sp>
        <p:nvSpPr>
          <p:cNvPr id="6" name="Rectangle 5"/>
          <p:cNvSpPr/>
          <p:nvPr/>
        </p:nvSpPr>
        <p:spPr>
          <a:xfrm>
            <a:off x="407231" y="1454046"/>
            <a:ext cx="5832423" cy="2308324"/>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Polarity</a:t>
            </a:r>
            <a:r>
              <a:rPr lang="en-US" dirty="0">
                <a:latin typeface="Times New Roman" panose="02020603050405020304" pitchFamily="18" charset="0"/>
                <a:cs typeface="Times New Roman" panose="02020603050405020304" pitchFamily="18" charset="0"/>
              </a:rPr>
              <a:t> quantifies the </a:t>
            </a:r>
            <a:r>
              <a:rPr lang="en-US" dirty="0">
                <a:solidFill>
                  <a:srgbClr val="FF0000"/>
                </a:solidFill>
                <a:latin typeface="Times New Roman" panose="02020603050405020304" pitchFamily="18" charset="0"/>
                <a:cs typeface="Times New Roman" panose="02020603050405020304" pitchFamily="18" charset="0"/>
              </a:rPr>
              <a:t>sentiment orientation </a:t>
            </a:r>
            <a:r>
              <a:rPr lang="en-US" dirty="0">
                <a:latin typeface="Times New Roman" panose="02020603050405020304" pitchFamily="18" charset="0"/>
                <a:cs typeface="Times New Roman" panose="02020603050405020304" pitchFamily="18" charset="0"/>
              </a:rPr>
              <a:t>expressed in the text, whether it's </a:t>
            </a:r>
            <a:r>
              <a:rPr lang="en-US" dirty="0">
                <a:solidFill>
                  <a:srgbClr val="FF0000"/>
                </a:solidFill>
                <a:latin typeface="Times New Roman" panose="02020603050405020304" pitchFamily="18" charset="0"/>
                <a:cs typeface="Times New Roman" panose="02020603050405020304" pitchFamily="18" charset="0"/>
              </a:rPr>
              <a:t>positive, negative, or neutral</a:t>
            </a:r>
            <a:r>
              <a:rPr lang="en-US" dirty="0">
                <a:latin typeface="Times New Roman" panose="02020603050405020304" pitchFamily="18" charset="0"/>
                <a:cs typeface="Times New Roman" panose="02020603050405020304" pitchFamily="18" charset="0"/>
              </a:rPr>
              <a:t>. It typically ranges from -1 to 1</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 denotes extremely negative sentiment.</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 denotes a neutral sentiment.</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 denotes extremely positive sentiment.</a:t>
            </a:r>
          </a:p>
          <a:p>
            <a:endParaRPr lang="en-IN" dirty="0">
              <a:latin typeface="Times New Roman" panose="02020603050405020304" pitchFamily="18" charset="0"/>
              <a:cs typeface="Times New Roman" panose="02020603050405020304" pitchFamily="18" charset="0"/>
            </a:endParaRPr>
          </a:p>
        </p:txBody>
      </p:sp>
      <p:sp>
        <p:nvSpPr>
          <p:cNvPr id="8" name="Rectangle 7"/>
          <p:cNvSpPr/>
          <p:nvPr/>
        </p:nvSpPr>
        <p:spPr>
          <a:xfrm>
            <a:off x="688298" y="3787246"/>
            <a:ext cx="5637551" cy="1200329"/>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Formula for Polarity</a:t>
            </a:r>
          </a:p>
          <a:p>
            <a:r>
              <a:rPr lang="en-US" dirty="0" smtClean="0">
                <a:latin typeface="Times New Roman" panose="02020603050405020304" pitchFamily="18" charset="0"/>
                <a:cs typeface="Times New Roman" panose="02020603050405020304" pitchFamily="18" charset="0"/>
              </a:rPr>
              <a:t>The formula for polarity is often calculated by </a:t>
            </a:r>
            <a:r>
              <a:rPr lang="en-US" dirty="0" smtClean="0">
                <a:solidFill>
                  <a:srgbClr val="FF0000"/>
                </a:solidFill>
                <a:latin typeface="Times New Roman" panose="02020603050405020304" pitchFamily="18" charset="0"/>
                <a:cs typeface="Times New Roman" panose="02020603050405020304" pitchFamily="18" charset="0"/>
              </a:rPr>
              <a:t>dividing the number of emotional words (positive or negative) by the total number of words in the text:</a:t>
            </a:r>
            <a:endParaRPr lang="en-US" b="0" i="0" dirty="0">
              <a:solidFill>
                <a:srgbClr val="FF0000"/>
              </a:solidFill>
              <a:effectLst/>
              <a:latin typeface="Times New Roman" panose="02020603050405020304" pitchFamily="18" charset="0"/>
              <a:cs typeface="Times New Roman" panose="02020603050405020304" pitchFamily="18" charset="0"/>
            </a:endParaRPr>
          </a:p>
        </p:txBody>
      </p:sp>
      <p:sp>
        <p:nvSpPr>
          <p:cNvPr id="9" name="Rectangle 8"/>
          <p:cNvSpPr/>
          <p:nvPr/>
        </p:nvSpPr>
        <p:spPr>
          <a:xfrm>
            <a:off x="462200" y="5377320"/>
            <a:ext cx="5270291" cy="646331"/>
          </a:xfrm>
          <a:prstGeom prst="rect">
            <a:avLst/>
          </a:prstGeom>
          <a:ln>
            <a:solidFill>
              <a:schemeClr val="tx1"/>
            </a:solidFill>
          </a:ln>
        </p:spPr>
        <p:txBody>
          <a:bodyPr wrap="square">
            <a:spAutoFit/>
          </a:bodyPr>
          <a:lstStyle/>
          <a:p>
            <a:pPr lvl="1"/>
            <a:r>
              <a:rPr lang="en-US" dirty="0">
                <a:latin typeface="Times New Roman" panose="02020603050405020304" pitchFamily="18" charset="0"/>
                <a:cs typeface="Times New Roman" panose="02020603050405020304" pitchFamily="18" charset="0"/>
              </a:rPr>
              <a:t>Polarity</a:t>
            </a:r>
            <a:r>
              <a:rPr lang="en-US" dirty="0" smtClean="0">
                <a:latin typeface="Times New Roman" panose="02020603050405020304" pitchFamily="18" charset="0"/>
                <a:cs typeface="Times New Roman" panose="02020603050405020304" pitchFamily="18" charset="0"/>
              </a:rPr>
              <a:t>= Total</a:t>
            </a:r>
            <a:r>
              <a:rPr lang="en-US" dirty="0">
                <a:latin typeface="Times New Roman" panose="02020603050405020304" pitchFamily="18" charset="0"/>
                <a:cs typeface="Times New Roman" panose="02020603050405020304" pitchFamily="18" charset="0"/>
              </a:rPr>
              <a:t> number of </a:t>
            </a:r>
            <a:r>
              <a:rPr lang="en-US" dirty="0" smtClean="0">
                <a:latin typeface="Times New Roman" panose="02020603050405020304" pitchFamily="18" charset="0"/>
                <a:cs typeface="Times New Roman" panose="02020603050405020304" pitchFamily="18" charset="0"/>
              </a:rPr>
              <a:t>words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                Number</a:t>
            </a:r>
            <a:r>
              <a:rPr lang="en-US" dirty="0">
                <a:latin typeface="Times New Roman" panose="02020603050405020304" pitchFamily="18" charset="0"/>
                <a:cs typeface="Times New Roman" panose="02020603050405020304" pitchFamily="18" charset="0"/>
              </a:rPr>
              <a:t> of </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emotional</a:t>
            </a:r>
            <a:r>
              <a:rPr lang="en-US" dirty="0">
                <a:latin typeface="Times New Roman" panose="02020603050405020304" pitchFamily="18" charset="0"/>
                <a:cs typeface="Times New Roman" panose="02020603050405020304" pitchFamily="18" charset="0"/>
              </a:rPr>
              <a:t> words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6325849" y="1454046"/>
            <a:ext cx="5746228" cy="2031325"/>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Subjectivity</a:t>
            </a:r>
            <a:r>
              <a:rPr lang="en-US" dirty="0">
                <a:latin typeface="Times New Roman" panose="02020603050405020304" pitchFamily="18" charset="0"/>
                <a:cs typeface="Times New Roman" panose="02020603050405020304" pitchFamily="18" charset="0"/>
              </a:rPr>
              <a:t> measures how </a:t>
            </a:r>
            <a:r>
              <a:rPr lang="en-US" dirty="0">
                <a:solidFill>
                  <a:srgbClr val="FF0000"/>
                </a:solidFill>
                <a:latin typeface="Times New Roman" panose="02020603050405020304" pitchFamily="18" charset="0"/>
                <a:cs typeface="Times New Roman" panose="02020603050405020304" pitchFamily="18" charset="0"/>
              </a:rPr>
              <a:t>subjective</a:t>
            </a:r>
            <a:r>
              <a:rPr lang="en-US" dirty="0">
                <a:latin typeface="Times New Roman" panose="02020603050405020304" pitchFamily="18" charset="0"/>
                <a:cs typeface="Times New Roman" panose="02020603050405020304" pitchFamily="18" charset="0"/>
              </a:rPr>
              <a:t> or opinionated the text is, reflecting the degree to which the </a:t>
            </a:r>
            <a:r>
              <a:rPr lang="en-US" dirty="0">
                <a:solidFill>
                  <a:srgbClr val="FF0000"/>
                </a:solidFill>
                <a:latin typeface="Times New Roman" panose="02020603050405020304" pitchFamily="18" charset="0"/>
                <a:cs typeface="Times New Roman" panose="02020603050405020304" pitchFamily="18" charset="0"/>
              </a:rPr>
              <a:t>text expresses personal opinions, feelings, or biases rather than factual information.</a:t>
            </a:r>
            <a:r>
              <a:rPr lang="en-US" dirty="0">
                <a:latin typeface="Times New Roman" panose="02020603050405020304" pitchFamily="18" charset="0"/>
                <a:cs typeface="Times New Roman" panose="02020603050405020304" pitchFamily="18" charset="0"/>
              </a:rPr>
              <a:t> The typical range for subjectivity is from </a:t>
            </a:r>
            <a:r>
              <a:rPr lang="en-US" dirty="0" smtClean="0">
                <a:latin typeface="Times New Roman" panose="02020603050405020304" pitchFamily="18" charset="0"/>
                <a:cs typeface="Times New Roman" panose="02020603050405020304" pitchFamily="18" charset="0"/>
              </a:rPr>
              <a:t>0 to1:</a:t>
            </a:r>
          </a:p>
          <a:p>
            <a:endParaRPr lang="en-US"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denotes an objective or factual statement.</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denotes highly subjective or opinionated text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1" name="Rectangle 10"/>
          <p:cNvSpPr/>
          <p:nvPr/>
        </p:nvSpPr>
        <p:spPr>
          <a:xfrm>
            <a:off x="6377689" y="3787247"/>
            <a:ext cx="5694388" cy="1200329"/>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Formula for Subjectivity</a:t>
            </a:r>
          </a:p>
          <a:p>
            <a:r>
              <a:rPr lang="en-US" dirty="0">
                <a:latin typeface="Times New Roman" panose="02020603050405020304" pitchFamily="18" charset="0"/>
                <a:cs typeface="Times New Roman" panose="02020603050405020304" pitchFamily="18" charset="0"/>
              </a:rPr>
              <a:t>The formula for subjectivity varies across approaches. A common formula involves the </a:t>
            </a:r>
            <a:r>
              <a:rPr lang="en-US" dirty="0">
                <a:solidFill>
                  <a:srgbClr val="FF0000"/>
                </a:solidFill>
                <a:latin typeface="Times New Roman" panose="02020603050405020304" pitchFamily="18" charset="0"/>
                <a:cs typeface="Times New Roman" panose="02020603050405020304" pitchFamily="18" charset="0"/>
              </a:rPr>
              <a:t>count of unique emotional words divided by the total count of emotional words:</a:t>
            </a:r>
            <a:endParaRPr lang="en-US" b="0" i="0" dirty="0">
              <a:solidFill>
                <a:srgbClr val="FF0000"/>
              </a:solidFill>
              <a:effectLst/>
              <a:latin typeface="Times New Roman" panose="02020603050405020304" pitchFamily="18" charset="0"/>
              <a:cs typeface="Times New Roman" panose="02020603050405020304" pitchFamily="18" charset="0"/>
            </a:endParaRPr>
          </a:p>
        </p:txBody>
      </p:sp>
      <p:sp>
        <p:nvSpPr>
          <p:cNvPr id="12" name="Rectangle 11"/>
          <p:cNvSpPr/>
          <p:nvPr/>
        </p:nvSpPr>
        <p:spPr>
          <a:xfrm>
            <a:off x="6377689" y="5377320"/>
            <a:ext cx="5513257" cy="646331"/>
          </a:xfrm>
          <a:prstGeom prst="rect">
            <a:avLst/>
          </a:prstGeom>
          <a:ln>
            <a:solidFill>
              <a:schemeClr val="tx1"/>
            </a:solidFill>
          </a:ln>
        </p:spPr>
        <p:txBody>
          <a:bodyPr wrap="square">
            <a:spAutoFit/>
          </a:bodyPr>
          <a:lstStyle/>
          <a:p>
            <a:r>
              <a:rPr lang="en-US" dirty="0"/>
              <a:t>Subjectivity</a:t>
            </a:r>
            <a:r>
              <a:rPr lang="en-US" dirty="0" smtClean="0"/>
              <a:t>=</a:t>
            </a:r>
            <a:r>
              <a:rPr lang="en-US" dirty="0">
                <a:latin typeface="KaTeX_Main"/>
              </a:rPr>
              <a:t> </a:t>
            </a:r>
            <a:r>
              <a:rPr lang="en-US" dirty="0" smtClean="0">
                <a:latin typeface="KaTeX_Main"/>
              </a:rPr>
              <a:t>Number of</a:t>
            </a:r>
            <a:r>
              <a:rPr lang="en-US" dirty="0">
                <a:latin typeface="KaTeX_Main"/>
              </a:rPr>
              <a:t> unique emotional </a:t>
            </a:r>
            <a:r>
              <a:rPr lang="en-US" dirty="0" smtClean="0">
                <a:latin typeface="KaTeX_Main"/>
              </a:rPr>
              <a:t>words /</a:t>
            </a:r>
          </a:p>
          <a:p>
            <a:r>
              <a:rPr lang="en-US" dirty="0">
                <a:latin typeface="KaTeX_Main"/>
              </a:rPr>
              <a:t> </a:t>
            </a:r>
            <a:r>
              <a:rPr lang="en-US" dirty="0" smtClean="0">
                <a:latin typeface="KaTeX_Main"/>
              </a:rPr>
              <a:t>                   </a:t>
            </a:r>
            <a:r>
              <a:rPr lang="en-US" dirty="0">
                <a:latin typeface="KaTeX_Main"/>
              </a:rPr>
              <a:t>Total number of emotional </a:t>
            </a:r>
            <a:r>
              <a:rPr lang="en-US" dirty="0" smtClean="0">
                <a:latin typeface="KaTeX_Main"/>
              </a:rPr>
              <a:t>words​</a:t>
            </a:r>
            <a:endParaRPr lang="en-IN" dirty="0"/>
          </a:p>
        </p:txBody>
      </p:sp>
    </p:spTree>
    <p:extLst>
      <p:ext uri="{BB962C8B-B14F-4D97-AF65-F5344CB8AC3E}">
        <p14:creationId xmlns:p14="http://schemas.microsoft.com/office/powerpoint/2010/main" val="625482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912" y="2043989"/>
            <a:ext cx="5435783" cy="4351338"/>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0675" y="2043989"/>
            <a:ext cx="5559188" cy="4450123"/>
          </a:xfrm>
          <a:prstGeom prst="rect">
            <a:avLst/>
          </a:prstGeom>
        </p:spPr>
      </p:pic>
      <p:sp>
        <p:nvSpPr>
          <p:cNvPr id="9" name="TextBox 8">
            <a:extLst>
              <a:ext uri="{FF2B5EF4-FFF2-40B4-BE49-F238E27FC236}">
                <a16:creationId xmlns:a16="http://schemas.microsoft.com/office/drawing/2014/main" id="{B73EC9D8-B1A8-7868-B793-89CB8B79C40A}"/>
              </a:ext>
            </a:extLst>
          </p:cNvPr>
          <p:cNvSpPr txBox="1"/>
          <p:nvPr/>
        </p:nvSpPr>
        <p:spPr>
          <a:xfrm>
            <a:off x="1243887" y="254171"/>
            <a:ext cx="10013576" cy="523220"/>
          </a:xfrm>
          <a:prstGeom prst="rect">
            <a:avLst/>
          </a:prstGeom>
          <a:noFill/>
        </p:spPr>
        <p:txBody>
          <a:bodyPr wrap="square">
            <a:spAutoFit/>
          </a:bodyPr>
          <a:lstStyle/>
          <a:p>
            <a:pPr marL="179705"/>
            <a:r>
              <a:rPr lang="en-US" sz="2800" b="1" dirty="0" smtClean="0">
                <a:latin typeface="Times New Roman" panose="02020603050405020304" pitchFamily="18" charset="0"/>
                <a:cs typeface="Times New Roman" panose="02020603050405020304" pitchFamily="18" charset="0"/>
              </a:rPr>
              <a:t>Output:  </a:t>
            </a:r>
            <a:endParaRPr lang="en-IN" sz="2800" b="1" dirty="0">
              <a:ln w="0"/>
              <a:solidFill>
                <a:srgbClr val="002060"/>
              </a:solidFill>
              <a:latin typeface="Times New Roman" panose="02020603050405020304" pitchFamily="18" charset="0"/>
              <a:cs typeface="Times New Roman" panose="02020603050405020304" pitchFamily="18" charset="0"/>
            </a:endParaRPr>
          </a:p>
        </p:txBody>
      </p:sp>
      <p:sp>
        <p:nvSpPr>
          <p:cNvPr id="12" name="Rounded Rectangle 11"/>
          <p:cNvSpPr/>
          <p:nvPr/>
        </p:nvSpPr>
        <p:spPr>
          <a:xfrm>
            <a:off x="1243887" y="1037231"/>
            <a:ext cx="3723898" cy="736977"/>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t>Main GUI</a:t>
            </a:r>
            <a:endParaRPr lang="en-IN" sz="2000" b="1" dirty="0"/>
          </a:p>
        </p:txBody>
      </p:sp>
      <p:sp>
        <p:nvSpPr>
          <p:cNvPr id="13" name="Rounded Rectangle 12"/>
          <p:cNvSpPr/>
          <p:nvPr/>
        </p:nvSpPr>
        <p:spPr>
          <a:xfrm>
            <a:off x="7319416" y="1037230"/>
            <a:ext cx="3801570" cy="736978"/>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Transcribed Text Generated </a:t>
            </a:r>
          </a:p>
          <a:p>
            <a:pPr algn="ctr"/>
            <a:r>
              <a:rPr lang="en-US" b="1" dirty="0" smtClean="0"/>
              <a:t>in text_display</a:t>
            </a:r>
            <a:endParaRPr lang="en-IN" b="1" dirty="0"/>
          </a:p>
        </p:txBody>
      </p:sp>
    </p:spTree>
    <p:extLst>
      <p:ext uri="{BB962C8B-B14F-4D97-AF65-F5344CB8AC3E}">
        <p14:creationId xmlns:p14="http://schemas.microsoft.com/office/powerpoint/2010/main" val="624570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704</TotalTime>
  <Words>1271</Words>
  <Application>Microsoft Office PowerPoint</Application>
  <PresentationFormat>Widescreen</PresentationFormat>
  <Paragraphs>150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KaTeX_Main</vt:lpstr>
      <vt:lpstr>Mangal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sentiment analysis, polarity and subjectivity are two metrics used to assess the sentiment expressed in a given text.</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Kumar Pandey</dc:creator>
  <cp:lastModifiedBy>Lucky</cp:lastModifiedBy>
  <cp:revision>37</cp:revision>
  <dcterms:created xsi:type="dcterms:W3CDTF">2023-10-30T21:51:52Z</dcterms:created>
  <dcterms:modified xsi:type="dcterms:W3CDTF">2023-11-01T04:12:59Z</dcterms:modified>
</cp:coreProperties>
</file>