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1" r:id="rId3"/>
    <p:sldId id="261" r:id="rId4"/>
    <p:sldId id="297" r:id="rId5"/>
    <p:sldId id="299" r:id="rId6"/>
    <p:sldId id="300" r:id="rId7"/>
    <p:sldId id="298" r:id="rId8"/>
    <p:sldId id="301" r:id="rId9"/>
    <p:sldId id="302" r:id="rId10"/>
    <p:sldId id="295" r:id="rId11"/>
    <p:sldId id="296" r:id="rId12"/>
  </p:sldIdLst>
  <p:sldSz cx="12192000" cy="6858000"/>
  <p:notesSz cx="93138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54F"/>
    <a:srgbClr val="0CAF90"/>
    <a:srgbClr val="B77651"/>
    <a:srgbClr val="FDD71E"/>
    <a:srgbClr val="FFEE58"/>
    <a:srgbClr val="0FB866"/>
    <a:srgbClr val="A7E26C"/>
    <a:srgbClr val="5EC962"/>
    <a:srgbClr val="157D42"/>
    <a:srgbClr val="243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4" autoAdjust="0"/>
    <p:restoredTop sz="96459" autoAdjust="0"/>
  </p:normalViewPr>
  <p:slideViewPr>
    <p:cSldViewPr snapToGrid="0">
      <p:cViewPr>
        <p:scale>
          <a:sx n="79" d="100"/>
          <a:sy n="79" d="100"/>
        </p:scale>
        <p:origin x="-108" y="-6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36007" cy="342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2"/>
            <a:ext cx="4036007" cy="342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F0DB-16C1-4606-8FDB-CAA2A2FFE4E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4341"/>
            <a:ext cx="4036007" cy="342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4341"/>
            <a:ext cx="4036007" cy="342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8A19D-F978-4000-8EB6-1FDE91DA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36007" cy="342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2"/>
            <a:ext cx="4036007" cy="342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A7588-FA5B-4716-870E-98B9B6141E1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1725" y="514350"/>
            <a:ext cx="4570413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257755"/>
            <a:ext cx="7451090" cy="30859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4341"/>
            <a:ext cx="4036007" cy="342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4341"/>
            <a:ext cx="4036007" cy="342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86E17-4B71-4433-AEA7-88800363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86E17-4B71-4433-AEA7-88800363A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86E17-4B71-4433-AEA7-88800363AE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86E17-4B71-4433-AEA7-88800363AE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86E17-4B71-4433-AEA7-88800363AE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86E17-4B71-4433-AEA7-88800363AE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86E17-4B71-4433-AEA7-88800363AE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86E17-4B71-4433-AEA7-88800363AE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86E17-4B71-4433-AEA7-88800363AE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4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AEB4-C26E-4F45-B69D-D67414DCBBE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08" y="1632414"/>
            <a:ext cx="11586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LAPORAN PELUNCURAN 4DX KEPADA TEAM</a:t>
            </a:r>
            <a:endParaRPr lang="en-US" sz="6000" b="1" u="sng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307" y="2832470"/>
            <a:ext cx="10005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UNIT KERJA CERTIFIED MANAGER	:	BNI KC GARUT</a:t>
            </a:r>
          </a:p>
          <a:p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NAMA CERTIFIED MANAGER		:	R. LINA HERLINA J</a:t>
            </a:r>
            <a:endParaRPr lang="en-US" sz="32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8" y="603423"/>
            <a:ext cx="2793778" cy="91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08" y="2382458"/>
            <a:ext cx="106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b="1" dirty="0">
                <a:solidFill>
                  <a:srgbClr val="FF7344"/>
                </a:solidFill>
                <a:latin typeface="Agency FB" panose="020B0503020202020204" pitchFamily="34" charset="0"/>
              </a:rPr>
              <a:t>TERIMA KASIH</a:t>
            </a:r>
            <a:endParaRPr lang="en-US" sz="8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08" y="2382458"/>
            <a:ext cx="106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b="1" dirty="0">
                <a:solidFill>
                  <a:srgbClr val="FF7344"/>
                </a:solidFill>
                <a:latin typeface="Agency FB" panose="020B0503020202020204" pitchFamily="34" charset="0"/>
              </a:rPr>
              <a:t>TERIMA KASIH</a:t>
            </a:r>
            <a:endParaRPr lang="en-US" sz="8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071" y="2471202"/>
            <a:ext cx="3784506" cy="123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06" y="1234695"/>
            <a:ext cx="10606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AGENDA</a:t>
            </a:r>
            <a:endParaRPr lang="en-US" sz="5400" b="1" u="sng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94" y="0"/>
            <a:ext cx="3784506" cy="123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5304" y="2158025"/>
            <a:ext cx="10005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32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Pengenalan</a:t>
            </a: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4DX.</a:t>
            </a:r>
          </a:p>
          <a:p>
            <a:pPr marL="571500" indent="-571500">
              <a:buAutoNum type="romanUcPeriod"/>
            </a:pP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A.	WIGs CEO WBN, BM KC </a:t>
            </a:r>
            <a:r>
              <a:rPr lang="en-US" sz="32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Garut</a:t>
            </a: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, </a:t>
            </a:r>
            <a:r>
              <a:rPr lang="en-US" sz="32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dan</a:t>
            </a: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PBN KC </a:t>
            </a:r>
            <a:r>
              <a:rPr lang="en-US" sz="32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Garut</a:t>
            </a: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(Certified 	Manger).</a:t>
            </a:r>
          </a:p>
          <a:p>
            <a:r>
              <a:rPr lang="en-US" sz="32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     B</a:t>
            </a:r>
            <a:r>
              <a:rPr lang="en-US" sz="3200" b="1" dirty="0">
                <a:solidFill>
                  <a:srgbClr val="38221E"/>
                </a:solidFill>
                <a:latin typeface="Agency FB" panose="020B0503020202020204" pitchFamily="34" charset="0"/>
              </a:rPr>
              <a:t>. </a:t>
            </a:r>
            <a:r>
              <a:rPr lang="en-US" sz="32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Membuat</a:t>
            </a:r>
            <a:r>
              <a:rPr lang="en-US" sz="3200" b="1" dirty="0">
                <a:solidFill>
                  <a:srgbClr val="38221E"/>
                </a:solidFill>
                <a:latin typeface="Agency FB" panose="020B0503020202020204" pitchFamily="34" charset="0"/>
              </a:rPr>
              <a:t> Lead Measure unit </a:t>
            </a:r>
            <a:r>
              <a:rPr lang="en-US" sz="32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kerja</a:t>
            </a:r>
            <a:r>
              <a:rPr lang="en-US" sz="3200" b="1" dirty="0">
                <a:solidFill>
                  <a:srgbClr val="38221E"/>
                </a:solidFill>
                <a:latin typeface="Agency FB" panose="020B0503020202020204" pitchFamily="34" charset="0"/>
              </a:rPr>
              <a:t> Certified Manager.</a:t>
            </a:r>
            <a:endParaRPr lang="en-US" sz="32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endParaRPr lang="en-US" sz="32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571500" indent="-571500">
              <a:buAutoNum type="romanUcPeriod" startAt="3"/>
            </a:pP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Scoreboard unit </a:t>
            </a:r>
            <a:r>
              <a:rPr lang="en-US" sz="32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kerja</a:t>
            </a: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Certified Manager.</a:t>
            </a:r>
          </a:p>
          <a:p>
            <a:pPr marL="571500" indent="-571500">
              <a:buAutoNum type="romanUcPeriod" startAt="3"/>
            </a:pPr>
            <a:r>
              <a:rPr lang="en-US" sz="32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Pelaksanaan</a:t>
            </a: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WIGs Session unit </a:t>
            </a:r>
            <a:r>
              <a:rPr lang="en-US" sz="32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kerja</a:t>
            </a:r>
            <a:r>
              <a: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Certified Manager.</a:t>
            </a:r>
            <a:endParaRPr lang="en-US" sz="32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endParaRPr lang="en-US" sz="32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571500" indent="-571500">
              <a:buAutoNum type="romanUcPeriod"/>
            </a:pPr>
            <a:endParaRPr lang="en-US" sz="32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21845" y="-8001"/>
            <a:ext cx="1148080" cy="835025"/>
          </a:xfrm>
          <a:custGeom>
            <a:avLst/>
            <a:gdLst/>
            <a:ahLst/>
            <a:cxnLst/>
            <a:rect l="l" t="t" r="r" b="b"/>
            <a:pathLst>
              <a:path w="1148080" h="835025">
                <a:moveTo>
                  <a:pt x="1143885" y="0"/>
                </a:moveTo>
                <a:lnTo>
                  <a:pt x="4067" y="0"/>
                </a:lnTo>
                <a:lnTo>
                  <a:pt x="0" y="4064"/>
                </a:lnTo>
                <a:lnTo>
                  <a:pt x="0" y="830707"/>
                </a:lnTo>
                <a:lnTo>
                  <a:pt x="4067" y="834771"/>
                </a:lnTo>
                <a:lnTo>
                  <a:pt x="1143885" y="834771"/>
                </a:lnTo>
                <a:lnTo>
                  <a:pt x="1147949" y="830707"/>
                </a:lnTo>
                <a:lnTo>
                  <a:pt x="1147949" y="4064"/>
                </a:lnTo>
                <a:lnTo>
                  <a:pt x="1143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31" y="-16750"/>
            <a:ext cx="2494024" cy="8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05280" y="89039"/>
            <a:ext cx="106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PENGENALAN 4DX</a:t>
            </a:r>
            <a:endParaRPr lang="en-US" sz="4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1845" y="816196"/>
            <a:ext cx="9480678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-12032" y="129730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Dilaksanakan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Hari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Selasa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, 07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Agustus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lokasi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Banking Hall BNI KC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Garut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 descr="C:\Users\bni\Desktop\4dx\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3" y="2084881"/>
            <a:ext cx="5414211" cy="303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ni\Desktop\4dx\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2" y="2084881"/>
            <a:ext cx="5414210" cy="303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53851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Diikuti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oleh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Certified Manager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serta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All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Pegawai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BNI KC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Garut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6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21845" y="-8001"/>
            <a:ext cx="1148080" cy="835025"/>
          </a:xfrm>
          <a:custGeom>
            <a:avLst/>
            <a:gdLst/>
            <a:ahLst/>
            <a:cxnLst/>
            <a:rect l="l" t="t" r="r" b="b"/>
            <a:pathLst>
              <a:path w="1148080" h="835025">
                <a:moveTo>
                  <a:pt x="1143885" y="0"/>
                </a:moveTo>
                <a:lnTo>
                  <a:pt x="4067" y="0"/>
                </a:lnTo>
                <a:lnTo>
                  <a:pt x="0" y="4064"/>
                </a:lnTo>
                <a:lnTo>
                  <a:pt x="0" y="830707"/>
                </a:lnTo>
                <a:lnTo>
                  <a:pt x="4067" y="834771"/>
                </a:lnTo>
                <a:lnTo>
                  <a:pt x="1143885" y="834771"/>
                </a:lnTo>
                <a:lnTo>
                  <a:pt x="1147949" y="830707"/>
                </a:lnTo>
                <a:lnTo>
                  <a:pt x="1147949" y="4064"/>
                </a:lnTo>
                <a:lnTo>
                  <a:pt x="1143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31" y="-16750"/>
            <a:ext cx="2494024" cy="8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05280" y="89039"/>
            <a:ext cx="106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WIGs CEO, BM, </a:t>
            </a:r>
            <a:r>
              <a:rPr lang="en-US" sz="4000" b="1" dirty="0" err="1" smtClean="0">
                <a:solidFill>
                  <a:srgbClr val="FF7344"/>
                </a:solidFill>
                <a:latin typeface="Agency FB" panose="020B0503020202020204" pitchFamily="34" charset="0"/>
              </a:rPr>
              <a:t>dan</a:t>
            </a:r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 PBN (Certified Manager)</a:t>
            </a:r>
            <a:endParaRPr lang="en-US" sz="4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1845" y="816196"/>
            <a:ext cx="9480678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0" y="10523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Dilaksanakan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Hari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Rabu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, 15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Agustus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Dimpinpin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oleh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PBN (Certified Manager)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345003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WIGs CEO WBN</a:t>
            </a:r>
          </a:p>
          <a:p>
            <a:pPr marL="0" lvl="1"/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	WIG – 1 :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Meningkatkan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Net Interest Income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Rp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 854.640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Juta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menjadi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Rp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 924.461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Juta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31 Des 			2018 </a:t>
            </a:r>
          </a:p>
          <a:p>
            <a:pPr marL="0" lvl="1"/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WIGs BM KC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Garut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0" lvl="1"/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	WIG 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– 1 :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Meningkatkan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Tabungan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Rp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 414 M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menjadi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Rp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 486 M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31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Desember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 </a:t>
            </a:r>
          </a:p>
          <a:p>
            <a:pPr marL="0" lvl="1"/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	WIG – 2: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Meningkatkan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Kualitas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Kredit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CR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95.44%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menjadi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96%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31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Desember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</a:t>
            </a:r>
          </a:p>
          <a:p>
            <a:pPr marL="0" lvl="1"/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WIGs BM KC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Garut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0" lvl="1"/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	WIG – 1 :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Meningkatkan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Tabungan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Rp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 414 M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menjadi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Rp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 486 M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31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Desember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0" lvl="1"/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	WIG 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– 2: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Meningkatkan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Kualitas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Layanan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Operasional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80%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menjadi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100%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31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Desember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0" lvl="1"/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0" lvl="1"/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0736" y="1883338"/>
            <a:ext cx="314024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Agency FB" panose="020B0503020202020204" pitchFamily="34" charset="0"/>
              </a:rPr>
              <a:t>WIGs</a:t>
            </a:r>
            <a:endParaRPr lang="en-US" sz="2400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0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21845" y="-8001"/>
            <a:ext cx="1148080" cy="835025"/>
          </a:xfrm>
          <a:custGeom>
            <a:avLst/>
            <a:gdLst/>
            <a:ahLst/>
            <a:cxnLst/>
            <a:rect l="l" t="t" r="r" b="b"/>
            <a:pathLst>
              <a:path w="1148080" h="835025">
                <a:moveTo>
                  <a:pt x="1143885" y="0"/>
                </a:moveTo>
                <a:lnTo>
                  <a:pt x="4067" y="0"/>
                </a:lnTo>
                <a:lnTo>
                  <a:pt x="0" y="4064"/>
                </a:lnTo>
                <a:lnTo>
                  <a:pt x="0" y="830707"/>
                </a:lnTo>
                <a:lnTo>
                  <a:pt x="4067" y="834771"/>
                </a:lnTo>
                <a:lnTo>
                  <a:pt x="1143885" y="834771"/>
                </a:lnTo>
                <a:lnTo>
                  <a:pt x="1147949" y="830707"/>
                </a:lnTo>
                <a:lnTo>
                  <a:pt x="1147949" y="4064"/>
                </a:lnTo>
                <a:lnTo>
                  <a:pt x="1143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31" y="-16750"/>
            <a:ext cx="2494024" cy="8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05280" y="89039"/>
            <a:ext cx="106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Lead Measure Unit </a:t>
            </a:r>
            <a:r>
              <a:rPr lang="en-US" sz="4000" b="1" dirty="0" err="1" smtClean="0">
                <a:solidFill>
                  <a:srgbClr val="FF7344"/>
                </a:solidFill>
                <a:latin typeface="Agency FB" panose="020B0503020202020204" pitchFamily="34" charset="0"/>
              </a:rPr>
              <a:t>Kerja</a:t>
            </a:r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 Certified Manager</a:t>
            </a:r>
            <a:endParaRPr lang="en-US" sz="4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1845" y="816196"/>
            <a:ext cx="9480678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0" y="10523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Dilaksanakan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Hari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Rabu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, 08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Agustus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Dimpimpin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oleh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PBN (Certified Manager)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730014"/>
            <a:ext cx="1219200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+mj-lt"/>
              <a:buAutoNum type="alphaLcParenR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Penyampaian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Lead Measure per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masing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–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masing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Individu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lvl="1" indent="-457200">
              <a:lnSpc>
                <a:spcPct val="150000"/>
              </a:lnSpc>
              <a:spcBef>
                <a:spcPts val="500"/>
              </a:spcBef>
              <a:buFont typeface="+mj-lt"/>
              <a:buAutoNum type="alphaLcParenR"/>
            </a:pP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-	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Memberikan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Referral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Taplus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masing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–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masing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Petugas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per Unit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sebanyak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1 Referral per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minggu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.</a:t>
            </a:r>
          </a:p>
          <a:p>
            <a:pPr marL="0" lvl="1">
              <a:lnSpc>
                <a:spcPct val="150000"/>
              </a:lnSpc>
              <a:spcBef>
                <a:spcPts val="500"/>
              </a:spcBef>
            </a:pP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     -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	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Memberikan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referral bundling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Tapenas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kepada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setiap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calon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debitur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yang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Akad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Kredit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500"/>
              </a:spcBef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       - 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	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Memberikan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referral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Taplus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per Team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sebanyak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12 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Referral per </a:t>
            </a:r>
            <a:r>
              <a:rPr lang="en-US" sz="2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minggu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</a:t>
            </a:r>
          </a:p>
          <a:p>
            <a:pPr lvl="1" indent="-457200">
              <a:lnSpc>
                <a:spcPct val="150000"/>
              </a:lnSpc>
              <a:spcBef>
                <a:spcPts val="500"/>
              </a:spcBef>
              <a:buFont typeface="+mj-lt"/>
              <a:buAutoNum type="alphaLcParenR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Pilihan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Jatuh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Lead Measure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poin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ke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3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karena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memuat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prediktif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terhadap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WIG,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serta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dapat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diukur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,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berkelanjutan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0736" y="1883338"/>
            <a:ext cx="314024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Agency FB" panose="020B0503020202020204" pitchFamily="34" charset="0"/>
              </a:rPr>
              <a:t>Proses</a:t>
            </a:r>
            <a:endParaRPr lang="en-US" sz="2400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2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21845" y="-8001"/>
            <a:ext cx="1148080" cy="835025"/>
          </a:xfrm>
          <a:custGeom>
            <a:avLst/>
            <a:gdLst/>
            <a:ahLst/>
            <a:cxnLst/>
            <a:rect l="l" t="t" r="r" b="b"/>
            <a:pathLst>
              <a:path w="1148080" h="835025">
                <a:moveTo>
                  <a:pt x="1143885" y="0"/>
                </a:moveTo>
                <a:lnTo>
                  <a:pt x="4067" y="0"/>
                </a:lnTo>
                <a:lnTo>
                  <a:pt x="0" y="4064"/>
                </a:lnTo>
                <a:lnTo>
                  <a:pt x="0" y="830707"/>
                </a:lnTo>
                <a:lnTo>
                  <a:pt x="4067" y="834771"/>
                </a:lnTo>
                <a:lnTo>
                  <a:pt x="1143885" y="834771"/>
                </a:lnTo>
                <a:lnTo>
                  <a:pt x="1147949" y="830707"/>
                </a:lnTo>
                <a:lnTo>
                  <a:pt x="1147949" y="4064"/>
                </a:lnTo>
                <a:lnTo>
                  <a:pt x="1143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31" y="-16750"/>
            <a:ext cx="2494024" cy="8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05280" y="89039"/>
            <a:ext cx="106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WIGs </a:t>
            </a:r>
            <a:r>
              <a:rPr lang="en-US" sz="4000" b="1" dirty="0" err="1" smtClean="0">
                <a:solidFill>
                  <a:srgbClr val="FF7344"/>
                </a:solidFill>
                <a:latin typeface="Agency FB" panose="020B0503020202020204" pitchFamily="34" charset="0"/>
              </a:rPr>
              <a:t>dan</a:t>
            </a:r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 Lead Measure Unit </a:t>
            </a:r>
            <a:r>
              <a:rPr lang="en-US" sz="4000" b="1" dirty="0" err="1" smtClean="0">
                <a:solidFill>
                  <a:srgbClr val="FF7344"/>
                </a:solidFill>
                <a:latin typeface="Agency FB" panose="020B0503020202020204" pitchFamily="34" charset="0"/>
              </a:rPr>
              <a:t>Kerja</a:t>
            </a:r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 PBN</a:t>
            </a:r>
            <a:endParaRPr lang="en-US" sz="4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1845" y="816196"/>
            <a:ext cx="9480678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-21845" y="224875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WIGs :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Meningkatkan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Tabungan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Rp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 414 M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menjadi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Rp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. 486 M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31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Desember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</a:t>
            </a:r>
          </a:p>
          <a:p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	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LM – 1 :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Memberikan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Referral Tabungan Plus (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Taplus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)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sebanyan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12 Referral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perminggu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perteam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WIGs :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Meningkatkan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Kualitas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Layanan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Operasional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80%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menjadi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100%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31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Desember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</a:t>
            </a:r>
          </a:p>
          <a:p>
            <a:pPr lvl="1"/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	LM - 1 :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Melakukan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Role Play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dalam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1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minggu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sebanyak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 kali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untuk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unit PNC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PUT</a:t>
            </a:r>
          </a:p>
          <a:p>
            <a:pPr lvl="1"/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	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LM - 2: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Melakukan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test Product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Knowladge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one on one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sebanyak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1 kali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dalam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1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minggu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42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21845" y="-8001"/>
            <a:ext cx="1148080" cy="835025"/>
          </a:xfrm>
          <a:custGeom>
            <a:avLst/>
            <a:gdLst/>
            <a:ahLst/>
            <a:cxnLst/>
            <a:rect l="l" t="t" r="r" b="b"/>
            <a:pathLst>
              <a:path w="1148080" h="835025">
                <a:moveTo>
                  <a:pt x="1143885" y="0"/>
                </a:moveTo>
                <a:lnTo>
                  <a:pt x="4067" y="0"/>
                </a:lnTo>
                <a:lnTo>
                  <a:pt x="0" y="4064"/>
                </a:lnTo>
                <a:lnTo>
                  <a:pt x="0" y="830707"/>
                </a:lnTo>
                <a:lnTo>
                  <a:pt x="4067" y="834771"/>
                </a:lnTo>
                <a:lnTo>
                  <a:pt x="1143885" y="834771"/>
                </a:lnTo>
                <a:lnTo>
                  <a:pt x="1147949" y="830707"/>
                </a:lnTo>
                <a:lnTo>
                  <a:pt x="1147949" y="4064"/>
                </a:lnTo>
                <a:lnTo>
                  <a:pt x="1143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31" y="-16750"/>
            <a:ext cx="2494024" cy="8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05280" y="89039"/>
            <a:ext cx="106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SCOREBOARD UNIT KERJA PBN</a:t>
            </a:r>
            <a:endParaRPr lang="en-US" sz="4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1845" y="816196"/>
            <a:ext cx="9480678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0" name="Picture 2" descr="C:\Users\bni\Desktop\4dx\3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2" y="3958389"/>
            <a:ext cx="4920322" cy="276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ni\Desktop\4dx\4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72" y="3958389"/>
            <a:ext cx="4920322" cy="276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64964" y="4207404"/>
            <a:ext cx="1833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Proses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pembuatan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Scoreboard Tim Certified Manager (PBN)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1845" y="1237234"/>
            <a:ext cx="411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Scoreboard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pic>
        <p:nvPicPr>
          <p:cNvPr id="2052" name="Picture 4" descr="C:\Users\bni\Desktop\4dx\5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07" y="885979"/>
            <a:ext cx="3894221" cy="29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0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21845" y="-8001"/>
            <a:ext cx="1148080" cy="835025"/>
          </a:xfrm>
          <a:custGeom>
            <a:avLst/>
            <a:gdLst/>
            <a:ahLst/>
            <a:cxnLst/>
            <a:rect l="l" t="t" r="r" b="b"/>
            <a:pathLst>
              <a:path w="1148080" h="835025">
                <a:moveTo>
                  <a:pt x="1143885" y="0"/>
                </a:moveTo>
                <a:lnTo>
                  <a:pt x="4067" y="0"/>
                </a:lnTo>
                <a:lnTo>
                  <a:pt x="0" y="4064"/>
                </a:lnTo>
                <a:lnTo>
                  <a:pt x="0" y="830707"/>
                </a:lnTo>
                <a:lnTo>
                  <a:pt x="4067" y="834771"/>
                </a:lnTo>
                <a:lnTo>
                  <a:pt x="1143885" y="834771"/>
                </a:lnTo>
                <a:lnTo>
                  <a:pt x="1147949" y="830707"/>
                </a:lnTo>
                <a:lnTo>
                  <a:pt x="1147949" y="4064"/>
                </a:lnTo>
                <a:lnTo>
                  <a:pt x="1143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31" y="-16750"/>
            <a:ext cx="2494024" cy="8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05280" y="89039"/>
            <a:ext cx="106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7344"/>
                </a:solidFill>
                <a:latin typeface="Agency FB" panose="020B0503020202020204" pitchFamily="34" charset="0"/>
              </a:rPr>
              <a:t>Pelaksanaan</a:t>
            </a:r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 WIG Session</a:t>
            </a:r>
            <a:endParaRPr lang="en-US" sz="4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1845" y="816196"/>
            <a:ext cx="9480678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0" y="10523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Dilaksanakan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Pada</a:t>
            </a:r>
            <a:r>
              <a:rPr lang="en-US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Hari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Rabu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, 15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Agustus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2018 jam 16.00 WIB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16.30 WIB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Lokasi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di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ruang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PBN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125" y="2179300"/>
            <a:ext cx="42110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Daftar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Peserta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WIG Session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Chitra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Novianty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Nita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Muliawati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Dadan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Sudrajat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Adita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Bayu</a:t>
            </a: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Handika</a:t>
            </a:r>
            <a:endParaRPr lang="en-US" sz="24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pic>
        <p:nvPicPr>
          <p:cNvPr id="10" name="Picture 2" descr="E:\Libraries\Downloads\WhatsApp Image 2018-08-27 at 17.34.27.jpeg"/>
          <p:cNvPicPr>
            <a:picLocks noChangeAspect="1" noChangeArrowheads="1"/>
          </p:cNvPicPr>
          <p:nvPr/>
        </p:nvPicPr>
        <p:blipFill>
          <a:blip r:embed="rId4"/>
          <a:srcRect l="17852"/>
          <a:stretch>
            <a:fillRect/>
          </a:stretch>
        </p:blipFill>
        <p:spPr bwMode="auto">
          <a:xfrm>
            <a:off x="5712621" y="1700173"/>
            <a:ext cx="5344399" cy="4879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569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21845" y="-8001"/>
            <a:ext cx="1148080" cy="835025"/>
          </a:xfrm>
          <a:custGeom>
            <a:avLst/>
            <a:gdLst/>
            <a:ahLst/>
            <a:cxnLst/>
            <a:rect l="l" t="t" r="r" b="b"/>
            <a:pathLst>
              <a:path w="1148080" h="835025">
                <a:moveTo>
                  <a:pt x="1143885" y="0"/>
                </a:moveTo>
                <a:lnTo>
                  <a:pt x="4067" y="0"/>
                </a:lnTo>
                <a:lnTo>
                  <a:pt x="0" y="4064"/>
                </a:lnTo>
                <a:lnTo>
                  <a:pt x="0" y="830707"/>
                </a:lnTo>
                <a:lnTo>
                  <a:pt x="4067" y="834771"/>
                </a:lnTo>
                <a:lnTo>
                  <a:pt x="1143885" y="834771"/>
                </a:lnTo>
                <a:lnTo>
                  <a:pt x="1147949" y="830707"/>
                </a:lnTo>
                <a:lnTo>
                  <a:pt x="1147949" y="4064"/>
                </a:lnTo>
                <a:lnTo>
                  <a:pt x="1143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Picture 2" descr="C:\Users\UMUM\Downloads\Logo Bank BNI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31" y="-16750"/>
            <a:ext cx="2494024" cy="8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05280" y="89039"/>
            <a:ext cx="106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7344"/>
                </a:solidFill>
                <a:latin typeface="Agency FB" panose="020B0503020202020204" pitchFamily="34" charset="0"/>
              </a:rPr>
              <a:t>DAFTAR KOMITMEN TIM</a:t>
            </a:r>
            <a:endParaRPr lang="en-US" sz="4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1845" y="816196"/>
            <a:ext cx="9480678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484"/>
            <a:ext cx="12137418" cy="463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2032" y="589380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* )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Warna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Hijau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berarti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membuat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atau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melaksanakan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Komitmen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,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Warna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Merah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berarti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tidak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membuat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dan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tidak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melaksanakan</a:t>
            </a:r>
            <a:r>
              <a:rPr lang="en-US" sz="16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 smtClean="0">
                <a:solidFill>
                  <a:srgbClr val="38221E"/>
                </a:solidFill>
                <a:latin typeface="Agency FB" panose="020B0503020202020204" pitchFamily="34" charset="0"/>
              </a:rPr>
              <a:t>komitmen</a:t>
            </a:r>
            <a:endParaRPr lang="en-US" sz="16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0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210</Words>
  <Application>Microsoft Office PowerPoint</Application>
  <PresentationFormat>Custom</PresentationFormat>
  <Paragraphs>67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bni</cp:lastModifiedBy>
  <cp:revision>181</cp:revision>
  <cp:lastPrinted>2018-08-28T01:46:29Z</cp:lastPrinted>
  <dcterms:created xsi:type="dcterms:W3CDTF">2017-06-08T11:44:16Z</dcterms:created>
  <dcterms:modified xsi:type="dcterms:W3CDTF">2018-08-28T01:46:45Z</dcterms:modified>
</cp:coreProperties>
</file>