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4" r:id="rId3"/>
    <p:sldId id="267" r:id="rId4"/>
    <p:sldId id="285" r:id="rId5"/>
    <p:sldId id="286" r:id="rId6"/>
    <p:sldId id="287" r:id="rId7"/>
    <p:sldId id="265"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B48"/>
    <a:srgbClr val="5B636B"/>
    <a:srgbClr val="008CD4"/>
    <a:srgbClr val="414E5F"/>
    <a:srgbClr val="1C588C"/>
    <a:srgbClr val="023355"/>
    <a:srgbClr val="1A578C"/>
    <a:srgbClr val="0E4773"/>
    <a:srgbClr val="FFFFFF"/>
    <a:srgbClr val="0142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7" autoAdjust="0"/>
    <p:restoredTop sz="79048" autoAdjust="0"/>
  </p:normalViewPr>
  <p:slideViewPr>
    <p:cSldViewPr snapToGrid="0">
      <p:cViewPr varScale="1">
        <p:scale>
          <a:sx n="84" d="100"/>
          <a:sy n="84" d="100"/>
        </p:scale>
        <p:origin x="1464" y="192"/>
      </p:cViewPr>
      <p:guideLst/>
    </p:cSldViewPr>
  </p:slideViewPr>
  <p:outlineViewPr>
    <p:cViewPr>
      <p:scale>
        <a:sx n="33" d="100"/>
        <a:sy n="33" d="100"/>
      </p:scale>
      <p:origin x="0" y="-792"/>
    </p:cViewPr>
  </p:outlineViewPr>
  <p:notesTextViewPr>
    <p:cViewPr>
      <p:scale>
        <a:sx n="1" d="1"/>
        <a:sy n="1" d="1"/>
      </p:scale>
      <p:origin x="0" y="0"/>
    </p:cViewPr>
  </p:notesTextViewPr>
  <p:notesViewPr>
    <p:cSldViewPr snapToGrid="0">
      <p:cViewPr varScale="1">
        <p:scale>
          <a:sx n="82" d="100"/>
          <a:sy n="82" d="100"/>
        </p:scale>
        <p:origin x="419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B1B96C4-C334-0C18-A934-F1A160E4BB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321B466E-1CA0-2F3B-73E9-3D2DB91647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204F30-EB1F-BE47-A5D9-40F6A2486E02}" type="datetimeFigureOut">
              <a:rPr kumimoji="1" lang="zh-CN" altLang="en-US" smtClean="0"/>
              <a:t>2023/10/29</a:t>
            </a:fld>
            <a:endParaRPr kumimoji="1" lang="zh-CN" altLang="en-US"/>
          </a:p>
        </p:txBody>
      </p:sp>
      <p:sp>
        <p:nvSpPr>
          <p:cNvPr id="4" name="页脚占位符 3">
            <a:extLst>
              <a:ext uri="{FF2B5EF4-FFF2-40B4-BE49-F238E27FC236}">
                <a16:creationId xmlns:a16="http://schemas.microsoft.com/office/drawing/2014/main" id="{B3FB5ABB-77CF-B041-729A-D7846245EF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A1FD181B-DD3D-429B-C3F5-DB975CD987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626601-1274-824C-942E-A0B5587A9BE7}" type="slidenum">
              <a:rPr kumimoji="1" lang="zh-CN" altLang="en-US" smtClean="0"/>
              <a:t>‹#›</a:t>
            </a:fld>
            <a:endParaRPr kumimoji="1" lang="zh-CN" altLang="en-US"/>
          </a:p>
        </p:txBody>
      </p:sp>
    </p:spTree>
    <p:extLst>
      <p:ext uri="{BB962C8B-B14F-4D97-AF65-F5344CB8AC3E}">
        <p14:creationId xmlns:p14="http://schemas.microsoft.com/office/powerpoint/2010/main" val="3449888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651EF-1991-4E4F-8586-E91A5B23973E}" type="datetimeFigureOut">
              <a:rPr lang="zh-CN" altLang="en-US" smtClean="0"/>
              <a:t>2023/10/29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2942F-8E5D-4F7C-8C83-4B8CF9BFE420}" type="slidenum">
              <a:rPr lang="zh-CN" altLang="en-US" smtClean="0"/>
              <a:t>‹#›</a:t>
            </a:fld>
            <a:endParaRPr lang="zh-CN" altLang="en-US"/>
          </a:p>
        </p:txBody>
      </p:sp>
    </p:spTree>
    <p:extLst>
      <p:ext uri="{BB962C8B-B14F-4D97-AF65-F5344CB8AC3E}">
        <p14:creationId xmlns:p14="http://schemas.microsoft.com/office/powerpoint/2010/main" val="242057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32942F-8E5D-4F7C-8C83-4B8CF9BFE420}" type="slidenum">
              <a:rPr lang="zh-CN" altLang="en-US" smtClean="0"/>
              <a:t>1</a:t>
            </a:fld>
            <a:endParaRPr lang="zh-CN" altLang="en-US"/>
          </a:p>
        </p:txBody>
      </p:sp>
    </p:spTree>
    <p:extLst>
      <p:ext uri="{BB962C8B-B14F-4D97-AF65-F5344CB8AC3E}">
        <p14:creationId xmlns:p14="http://schemas.microsoft.com/office/powerpoint/2010/main" val="294210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HK" altLang="zh-CN" dirty="0"/>
              <a:t>Google Scholar, despite being widely used by a wide range of researchers and academics, still has some business pain points. First, Google Scholar cannot provide active article recommendations for students preparing to pursue a PhD, especially those who are not familiar with academic fields and research directions. This makes it difficult for these users to find materials that are introductory or relevant to their interests. Secondly, Google Scholar does not provide search term optimization for users who are new to a certain academic field, making it difficult for them to conduct effective searches for unfamiliar professional terms. In addition, although Google Scholar provides users with a large amount of literature, it lacks intuitive word cloud display and article summary functions, and users cannot quickly understand the core content of the search results. These problems hinder users from obtaining academic information efficiently and in a targeted manner.</a:t>
            </a:r>
            <a:endParaRPr kumimoji="1" lang="zh-CN" altLang="en-US" dirty="0"/>
          </a:p>
        </p:txBody>
      </p:sp>
      <p:sp>
        <p:nvSpPr>
          <p:cNvPr id="4" name="灯片编号占位符 3"/>
          <p:cNvSpPr>
            <a:spLocks noGrp="1"/>
          </p:cNvSpPr>
          <p:nvPr>
            <p:ph type="sldNum" sz="quarter" idx="5"/>
          </p:nvPr>
        </p:nvSpPr>
        <p:spPr/>
        <p:txBody>
          <a:bodyPr/>
          <a:lstStyle/>
          <a:p>
            <a:fld id="{E032942F-8E5D-4F7C-8C83-4B8CF9BFE420}" type="slidenum">
              <a:rPr lang="zh-CN" altLang="en-US" smtClean="0"/>
              <a:t>3</a:t>
            </a:fld>
            <a:endParaRPr lang="zh-CN" altLang="en-US"/>
          </a:p>
        </p:txBody>
      </p:sp>
    </p:spTree>
    <p:extLst>
      <p:ext uri="{BB962C8B-B14F-4D97-AF65-F5344CB8AC3E}">
        <p14:creationId xmlns:p14="http://schemas.microsoft.com/office/powerpoint/2010/main" val="33780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HK" altLang="zh-CN" dirty="0"/>
              <a:t>My academic search engine is specially designed for doctoral students, providing personalized recommendations, term optimization chatbots, word cloud visualizations, user interaction tools and condensed summaries to meet their needs for in-depth research. Next I will introduce these features in detail.</a:t>
            </a:r>
            <a:endParaRPr kumimoji="1" lang="zh-CN" altLang="en-US" dirty="0"/>
          </a:p>
        </p:txBody>
      </p:sp>
      <p:sp>
        <p:nvSpPr>
          <p:cNvPr id="4" name="灯片编号占位符 3"/>
          <p:cNvSpPr>
            <a:spLocks noGrp="1"/>
          </p:cNvSpPr>
          <p:nvPr>
            <p:ph type="sldNum" sz="quarter" idx="5"/>
          </p:nvPr>
        </p:nvSpPr>
        <p:spPr/>
        <p:txBody>
          <a:bodyPr/>
          <a:lstStyle/>
          <a:p>
            <a:fld id="{E032942F-8E5D-4F7C-8C83-4B8CF9BFE420}" type="slidenum">
              <a:rPr lang="zh-CN" altLang="en-US" smtClean="0"/>
              <a:t>4</a:t>
            </a:fld>
            <a:endParaRPr lang="zh-CN" altLang="en-US"/>
          </a:p>
        </p:txBody>
      </p:sp>
    </p:spTree>
    <p:extLst>
      <p:ext uri="{BB962C8B-B14F-4D97-AF65-F5344CB8AC3E}">
        <p14:creationId xmlns:p14="http://schemas.microsoft.com/office/powerpoint/2010/main" val="363669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36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58501D6-5144-4AF0-B9F0-B33598604C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2825" b="7514"/>
          <a:stretch/>
        </p:blipFill>
        <p:spPr>
          <a:xfrm>
            <a:off x="0" y="-65314"/>
            <a:ext cx="12192000" cy="6904653"/>
          </a:xfrm>
          <a:prstGeom prst="rect">
            <a:avLst/>
          </a:prstGeom>
        </p:spPr>
      </p:pic>
      <p:sp>
        <p:nvSpPr>
          <p:cNvPr id="8" name="流程图: 过程 7">
            <a:extLst>
              <a:ext uri="{FF2B5EF4-FFF2-40B4-BE49-F238E27FC236}">
                <a16:creationId xmlns:a16="http://schemas.microsoft.com/office/drawing/2014/main" id="{763E19FE-8BF0-44AA-9744-2D22651DB4DE}"/>
              </a:ext>
            </a:extLst>
          </p:cNvPr>
          <p:cNvSpPr/>
          <p:nvPr userDrawn="1"/>
        </p:nvSpPr>
        <p:spPr>
          <a:xfrm>
            <a:off x="-6350" y="-65314"/>
            <a:ext cx="12198350" cy="6904653"/>
          </a:xfrm>
          <a:prstGeom prst="flowChartProcess">
            <a:avLst/>
          </a:prstGeom>
          <a:solidFill>
            <a:srgbClr val="2D3B48">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过程 16" hidden="1">
            <a:extLst>
              <a:ext uri="{FF2B5EF4-FFF2-40B4-BE49-F238E27FC236}">
                <a16:creationId xmlns:a16="http://schemas.microsoft.com/office/drawing/2014/main" id="{5009DF7D-77F1-464D-8FFA-4EACF111B5F0}"/>
              </a:ext>
            </a:extLst>
          </p:cNvPr>
          <p:cNvSpPr/>
          <p:nvPr userDrawn="1"/>
        </p:nvSpPr>
        <p:spPr>
          <a:xfrm>
            <a:off x="-3175" y="0"/>
            <a:ext cx="12192000" cy="6858000"/>
          </a:xfrm>
          <a:prstGeom prst="flowChartProcess">
            <a:avLst/>
          </a:prstGeom>
          <a:solidFill>
            <a:srgbClr val="014273">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流程图: 过程 17">
            <a:extLst>
              <a:ext uri="{FF2B5EF4-FFF2-40B4-BE49-F238E27FC236}">
                <a16:creationId xmlns:a16="http://schemas.microsoft.com/office/drawing/2014/main" id="{014E9E72-3C5B-4744-BBFE-1EF7C1B00FFE}"/>
              </a:ext>
            </a:extLst>
          </p:cNvPr>
          <p:cNvSpPr/>
          <p:nvPr userDrawn="1"/>
        </p:nvSpPr>
        <p:spPr>
          <a:xfrm>
            <a:off x="355475" y="398033"/>
            <a:ext cx="11596271" cy="6131847"/>
          </a:xfrm>
          <a:prstGeom prst="flowChartProces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0D5F9DA0-B7F2-4DF7-A427-9AA7FF41C9FD}"/>
              </a:ext>
            </a:extLst>
          </p:cNvPr>
          <p:cNvSpPr/>
          <p:nvPr userDrawn="1"/>
        </p:nvSpPr>
        <p:spPr>
          <a:xfrm>
            <a:off x="457120" y="393949"/>
            <a:ext cx="144049" cy="504056"/>
          </a:xfrm>
          <a:prstGeom prst="rect">
            <a:avLst/>
          </a:prstGeom>
          <a:solidFill>
            <a:srgbClr val="1A57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Tree>
    <p:extLst>
      <p:ext uri="{BB962C8B-B14F-4D97-AF65-F5344CB8AC3E}">
        <p14:creationId xmlns:p14="http://schemas.microsoft.com/office/powerpoint/2010/main" val="123222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58501D6-5144-4AF0-B9F0-B33598604C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2825" b="7514"/>
          <a:stretch/>
        </p:blipFill>
        <p:spPr>
          <a:xfrm>
            <a:off x="0" y="-65314"/>
            <a:ext cx="12192000" cy="6904653"/>
          </a:xfrm>
          <a:prstGeom prst="rect">
            <a:avLst/>
          </a:prstGeom>
        </p:spPr>
      </p:pic>
      <p:sp>
        <p:nvSpPr>
          <p:cNvPr id="6" name="流程图: 过程 5">
            <a:extLst>
              <a:ext uri="{FF2B5EF4-FFF2-40B4-BE49-F238E27FC236}">
                <a16:creationId xmlns:a16="http://schemas.microsoft.com/office/drawing/2014/main" id="{763E19FE-8BF0-44AA-9744-2D22651DB4DE}"/>
              </a:ext>
            </a:extLst>
          </p:cNvPr>
          <p:cNvSpPr/>
          <p:nvPr userDrawn="1"/>
        </p:nvSpPr>
        <p:spPr>
          <a:xfrm>
            <a:off x="-6350" y="-65314"/>
            <a:ext cx="12198350" cy="6904653"/>
          </a:xfrm>
          <a:prstGeom prst="flowChartProcess">
            <a:avLst/>
          </a:prstGeom>
          <a:solidFill>
            <a:srgbClr val="2D3B48">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流程图: 过程 3">
            <a:extLst>
              <a:ext uri="{FF2B5EF4-FFF2-40B4-BE49-F238E27FC236}">
                <a16:creationId xmlns:a16="http://schemas.microsoft.com/office/drawing/2014/main" id="{34A4D93C-4808-475C-8019-7CAEE923C78B}"/>
              </a:ext>
            </a:extLst>
          </p:cNvPr>
          <p:cNvSpPr/>
          <p:nvPr userDrawn="1"/>
        </p:nvSpPr>
        <p:spPr>
          <a:xfrm>
            <a:off x="355475" y="398033"/>
            <a:ext cx="11596271" cy="6131847"/>
          </a:xfrm>
          <a:prstGeom prst="flowChartProces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48848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615E7A-2D5F-48DF-BF2E-2D364279A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AB5C7F-8B35-4D8E-B0AB-1357D7D60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ECE7B1-D28C-4272-B102-241224844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9C24D-81F9-419C-8C04-2C3BFA47A23C}" type="datetimeFigureOut">
              <a:rPr lang="zh-CN" altLang="en-US" smtClean="0"/>
              <a:t>2023/10/29</a:t>
            </a:fld>
            <a:endParaRPr lang="zh-CN" altLang="en-US"/>
          </a:p>
        </p:txBody>
      </p:sp>
      <p:sp>
        <p:nvSpPr>
          <p:cNvPr id="5" name="页脚占位符 4">
            <a:extLst>
              <a:ext uri="{FF2B5EF4-FFF2-40B4-BE49-F238E27FC236}">
                <a16:creationId xmlns:a16="http://schemas.microsoft.com/office/drawing/2014/main" id="{69F9DF9E-C5D9-4BE0-8648-EE381C5EF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44DDA1-159E-46B0-AA8C-4A9B3D2BD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FE0F8-2023-4D50-87F7-8D52EAA4F960}" type="slidenum">
              <a:rPr lang="zh-CN" altLang="en-US" smtClean="0"/>
              <a:t>‹#›</a:t>
            </a:fld>
            <a:endParaRPr lang="zh-CN" altLang="en-US"/>
          </a:p>
        </p:txBody>
      </p:sp>
    </p:spTree>
    <p:extLst>
      <p:ext uri="{BB962C8B-B14F-4D97-AF65-F5344CB8AC3E}">
        <p14:creationId xmlns:p14="http://schemas.microsoft.com/office/powerpoint/2010/main" val="67517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D2158836-D94C-4273-9CE6-6360B43C7151}"/>
              </a:ext>
            </a:extLst>
          </p:cNvPr>
          <p:cNvSpPr txBox="1"/>
          <p:nvPr/>
        </p:nvSpPr>
        <p:spPr>
          <a:xfrm>
            <a:off x="6277429" y="4952912"/>
            <a:ext cx="1627176"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时间：</a:t>
            </a:r>
            <a:r>
              <a:rPr lang="en-US" altLang="zh-CN" sz="1400" dirty="0">
                <a:solidFill>
                  <a:schemeClr val="bg1"/>
                </a:solidFill>
                <a:latin typeface="微软雅黑" panose="020B0503020204020204" pitchFamily="34" charset="-122"/>
                <a:ea typeface="微软雅黑" panose="020B0503020204020204" pitchFamily="34" charset="-122"/>
              </a:rPr>
              <a:t>2019.3.10</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5" name="图片 4" hidden="1"/>
          <p:cNvPicPr>
            <a:picLocks noChangeAspect="1"/>
          </p:cNvPicPr>
          <p:nvPr/>
        </p:nvPicPr>
        <p:blipFill>
          <a:blip r:embed="rId3"/>
          <a:stretch>
            <a:fillRect/>
          </a:stretch>
        </p:blipFill>
        <p:spPr>
          <a:xfrm>
            <a:off x="20878" y="-11784"/>
            <a:ext cx="12171122" cy="6869783"/>
          </a:xfrm>
          <a:prstGeom prst="rect">
            <a:avLst/>
          </a:prstGeom>
        </p:spPr>
      </p:pic>
      <p:cxnSp>
        <p:nvCxnSpPr>
          <p:cNvPr id="22" name="直接连接符 21">
            <a:extLst>
              <a:ext uri="{FF2B5EF4-FFF2-40B4-BE49-F238E27FC236}">
                <a16:creationId xmlns:a16="http://schemas.microsoft.com/office/drawing/2014/main" id="{A3126DD8-9C6F-4763-9274-77D8FF0FE29E}"/>
              </a:ext>
            </a:extLst>
          </p:cNvPr>
          <p:cNvCxnSpPr>
            <a:cxnSpLocks/>
          </p:cNvCxnSpPr>
          <p:nvPr/>
        </p:nvCxnSpPr>
        <p:spPr>
          <a:xfrm>
            <a:off x="2773680" y="3459359"/>
            <a:ext cx="645353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21" y="30774"/>
            <a:ext cx="12214471" cy="6887367"/>
          </a:xfrm>
          <a:prstGeom prst="rect">
            <a:avLst/>
          </a:prstGeom>
          <a:solidFill>
            <a:srgbClr val="2D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158501D6-5144-4AF0-B9F0-B33598604C83}"/>
              </a:ext>
            </a:extLst>
          </p:cNvPr>
          <p:cNvPicPr>
            <a:picLocks noChangeAspect="1"/>
          </p:cNvPicPr>
          <p:nvPr/>
        </p:nvPicPr>
        <p:blipFill rotWithShape="1">
          <a:blip r:embed="rId4">
            <a:extLst>
              <a:ext uri="{28A0092B-C50C-407E-A947-70E740481C1C}">
                <a14:useLocalDpi xmlns:a14="http://schemas.microsoft.com/office/drawing/2010/main" val="0"/>
              </a:ext>
            </a:extLst>
          </a:blip>
          <a:srcRect l="27462" r="1938"/>
          <a:stretch/>
        </p:blipFill>
        <p:spPr>
          <a:xfrm>
            <a:off x="0" y="8792"/>
            <a:ext cx="6810546" cy="6858000"/>
          </a:xfrm>
          <a:custGeom>
            <a:avLst/>
            <a:gdLst>
              <a:gd name="connsiteX0" fmla="*/ 0 w 6810546"/>
              <a:gd name="connsiteY0" fmla="*/ 0 h 6858000"/>
              <a:gd name="connsiteX1" fmla="*/ 4343933 w 6810546"/>
              <a:gd name="connsiteY1" fmla="*/ 0 h 6858000"/>
              <a:gd name="connsiteX2" fmla="*/ 6810546 w 6810546"/>
              <a:gd name="connsiteY2" fmla="*/ 3453205 h 6858000"/>
              <a:gd name="connsiteX3" fmla="*/ 4770804 w 6810546"/>
              <a:gd name="connsiteY3" fmla="*/ 6582728 h 6858000"/>
              <a:gd name="connsiteX4" fmla="*/ 4589536 w 6810546"/>
              <a:gd name="connsiteY4" fmla="*/ 6858000 h 6858000"/>
              <a:gd name="connsiteX5" fmla="*/ 0 w 681054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0546" h="6858000">
                <a:moveTo>
                  <a:pt x="0" y="0"/>
                </a:moveTo>
                <a:lnTo>
                  <a:pt x="4343933" y="0"/>
                </a:lnTo>
                <a:lnTo>
                  <a:pt x="6810546" y="3453205"/>
                </a:lnTo>
                <a:cubicBezTo>
                  <a:pt x="5974623" y="4637613"/>
                  <a:pt x="5696548" y="5169628"/>
                  <a:pt x="4770804" y="6582728"/>
                </a:cubicBezTo>
                <a:lnTo>
                  <a:pt x="4589536" y="6858000"/>
                </a:lnTo>
                <a:lnTo>
                  <a:pt x="0" y="6858000"/>
                </a:lnTo>
                <a:close/>
              </a:path>
            </a:pathLst>
          </a:custGeom>
        </p:spPr>
      </p:pic>
      <p:sp>
        <p:nvSpPr>
          <p:cNvPr id="21" name="矩形 7"/>
          <p:cNvSpPr/>
          <p:nvPr/>
        </p:nvSpPr>
        <p:spPr>
          <a:xfrm>
            <a:off x="3059893" y="-20575"/>
            <a:ext cx="3754315" cy="4407938"/>
          </a:xfrm>
          <a:custGeom>
            <a:avLst/>
            <a:gdLst>
              <a:gd name="connsiteX0" fmla="*/ 0 w 1274885"/>
              <a:gd name="connsiteY0" fmla="*/ 0 h 4100207"/>
              <a:gd name="connsiteX1" fmla="*/ 1274885 w 1274885"/>
              <a:gd name="connsiteY1" fmla="*/ 0 h 4100207"/>
              <a:gd name="connsiteX2" fmla="*/ 1274885 w 1274885"/>
              <a:gd name="connsiteY2" fmla="*/ 4100207 h 4100207"/>
              <a:gd name="connsiteX3" fmla="*/ 0 w 1274885"/>
              <a:gd name="connsiteY3" fmla="*/ 4100207 h 4100207"/>
              <a:gd name="connsiteX4" fmla="*/ 0 w 1274885"/>
              <a:gd name="connsiteY4" fmla="*/ 0 h 4100207"/>
              <a:gd name="connsiteX0" fmla="*/ 0 w 3719146"/>
              <a:gd name="connsiteY0" fmla="*/ 0 h 4100207"/>
              <a:gd name="connsiteX1" fmla="*/ 1274885 w 3719146"/>
              <a:gd name="connsiteY1" fmla="*/ 0 h 4100207"/>
              <a:gd name="connsiteX2" fmla="*/ 3719146 w 3719146"/>
              <a:gd name="connsiteY2" fmla="*/ 3467161 h 4100207"/>
              <a:gd name="connsiteX3" fmla="*/ 0 w 3719146"/>
              <a:gd name="connsiteY3" fmla="*/ 4100207 h 4100207"/>
              <a:gd name="connsiteX4" fmla="*/ 0 w 3719146"/>
              <a:gd name="connsiteY4" fmla="*/ 0 h 4100207"/>
              <a:gd name="connsiteX0" fmla="*/ 0 w 3719146"/>
              <a:gd name="connsiteY0" fmla="*/ 0 h 4407938"/>
              <a:gd name="connsiteX1" fmla="*/ 1274885 w 3719146"/>
              <a:gd name="connsiteY1" fmla="*/ 0 h 4407938"/>
              <a:gd name="connsiteX2" fmla="*/ 3719146 w 3719146"/>
              <a:gd name="connsiteY2" fmla="*/ 3467161 h 4407938"/>
              <a:gd name="connsiteX3" fmla="*/ 3112477 w 3719146"/>
              <a:gd name="connsiteY3" fmla="*/ 4407938 h 4407938"/>
              <a:gd name="connsiteX4" fmla="*/ 0 w 3719146"/>
              <a:gd name="connsiteY4" fmla="*/ 0 h 4407938"/>
              <a:gd name="connsiteX0" fmla="*/ 0 w 3754315"/>
              <a:gd name="connsiteY0" fmla="*/ 17585 h 4407938"/>
              <a:gd name="connsiteX1" fmla="*/ 1310054 w 3754315"/>
              <a:gd name="connsiteY1" fmla="*/ 0 h 4407938"/>
              <a:gd name="connsiteX2" fmla="*/ 3754315 w 3754315"/>
              <a:gd name="connsiteY2" fmla="*/ 3467161 h 4407938"/>
              <a:gd name="connsiteX3" fmla="*/ 3147646 w 3754315"/>
              <a:gd name="connsiteY3" fmla="*/ 4407938 h 4407938"/>
              <a:gd name="connsiteX4" fmla="*/ 0 w 3754315"/>
              <a:gd name="connsiteY4" fmla="*/ 17585 h 440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15" h="4407938">
                <a:moveTo>
                  <a:pt x="0" y="17585"/>
                </a:moveTo>
                <a:lnTo>
                  <a:pt x="1310054" y="0"/>
                </a:lnTo>
                <a:lnTo>
                  <a:pt x="3754315" y="3467161"/>
                </a:lnTo>
                <a:lnTo>
                  <a:pt x="3147646" y="4407938"/>
                </a:lnTo>
                <a:lnTo>
                  <a:pt x="0" y="17585"/>
                </a:lnTo>
                <a:close/>
              </a:path>
            </a:pathLst>
          </a:custGeom>
          <a:solidFill>
            <a:srgbClr val="41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8"/>
          <p:cNvSpPr/>
          <p:nvPr/>
        </p:nvSpPr>
        <p:spPr>
          <a:xfrm>
            <a:off x="3393553" y="3429000"/>
            <a:ext cx="2883876" cy="3408602"/>
          </a:xfrm>
          <a:custGeom>
            <a:avLst/>
            <a:gdLst>
              <a:gd name="connsiteX0" fmla="*/ 0 w 1248507"/>
              <a:gd name="connsiteY0" fmla="*/ 0 h 4062045"/>
              <a:gd name="connsiteX1" fmla="*/ 1248507 w 1248507"/>
              <a:gd name="connsiteY1" fmla="*/ 0 h 4062045"/>
              <a:gd name="connsiteX2" fmla="*/ 1248507 w 1248507"/>
              <a:gd name="connsiteY2" fmla="*/ 4062045 h 4062045"/>
              <a:gd name="connsiteX3" fmla="*/ 0 w 1248507"/>
              <a:gd name="connsiteY3" fmla="*/ 4062045 h 4062045"/>
              <a:gd name="connsiteX4" fmla="*/ 0 w 1248507"/>
              <a:gd name="connsiteY4" fmla="*/ 0 h 4062045"/>
              <a:gd name="connsiteX0" fmla="*/ 0 w 2883876"/>
              <a:gd name="connsiteY0" fmla="*/ 0 h 4062045"/>
              <a:gd name="connsiteX1" fmla="*/ 2883876 w 2883876"/>
              <a:gd name="connsiteY1" fmla="*/ 1582615 h 4062045"/>
              <a:gd name="connsiteX2" fmla="*/ 1248507 w 2883876"/>
              <a:gd name="connsiteY2" fmla="*/ 4062045 h 4062045"/>
              <a:gd name="connsiteX3" fmla="*/ 0 w 2883876"/>
              <a:gd name="connsiteY3" fmla="*/ 4062045 h 4062045"/>
              <a:gd name="connsiteX4" fmla="*/ 0 w 2883876"/>
              <a:gd name="connsiteY4" fmla="*/ 0 h 4062045"/>
              <a:gd name="connsiteX0" fmla="*/ 2242038 w 2883876"/>
              <a:gd name="connsiteY0" fmla="*/ 0 h 3349868"/>
              <a:gd name="connsiteX1" fmla="*/ 2883876 w 2883876"/>
              <a:gd name="connsiteY1" fmla="*/ 870438 h 3349868"/>
              <a:gd name="connsiteX2" fmla="*/ 1248507 w 2883876"/>
              <a:gd name="connsiteY2" fmla="*/ 3349868 h 3349868"/>
              <a:gd name="connsiteX3" fmla="*/ 0 w 2883876"/>
              <a:gd name="connsiteY3" fmla="*/ 3349868 h 3349868"/>
              <a:gd name="connsiteX4" fmla="*/ 2242038 w 2883876"/>
              <a:gd name="connsiteY4" fmla="*/ 0 h 3349868"/>
              <a:gd name="connsiteX0" fmla="*/ 2242038 w 2883876"/>
              <a:gd name="connsiteY0" fmla="*/ 0 h 3358660"/>
              <a:gd name="connsiteX1" fmla="*/ 2883876 w 2883876"/>
              <a:gd name="connsiteY1" fmla="*/ 870438 h 3358660"/>
              <a:gd name="connsiteX2" fmla="*/ 1292469 w 2883876"/>
              <a:gd name="connsiteY2" fmla="*/ 3358660 h 3358660"/>
              <a:gd name="connsiteX3" fmla="*/ 0 w 2883876"/>
              <a:gd name="connsiteY3" fmla="*/ 3349868 h 3358660"/>
              <a:gd name="connsiteX4" fmla="*/ 2242038 w 2883876"/>
              <a:gd name="connsiteY4" fmla="*/ 0 h 3358660"/>
              <a:gd name="connsiteX0" fmla="*/ 2242038 w 2883876"/>
              <a:gd name="connsiteY0" fmla="*/ 0 h 3358660"/>
              <a:gd name="connsiteX1" fmla="*/ 2883876 w 2883876"/>
              <a:gd name="connsiteY1" fmla="*/ 870438 h 3358660"/>
              <a:gd name="connsiteX2" fmla="*/ 1292469 w 2883876"/>
              <a:gd name="connsiteY2" fmla="*/ 3358660 h 3358660"/>
              <a:gd name="connsiteX3" fmla="*/ 0 w 2883876"/>
              <a:gd name="connsiteY3" fmla="*/ 3349868 h 3358660"/>
              <a:gd name="connsiteX4" fmla="*/ 2242038 w 2883876"/>
              <a:gd name="connsiteY4" fmla="*/ 0 h 3358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876" h="3358660">
                <a:moveTo>
                  <a:pt x="2242038" y="0"/>
                </a:moveTo>
                <a:lnTo>
                  <a:pt x="2883876" y="870438"/>
                </a:lnTo>
                <a:lnTo>
                  <a:pt x="1292469" y="3358660"/>
                </a:lnTo>
                <a:lnTo>
                  <a:pt x="0" y="3349868"/>
                </a:lnTo>
                <a:lnTo>
                  <a:pt x="2242038" y="0"/>
                </a:lnTo>
                <a:close/>
              </a:path>
            </a:pathLst>
          </a:custGeom>
          <a:solidFill>
            <a:srgbClr val="008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A99B3C5-F92E-4005-8DBE-C93B4B39626F}"/>
              </a:ext>
            </a:extLst>
          </p:cNvPr>
          <p:cNvSpPr txBox="1"/>
          <p:nvPr/>
        </p:nvSpPr>
        <p:spPr>
          <a:xfrm>
            <a:off x="7299110" y="457189"/>
            <a:ext cx="5806102" cy="4893647"/>
          </a:xfrm>
          <a:prstGeom prst="rect">
            <a:avLst/>
          </a:prstGeom>
          <a:noFill/>
        </p:spPr>
        <p:txBody>
          <a:bodyPr wrap="square" rtlCol="0">
            <a:spAutoFit/>
          </a:bodyPr>
          <a:lstStyle/>
          <a:p>
            <a:r>
              <a:rPr lang="en-HK" altLang="zh-CN" sz="6000" dirty="0">
                <a:solidFill>
                  <a:schemeClr val="bg1"/>
                </a:solidFill>
                <a:effectLst>
                  <a:outerShdw blurRad="50800" dist="38100" dir="2700000" algn="tl" rotWithShape="0">
                    <a:prstClr val="black">
                      <a:alpha val="20000"/>
                    </a:prstClr>
                  </a:outerShdw>
                </a:effectLst>
                <a:latin typeface="微软雅黑" panose="020B0503020204020204" pitchFamily="34" charset="-122"/>
                <a:ea typeface="微软雅黑" panose="020B0503020204020204" pitchFamily="34" charset="-122"/>
              </a:rPr>
              <a:t>Lemon Academic Knowledge Platform </a:t>
            </a:r>
          </a:p>
          <a:p>
            <a:endParaRPr lang="zh-CN" altLang="en-US" sz="7200" dirty="0">
              <a:solidFill>
                <a:schemeClr val="bg1"/>
              </a:solidFill>
              <a:effectLst>
                <a:outerShdw blurRad="50800" dist="38100" dir="2700000" algn="tl" rotWithShape="0">
                  <a:prstClr val="black">
                    <a:alpha val="20000"/>
                  </a:prstClr>
                </a:outerShdw>
              </a:effectLst>
              <a:latin typeface="微软雅黑" panose="020B0503020204020204" pitchFamily="34" charset="-122"/>
              <a:ea typeface="微软雅黑" panose="020B0503020204020204" pitchFamily="34" charset="-122"/>
            </a:endParaRPr>
          </a:p>
        </p:txBody>
      </p:sp>
      <p:sp>
        <p:nvSpPr>
          <p:cNvPr id="35" name="矩形 2"/>
          <p:cNvSpPr/>
          <p:nvPr/>
        </p:nvSpPr>
        <p:spPr>
          <a:xfrm>
            <a:off x="4306765" y="-20575"/>
            <a:ext cx="2771766" cy="6887367"/>
          </a:xfrm>
          <a:custGeom>
            <a:avLst/>
            <a:gdLst>
              <a:gd name="connsiteX0" fmla="*/ 0 w 2771766"/>
              <a:gd name="connsiteY0" fmla="*/ 0 h 6887367"/>
              <a:gd name="connsiteX1" fmla="*/ 2771766 w 2771766"/>
              <a:gd name="connsiteY1" fmla="*/ 0 h 6887367"/>
              <a:gd name="connsiteX2" fmla="*/ 2771766 w 2771766"/>
              <a:gd name="connsiteY2" fmla="*/ 6887367 h 6887367"/>
              <a:gd name="connsiteX3" fmla="*/ 0 w 2771766"/>
              <a:gd name="connsiteY3" fmla="*/ 6887367 h 6887367"/>
              <a:gd name="connsiteX4" fmla="*/ 0 w 2771766"/>
              <a:gd name="connsiteY4" fmla="*/ 0 h 6887367"/>
              <a:gd name="connsiteX0" fmla="*/ 7 w 2771773"/>
              <a:gd name="connsiteY0" fmla="*/ 0 h 6887367"/>
              <a:gd name="connsiteX1" fmla="*/ 2771773 w 2771773"/>
              <a:gd name="connsiteY1" fmla="*/ 0 h 6887367"/>
              <a:gd name="connsiteX2" fmla="*/ 2771773 w 2771773"/>
              <a:gd name="connsiteY2" fmla="*/ 6887367 h 6887367"/>
              <a:gd name="connsiteX3" fmla="*/ 7 w 2771773"/>
              <a:gd name="connsiteY3" fmla="*/ 6887367 h 6887367"/>
              <a:gd name="connsiteX4" fmla="*/ 2470559 w 2771773"/>
              <a:gd name="connsiteY4" fmla="*/ 3463022 h 6887367"/>
              <a:gd name="connsiteX5" fmla="*/ 7 w 2771773"/>
              <a:gd name="connsiteY5" fmla="*/ 0 h 6887367"/>
              <a:gd name="connsiteX0" fmla="*/ 10 w 2771776"/>
              <a:gd name="connsiteY0" fmla="*/ 0 h 6887367"/>
              <a:gd name="connsiteX1" fmla="*/ 2771776 w 2771776"/>
              <a:gd name="connsiteY1" fmla="*/ 0 h 6887367"/>
              <a:gd name="connsiteX2" fmla="*/ 2771776 w 2771776"/>
              <a:gd name="connsiteY2" fmla="*/ 6887367 h 6887367"/>
              <a:gd name="connsiteX3" fmla="*/ 10 w 2771776"/>
              <a:gd name="connsiteY3" fmla="*/ 6887367 h 6887367"/>
              <a:gd name="connsiteX4" fmla="*/ 2470562 w 2771776"/>
              <a:gd name="connsiteY4" fmla="*/ 3463022 h 6887367"/>
              <a:gd name="connsiteX5" fmla="*/ 10 w 2771776"/>
              <a:gd name="connsiteY5" fmla="*/ 0 h 6887367"/>
              <a:gd name="connsiteX0" fmla="*/ 0 w 2771766"/>
              <a:gd name="connsiteY0" fmla="*/ 0 h 6887367"/>
              <a:gd name="connsiteX1" fmla="*/ 2771766 w 2771766"/>
              <a:gd name="connsiteY1" fmla="*/ 0 h 6887367"/>
              <a:gd name="connsiteX2" fmla="*/ 2771766 w 2771766"/>
              <a:gd name="connsiteY2" fmla="*/ 6887367 h 6887367"/>
              <a:gd name="connsiteX3" fmla="*/ 225911 w 2771766"/>
              <a:gd name="connsiteY3" fmla="*/ 6887367 h 6887367"/>
              <a:gd name="connsiteX4" fmla="*/ 2470552 w 2771766"/>
              <a:gd name="connsiteY4" fmla="*/ 3463022 h 6887367"/>
              <a:gd name="connsiteX5" fmla="*/ 0 w 2771766"/>
              <a:gd name="connsiteY5" fmla="*/ 0 h 6887367"/>
              <a:gd name="connsiteX0" fmla="*/ 0 w 2771766"/>
              <a:gd name="connsiteY0" fmla="*/ 0 h 6887367"/>
              <a:gd name="connsiteX1" fmla="*/ 2771766 w 2771766"/>
              <a:gd name="connsiteY1" fmla="*/ 0 h 6887367"/>
              <a:gd name="connsiteX2" fmla="*/ 2771766 w 2771766"/>
              <a:gd name="connsiteY2" fmla="*/ 6887367 h 6887367"/>
              <a:gd name="connsiteX3" fmla="*/ 225911 w 2771766"/>
              <a:gd name="connsiteY3" fmla="*/ 6887367 h 6887367"/>
              <a:gd name="connsiteX4" fmla="*/ 2470552 w 2771766"/>
              <a:gd name="connsiteY4" fmla="*/ 3463022 h 6887367"/>
              <a:gd name="connsiteX5" fmla="*/ 0 w 2771766"/>
              <a:gd name="connsiteY5" fmla="*/ 0 h 68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766" h="6887367">
                <a:moveTo>
                  <a:pt x="0" y="0"/>
                </a:moveTo>
                <a:lnTo>
                  <a:pt x="2771766" y="0"/>
                </a:lnTo>
                <a:lnTo>
                  <a:pt x="2771766" y="6887367"/>
                </a:lnTo>
                <a:lnTo>
                  <a:pt x="225911" y="6887367"/>
                </a:lnTo>
                <a:cubicBezTo>
                  <a:pt x="1307612" y="5222379"/>
                  <a:pt x="1668550" y="4848311"/>
                  <a:pt x="2470552" y="3463022"/>
                </a:cubicBez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45FBB63-445E-0ABF-28E1-E4FDD036F558}"/>
              </a:ext>
            </a:extLst>
          </p:cNvPr>
          <p:cNvSpPr txBox="1"/>
          <p:nvPr/>
        </p:nvSpPr>
        <p:spPr>
          <a:xfrm>
            <a:off x="9574302" y="5898697"/>
            <a:ext cx="3086100" cy="954107"/>
          </a:xfrm>
          <a:prstGeom prst="rect">
            <a:avLst/>
          </a:prstGeom>
          <a:noFill/>
        </p:spPr>
        <p:txBody>
          <a:bodyPr wrap="square" rtlCol="0">
            <a:spAutoFit/>
          </a:bodyPr>
          <a:lstStyle/>
          <a:p>
            <a:r>
              <a:rPr kumimoji="1" lang="en-US" altLang="zh-CN" sz="2800" dirty="0">
                <a:solidFill>
                  <a:schemeClr val="bg1"/>
                </a:solidFill>
              </a:rPr>
              <a:t>Group 10</a:t>
            </a:r>
          </a:p>
          <a:p>
            <a:r>
              <a:rPr kumimoji="1" lang="en-US" altLang="zh-CN" sz="2800" dirty="0" err="1">
                <a:solidFill>
                  <a:schemeClr val="bg1"/>
                </a:solidFill>
              </a:rPr>
              <a:t>Bian</a:t>
            </a:r>
            <a:r>
              <a:rPr kumimoji="1" lang="en-US" altLang="zh-CN" sz="2800" dirty="0">
                <a:solidFill>
                  <a:schemeClr val="bg1"/>
                </a:solidFill>
              </a:rPr>
              <a:t> </a:t>
            </a:r>
            <a:r>
              <a:rPr kumimoji="1" lang="en-US" altLang="zh-CN" sz="2800" dirty="0" err="1">
                <a:solidFill>
                  <a:schemeClr val="bg1"/>
                </a:solidFill>
              </a:rPr>
              <a:t>Weizhen</a:t>
            </a:r>
            <a:endParaRPr kumimoji="1" lang="zh-CN" altLang="en-US" sz="2800" dirty="0">
              <a:solidFill>
                <a:schemeClr val="bg1"/>
              </a:solidFill>
            </a:endParaRPr>
          </a:p>
        </p:txBody>
      </p:sp>
    </p:spTree>
    <p:extLst>
      <p:ext uri="{BB962C8B-B14F-4D97-AF65-F5344CB8AC3E}">
        <p14:creationId xmlns:p14="http://schemas.microsoft.com/office/powerpoint/2010/main" val="15990843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梯形 21">
            <a:extLst>
              <a:ext uri="{FF2B5EF4-FFF2-40B4-BE49-F238E27FC236}">
                <a16:creationId xmlns:a16="http://schemas.microsoft.com/office/drawing/2014/main" id="{8251C835-43E2-479D-96BC-3006D5A2D463}"/>
              </a:ext>
            </a:extLst>
          </p:cNvPr>
          <p:cNvSpPr/>
          <p:nvPr/>
        </p:nvSpPr>
        <p:spPr>
          <a:xfrm rot="16200000">
            <a:off x="6275143" y="557097"/>
            <a:ext cx="6016751" cy="5816958"/>
          </a:xfrm>
          <a:prstGeom prst="trapezoid">
            <a:avLst/>
          </a:prstGeom>
          <a:solidFill>
            <a:srgbClr val="2D3B48">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F4A9A45-9D8B-41C0-93B9-FB37AA2728A6}"/>
              </a:ext>
            </a:extLst>
          </p:cNvPr>
          <p:cNvSpPr txBox="1"/>
          <p:nvPr/>
        </p:nvSpPr>
        <p:spPr>
          <a:xfrm>
            <a:off x="7276995" y="1983750"/>
            <a:ext cx="2893326"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Introduction</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E32E14E4-D57A-460D-8B4C-5FAA0AC02E35}"/>
              </a:ext>
            </a:extLst>
          </p:cNvPr>
          <p:cNvSpPr/>
          <p:nvPr/>
        </p:nvSpPr>
        <p:spPr>
          <a:xfrm>
            <a:off x="7276995" y="2523770"/>
            <a:ext cx="4382645" cy="2655727"/>
          </a:xfrm>
          <a:prstGeom prst="rect">
            <a:avLst/>
          </a:prstGeom>
        </p:spPr>
        <p:txBody>
          <a:bodyPr wrap="square">
            <a:spAutoFit/>
          </a:bodyPr>
          <a:lstStyle/>
          <a:p>
            <a:pPr algn="just" defTabSz="913765">
              <a:lnSpc>
                <a:spcPct val="120000"/>
              </a:lnSpc>
              <a:defRPr/>
            </a:pPr>
            <a:r>
              <a:rPr lang="en-HK" altLang="zh-CN" sz="1400" b="1" dirty="0">
                <a:solidFill>
                  <a:schemeClr val="bg1"/>
                </a:solidFill>
                <a:latin typeface="微软雅黑" panose="020B0503020204020204" pitchFamily="34" charset="-122"/>
                <a:ea typeface="微软雅黑" panose="020B0503020204020204" pitchFamily="34" charset="-122"/>
              </a:rPr>
              <a:t>The Lemon academic recommendation search platform is specially designed for students preparing to study for PhD. It improves the shortcomings of the existing functions of Google Scholar and adds article recommendation, article summary, term optimization and other functions to help students quickly find the research direction they are interested in. , enter the academic field.</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pic>
        <p:nvPicPr>
          <p:cNvPr id="3" name="图片 2" descr="文本&#10;&#10;描述已自动生成">
            <a:extLst>
              <a:ext uri="{FF2B5EF4-FFF2-40B4-BE49-F238E27FC236}">
                <a16:creationId xmlns:a16="http://schemas.microsoft.com/office/drawing/2014/main" id="{8C964266-2A90-8E50-D11D-30C56209F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26" y="582063"/>
            <a:ext cx="5693874" cy="5693874"/>
          </a:xfrm>
          <a:prstGeom prst="rect">
            <a:avLst/>
          </a:prstGeom>
        </p:spPr>
      </p:pic>
    </p:spTree>
    <p:extLst>
      <p:ext uri="{BB962C8B-B14F-4D97-AF65-F5344CB8AC3E}">
        <p14:creationId xmlns:p14="http://schemas.microsoft.com/office/powerpoint/2010/main" val="3266149178"/>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示&#10;&#10;描述已自动生成">
            <a:extLst>
              <a:ext uri="{FF2B5EF4-FFF2-40B4-BE49-F238E27FC236}">
                <a16:creationId xmlns:a16="http://schemas.microsoft.com/office/drawing/2014/main" id="{EB858DBD-1C7F-93BA-921A-A5B63B52B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014" y="2010634"/>
            <a:ext cx="6931215" cy="4072665"/>
          </a:xfrm>
          <a:prstGeom prst="rect">
            <a:avLst/>
          </a:prstGeom>
        </p:spPr>
      </p:pic>
      <p:sp>
        <p:nvSpPr>
          <p:cNvPr id="4" name="文本框 3">
            <a:extLst>
              <a:ext uri="{FF2B5EF4-FFF2-40B4-BE49-F238E27FC236}">
                <a16:creationId xmlns:a16="http://schemas.microsoft.com/office/drawing/2014/main" id="{599B53BC-50FA-48F7-BBAC-13F3824590C2}"/>
              </a:ext>
            </a:extLst>
          </p:cNvPr>
          <p:cNvSpPr txBox="1"/>
          <p:nvPr/>
        </p:nvSpPr>
        <p:spPr>
          <a:xfrm>
            <a:off x="501483" y="1521938"/>
            <a:ext cx="2279135"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Pain Point</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C4005E0-A4D7-4083-81B6-98877508C8A2}"/>
              </a:ext>
            </a:extLst>
          </p:cNvPr>
          <p:cNvSpPr/>
          <p:nvPr/>
        </p:nvSpPr>
        <p:spPr>
          <a:xfrm>
            <a:off x="501483" y="2174921"/>
            <a:ext cx="3841917" cy="3908378"/>
          </a:xfrm>
          <a:prstGeom prst="rect">
            <a:avLst/>
          </a:prstGeom>
        </p:spPr>
        <p:txBody>
          <a:bodyPr wrap="square">
            <a:spAutoFit/>
          </a:bodyPr>
          <a:lstStyle/>
          <a:p>
            <a:pPr marL="228600" indent="-228600" algn="just" defTabSz="913765">
              <a:lnSpc>
                <a:spcPct val="120000"/>
              </a:lnSpc>
              <a:buAutoNum type="arabicPeriod"/>
              <a:defRPr/>
            </a:pPr>
            <a:r>
              <a:rPr lang="en-HK" altLang="zh-CN" sz="1600" dirty="0">
                <a:solidFill>
                  <a:schemeClr val="bg2">
                    <a:lumMod val="25000"/>
                  </a:schemeClr>
                </a:solidFill>
                <a:latin typeface="微软雅黑" panose="020B0503020204020204" pitchFamily="34" charset="-122"/>
                <a:ea typeface="微软雅黑" panose="020B0503020204020204" pitchFamily="34" charset="-122"/>
              </a:rPr>
              <a:t>Google Scholar cannot provide active article recommendations for students preparing to pursue a PhD.</a:t>
            </a:r>
          </a:p>
          <a:p>
            <a:pPr marL="228600" indent="-228600" algn="just" defTabSz="913765">
              <a:lnSpc>
                <a:spcPct val="120000"/>
              </a:lnSpc>
              <a:buAutoNum type="arabicPeriod"/>
              <a:defRPr/>
            </a:pPr>
            <a:endParaRPr lang="en-HK" altLang="zh-CN" sz="1600" dirty="0">
              <a:solidFill>
                <a:schemeClr val="bg2">
                  <a:lumMod val="25000"/>
                </a:schemeClr>
              </a:solidFill>
              <a:latin typeface="微软雅黑" panose="020B0503020204020204" pitchFamily="34" charset="-122"/>
              <a:ea typeface="微软雅黑" panose="020B0503020204020204" pitchFamily="34" charset="-122"/>
            </a:endParaRPr>
          </a:p>
          <a:p>
            <a:pPr algn="just" defTabSz="913765">
              <a:lnSpc>
                <a:spcPct val="120000"/>
              </a:lnSpc>
              <a:defRPr/>
            </a:pPr>
            <a:r>
              <a:rPr lang="en-HK" altLang="zh-CN" sz="1600" dirty="0">
                <a:solidFill>
                  <a:schemeClr val="bg2">
                    <a:lumMod val="25000"/>
                  </a:schemeClr>
                </a:solidFill>
                <a:latin typeface="微软雅黑" panose="020B0503020204020204" pitchFamily="34" charset="-122"/>
                <a:ea typeface="微软雅黑" panose="020B0503020204020204" pitchFamily="34" charset="-122"/>
              </a:rPr>
              <a:t>2. Google Scholar does not provide search term optimization for users.</a:t>
            </a:r>
          </a:p>
          <a:p>
            <a:pPr algn="just" defTabSz="913765">
              <a:lnSpc>
                <a:spcPct val="120000"/>
              </a:lnSpc>
              <a:defRPr/>
            </a:pPr>
            <a:endParaRPr lang="en-HK" altLang="zh-CN" sz="1600" dirty="0">
              <a:solidFill>
                <a:schemeClr val="bg2">
                  <a:lumMod val="25000"/>
                </a:schemeClr>
              </a:solidFill>
              <a:latin typeface="微软雅黑" panose="020B0503020204020204" pitchFamily="34" charset="-122"/>
              <a:ea typeface="微软雅黑" panose="020B0503020204020204" pitchFamily="34" charset="-122"/>
            </a:endParaRPr>
          </a:p>
          <a:p>
            <a:pPr algn="just" defTabSz="913765">
              <a:lnSpc>
                <a:spcPct val="120000"/>
              </a:lnSpc>
              <a:defRPr/>
            </a:pPr>
            <a:r>
              <a:rPr lang="en-HK" altLang="zh-CN" sz="1600" dirty="0">
                <a:solidFill>
                  <a:schemeClr val="bg2">
                    <a:lumMod val="25000"/>
                  </a:schemeClr>
                </a:solidFill>
                <a:latin typeface="微软雅黑" panose="020B0503020204020204" pitchFamily="34" charset="-122"/>
                <a:ea typeface="微软雅黑" panose="020B0503020204020204" pitchFamily="34" charset="-122"/>
              </a:rPr>
              <a:t>3, Google Scholar lacks intuitive word cloud display and article summary functions, and users cannot quickly understand the core content of the search results. </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D03A4C7-09FE-4DC9-A6DD-14D4CF4DB23D}"/>
              </a:ext>
            </a:extLst>
          </p:cNvPr>
          <p:cNvSpPr txBox="1"/>
          <p:nvPr/>
        </p:nvSpPr>
        <p:spPr>
          <a:xfrm>
            <a:off x="689982" y="439362"/>
            <a:ext cx="2726318"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Business Pain</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pic>
        <p:nvPicPr>
          <p:cNvPr id="17" name="图片 16" descr="文本&#10;&#10;中度可信度描述已自动生成">
            <a:extLst>
              <a:ext uri="{FF2B5EF4-FFF2-40B4-BE49-F238E27FC236}">
                <a16:creationId xmlns:a16="http://schemas.microsoft.com/office/drawing/2014/main" id="{F16EA8D0-0C79-35EF-0277-B251913DC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696" y="850901"/>
            <a:ext cx="5359400" cy="1143000"/>
          </a:xfrm>
          <a:prstGeom prst="rect">
            <a:avLst/>
          </a:prstGeom>
        </p:spPr>
      </p:pic>
    </p:spTree>
    <p:extLst>
      <p:ext uri="{BB962C8B-B14F-4D97-AF65-F5344CB8AC3E}">
        <p14:creationId xmlns:p14="http://schemas.microsoft.com/office/powerpoint/2010/main" val="275345148"/>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9B53BC-50FA-48F7-BBAC-13F3824590C2}"/>
              </a:ext>
            </a:extLst>
          </p:cNvPr>
          <p:cNvSpPr txBox="1"/>
          <p:nvPr/>
        </p:nvSpPr>
        <p:spPr>
          <a:xfrm>
            <a:off x="501483" y="1521938"/>
            <a:ext cx="2279135"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Value Point</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C4005E0-A4D7-4083-81B6-98877508C8A2}"/>
              </a:ext>
            </a:extLst>
          </p:cNvPr>
          <p:cNvSpPr/>
          <p:nvPr/>
        </p:nvSpPr>
        <p:spPr>
          <a:xfrm>
            <a:off x="501483" y="2174921"/>
            <a:ext cx="3841917" cy="2140266"/>
          </a:xfrm>
          <a:prstGeom prst="rect">
            <a:avLst/>
          </a:prstGeom>
        </p:spPr>
        <p:txBody>
          <a:bodyPr wrap="square">
            <a:spAutoFit/>
          </a:bodyPr>
          <a:lstStyle/>
          <a:p>
            <a:pPr algn="just" defTabSz="913765">
              <a:lnSpc>
                <a:spcPct val="120000"/>
              </a:lnSpc>
              <a:defRPr/>
            </a:pPr>
            <a:r>
              <a:rPr kumimoji="1" lang="en-HK" altLang="zh-CN" sz="1600" dirty="0"/>
              <a:t>My academic search engine is specially designed for doctoral students, providing personalized recommendations, term optimization chatbots, word cloud visualizations, user interaction tools and condensed summaries to meet their needs for in-depth research.</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D03A4C7-09FE-4DC9-A6DD-14D4CF4DB23D}"/>
              </a:ext>
            </a:extLst>
          </p:cNvPr>
          <p:cNvSpPr txBox="1"/>
          <p:nvPr/>
        </p:nvSpPr>
        <p:spPr>
          <a:xfrm>
            <a:off x="689982" y="439362"/>
            <a:ext cx="2726318"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Business Pain</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pic>
        <p:nvPicPr>
          <p:cNvPr id="3" name="图片 2" descr="图片包含 Teams&#10;&#10;描述已自动生成">
            <a:extLst>
              <a:ext uri="{FF2B5EF4-FFF2-40B4-BE49-F238E27FC236}">
                <a16:creationId xmlns:a16="http://schemas.microsoft.com/office/drawing/2014/main" id="{7A0F1B7F-4052-3379-B384-15C1DAABE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499" y="1155701"/>
            <a:ext cx="7226300" cy="5045706"/>
          </a:xfrm>
          <a:prstGeom prst="rect">
            <a:avLst/>
          </a:prstGeom>
        </p:spPr>
      </p:pic>
    </p:spTree>
    <p:extLst>
      <p:ext uri="{BB962C8B-B14F-4D97-AF65-F5344CB8AC3E}">
        <p14:creationId xmlns:p14="http://schemas.microsoft.com/office/powerpoint/2010/main" val="2299543730"/>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7935F7A-111A-43CE-980B-414D23DD2571}"/>
              </a:ext>
            </a:extLst>
          </p:cNvPr>
          <p:cNvSpPr>
            <a:spLocks noChangeArrowheads="1"/>
          </p:cNvSpPr>
          <p:nvPr/>
        </p:nvSpPr>
        <p:spPr bwMode="auto">
          <a:xfrm>
            <a:off x="354209" y="3872707"/>
            <a:ext cx="11585986" cy="682625"/>
          </a:xfrm>
          <a:prstGeom prst="rect">
            <a:avLst/>
          </a:prstGeom>
          <a:gradFill>
            <a:gsLst>
              <a:gs pos="0">
                <a:schemeClr val="bg1"/>
              </a:gs>
              <a:gs pos="100000">
                <a:schemeClr val="bg1">
                  <a:lumMod val="85000"/>
                </a:schemeClr>
              </a:gs>
            </a:gsLst>
            <a:lin ang="5400000" scaled="0"/>
          </a:gra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latin typeface="微软雅黑" pitchFamily="34" charset="-122"/>
              <a:ea typeface="微软雅黑" pitchFamily="34" charset="-122"/>
              <a:cs typeface="Calibri" pitchFamily="34" charset="0"/>
              <a:sym typeface="Calibri" pitchFamily="34" charset="0"/>
            </a:endParaRPr>
          </a:p>
        </p:txBody>
      </p:sp>
      <p:pic>
        <p:nvPicPr>
          <p:cNvPr id="4" name="Picture 4">
            <a:extLst>
              <a:ext uri="{FF2B5EF4-FFF2-40B4-BE49-F238E27FC236}">
                <a16:creationId xmlns:a16="http://schemas.microsoft.com/office/drawing/2014/main" id="{B53980D2-1191-4715-B3FF-9688A6A9F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521" y="1641475"/>
            <a:ext cx="3536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68CDF305-1DC8-4642-8EBD-B68FEF11E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491" y="1704579"/>
            <a:ext cx="3536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CA29CB4D-B335-40AF-BDC9-EAFFF80FC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921" y="1641475"/>
            <a:ext cx="35353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38">
            <a:extLst>
              <a:ext uri="{FF2B5EF4-FFF2-40B4-BE49-F238E27FC236}">
                <a16:creationId xmlns:a16="http://schemas.microsoft.com/office/drawing/2014/main" id="{550DADEC-9502-40BD-BDC3-848324199C48}"/>
              </a:ext>
            </a:extLst>
          </p:cNvPr>
          <p:cNvSpPr>
            <a:spLocks noChangeArrowheads="1"/>
          </p:cNvSpPr>
          <p:nvPr/>
        </p:nvSpPr>
        <p:spPr bwMode="auto">
          <a:xfrm>
            <a:off x="1012794" y="3986213"/>
            <a:ext cx="3412647"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en-HK" altLang="zh-CN" sz="2200" b="1" dirty="0">
                <a:solidFill>
                  <a:srgbClr val="0070C0"/>
                </a:solidFill>
                <a:latin typeface="微软雅黑" pitchFamily="34" charset="-122"/>
                <a:ea typeface="微软雅黑" pitchFamily="34" charset="-122"/>
                <a:sym typeface="方正兰亭黑_GBK" pitchFamily="2" charset="-122"/>
              </a:rPr>
              <a:t>Recommended System</a:t>
            </a:r>
            <a:endParaRPr lang="en-US" sz="2200" b="1" dirty="0">
              <a:solidFill>
                <a:srgbClr val="0070C0"/>
              </a:solidFill>
              <a:latin typeface="微软雅黑" pitchFamily="34" charset="-122"/>
              <a:ea typeface="微软雅黑" pitchFamily="34" charset="-122"/>
              <a:sym typeface="方正兰亭黑_GBK" pitchFamily="2" charset="-122"/>
            </a:endParaRPr>
          </a:p>
        </p:txBody>
      </p:sp>
      <p:sp>
        <p:nvSpPr>
          <p:cNvPr id="15" name="矩形 51">
            <a:extLst>
              <a:ext uri="{FF2B5EF4-FFF2-40B4-BE49-F238E27FC236}">
                <a16:creationId xmlns:a16="http://schemas.microsoft.com/office/drawing/2014/main" id="{A8F9E4B2-3071-4496-946A-2A21AADD8722}"/>
              </a:ext>
            </a:extLst>
          </p:cNvPr>
          <p:cNvSpPr>
            <a:spLocks noChangeArrowheads="1"/>
          </p:cNvSpPr>
          <p:nvPr/>
        </p:nvSpPr>
        <p:spPr bwMode="auto">
          <a:xfrm>
            <a:off x="4756250" y="3986213"/>
            <a:ext cx="2834540"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en-HK" altLang="zh-CN" sz="2200" b="1" dirty="0">
                <a:solidFill>
                  <a:srgbClr val="0070C0"/>
                </a:solidFill>
                <a:latin typeface="微软雅黑" pitchFamily="34" charset="-122"/>
                <a:ea typeface="微软雅黑" pitchFamily="34" charset="-122"/>
              </a:rPr>
              <a:t>Term Optimization</a:t>
            </a:r>
            <a:endParaRPr lang="en-US" sz="2200" b="1" dirty="0">
              <a:solidFill>
                <a:srgbClr val="0070C0"/>
              </a:solidFill>
              <a:latin typeface="微软雅黑" pitchFamily="34" charset="-122"/>
              <a:ea typeface="微软雅黑" pitchFamily="34" charset="-122"/>
              <a:sym typeface="方正兰亭黑_GBK" pitchFamily="2" charset="-122"/>
            </a:endParaRPr>
          </a:p>
        </p:txBody>
      </p:sp>
      <p:sp>
        <p:nvSpPr>
          <p:cNvPr id="16" name="矩形 47">
            <a:extLst>
              <a:ext uri="{FF2B5EF4-FFF2-40B4-BE49-F238E27FC236}">
                <a16:creationId xmlns:a16="http://schemas.microsoft.com/office/drawing/2014/main" id="{914FFEA4-9654-442C-8CB6-62385854AC1B}"/>
              </a:ext>
            </a:extLst>
          </p:cNvPr>
          <p:cNvSpPr>
            <a:spLocks noChangeArrowheads="1"/>
          </p:cNvSpPr>
          <p:nvPr/>
        </p:nvSpPr>
        <p:spPr bwMode="auto">
          <a:xfrm>
            <a:off x="4869510" y="4701933"/>
            <a:ext cx="2608019" cy="102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p>
            <a:pPr algn="ctr">
              <a:lnSpc>
                <a:spcPct val="130000"/>
              </a:lnSpc>
            </a:pPr>
            <a:r>
              <a:rPr lang="en-HK" altLang="zh-CN" sz="1200" dirty="0">
                <a:solidFill>
                  <a:schemeClr val="tx1">
                    <a:lumMod val="85000"/>
                    <a:lumOff val="15000"/>
                  </a:schemeClr>
                </a:solidFill>
                <a:latin typeface="微软雅黑" pitchFamily="34" charset="-122"/>
                <a:ea typeface="微软雅黑" pitchFamily="34" charset="-122"/>
                <a:sym typeface="方正兰亭黑_GBK" pitchFamily="2" charset="-122"/>
              </a:rPr>
              <a:t>On my platform, users can talk to the robot and let the robot help find similar terms and provide search suggestions.</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7" name="矩形 53">
            <a:extLst>
              <a:ext uri="{FF2B5EF4-FFF2-40B4-BE49-F238E27FC236}">
                <a16:creationId xmlns:a16="http://schemas.microsoft.com/office/drawing/2014/main" id="{F124940F-1918-4C96-B829-7AAD747091EE}"/>
              </a:ext>
            </a:extLst>
          </p:cNvPr>
          <p:cNvSpPr>
            <a:spLocks noChangeArrowheads="1"/>
          </p:cNvSpPr>
          <p:nvPr/>
        </p:nvSpPr>
        <p:spPr bwMode="auto">
          <a:xfrm>
            <a:off x="8378617" y="3986213"/>
            <a:ext cx="244597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en-US" altLang="zh-CN" sz="2200" b="1" dirty="0">
                <a:solidFill>
                  <a:srgbClr val="0070C0"/>
                </a:solidFill>
                <a:latin typeface="微软雅黑" pitchFamily="34" charset="-122"/>
                <a:ea typeface="微软雅黑" pitchFamily="34" charset="-122"/>
                <a:sym typeface="方正兰亭黑_GBK" pitchFamily="2" charset="-122"/>
              </a:rPr>
              <a:t>Paper Summary</a:t>
            </a:r>
            <a:endParaRPr lang="en-US" sz="2200" b="1" dirty="0">
              <a:solidFill>
                <a:srgbClr val="0070C0"/>
              </a:solidFill>
              <a:latin typeface="微软雅黑" pitchFamily="34" charset="-122"/>
              <a:ea typeface="微软雅黑" pitchFamily="34" charset="-122"/>
              <a:sym typeface="方正兰亭黑_GBK" pitchFamily="2" charset="-122"/>
            </a:endParaRPr>
          </a:p>
        </p:txBody>
      </p:sp>
      <p:sp>
        <p:nvSpPr>
          <p:cNvPr id="18" name="矩形 47">
            <a:extLst>
              <a:ext uri="{FF2B5EF4-FFF2-40B4-BE49-F238E27FC236}">
                <a16:creationId xmlns:a16="http://schemas.microsoft.com/office/drawing/2014/main" id="{C8874B85-3E8E-4346-9ADC-88C8F6547E47}"/>
              </a:ext>
            </a:extLst>
          </p:cNvPr>
          <p:cNvSpPr>
            <a:spLocks noChangeArrowheads="1"/>
          </p:cNvSpPr>
          <p:nvPr/>
        </p:nvSpPr>
        <p:spPr bwMode="auto">
          <a:xfrm>
            <a:off x="8378616" y="4589860"/>
            <a:ext cx="2608018" cy="150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p>
            <a:pPr algn="ctr">
              <a:lnSpc>
                <a:spcPct val="130000"/>
              </a:lnSpc>
            </a:pPr>
            <a:r>
              <a:rPr lang="en-HK" altLang="zh-CN" sz="1200" dirty="0">
                <a:solidFill>
                  <a:schemeClr val="tx1">
                    <a:lumMod val="85000"/>
                    <a:lumOff val="15000"/>
                  </a:schemeClr>
                </a:solidFill>
                <a:latin typeface="微软雅黑" pitchFamily="34" charset="-122"/>
                <a:ea typeface="微软雅黑" pitchFamily="34" charset="-122"/>
                <a:sym typeface="方正兰亭黑_GBK" pitchFamily="2" charset="-122"/>
              </a:rPr>
              <a:t>In order to reduce reading time and help students quickly screen papers, my platform can further summarize the abstract and know the content of the article in one sentence. </a:t>
            </a:r>
            <a:r>
              <a:rPr lang="zh-CN" altLang="en-US" sz="1200" dirty="0">
                <a:solidFill>
                  <a:schemeClr val="tx1">
                    <a:lumMod val="85000"/>
                    <a:lumOff val="15000"/>
                  </a:schemeClr>
                </a:solidFill>
                <a:latin typeface="微软雅黑" pitchFamily="34" charset="-122"/>
                <a:ea typeface="微软雅黑" pitchFamily="34" charset="-122"/>
                <a:sym typeface="方正兰亭黑_GBK" pitchFamily="2" charset="-122"/>
              </a:rPr>
              <a:t>。</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8D325977-AC18-439F-AAF7-6F19FEDF8524}"/>
              </a:ext>
            </a:extLst>
          </p:cNvPr>
          <p:cNvSpPr txBox="1"/>
          <p:nvPr/>
        </p:nvSpPr>
        <p:spPr>
          <a:xfrm>
            <a:off x="637362" y="376948"/>
            <a:ext cx="3667938"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Features Overview</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pic>
        <p:nvPicPr>
          <p:cNvPr id="21" name="图片 20" descr="文本&#10;&#10;描述已自动生成">
            <a:extLst>
              <a:ext uri="{FF2B5EF4-FFF2-40B4-BE49-F238E27FC236}">
                <a16:creationId xmlns:a16="http://schemas.microsoft.com/office/drawing/2014/main" id="{662CB0FF-61F6-EA0E-4251-3D421EED6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060" y="1995614"/>
            <a:ext cx="2416761" cy="1534817"/>
          </a:xfrm>
          <a:prstGeom prst="rect">
            <a:avLst/>
          </a:prstGeom>
        </p:spPr>
      </p:pic>
      <p:pic>
        <p:nvPicPr>
          <p:cNvPr id="23" name="图片 22" descr="卡通画&#10;&#10;描述已自动生成">
            <a:extLst>
              <a:ext uri="{FF2B5EF4-FFF2-40B4-BE49-F238E27FC236}">
                <a16:creationId xmlns:a16="http://schemas.microsoft.com/office/drawing/2014/main" id="{F1E13671-8A4C-6796-F6D6-B619D9C9C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709" y="1995613"/>
            <a:ext cx="2272189" cy="1313851"/>
          </a:xfrm>
          <a:prstGeom prst="rect">
            <a:avLst/>
          </a:prstGeom>
        </p:spPr>
      </p:pic>
      <p:pic>
        <p:nvPicPr>
          <p:cNvPr id="25" name="图片 24" descr="男子的脸部特写与配字&#10;&#10;描述已自动生成">
            <a:extLst>
              <a:ext uri="{FF2B5EF4-FFF2-40B4-BE49-F238E27FC236}">
                <a16:creationId xmlns:a16="http://schemas.microsoft.com/office/drawing/2014/main" id="{D2F041C5-FEE0-8E4C-9414-97455914A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8616" y="1995612"/>
            <a:ext cx="2371323" cy="1327941"/>
          </a:xfrm>
          <a:prstGeom prst="rect">
            <a:avLst/>
          </a:prstGeom>
        </p:spPr>
      </p:pic>
      <p:sp>
        <p:nvSpPr>
          <p:cNvPr id="26" name="文本框 25">
            <a:extLst>
              <a:ext uri="{FF2B5EF4-FFF2-40B4-BE49-F238E27FC236}">
                <a16:creationId xmlns:a16="http://schemas.microsoft.com/office/drawing/2014/main" id="{273F1610-2AEA-6BBC-F60D-3ECC7F8BBB58}"/>
              </a:ext>
            </a:extLst>
          </p:cNvPr>
          <p:cNvSpPr txBox="1"/>
          <p:nvPr/>
        </p:nvSpPr>
        <p:spPr>
          <a:xfrm>
            <a:off x="930425" y="4613276"/>
            <a:ext cx="3374875" cy="1509324"/>
          </a:xfrm>
          <a:prstGeom prst="rect">
            <a:avLst/>
          </a:prstGeom>
          <a:noFill/>
        </p:spPr>
        <p:txBody>
          <a:bodyPr wrap="square" rtlCol="0">
            <a:spAutoFit/>
          </a:bodyPr>
          <a:lstStyle/>
          <a:p>
            <a:pPr algn="ctr">
              <a:lnSpc>
                <a:spcPct val="130000"/>
              </a:lnSpc>
            </a:pPr>
            <a:r>
              <a:rPr lang="en-HK" altLang="zh-CN" sz="1200" dirty="0">
                <a:solidFill>
                  <a:schemeClr val="tx1">
                    <a:lumMod val="85000"/>
                    <a:lumOff val="15000"/>
                  </a:schemeClr>
                </a:solidFill>
                <a:latin typeface="微软雅黑" pitchFamily="34" charset="-122"/>
                <a:ea typeface="微软雅黑" pitchFamily="34" charset="-122"/>
              </a:rPr>
              <a:t>On my platform, the system will recommend some academic articles based on user preferences. There are various recommendation methods, including user-based, item-based, popular-based, year-based and mixed-based.</a:t>
            </a:r>
            <a:endParaRPr lang="zh-CN" altLang="en-US" sz="12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06404367"/>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7935F7A-111A-43CE-980B-414D23DD2571}"/>
              </a:ext>
            </a:extLst>
          </p:cNvPr>
          <p:cNvSpPr>
            <a:spLocks noChangeArrowheads="1"/>
          </p:cNvSpPr>
          <p:nvPr/>
        </p:nvSpPr>
        <p:spPr bwMode="auto">
          <a:xfrm>
            <a:off x="354209" y="3872707"/>
            <a:ext cx="11585986" cy="682625"/>
          </a:xfrm>
          <a:prstGeom prst="rect">
            <a:avLst/>
          </a:prstGeom>
          <a:gradFill>
            <a:gsLst>
              <a:gs pos="0">
                <a:schemeClr val="bg1"/>
              </a:gs>
              <a:gs pos="100000">
                <a:schemeClr val="bg1">
                  <a:lumMod val="85000"/>
                </a:schemeClr>
              </a:gs>
            </a:gsLst>
            <a:lin ang="5400000" scaled="0"/>
          </a:gra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latin typeface="微软雅黑" pitchFamily="34" charset="-122"/>
              <a:ea typeface="微软雅黑" pitchFamily="34" charset="-122"/>
              <a:cs typeface="Calibri" pitchFamily="34" charset="0"/>
              <a:sym typeface="Calibri" pitchFamily="34" charset="0"/>
            </a:endParaRPr>
          </a:p>
        </p:txBody>
      </p:sp>
      <p:pic>
        <p:nvPicPr>
          <p:cNvPr id="4" name="Picture 4">
            <a:extLst>
              <a:ext uri="{FF2B5EF4-FFF2-40B4-BE49-F238E27FC236}">
                <a16:creationId xmlns:a16="http://schemas.microsoft.com/office/drawing/2014/main" id="{B53980D2-1191-4715-B3FF-9688A6A9F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521" y="1641475"/>
            <a:ext cx="3536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68CDF305-1DC8-4642-8EBD-B68FEF11E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121" y="1641475"/>
            <a:ext cx="3536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CA29CB4D-B335-40AF-BDC9-EAFFF80FC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921" y="1641475"/>
            <a:ext cx="35353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38">
            <a:extLst>
              <a:ext uri="{FF2B5EF4-FFF2-40B4-BE49-F238E27FC236}">
                <a16:creationId xmlns:a16="http://schemas.microsoft.com/office/drawing/2014/main" id="{550DADEC-9502-40BD-BDC3-848324199C48}"/>
              </a:ext>
            </a:extLst>
          </p:cNvPr>
          <p:cNvSpPr>
            <a:spLocks noChangeArrowheads="1"/>
          </p:cNvSpPr>
          <p:nvPr/>
        </p:nvSpPr>
        <p:spPr bwMode="auto">
          <a:xfrm>
            <a:off x="1776270" y="3986213"/>
            <a:ext cx="1885690"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en-HK" altLang="zh-CN" sz="2200" b="1" dirty="0">
                <a:solidFill>
                  <a:srgbClr val="0070C0"/>
                </a:solidFill>
                <a:latin typeface="微软雅黑" pitchFamily="34" charset="-122"/>
                <a:ea typeface="微软雅黑" pitchFamily="34" charset="-122"/>
                <a:sym typeface="方正兰亭黑_GBK" pitchFamily="2" charset="-122"/>
              </a:rPr>
              <a:t>Word Cloud</a:t>
            </a:r>
            <a:endParaRPr lang="en-US" sz="2200" b="1" dirty="0">
              <a:solidFill>
                <a:srgbClr val="0070C0"/>
              </a:solidFill>
              <a:latin typeface="微软雅黑" pitchFamily="34" charset="-122"/>
              <a:ea typeface="微软雅黑" pitchFamily="34" charset="-122"/>
              <a:sym typeface="方正兰亭黑_GBK" pitchFamily="2" charset="-122"/>
            </a:endParaRPr>
          </a:p>
        </p:txBody>
      </p:sp>
      <p:sp>
        <p:nvSpPr>
          <p:cNvPr id="14" name="矩形 47">
            <a:extLst>
              <a:ext uri="{FF2B5EF4-FFF2-40B4-BE49-F238E27FC236}">
                <a16:creationId xmlns:a16="http://schemas.microsoft.com/office/drawing/2014/main" id="{119B905F-58B6-40CC-9E9B-91C7D20C538E}"/>
              </a:ext>
            </a:extLst>
          </p:cNvPr>
          <p:cNvSpPr>
            <a:spLocks noChangeArrowheads="1"/>
          </p:cNvSpPr>
          <p:nvPr/>
        </p:nvSpPr>
        <p:spPr bwMode="auto">
          <a:xfrm>
            <a:off x="1296211" y="4652964"/>
            <a:ext cx="2775341" cy="12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p>
            <a:pPr algn="ctr">
              <a:lnSpc>
                <a:spcPct val="130000"/>
              </a:lnSpc>
            </a:pPr>
            <a:r>
              <a:rPr lang="en-HK" altLang="zh-CN" sz="1200" dirty="0">
                <a:solidFill>
                  <a:schemeClr val="tx1">
                    <a:lumMod val="85000"/>
                    <a:lumOff val="15000"/>
                  </a:schemeClr>
                </a:solidFill>
                <a:latin typeface="微软雅黑" pitchFamily="34" charset="-122"/>
                <a:ea typeface="微软雅黑" pitchFamily="34" charset="-122"/>
                <a:sym typeface="方正兰亭黑_GBK" pitchFamily="2" charset="-122"/>
              </a:rPr>
              <a:t>For each search, our platform will create a word cloud diagram of the core words of the search results, allowing users to quickly determine whether their search is accurate.</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5" name="矩形 51">
            <a:extLst>
              <a:ext uri="{FF2B5EF4-FFF2-40B4-BE49-F238E27FC236}">
                <a16:creationId xmlns:a16="http://schemas.microsoft.com/office/drawing/2014/main" id="{A8F9E4B2-3071-4496-946A-2A21AADD8722}"/>
              </a:ext>
            </a:extLst>
          </p:cNvPr>
          <p:cNvSpPr>
            <a:spLocks noChangeArrowheads="1"/>
          </p:cNvSpPr>
          <p:nvPr/>
        </p:nvSpPr>
        <p:spPr bwMode="auto">
          <a:xfrm>
            <a:off x="5303548" y="3986213"/>
            <a:ext cx="1739945"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en-US" altLang="zh-CN" sz="2200" b="1" dirty="0">
                <a:solidFill>
                  <a:srgbClr val="0070C0"/>
                </a:solidFill>
                <a:latin typeface="微软雅黑" pitchFamily="34" charset="-122"/>
                <a:ea typeface="微软雅黑" pitchFamily="34" charset="-122"/>
                <a:sym typeface="方正兰亭黑_GBK" pitchFamily="2" charset="-122"/>
              </a:rPr>
              <a:t>Interaction</a:t>
            </a:r>
            <a:endParaRPr lang="en-US" sz="2200" b="1" dirty="0">
              <a:solidFill>
                <a:srgbClr val="0070C0"/>
              </a:solidFill>
              <a:latin typeface="微软雅黑" pitchFamily="34" charset="-122"/>
              <a:ea typeface="微软雅黑" pitchFamily="34" charset="-122"/>
              <a:sym typeface="方正兰亭黑_GBK" pitchFamily="2" charset="-122"/>
            </a:endParaRPr>
          </a:p>
        </p:txBody>
      </p:sp>
      <p:sp>
        <p:nvSpPr>
          <p:cNvPr id="16" name="矩形 47">
            <a:extLst>
              <a:ext uri="{FF2B5EF4-FFF2-40B4-BE49-F238E27FC236}">
                <a16:creationId xmlns:a16="http://schemas.microsoft.com/office/drawing/2014/main" id="{914FFEA4-9654-442C-8CB6-62385854AC1B}"/>
              </a:ext>
            </a:extLst>
          </p:cNvPr>
          <p:cNvSpPr>
            <a:spLocks noChangeArrowheads="1"/>
          </p:cNvSpPr>
          <p:nvPr/>
        </p:nvSpPr>
        <p:spPr bwMode="auto">
          <a:xfrm>
            <a:off x="4982771" y="4624388"/>
            <a:ext cx="2573729" cy="150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p>
            <a:pPr algn="ctr">
              <a:lnSpc>
                <a:spcPct val="130000"/>
              </a:lnSpc>
            </a:pPr>
            <a:r>
              <a:rPr lang="en-HK" altLang="zh-CN" sz="1200" dirty="0">
                <a:solidFill>
                  <a:schemeClr val="tx1">
                    <a:lumMod val="85000"/>
                    <a:lumOff val="15000"/>
                  </a:schemeClr>
                </a:solidFill>
                <a:latin typeface="微软雅黑" pitchFamily="34" charset="-122"/>
                <a:ea typeface="微软雅黑" pitchFamily="34" charset="-122"/>
                <a:sym typeface="方正兰亭黑_GBK" pitchFamily="2" charset="-122"/>
              </a:rPr>
              <a:t>My platform will provide records of likes, stars, clicks and other events. Users can organize papers, and the system can also be used to </a:t>
            </a:r>
            <a:r>
              <a:rPr lang="en-HK" altLang="zh-CN" sz="1200" dirty="0" err="1">
                <a:solidFill>
                  <a:schemeClr val="tx1">
                    <a:lumMod val="85000"/>
                    <a:lumOff val="15000"/>
                  </a:schemeClr>
                </a:solidFill>
                <a:latin typeface="微软雅黑" pitchFamily="34" charset="-122"/>
                <a:ea typeface="微软雅黑" pitchFamily="34" charset="-122"/>
                <a:sym typeface="方正兰亭黑_GBK" pitchFamily="2" charset="-122"/>
              </a:rPr>
              <a:t>analyze</a:t>
            </a:r>
            <a:r>
              <a:rPr lang="en-HK" altLang="zh-CN" sz="1200" dirty="0">
                <a:solidFill>
                  <a:schemeClr val="tx1">
                    <a:lumMod val="85000"/>
                    <a:lumOff val="15000"/>
                  </a:schemeClr>
                </a:solidFill>
                <a:latin typeface="微软雅黑" pitchFamily="34" charset="-122"/>
                <a:ea typeface="微软雅黑" pitchFamily="34" charset="-122"/>
                <a:sym typeface="方正兰亭黑_GBK" pitchFamily="2" charset="-122"/>
              </a:rPr>
              <a:t> users' preferences.</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7" name="矩形 53">
            <a:extLst>
              <a:ext uri="{FF2B5EF4-FFF2-40B4-BE49-F238E27FC236}">
                <a16:creationId xmlns:a16="http://schemas.microsoft.com/office/drawing/2014/main" id="{F124940F-1918-4C96-B829-7AAD747091EE}"/>
              </a:ext>
            </a:extLst>
          </p:cNvPr>
          <p:cNvSpPr>
            <a:spLocks noChangeArrowheads="1"/>
          </p:cNvSpPr>
          <p:nvPr/>
        </p:nvSpPr>
        <p:spPr bwMode="auto">
          <a:xfrm>
            <a:off x="9031554" y="3986213"/>
            <a:ext cx="114010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en-US" sz="2200" b="1" dirty="0">
                <a:solidFill>
                  <a:srgbClr val="0070C0"/>
                </a:solidFill>
                <a:latin typeface="微软雅黑" pitchFamily="34" charset="-122"/>
                <a:ea typeface="微软雅黑" pitchFamily="34" charset="-122"/>
                <a:sym typeface="方正兰亭黑_GBK" pitchFamily="2" charset="-122"/>
              </a:rPr>
              <a:t>Others</a:t>
            </a:r>
          </a:p>
        </p:txBody>
      </p:sp>
      <p:sp>
        <p:nvSpPr>
          <p:cNvPr id="18" name="矩形 47">
            <a:extLst>
              <a:ext uri="{FF2B5EF4-FFF2-40B4-BE49-F238E27FC236}">
                <a16:creationId xmlns:a16="http://schemas.microsoft.com/office/drawing/2014/main" id="{C8874B85-3E8E-4346-9ADC-88C8F6547E47}"/>
              </a:ext>
            </a:extLst>
          </p:cNvPr>
          <p:cNvSpPr>
            <a:spLocks noChangeArrowheads="1"/>
          </p:cNvSpPr>
          <p:nvPr/>
        </p:nvSpPr>
        <p:spPr bwMode="auto">
          <a:xfrm>
            <a:off x="8566926" y="4821965"/>
            <a:ext cx="2328863" cy="78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30000"/>
              </a:lnSpc>
            </a:pPr>
            <a:r>
              <a:rPr lang="en-HK" altLang="zh-CN" sz="1200" dirty="0">
                <a:solidFill>
                  <a:schemeClr val="tx1">
                    <a:lumMod val="85000"/>
                    <a:lumOff val="15000"/>
                  </a:schemeClr>
                </a:solidFill>
                <a:latin typeface="微软雅黑" pitchFamily="34" charset="-122"/>
                <a:ea typeface="微软雅黑" pitchFamily="34" charset="-122"/>
                <a:sym typeface="方正兰亭黑_GBK" pitchFamily="2" charset="-122"/>
              </a:rPr>
              <a:t>In the future, I will develop more functions to meet the new needs of users.</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8D325977-AC18-439F-AAF7-6F19FEDF8524}"/>
              </a:ext>
            </a:extLst>
          </p:cNvPr>
          <p:cNvSpPr txBox="1"/>
          <p:nvPr/>
        </p:nvSpPr>
        <p:spPr>
          <a:xfrm>
            <a:off x="637362" y="376948"/>
            <a:ext cx="3667938"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Features Overview</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pic>
        <p:nvPicPr>
          <p:cNvPr id="20" name="图片 19" descr="图片包含 表格&#10;&#10;描述已自动生成">
            <a:extLst>
              <a:ext uri="{FF2B5EF4-FFF2-40B4-BE49-F238E27FC236}">
                <a16:creationId xmlns:a16="http://schemas.microsoft.com/office/drawing/2014/main" id="{A9781611-409A-5522-1B0E-DE3494266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000" y="1897365"/>
            <a:ext cx="2423765" cy="1431580"/>
          </a:xfrm>
          <a:prstGeom prst="rect">
            <a:avLst/>
          </a:prstGeom>
        </p:spPr>
      </p:pic>
      <p:pic>
        <p:nvPicPr>
          <p:cNvPr id="22" name="图片 21" descr="游戏机里面的人物手上拿着刀&#10;&#10;低可信度描述已自动生成">
            <a:extLst>
              <a:ext uri="{FF2B5EF4-FFF2-40B4-BE49-F238E27FC236}">
                <a16:creationId xmlns:a16="http://schemas.microsoft.com/office/drawing/2014/main" id="{DD3CE104-7392-AE09-A665-7989D7B362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599" y="1946575"/>
            <a:ext cx="2416566" cy="1431580"/>
          </a:xfrm>
          <a:prstGeom prst="rect">
            <a:avLst/>
          </a:prstGeom>
        </p:spPr>
      </p:pic>
      <p:pic>
        <p:nvPicPr>
          <p:cNvPr id="24" name="图片 23" descr="文本&#10;&#10;描述已自动生成">
            <a:extLst>
              <a:ext uri="{FF2B5EF4-FFF2-40B4-BE49-F238E27FC236}">
                <a16:creationId xmlns:a16="http://schemas.microsoft.com/office/drawing/2014/main" id="{71F5CD70-9D31-DD86-9E42-D2B4FCD021D8}"/>
              </a:ext>
            </a:extLst>
          </p:cNvPr>
          <p:cNvPicPr>
            <a:picLocks noChangeAspect="1"/>
          </p:cNvPicPr>
          <p:nvPr/>
        </p:nvPicPr>
        <p:blipFill rotWithShape="1">
          <a:blip r:embed="rId5">
            <a:extLst>
              <a:ext uri="{28A0092B-C50C-407E-A947-70E740481C1C}">
                <a14:useLocalDpi xmlns:a14="http://schemas.microsoft.com/office/drawing/2010/main" val="0"/>
              </a:ext>
            </a:extLst>
          </a:blip>
          <a:srcRect b="10799"/>
          <a:stretch/>
        </p:blipFill>
        <p:spPr>
          <a:xfrm>
            <a:off x="8400227" y="1965453"/>
            <a:ext cx="2277796" cy="1393823"/>
          </a:xfrm>
          <a:prstGeom prst="rect">
            <a:avLst/>
          </a:prstGeom>
        </p:spPr>
      </p:pic>
    </p:spTree>
    <p:extLst>
      <p:ext uri="{BB962C8B-B14F-4D97-AF65-F5344CB8AC3E}">
        <p14:creationId xmlns:p14="http://schemas.microsoft.com/office/powerpoint/2010/main" val="1539469188"/>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FC2A28BC-3DE6-47BC-B8B9-0E3287B077D3}"/>
              </a:ext>
            </a:extLst>
          </p:cNvPr>
          <p:cNvSpPr txBox="1"/>
          <p:nvPr/>
        </p:nvSpPr>
        <p:spPr>
          <a:xfrm>
            <a:off x="696506" y="351548"/>
            <a:ext cx="2178017" cy="461665"/>
          </a:xfrm>
          <a:prstGeom prst="rect">
            <a:avLst/>
          </a:prstGeom>
          <a:noFill/>
        </p:spPr>
        <p:txBody>
          <a:bodyPr wrap="square" rtlCol="0">
            <a:spAutoFit/>
          </a:bodyPr>
          <a:lstStyle/>
          <a:p>
            <a:r>
              <a:rPr lang="en-US" altLang="zh-CN" sz="2400" b="1" dirty="0">
                <a:solidFill>
                  <a:srgbClr val="1A578C"/>
                </a:solidFill>
                <a:latin typeface="微软雅黑" panose="020B0503020204020204" pitchFamily="34" charset="-122"/>
                <a:ea typeface="微软雅黑" panose="020B0503020204020204" pitchFamily="34" charset="-122"/>
              </a:rPr>
              <a:t>Demo</a:t>
            </a:r>
            <a:endParaRPr lang="zh-CN" altLang="en-US" sz="2400" b="1" dirty="0">
              <a:solidFill>
                <a:srgbClr val="1A578C"/>
              </a:solidFill>
              <a:latin typeface="微软雅黑" panose="020B0503020204020204" pitchFamily="34" charset="-122"/>
              <a:ea typeface="微软雅黑" panose="020B0503020204020204" pitchFamily="34" charset="-122"/>
            </a:endParaRPr>
          </a:p>
        </p:txBody>
      </p:sp>
      <p:pic>
        <p:nvPicPr>
          <p:cNvPr id="28" name="图片 27" descr="图形用户界面, 文本, 应用程序&#10;&#10;描述已自动生成">
            <a:extLst>
              <a:ext uri="{FF2B5EF4-FFF2-40B4-BE49-F238E27FC236}">
                <a16:creationId xmlns:a16="http://schemas.microsoft.com/office/drawing/2014/main" id="{33E3CA23-ACAD-82ED-2E26-7C38115D5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906" y="1035447"/>
            <a:ext cx="8764994" cy="5066505"/>
          </a:xfrm>
          <a:prstGeom prst="rect">
            <a:avLst/>
          </a:prstGeom>
        </p:spPr>
      </p:pic>
    </p:spTree>
    <p:extLst>
      <p:ext uri="{BB962C8B-B14F-4D97-AF65-F5344CB8AC3E}">
        <p14:creationId xmlns:p14="http://schemas.microsoft.com/office/powerpoint/2010/main" val="2499490597"/>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3C713F-7A62-4BAF-AD85-E65CFD67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1" y="1036590"/>
            <a:ext cx="7619741" cy="5771520"/>
          </a:xfrm>
          <a:prstGeom prst="rect">
            <a:avLst/>
          </a:prstGeom>
        </p:spPr>
      </p:pic>
      <p:sp>
        <p:nvSpPr>
          <p:cNvPr id="4" name="文本框 3">
            <a:extLst>
              <a:ext uri="{FF2B5EF4-FFF2-40B4-BE49-F238E27FC236}">
                <a16:creationId xmlns:a16="http://schemas.microsoft.com/office/drawing/2014/main" id="{C13A829F-D3FB-4454-B325-34A806B8E8A1}"/>
              </a:ext>
            </a:extLst>
          </p:cNvPr>
          <p:cNvSpPr txBox="1"/>
          <p:nvPr/>
        </p:nvSpPr>
        <p:spPr>
          <a:xfrm>
            <a:off x="7092249" y="2227777"/>
            <a:ext cx="2550017" cy="523220"/>
          </a:xfrm>
          <a:prstGeom prst="rect">
            <a:avLst/>
          </a:prstGeom>
          <a:noFill/>
        </p:spPr>
        <p:txBody>
          <a:bodyPr wrap="square" rtlCol="0">
            <a:spAutoFit/>
          </a:bodyPr>
          <a:lstStyle/>
          <a:p>
            <a:r>
              <a:rPr lang="en-US" altLang="zh-CN" sz="2800" b="1" dirty="0">
                <a:solidFill>
                  <a:srgbClr val="1C588C"/>
                </a:solidFill>
                <a:latin typeface="微软雅黑" panose="020B0503020204020204" pitchFamily="34" charset="-122"/>
                <a:ea typeface="微软雅黑" panose="020B0503020204020204" pitchFamily="34" charset="-122"/>
              </a:rPr>
              <a:t>Price Plan</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897DF68-AA7F-4D27-A19C-0B86FC7C29FB}"/>
              </a:ext>
            </a:extLst>
          </p:cNvPr>
          <p:cNvSpPr/>
          <p:nvPr/>
        </p:nvSpPr>
        <p:spPr>
          <a:xfrm>
            <a:off x="7092249" y="2910874"/>
            <a:ext cx="4382645" cy="1624740"/>
          </a:xfrm>
          <a:prstGeom prst="rect">
            <a:avLst/>
          </a:prstGeom>
        </p:spPr>
        <p:txBody>
          <a:bodyPr wrap="square">
            <a:spAutoFit/>
          </a:bodyPr>
          <a:lstStyle/>
          <a:p>
            <a:pPr algn="just" defTabSz="913765">
              <a:lnSpc>
                <a:spcPct val="120000"/>
              </a:lnSpc>
              <a:defRPr/>
            </a:pPr>
            <a:r>
              <a:rPr lang="en-HK" altLang="zh-CN" sz="1200" dirty="0">
                <a:solidFill>
                  <a:schemeClr val="bg2">
                    <a:lumMod val="25000"/>
                  </a:schemeClr>
                </a:solidFill>
                <a:latin typeface="微软雅黑" panose="020B0503020204020204" pitchFamily="34" charset="-122"/>
                <a:ea typeface="微软雅黑" panose="020B0503020204020204" pitchFamily="34" charset="-122"/>
              </a:rPr>
              <a:t>Our platform is ready for a freemium model. All users can use basic functions, such as article search, word cloud chart, article recommendation, etc. Premium members can enjoy more exclusive advanced features such as unlimited entry optimization and unlimited article content summarization. In addition, to encourage early subscribers, we offer special initial discounts.</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6081F41-3BBD-4361-8CC4-5A6BBE6AF306}"/>
              </a:ext>
            </a:extLst>
          </p:cNvPr>
          <p:cNvSpPr txBox="1"/>
          <p:nvPr/>
        </p:nvSpPr>
        <p:spPr>
          <a:xfrm>
            <a:off x="738749" y="415048"/>
            <a:ext cx="2178017" cy="461665"/>
          </a:xfrm>
          <a:prstGeom prst="rect">
            <a:avLst/>
          </a:prstGeom>
          <a:noFill/>
        </p:spPr>
        <p:txBody>
          <a:bodyPr wrap="square" rtlCol="0">
            <a:spAutoFit/>
          </a:bodyPr>
          <a:lstStyle/>
          <a:p>
            <a:r>
              <a:rPr lang="en-US" altLang="zh-CN" sz="2400" b="1" dirty="0">
                <a:solidFill>
                  <a:srgbClr val="1A578C"/>
                </a:solidFill>
                <a:latin typeface="微软雅黑" panose="020B0503020204020204" pitchFamily="34" charset="-122"/>
                <a:ea typeface="微软雅黑" panose="020B0503020204020204" pitchFamily="34" charset="-122"/>
              </a:rPr>
              <a:t>Pricing</a:t>
            </a:r>
            <a:endParaRPr lang="zh-CN" altLang="en-US" sz="2400" b="1" dirty="0">
              <a:solidFill>
                <a:srgbClr val="1A57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4483985"/>
      </p:ext>
    </p:extLst>
  </p:cSld>
  <p:clrMapOvr>
    <a:masterClrMapping/>
  </p:clrMapOvr>
  <mc:AlternateContent xmlns:mc="http://schemas.openxmlformats.org/markup-compatibility/2006" xmlns:p14="http://schemas.microsoft.com/office/powerpoint/2010/main">
    <mc:Choice Requires="p14">
      <p:transition spd="slow" p14:dur="1600" advTm="0">
        <p14:conveyor dir="l"/>
      </p:transition>
    </mc:Choice>
    <mc:Fallback xmlns="">
      <p:transition spd="slow"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633</Words>
  <Application>Microsoft Macintosh PowerPoint</Application>
  <PresentationFormat>宽屏</PresentationFormat>
  <Paragraphs>39</Paragraphs>
  <Slides>8</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Weizhen BIAN</cp:lastModifiedBy>
  <cp:revision>197</cp:revision>
  <dcterms:created xsi:type="dcterms:W3CDTF">2019-03-04T06:28:44Z</dcterms:created>
  <dcterms:modified xsi:type="dcterms:W3CDTF">2023-10-29T03:47:23Z</dcterms:modified>
</cp:coreProperties>
</file>