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67" r:id="rId4"/>
    <p:sldId id="285" r:id="rId5"/>
    <p:sldId id="286" r:id="rId6"/>
    <p:sldId id="287" r:id="rId7"/>
    <p:sldId id="26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B48"/>
    <a:srgbClr val="5B636B"/>
    <a:srgbClr val="008CD4"/>
    <a:srgbClr val="414E5F"/>
    <a:srgbClr val="1C588C"/>
    <a:srgbClr val="023355"/>
    <a:srgbClr val="1A578C"/>
    <a:srgbClr val="0E4773"/>
    <a:srgbClr val="FFFFFF"/>
    <a:srgbClr val="0142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4343" autoAdjust="0"/>
    <p:restoredTop sz="90778" autoAdjust="0"/>
  </p:normalViewPr>
  <p:slideViewPr>
    <p:cSldViewPr snapToGrid="0">
      <p:cViewPr varScale="1">
        <p:scale>
          <a:sx n="106" d="100"/>
          <a:sy n="106" d="100"/>
        </p:scale>
        <p:origin x="208" y="512"/>
      </p:cViewPr>
      <p:guideLst/>
    </p:cSldViewPr>
  </p:slideViewPr>
  <p:outlineViewPr>
    <p:cViewPr>
      <p:scale>
        <a:sx n="33" d="100"/>
        <a:sy n="33" d="100"/>
      </p:scale>
      <p:origin x="0" y="-7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651EF-1991-4E4F-8586-E91A5B23973E}" type="datetimeFigureOut">
              <a:rPr lang="zh-CN" altLang="en-US" smtClean="0"/>
              <a:t>2023/10/29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2942F-8E5D-4F7C-8C83-4B8CF9BFE420}" type="slidenum">
              <a:rPr lang="zh-CN" altLang="en-US" smtClean="0"/>
              <a:t>‹#›</a:t>
            </a:fld>
            <a:endParaRPr lang="zh-CN" altLang="en-US"/>
          </a:p>
        </p:txBody>
      </p:sp>
    </p:spTree>
    <p:extLst>
      <p:ext uri="{BB962C8B-B14F-4D97-AF65-F5344CB8AC3E}">
        <p14:creationId xmlns:p14="http://schemas.microsoft.com/office/powerpoint/2010/main" val="2420577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32942F-8E5D-4F7C-8C83-4B8CF9BFE420}" type="slidenum">
              <a:rPr lang="zh-CN" altLang="en-US" smtClean="0"/>
              <a:t>1</a:t>
            </a:fld>
            <a:endParaRPr lang="zh-CN" altLang="en-US"/>
          </a:p>
        </p:txBody>
      </p:sp>
    </p:spTree>
    <p:extLst>
      <p:ext uri="{BB962C8B-B14F-4D97-AF65-F5344CB8AC3E}">
        <p14:creationId xmlns:p14="http://schemas.microsoft.com/office/powerpoint/2010/main" val="294210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032942F-8E5D-4F7C-8C83-4B8CF9BFE420}" type="slidenum">
              <a:rPr lang="zh-CN" altLang="en-US" smtClean="0"/>
              <a:t>3</a:t>
            </a:fld>
            <a:endParaRPr lang="zh-CN" altLang="en-US"/>
          </a:p>
        </p:txBody>
      </p:sp>
    </p:spTree>
    <p:extLst>
      <p:ext uri="{BB962C8B-B14F-4D97-AF65-F5344CB8AC3E}">
        <p14:creationId xmlns:p14="http://schemas.microsoft.com/office/powerpoint/2010/main" val="337801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HK" altLang="zh-CN" dirty="0"/>
              <a:t>My academic search engine is specially designed for doctoral students, providing personalized recommendations, term optimization chatbots, word cloud visualizations, user interaction tools and condensed summaries to meet their needs for in-depth research. Next I will introduce these features in detail.</a:t>
            </a:r>
            <a:endParaRPr kumimoji="1" lang="zh-CN" altLang="en-US" dirty="0"/>
          </a:p>
        </p:txBody>
      </p:sp>
      <p:sp>
        <p:nvSpPr>
          <p:cNvPr id="4" name="灯片编号占位符 3"/>
          <p:cNvSpPr>
            <a:spLocks noGrp="1"/>
          </p:cNvSpPr>
          <p:nvPr>
            <p:ph type="sldNum" sz="quarter" idx="5"/>
          </p:nvPr>
        </p:nvSpPr>
        <p:spPr/>
        <p:txBody>
          <a:bodyPr/>
          <a:lstStyle/>
          <a:p>
            <a:fld id="{E032942F-8E5D-4F7C-8C83-4B8CF9BFE420}" type="slidenum">
              <a:rPr lang="zh-CN" altLang="en-US" smtClean="0"/>
              <a:t>4</a:t>
            </a:fld>
            <a:endParaRPr lang="zh-CN" altLang="en-US"/>
          </a:p>
        </p:txBody>
      </p:sp>
    </p:spTree>
    <p:extLst>
      <p:ext uri="{BB962C8B-B14F-4D97-AF65-F5344CB8AC3E}">
        <p14:creationId xmlns:p14="http://schemas.microsoft.com/office/powerpoint/2010/main" val="363669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HK" altLang="zh-CN" dirty="0"/>
              <a:t>My academic search engine is specially designed for doctoral students, providing personalized recommendations, term optimization chatbots, word cloud visualizations, user interaction tools and condensed summaries to meet their needs for in-depth research. Next I will introduce these features in detail.</a:t>
            </a:r>
            <a:endParaRPr kumimoji="1" lang="zh-CN" altLang="en-US" dirty="0"/>
          </a:p>
        </p:txBody>
      </p:sp>
      <p:sp>
        <p:nvSpPr>
          <p:cNvPr id="4" name="灯片编号占位符 3"/>
          <p:cNvSpPr>
            <a:spLocks noGrp="1"/>
          </p:cNvSpPr>
          <p:nvPr>
            <p:ph type="sldNum" sz="quarter" idx="5"/>
          </p:nvPr>
        </p:nvSpPr>
        <p:spPr/>
        <p:txBody>
          <a:bodyPr/>
          <a:lstStyle/>
          <a:p>
            <a:fld id="{E032942F-8E5D-4F7C-8C83-4B8CF9BFE420}" type="slidenum">
              <a:rPr lang="zh-CN" altLang="en-US" smtClean="0"/>
              <a:t>5</a:t>
            </a:fld>
            <a:endParaRPr lang="zh-CN" altLang="en-US"/>
          </a:p>
        </p:txBody>
      </p:sp>
    </p:spTree>
    <p:extLst>
      <p:ext uri="{BB962C8B-B14F-4D97-AF65-F5344CB8AC3E}">
        <p14:creationId xmlns:p14="http://schemas.microsoft.com/office/powerpoint/2010/main" val="426983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HK" altLang="zh-CN" dirty="0"/>
              <a:t>My academic search engine is specially designed for doctoral students, providing personalized recommendations, term optimization chatbots, word cloud visualizations, user interaction tools and condensed summaries to meet their needs for in-depth research. Next I will introduce these features in detail.</a:t>
            </a:r>
            <a:endParaRPr kumimoji="1" lang="zh-CN" altLang="en-US" dirty="0"/>
          </a:p>
        </p:txBody>
      </p:sp>
      <p:sp>
        <p:nvSpPr>
          <p:cNvPr id="4" name="灯片编号占位符 3"/>
          <p:cNvSpPr>
            <a:spLocks noGrp="1"/>
          </p:cNvSpPr>
          <p:nvPr>
            <p:ph type="sldNum" sz="quarter" idx="5"/>
          </p:nvPr>
        </p:nvSpPr>
        <p:spPr/>
        <p:txBody>
          <a:bodyPr/>
          <a:lstStyle/>
          <a:p>
            <a:fld id="{E032942F-8E5D-4F7C-8C83-4B8CF9BFE420}" type="slidenum">
              <a:rPr lang="zh-CN" altLang="en-US" smtClean="0"/>
              <a:t>6</a:t>
            </a:fld>
            <a:endParaRPr lang="zh-CN" altLang="en-US"/>
          </a:p>
        </p:txBody>
      </p:sp>
    </p:spTree>
    <p:extLst>
      <p:ext uri="{BB962C8B-B14F-4D97-AF65-F5344CB8AC3E}">
        <p14:creationId xmlns:p14="http://schemas.microsoft.com/office/powerpoint/2010/main" val="2561350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36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58501D6-5144-4AF0-B9F0-B33598604C8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2825" b="7514"/>
          <a:stretch/>
        </p:blipFill>
        <p:spPr>
          <a:xfrm>
            <a:off x="0" y="-65314"/>
            <a:ext cx="12192000" cy="6904653"/>
          </a:xfrm>
          <a:prstGeom prst="rect">
            <a:avLst/>
          </a:prstGeom>
        </p:spPr>
      </p:pic>
      <p:sp>
        <p:nvSpPr>
          <p:cNvPr id="8" name="流程图: 过程 7">
            <a:extLst>
              <a:ext uri="{FF2B5EF4-FFF2-40B4-BE49-F238E27FC236}">
                <a16:creationId xmlns:a16="http://schemas.microsoft.com/office/drawing/2014/main" id="{763E19FE-8BF0-44AA-9744-2D22651DB4DE}"/>
              </a:ext>
            </a:extLst>
          </p:cNvPr>
          <p:cNvSpPr/>
          <p:nvPr userDrawn="1"/>
        </p:nvSpPr>
        <p:spPr>
          <a:xfrm>
            <a:off x="-6350" y="-65314"/>
            <a:ext cx="12198350" cy="6904653"/>
          </a:xfrm>
          <a:prstGeom prst="flowChartProcess">
            <a:avLst/>
          </a:prstGeom>
          <a:solidFill>
            <a:srgbClr val="2D3B48">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流程图: 过程 16" hidden="1">
            <a:extLst>
              <a:ext uri="{FF2B5EF4-FFF2-40B4-BE49-F238E27FC236}">
                <a16:creationId xmlns:a16="http://schemas.microsoft.com/office/drawing/2014/main" id="{5009DF7D-77F1-464D-8FFA-4EACF111B5F0}"/>
              </a:ext>
            </a:extLst>
          </p:cNvPr>
          <p:cNvSpPr/>
          <p:nvPr userDrawn="1"/>
        </p:nvSpPr>
        <p:spPr>
          <a:xfrm>
            <a:off x="-3175" y="0"/>
            <a:ext cx="12192000" cy="6858000"/>
          </a:xfrm>
          <a:prstGeom prst="flowChartProcess">
            <a:avLst/>
          </a:prstGeom>
          <a:solidFill>
            <a:srgbClr val="014273">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流程图: 过程 17">
            <a:extLst>
              <a:ext uri="{FF2B5EF4-FFF2-40B4-BE49-F238E27FC236}">
                <a16:creationId xmlns:a16="http://schemas.microsoft.com/office/drawing/2014/main" id="{014E9E72-3C5B-4744-BBFE-1EF7C1B00FFE}"/>
              </a:ext>
            </a:extLst>
          </p:cNvPr>
          <p:cNvSpPr/>
          <p:nvPr userDrawn="1"/>
        </p:nvSpPr>
        <p:spPr>
          <a:xfrm>
            <a:off x="355475" y="398033"/>
            <a:ext cx="11596271" cy="6131847"/>
          </a:xfrm>
          <a:prstGeom prst="flowChartProces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0D5F9DA0-B7F2-4DF7-A427-9AA7FF41C9FD}"/>
              </a:ext>
            </a:extLst>
          </p:cNvPr>
          <p:cNvSpPr/>
          <p:nvPr userDrawn="1"/>
        </p:nvSpPr>
        <p:spPr>
          <a:xfrm>
            <a:off x="457120" y="393949"/>
            <a:ext cx="144049" cy="504056"/>
          </a:xfrm>
          <a:prstGeom prst="rect">
            <a:avLst/>
          </a:prstGeom>
          <a:solidFill>
            <a:srgbClr val="1A578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Tree>
    <p:extLst>
      <p:ext uri="{BB962C8B-B14F-4D97-AF65-F5344CB8AC3E}">
        <p14:creationId xmlns:p14="http://schemas.microsoft.com/office/powerpoint/2010/main" val="123222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58501D6-5144-4AF0-B9F0-B33598604C8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2825" b="7514"/>
          <a:stretch/>
        </p:blipFill>
        <p:spPr>
          <a:xfrm>
            <a:off x="0" y="-65314"/>
            <a:ext cx="12192000" cy="6904653"/>
          </a:xfrm>
          <a:prstGeom prst="rect">
            <a:avLst/>
          </a:prstGeom>
        </p:spPr>
      </p:pic>
      <p:sp>
        <p:nvSpPr>
          <p:cNvPr id="6" name="流程图: 过程 5">
            <a:extLst>
              <a:ext uri="{FF2B5EF4-FFF2-40B4-BE49-F238E27FC236}">
                <a16:creationId xmlns:a16="http://schemas.microsoft.com/office/drawing/2014/main" id="{763E19FE-8BF0-44AA-9744-2D22651DB4DE}"/>
              </a:ext>
            </a:extLst>
          </p:cNvPr>
          <p:cNvSpPr/>
          <p:nvPr userDrawn="1"/>
        </p:nvSpPr>
        <p:spPr>
          <a:xfrm>
            <a:off x="-6350" y="-65314"/>
            <a:ext cx="12198350" cy="6904653"/>
          </a:xfrm>
          <a:prstGeom prst="flowChartProcess">
            <a:avLst/>
          </a:prstGeom>
          <a:solidFill>
            <a:srgbClr val="2D3B48">
              <a:alpha val="8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流程图: 过程 3">
            <a:extLst>
              <a:ext uri="{FF2B5EF4-FFF2-40B4-BE49-F238E27FC236}">
                <a16:creationId xmlns:a16="http://schemas.microsoft.com/office/drawing/2014/main" id="{34A4D93C-4808-475C-8019-7CAEE923C78B}"/>
              </a:ext>
            </a:extLst>
          </p:cNvPr>
          <p:cNvSpPr/>
          <p:nvPr userDrawn="1"/>
        </p:nvSpPr>
        <p:spPr>
          <a:xfrm>
            <a:off x="355475" y="398033"/>
            <a:ext cx="11596271" cy="6131847"/>
          </a:xfrm>
          <a:prstGeom prst="flowChartProcess">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488488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615E7A-2D5F-48DF-BF2E-2D364279A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AB5C7F-8B35-4D8E-B0AB-1357D7D607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ECE7B1-D28C-4272-B102-241224844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9C24D-81F9-419C-8C04-2C3BFA47A23C}" type="datetimeFigureOut">
              <a:rPr lang="zh-CN" altLang="en-US" smtClean="0"/>
              <a:t>2023/10/29</a:t>
            </a:fld>
            <a:endParaRPr lang="zh-CN" altLang="en-US"/>
          </a:p>
        </p:txBody>
      </p:sp>
      <p:sp>
        <p:nvSpPr>
          <p:cNvPr id="5" name="页脚占位符 4">
            <a:extLst>
              <a:ext uri="{FF2B5EF4-FFF2-40B4-BE49-F238E27FC236}">
                <a16:creationId xmlns:a16="http://schemas.microsoft.com/office/drawing/2014/main" id="{69F9DF9E-C5D9-4BE0-8648-EE381C5EFE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044DDA1-159E-46B0-AA8C-4A9B3D2BD5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FE0F8-2023-4D50-87F7-8D52EAA4F960}" type="slidenum">
              <a:rPr lang="zh-CN" altLang="en-US" smtClean="0"/>
              <a:t>‹#›</a:t>
            </a:fld>
            <a:endParaRPr lang="zh-CN" altLang="en-US"/>
          </a:p>
        </p:txBody>
      </p:sp>
    </p:spTree>
    <p:extLst>
      <p:ext uri="{BB962C8B-B14F-4D97-AF65-F5344CB8AC3E}">
        <p14:creationId xmlns:p14="http://schemas.microsoft.com/office/powerpoint/2010/main" val="675177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a:extLst>
              <a:ext uri="{FF2B5EF4-FFF2-40B4-BE49-F238E27FC236}">
                <a16:creationId xmlns:a16="http://schemas.microsoft.com/office/drawing/2014/main" id="{D2158836-D94C-4273-9CE6-6360B43C7151}"/>
              </a:ext>
            </a:extLst>
          </p:cNvPr>
          <p:cNvSpPr txBox="1"/>
          <p:nvPr/>
        </p:nvSpPr>
        <p:spPr>
          <a:xfrm>
            <a:off x="6277429" y="4952912"/>
            <a:ext cx="1627176" cy="307777"/>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时间：</a:t>
            </a:r>
            <a:r>
              <a:rPr lang="en-US" altLang="zh-CN" sz="1400" dirty="0">
                <a:solidFill>
                  <a:schemeClr val="bg1"/>
                </a:solidFill>
                <a:latin typeface="微软雅黑" panose="020B0503020204020204" pitchFamily="34" charset="-122"/>
                <a:ea typeface="微软雅黑" panose="020B0503020204020204" pitchFamily="34" charset="-122"/>
              </a:rPr>
              <a:t>2019.3.10</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5" name="图片 4" hidden="1"/>
          <p:cNvPicPr>
            <a:picLocks noChangeAspect="1"/>
          </p:cNvPicPr>
          <p:nvPr/>
        </p:nvPicPr>
        <p:blipFill>
          <a:blip r:embed="rId3"/>
          <a:stretch>
            <a:fillRect/>
          </a:stretch>
        </p:blipFill>
        <p:spPr>
          <a:xfrm>
            <a:off x="20878" y="-11784"/>
            <a:ext cx="12171122" cy="6869783"/>
          </a:xfrm>
          <a:prstGeom prst="rect">
            <a:avLst/>
          </a:prstGeom>
        </p:spPr>
      </p:pic>
      <p:cxnSp>
        <p:nvCxnSpPr>
          <p:cNvPr id="22" name="直接连接符 21">
            <a:extLst>
              <a:ext uri="{FF2B5EF4-FFF2-40B4-BE49-F238E27FC236}">
                <a16:creationId xmlns:a16="http://schemas.microsoft.com/office/drawing/2014/main" id="{A3126DD8-9C6F-4763-9274-77D8FF0FE29E}"/>
              </a:ext>
            </a:extLst>
          </p:cNvPr>
          <p:cNvCxnSpPr>
            <a:cxnSpLocks/>
          </p:cNvCxnSpPr>
          <p:nvPr/>
        </p:nvCxnSpPr>
        <p:spPr>
          <a:xfrm>
            <a:off x="2773680" y="3459359"/>
            <a:ext cx="645353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21" y="30774"/>
            <a:ext cx="12214471" cy="6887367"/>
          </a:xfrm>
          <a:prstGeom prst="rect">
            <a:avLst/>
          </a:prstGeom>
          <a:solidFill>
            <a:srgbClr val="2D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158501D6-5144-4AF0-B9F0-B33598604C83}"/>
              </a:ext>
            </a:extLst>
          </p:cNvPr>
          <p:cNvPicPr>
            <a:picLocks noChangeAspect="1"/>
          </p:cNvPicPr>
          <p:nvPr/>
        </p:nvPicPr>
        <p:blipFill rotWithShape="1">
          <a:blip r:embed="rId4">
            <a:extLst>
              <a:ext uri="{28A0092B-C50C-407E-A947-70E740481C1C}">
                <a14:useLocalDpi xmlns:a14="http://schemas.microsoft.com/office/drawing/2010/main" val="0"/>
              </a:ext>
            </a:extLst>
          </a:blip>
          <a:srcRect l="27462" r="1938"/>
          <a:stretch/>
        </p:blipFill>
        <p:spPr>
          <a:xfrm>
            <a:off x="0" y="8792"/>
            <a:ext cx="6810546" cy="6858000"/>
          </a:xfrm>
          <a:custGeom>
            <a:avLst/>
            <a:gdLst>
              <a:gd name="connsiteX0" fmla="*/ 0 w 6810546"/>
              <a:gd name="connsiteY0" fmla="*/ 0 h 6858000"/>
              <a:gd name="connsiteX1" fmla="*/ 4343933 w 6810546"/>
              <a:gd name="connsiteY1" fmla="*/ 0 h 6858000"/>
              <a:gd name="connsiteX2" fmla="*/ 6810546 w 6810546"/>
              <a:gd name="connsiteY2" fmla="*/ 3453205 h 6858000"/>
              <a:gd name="connsiteX3" fmla="*/ 4770804 w 6810546"/>
              <a:gd name="connsiteY3" fmla="*/ 6582728 h 6858000"/>
              <a:gd name="connsiteX4" fmla="*/ 4589536 w 6810546"/>
              <a:gd name="connsiteY4" fmla="*/ 6858000 h 6858000"/>
              <a:gd name="connsiteX5" fmla="*/ 0 w 681054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0546" h="6858000">
                <a:moveTo>
                  <a:pt x="0" y="0"/>
                </a:moveTo>
                <a:lnTo>
                  <a:pt x="4343933" y="0"/>
                </a:lnTo>
                <a:lnTo>
                  <a:pt x="6810546" y="3453205"/>
                </a:lnTo>
                <a:cubicBezTo>
                  <a:pt x="5974623" y="4637613"/>
                  <a:pt x="5696548" y="5169628"/>
                  <a:pt x="4770804" y="6582728"/>
                </a:cubicBezTo>
                <a:lnTo>
                  <a:pt x="4589536" y="6858000"/>
                </a:lnTo>
                <a:lnTo>
                  <a:pt x="0" y="6858000"/>
                </a:lnTo>
                <a:close/>
              </a:path>
            </a:pathLst>
          </a:custGeom>
        </p:spPr>
      </p:pic>
      <p:sp>
        <p:nvSpPr>
          <p:cNvPr id="21" name="矩形 7"/>
          <p:cNvSpPr/>
          <p:nvPr/>
        </p:nvSpPr>
        <p:spPr>
          <a:xfrm>
            <a:off x="3059893" y="-20575"/>
            <a:ext cx="3754315" cy="4407938"/>
          </a:xfrm>
          <a:custGeom>
            <a:avLst/>
            <a:gdLst>
              <a:gd name="connsiteX0" fmla="*/ 0 w 1274885"/>
              <a:gd name="connsiteY0" fmla="*/ 0 h 4100207"/>
              <a:gd name="connsiteX1" fmla="*/ 1274885 w 1274885"/>
              <a:gd name="connsiteY1" fmla="*/ 0 h 4100207"/>
              <a:gd name="connsiteX2" fmla="*/ 1274885 w 1274885"/>
              <a:gd name="connsiteY2" fmla="*/ 4100207 h 4100207"/>
              <a:gd name="connsiteX3" fmla="*/ 0 w 1274885"/>
              <a:gd name="connsiteY3" fmla="*/ 4100207 h 4100207"/>
              <a:gd name="connsiteX4" fmla="*/ 0 w 1274885"/>
              <a:gd name="connsiteY4" fmla="*/ 0 h 4100207"/>
              <a:gd name="connsiteX0" fmla="*/ 0 w 3719146"/>
              <a:gd name="connsiteY0" fmla="*/ 0 h 4100207"/>
              <a:gd name="connsiteX1" fmla="*/ 1274885 w 3719146"/>
              <a:gd name="connsiteY1" fmla="*/ 0 h 4100207"/>
              <a:gd name="connsiteX2" fmla="*/ 3719146 w 3719146"/>
              <a:gd name="connsiteY2" fmla="*/ 3467161 h 4100207"/>
              <a:gd name="connsiteX3" fmla="*/ 0 w 3719146"/>
              <a:gd name="connsiteY3" fmla="*/ 4100207 h 4100207"/>
              <a:gd name="connsiteX4" fmla="*/ 0 w 3719146"/>
              <a:gd name="connsiteY4" fmla="*/ 0 h 4100207"/>
              <a:gd name="connsiteX0" fmla="*/ 0 w 3719146"/>
              <a:gd name="connsiteY0" fmla="*/ 0 h 4407938"/>
              <a:gd name="connsiteX1" fmla="*/ 1274885 w 3719146"/>
              <a:gd name="connsiteY1" fmla="*/ 0 h 4407938"/>
              <a:gd name="connsiteX2" fmla="*/ 3719146 w 3719146"/>
              <a:gd name="connsiteY2" fmla="*/ 3467161 h 4407938"/>
              <a:gd name="connsiteX3" fmla="*/ 3112477 w 3719146"/>
              <a:gd name="connsiteY3" fmla="*/ 4407938 h 4407938"/>
              <a:gd name="connsiteX4" fmla="*/ 0 w 3719146"/>
              <a:gd name="connsiteY4" fmla="*/ 0 h 4407938"/>
              <a:gd name="connsiteX0" fmla="*/ 0 w 3754315"/>
              <a:gd name="connsiteY0" fmla="*/ 17585 h 4407938"/>
              <a:gd name="connsiteX1" fmla="*/ 1310054 w 3754315"/>
              <a:gd name="connsiteY1" fmla="*/ 0 h 4407938"/>
              <a:gd name="connsiteX2" fmla="*/ 3754315 w 3754315"/>
              <a:gd name="connsiteY2" fmla="*/ 3467161 h 4407938"/>
              <a:gd name="connsiteX3" fmla="*/ 3147646 w 3754315"/>
              <a:gd name="connsiteY3" fmla="*/ 4407938 h 4407938"/>
              <a:gd name="connsiteX4" fmla="*/ 0 w 3754315"/>
              <a:gd name="connsiteY4" fmla="*/ 17585 h 4407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315" h="4407938">
                <a:moveTo>
                  <a:pt x="0" y="17585"/>
                </a:moveTo>
                <a:lnTo>
                  <a:pt x="1310054" y="0"/>
                </a:lnTo>
                <a:lnTo>
                  <a:pt x="3754315" y="3467161"/>
                </a:lnTo>
                <a:lnTo>
                  <a:pt x="3147646" y="4407938"/>
                </a:lnTo>
                <a:lnTo>
                  <a:pt x="0" y="17585"/>
                </a:lnTo>
                <a:close/>
              </a:path>
            </a:pathLst>
          </a:custGeom>
          <a:solidFill>
            <a:srgbClr val="414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8"/>
          <p:cNvSpPr/>
          <p:nvPr/>
        </p:nvSpPr>
        <p:spPr>
          <a:xfrm>
            <a:off x="3393553" y="3429000"/>
            <a:ext cx="2883876" cy="3408602"/>
          </a:xfrm>
          <a:custGeom>
            <a:avLst/>
            <a:gdLst>
              <a:gd name="connsiteX0" fmla="*/ 0 w 1248507"/>
              <a:gd name="connsiteY0" fmla="*/ 0 h 4062045"/>
              <a:gd name="connsiteX1" fmla="*/ 1248507 w 1248507"/>
              <a:gd name="connsiteY1" fmla="*/ 0 h 4062045"/>
              <a:gd name="connsiteX2" fmla="*/ 1248507 w 1248507"/>
              <a:gd name="connsiteY2" fmla="*/ 4062045 h 4062045"/>
              <a:gd name="connsiteX3" fmla="*/ 0 w 1248507"/>
              <a:gd name="connsiteY3" fmla="*/ 4062045 h 4062045"/>
              <a:gd name="connsiteX4" fmla="*/ 0 w 1248507"/>
              <a:gd name="connsiteY4" fmla="*/ 0 h 4062045"/>
              <a:gd name="connsiteX0" fmla="*/ 0 w 2883876"/>
              <a:gd name="connsiteY0" fmla="*/ 0 h 4062045"/>
              <a:gd name="connsiteX1" fmla="*/ 2883876 w 2883876"/>
              <a:gd name="connsiteY1" fmla="*/ 1582615 h 4062045"/>
              <a:gd name="connsiteX2" fmla="*/ 1248507 w 2883876"/>
              <a:gd name="connsiteY2" fmla="*/ 4062045 h 4062045"/>
              <a:gd name="connsiteX3" fmla="*/ 0 w 2883876"/>
              <a:gd name="connsiteY3" fmla="*/ 4062045 h 4062045"/>
              <a:gd name="connsiteX4" fmla="*/ 0 w 2883876"/>
              <a:gd name="connsiteY4" fmla="*/ 0 h 4062045"/>
              <a:gd name="connsiteX0" fmla="*/ 2242038 w 2883876"/>
              <a:gd name="connsiteY0" fmla="*/ 0 h 3349868"/>
              <a:gd name="connsiteX1" fmla="*/ 2883876 w 2883876"/>
              <a:gd name="connsiteY1" fmla="*/ 870438 h 3349868"/>
              <a:gd name="connsiteX2" fmla="*/ 1248507 w 2883876"/>
              <a:gd name="connsiteY2" fmla="*/ 3349868 h 3349868"/>
              <a:gd name="connsiteX3" fmla="*/ 0 w 2883876"/>
              <a:gd name="connsiteY3" fmla="*/ 3349868 h 3349868"/>
              <a:gd name="connsiteX4" fmla="*/ 2242038 w 2883876"/>
              <a:gd name="connsiteY4" fmla="*/ 0 h 3349868"/>
              <a:gd name="connsiteX0" fmla="*/ 2242038 w 2883876"/>
              <a:gd name="connsiteY0" fmla="*/ 0 h 3358660"/>
              <a:gd name="connsiteX1" fmla="*/ 2883876 w 2883876"/>
              <a:gd name="connsiteY1" fmla="*/ 870438 h 3358660"/>
              <a:gd name="connsiteX2" fmla="*/ 1292469 w 2883876"/>
              <a:gd name="connsiteY2" fmla="*/ 3358660 h 3358660"/>
              <a:gd name="connsiteX3" fmla="*/ 0 w 2883876"/>
              <a:gd name="connsiteY3" fmla="*/ 3349868 h 3358660"/>
              <a:gd name="connsiteX4" fmla="*/ 2242038 w 2883876"/>
              <a:gd name="connsiteY4" fmla="*/ 0 h 3358660"/>
              <a:gd name="connsiteX0" fmla="*/ 2242038 w 2883876"/>
              <a:gd name="connsiteY0" fmla="*/ 0 h 3358660"/>
              <a:gd name="connsiteX1" fmla="*/ 2883876 w 2883876"/>
              <a:gd name="connsiteY1" fmla="*/ 870438 h 3358660"/>
              <a:gd name="connsiteX2" fmla="*/ 1292469 w 2883876"/>
              <a:gd name="connsiteY2" fmla="*/ 3358660 h 3358660"/>
              <a:gd name="connsiteX3" fmla="*/ 0 w 2883876"/>
              <a:gd name="connsiteY3" fmla="*/ 3349868 h 3358660"/>
              <a:gd name="connsiteX4" fmla="*/ 2242038 w 2883876"/>
              <a:gd name="connsiteY4" fmla="*/ 0 h 3358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876" h="3358660">
                <a:moveTo>
                  <a:pt x="2242038" y="0"/>
                </a:moveTo>
                <a:lnTo>
                  <a:pt x="2883876" y="870438"/>
                </a:lnTo>
                <a:lnTo>
                  <a:pt x="1292469" y="3358660"/>
                </a:lnTo>
                <a:lnTo>
                  <a:pt x="0" y="3349868"/>
                </a:lnTo>
                <a:lnTo>
                  <a:pt x="2242038" y="0"/>
                </a:lnTo>
                <a:close/>
              </a:path>
            </a:pathLst>
          </a:custGeom>
          <a:solidFill>
            <a:srgbClr val="008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A99B3C5-F92E-4005-8DBE-C93B4B39626F}"/>
              </a:ext>
            </a:extLst>
          </p:cNvPr>
          <p:cNvSpPr txBox="1"/>
          <p:nvPr/>
        </p:nvSpPr>
        <p:spPr>
          <a:xfrm>
            <a:off x="7299110" y="457189"/>
            <a:ext cx="5806102" cy="4893647"/>
          </a:xfrm>
          <a:prstGeom prst="rect">
            <a:avLst/>
          </a:prstGeom>
          <a:noFill/>
        </p:spPr>
        <p:txBody>
          <a:bodyPr wrap="square" rtlCol="0">
            <a:spAutoFit/>
          </a:bodyPr>
          <a:lstStyle/>
          <a:p>
            <a:r>
              <a:rPr lang="en-HK" altLang="zh-CN" sz="6000" dirty="0">
                <a:solidFill>
                  <a:schemeClr val="bg1"/>
                </a:solidFill>
                <a:effectLst>
                  <a:outerShdw blurRad="50800" dist="38100" dir="2700000" algn="tl" rotWithShape="0">
                    <a:prstClr val="black">
                      <a:alpha val="20000"/>
                    </a:prstClr>
                  </a:outerShdw>
                </a:effectLst>
                <a:latin typeface="微软雅黑" panose="020B0503020204020204" pitchFamily="34" charset="-122"/>
                <a:ea typeface="微软雅黑" panose="020B0503020204020204" pitchFamily="34" charset="-122"/>
              </a:rPr>
              <a:t>Lemon Academic Knowledge Platform </a:t>
            </a:r>
          </a:p>
          <a:p>
            <a:endParaRPr lang="zh-CN" altLang="en-US" sz="7200" dirty="0">
              <a:solidFill>
                <a:schemeClr val="bg1"/>
              </a:solidFill>
              <a:effectLst>
                <a:outerShdw blurRad="50800" dist="38100" dir="2700000" algn="tl" rotWithShape="0">
                  <a:prstClr val="black">
                    <a:alpha val="20000"/>
                  </a:prstClr>
                </a:outerShdw>
              </a:effectLst>
              <a:latin typeface="微软雅黑" panose="020B0503020204020204" pitchFamily="34" charset="-122"/>
              <a:ea typeface="微软雅黑" panose="020B0503020204020204" pitchFamily="34" charset="-122"/>
            </a:endParaRPr>
          </a:p>
        </p:txBody>
      </p:sp>
      <p:sp>
        <p:nvSpPr>
          <p:cNvPr id="35" name="矩形 2"/>
          <p:cNvSpPr/>
          <p:nvPr/>
        </p:nvSpPr>
        <p:spPr>
          <a:xfrm>
            <a:off x="4306765" y="-20575"/>
            <a:ext cx="2771766" cy="6887367"/>
          </a:xfrm>
          <a:custGeom>
            <a:avLst/>
            <a:gdLst>
              <a:gd name="connsiteX0" fmla="*/ 0 w 2771766"/>
              <a:gd name="connsiteY0" fmla="*/ 0 h 6887367"/>
              <a:gd name="connsiteX1" fmla="*/ 2771766 w 2771766"/>
              <a:gd name="connsiteY1" fmla="*/ 0 h 6887367"/>
              <a:gd name="connsiteX2" fmla="*/ 2771766 w 2771766"/>
              <a:gd name="connsiteY2" fmla="*/ 6887367 h 6887367"/>
              <a:gd name="connsiteX3" fmla="*/ 0 w 2771766"/>
              <a:gd name="connsiteY3" fmla="*/ 6887367 h 6887367"/>
              <a:gd name="connsiteX4" fmla="*/ 0 w 2771766"/>
              <a:gd name="connsiteY4" fmla="*/ 0 h 6887367"/>
              <a:gd name="connsiteX0" fmla="*/ 7 w 2771773"/>
              <a:gd name="connsiteY0" fmla="*/ 0 h 6887367"/>
              <a:gd name="connsiteX1" fmla="*/ 2771773 w 2771773"/>
              <a:gd name="connsiteY1" fmla="*/ 0 h 6887367"/>
              <a:gd name="connsiteX2" fmla="*/ 2771773 w 2771773"/>
              <a:gd name="connsiteY2" fmla="*/ 6887367 h 6887367"/>
              <a:gd name="connsiteX3" fmla="*/ 7 w 2771773"/>
              <a:gd name="connsiteY3" fmla="*/ 6887367 h 6887367"/>
              <a:gd name="connsiteX4" fmla="*/ 2470559 w 2771773"/>
              <a:gd name="connsiteY4" fmla="*/ 3463022 h 6887367"/>
              <a:gd name="connsiteX5" fmla="*/ 7 w 2771773"/>
              <a:gd name="connsiteY5" fmla="*/ 0 h 6887367"/>
              <a:gd name="connsiteX0" fmla="*/ 10 w 2771776"/>
              <a:gd name="connsiteY0" fmla="*/ 0 h 6887367"/>
              <a:gd name="connsiteX1" fmla="*/ 2771776 w 2771776"/>
              <a:gd name="connsiteY1" fmla="*/ 0 h 6887367"/>
              <a:gd name="connsiteX2" fmla="*/ 2771776 w 2771776"/>
              <a:gd name="connsiteY2" fmla="*/ 6887367 h 6887367"/>
              <a:gd name="connsiteX3" fmla="*/ 10 w 2771776"/>
              <a:gd name="connsiteY3" fmla="*/ 6887367 h 6887367"/>
              <a:gd name="connsiteX4" fmla="*/ 2470562 w 2771776"/>
              <a:gd name="connsiteY4" fmla="*/ 3463022 h 6887367"/>
              <a:gd name="connsiteX5" fmla="*/ 10 w 2771776"/>
              <a:gd name="connsiteY5" fmla="*/ 0 h 6887367"/>
              <a:gd name="connsiteX0" fmla="*/ 0 w 2771766"/>
              <a:gd name="connsiteY0" fmla="*/ 0 h 6887367"/>
              <a:gd name="connsiteX1" fmla="*/ 2771766 w 2771766"/>
              <a:gd name="connsiteY1" fmla="*/ 0 h 6887367"/>
              <a:gd name="connsiteX2" fmla="*/ 2771766 w 2771766"/>
              <a:gd name="connsiteY2" fmla="*/ 6887367 h 6887367"/>
              <a:gd name="connsiteX3" fmla="*/ 225911 w 2771766"/>
              <a:gd name="connsiteY3" fmla="*/ 6887367 h 6887367"/>
              <a:gd name="connsiteX4" fmla="*/ 2470552 w 2771766"/>
              <a:gd name="connsiteY4" fmla="*/ 3463022 h 6887367"/>
              <a:gd name="connsiteX5" fmla="*/ 0 w 2771766"/>
              <a:gd name="connsiteY5" fmla="*/ 0 h 6887367"/>
              <a:gd name="connsiteX0" fmla="*/ 0 w 2771766"/>
              <a:gd name="connsiteY0" fmla="*/ 0 h 6887367"/>
              <a:gd name="connsiteX1" fmla="*/ 2771766 w 2771766"/>
              <a:gd name="connsiteY1" fmla="*/ 0 h 6887367"/>
              <a:gd name="connsiteX2" fmla="*/ 2771766 w 2771766"/>
              <a:gd name="connsiteY2" fmla="*/ 6887367 h 6887367"/>
              <a:gd name="connsiteX3" fmla="*/ 225911 w 2771766"/>
              <a:gd name="connsiteY3" fmla="*/ 6887367 h 6887367"/>
              <a:gd name="connsiteX4" fmla="*/ 2470552 w 2771766"/>
              <a:gd name="connsiteY4" fmla="*/ 3463022 h 6887367"/>
              <a:gd name="connsiteX5" fmla="*/ 0 w 2771766"/>
              <a:gd name="connsiteY5" fmla="*/ 0 h 68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766" h="6887367">
                <a:moveTo>
                  <a:pt x="0" y="0"/>
                </a:moveTo>
                <a:lnTo>
                  <a:pt x="2771766" y="0"/>
                </a:lnTo>
                <a:lnTo>
                  <a:pt x="2771766" y="6887367"/>
                </a:lnTo>
                <a:lnTo>
                  <a:pt x="225911" y="6887367"/>
                </a:lnTo>
                <a:cubicBezTo>
                  <a:pt x="1307612" y="5222379"/>
                  <a:pt x="1668550" y="4848311"/>
                  <a:pt x="2470552" y="3463022"/>
                </a:cubicBez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45FBB63-445E-0ABF-28E1-E4FDD036F558}"/>
              </a:ext>
            </a:extLst>
          </p:cNvPr>
          <p:cNvSpPr txBox="1"/>
          <p:nvPr/>
        </p:nvSpPr>
        <p:spPr>
          <a:xfrm>
            <a:off x="9574302" y="5898697"/>
            <a:ext cx="3086100" cy="954107"/>
          </a:xfrm>
          <a:prstGeom prst="rect">
            <a:avLst/>
          </a:prstGeom>
          <a:noFill/>
        </p:spPr>
        <p:txBody>
          <a:bodyPr wrap="square" rtlCol="0">
            <a:spAutoFit/>
          </a:bodyPr>
          <a:lstStyle/>
          <a:p>
            <a:r>
              <a:rPr kumimoji="1" lang="en-US" altLang="zh-CN" sz="2800" dirty="0">
                <a:solidFill>
                  <a:schemeClr val="bg1"/>
                </a:solidFill>
              </a:rPr>
              <a:t>Group 10</a:t>
            </a:r>
          </a:p>
          <a:p>
            <a:r>
              <a:rPr kumimoji="1" lang="en-US" altLang="zh-CN" sz="2800" dirty="0" err="1">
                <a:solidFill>
                  <a:schemeClr val="bg1"/>
                </a:solidFill>
              </a:rPr>
              <a:t>Bian</a:t>
            </a:r>
            <a:r>
              <a:rPr kumimoji="1" lang="en-US" altLang="zh-CN" sz="2800" dirty="0">
                <a:solidFill>
                  <a:schemeClr val="bg1"/>
                </a:solidFill>
              </a:rPr>
              <a:t> </a:t>
            </a:r>
            <a:r>
              <a:rPr kumimoji="1" lang="en-US" altLang="zh-CN" sz="2800" dirty="0" err="1">
                <a:solidFill>
                  <a:schemeClr val="bg1"/>
                </a:solidFill>
              </a:rPr>
              <a:t>Weizhen</a:t>
            </a:r>
            <a:endParaRPr kumimoji="1" lang="zh-CN" altLang="en-US" sz="2800" dirty="0">
              <a:solidFill>
                <a:schemeClr val="bg1"/>
              </a:solidFill>
            </a:endParaRPr>
          </a:p>
        </p:txBody>
      </p:sp>
    </p:spTree>
    <p:extLst>
      <p:ext uri="{BB962C8B-B14F-4D97-AF65-F5344CB8AC3E}">
        <p14:creationId xmlns:p14="http://schemas.microsoft.com/office/powerpoint/2010/main" val="15990843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梯形 21">
            <a:extLst>
              <a:ext uri="{FF2B5EF4-FFF2-40B4-BE49-F238E27FC236}">
                <a16:creationId xmlns:a16="http://schemas.microsoft.com/office/drawing/2014/main" id="{8251C835-43E2-479D-96BC-3006D5A2D463}"/>
              </a:ext>
            </a:extLst>
          </p:cNvPr>
          <p:cNvSpPr/>
          <p:nvPr/>
        </p:nvSpPr>
        <p:spPr>
          <a:xfrm rot="16200000">
            <a:off x="6275143" y="557097"/>
            <a:ext cx="6016751" cy="5816958"/>
          </a:xfrm>
          <a:prstGeom prst="trapezoid">
            <a:avLst/>
          </a:prstGeom>
          <a:solidFill>
            <a:srgbClr val="2D3B48">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F4A9A45-9D8B-41C0-93B9-FB37AA2728A6}"/>
              </a:ext>
            </a:extLst>
          </p:cNvPr>
          <p:cNvSpPr txBox="1"/>
          <p:nvPr/>
        </p:nvSpPr>
        <p:spPr>
          <a:xfrm>
            <a:off x="7276995" y="1983750"/>
            <a:ext cx="2893326"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Introduction</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E32E14E4-D57A-460D-8B4C-5FAA0AC02E35}"/>
              </a:ext>
            </a:extLst>
          </p:cNvPr>
          <p:cNvSpPr/>
          <p:nvPr/>
        </p:nvSpPr>
        <p:spPr>
          <a:xfrm>
            <a:off x="7276995" y="2523770"/>
            <a:ext cx="4382645" cy="2655727"/>
          </a:xfrm>
          <a:prstGeom prst="rect">
            <a:avLst/>
          </a:prstGeom>
        </p:spPr>
        <p:txBody>
          <a:bodyPr wrap="square">
            <a:spAutoFit/>
          </a:bodyPr>
          <a:lstStyle/>
          <a:p>
            <a:pPr algn="just" defTabSz="913765">
              <a:lnSpc>
                <a:spcPct val="120000"/>
              </a:lnSpc>
              <a:defRPr/>
            </a:pPr>
            <a:r>
              <a:rPr lang="en-HK" altLang="zh-CN" sz="1400" b="1" dirty="0">
                <a:solidFill>
                  <a:schemeClr val="bg1"/>
                </a:solidFill>
                <a:latin typeface="微软雅黑" panose="020B0503020204020204" pitchFamily="34" charset="-122"/>
                <a:ea typeface="微软雅黑" panose="020B0503020204020204" pitchFamily="34" charset="-122"/>
              </a:rPr>
              <a:t>The Lemon academic recommendation search platform is specially designed for students preparing to study for PhD. It improves the shortcomings of the existing functions of Google Scholar and adds article recommendation, article summary, term optimization and other functions to help students quickly find the research direction they are interested in. , enter the academic field.</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pic>
        <p:nvPicPr>
          <p:cNvPr id="3" name="图片 2" descr="文本&#10;&#10;描述已自动生成">
            <a:extLst>
              <a:ext uri="{FF2B5EF4-FFF2-40B4-BE49-F238E27FC236}">
                <a16:creationId xmlns:a16="http://schemas.microsoft.com/office/drawing/2014/main" id="{8C964266-2A90-8E50-D11D-30C56209F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26" y="582063"/>
            <a:ext cx="5693874" cy="5693874"/>
          </a:xfrm>
          <a:prstGeom prst="rect">
            <a:avLst/>
          </a:prstGeom>
        </p:spPr>
      </p:pic>
    </p:spTree>
    <p:extLst>
      <p:ext uri="{BB962C8B-B14F-4D97-AF65-F5344CB8AC3E}">
        <p14:creationId xmlns:p14="http://schemas.microsoft.com/office/powerpoint/2010/main" val="326614917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D03A4C7-09FE-4DC9-A6DD-14D4CF4DB23D}"/>
              </a:ext>
            </a:extLst>
          </p:cNvPr>
          <p:cNvSpPr txBox="1"/>
          <p:nvPr/>
        </p:nvSpPr>
        <p:spPr>
          <a:xfrm>
            <a:off x="689981" y="439362"/>
            <a:ext cx="3483433"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System Overview</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pic>
        <p:nvPicPr>
          <p:cNvPr id="3" name="图片 2" descr="图示&#10;&#10;描述已自动生成">
            <a:extLst>
              <a:ext uri="{FF2B5EF4-FFF2-40B4-BE49-F238E27FC236}">
                <a16:creationId xmlns:a16="http://schemas.microsoft.com/office/drawing/2014/main" id="{3301F0B4-9D2C-BA33-DF0D-F424E4E8D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782" y="1161639"/>
            <a:ext cx="7276680" cy="5284713"/>
          </a:xfrm>
          <a:prstGeom prst="rect">
            <a:avLst/>
          </a:prstGeom>
        </p:spPr>
      </p:pic>
      <p:sp>
        <p:nvSpPr>
          <p:cNvPr id="6" name="文本框 5">
            <a:extLst>
              <a:ext uri="{FF2B5EF4-FFF2-40B4-BE49-F238E27FC236}">
                <a16:creationId xmlns:a16="http://schemas.microsoft.com/office/drawing/2014/main" id="{946BFBAC-778A-5F98-57E6-BF5510CB5294}"/>
              </a:ext>
            </a:extLst>
          </p:cNvPr>
          <p:cNvSpPr txBox="1"/>
          <p:nvPr/>
        </p:nvSpPr>
        <p:spPr>
          <a:xfrm>
            <a:off x="896810" y="3660813"/>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Data Collection</a:t>
            </a:r>
            <a:endParaRPr kumimoji="1" lang="zh-CN" altLang="en-US" sz="2400" b="1" dirty="0">
              <a:solidFill>
                <a:schemeClr val="bg1"/>
              </a:solidFill>
            </a:endParaRPr>
          </a:p>
        </p:txBody>
      </p:sp>
      <p:sp>
        <p:nvSpPr>
          <p:cNvPr id="7" name="文本框 6">
            <a:extLst>
              <a:ext uri="{FF2B5EF4-FFF2-40B4-BE49-F238E27FC236}">
                <a16:creationId xmlns:a16="http://schemas.microsoft.com/office/drawing/2014/main" id="{37EAD988-819E-918F-94A9-5CD5860D997C}"/>
              </a:ext>
            </a:extLst>
          </p:cNvPr>
          <p:cNvSpPr txBox="1"/>
          <p:nvPr/>
        </p:nvSpPr>
        <p:spPr>
          <a:xfrm>
            <a:off x="896810" y="4532368"/>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Search Engine</a:t>
            </a:r>
            <a:endParaRPr kumimoji="1" lang="zh-CN" altLang="en-US" sz="2400" b="1" dirty="0">
              <a:solidFill>
                <a:schemeClr val="bg1"/>
              </a:solidFill>
            </a:endParaRPr>
          </a:p>
        </p:txBody>
      </p:sp>
      <p:sp>
        <p:nvSpPr>
          <p:cNvPr id="8" name="文本框 7">
            <a:extLst>
              <a:ext uri="{FF2B5EF4-FFF2-40B4-BE49-F238E27FC236}">
                <a16:creationId xmlns:a16="http://schemas.microsoft.com/office/drawing/2014/main" id="{C0A669B2-7B40-1B5D-0F12-55AF924D9F24}"/>
              </a:ext>
            </a:extLst>
          </p:cNvPr>
          <p:cNvSpPr txBox="1"/>
          <p:nvPr/>
        </p:nvSpPr>
        <p:spPr>
          <a:xfrm>
            <a:off x="743570" y="5352149"/>
            <a:ext cx="3284142"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Recommender System</a:t>
            </a:r>
            <a:endParaRPr kumimoji="1" lang="zh-CN" altLang="en-US" sz="2400" b="1" dirty="0">
              <a:solidFill>
                <a:schemeClr val="bg1"/>
              </a:solidFill>
            </a:endParaRPr>
          </a:p>
        </p:txBody>
      </p:sp>
      <p:pic>
        <p:nvPicPr>
          <p:cNvPr id="10" name="图片 9" descr="徽标, 公司名称&#10;&#10;描述已自动生成">
            <a:extLst>
              <a:ext uri="{FF2B5EF4-FFF2-40B4-BE49-F238E27FC236}">
                <a16:creationId xmlns:a16="http://schemas.microsoft.com/office/drawing/2014/main" id="{F0657E5B-DD28-D7A8-F3CE-825641492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570" y="1060915"/>
            <a:ext cx="3519717" cy="2262675"/>
          </a:xfrm>
          <a:prstGeom prst="rect">
            <a:avLst/>
          </a:prstGeom>
        </p:spPr>
      </p:pic>
    </p:spTree>
    <p:extLst>
      <p:ext uri="{BB962C8B-B14F-4D97-AF65-F5344CB8AC3E}">
        <p14:creationId xmlns:p14="http://schemas.microsoft.com/office/powerpoint/2010/main" val="27534514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示&#10;&#10;描述已自动生成">
            <a:extLst>
              <a:ext uri="{FF2B5EF4-FFF2-40B4-BE49-F238E27FC236}">
                <a16:creationId xmlns:a16="http://schemas.microsoft.com/office/drawing/2014/main" id="{7512F69E-2E80-7A3B-4581-AC758F0D1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877" y="3719661"/>
            <a:ext cx="7772400" cy="2792762"/>
          </a:xfrm>
          <a:prstGeom prst="rect">
            <a:avLst/>
          </a:prstGeom>
        </p:spPr>
      </p:pic>
      <p:sp>
        <p:nvSpPr>
          <p:cNvPr id="4" name="文本框 3">
            <a:extLst>
              <a:ext uri="{FF2B5EF4-FFF2-40B4-BE49-F238E27FC236}">
                <a16:creationId xmlns:a16="http://schemas.microsoft.com/office/drawing/2014/main" id="{599B53BC-50FA-48F7-BBAC-13F3824590C2}"/>
              </a:ext>
            </a:extLst>
          </p:cNvPr>
          <p:cNvSpPr txBox="1"/>
          <p:nvPr/>
        </p:nvSpPr>
        <p:spPr>
          <a:xfrm>
            <a:off x="501483" y="1521938"/>
            <a:ext cx="3144394"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Data Collection </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C4005E0-A4D7-4083-81B6-98877508C8A2}"/>
              </a:ext>
            </a:extLst>
          </p:cNvPr>
          <p:cNvSpPr/>
          <p:nvPr/>
        </p:nvSpPr>
        <p:spPr>
          <a:xfrm>
            <a:off x="958683" y="2045157"/>
            <a:ext cx="3566425" cy="1253869"/>
          </a:xfrm>
          <a:prstGeom prst="rect">
            <a:avLst/>
          </a:prstGeom>
        </p:spPr>
        <p:txBody>
          <a:bodyPr wrap="square">
            <a:spAutoFit/>
          </a:bodyPr>
          <a:lstStyle/>
          <a:p>
            <a:pPr algn="just" defTabSz="913765">
              <a:lnSpc>
                <a:spcPct val="120000"/>
              </a:lnSpc>
              <a:defRPr/>
            </a:pPr>
            <a:r>
              <a:rPr kumimoji="1" lang="en-HK" altLang="zh-CN" sz="1600" dirty="0"/>
              <a:t>In order to ensure data security, all data is collected and stored locally by myself without relying on any third-party tools.</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D03A4C7-09FE-4DC9-A6DD-14D4CF4DB23D}"/>
              </a:ext>
            </a:extLst>
          </p:cNvPr>
          <p:cNvSpPr txBox="1"/>
          <p:nvPr/>
        </p:nvSpPr>
        <p:spPr>
          <a:xfrm>
            <a:off x="689981" y="439362"/>
            <a:ext cx="3260695"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Core Technology</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pic>
        <p:nvPicPr>
          <p:cNvPr id="8" name="图片 7" descr="图示&#10;&#10;描述已自动生成">
            <a:extLst>
              <a:ext uri="{FF2B5EF4-FFF2-40B4-BE49-F238E27FC236}">
                <a16:creationId xmlns:a16="http://schemas.microsoft.com/office/drawing/2014/main" id="{F91D033E-22AB-750D-7110-F32FA9AE2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124" y="499421"/>
            <a:ext cx="4956493" cy="3091473"/>
          </a:xfrm>
          <a:prstGeom prst="rect">
            <a:avLst/>
          </a:prstGeom>
        </p:spPr>
      </p:pic>
      <p:sp>
        <p:nvSpPr>
          <p:cNvPr id="9" name="文本框 8">
            <a:extLst>
              <a:ext uri="{FF2B5EF4-FFF2-40B4-BE49-F238E27FC236}">
                <a16:creationId xmlns:a16="http://schemas.microsoft.com/office/drawing/2014/main" id="{CEAF4AE6-26CE-6C08-7488-07BD7D9F6A03}"/>
              </a:ext>
            </a:extLst>
          </p:cNvPr>
          <p:cNvSpPr txBox="1"/>
          <p:nvPr/>
        </p:nvSpPr>
        <p:spPr>
          <a:xfrm>
            <a:off x="668216" y="3629509"/>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Multithreading</a:t>
            </a:r>
            <a:endParaRPr kumimoji="1" lang="zh-CN" altLang="en-US" sz="2400" b="1" dirty="0">
              <a:solidFill>
                <a:schemeClr val="bg1"/>
              </a:solidFill>
            </a:endParaRPr>
          </a:p>
        </p:txBody>
      </p:sp>
      <p:sp>
        <p:nvSpPr>
          <p:cNvPr id="10" name="文本框 9">
            <a:extLst>
              <a:ext uri="{FF2B5EF4-FFF2-40B4-BE49-F238E27FC236}">
                <a16:creationId xmlns:a16="http://schemas.microsoft.com/office/drawing/2014/main" id="{0DFDCEEA-914C-7C8A-5125-81F2778171AD}"/>
              </a:ext>
            </a:extLst>
          </p:cNvPr>
          <p:cNvSpPr txBox="1"/>
          <p:nvPr/>
        </p:nvSpPr>
        <p:spPr>
          <a:xfrm>
            <a:off x="689981" y="4523427"/>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Pointing</a:t>
            </a:r>
            <a:endParaRPr kumimoji="1" lang="zh-CN" altLang="en-US" sz="2400" b="1" dirty="0">
              <a:solidFill>
                <a:schemeClr val="bg1"/>
              </a:solidFill>
            </a:endParaRPr>
          </a:p>
        </p:txBody>
      </p:sp>
      <p:sp>
        <p:nvSpPr>
          <p:cNvPr id="11" name="文本框 10">
            <a:extLst>
              <a:ext uri="{FF2B5EF4-FFF2-40B4-BE49-F238E27FC236}">
                <a16:creationId xmlns:a16="http://schemas.microsoft.com/office/drawing/2014/main" id="{F3516773-8D2D-3A11-233B-BE7602B8C7F3}"/>
              </a:ext>
            </a:extLst>
          </p:cNvPr>
          <p:cNvSpPr txBox="1"/>
          <p:nvPr/>
        </p:nvSpPr>
        <p:spPr>
          <a:xfrm>
            <a:off x="689981" y="5417345"/>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Data Cleaning</a:t>
            </a:r>
            <a:endParaRPr kumimoji="1" lang="zh-CN" altLang="en-US" sz="2400" b="1" dirty="0">
              <a:solidFill>
                <a:schemeClr val="bg1"/>
              </a:solidFill>
            </a:endParaRPr>
          </a:p>
        </p:txBody>
      </p:sp>
    </p:spTree>
    <p:extLst>
      <p:ext uri="{BB962C8B-B14F-4D97-AF65-F5344CB8AC3E}">
        <p14:creationId xmlns:p14="http://schemas.microsoft.com/office/powerpoint/2010/main" val="229954373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9B53BC-50FA-48F7-BBAC-13F3824590C2}"/>
              </a:ext>
            </a:extLst>
          </p:cNvPr>
          <p:cNvSpPr txBox="1"/>
          <p:nvPr/>
        </p:nvSpPr>
        <p:spPr>
          <a:xfrm>
            <a:off x="501483" y="1521938"/>
            <a:ext cx="4379436"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Recommender System </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D03A4C7-09FE-4DC9-A6DD-14D4CF4DB23D}"/>
              </a:ext>
            </a:extLst>
          </p:cNvPr>
          <p:cNvSpPr txBox="1"/>
          <p:nvPr/>
        </p:nvSpPr>
        <p:spPr>
          <a:xfrm>
            <a:off x="689981" y="439362"/>
            <a:ext cx="3260695"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Core Technology</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EAF4AE6-26CE-6C08-7488-07BD7D9F6A03}"/>
              </a:ext>
            </a:extLst>
          </p:cNvPr>
          <p:cNvSpPr txBox="1"/>
          <p:nvPr/>
        </p:nvSpPr>
        <p:spPr>
          <a:xfrm>
            <a:off x="831497" y="2318839"/>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Popular-based</a:t>
            </a:r>
            <a:endParaRPr kumimoji="1" lang="zh-CN" altLang="en-US" sz="2400" b="1" dirty="0">
              <a:solidFill>
                <a:schemeClr val="bg1"/>
              </a:solidFill>
            </a:endParaRPr>
          </a:p>
        </p:txBody>
      </p:sp>
      <p:sp>
        <p:nvSpPr>
          <p:cNvPr id="10" name="文本框 9">
            <a:extLst>
              <a:ext uri="{FF2B5EF4-FFF2-40B4-BE49-F238E27FC236}">
                <a16:creationId xmlns:a16="http://schemas.microsoft.com/office/drawing/2014/main" id="{0DFDCEEA-914C-7C8A-5125-81F2778171AD}"/>
              </a:ext>
            </a:extLst>
          </p:cNvPr>
          <p:cNvSpPr txBox="1"/>
          <p:nvPr/>
        </p:nvSpPr>
        <p:spPr>
          <a:xfrm>
            <a:off x="831496" y="3163326"/>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Year-based</a:t>
            </a:r>
            <a:endParaRPr kumimoji="1" lang="zh-CN" altLang="en-US" sz="2400" b="1" dirty="0">
              <a:solidFill>
                <a:schemeClr val="bg1"/>
              </a:solidFill>
            </a:endParaRPr>
          </a:p>
        </p:txBody>
      </p:sp>
      <p:sp>
        <p:nvSpPr>
          <p:cNvPr id="11" name="文本框 10">
            <a:extLst>
              <a:ext uri="{FF2B5EF4-FFF2-40B4-BE49-F238E27FC236}">
                <a16:creationId xmlns:a16="http://schemas.microsoft.com/office/drawing/2014/main" id="{F3516773-8D2D-3A11-233B-BE7602B8C7F3}"/>
              </a:ext>
            </a:extLst>
          </p:cNvPr>
          <p:cNvSpPr txBox="1"/>
          <p:nvPr/>
        </p:nvSpPr>
        <p:spPr>
          <a:xfrm>
            <a:off x="831496" y="4077497"/>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User-based</a:t>
            </a:r>
            <a:endParaRPr kumimoji="1" lang="zh-CN" altLang="en-US" sz="2400" b="1" dirty="0">
              <a:solidFill>
                <a:schemeClr val="bg1"/>
              </a:solidFill>
            </a:endParaRPr>
          </a:p>
        </p:txBody>
      </p:sp>
      <p:sp>
        <p:nvSpPr>
          <p:cNvPr id="2" name="文本框 1">
            <a:extLst>
              <a:ext uri="{FF2B5EF4-FFF2-40B4-BE49-F238E27FC236}">
                <a16:creationId xmlns:a16="http://schemas.microsoft.com/office/drawing/2014/main" id="{6A7D0228-44CE-BC3D-F837-748169C3D8C4}"/>
              </a:ext>
            </a:extLst>
          </p:cNvPr>
          <p:cNvSpPr txBox="1"/>
          <p:nvPr/>
        </p:nvSpPr>
        <p:spPr>
          <a:xfrm>
            <a:off x="831495" y="4991668"/>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Item-based</a:t>
            </a:r>
            <a:endParaRPr kumimoji="1" lang="zh-CN" altLang="en-US" sz="2400" b="1" dirty="0">
              <a:solidFill>
                <a:schemeClr val="bg1"/>
              </a:solidFill>
            </a:endParaRPr>
          </a:p>
        </p:txBody>
      </p:sp>
      <p:sp>
        <p:nvSpPr>
          <p:cNvPr id="3" name="文本框 2">
            <a:extLst>
              <a:ext uri="{FF2B5EF4-FFF2-40B4-BE49-F238E27FC236}">
                <a16:creationId xmlns:a16="http://schemas.microsoft.com/office/drawing/2014/main" id="{293B5CFF-474D-6557-9E4F-03D32220CFC4}"/>
              </a:ext>
            </a:extLst>
          </p:cNvPr>
          <p:cNvSpPr txBox="1"/>
          <p:nvPr/>
        </p:nvSpPr>
        <p:spPr>
          <a:xfrm>
            <a:off x="831495" y="5836155"/>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Mix-based</a:t>
            </a:r>
            <a:endParaRPr kumimoji="1" lang="zh-CN" altLang="en-US" sz="2400" b="1" dirty="0">
              <a:solidFill>
                <a:schemeClr val="bg1"/>
              </a:solidFill>
            </a:endParaRPr>
          </a:p>
        </p:txBody>
      </p:sp>
      <p:pic>
        <p:nvPicPr>
          <p:cNvPr id="12" name="图片 11" descr="图片包含 Teams&#10;&#10;描述已自动生成">
            <a:extLst>
              <a:ext uri="{FF2B5EF4-FFF2-40B4-BE49-F238E27FC236}">
                <a16:creationId xmlns:a16="http://schemas.microsoft.com/office/drawing/2014/main" id="{0E67E874-789F-C1B4-270B-40647253E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919" y="1775791"/>
            <a:ext cx="6872560" cy="4264691"/>
          </a:xfrm>
          <a:prstGeom prst="rect">
            <a:avLst/>
          </a:prstGeom>
        </p:spPr>
      </p:pic>
    </p:spTree>
    <p:extLst>
      <p:ext uri="{BB962C8B-B14F-4D97-AF65-F5344CB8AC3E}">
        <p14:creationId xmlns:p14="http://schemas.microsoft.com/office/powerpoint/2010/main" val="15574050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9B53BC-50FA-48F7-BBAC-13F3824590C2}"/>
              </a:ext>
            </a:extLst>
          </p:cNvPr>
          <p:cNvSpPr txBox="1"/>
          <p:nvPr/>
        </p:nvSpPr>
        <p:spPr>
          <a:xfrm>
            <a:off x="501483" y="1521938"/>
            <a:ext cx="4379436"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Search Engine </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D03A4C7-09FE-4DC9-A6DD-14D4CF4DB23D}"/>
              </a:ext>
            </a:extLst>
          </p:cNvPr>
          <p:cNvSpPr txBox="1"/>
          <p:nvPr/>
        </p:nvSpPr>
        <p:spPr>
          <a:xfrm>
            <a:off x="689981" y="439362"/>
            <a:ext cx="3260695" cy="523220"/>
          </a:xfrm>
          <a:prstGeom prst="rect">
            <a:avLst/>
          </a:prstGeom>
          <a:noFill/>
        </p:spPr>
        <p:txBody>
          <a:bodyPr wrap="square" rtlCol="0">
            <a:spAutoFit/>
          </a:bodyPr>
          <a:lstStyle/>
          <a:p>
            <a:r>
              <a:rPr lang="en-HK" altLang="zh-CN" sz="2800" b="1" dirty="0">
                <a:solidFill>
                  <a:srgbClr val="1C588C"/>
                </a:solidFill>
                <a:latin typeface="微软雅黑" panose="020B0503020204020204" pitchFamily="34" charset="-122"/>
                <a:ea typeface="微软雅黑" panose="020B0503020204020204" pitchFamily="34" charset="-122"/>
              </a:rPr>
              <a:t>Core Technology</a:t>
            </a:r>
            <a:endParaRPr lang="zh-CN" altLang="en-US" sz="2800" b="1" dirty="0">
              <a:solidFill>
                <a:srgbClr val="1C588C"/>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EAF4AE6-26CE-6C08-7488-07BD7D9F6A03}"/>
              </a:ext>
            </a:extLst>
          </p:cNvPr>
          <p:cNvSpPr txBox="1"/>
          <p:nvPr/>
        </p:nvSpPr>
        <p:spPr>
          <a:xfrm>
            <a:off x="831497" y="2318839"/>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Chat Robot</a:t>
            </a:r>
            <a:endParaRPr kumimoji="1" lang="zh-CN" altLang="en-US" sz="2400" b="1" dirty="0">
              <a:solidFill>
                <a:schemeClr val="bg1"/>
              </a:solidFill>
            </a:endParaRPr>
          </a:p>
        </p:txBody>
      </p:sp>
      <p:sp>
        <p:nvSpPr>
          <p:cNvPr id="10" name="文本框 9">
            <a:extLst>
              <a:ext uri="{FF2B5EF4-FFF2-40B4-BE49-F238E27FC236}">
                <a16:creationId xmlns:a16="http://schemas.microsoft.com/office/drawing/2014/main" id="{0DFDCEEA-914C-7C8A-5125-81F2778171AD}"/>
              </a:ext>
            </a:extLst>
          </p:cNvPr>
          <p:cNvSpPr txBox="1"/>
          <p:nvPr/>
        </p:nvSpPr>
        <p:spPr>
          <a:xfrm>
            <a:off x="831496" y="3163326"/>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Paper Summary</a:t>
            </a:r>
            <a:endParaRPr kumimoji="1" lang="zh-CN" altLang="en-US" sz="2400" b="1" dirty="0">
              <a:solidFill>
                <a:schemeClr val="bg1"/>
              </a:solidFill>
            </a:endParaRPr>
          </a:p>
        </p:txBody>
      </p:sp>
      <p:sp>
        <p:nvSpPr>
          <p:cNvPr id="11" name="文本框 10">
            <a:extLst>
              <a:ext uri="{FF2B5EF4-FFF2-40B4-BE49-F238E27FC236}">
                <a16:creationId xmlns:a16="http://schemas.microsoft.com/office/drawing/2014/main" id="{F3516773-8D2D-3A11-233B-BE7602B8C7F3}"/>
              </a:ext>
            </a:extLst>
          </p:cNvPr>
          <p:cNvSpPr txBox="1"/>
          <p:nvPr/>
        </p:nvSpPr>
        <p:spPr>
          <a:xfrm>
            <a:off x="831496" y="4077497"/>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Interaction</a:t>
            </a:r>
            <a:endParaRPr kumimoji="1" lang="zh-CN" altLang="en-US" sz="2400" b="1" dirty="0">
              <a:solidFill>
                <a:schemeClr val="bg1"/>
              </a:solidFill>
            </a:endParaRPr>
          </a:p>
        </p:txBody>
      </p:sp>
      <p:sp>
        <p:nvSpPr>
          <p:cNvPr id="2" name="文本框 1">
            <a:extLst>
              <a:ext uri="{FF2B5EF4-FFF2-40B4-BE49-F238E27FC236}">
                <a16:creationId xmlns:a16="http://schemas.microsoft.com/office/drawing/2014/main" id="{6A7D0228-44CE-BC3D-F837-748169C3D8C4}"/>
              </a:ext>
            </a:extLst>
          </p:cNvPr>
          <p:cNvSpPr txBox="1"/>
          <p:nvPr/>
        </p:nvSpPr>
        <p:spPr>
          <a:xfrm>
            <a:off x="831495" y="4991668"/>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Word Cloud</a:t>
            </a:r>
            <a:endParaRPr kumimoji="1" lang="zh-CN" altLang="en-US" sz="2400" b="1" dirty="0">
              <a:solidFill>
                <a:schemeClr val="bg1"/>
              </a:solidFill>
            </a:endParaRPr>
          </a:p>
        </p:txBody>
      </p:sp>
      <p:sp>
        <p:nvSpPr>
          <p:cNvPr id="3" name="文本框 2">
            <a:extLst>
              <a:ext uri="{FF2B5EF4-FFF2-40B4-BE49-F238E27FC236}">
                <a16:creationId xmlns:a16="http://schemas.microsoft.com/office/drawing/2014/main" id="{293B5CFF-474D-6557-9E4F-03D32220CFC4}"/>
              </a:ext>
            </a:extLst>
          </p:cNvPr>
          <p:cNvSpPr txBox="1"/>
          <p:nvPr/>
        </p:nvSpPr>
        <p:spPr>
          <a:xfrm>
            <a:off x="831495" y="5836155"/>
            <a:ext cx="2977661" cy="461665"/>
          </a:xfrm>
          <a:prstGeom prst="rect">
            <a:avLst/>
          </a:prstGeom>
          <a:solidFill>
            <a:schemeClr val="accent1">
              <a:lumMod val="75000"/>
            </a:schemeClr>
          </a:solidFill>
        </p:spPr>
        <p:txBody>
          <a:bodyPr wrap="square" rtlCol="0">
            <a:spAutoFit/>
          </a:bodyPr>
          <a:lstStyle/>
          <a:p>
            <a:pPr algn="ctr"/>
            <a:r>
              <a:rPr kumimoji="1" lang="en-US" altLang="zh-CN" sz="2400" b="1" dirty="0">
                <a:solidFill>
                  <a:schemeClr val="bg1"/>
                </a:solidFill>
              </a:rPr>
              <a:t>Filtering</a:t>
            </a:r>
            <a:endParaRPr kumimoji="1" lang="zh-CN" altLang="en-US" sz="2400" b="1" dirty="0">
              <a:solidFill>
                <a:schemeClr val="bg1"/>
              </a:solidFill>
            </a:endParaRPr>
          </a:p>
        </p:txBody>
      </p:sp>
      <p:pic>
        <p:nvPicPr>
          <p:cNvPr id="6" name="图片 5" descr="图示, 示意图&#10;&#10;描述已自动生成">
            <a:extLst>
              <a:ext uri="{FF2B5EF4-FFF2-40B4-BE49-F238E27FC236}">
                <a16:creationId xmlns:a16="http://schemas.microsoft.com/office/drawing/2014/main" id="{D3DCA00C-5FD3-CB0F-B3E2-526F5E9BA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227" y="499730"/>
            <a:ext cx="5810370" cy="5858539"/>
          </a:xfrm>
          <a:prstGeom prst="rect">
            <a:avLst/>
          </a:prstGeom>
        </p:spPr>
      </p:pic>
    </p:spTree>
    <p:extLst>
      <p:ext uri="{BB962C8B-B14F-4D97-AF65-F5344CB8AC3E}">
        <p14:creationId xmlns:p14="http://schemas.microsoft.com/office/powerpoint/2010/main" val="13634526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FC2A28BC-3DE6-47BC-B8B9-0E3287B077D3}"/>
              </a:ext>
            </a:extLst>
          </p:cNvPr>
          <p:cNvSpPr txBox="1"/>
          <p:nvPr/>
        </p:nvSpPr>
        <p:spPr>
          <a:xfrm>
            <a:off x="696506" y="351548"/>
            <a:ext cx="2178017" cy="461665"/>
          </a:xfrm>
          <a:prstGeom prst="rect">
            <a:avLst/>
          </a:prstGeom>
          <a:noFill/>
        </p:spPr>
        <p:txBody>
          <a:bodyPr wrap="square" rtlCol="0">
            <a:spAutoFit/>
          </a:bodyPr>
          <a:lstStyle/>
          <a:p>
            <a:r>
              <a:rPr lang="en-US" altLang="zh-CN" sz="2400" b="1" dirty="0">
                <a:solidFill>
                  <a:srgbClr val="1A578C"/>
                </a:solidFill>
                <a:latin typeface="微软雅黑" panose="020B0503020204020204" pitchFamily="34" charset="-122"/>
                <a:ea typeface="微软雅黑" panose="020B0503020204020204" pitchFamily="34" charset="-122"/>
              </a:rPr>
              <a:t>Use Case</a:t>
            </a:r>
            <a:endParaRPr lang="zh-CN" altLang="en-US" sz="2400" b="1" dirty="0">
              <a:solidFill>
                <a:srgbClr val="1A578C"/>
              </a:solidFill>
              <a:latin typeface="微软雅黑" panose="020B0503020204020204" pitchFamily="34" charset="-122"/>
              <a:ea typeface="微软雅黑" panose="020B0503020204020204" pitchFamily="34" charset="-122"/>
            </a:endParaRPr>
          </a:p>
        </p:txBody>
      </p:sp>
      <p:pic>
        <p:nvPicPr>
          <p:cNvPr id="3" name="图片 2" descr="卡通人物&#10;&#10;描述已自动生成">
            <a:extLst>
              <a:ext uri="{FF2B5EF4-FFF2-40B4-BE49-F238E27FC236}">
                <a16:creationId xmlns:a16="http://schemas.microsoft.com/office/drawing/2014/main" id="{4FA72807-B2D8-ABBE-14B6-B634D99BB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7665" y="582380"/>
            <a:ext cx="1669774" cy="2261152"/>
          </a:xfrm>
          <a:prstGeom prst="rect">
            <a:avLst/>
          </a:prstGeom>
        </p:spPr>
      </p:pic>
      <p:pic>
        <p:nvPicPr>
          <p:cNvPr id="5" name="图片 4" descr="卡通人物&#10;&#10;描述已自动生成">
            <a:extLst>
              <a:ext uri="{FF2B5EF4-FFF2-40B4-BE49-F238E27FC236}">
                <a16:creationId xmlns:a16="http://schemas.microsoft.com/office/drawing/2014/main" id="{AE1821AE-BB81-E1FE-96E1-61634CAD680A}"/>
              </a:ext>
            </a:extLst>
          </p:cNvPr>
          <p:cNvPicPr>
            <a:picLocks noChangeAspect="1"/>
          </p:cNvPicPr>
          <p:nvPr/>
        </p:nvPicPr>
        <p:blipFill rotWithShape="1">
          <a:blip r:embed="rId3">
            <a:extLst>
              <a:ext uri="{28A0092B-C50C-407E-A947-70E740481C1C}">
                <a14:useLocalDpi xmlns:a14="http://schemas.microsoft.com/office/drawing/2010/main" val="0"/>
              </a:ext>
            </a:extLst>
          </a:blip>
          <a:srcRect b="6383"/>
          <a:stretch/>
        </p:blipFill>
        <p:spPr>
          <a:xfrm>
            <a:off x="-64603" y="3204618"/>
            <a:ext cx="2431007" cy="3186179"/>
          </a:xfrm>
          <a:prstGeom prst="rect">
            <a:avLst/>
          </a:prstGeom>
        </p:spPr>
      </p:pic>
      <p:sp>
        <p:nvSpPr>
          <p:cNvPr id="9" name="文本框 8">
            <a:extLst>
              <a:ext uri="{FF2B5EF4-FFF2-40B4-BE49-F238E27FC236}">
                <a16:creationId xmlns:a16="http://schemas.microsoft.com/office/drawing/2014/main" id="{2EEC24B3-2E77-0F18-5F8D-D99958AAAB50}"/>
              </a:ext>
            </a:extLst>
          </p:cNvPr>
          <p:cNvSpPr txBox="1"/>
          <p:nvPr/>
        </p:nvSpPr>
        <p:spPr>
          <a:xfrm>
            <a:off x="6562885" y="2305302"/>
            <a:ext cx="4012096" cy="3970318"/>
          </a:xfrm>
          <a:prstGeom prst="rect">
            <a:avLst/>
          </a:prstGeom>
          <a:noFill/>
          <a:ln w="38100">
            <a:solidFill>
              <a:schemeClr val="tx1"/>
            </a:solidFill>
            <a:prstDash val="sysDot"/>
          </a:ln>
        </p:spPr>
        <p:txBody>
          <a:bodyPr wrap="square">
            <a:spAutoFit/>
          </a:bodyPr>
          <a:lstStyle/>
          <a:p>
            <a:r>
              <a:rPr lang="zh-CN" altLang="en-US" dirty="0"/>
              <a:t>Alice has found her research direction, but she faces a problem: she doesn't know which articles to read to further study it. At this time, her academic search engine provided her with some article recommendations based on her past clicks, likes, and collections. These suggestions directly address Alice's needs, allowing her to no longer search blindly, but to read articles closely related to her research direction in a targeted manner, thereby conducting in-depth research more efficiently.</a:t>
            </a:r>
          </a:p>
        </p:txBody>
      </p:sp>
      <p:sp>
        <p:nvSpPr>
          <p:cNvPr id="10" name="文本框 9">
            <a:extLst>
              <a:ext uri="{FF2B5EF4-FFF2-40B4-BE49-F238E27FC236}">
                <a16:creationId xmlns:a16="http://schemas.microsoft.com/office/drawing/2014/main" id="{7EC0FD49-26E8-B190-883A-75E4256CB69E}"/>
              </a:ext>
            </a:extLst>
          </p:cNvPr>
          <p:cNvSpPr txBox="1"/>
          <p:nvPr/>
        </p:nvSpPr>
        <p:spPr>
          <a:xfrm>
            <a:off x="1336431" y="958801"/>
            <a:ext cx="4900246" cy="3139321"/>
          </a:xfrm>
          <a:prstGeom prst="rect">
            <a:avLst/>
          </a:prstGeom>
          <a:noFill/>
          <a:ln w="38100">
            <a:solidFill>
              <a:schemeClr val="tx1"/>
            </a:solidFill>
            <a:prstDash val="sysDot"/>
          </a:ln>
        </p:spPr>
        <p:txBody>
          <a:bodyPr wrap="square">
            <a:spAutoFit/>
          </a:bodyPr>
          <a:lstStyle/>
          <a:p>
            <a:r>
              <a:rPr lang="en-HK" altLang="zh-CN" dirty="0"/>
              <a:t>Tom is a newcomer to the academic field and is unfamiliar with some professional terms. When searching, he first roughly judged the relevance of the search results through the word cloud diagram. To gain a deeper understanding, he used a chatbot to refine search terms. After finding and collecting some relevant articles, the article summary provided by the system allowed him to quickly select the information that met his needs and provided clear guidance for his research direction.</a:t>
            </a:r>
            <a:endParaRPr lang="zh-CN" altLang="en-US" dirty="0"/>
          </a:p>
        </p:txBody>
      </p:sp>
    </p:spTree>
    <p:extLst>
      <p:ext uri="{BB962C8B-B14F-4D97-AF65-F5344CB8AC3E}">
        <p14:creationId xmlns:p14="http://schemas.microsoft.com/office/powerpoint/2010/main" val="249949059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1971</TotalTime>
  <Words>451</Words>
  <Application>Microsoft Macintosh PowerPoint</Application>
  <PresentationFormat>宽屏</PresentationFormat>
  <Paragraphs>41</Paragraphs>
  <Slides>7</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MLOONG</dc:creator>
  <cp:lastModifiedBy>Weizhen BIAN</cp:lastModifiedBy>
  <cp:revision>222</cp:revision>
  <dcterms:created xsi:type="dcterms:W3CDTF">2019-03-04T06:28:44Z</dcterms:created>
  <dcterms:modified xsi:type="dcterms:W3CDTF">2023-10-29T05:34:49Z</dcterms:modified>
</cp:coreProperties>
</file>