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73" r:id="rId2"/>
    <p:sldId id="258" r:id="rId3"/>
    <p:sldId id="277" r:id="rId4"/>
    <p:sldId id="279" r:id="rId5"/>
    <p:sldId id="278" r:id="rId6"/>
    <p:sldId id="283" r:id="rId7"/>
    <p:sldId id="280" r:id="rId8"/>
    <p:sldId id="284" r:id="rId9"/>
    <p:sldId id="260" r:id="rId10"/>
    <p:sldId id="282" r:id="rId11"/>
    <p:sldId id="276" r:id="rId12"/>
    <p:sldId id="287" r:id="rId13"/>
    <p:sldId id="285" r:id="rId14"/>
    <p:sldId id="264" r:id="rId15"/>
    <p:sldId id="286" r:id="rId16"/>
    <p:sldId id="275" r:id="rId17"/>
    <p:sldId id="274" r:id="rId18"/>
    <p:sldId id="270" r:id="rId19"/>
    <p:sldId id="288" r:id="rId20"/>
    <p:sldId id="290" r:id="rId21"/>
    <p:sldId id="289" r:id="rId22"/>
  </p:sldIdLst>
  <p:sldSz cx="9144000" cy="5143500" type="screen16x9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0402" autoAdjust="0"/>
  </p:normalViewPr>
  <p:slideViewPr>
    <p:cSldViewPr snapToGrid="0">
      <p:cViewPr varScale="1">
        <p:scale>
          <a:sx n="170" d="100"/>
          <a:sy n="170" d="100"/>
        </p:scale>
        <p:origin x="1524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5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A223849-021F-452E-A1F3-892AE52BBE5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4A8F6EE-A0F6-4A24-8145-5E7B5CA58C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88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83306" marR="0" indent="0" algn="l" rtl="0">
              <a:spcBef>
                <a:spcPts val="0"/>
              </a:spcBef>
              <a:defRPr/>
            </a:lvl2pPr>
            <a:lvl3pPr marL="966612" marR="0" indent="0" algn="l" rtl="0">
              <a:spcBef>
                <a:spcPts val="0"/>
              </a:spcBef>
              <a:defRPr/>
            </a:lvl3pPr>
            <a:lvl4pPr marL="1449918" marR="0" indent="0" algn="l" rtl="0">
              <a:spcBef>
                <a:spcPts val="0"/>
              </a:spcBef>
              <a:defRPr/>
            </a:lvl4pPr>
            <a:lvl5pPr marL="1933224" marR="0" indent="0" algn="l" rtl="0">
              <a:spcBef>
                <a:spcPts val="0"/>
              </a:spcBef>
              <a:defRPr/>
            </a:lvl5pPr>
            <a:lvl6pPr marL="2416531" marR="0" indent="0" algn="l" rtl="0">
              <a:spcBef>
                <a:spcPts val="0"/>
              </a:spcBef>
              <a:defRPr/>
            </a:lvl6pPr>
            <a:lvl7pPr marL="2899837" marR="0" indent="0" algn="l" rtl="0">
              <a:spcBef>
                <a:spcPts val="0"/>
              </a:spcBef>
              <a:defRPr/>
            </a:lvl7pPr>
            <a:lvl8pPr marL="3383143" marR="0" indent="0" algn="l" rtl="0">
              <a:spcBef>
                <a:spcPts val="0"/>
              </a:spcBef>
              <a:defRPr/>
            </a:lvl8pPr>
            <a:lvl9pPr marL="386644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83306" marR="0" indent="0" algn="l" rtl="0">
              <a:spcBef>
                <a:spcPts val="0"/>
              </a:spcBef>
              <a:defRPr/>
            </a:lvl2pPr>
            <a:lvl3pPr marL="966612" marR="0" indent="0" algn="l" rtl="0">
              <a:spcBef>
                <a:spcPts val="0"/>
              </a:spcBef>
              <a:defRPr/>
            </a:lvl3pPr>
            <a:lvl4pPr marL="1449918" marR="0" indent="0" algn="l" rtl="0">
              <a:spcBef>
                <a:spcPts val="0"/>
              </a:spcBef>
              <a:defRPr/>
            </a:lvl4pPr>
            <a:lvl5pPr marL="1933224" marR="0" indent="0" algn="l" rtl="0">
              <a:spcBef>
                <a:spcPts val="0"/>
              </a:spcBef>
              <a:defRPr/>
            </a:lvl5pPr>
            <a:lvl6pPr marL="2416531" marR="0" indent="0" algn="l" rtl="0">
              <a:spcBef>
                <a:spcPts val="0"/>
              </a:spcBef>
              <a:defRPr/>
            </a:lvl6pPr>
            <a:lvl7pPr marL="2899837" marR="0" indent="0" algn="l" rtl="0">
              <a:spcBef>
                <a:spcPts val="0"/>
              </a:spcBef>
              <a:defRPr/>
            </a:lvl7pPr>
            <a:lvl8pPr marL="3383143" marR="0" indent="0" algn="l" rtl="0">
              <a:spcBef>
                <a:spcPts val="0"/>
              </a:spcBef>
              <a:defRPr/>
            </a:lvl8pPr>
            <a:lvl9pPr marL="386644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83306" marR="0" indent="0" algn="l" rtl="0">
              <a:spcBef>
                <a:spcPts val="0"/>
              </a:spcBef>
              <a:defRPr/>
            </a:lvl2pPr>
            <a:lvl3pPr marL="966612" marR="0" indent="0" algn="l" rtl="0">
              <a:spcBef>
                <a:spcPts val="0"/>
              </a:spcBef>
              <a:defRPr/>
            </a:lvl3pPr>
            <a:lvl4pPr marL="1449918" marR="0" indent="0" algn="l" rtl="0">
              <a:spcBef>
                <a:spcPts val="0"/>
              </a:spcBef>
              <a:defRPr/>
            </a:lvl4pPr>
            <a:lvl5pPr marL="1933224" marR="0" indent="0" algn="l" rtl="0">
              <a:spcBef>
                <a:spcPts val="0"/>
              </a:spcBef>
              <a:defRPr/>
            </a:lvl5pPr>
            <a:lvl6pPr marL="2416531" marR="0" indent="0" algn="l" rtl="0">
              <a:spcBef>
                <a:spcPts val="0"/>
              </a:spcBef>
              <a:defRPr/>
            </a:lvl6pPr>
            <a:lvl7pPr marL="2899837" marR="0" indent="0" algn="l" rtl="0">
              <a:spcBef>
                <a:spcPts val="0"/>
              </a:spcBef>
              <a:defRPr/>
            </a:lvl7pPr>
            <a:lvl8pPr marL="3383143" marR="0" indent="0" algn="l" rtl="0">
              <a:spcBef>
                <a:spcPts val="0"/>
              </a:spcBef>
              <a:defRPr/>
            </a:lvl8pPr>
            <a:lvl9pPr marL="386644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25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54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10</a:t>
            </a:fld>
            <a:endParaRPr lang="en-US"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t" anchorCtr="0">
            <a:noAutofit/>
          </a:bodyPr>
          <a:lstStyle/>
          <a:p>
            <a:pPr>
              <a:buSzPct val="25000"/>
            </a:pP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6620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11</a:t>
            </a:fld>
            <a:endParaRPr lang="en-US"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t" anchorCtr="0">
            <a:noAutofit/>
          </a:bodyPr>
          <a:lstStyle/>
          <a:p>
            <a:pPr>
              <a:buSzPct val="25000"/>
            </a:pP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9130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12</a:t>
            </a:fld>
            <a:endParaRPr lang="en-US"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t" anchorCtr="0">
            <a:noAutofit/>
          </a:bodyPr>
          <a:lstStyle/>
          <a:p>
            <a:pPr>
              <a:buSzPct val="25000"/>
            </a:pP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6018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13</a:t>
            </a:fld>
            <a:endParaRPr lang="en-US"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2278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14</a:t>
            </a:fld>
            <a:endParaRPr lang="en-US"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8160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15</a:t>
            </a:fld>
            <a:endParaRPr lang="en-US"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421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16</a:t>
            </a:fld>
            <a:endParaRPr lang="en-US"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t" anchorCtr="0">
            <a:noAutofit/>
          </a:bodyPr>
          <a:lstStyle/>
          <a:p>
            <a:pPr>
              <a:buSzPct val="25000"/>
            </a:pP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8775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  <a:rtl val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  <a:rtl val="0"/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t" anchorCtr="0">
            <a:noAutofit/>
          </a:bodyPr>
          <a:lstStyle/>
          <a:p>
            <a:pPr>
              <a:buSzPct val="25000"/>
            </a:pPr>
            <a:r>
              <a:rPr lang="en-US" sz="1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55.5ms to 89.2ms</a:t>
            </a: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716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18</a:t>
            </a:fld>
            <a:endParaRPr lang="en-US"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pPr>
              <a:buSzPct val="25000"/>
            </a:pP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4651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19</a:t>
            </a:fld>
            <a:endParaRPr lang="en-US"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pPr>
              <a:buSzPct val="25000"/>
            </a:pP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4636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2</a:t>
            </a:fld>
            <a:endParaRPr lang="en-US"/>
          </a:p>
        </p:txBody>
      </p:sp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pPr>
              <a:buSzPct val="25000"/>
            </a:pPr>
            <a:endParaRPr lang="en-US" sz="13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560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20</a:t>
            </a:fld>
            <a:endParaRPr lang="en-US"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pPr>
              <a:buSzPct val="25000"/>
            </a:pP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9524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21</a:t>
            </a:fld>
            <a:endParaRPr lang="en-US"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pPr>
              <a:buSzPct val="25000"/>
            </a:pP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7931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3</a:t>
            </a:fld>
            <a:endParaRPr lang="en-US"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965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4</a:t>
            </a:fld>
            <a:endParaRPr lang="en-US"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1961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5</a:t>
            </a:fld>
            <a:endParaRPr lang="en-US"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082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6</a:t>
            </a:fld>
            <a:endParaRPr lang="en-US"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0478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7</a:t>
            </a:fld>
            <a:endParaRPr lang="en-US"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4184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8</a:t>
            </a:fld>
            <a:endParaRPr lang="en-US"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6906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9</a:t>
            </a:fld>
            <a:endParaRPr lang="en-US"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t" anchorCtr="0">
            <a:noAutofit/>
          </a:bodyPr>
          <a:lstStyle/>
          <a:p>
            <a:pPr>
              <a:buSzPct val="25000"/>
            </a:pP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228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916" y="1676686"/>
            <a:ext cx="3974547" cy="3150108"/>
          </a:xfrm>
          <a:prstGeom prst="rect">
            <a:avLst/>
          </a:prstGeom>
        </p:spPr>
      </p:pic>
      <p:sp>
        <p:nvSpPr>
          <p:cNvPr id="819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358776" y="1597820"/>
            <a:ext cx="8421688" cy="928098"/>
          </a:xfrm>
          <a:prstGeom prst="rect">
            <a:avLst/>
          </a:prstGeom>
        </p:spPr>
        <p:txBody>
          <a:bodyPr/>
          <a:lstStyle>
            <a:lvl1pPr algn="l">
              <a:defRPr sz="2100" baseline="0" smtClean="0">
                <a:latin typeface="+mj-lt"/>
              </a:defRPr>
            </a:lvl1pPr>
          </a:lstStyle>
          <a:p>
            <a:r>
              <a:rPr lang="en-US" noProof="0" dirty="0"/>
              <a:t>Add your title</a:t>
            </a:r>
            <a:endParaRPr lang="de-DE" noProof="0" dirty="0"/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 hasCustomPrompt="1"/>
          </p:nvPr>
        </p:nvSpPr>
        <p:spPr>
          <a:xfrm>
            <a:off x="358776" y="2914650"/>
            <a:ext cx="4567766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smtClean="0"/>
            </a:lvl1pPr>
          </a:lstStyle>
          <a:p>
            <a:r>
              <a:rPr lang="en-US" noProof="0" dirty="0"/>
              <a:t>Your name</a:t>
            </a:r>
          </a:p>
          <a:p>
            <a:r>
              <a:rPr lang="de-DE" noProof="0" dirty="0"/>
              <a:t>Your.name@tum.de</a:t>
            </a:r>
            <a:endParaRPr lang="en-US" noProof="0" dirty="0"/>
          </a:p>
        </p:txBody>
      </p:sp>
      <p:sp>
        <p:nvSpPr>
          <p:cNvPr id="12" name="Textfeld 11"/>
          <p:cNvSpPr txBox="1"/>
          <p:nvPr/>
        </p:nvSpPr>
        <p:spPr>
          <a:xfrm>
            <a:off x="320402" y="235744"/>
            <a:ext cx="3926746" cy="520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rtl="0" fontAlgn="base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lang="de-DE" sz="1200" kern="1200" dirty="0" err="1">
                <a:solidFill>
                  <a:srgbClr val="0070C0"/>
                </a:solidFill>
                <a:latin typeface="+mn-lt"/>
                <a:ea typeface="+mn-ea"/>
                <a:cs typeface="Arial" charset="0"/>
              </a:rPr>
              <a:t>Chair</a:t>
            </a:r>
            <a:r>
              <a:rPr lang="de-DE" sz="1200" kern="1200" dirty="0">
                <a:solidFill>
                  <a:srgbClr val="0070C0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e-DE" sz="1200" kern="1200" dirty="0" err="1">
                <a:solidFill>
                  <a:srgbClr val="0070C0"/>
                </a:solidFill>
                <a:latin typeface="+mn-lt"/>
                <a:ea typeface="+mn-ea"/>
                <a:cs typeface="Arial" charset="0"/>
              </a:rPr>
              <a:t>of</a:t>
            </a:r>
            <a:r>
              <a:rPr lang="de-DE" sz="1200" kern="1200" dirty="0">
                <a:solidFill>
                  <a:srgbClr val="0070C0"/>
                </a:solidFill>
                <a:latin typeface="+mn-lt"/>
                <a:ea typeface="+mn-ea"/>
                <a:cs typeface="Arial" charset="0"/>
              </a:rPr>
              <a:t> Communication Networks</a:t>
            </a:r>
          </a:p>
          <a:p>
            <a:pPr algn="l" rtl="0" fontAlgn="base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lang="de-DE" sz="1200" kern="1200" dirty="0">
                <a:solidFill>
                  <a:srgbClr val="0070C0"/>
                </a:solidFill>
                <a:latin typeface="+mn-lt"/>
                <a:ea typeface="+mn-ea"/>
                <a:cs typeface="Arial" charset="0"/>
              </a:rPr>
              <a:t>Department </a:t>
            </a:r>
            <a:r>
              <a:rPr lang="de-DE" sz="1200" kern="1200" dirty="0" err="1">
                <a:solidFill>
                  <a:srgbClr val="0070C0"/>
                </a:solidFill>
                <a:latin typeface="+mn-lt"/>
                <a:ea typeface="+mn-ea"/>
                <a:cs typeface="Arial" charset="0"/>
              </a:rPr>
              <a:t>of</a:t>
            </a:r>
            <a:r>
              <a:rPr lang="de-DE" sz="1200" kern="1200" dirty="0">
                <a:solidFill>
                  <a:srgbClr val="0070C0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e-DE" sz="1200" kern="1200" dirty="0" err="1">
                <a:solidFill>
                  <a:srgbClr val="0070C0"/>
                </a:solidFill>
                <a:latin typeface="+mn-lt"/>
                <a:ea typeface="+mn-ea"/>
                <a:cs typeface="Arial" charset="0"/>
              </a:rPr>
              <a:t>Electrical</a:t>
            </a:r>
            <a:r>
              <a:rPr lang="de-DE" sz="1200" kern="1200" dirty="0">
                <a:solidFill>
                  <a:srgbClr val="0070C0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e-DE" sz="1200" kern="1200" dirty="0" err="1">
                <a:solidFill>
                  <a:srgbClr val="0070C0"/>
                </a:solidFill>
                <a:latin typeface="+mn-lt"/>
                <a:ea typeface="+mn-ea"/>
                <a:cs typeface="Arial" charset="0"/>
              </a:rPr>
              <a:t>and</a:t>
            </a:r>
            <a:r>
              <a:rPr lang="de-DE" sz="1200" kern="1200" dirty="0">
                <a:solidFill>
                  <a:srgbClr val="0070C0"/>
                </a:solidFill>
                <a:latin typeface="+mn-lt"/>
                <a:ea typeface="+mn-ea"/>
                <a:cs typeface="Arial" charset="0"/>
              </a:rPr>
              <a:t> Computer Engineering</a:t>
            </a:r>
          </a:p>
          <a:p>
            <a:pPr algn="l" rtl="0" fontAlgn="base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lang="de-DE" sz="1200" kern="1200" dirty="0">
                <a:solidFill>
                  <a:srgbClr val="0070C0"/>
                </a:solidFill>
                <a:latin typeface="+mn-lt"/>
                <a:ea typeface="+mn-ea"/>
                <a:cs typeface="Arial" charset="0"/>
              </a:rPr>
              <a:t>Technical University </a:t>
            </a:r>
            <a:r>
              <a:rPr lang="de-DE" sz="1200" kern="1200" dirty="0" err="1">
                <a:solidFill>
                  <a:srgbClr val="0070C0"/>
                </a:solidFill>
                <a:latin typeface="+mn-lt"/>
                <a:ea typeface="+mn-ea"/>
                <a:cs typeface="Arial" charset="0"/>
              </a:rPr>
              <a:t>of</a:t>
            </a:r>
            <a:r>
              <a:rPr lang="de-DE" sz="1200" kern="1200" dirty="0">
                <a:solidFill>
                  <a:srgbClr val="0070C0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e-DE" sz="1200" kern="1200" dirty="0" err="1">
                <a:solidFill>
                  <a:srgbClr val="0070C0"/>
                </a:solidFill>
                <a:latin typeface="+mn-lt"/>
                <a:ea typeface="+mn-ea"/>
                <a:cs typeface="Arial" charset="0"/>
              </a:rPr>
              <a:t>Munich</a:t>
            </a:r>
            <a:endParaRPr lang="de-DE" sz="1200" kern="1200" dirty="0">
              <a:solidFill>
                <a:srgbClr val="0070C0"/>
              </a:solidFill>
              <a:latin typeface="+mn-lt"/>
              <a:ea typeface="+mn-ea"/>
              <a:cs typeface="Arial" charset="0"/>
            </a:endParaRPr>
          </a:p>
        </p:txBody>
      </p:sp>
      <p:pic>
        <p:nvPicPr>
          <p:cNvPr id="10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243514"/>
            <a:ext cx="608352" cy="240300"/>
          </a:xfrm>
          <a:prstGeom prst="rect">
            <a:avLst/>
          </a:prstGeom>
        </p:spPr>
      </p:pic>
      <p:sp>
        <p:nvSpPr>
          <p:cNvPr id="15" name="Foliennummernplatzhalter 8"/>
          <p:cNvSpPr txBox="1">
            <a:spLocks/>
          </p:cNvSpPr>
          <p:nvPr/>
        </p:nvSpPr>
        <p:spPr>
          <a:xfrm>
            <a:off x="358776" y="4831448"/>
            <a:ext cx="78803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de-DE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 Technical University </a:t>
            </a:r>
            <a:r>
              <a:rPr lang="de-DE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Munich</a:t>
            </a:r>
            <a:endParaRPr lang="de-DE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58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sertion Evidenc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95335" y="2052536"/>
            <a:ext cx="181926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>
                <a:latin typeface="Calibri" panose="020F0502020204030204" pitchFamily="34" charset="0"/>
              </a:rPr>
              <a:t>Insert text here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17479" y="73152"/>
            <a:ext cx="7779814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Insert assertion here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50" y="4788399"/>
            <a:ext cx="456094" cy="33855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F577E53E-616C-4B80-8F3C-B6584B31683E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" name="Bild 6" descr="20150416 tum logo blau png final.png">
            <a:extLst>
              <a:ext uri="{FF2B5EF4-FFF2-40B4-BE49-F238E27FC236}">
                <a16:creationId xmlns:a16="http://schemas.microsoft.com/office/drawing/2014/main" id="{883CCFCF-786F-4A75-93DD-DDC01C673C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8683" y="243514"/>
            <a:ext cx="518080" cy="2403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50" y="4788399"/>
            <a:ext cx="456094" cy="33855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F577E53E-616C-4B80-8F3C-B6584B31683E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48" r:id="rId2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63ED-7AFA-43A8-B48D-DDD52484E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776" y="1500284"/>
            <a:ext cx="8421688" cy="928098"/>
          </a:xfrm>
        </p:spPr>
        <p:txBody>
          <a:bodyPr/>
          <a:lstStyle/>
          <a:p>
            <a:r>
              <a:rPr lang="en-US" dirty="0"/>
              <a:t>An SCTP-Load-Balancer for Kubernetes to aid RAN-Core Communication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Bachelor’s Thesis (Information Systems)</a:t>
            </a:r>
            <a:br>
              <a:rPr lang="en-US" sz="1800" dirty="0"/>
            </a:br>
            <a:endParaRPr lang="de-DE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C9DAB-6177-4A31-98CA-E7728FB12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Tim Köneke</a:t>
            </a:r>
          </a:p>
        </p:txBody>
      </p:sp>
    </p:spTree>
    <p:extLst>
      <p:ext uri="{BB962C8B-B14F-4D97-AF65-F5344CB8AC3E}">
        <p14:creationId xmlns:p14="http://schemas.microsoft.com/office/powerpoint/2010/main" val="2064717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61468" y="55462"/>
            <a:ext cx="9021063" cy="38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de-DE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UE – </a:t>
            </a:r>
            <a:r>
              <a:rPr lang="de-DE" b="1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</a:t>
            </a:r>
            <a:r>
              <a:rPr lang="de-DE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b="1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r>
              <a:rPr lang="de-DE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379384" y="1371249"/>
            <a:ext cx="2124250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de-DE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NGAP Message</a:t>
            </a:r>
            <a:endParaRPr sz="240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 2" descr="Umschlag Silhouette">
            <a:extLst>
              <a:ext uri="{FF2B5EF4-FFF2-40B4-BE49-F238E27FC236}">
                <a16:creationId xmlns:a16="http://schemas.microsoft.com/office/drawing/2014/main" id="{DC12CD80-51C4-64A5-50D6-D071CDDFE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4309" y="614625"/>
            <a:ext cx="914400" cy="914400"/>
          </a:xfrm>
          <a:prstGeom prst="rect">
            <a:avLst/>
          </a:prstGeom>
        </p:spPr>
      </p:pic>
      <p:pic>
        <p:nvPicPr>
          <p:cNvPr id="6" name="Grafik 5" descr="Umschlag öffnen Silhouette">
            <a:extLst>
              <a:ext uri="{FF2B5EF4-FFF2-40B4-BE49-F238E27FC236}">
                <a16:creationId xmlns:a16="http://schemas.microsoft.com/office/drawing/2014/main" id="{6E719066-8102-4F6F-0056-AA2305A672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1105" y="2341098"/>
            <a:ext cx="914400" cy="914400"/>
          </a:xfrm>
          <a:prstGeom prst="rect">
            <a:avLst/>
          </a:prstGeom>
        </p:spPr>
      </p:pic>
      <p:pic>
        <p:nvPicPr>
          <p:cNvPr id="8" name="Grafik 7" descr="Lupe mit einfarbiger Füllung">
            <a:extLst>
              <a:ext uri="{FF2B5EF4-FFF2-40B4-BE49-F238E27FC236}">
                <a16:creationId xmlns:a16="http://schemas.microsoft.com/office/drawing/2014/main" id="{EB154794-2D47-89E1-172E-84E513371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75007" y="2354772"/>
            <a:ext cx="914400" cy="914400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AAEA6F8-5FBD-4772-D9B0-C7187308D28B}"/>
              </a:ext>
            </a:extLst>
          </p:cNvPr>
          <p:cNvSpPr/>
          <p:nvPr/>
        </p:nvSpPr>
        <p:spPr>
          <a:xfrm>
            <a:off x="6006584" y="707364"/>
            <a:ext cx="945381" cy="7289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LB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093807D-D4D4-DC63-D6E2-1A9CFF529C7E}"/>
              </a:ext>
            </a:extLst>
          </p:cNvPr>
          <p:cNvCxnSpPr>
            <a:cxnSpLocks/>
          </p:cNvCxnSpPr>
          <p:nvPr/>
        </p:nvCxnSpPr>
        <p:spPr>
          <a:xfrm flipV="1">
            <a:off x="4898709" y="1071825"/>
            <a:ext cx="10223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4054074-CDF7-08B7-536F-A472D7801B6B}"/>
              </a:ext>
            </a:extLst>
          </p:cNvPr>
          <p:cNvSpPr/>
          <p:nvPr/>
        </p:nvSpPr>
        <p:spPr>
          <a:xfrm>
            <a:off x="1931053" y="707361"/>
            <a:ext cx="945381" cy="7289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68709B4-0E14-A4DB-BEDB-9F679F99F70C}"/>
              </a:ext>
            </a:extLst>
          </p:cNvPr>
          <p:cNvCxnSpPr>
            <a:cxnSpLocks/>
          </p:cNvCxnSpPr>
          <p:nvPr/>
        </p:nvCxnSpPr>
        <p:spPr>
          <a:xfrm flipV="1">
            <a:off x="2961920" y="1071824"/>
            <a:ext cx="10223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77">
            <a:extLst>
              <a:ext uri="{FF2B5EF4-FFF2-40B4-BE49-F238E27FC236}">
                <a16:creationId xmlns:a16="http://schemas.microsoft.com/office/drawing/2014/main" id="{50DEC78E-04DD-54D9-780E-32920F1A86C8}"/>
              </a:ext>
            </a:extLst>
          </p:cNvPr>
          <p:cNvSpPr txBox="1">
            <a:spLocks/>
          </p:cNvSpPr>
          <p:nvPr/>
        </p:nvSpPr>
        <p:spPr>
          <a:xfrm>
            <a:off x="3379384" y="4564465"/>
            <a:ext cx="2124250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buClr>
                <a:schemeClr val="dk1"/>
              </a:buClr>
              <a:buFont typeface="Calibri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NGAP Message</a:t>
            </a:r>
            <a:endParaRPr lang="de-DE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rafik 16" descr="Umschlag Silhouette">
            <a:extLst>
              <a:ext uri="{FF2B5EF4-FFF2-40B4-BE49-F238E27FC236}">
                <a16:creationId xmlns:a16="http://schemas.microsoft.com/office/drawing/2014/main" id="{254B8025-2627-B67E-7C09-A053FEB18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4309" y="3807841"/>
            <a:ext cx="914400" cy="914400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46F19BA-936A-4837-B16A-399E9C17D652}"/>
              </a:ext>
            </a:extLst>
          </p:cNvPr>
          <p:cNvSpPr/>
          <p:nvPr/>
        </p:nvSpPr>
        <p:spPr>
          <a:xfrm>
            <a:off x="6006584" y="3900580"/>
            <a:ext cx="945381" cy="7289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</a:t>
            </a:r>
            <a:endParaRPr lang="de-DE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B25242C-76B2-3496-6ABA-886CEB40B762}"/>
              </a:ext>
            </a:extLst>
          </p:cNvPr>
          <p:cNvCxnSpPr>
            <a:cxnSpLocks/>
          </p:cNvCxnSpPr>
          <p:nvPr/>
        </p:nvCxnSpPr>
        <p:spPr>
          <a:xfrm flipV="1">
            <a:off x="4898709" y="4265041"/>
            <a:ext cx="10223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A86B8F87-9A15-C615-BD82-A4CB1DCAF325}"/>
              </a:ext>
            </a:extLst>
          </p:cNvPr>
          <p:cNvSpPr/>
          <p:nvPr/>
        </p:nvSpPr>
        <p:spPr>
          <a:xfrm>
            <a:off x="1931053" y="3900577"/>
            <a:ext cx="945381" cy="7289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LB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E519922-EED8-19B0-4150-37A22ECBEAFF}"/>
              </a:ext>
            </a:extLst>
          </p:cNvPr>
          <p:cNvCxnSpPr>
            <a:cxnSpLocks/>
          </p:cNvCxnSpPr>
          <p:nvPr/>
        </p:nvCxnSpPr>
        <p:spPr>
          <a:xfrm flipV="1">
            <a:off x="2961920" y="4265040"/>
            <a:ext cx="10223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hape 77">
            <a:extLst>
              <a:ext uri="{FF2B5EF4-FFF2-40B4-BE49-F238E27FC236}">
                <a16:creationId xmlns:a16="http://schemas.microsoft.com/office/drawing/2014/main" id="{9FBD7256-6665-6C87-CE3F-27B443F81F6D}"/>
              </a:ext>
            </a:extLst>
          </p:cNvPr>
          <p:cNvSpPr txBox="1">
            <a:spLocks/>
          </p:cNvSpPr>
          <p:nvPr/>
        </p:nvSpPr>
        <p:spPr>
          <a:xfrm>
            <a:off x="1931052" y="1986224"/>
            <a:ext cx="5518783" cy="16868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</a:t>
            </a:r>
            <a:r>
              <a:rPr lang="de-DE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RANUENGAPID</a:t>
            </a:r>
          </a:p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LB_UE in </a:t>
            </a:r>
            <a:r>
              <a:rPr lang="de-DE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de-DE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UE pool </a:t>
            </a:r>
            <a:r>
              <a:rPr lang="de-DE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de-DE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de-DE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LB_AMF </a:t>
            </a:r>
            <a:r>
              <a:rPr lang="de-DE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</a:t>
            </a:r>
            <a:r>
              <a:rPr lang="de-DE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de-DE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de-DE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LB_Conn</a:t>
            </a:r>
            <a:endParaRPr lang="de-DE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Inject</a:t>
            </a:r>
            <a:r>
              <a:rPr lang="de-DE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gNB‘s</a:t>
            </a:r>
            <a:r>
              <a:rPr lang="de-DE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original ID </a:t>
            </a:r>
            <a:r>
              <a:rPr lang="de-DE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de-DE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de-DE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UE </a:t>
            </a:r>
          </a:p>
        </p:txBody>
      </p:sp>
    </p:spTree>
    <p:extLst>
      <p:ext uri="{BB962C8B-B14F-4D97-AF65-F5344CB8AC3E}">
        <p14:creationId xmlns:p14="http://schemas.microsoft.com/office/powerpoint/2010/main" val="3638539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  <p:bldP spid="9" grpId="0" animBg="1"/>
      <p:bldP spid="14" grpId="0" animBg="1"/>
      <p:bldP spid="16" grpId="0"/>
      <p:bldP spid="18" grpId="0" animBg="1"/>
      <p:bldP spid="20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76200" y="90487"/>
            <a:ext cx="9023400" cy="38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– based routing </a:t>
            </a:r>
            <a:br>
              <a:rPr lang="en-US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517038" y="862860"/>
            <a:ext cx="8109924" cy="36306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NAS-Message type has to be identified </a:t>
            </a:r>
          </a:p>
          <a:p>
            <a:pPr lvl="2">
              <a:buClr>
                <a:schemeClr val="dk1"/>
              </a:buClr>
            </a:pP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2" indent="-342900">
              <a:buClr>
                <a:schemeClr val="dk1"/>
              </a:buClr>
              <a:buFont typeface="Symbol" panose="05050102010706020507" pitchFamily="18" charset="2"/>
              <a:buChar char="-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working with plain NAS messages at the moment </a:t>
            </a:r>
          </a:p>
          <a:p>
            <a:pPr marL="342900" lvl="2" indent="-342900">
              <a:buClr>
                <a:schemeClr val="dk1"/>
              </a:buClr>
              <a:buFont typeface="Symbol" panose="05050102010706020507" pitchFamily="18" charset="2"/>
              <a:buChar char="-"/>
            </a:pP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2" indent="-342900">
              <a:buClr>
                <a:schemeClr val="dk1"/>
              </a:buClr>
              <a:buFont typeface="Symbol" panose="05050102010706020507" pitchFamily="18" charset="2"/>
              <a:buChar char="-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required with 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AMF types because the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messages are not always sent in order</a:t>
            </a:r>
          </a:p>
          <a:p>
            <a:pPr marL="342900" lvl="2" indent="-342900">
              <a:buClr>
                <a:schemeClr val="dk1"/>
              </a:buClr>
              <a:buFont typeface="Symbol" panose="05050102010706020507" pitchFamily="18" charset="2"/>
              <a:buChar char="-"/>
            </a:pP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2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Sets a flag or initiates the switching of the LB_UE to a LB_AMF of the next phase  </a:t>
            </a:r>
          </a:p>
          <a:p>
            <a:pPr lvl="2">
              <a:buClr>
                <a:schemeClr val="dk1"/>
              </a:buClr>
            </a:pPr>
            <a:endParaRPr lang="en-US" sz="2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2" indent="-342900">
              <a:buClr>
                <a:schemeClr val="dk1"/>
              </a:buClr>
              <a:buFont typeface="Symbol" panose="05050102010706020507" pitchFamily="18" charset="2"/>
              <a:buChar char="-"/>
            </a:pP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>
              <a:buClr>
                <a:schemeClr val="dk1"/>
              </a:buClr>
            </a:pPr>
            <a:endParaRPr lang="en-US" sz="2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631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76200" y="90487"/>
            <a:ext cx="9023400" cy="38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the load balancing </a:t>
            </a:r>
            <a:br>
              <a:rPr lang="en-US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6019" y="963837"/>
            <a:ext cx="8502611" cy="31874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registered UEs</a:t>
            </a:r>
          </a:p>
          <a:p>
            <a:pPr lvl="0" algn="ctr">
              <a:buClr>
                <a:schemeClr val="dk1"/>
              </a:buClr>
            </a:pP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Clr>
                <a:schemeClr val="dk1"/>
              </a:buClr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AMF Capacity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is the load balancing needed? 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 of a new UE 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UE switching state (registration to deregistration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lang="en-US" sz="2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608FFD1A-3C08-687A-E62F-32EE1EEC6CBC}"/>
              </a:ext>
            </a:extLst>
          </p:cNvPr>
          <p:cNvCxnSpPr>
            <a:cxnSpLocks/>
          </p:cNvCxnSpPr>
          <p:nvPr/>
        </p:nvCxnSpPr>
        <p:spPr>
          <a:xfrm>
            <a:off x="2945153" y="1565139"/>
            <a:ext cx="32649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8954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228600" y="114300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3560538" y="2371695"/>
            <a:ext cx="2022924" cy="4001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lvl="0" indent="0">
              <a:buSzPct val="25000"/>
              <a:defRPr sz="3200" b="1">
                <a:latin typeface="Calibri"/>
                <a:ea typeface="Calibri"/>
                <a:cs typeface="Calibri"/>
              </a:defRPr>
            </a:lvl1pPr>
          </a:lstStyle>
          <a:p>
            <a:r>
              <a:rPr lang="en-US" sz="2600" dirty="0">
                <a:sym typeface="Calibri"/>
              </a:rPr>
              <a:t>Testing results</a:t>
            </a:r>
          </a:p>
        </p:txBody>
      </p:sp>
    </p:spTree>
    <p:extLst>
      <p:ext uri="{BB962C8B-B14F-4D97-AF65-F5344CB8AC3E}">
        <p14:creationId xmlns:p14="http://schemas.microsoft.com/office/powerpoint/2010/main" val="2368972134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76200" y="57150"/>
            <a:ext cx="8915400" cy="400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Registration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1437B0-EE77-7244-97FD-1C20A3D58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378" y="720000"/>
            <a:ext cx="5622222" cy="4155555"/>
          </a:xfrm>
          <a:prstGeom prst="rect">
            <a:avLst/>
          </a:prstGeom>
        </p:spPr>
      </p:pic>
      <p:sp>
        <p:nvSpPr>
          <p:cNvPr id="12" name="Shape 32">
            <a:extLst>
              <a:ext uri="{FF2B5EF4-FFF2-40B4-BE49-F238E27FC236}">
                <a16:creationId xmlns:a16="http://schemas.microsoft.com/office/drawing/2014/main" id="{AE76C224-DC12-E5A7-B043-8C22F6B1924C}"/>
              </a:ext>
            </a:extLst>
          </p:cNvPr>
          <p:cNvSpPr txBox="1"/>
          <p:nvPr/>
        </p:nvSpPr>
        <p:spPr>
          <a:xfrm>
            <a:off x="152400" y="1054778"/>
            <a:ext cx="3563999" cy="34386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5425" marR="0" lvl="0" indent="-225425" algn="l" rtl="0">
              <a:spcBef>
                <a:spcPts val="0"/>
              </a:spcBef>
              <a:buNone/>
            </a:pPr>
            <a:r>
              <a:rPr lang="de-DE" sz="2000" b="1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25, 50 and 100 parallel </a:t>
            </a:r>
            <a:r>
              <a:rPr lang="de-DE" sz="2000" b="1" i="0" u="none" strike="noStrike" cap="none" baseline="0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Ues</a:t>
            </a:r>
            <a:r>
              <a:rPr lang="de-DE" sz="2000" b="1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225425" marR="0" lvl="0" indent="-225425" algn="l" rtl="0">
              <a:spcBef>
                <a:spcPts val="0"/>
              </a:spcBef>
              <a:buNone/>
            </a:pPr>
            <a:r>
              <a:rPr lang="de-DE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9-12% </a:t>
            </a:r>
            <a:r>
              <a:rPr lang="de-DE" sz="2000" b="1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added</a:t>
            </a:r>
            <a:r>
              <a:rPr lang="de-DE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2000" b="1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delay</a:t>
            </a:r>
            <a:r>
              <a:rPr lang="de-DE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per UE </a:t>
            </a:r>
            <a:endParaRPr sz="2000" b="1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5425" marR="0" lvl="0" indent="-225425" algn="l" rtl="0">
              <a:spcBef>
                <a:spcPts val="0"/>
              </a:spcBef>
              <a:buNone/>
            </a:pPr>
            <a:endParaRPr lang="en-US" sz="2000" b="1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5425" marR="0" lvl="0" indent="-225425" algn="l" rtl="0">
              <a:spcBef>
                <a:spcPts val="0"/>
              </a:spcBef>
              <a:buNone/>
            </a:pPr>
            <a:endParaRPr lang="en-US" sz="2000" b="1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5425" marR="0" lvl="0" indent="-225425" algn="l" rtl="0">
              <a:spcBef>
                <a:spcPts val="0"/>
              </a:spcBef>
              <a:buNone/>
            </a:pPr>
            <a:r>
              <a:rPr lang="en-US" sz="2000" b="1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200 parallel </a:t>
            </a:r>
            <a:r>
              <a:rPr lang="en-US" sz="2000" b="1" i="0" u="none" strike="noStrike" cap="none" baseline="0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Ues</a:t>
            </a:r>
            <a:r>
              <a:rPr lang="en-US" sz="2000" b="1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225425" marR="0" lvl="0" indent="-225425" algn="l" rtl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19.1% added delay per UE</a:t>
            </a:r>
          </a:p>
          <a:p>
            <a:pPr marL="225425" marR="0" lvl="0" indent="-225425" algn="l" rtl="0">
              <a:spcBef>
                <a:spcPts val="0"/>
              </a:spcBef>
              <a:buNone/>
            </a:pPr>
            <a:endParaRPr lang="en-US" sz="2000" b="1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5425" marR="0" lvl="0" indent="-225425" algn="l" rtl="0">
              <a:spcBef>
                <a:spcPts val="0"/>
              </a:spcBef>
              <a:buNone/>
            </a:pPr>
            <a:endParaRPr lang="en-US" sz="2000" b="1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5425" marR="0" lvl="0" indent="-225425" algn="l" rtl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Acceptable  </a:t>
            </a:r>
            <a:r>
              <a:rPr lang="en-US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000" b="1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5425" marR="0" lvl="0" indent="-225425" algn="l" rtl="0">
              <a:spcBef>
                <a:spcPts val="0"/>
              </a:spcBef>
              <a:buNone/>
            </a:pPr>
            <a:endParaRPr sz="1800" b="1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rafik 6" descr="Häkchen mit einfarbiger Füllung">
            <a:extLst>
              <a:ext uri="{FF2B5EF4-FFF2-40B4-BE49-F238E27FC236}">
                <a16:creationId xmlns:a16="http://schemas.microsoft.com/office/drawing/2014/main" id="{0D8B498D-F413-2690-8DBE-389A253DA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6235" y="3466866"/>
            <a:ext cx="302580" cy="30258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76200" y="57150"/>
            <a:ext cx="8915400" cy="400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 b="1" dirty="0">
                <a:latin typeface="Calibri"/>
                <a:ea typeface="Calibri"/>
                <a:cs typeface="Calibri"/>
                <a:sym typeface="Calibri"/>
              </a:rPr>
              <a:t>Der</a:t>
            </a:r>
            <a:r>
              <a:rPr lang="en-US" sz="26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egistration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819AF21-FEFB-3F25-CA45-8EFEE1B9F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378" y="720000"/>
            <a:ext cx="5622222" cy="4155555"/>
          </a:xfrm>
          <a:prstGeom prst="rect">
            <a:avLst/>
          </a:prstGeom>
        </p:spPr>
      </p:pic>
      <p:sp>
        <p:nvSpPr>
          <p:cNvPr id="5" name="Shape 32">
            <a:extLst>
              <a:ext uri="{FF2B5EF4-FFF2-40B4-BE49-F238E27FC236}">
                <a16:creationId xmlns:a16="http://schemas.microsoft.com/office/drawing/2014/main" id="{6783DADE-C9ED-9D48-C6DC-3E6B20FC338A}"/>
              </a:ext>
            </a:extLst>
          </p:cNvPr>
          <p:cNvSpPr txBox="1"/>
          <p:nvPr/>
        </p:nvSpPr>
        <p:spPr>
          <a:xfrm>
            <a:off x="152400" y="1059971"/>
            <a:ext cx="3095683" cy="30235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5425" marR="0" lvl="0" indent="-225425" algn="l" rtl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System steady mean delay: </a:t>
            </a:r>
          </a:p>
          <a:p>
            <a:pPr marL="225425" marR="0" lvl="0" indent="-225425" algn="l" rtl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10-12 milliseconds  </a:t>
            </a:r>
          </a:p>
          <a:p>
            <a:pPr marL="225425" marR="0" lvl="0" indent="-225425" algn="l" rtl="0">
              <a:spcBef>
                <a:spcPts val="0"/>
              </a:spcBef>
              <a:buNone/>
            </a:pPr>
            <a:endParaRPr lang="en-US" sz="2000" b="1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5425" marR="0" lvl="0" indent="-225425" algn="l" rtl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The LB’s delay:</a:t>
            </a:r>
          </a:p>
          <a:p>
            <a:pPr marL="225425" marR="0" lvl="0" indent="-225425" algn="l" rtl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Unacceptable</a:t>
            </a:r>
            <a:r>
              <a:rPr lang="en-US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25425" marR="0" lvl="0" indent="-225425" algn="l" rtl="0">
              <a:spcBef>
                <a:spcPts val="0"/>
              </a:spcBef>
              <a:buNone/>
            </a:pPr>
            <a:endParaRPr lang="en-US" sz="2000" b="1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5425" marR="0" lvl="0" indent="-225425" algn="l" rtl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(both phases use the same functions)</a:t>
            </a:r>
          </a:p>
        </p:txBody>
      </p:sp>
      <p:pic>
        <p:nvPicPr>
          <p:cNvPr id="6" name="Grafik 5" descr="Schließen mit einfarbiger Füllung">
            <a:extLst>
              <a:ext uri="{FF2B5EF4-FFF2-40B4-BE49-F238E27FC236}">
                <a16:creationId xmlns:a16="http://schemas.microsoft.com/office/drawing/2014/main" id="{CE8A00FC-84E2-2CCC-CEF6-A8E403671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1116" y="2305635"/>
            <a:ext cx="313798" cy="3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97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76200" y="56828"/>
            <a:ext cx="7396075" cy="8002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the LB prove the concept of reducing the delay per UE by balancing the load over multiple AMFs?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F1AC2B-8ABA-AF1F-1F70-A31CF7A95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400" y="1060658"/>
            <a:ext cx="5541945" cy="375888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C7191A1A-D69E-FD8B-D48A-75CD220EA8C6}"/>
              </a:ext>
            </a:extLst>
          </p:cNvPr>
          <p:cNvSpPr/>
          <p:nvPr/>
        </p:nvSpPr>
        <p:spPr>
          <a:xfrm>
            <a:off x="3551012" y="2289516"/>
            <a:ext cx="2187829" cy="2530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6300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76200" y="58179"/>
            <a:ext cx="7351196" cy="8002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the LB prove the concept of reducing the delay per UE by balancing the load over multiple AMFs?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04800" y="1771650"/>
            <a:ext cx="3505200" cy="73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Delay added by the LB: </a:t>
            </a:r>
            <a:endParaRPr lang="en-US" sz="2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2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60.7% (33.7 </a:t>
            </a:r>
            <a:r>
              <a:rPr lang="en-US" sz="2400" b="1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237">
            <a:extLst>
              <a:ext uri="{FF2B5EF4-FFF2-40B4-BE49-F238E27FC236}">
                <a16:creationId xmlns:a16="http://schemas.microsoft.com/office/drawing/2014/main" id="{D0DB7A43-ABEB-D4D4-7EE7-8EBE2A9DA228}"/>
              </a:ext>
            </a:extLst>
          </p:cNvPr>
          <p:cNvSpPr txBox="1">
            <a:spLocks/>
          </p:cNvSpPr>
          <p:nvPr/>
        </p:nvSpPr>
        <p:spPr>
          <a:xfrm>
            <a:off x="304800" y="3106931"/>
            <a:ext cx="3505200" cy="73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Delay added to system: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4.7% (13.3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ms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4190CF-E906-E3D8-9886-C263E6D8B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996" y="1054906"/>
            <a:ext cx="5409204" cy="399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725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76200" y="1090597"/>
            <a:ext cx="3809999" cy="3744615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Working: 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SCTP-Connection establishing (listening for </a:t>
            </a:r>
            <a:r>
              <a:rPr lang="en-US" sz="2000" b="1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gNBs</a:t>
            </a:r>
            <a:r>
              <a:rPr lang="en-US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and connecting to AMFs) 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NG-Setup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UE-based routing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UE allocation to AMFs</a:t>
            </a:r>
          </a:p>
          <a:p>
            <a:pPr marR="0" lvl="0" algn="l" rtl="0">
              <a:spcBef>
                <a:spcPts val="0"/>
              </a:spcBef>
              <a:buSzPct val="100000"/>
            </a:pPr>
            <a:r>
              <a:rPr lang="en-US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342900" marR="0" lvl="0" indent="-342900" algn="l" rtl="0">
              <a:spcBef>
                <a:spcPts val="0"/>
              </a:spcBef>
              <a:buSzPct val="25000"/>
              <a:buFontTx/>
              <a:buChar char="-"/>
            </a:pPr>
            <a:endParaRPr lang="en-US" sz="2000" b="1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SzPct val="25000"/>
              <a:buFontTx/>
              <a:buChar char="-"/>
            </a:pPr>
            <a:endParaRPr lang="en-US" sz="2000" b="1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76200" y="57150"/>
            <a:ext cx="8997900" cy="400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7" name="Shape 244">
            <a:extLst>
              <a:ext uri="{FF2B5EF4-FFF2-40B4-BE49-F238E27FC236}">
                <a16:creationId xmlns:a16="http://schemas.microsoft.com/office/drawing/2014/main" id="{82E17100-F9EB-B942-4CB3-96ED09CD22CA}"/>
              </a:ext>
            </a:extLst>
          </p:cNvPr>
          <p:cNvSpPr/>
          <p:nvPr/>
        </p:nvSpPr>
        <p:spPr>
          <a:xfrm>
            <a:off x="5257801" y="1090597"/>
            <a:ext cx="3809999" cy="2575064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Not working: 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Deregistration with 2 or more AMFs per phase  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Processing of encrypted NAS-messages 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Forwarding messages in order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400" b="1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76200" y="996762"/>
            <a:ext cx="7098755" cy="3129062"/>
          </a:xfrm>
          <a:prstGeom prst="rect">
            <a:avLst/>
          </a:prstGeom>
          <a:noFill/>
          <a:ln>
            <a:noFill/>
          </a:ln>
        </p:spPr>
        <p:txBody>
          <a:bodyPr wrap="square" lIns="63500" tIns="25400" rIns="63500" bIns="254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Using a database / switching to a stateless architecture</a:t>
            </a:r>
          </a:p>
          <a:p>
            <a:pPr marR="0" lvl="0" algn="l" rtl="0">
              <a:spcBef>
                <a:spcPts val="0"/>
              </a:spcBef>
              <a:buSzPct val="100000"/>
            </a:pPr>
            <a:endParaRPr lang="en-US" sz="2000" b="1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Accepting AMFs during runtime 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Rewriting the NGAP-Decoder</a:t>
            </a:r>
          </a:p>
          <a:p>
            <a:pPr marR="0" lvl="0" algn="l" rtl="0">
              <a:spcBef>
                <a:spcPts val="0"/>
              </a:spcBef>
              <a:buSzPct val="100000"/>
            </a:pPr>
            <a:r>
              <a:rPr lang="en-US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342900" marR="0" lvl="0" indent="-342900" algn="l" rtl="0">
              <a:spcBef>
                <a:spcPts val="0"/>
              </a:spcBef>
              <a:buSzPct val="25000"/>
              <a:buFontTx/>
              <a:buChar char="-"/>
            </a:pPr>
            <a:endParaRPr lang="en-US" sz="2000" b="1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SzPct val="25000"/>
              <a:buFontTx/>
              <a:buChar char="-"/>
            </a:pPr>
            <a:endParaRPr lang="en-US" sz="2000" b="1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76200" y="57150"/>
            <a:ext cx="8997900" cy="400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Future development </a:t>
            </a:r>
          </a:p>
        </p:txBody>
      </p:sp>
    </p:spTree>
    <p:extLst>
      <p:ext uri="{BB962C8B-B14F-4D97-AF65-F5344CB8AC3E}">
        <p14:creationId xmlns:p14="http://schemas.microsoft.com/office/powerpoint/2010/main" val="37179438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3074988" y="1420416"/>
            <a:ext cx="1682136" cy="420628"/>
          </a:xfrm>
          <a:prstGeom prst="rect">
            <a:avLst/>
          </a:prstGeom>
          <a:noFill/>
          <a:ln>
            <a:noFill/>
          </a:ln>
        </p:spPr>
        <p:txBody>
          <a:bodyPr wrap="square" lIns="63500" tIns="25400" rIns="63500" bIns="254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Background </a:t>
            </a:r>
          </a:p>
        </p:txBody>
      </p:sp>
      <p:sp>
        <p:nvSpPr>
          <p:cNvPr id="45" name="Shape 45"/>
          <p:cNvSpPr/>
          <p:nvPr/>
        </p:nvSpPr>
        <p:spPr>
          <a:xfrm>
            <a:off x="4017294" y="2597662"/>
            <a:ext cx="3463139" cy="420628"/>
          </a:xfrm>
          <a:prstGeom prst="rect">
            <a:avLst/>
          </a:prstGeom>
          <a:noFill/>
          <a:ln>
            <a:noFill/>
          </a:ln>
        </p:spPr>
        <p:txBody>
          <a:bodyPr wrap="square" lIns="63500" tIns="25400" rIns="63500" bIns="254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Feature implementation </a:t>
            </a:r>
            <a:endParaRPr lang="en-US" sz="2400" b="1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4863286" y="4035367"/>
            <a:ext cx="2031178" cy="420628"/>
          </a:xfrm>
          <a:prstGeom prst="rect">
            <a:avLst/>
          </a:prstGeom>
          <a:noFill/>
          <a:ln>
            <a:noFill/>
          </a:ln>
        </p:spPr>
        <p:txBody>
          <a:bodyPr wrap="square" lIns="63500" tIns="25400" rIns="63500" bIns="254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Testing results  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76200" y="57150"/>
            <a:ext cx="9029700" cy="8002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presentation focuses on the development and testing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a load balancer meant to interact with free5GC.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9FB278E-A3FD-B8F6-1350-71B98AE20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31" y="1303498"/>
            <a:ext cx="2098071" cy="64192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CB668A3-3877-3B0B-6AC2-3BAB9D992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382" y="2418845"/>
            <a:ext cx="1348756" cy="8827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CDC4AFE-F7C8-52C4-A88F-C82E4507A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988" y="3774909"/>
            <a:ext cx="1273854" cy="94154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3791066" y="2171640"/>
            <a:ext cx="1561868" cy="4001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37365050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76200" y="996762"/>
            <a:ext cx="7816811" cy="5160387"/>
          </a:xfrm>
          <a:prstGeom prst="rect">
            <a:avLst/>
          </a:prstGeom>
          <a:noFill/>
          <a:ln>
            <a:noFill/>
          </a:ln>
        </p:spPr>
        <p:txBody>
          <a:bodyPr wrap="square" lIns="63500" tIns="25400" rIns="63500" bIns="25400" anchor="t" anchorCtr="0">
            <a:sp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Rommer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P.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Hedman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M. Olsson, L. Fried, S. Sultana, and C. Mulligan. 5G Core Networks: Powering Digitalization. Elsevier Science amp; Technology, 2019.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Kubernetes Authors.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kubernetes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production-grade container orchestration. 2022.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url: https://kubernetes.io/. Accessed: 14.04.2022.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ETSI. TS 123 501 V16.6.0 - 5G; 5G; System architecture for the 5G System (5GS) (3GPP TS 23.501 version 16.6.0 Release 16). Oct. 2020. url: https://www.etsi.org/deliver/etsi_ts/123500_123599/123501/16.06.00_60/ts_123501v160600p.pdf. Accessed: 10.04.2022.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ETSI. TS 138 412 - V15.4.0 - 5G; NG-ran; 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signalling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transport. url: https://www.etsi.org/deliver/etsi_ts/138400_138499/138412/15.00.00_60/ts_138412v150000p.pdf. Accessed: 02.03.2022.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free5GC.ofg. What is free5GC? url: https : / / www . free5gc . org/. Accessed:14.04.2022.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P. Natarajan, F. Baker, P. D. Amer, and J. T. Leighton. “SCTP: What, Why, and How.” In: IEEE Internet Computing 13.5 (2009), pp. 81–85.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10.1109/MIC.2009.114.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SzPct val="25000"/>
              <a:buFontTx/>
              <a:buChar char="-"/>
            </a:pPr>
            <a:endParaRPr lang="en-US" sz="2000" b="1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SzPct val="25000"/>
              <a:buFontTx/>
              <a:buChar char="-"/>
            </a:pPr>
            <a:endParaRPr lang="en-US" sz="2000" b="1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76200" y="57150"/>
            <a:ext cx="8997900" cy="400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1517932610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228600" y="114300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76200" y="57150"/>
            <a:ext cx="9017100" cy="400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lvl="0" indent="0">
              <a:buSzPct val="25000"/>
              <a:defRPr sz="3200" b="1">
                <a:latin typeface="Calibri"/>
                <a:ea typeface="Calibri"/>
                <a:cs typeface="Calibri"/>
              </a:defRPr>
            </a:lvl1pPr>
          </a:lstStyle>
          <a:p>
            <a:r>
              <a:rPr lang="en-US" sz="2600" dirty="0">
                <a:sym typeface="Calibri"/>
              </a:rPr>
              <a:t>Background </a:t>
            </a:r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32E49A04-7725-9682-C4D4-A444A3C5F392}"/>
              </a:ext>
            </a:extLst>
          </p:cNvPr>
          <p:cNvSpPr/>
          <p:nvPr/>
        </p:nvSpPr>
        <p:spPr>
          <a:xfrm>
            <a:off x="820903" y="971191"/>
            <a:ext cx="5686484" cy="3034218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lvl="0">
              <a:buSzPct val="25000"/>
            </a:pP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Stream Control Transmission Protocol (SCTP)</a:t>
            </a:r>
          </a:p>
          <a:p>
            <a:pPr>
              <a:buSzPct val="25000"/>
            </a:pPr>
            <a:endParaRPr lang="en-US"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Kubernetes (K8s)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40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sz="240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free5GC</a:t>
            </a:r>
          </a:p>
          <a:p>
            <a:pPr>
              <a:buSzPct val="25000"/>
            </a:pPr>
            <a:endParaRPr lang="en-US"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endParaRPr lang="en-US" sz="18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6000414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228600" y="114300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76200" y="57150"/>
            <a:ext cx="9017100" cy="400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lvl="0" indent="0">
              <a:buSzPct val="25000"/>
              <a:defRPr sz="3200" b="1">
                <a:latin typeface="Calibri"/>
                <a:ea typeface="Calibri"/>
                <a:cs typeface="Calibri"/>
              </a:defRPr>
            </a:lvl1pPr>
          </a:lstStyle>
          <a:p>
            <a:r>
              <a:rPr lang="en-US" sz="2600" dirty="0">
                <a:sym typeface="Calibri"/>
              </a:rPr>
              <a:t>5G – Core (5GC) 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50E960A-561A-0EF0-14EA-08404435B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64" y="1666494"/>
            <a:ext cx="7126224" cy="2180326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B517197A-BED4-8576-CC4A-30AF3C068223}"/>
              </a:ext>
            </a:extLst>
          </p:cNvPr>
          <p:cNvSpPr/>
          <p:nvPr/>
        </p:nvSpPr>
        <p:spPr>
          <a:xfrm>
            <a:off x="4482243" y="3242474"/>
            <a:ext cx="746105" cy="690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4786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228600" y="114300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76200" y="57150"/>
            <a:ext cx="9017100" cy="400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lvl="0" indent="0">
              <a:buSzPct val="25000"/>
              <a:defRPr sz="3200" b="1">
                <a:latin typeface="Calibri"/>
                <a:ea typeface="Calibri"/>
                <a:cs typeface="Calibri"/>
              </a:defRPr>
            </a:lvl1pPr>
          </a:lstStyle>
          <a:p>
            <a:r>
              <a:rPr lang="en-US" sz="2600" dirty="0">
                <a:sym typeface="Calibri"/>
              </a:rPr>
              <a:t>5G – Core (5GC) 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5AA793A-1A9E-F89A-7B44-B68025BF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4920"/>
            <a:ext cx="9144000" cy="30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0317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228600" y="114300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2868836" y="2371695"/>
            <a:ext cx="3406328" cy="4001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lvl="0" indent="0">
              <a:buSzPct val="25000"/>
              <a:defRPr sz="3200" b="1">
                <a:latin typeface="Calibri"/>
                <a:ea typeface="Calibri"/>
                <a:cs typeface="Calibri"/>
              </a:defRPr>
            </a:lvl1pPr>
          </a:lstStyle>
          <a:p>
            <a:r>
              <a:rPr lang="en-US" sz="2600" dirty="0">
                <a:sym typeface="Calibri"/>
              </a:rPr>
              <a:t>Feature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436605127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228600" y="114300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25498" y="63045"/>
            <a:ext cx="9017100" cy="400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lvl="0" indent="0">
              <a:buSzPct val="25000"/>
              <a:defRPr sz="3200" b="1">
                <a:latin typeface="Calibri"/>
                <a:ea typeface="Calibri"/>
                <a:cs typeface="Calibri"/>
              </a:defRPr>
            </a:lvl1pPr>
          </a:lstStyle>
          <a:p>
            <a:r>
              <a:rPr lang="en-US" sz="2600" dirty="0">
                <a:sym typeface="Calibri"/>
              </a:rPr>
              <a:t>Positioning of the LB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6900ADE-6FA7-DC24-7100-6B9F0DD5B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891" y="1729072"/>
            <a:ext cx="4960217" cy="1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66222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228600" y="114300"/>
            <a:ext cx="1842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17806" y="57150"/>
            <a:ext cx="8975494" cy="4001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lvl="0" indent="0">
              <a:buSzPct val="25000"/>
              <a:defRPr sz="3200" b="1">
                <a:latin typeface="Calibri"/>
                <a:ea typeface="Calibri"/>
                <a:cs typeface="Calibri"/>
              </a:defRPr>
            </a:lvl1pPr>
          </a:lstStyle>
          <a:p>
            <a:r>
              <a:rPr lang="en-US" sz="2600" dirty="0">
                <a:sym typeface="Calibri"/>
              </a:rPr>
              <a:t>Abstraction of the topology within the LB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7A95EC3-4F5F-6EE3-F7FC-18F6E087F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991" y="847109"/>
            <a:ext cx="5270018" cy="344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6322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61468" y="55079"/>
            <a:ext cx="9021063" cy="423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UE – based routing 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379384" y="1371249"/>
            <a:ext cx="2124250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de-DE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NGAP Message</a:t>
            </a:r>
            <a:endParaRPr sz="240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 2" descr="Umschlag Silhouette">
            <a:extLst>
              <a:ext uri="{FF2B5EF4-FFF2-40B4-BE49-F238E27FC236}">
                <a16:creationId xmlns:a16="http://schemas.microsoft.com/office/drawing/2014/main" id="{DC12CD80-51C4-64A5-50D6-D071CDDFE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4309" y="614625"/>
            <a:ext cx="914400" cy="914400"/>
          </a:xfrm>
          <a:prstGeom prst="rect">
            <a:avLst/>
          </a:prstGeom>
        </p:spPr>
      </p:pic>
      <p:pic>
        <p:nvPicPr>
          <p:cNvPr id="6" name="Grafik 5" descr="Umschlag öffnen Silhouette">
            <a:extLst>
              <a:ext uri="{FF2B5EF4-FFF2-40B4-BE49-F238E27FC236}">
                <a16:creationId xmlns:a16="http://schemas.microsoft.com/office/drawing/2014/main" id="{6E719066-8102-4F6F-0056-AA2305A672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1105" y="2341098"/>
            <a:ext cx="914400" cy="914400"/>
          </a:xfrm>
          <a:prstGeom prst="rect">
            <a:avLst/>
          </a:prstGeom>
        </p:spPr>
      </p:pic>
      <p:pic>
        <p:nvPicPr>
          <p:cNvPr id="8" name="Grafik 7" descr="Lupe mit einfarbiger Füllung">
            <a:extLst>
              <a:ext uri="{FF2B5EF4-FFF2-40B4-BE49-F238E27FC236}">
                <a16:creationId xmlns:a16="http://schemas.microsoft.com/office/drawing/2014/main" id="{EB154794-2D47-89E1-172E-84E513371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75007" y="2354772"/>
            <a:ext cx="914400" cy="914400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AAEA6F8-5FBD-4772-D9B0-C7187308D28B}"/>
              </a:ext>
            </a:extLst>
          </p:cNvPr>
          <p:cNvSpPr/>
          <p:nvPr/>
        </p:nvSpPr>
        <p:spPr>
          <a:xfrm>
            <a:off x="6006584" y="707364"/>
            <a:ext cx="945381" cy="7289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LB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093807D-D4D4-DC63-D6E2-1A9CFF529C7E}"/>
              </a:ext>
            </a:extLst>
          </p:cNvPr>
          <p:cNvCxnSpPr>
            <a:cxnSpLocks/>
          </p:cNvCxnSpPr>
          <p:nvPr/>
        </p:nvCxnSpPr>
        <p:spPr>
          <a:xfrm flipV="1">
            <a:off x="4898709" y="1071825"/>
            <a:ext cx="10223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4054074-CDF7-08B7-536F-A472D7801B6B}"/>
              </a:ext>
            </a:extLst>
          </p:cNvPr>
          <p:cNvSpPr/>
          <p:nvPr/>
        </p:nvSpPr>
        <p:spPr>
          <a:xfrm>
            <a:off x="1931053" y="707361"/>
            <a:ext cx="945381" cy="7289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</a:t>
            </a:r>
            <a:endParaRPr lang="de-DE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68709B4-0E14-A4DB-BEDB-9F679F99F70C}"/>
              </a:ext>
            </a:extLst>
          </p:cNvPr>
          <p:cNvCxnSpPr>
            <a:cxnSpLocks/>
          </p:cNvCxnSpPr>
          <p:nvPr/>
        </p:nvCxnSpPr>
        <p:spPr>
          <a:xfrm flipV="1">
            <a:off x="2961920" y="1071824"/>
            <a:ext cx="10223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77">
            <a:extLst>
              <a:ext uri="{FF2B5EF4-FFF2-40B4-BE49-F238E27FC236}">
                <a16:creationId xmlns:a16="http://schemas.microsoft.com/office/drawing/2014/main" id="{50DEC78E-04DD-54D9-780E-32920F1A86C8}"/>
              </a:ext>
            </a:extLst>
          </p:cNvPr>
          <p:cNvSpPr txBox="1">
            <a:spLocks/>
          </p:cNvSpPr>
          <p:nvPr/>
        </p:nvSpPr>
        <p:spPr>
          <a:xfrm>
            <a:off x="3379384" y="4564465"/>
            <a:ext cx="2124250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buClr>
                <a:schemeClr val="dk1"/>
              </a:buClr>
              <a:buFont typeface="Calibri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NGAP Message</a:t>
            </a:r>
            <a:endParaRPr lang="de-DE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rafik 16" descr="Umschlag Silhouette">
            <a:extLst>
              <a:ext uri="{FF2B5EF4-FFF2-40B4-BE49-F238E27FC236}">
                <a16:creationId xmlns:a16="http://schemas.microsoft.com/office/drawing/2014/main" id="{254B8025-2627-B67E-7C09-A053FEB18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4309" y="3807841"/>
            <a:ext cx="914400" cy="914400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46F19BA-936A-4837-B16A-399E9C17D652}"/>
              </a:ext>
            </a:extLst>
          </p:cNvPr>
          <p:cNvSpPr/>
          <p:nvPr/>
        </p:nvSpPr>
        <p:spPr>
          <a:xfrm>
            <a:off x="6006584" y="3900580"/>
            <a:ext cx="945381" cy="7289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B25242C-76B2-3496-6ABA-886CEB40B762}"/>
              </a:ext>
            </a:extLst>
          </p:cNvPr>
          <p:cNvCxnSpPr>
            <a:cxnSpLocks/>
          </p:cNvCxnSpPr>
          <p:nvPr/>
        </p:nvCxnSpPr>
        <p:spPr>
          <a:xfrm flipV="1">
            <a:off x="4898709" y="4265041"/>
            <a:ext cx="10223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A86B8F87-9A15-C615-BD82-A4CB1DCAF325}"/>
              </a:ext>
            </a:extLst>
          </p:cNvPr>
          <p:cNvSpPr/>
          <p:nvPr/>
        </p:nvSpPr>
        <p:spPr>
          <a:xfrm>
            <a:off x="1931053" y="3900577"/>
            <a:ext cx="945381" cy="7289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LB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E519922-EED8-19B0-4150-37A22ECBEAFF}"/>
              </a:ext>
            </a:extLst>
          </p:cNvPr>
          <p:cNvCxnSpPr>
            <a:cxnSpLocks/>
          </p:cNvCxnSpPr>
          <p:nvPr/>
        </p:nvCxnSpPr>
        <p:spPr>
          <a:xfrm flipV="1">
            <a:off x="2961920" y="4265040"/>
            <a:ext cx="10223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hape 77">
            <a:extLst>
              <a:ext uri="{FF2B5EF4-FFF2-40B4-BE49-F238E27FC236}">
                <a16:creationId xmlns:a16="http://schemas.microsoft.com/office/drawing/2014/main" id="{9FBD7256-6665-6C87-CE3F-27B443F81F6D}"/>
              </a:ext>
            </a:extLst>
          </p:cNvPr>
          <p:cNvSpPr txBox="1">
            <a:spLocks/>
          </p:cNvSpPr>
          <p:nvPr/>
        </p:nvSpPr>
        <p:spPr>
          <a:xfrm>
            <a:off x="1931052" y="1986224"/>
            <a:ext cx="5518783" cy="16868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RANUENGAPID</a:t>
            </a:r>
          </a:p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LB_UE in the UE pool of the LB_GNB linked in the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LB_Conn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Inject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LB‘s own ID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UE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  <p:bldP spid="9" grpId="0" animBg="1"/>
      <p:bldP spid="14" grpId="0" animBg="1"/>
      <p:bldP spid="16" grpId="0"/>
      <p:bldP spid="18" grpId="0" animBg="1"/>
      <p:bldP spid="20" grpId="0" animBg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b="1" dirty="0"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Microsoft Office PowerPoint</Application>
  <PresentationFormat>Bildschirmpräsentation (16:9)</PresentationFormat>
  <Paragraphs>141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Symbol</vt:lpstr>
      <vt:lpstr>Office Theme</vt:lpstr>
      <vt:lpstr>An SCTP-Load-Balancer for Kubernetes to aid RAN-Core Communication  Bachelor’s Thesis (Information Systems)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UE – based routing </vt:lpstr>
      <vt:lpstr>UE – based routing </vt:lpstr>
      <vt:lpstr>State – based routing  </vt:lpstr>
      <vt:lpstr>Implementation of the load balancing  </vt:lpstr>
      <vt:lpstr>PowerPoint-Präsentation</vt:lpstr>
      <vt:lpstr>PowerPoint-Präsentation</vt:lpstr>
      <vt:lpstr>PowerPoint-Präsentation</vt:lpstr>
      <vt:lpstr>Does the LB prove the concept of reducing the delay per UE by balancing the load over multiple AMFs?</vt:lpstr>
      <vt:lpstr>Does the LB prove the concept of reducing the delay per UE by balancing the load over multiple AMFs?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Siroka</dc:creator>
  <cp:lastModifiedBy>ga65bek</cp:lastModifiedBy>
  <cp:revision>73</cp:revision>
  <cp:lastPrinted>2016-08-29T17:06:47Z</cp:lastPrinted>
  <dcterms:modified xsi:type="dcterms:W3CDTF">2022-05-03T13:23:21Z</dcterms:modified>
</cp:coreProperties>
</file>