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2" r:id="rId3"/>
  </p:sldMasterIdLst>
  <p:notesMasterIdLst>
    <p:notesMasterId r:id="rId30"/>
  </p:notesMasterIdLst>
  <p:sldIdLst>
    <p:sldId id="256" r:id="rId4"/>
    <p:sldId id="257" r:id="rId5"/>
    <p:sldId id="318" r:id="rId6"/>
    <p:sldId id="290" r:id="rId7"/>
    <p:sldId id="295" r:id="rId8"/>
    <p:sldId id="297" r:id="rId9"/>
    <p:sldId id="275" r:id="rId10"/>
    <p:sldId id="292" r:id="rId11"/>
    <p:sldId id="299" r:id="rId12"/>
    <p:sldId id="300" r:id="rId13"/>
    <p:sldId id="301" r:id="rId14"/>
    <p:sldId id="304" r:id="rId15"/>
    <p:sldId id="305" r:id="rId16"/>
    <p:sldId id="320" r:id="rId17"/>
    <p:sldId id="306" r:id="rId18"/>
    <p:sldId id="316" r:id="rId19"/>
    <p:sldId id="302" r:id="rId20"/>
    <p:sldId id="303" r:id="rId21"/>
    <p:sldId id="321" r:id="rId22"/>
    <p:sldId id="322" r:id="rId23"/>
    <p:sldId id="313" r:id="rId24"/>
    <p:sldId id="288" r:id="rId25"/>
    <p:sldId id="319" r:id="rId26"/>
    <p:sldId id="307" r:id="rId27"/>
    <p:sldId id="317" r:id="rId28"/>
    <p:sldId id="279" r:id="rId2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99CC00"/>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7" d="100"/>
          <a:sy n="67" d="100"/>
        </p:scale>
        <p:origin x="-84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p:cNvSpPr>
            <a:spLocks noGrp="1" noChangeArrowheads="1"/>
          </p:cNvSpPr>
          <p:nvPr>
            <p:ph type="body" sz="quarter" idx="3"/>
          </p:nvPr>
        </p:nvSpPr>
        <p:spPr bwMode="auto">
          <a:xfrm>
            <a:off x="538163" y="4387850"/>
            <a:ext cx="5780087" cy="3952875"/>
          </a:xfrm>
          <a:prstGeom prst="rect">
            <a:avLst/>
          </a:prstGeom>
          <a:noFill/>
          <a:ln>
            <a:noFill/>
          </a:ln>
        </p:spPr>
        <p:txBody>
          <a:bodyPr vert="horz" wrap="square" lIns="91440" tIns="45720" rIns="91440" bIns="45720" numCol="1" anchor="t" anchorCtr="0" compatLnSpc="1"/>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7172"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3" name="Rectangle 5"/>
          <p:cNvSpPr>
            <a:spLocks noGrp="1" noChangeArrowheads="1"/>
          </p:cNvSpPr>
          <p:nvPr>
            <p:ph type="dt" idx="1"/>
          </p:nvPr>
        </p:nvSpPr>
        <p:spPr bwMode="auto">
          <a:xfrm>
            <a:off x="3884613" y="0"/>
            <a:ext cx="2973387" cy="457200"/>
          </a:xfrm>
          <a:prstGeom prst="rect">
            <a:avLst/>
          </a:prstGeom>
          <a:noFill/>
          <a:ln>
            <a:noFill/>
          </a:ln>
        </p:spPr>
        <p:txBody>
          <a:bodyPr vert="horz" wrap="square" lIns="91440" tIns="45720" rIns="91440" bIns="45720" numCol="1" anchor="t" anchorCtr="0" compatLnSpc="1"/>
          <a:lstStyle>
            <a:lvl1pPr algn="r" eaLnBrk="0" hangingPunct="0">
              <a:buFontTx/>
              <a:buNone/>
              <a:defRPr sz="1200"/>
            </a:lvl1pPr>
          </a:lstStyle>
          <a:p>
            <a:pPr>
              <a:defRPr/>
            </a:pPr>
            <a:endParaRPr lang="zh-CN" altLang="en-US"/>
          </a:p>
        </p:txBody>
      </p:sp>
      <p:sp>
        <p:nvSpPr>
          <p:cNvPr id="7174"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5" name="Rectangle 7"/>
          <p:cNvSpPr>
            <a:spLocks noGrp="1" noChangeArrowheads="1"/>
          </p:cNvSpPr>
          <p:nvPr>
            <p:ph type="sldNum" sz="quarter" idx="5"/>
          </p:nvPr>
        </p:nvSpPr>
        <p:spPr bwMode="auto">
          <a:xfrm>
            <a:off x="3884613" y="8686800"/>
            <a:ext cx="2973387"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vl1pPr>
          </a:lstStyle>
          <a:p>
            <a:fld id="{92EDF170-FC22-4FFF-B31B-4310B2AB7759}" type="slidenum">
              <a:rPr lang="zh-CN" altLang="en-US"/>
              <a:pPr/>
              <a:t>‹#›</a:t>
            </a:fld>
            <a:endParaRPr lang="zh-CN" altLang="en-US"/>
          </a:p>
        </p:txBody>
      </p:sp>
    </p:spTree>
    <p:extLst>
      <p:ext uri="{BB962C8B-B14F-4D97-AF65-F5344CB8AC3E}">
        <p14:creationId xmlns:p14="http://schemas.microsoft.com/office/powerpoint/2010/main" val="538056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A552AB89-C5E4-46E4-9008-B7A1631BF54F}" type="slidenum">
              <a:rPr lang="zh-CN" altLang="en-US"/>
              <a:pPr/>
              <a:t>‹#›</a:t>
            </a:fld>
            <a:endParaRPr lang="zh-CN" altLang="en-US"/>
          </a:p>
        </p:txBody>
      </p:sp>
    </p:spTree>
    <p:extLst>
      <p:ext uri="{BB962C8B-B14F-4D97-AF65-F5344CB8AC3E}">
        <p14:creationId xmlns:p14="http://schemas.microsoft.com/office/powerpoint/2010/main" val="54747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3C42EF91-7F16-4813-A1A6-28B95A302C2E}" type="slidenum">
              <a:rPr lang="zh-CN" altLang="en-US"/>
              <a:pPr/>
              <a:t>‹#›</a:t>
            </a:fld>
            <a:endParaRPr lang="zh-CN" altLang="en-US"/>
          </a:p>
        </p:txBody>
      </p:sp>
    </p:spTree>
    <p:extLst>
      <p:ext uri="{BB962C8B-B14F-4D97-AF65-F5344CB8AC3E}">
        <p14:creationId xmlns:p14="http://schemas.microsoft.com/office/powerpoint/2010/main" val="131098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F9646EF-CFFA-4291-A938-B16EAAFFC21F}" type="slidenum">
              <a:rPr lang="zh-CN" altLang="en-US"/>
              <a:pPr/>
              <a:t>‹#›</a:t>
            </a:fld>
            <a:endParaRPr lang="zh-CN" altLang="en-US"/>
          </a:p>
        </p:txBody>
      </p:sp>
    </p:spTree>
    <p:extLst>
      <p:ext uri="{BB962C8B-B14F-4D97-AF65-F5344CB8AC3E}">
        <p14:creationId xmlns:p14="http://schemas.microsoft.com/office/powerpoint/2010/main" val="404919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8B0FD704-1505-4148-BB19-F3A6623C5230}" type="slidenum">
              <a:rPr lang="zh-CN" altLang="en-US"/>
              <a:pPr/>
              <a:t>‹#›</a:t>
            </a:fld>
            <a:endParaRPr lang="zh-CN" altLang="en-US"/>
          </a:p>
        </p:txBody>
      </p:sp>
    </p:spTree>
    <p:extLst>
      <p:ext uri="{BB962C8B-B14F-4D97-AF65-F5344CB8AC3E}">
        <p14:creationId xmlns:p14="http://schemas.microsoft.com/office/powerpoint/2010/main" val="29715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457EA7F5-67CA-43BD-B2EF-EA0A32557FC5}" type="slidenum">
              <a:rPr lang="zh-CN" altLang="en-US"/>
              <a:pPr/>
              <a:t>‹#›</a:t>
            </a:fld>
            <a:endParaRPr lang="zh-CN" altLang="en-US"/>
          </a:p>
        </p:txBody>
      </p:sp>
    </p:spTree>
    <p:extLst>
      <p:ext uri="{BB962C8B-B14F-4D97-AF65-F5344CB8AC3E}">
        <p14:creationId xmlns:p14="http://schemas.microsoft.com/office/powerpoint/2010/main" val="252147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C49510E2-A952-4817-BBFE-EAD2391D4DF0}" type="slidenum">
              <a:rPr lang="zh-CN" altLang="en-US"/>
              <a:pPr/>
              <a:t>‹#›</a:t>
            </a:fld>
            <a:endParaRPr lang="zh-CN" altLang="en-US"/>
          </a:p>
        </p:txBody>
      </p:sp>
    </p:spTree>
    <p:extLst>
      <p:ext uri="{BB962C8B-B14F-4D97-AF65-F5344CB8AC3E}">
        <p14:creationId xmlns:p14="http://schemas.microsoft.com/office/powerpoint/2010/main" val="392221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786E1B60-C34E-44AA-8A0D-6781ADD2DC96}" type="slidenum">
              <a:rPr lang="zh-CN" altLang="en-US"/>
              <a:pPr/>
              <a:t>‹#›</a:t>
            </a:fld>
            <a:endParaRPr lang="zh-CN" altLang="en-US"/>
          </a:p>
        </p:txBody>
      </p:sp>
    </p:spTree>
    <p:extLst>
      <p:ext uri="{BB962C8B-B14F-4D97-AF65-F5344CB8AC3E}">
        <p14:creationId xmlns:p14="http://schemas.microsoft.com/office/powerpoint/2010/main" val="43233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50CBC835-C918-478B-85A7-60DA953C5844}" type="slidenum">
              <a:rPr lang="zh-CN" altLang="en-US"/>
              <a:pPr/>
              <a:t>‹#›</a:t>
            </a:fld>
            <a:endParaRPr lang="zh-CN" altLang="en-US"/>
          </a:p>
        </p:txBody>
      </p:sp>
    </p:spTree>
    <p:extLst>
      <p:ext uri="{BB962C8B-B14F-4D97-AF65-F5344CB8AC3E}">
        <p14:creationId xmlns:p14="http://schemas.microsoft.com/office/powerpoint/2010/main" val="25720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AB5053A4-3550-46B2-81DF-96743B958A09}" type="slidenum">
              <a:rPr lang="zh-CN" altLang="en-US"/>
              <a:pPr/>
              <a:t>‹#›</a:t>
            </a:fld>
            <a:endParaRPr lang="zh-CN" altLang="en-US"/>
          </a:p>
        </p:txBody>
      </p:sp>
    </p:spTree>
    <p:extLst>
      <p:ext uri="{BB962C8B-B14F-4D97-AF65-F5344CB8AC3E}">
        <p14:creationId xmlns:p14="http://schemas.microsoft.com/office/powerpoint/2010/main" val="407064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8AD3F889-553E-4720-A9AC-3CAF8152009F}" type="slidenum">
              <a:rPr lang="zh-CN" altLang="en-US"/>
              <a:pPr/>
              <a:t>‹#›</a:t>
            </a:fld>
            <a:endParaRPr lang="zh-CN" altLang="en-US"/>
          </a:p>
        </p:txBody>
      </p:sp>
    </p:spTree>
    <p:extLst>
      <p:ext uri="{BB962C8B-B14F-4D97-AF65-F5344CB8AC3E}">
        <p14:creationId xmlns:p14="http://schemas.microsoft.com/office/powerpoint/2010/main" val="3913499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2D611EA2-7A8B-4E16-88B6-B9B0B206B445}" type="slidenum">
              <a:rPr lang="zh-CN" altLang="en-US"/>
              <a:pPr/>
              <a:t>‹#›</a:t>
            </a:fld>
            <a:endParaRPr lang="zh-CN" altLang="en-US"/>
          </a:p>
        </p:txBody>
      </p:sp>
    </p:spTree>
    <p:extLst>
      <p:ext uri="{BB962C8B-B14F-4D97-AF65-F5344CB8AC3E}">
        <p14:creationId xmlns:p14="http://schemas.microsoft.com/office/powerpoint/2010/main" val="24417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2EE0B9-630D-4491-89A1-CFD6A77446CE}" type="slidenum">
              <a:rPr lang="zh-CN" altLang="en-US"/>
              <a:pPr/>
              <a:t>‹#›</a:t>
            </a:fld>
            <a:endParaRPr lang="zh-CN" altLang="en-US"/>
          </a:p>
        </p:txBody>
      </p:sp>
    </p:spTree>
    <p:extLst>
      <p:ext uri="{BB962C8B-B14F-4D97-AF65-F5344CB8AC3E}">
        <p14:creationId xmlns:p14="http://schemas.microsoft.com/office/powerpoint/2010/main" val="3952033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4D07E1A3-2A81-47D4-B03B-47998404098D}" type="slidenum">
              <a:rPr lang="zh-CN" altLang="en-US"/>
              <a:pPr/>
              <a:t>‹#›</a:t>
            </a:fld>
            <a:endParaRPr lang="zh-CN" altLang="en-US"/>
          </a:p>
        </p:txBody>
      </p:sp>
    </p:spTree>
    <p:extLst>
      <p:ext uri="{BB962C8B-B14F-4D97-AF65-F5344CB8AC3E}">
        <p14:creationId xmlns:p14="http://schemas.microsoft.com/office/powerpoint/2010/main" val="3420170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0C6A2595-DE89-4102-998E-F1D661E452F0}" type="slidenum">
              <a:rPr lang="zh-CN" altLang="en-US"/>
              <a:pPr/>
              <a:t>‹#›</a:t>
            </a:fld>
            <a:endParaRPr lang="zh-CN" altLang="en-US"/>
          </a:p>
        </p:txBody>
      </p:sp>
    </p:spTree>
    <p:extLst>
      <p:ext uri="{BB962C8B-B14F-4D97-AF65-F5344CB8AC3E}">
        <p14:creationId xmlns:p14="http://schemas.microsoft.com/office/powerpoint/2010/main" val="3351834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E463A98E-2E80-47DC-8878-09EEC11AF752}" type="slidenum">
              <a:rPr lang="zh-CN" altLang="en-US"/>
              <a:pPr/>
              <a:t>‹#›</a:t>
            </a:fld>
            <a:endParaRPr lang="zh-CN" altLang="en-US"/>
          </a:p>
        </p:txBody>
      </p:sp>
    </p:spTree>
    <p:extLst>
      <p:ext uri="{BB962C8B-B14F-4D97-AF65-F5344CB8AC3E}">
        <p14:creationId xmlns:p14="http://schemas.microsoft.com/office/powerpoint/2010/main" val="83264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2CF8105-AB3F-43BE-91EA-426E62C46180}" type="slidenum">
              <a:rPr lang="zh-CN" altLang="en-US"/>
              <a:pPr/>
              <a:t>‹#›</a:t>
            </a:fld>
            <a:endParaRPr lang="zh-CN" altLang="en-US"/>
          </a:p>
        </p:txBody>
      </p:sp>
    </p:spTree>
    <p:extLst>
      <p:ext uri="{BB962C8B-B14F-4D97-AF65-F5344CB8AC3E}">
        <p14:creationId xmlns:p14="http://schemas.microsoft.com/office/powerpoint/2010/main" val="262573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BB95AB0C-43DE-4098-9EF5-BC2AD838F4BE}" type="slidenum">
              <a:rPr lang="zh-CN" altLang="en-US"/>
              <a:pPr/>
              <a:t>‹#›</a:t>
            </a:fld>
            <a:endParaRPr lang="zh-CN" altLang="en-US"/>
          </a:p>
        </p:txBody>
      </p:sp>
    </p:spTree>
    <p:extLst>
      <p:ext uri="{BB962C8B-B14F-4D97-AF65-F5344CB8AC3E}">
        <p14:creationId xmlns:p14="http://schemas.microsoft.com/office/powerpoint/2010/main" val="115849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1093FB3-1C80-418F-A543-6D36CEEFA631}" type="slidenum">
              <a:rPr lang="zh-CN" altLang="en-US"/>
              <a:pPr/>
              <a:t>‹#›</a:t>
            </a:fld>
            <a:endParaRPr lang="zh-CN" altLang="en-US"/>
          </a:p>
        </p:txBody>
      </p:sp>
    </p:spTree>
    <p:extLst>
      <p:ext uri="{BB962C8B-B14F-4D97-AF65-F5344CB8AC3E}">
        <p14:creationId xmlns:p14="http://schemas.microsoft.com/office/powerpoint/2010/main" val="269004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9FBAEAB-B87D-4597-8B21-8E61775A2EB6}" type="slidenum">
              <a:rPr lang="zh-CN" altLang="en-US"/>
              <a:pPr/>
              <a:t>‹#›</a:t>
            </a:fld>
            <a:endParaRPr lang="zh-CN" altLang="en-US"/>
          </a:p>
        </p:txBody>
      </p:sp>
    </p:spTree>
    <p:extLst>
      <p:ext uri="{BB962C8B-B14F-4D97-AF65-F5344CB8AC3E}">
        <p14:creationId xmlns:p14="http://schemas.microsoft.com/office/powerpoint/2010/main" val="2502033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2FBE6AF7-A260-41AD-A774-F0E725E0CC17}" type="slidenum">
              <a:rPr lang="zh-CN" altLang="en-US"/>
              <a:pPr/>
              <a:t>‹#›</a:t>
            </a:fld>
            <a:endParaRPr lang="zh-CN" altLang="en-US"/>
          </a:p>
        </p:txBody>
      </p:sp>
    </p:spTree>
    <p:extLst>
      <p:ext uri="{BB962C8B-B14F-4D97-AF65-F5344CB8AC3E}">
        <p14:creationId xmlns:p14="http://schemas.microsoft.com/office/powerpoint/2010/main" val="1555989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49DBD9B3-D802-4B52-BBC0-356DB01C943A}" type="slidenum">
              <a:rPr lang="zh-CN" altLang="en-US"/>
              <a:pPr/>
              <a:t>‹#›</a:t>
            </a:fld>
            <a:endParaRPr lang="zh-CN" altLang="en-US"/>
          </a:p>
        </p:txBody>
      </p:sp>
    </p:spTree>
    <p:extLst>
      <p:ext uri="{BB962C8B-B14F-4D97-AF65-F5344CB8AC3E}">
        <p14:creationId xmlns:p14="http://schemas.microsoft.com/office/powerpoint/2010/main" val="1632581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4AC6D94D-98F1-445B-A735-C7FB024827F3}" type="slidenum">
              <a:rPr lang="zh-CN" altLang="en-US"/>
              <a:pPr/>
              <a:t>‹#›</a:t>
            </a:fld>
            <a:endParaRPr lang="zh-CN" altLang="en-US"/>
          </a:p>
        </p:txBody>
      </p:sp>
    </p:spTree>
    <p:extLst>
      <p:ext uri="{BB962C8B-B14F-4D97-AF65-F5344CB8AC3E}">
        <p14:creationId xmlns:p14="http://schemas.microsoft.com/office/powerpoint/2010/main" val="24213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628B05E4-2856-4481-AE21-2A268A3992CF}" type="slidenum">
              <a:rPr lang="zh-CN" altLang="en-US"/>
              <a:pPr/>
              <a:t>‹#›</a:t>
            </a:fld>
            <a:endParaRPr lang="zh-CN" altLang="en-US"/>
          </a:p>
        </p:txBody>
      </p:sp>
    </p:spTree>
    <p:extLst>
      <p:ext uri="{BB962C8B-B14F-4D97-AF65-F5344CB8AC3E}">
        <p14:creationId xmlns:p14="http://schemas.microsoft.com/office/powerpoint/2010/main" val="3494531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855E881-E1EB-475D-A46B-8F6EE3037E25}" type="slidenum">
              <a:rPr lang="zh-CN" altLang="en-US"/>
              <a:pPr/>
              <a:t>‹#›</a:t>
            </a:fld>
            <a:endParaRPr lang="zh-CN" altLang="en-US"/>
          </a:p>
        </p:txBody>
      </p:sp>
    </p:spTree>
    <p:extLst>
      <p:ext uri="{BB962C8B-B14F-4D97-AF65-F5344CB8AC3E}">
        <p14:creationId xmlns:p14="http://schemas.microsoft.com/office/powerpoint/2010/main" val="672528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91A4EDD2-AE65-4EC5-A6B1-91C4376D972B}" type="slidenum">
              <a:rPr lang="zh-CN" altLang="en-US"/>
              <a:pPr/>
              <a:t>‹#›</a:t>
            </a:fld>
            <a:endParaRPr lang="zh-CN" altLang="en-US"/>
          </a:p>
        </p:txBody>
      </p:sp>
    </p:spTree>
    <p:extLst>
      <p:ext uri="{BB962C8B-B14F-4D97-AF65-F5344CB8AC3E}">
        <p14:creationId xmlns:p14="http://schemas.microsoft.com/office/powerpoint/2010/main" val="4180546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CD1289C-36B1-4E2F-A125-6015FB44921E}" type="slidenum">
              <a:rPr lang="zh-CN" altLang="en-US"/>
              <a:pPr/>
              <a:t>‹#›</a:t>
            </a:fld>
            <a:endParaRPr lang="zh-CN" altLang="en-US"/>
          </a:p>
        </p:txBody>
      </p:sp>
    </p:spTree>
    <p:extLst>
      <p:ext uri="{BB962C8B-B14F-4D97-AF65-F5344CB8AC3E}">
        <p14:creationId xmlns:p14="http://schemas.microsoft.com/office/powerpoint/2010/main" val="2343687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63BCAD-8B50-420D-A323-34025C267196}" type="slidenum">
              <a:rPr lang="zh-CN" altLang="en-US"/>
              <a:pPr/>
              <a:t>‹#›</a:t>
            </a:fld>
            <a:endParaRPr lang="zh-CN" altLang="en-US"/>
          </a:p>
        </p:txBody>
      </p:sp>
    </p:spTree>
    <p:extLst>
      <p:ext uri="{BB962C8B-B14F-4D97-AF65-F5344CB8AC3E}">
        <p14:creationId xmlns:p14="http://schemas.microsoft.com/office/powerpoint/2010/main" val="34115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04D022-504E-4EAD-B00E-DB353A4E13D4}" type="slidenum">
              <a:rPr lang="zh-CN" altLang="en-US"/>
              <a:pPr/>
              <a:t>‹#›</a:t>
            </a:fld>
            <a:endParaRPr lang="zh-CN" altLang="en-US"/>
          </a:p>
        </p:txBody>
      </p:sp>
    </p:spTree>
    <p:extLst>
      <p:ext uri="{BB962C8B-B14F-4D97-AF65-F5344CB8AC3E}">
        <p14:creationId xmlns:p14="http://schemas.microsoft.com/office/powerpoint/2010/main" val="38914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062BBA69-5369-4E07-AD2D-78FAC4C1BFBB}" type="slidenum">
              <a:rPr lang="zh-CN" altLang="en-US"/>
              <a:pPr/>
              <a:t>‹#›</a:t>
            </a:fld>
            <a:endParaRPr lang="zh-CN" altLang="en-US"/>
          </a:p>
        </p:txBody>
      </p:sp>
    </p:spTree>
    <p:extLst>
      <p:ext uri="{BB962C8B-B14F-4D97-AF65-F5344CB8AC3E}">
        <p14:creationId xmlns:p14="http://schemas.microsoft.com/office/powerpoint/2010/main" val="180254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B0447C40-2693-4A10-9A95-BF1D4E5A7782}" type="slidenum">
              <a:rPr lang="zh-CN" altLang="en-US"/>
              <a:pPr/>
              <a:t>‹#›</a:t>
            </a:fld>
            <a:endParaRPr lang="zh-CN" altLang="en-US"/>
          </a:p>
        </p:txBody>
      </p:sp>
    </p:spTree>
    <p:extLst>
      <p:ext uri="{BB962C8B-B14F-4D97-AF65-F5344CB8AC3E}">
        <p14:creationId xmlns:p14="http://schemas.microsoft.com/office/powerpoint/2010/main" val="896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A4841655-5C2B-444A-9F33-658B2EF630AF}" type="slidenum">
              <a:rPr lang="zh-CN" altLang="en-US"/>
              <a:pPr/>
              <a:t>‹#›</a:t>
            </a:fld>
            <a:endParaRPr lang="zh-CN" altLang="en-US"/>
          </a:p>
        </p:txBody>
      </p:sp>
    </p:spTree>
    <p:extLst>
      <p:ext uri="{BB962C8B-B14F-4D97-AF65-F5344CB8AC3E}">
        <p14:creationId xmlns:p14="http://schemas.microsoft.com/office/powerpoint/2010/main" val="26826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F94A8BF-BA86-4A2E-B3E9-BEF9EDE53871}" type="slidenum">
              <a:rPr lang="zh-CN" altLang="en-US"/>
              <a:pPr/>
              <a:t>‹#›</a:t>
            </a:fld>
            <a:endParaRPr lang="zh-CN" altLang="en-US"/>
          </a:p>
        </p:txBody>
      </p:sp>
    </p:spTree>
    <p:extLst>
      <p:ext uri="{BB962C8B-B14F-4D97-AF65-F5344CB8AC3E}">
        <p14:creationId xmlns:p14="http://schemas.microsoft.com/office/powerpoint/2010/main" val="28901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6C6A92-FB6E-448F-9672-EA9F08D76714}" type="slidenum">
              <a:rPr lang="zh-CN" altLang="en-US"/>
              <a:pPr/>
              <a:t>‹#›</a:t>
            </a:fld>
            <a:endParaRPr lang="zh-CN" altLang="en-US"/>
          </a:p>
        </p:txBody>
      </p:sp>
    </p:spTree>
    <p:extLst>
      <p:ext uri="{BB962C8B-B14F-4D97-AF65-F5344CB8AC3E}">
        <p14:creationId xmlns:p14="http://schemas.microsoft.com/office/powerpoint/2010/main" val="40650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1027"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2E9D06-BFC0-42E9-8849-C2A024C9B00C}" type="slidenum">
              <a:rPr lang="zh-CN" altLang="en-US"/>
              <a:pPr/>
              <a:t>‹#›</a:t>
            </a:fld>
            <a:endParaRPr lang="zh-CN" altLang="en-US"/>
          </a:p>
        </p:txBody>
      </p:sp>
      <p:pic>
        <p:nvPicPr>
          <p:cNvPr id="1031"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26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2051"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100"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4101"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4102"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782126C-6681-4D3D-B6BC-F5A69180D485}" type="slidenum">
              <a:rPr lang="zh-CN" altLang="en-US"/>
              <a:pPr/>
              <a:t>‹#›</a:t>
            </a:fld>
            <a:endParaRPr lang="zh-CN" altLang="en-US"/>
          </a:p>
        </p:txBody>
      </p:sp>
      <p:pic>
        <p:nvPicPr>
          <p:cNvPr id="2055"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105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3075"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5124"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5125"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5126"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CE0F740-134C-4D13-9881-4C1D70DFCEEE}" type="slidenum">
              <a:rPr lang="zh-CN" altLang="en-US"/>
              <a:pPr/>
              <a:t>‹#›</a:t>
            </a:fld>
            <a:endParaRPr lang="zh-CN" altLang="en-US"/>
          </a:p>
        </p:txBody>
      </p:sp>
      <p:pic>
        <p:nvPicPr>
          <p:cNvPr id="3079"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09463"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9.png"/><Relationship Id="rId7" Type="http://schemas.openxmlformats.org/officeDocument/2006/relationships/image" Target="../media/image4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9.png"/><Relationship Id="rId7" Type="http://schemas.openxmlformats.org/officeDocument/2006/relationships/image" Target="../media/image42.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5.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9.png"/><Relationship Id="rId7" Type="http://schemas.openxmlformats.org/officeDocument/2006/relationships/image" Target="../media/image4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52.png"/><Relationship Id="rId5" Type="http://schemas.openxmlformats.org/officeDocument/2006/relationships/image" Target="../media/image2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9.png"/><Relationship Id="rId7" Type="http://schemas.openxmlformats.org/officeDocument/2006/relationships/image" Target="../media/image53.png"/><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56.png"/><Relationship Id="rId4" Type="http://schemas.openxmlformats.org/officeDocument/2006/relationships/image" Target="../media/image20.png"/><Relationship Id="rId9"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19.png"/><Relationship Id="rId7" Type="http://schemas.openxmlformats.org/officeDocument/2006/relationships/image" Target="../media/image57.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slide" Target="slide7.xml"/><Relationship Id="rId12"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8.xml"/><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4.jpeg"/><Relationship Id="rId1" Type="http://schemas.openxmlformats.org/officeDocument/2006/relationships/slideLayout" Target="../slideLayouts/slideLayout2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11" Type="http://schemas.openxmlformats.org/officeDocument/2006/relationships/image" Target="../media/image36.png"/><Relationship Id="rId5" Type="http://schemas.openxmlformats.org/officeDocument/2006/relationships/image" Target="../media/image23.png"/><Relationship Id="rId10"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25" y="0"/>
            <a:ext cx="12184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3" y="-1588"/>
            <a:ext cx="12253913"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57563" y="0"/>
            <a:ext cx="5586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69113" y="-723900"/>
            <a:ext cx="382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0700" y="981075"/>
            <a:ext cx="384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1"/>
          <p:cNvSpPr txBox="1">
            <a:spLocks noChangeArrowheads="1"/>
          </p:cNvSpPr>
          <p:nvPr/>
        </p:nvSpPr>
        <p:spPr bwMode="auto">
          <a:xfrm>
            <a:off x="4351338" y="273526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欢迎观看！</a:t>
            </a:r>
          </a:p>
        </p:txBody>
      </p:sp>
      <p:sp>
        <p:nvSpPr>
          <p:cNvPr id="4104" name="TextBox 7"/>
          <p:cNvSpPr txBox="1">
            <a:spLocks noChangeArrowheads="1"/>
          </p:cNvSpPr>
          <p:nvPr/>
        </p:nvSpPr>
        <p:spPr bwMode="auto">
          <a:xfrm>
            <a:off x="1658938" y="3397250"/>
            <a:ext cx="36242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smtClean="0"/>
              <a:t>高仿百慧云诊所后      台管理系统</a:t>
            </a:r>
            <a:endParaRPr lang="zh-CN" altLang="en-US" sz="32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fade">
                                      <p:cBhvr>
                                        <p:cTn id="7" dur="500"/>
                                        <p:tgtEl>
                                          <p:spTgt spid="10245"/>
                                        </p:tgtEl>
                                      </p:cBhvr>
                                    </p:animEffect>
                                    <p:anim calcmode="lin" valueType="num">
                                      <p:cBhvr>
                                        <p:cTn id="8" dur="500" fill="hold"/>
                                        <p:tgtEl>
                                          <p:spTgt spid="10245"/>
                                        </p:tgtEl>
                                        <p:attrNameLst>
                                          <p:attrName>ppt_x</p:attrName>
                                        </p:attrNameLst>
                                      </p:cBhvr>
                                      <p:tavLst>
                                        <p:tav tm="0">
                                          <p:val>
                                            <p:strVal val="#ppt_x"/>
                                          </p:val>
                                        </p:tav>
                                        <p:tav tm="100000">
                                          <p:val>
                                            <p:strVal val="#ppt_x"/>
                                          </p:val>
                                        </p:tav>
                                      </p:tavLst>
                                    </p:anim>
                                    <p:anim calcmode="lin" valueType="num">
                                      <p:cBhvr>
                                        <p:cTn id="9" dur="500" fill="hold"/>
                                        <p:tgtEl>
                                          <p:spTgt spid="1024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 presetClass="exit" presetSubtype="4" fill="hold" nodeType="afterEffect">
                                  <p:stCondLst>
                                    <p:cond delay="100"/>
                                  </p:stCondLst>
                                  <p:childTnLst>
                                    <p:anim calcmode="lin" valueType="num">
                                      <p:cBhvr additive="base">
                                        <p:cTn id="12" dur="498"/>
                                        <p:tgtEl>
                                          <p:spTgt spid="10246"/>
                                        </p:tgtEl>
                                        <p:attrNameLst>
                                          <p:attrName>ppt_x</p:attrName>
                                        </p:attrNameLst>
                                      </p:cBhvr>
                                      <p:tavLst>
                                        <p:tav tm="0">
                                          <p:val>
                                            <p:strVal val="ppt_x"/>
                                          </p:val>
                                        </p:tav>
                                        <p:tav tm="100000">
                                          <p:val>
                                            <p:strVal val="ppt_x"/>
                                          </p:val>
                                        </p:tav>
                                      </p:tavLst>
                                    </p:anim>
                                    <p:anim calcmode="lin" valueType="num">
                                      <p:cBhvr additive="base">
                                        <p:cTn id="13" dur="498"/>
                                        <p:tgtEl>
                                          <p:spTgt spid="10246"/>
                                        </p:tgtEl>
                                        <p:attrNameLst>
                                          <p:attrName>ppt_y</p:attrName>
                                        </p:attrNameLst>
                                      </p:cBhvr>
                                      <p:tavLst>
                                        <p:tav tm="0">
                                          <p:val>
                                            <p:strVal val="ppt_y"/>
                                          </p:val>
                                        </p:tav>
                                        <p:tav tm="100000">
                                          <p:val>
                                            <p:strVal val="1+ppt_h/2"/>
                                          </p:val>
                                        </p:tav>
                                      </p:tavLst>
                                    </p:anim>
                                    <p:set>
                                      <p:cBhvr>
                                        <p:cTn id="14" dur="1" fill="hold">
                                          <p:stCondLst>
                                            <p:cond delay="498"/>
                                          </p:stCondLst>
                                        </p:cTn>
                                        <p:tgtEl>
                                          <p:spTgt spid="1024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fade">
                                      <p:cBhvr>
                                        <p:cTn id="17" dur="1000"/>
                                        <p:tgtEl>
                                          <p:spTgt spid="10243"/>
                                        </p:tgtEl>
                                      </p:cBhvr>
                                    </p:animEffect>
                                  </p:childTnLst>
                                </p:cTn>
                              </p:par>
                            </p:childTnLst>
                          </p:cTn>
                        </p:par>
                        <p:par>
                          <p:cTn id="18" fill="hold" nodeType="afterGroup">
                            <p:stCondLst>
                              <p:cond delay="1500"/>
                            </p:stCondLst>
                            <p:childTnLst>
                              <p:par>
                                <p:cTn id="19" presetID="37" presetClass="entr" presetSubtype="0" fill="hold" nodeType="after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fade">
                                      <p:cBhvr>
                                        <p:cTn id="21" dur="1000"/>
                                        <p:tgtEl>
                                          <p:spTgt spid="10247"/>
                                        </p:tgtEl>
                                      </p:cBhvr>
                                    </p:animEffect>
                                    <p:anim calcmode="lin" valueType="num">
                                      <p:cBhvr>
                                        <p:cTn id="22" dur="1000" fill="hold"/>
                                        <p:tgtEl>
                                          <p:spTgt spid="10247"/>
                                        </p:tgtEl>
                                        <p:attrNameLst>
                                          <p:attrName>ppt_x</p:attrName>
                                        </p:attrNameLst>
                                      </p:cBhvr>
                                      <p:tavLst>
                                        <p:tav tm="0">
                                          <p:val>
                                            <p:strVal val="#ppt_x"/>
                                          </p:val>
                                        </p:tav>
                                        <p:tav tm="100000">
                                          <p:val>
                                            <p:strVal val="#ppt_x"/>
                                          </p:val>
                                        </p:tav>
                                      </p:tavLst>
                                    </p:anim>
                                    <p:anim calcmode="lin" valueType="num">
                                      <p:cBhvr>
                                        <p:cTn id="23" dur="900" decel="100000" fill="hold"/>
                                        <p:tgtEl>
                                          <p:spTgt spid="102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9713" y="87313"/>
            <a:ext cx="1224121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576263" y="1470025"/>
            <a:ext cx="3568700" cy="2806922"/>
          </a:xfrm>
          <a:prstGeom prst="rect">
            <a:avLst/>
          </a:prstGeom>
          <a:noFill/>
          <a:ln w="9525">
            <a:noFill/>
          </a:ln>
        </p:spPr>
        <p:txBody>
          <a:bodyPr>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问诊页展示：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rPr>
              <a:t>该页面为患者的诊病情况，点击编辑弹出对话框可修改其身高、体重等信息。其中，该页面还包括病历、医嘱、检验检查、缴费、随访等选项卡，通过切换可查阅相应的信息。</a:t>
            </a:r>
            <a:endParaRPr lang="zh-CN" altLang="en-US" sz="1600" noProof="1" smtClean="0">
              <a:solidFill>
                <a:srgbClr val="777777"/>
              </a:solidFill>
              <a:ea typeface="微软雅黑" panose="020B0503020204020204" pitchFamily="34" charset="-122"/>
            </a:endParaRP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sym typeface="+mn-ea"/>
              </a:rPr>
              <a:t>病历：可编辑病史、体格检查、辅助检查及治疗、诊断等信息。</a:t>
            </a:r>
            <a:endParaRPr lang="zh-CN" altLang="en-US" sz="1600" noProof="1">
              <a:solidFill>
                <a:srgbClr val="777777"/>
              </a:solidFill>
              <a:ea typeface="微软雅黑" panose="020B0503020204020204" pitchFamily="34" charset="-122"/>
              <a:cs typeface="+mn-ea"/>
              <a:sym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7069" y="1292842"/>
            <a:ext cx="7119938" cy="460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48" y="696912"/>
            <a:ext cx="9894889" cy="1083374"/>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问诊页展示：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图片中的数据通过</a:t>
            </a:r>
            <a:r>
              <a:rPr lang="en-US" altLang="zh-CN" sz="1600" noProof="1" smtClean="0">
                <a:solidFill>
                  <a:srgbClr val="777777"/>
                </a:solidFill>
                <a:ea typeface="微软雅黑" panose="020B0503020204020204" pitchFamily="34" charset="-122"/>
                <a:sym typeface="+mn-ea"/>
              </a:rPr>
              <a:t>json</a:t>
            </a:r>
            <a:r>
              <a:rPr lang="zh-CN" altLang="en-US" sz="1600" noProof="1" smtClean="0">
                <a:solidFill>
                  <a:srgbClr val="777777"/>
                </a:solidFill>
                <a:ea typeface="微软雅黑" panose="020B0503020204020204" pitchFamily="34" charset="-122"/>
                <a:sym typeface="+mn-ea"/>
              </a:rPr>
              <a:t>获取，可实现增加、删除、修改功能，如下图所示。</a:t>
            </a:r>
            <a:endParaRPr lang="zh-CN" altLang="en-US" sz="1600" noProof="1">
              <a:solidFill>
                <a:srgbClr val="777777"/>
              </a:solidFill>
              <a:ea typeface="微软雅黑" panose="020B0503020204020204" pitchFamily="34" charset="-122"/>
              <a:cs typeface="+mn-ea"/>
            </a:endParaRPr>
          </a:p>
          <a:p>
            <a:pPr>
              <a:defRPr/>
            </a:pPr>
            <a:endParaRPr lang="zh-CN" altLang="en-US" sz="1600" noProof="1">
              <a:solidFill>
                <a:srgbClr val="777777"/>
              </a:solidFill>
              <a:ea typeface="微软雅黑" panose="020B0503020204020204" pitchFamily="34" charset="-122"/>
              <a:cs typeface="+mn-ea"/>
            </a:endParaRPr>
          </a:p>
        </p:txBody>
      </p: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50" y="2119313"/>
            <a:ext cx="5714418" cy="387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9493" y="2119313"/>
            <a:ext cx="5369567" cy="387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383381"/>
            <a:ext cx="69818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4388" y="3154362"/>
            <a:ext cx="70008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2963" y="5834063"/>
            <a:ext cx="56197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7"/>
          <p:cNvSpPr txBox="1"/>
          <p:nvPr/>
        </p:nvSpPr>
        <p:spPr>
          <a:xfrm>
            <a:off x="692147" y="1426621"/>
            <a:ext cx="3636965" cy="1822037"/>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问诊页展示：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检验检查：可编辑注意事项。</a:t>
            </a:r>
            <a:endParaRPr lang="en-US" altLang="zh-CN" sz="1600" noProof="1" smtClean="0">
              <a:solidFill>
                <a:srgbClr val="777777"/>
              </a:solidFill>
              <a:ea typeface="微软雅黑" panose="020B0503020204020204" pitchFamily="34" charset="-122"/>
              <a:sym typeface="+mn-ea"/>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sym typeface="+mn-ea"/>
              </a:rPr>
              <a:t>缴费：可点击选择缴哪些费用，也可以全选或取消全选，当选中时，下面总价会显示出总共的费用。</a:t>
            </a:r>
            <a:endParaRPr lang="zh-CN" altLang="en-US" sz="1600" noProof="1">
              <a:solidFill>
                <a:srgbClr val="777777"/>
              </a:solidFill>
              <a:ea typeface="微软雅黑" panose="020B0503020204020204" pitchFamily="34" charset="-122"/>
              <a:cs typeface="+mn-ea"/>
            </a:endParaRPr>
          </a:p>
          <a:p>
            <a:pPr>
              <a:defRPr/>
            </a:pPr>
            <a:endParaRPr lang="zh-CN" altLang="en-US" sz="1600" noProof="1">
              <a:solidFill>
                <a:srgbClr val="777777"/>
              </a:solidFill>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5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p:nvPr/>
        </p:nvSpPr>
        <p:spPr>
          <a:xfrm>
            <a:off x="692147" y="1426621"/>
            <a:ext cx="3636965" cy="2560701"/>
          </a:xfrm>
          <a:prstGeom prst="rect">
            <a:avLst/>
          </a:prstGeom>
          <a:noFill/>
          <a:ln w="9525">
            <a:noFill/>
          </a:ln>
        </p:spPr>
        <p:txBody>
          <a:bodyPr wrap="square">
            <a:spAutoFit/>
          </a:bodyPr>
          <a:lstStyle/>
          <a:p>
            <a:pPr>
              <a:lnSpc>
                <a:spcPct val="90000"/>
              </a:lnSpc>
              <a:defRPr/>
            </a:pPr>
            <a:r>
              <a:rPr lang="zh-CN" altLang="en-US" sz="2400" b="1" noProof="1">
                <a:solidFill>
                  <a:srgbClr val="777777"/>
                </a:solidFill>
                <a:ea typeface="微软雅黑" panose="020B0503020204020204" pitchFamily="34" charset="-122"/>
                <a:cs typeface="+mn-ea"/>
              </a:rPr>
              <a:t>项目</a:t>
            </a:r>
            <a:r>
              <a:rPr lang="zh-CN" altLang="en-US" sz="2400" b="1" noProof="1" smtClean="0">
                <a:solidFill>
                  <a:srgbClr val="777777"/>
                </a:solidFill>
                <a:ea typeface="微软雅黑" panose="020B0503020204020204" pitchFamily="34" charset="-122"/>
                <a:cs typeface="+mn-ea"/>
              </a:rPr>
              <a:t>页展示：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子项目：展示项目信息。</a:t>
            </a:r>
            <a:endParaRPr lang="en-US" altLang="zh-CN" sz="1600" noProof="1" smtClean="0">
              <a:solidFill>
                <a:srgbClr val="777777"/>
              </a:solidFill>
              <a:ea typeface="微软雅黑" panose="020B0503020204020204" pitchFamily="34" charset="-122"/>
              <a:sym typeface="+mn-ea"/>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sym typeface="+mn-ea"/>
              </a:rPr>
              <a:t>套餐：展示套餐信息。</a:t>
            </a:r>
            <a:endParaRPr lang="en-US" altLang="zh-CN" sz="1600" noProof="1" smtClean="0">
              <a:solidFill>
                <a:srgbClr val="777777"/>
              </a:solidFill>
              <a:ea typeface="微软雅黑" panose="020B0503020204020204" pitchFamily="34" charset="-122"/>
              <a:cs typeface="+mn-ea"/>
              <a:sym typeface="+mn-ea"/>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sym typeface="+mn-ea"/>
              </a:rPr>
              <a:t>挂号费：展示病人挂号信息。</a:t>
            </a:r>
            <a:endParaRPr lang="en-US" altLang="zh-CN" sz="1600" noProof="1" smtClean="0">
              <a:solidFill>
                <a:srgbClr val="777777"/>
              </a:solidFill>
              <a:ea typeface="微软雅黑" panose="020B0503020204020204" pitchFamily="34" charset="-122"/>
              <a:cs typeface="+mn-ea"/>
              <a:sym typeface="+mn-ea"/>
            </a:endParaRPr>
          </a:p>
          <a:p>
            <a:pPr marL="285750" indent="-285750">
              <a:buFont typeface="Wingdings" panose="05000000000000000000" charset="0"/>
              <a:buChar char="Ø"/>
              <a:defRPr/>
            </a:pPr>
            <a:endParaRPr lang="en-US" altLang="zh-CN" sz="1600" noProof="1">
              <a:solidFill>
                <a:srgbClr val="777777"/>
              </a:solidFill>
              <a:ea typeface="微软雅黑" panose="020B0503020204020204" pitchFamily="34" charset="-122"/>
              <a:cs typeface="+mn-ea"/>
              <a:sym typeface="+mn-ea"/>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sym typeface="+mn-ea"/>
              </a:rPr>
              <a:t>以上页面均能对数据进行增，删，改，查</a:t>
            </a: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a:defRPr/>
            </a:pPr>
            <a:endParaRPr lang="zh-CN" altLang="en-US" sz="1600" noProof="1">
              <a:solidFill>
                <a:srgbClr val="777777"/>
              </a:solidFill>
              <a:ea typeface="微软雅黑" panose="020B0503020204020204" pitchFamily="34" charset="-122"/>
              <a:cs typeface="+mn-ea"/>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821530"/>
            <a:ext cx="66675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p:nvPr/>
        </p:nvSpPr>
        <p:spPr>
          <a:xfrm>
            <a:off x="355600" y="1426621"/>
            <a:ext cx="2416175" cy="1575816"/>
          </a:xfrm>
          <a:prstGeom prst="rect">
            <a:avLst/>
          </a:prstGeom>
          <a:noFill/>
          <a:ln w="9525">
            <a:noFill/>
          </a:ln>
        </p:spPr>
        <p:txBody>
          <a:bodyPr wrap="square">
            <a:spAutoFit/>
          </a:bodyPr>
          <a:lstStyle/>
          <a:p>
            <a:pPr>
              <a:lnSpc>
                <a:spcPct val="90000"/>
              </a:lnSpc>
              <a:defRPr/>
            </a:pPr>
            <a:r>
              <a:rPr lang="zh-CN" altLang="en-US" sz="2400" b="1" noProof="1">
                <a:solidFill>
                  <a:srgbClr val="777777"/>
                </a:solidFill>
                <a:ea typeface="微软雅黑" panose="020B0503020204020204" pitchFamily="34" charset="-122"/>
                <a:cs typeface="+mn-ea"/>
              </a:rPr>
              <a:t>项目</a:t>
            </a:r>
            <a:r>
              <a:rPr lang="zh-CN" altLang="en-US" sz="2400" b="1" noProof="1" smtClean="0">
                <a:solidFill>
                  <a:srgbClr val="777777"/>
                </a:solidFill>
                <a:ea typeface="微软雅黑" panose="020B0503020204020204" pitchFamily="34" charset="-122"/>
                <a:cs typeface="+mn-ea"/>
              </a:rPr>
              <a:t>页展示：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子项目：对项目信息添加，查找的展示。</a:t>
            </a:r>
            <a:endParaRPr lang="en-US" altLang="zh-CN" sz="1600" noProof="1" smtClean="0">
              <a:solidFill>
                <a:srgbClr val="777777"/>
              </a:solidFill>
              <a:ea typeface="微软雅黑" panose="020B0503020204020204" pitchFamily="34" charset="-122"/>
              <a:sym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a:defRPr/>
            </a:pPr>
            <a:endParaRPr lang="zh-CN" altLang="en-US" sz="1600" noProof="1">
              <a:solidFill>
                <a:srgbClr val="777777"/>
              </a:solidFill>
              <a:ea typeface="微软雅黑" panose="020B0503020204020204" pitchFamily="34" charset="-122"/>
              <a:cs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113" y="500063"/>
            <a:ext cx="79343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114" y="2351177"/>
            <a:ext cx="7934324"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28950" y="1426621"/>
            <a:ext cx="877163" cy="369332"/>
          </a:xfrm>
          <a:prstGeom prst="rect">
            <a:avLst/>
          </a:prstGeom>
          <a:noFill/>
        </p:spPr>
        <p:txBody>
          <a:bodyPr wrap="none" rtlCol="0">
            <a:spAutoFit/>
          </a:bodyPr>
          <a:lstStyle/>
          <a:p>
            <a:r>
              <a:rPr lang="zh-CN" altLang="en-US" dirty="0" smtClean="0"/>
              <a:t>添加前</a:t>
            </a:r>
            <a:endParaRPr lang="zh-CN" altLang="en-US" dirty="0"/>
          </a:p>
        </p:txBody>
      </p:sp>
      <p:sp>
        <p:nvSpPr>
          <p:cNvPr id="4" name="TextBox 3"/>
          <p:cNvSpPr txBox="1"/>
          <p:nvPr/>
        </p:nvSpPr>
        <p:spPr>
          <a:xfrm>
            <a:off x="3028950" y="2841714"/>
            <a:ext cx="877163" cy="369332"/>
          </a:xfrm>
          <a:prstGeom prst="rect">
            <a:avLst/>
          </a:prstGeom>
          <a:noFill/>
        </p:spPr>
        <p:txBody>
          <a:bodyPr wrap="none" rtlCol="0">
            <a:spAutoFit/>
          </a:bodyPr>
          <a:lstStyle/>
          <a:p>
            <a:r>
              <a:rPr lang="zh-CN" altLang="en-US" dirty="0" smtClean="0"/>
              <a:t>添加后</a:t>
            </a:r>
            <a:endParaRPr lang="zh-CN" alt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114" y="4210050"/>
            <a:ext cx="79343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913533" y="4855130"/>
            <a:ext cx="1107996" cy="369332"/>
          </a:xfrm>
          <a:prstGeom prst="rect">
            <a:avLst/>
          </a:prstGeom>
          <a:noFill/>
        </p:spPr>
        <p:txBody>
          <a:bodyPr wrap="none" rtlCol="0">
            <a:spAutoFit/>
          </a:bodyPr>
          <a:lstStyle/>
          <a:p>
            <a:r>
              <a:rPr lang="zh-CN" altLang="en-US" dirty="0" smtClean="0"/>
              <a:t>查询数据</a:t>
            </a:r>
            <a:endParaRPr lang="zh-CN" altLang="en-US" dirty="0"/>
          </a:p>
        </p:txBody>
      </p:sp>
    </p:spTree>
    <p:extLst>
      <p:ext uri="{BB962C8B-B14F-4D97-AF65-F5344CB8AC3E}">
        <p14:creationId xmlns:p14="http://schemas.microsoft.com/office/powerpoint/2010/main" val="352706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9213" y="-23814"/>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
          <p:cNvSpPr txBox="1"/>
          <p:nvPr/>
        </p:nvSpPr>
        <p:spPr>
          <a:xfrm>
            <a:off x="355600" y="1426621"/>
            <a:ext cx="2430463" cy="1575816"/>
          </a:xfrm>
          <a:prstGeom prst="rect">
            <a:avLst/>
          </a:prstGeom>
          <a:noFill/>
          <a:ln w="9525">
            <a:noFill/>
          </a:ln>
        </p:spPr>
        <p:txBody>
          <a:bodyPr wrap="square">
            <a:spAutoFit/>
          </a:bodyPr>
          <a:lstStyle/>
          <a:p>
            <a:pPr>
              <a:lnSpc>
                <a:spcPct val="90000"/>
              </a:lnSpc>
              <a:defRPr/>
            </a:pPr>
            <a:r>
              <a:rPr lang="zh-CN" altLang="en-US" sz="2400" b="1" noProof="1">
                <a:solidFill>
                  <a:srgbClr val="777777"/>
                </a:solidFill>
                <a:ea typeface="微软雅黑" panose="020B0503020204020204" pitchFamily="34" charset="-122"/>
                <a:cs typeface="+mn-ea"/>
              </a:rPr>
              <a:t>项目</a:t>
            </a:r>
            <a:r>
              <a:rPr lang="zh-CN" altLang="en-US" sz="2400" b="1" noProof="1" smtClean="0">
                <a:solidFill>
                  <a:srgbClr val="777777"/>
                </a:solidFill>
                <a:ea typeface="微软雅黑" panose="020B0503020204020204" pitchFamily="34" charset="-122"/>
                <a:cs typeface="+mn-ea"/>
              </a:rPr>
              <a:t>页展示：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子项目：对项目信息修改，删除的展示。</a:t>
            </a:r>
            <a:endParaRPr lang="en-US" altLang="zh-CN" sz="1600" noProof="1" smtClean="0">
              <a:solidFill>
                <a:srgbClr val="777777"/>
              </a:solidFill>
              <a:ea typeface="微软雅黑" panose="020B0503020204020204" pitchFamily="34" charset="-122"/>
              <a:sym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a:defRPr/>
            </a:pPr>
            <a:endParaRPr lang="zh-CN" altLang="en-US" sz="1600" noProof="1">
              <a:solidFill>
                <a:srgbClr val="777777"/>
              </a:solidFill>
              <a:ea typeface="微软雅黑" panose="020B0503020204020204" pitchFamily="34" charset="-122"/>
              <a:cs typeface="+mn-ea"/>
            </a:endParaRP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081" y="171451"/>
            <a:ext cx="7329488" cy="2830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71813" y="1586944"/>
            <a:ext cx="646331" cy="369332"/>
          </a:xfrm>
          <a:prstGeom prst="rect">
            <a:avLst/>
          </a:prstGeom>
          <a:noFill/>
        </p:spPr>
        <p:txBody>
          <a:bodyPr wrap="none" rtlCol="0">
            <a:spAutoFit/>
          </a:bodyPr>
          <a:lstStyle/>
          <a:p>
            <a:r>
              <a:rPr lang="zh-CN" altLang="en-US" dirty="0" smtClean="0"/>
              <a:t>修改</a:t>
            </a:r>
            <a:endParaRPr lang="zh-CN" altLang="en-US" dirty="0"/>
          </a:p>
        </p:txBody>
      </p:sp>
      <p:sp>
        <p:nvSpPr>
          <p:cNvPr id="3" name="TextBox 2"/>
          <p:cNvSpPr txBox="1"/>
          <p:nvPr/>
        </p:nvSpPr>
        <p:spPr>
          <a:xfrm>
            <a:off x="3153137" y="3657600"/>
            <a:ext cx="877163" cy="369332"/>
          </a:xfrm>
          <a:prstGeom prst="rect">
            <a:avLst/>
          </a:prstGeom>
          <a:noFill/>
        </p:spPr>
        <p:txBody>
          <a:bodyPr wrap="none" rtlCol="0">
            <a:spAutoFit/>
          </a:bodyPr>
          <a:lstStyle/>
          <a:p>
            <a:r>
              <a:rPr lang="zh-CN" altLang="en-US" dirty="0" smtClean="0"/>
              <a:t>修改后</a:t>
            </a:r>
            <a:endParaRPr lang="zh-CN" altLang="en-US" dirty="0"/>
          </a:p>
        </p:txBody>
      </p:sp>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4644" y="2871787"/>
            <a:ext cx="7400925" cy="168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6082" y="4806949"/>
            <a:ext cx="7329488" cy="1562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153137" y="5457825"/>
            <a:ext cx="877163" cy="369332"/>
          </a:xfrm>
          <a:prstGeom prst="rect">
            <a:avLst/>
          </a:prstGeom>
          <a:noFill/>
        </p:spPr>
        <p:txBody>
          <a:bodyPr wrap="none" rtlCol="0">
            <a:spAutoFit/>
          </a:bodyPr>
          <a:lstStyle/>
          <a:p>
            <a:r>
              <a:rPr lang="zh-CN" altLang="en-US" dirty="0" smtClean="0"/>
              <a:t>删除后</a:t>
            </a:r>
            <a:endParaRPr lang="zh-CN" altLang="en-US" dirty="0"/>
          </a:p>
        </p:txBody>
      </p:sp>
      <p:sp>
        <p:nvSpPr>
          <p:cNvPr id="5" name="TextBox 4"/>
          <p:cNvSpPr txBox="1"/>
          <p:nvPr/>
        </p:nvSpPr>
        <p:spPr>
          <a:xfrm>
            <a:off x="300038" y="4042330"/>
            <a:ext cx="2853100" cy="584775"/>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套餐和挂号费也具有增删改查的功能，具体看代码演示</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9481" y="695325"/>
            <a:ext cx="8093075"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7"/>
          <p:cNvSpPr txBox="1"/>
          <p:nvPr/>
        </p:nvSpPr>
        <p:spPr>
          <a:xfrm>
            <a:off x="355600" y="1426621"/>
            <a:ext cx="2530475" cy="2068259"/>
          </a:xfrm>
          <a:prstGeom prst="rect">
            <a:avLst/>
          </a:prstGeom>
          <a:noFill/>
          <a:ln w="9525">
            <a:noFill/>
          </a:ln>
        </p:spPr>
        <p:txBody>
          <a:bodyPr wrap="square">
            <a:spAutoFit/>
          </a:bodyPr>
          <a:lstStyle/>
          <a:p>
            <a:pPr>
              <a:lnSpc>
                <a:spcPct val="90000"/>
              </a:lnSpc>
              <a:defRPr/>
            </a:pPr>
            <a:r>
              <a:rPr lang="zh-CN" altLang="en-US" sz="2400" b="1" noProof="1">
                <a:solidFill>
                  <a:srgbClr val="777777"/>
                </a:solidFill>
                <a:ea typeface="微软雅黑" panose="020B0503020204020204" pitchFamily="34" charset="-122"/>
                <a:cs typeface="+mn-ea"/>
              </a:rPr>
              <a:t>会员</a:t>
            </a:r>
            <a:r>
              <a:rPr lang="zh-CN" altLang="en-US" sz="2400" b="1" noProof="1" smtClean="0">
                <a:solidFill>
                  <a:srgbClr val="777777"/>
                </a:solidFill>
                <a:ea typeface="微软雅黑" panose="020B0503020204020204" pitchFamily="34" charset="-122"/>
                <a:cs typeface="+mn-ea"/>
              </a:rPr>
              <a:t>页展示：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会员包括</a:t>
            </a:r>
            <a:r>
              <a:rPr lang="zh-CN" altLang="en-US" sz="1600" noProof="1">
                <a:solidFill>
                  <a:srgbClr val="777777"/>
                </a:solidFill>
                <a:ea typeface="微软雅黑" panose="020B0503020204020204" pitchFamily="34" charset="-122"/>
                <a:sym typeface="+mn-ea"/>
              </a:rPr>
              <a:t>四个小</a:t>
            </a:r>
            <a:r>
              <a:rPr lang="zh-CN" altLang="en-US" sz="1600" noProof="1" smtClean="0">
                <a:solidFill>
                  <a:srgbClr val="777777"/>
                </a:solidFill>
                <a:ea typeface="微软雅黑" panose="020B0503020204020204" pitchFamily="34" charset="-122"/>
                <a:sym typeface="+mn-ea"/>
              </a:rPr>
              <a:t>模块</a:t>
            </a:r>
            <a:r>
              <a:rPr lang="en-US" altLang="zh-CN" sz="1600" noProof="1" smtClean="0">
                <a:solidFill>
                  <a:srgbClr val="777777"/>
                </a:solidFill>
                <a:ea typeface="微软雅黑" panose="020B0503020204020204" pitchFamily="34" charset="-122"/>
                <a:sym typeface="+mn-ea"/>
              </a:rPr>
              <a:t>:</a:t>
            </a:r>
            <a:r>
              <a:rPr lang="zh-CN" altLang="en-US" sz="1600" noProof="1" smtClean="0">
                <a:solidFill>
                  <a:srgbClr val="777777"/>
                </a:solidFill>
                <a:ea typeface="微软雅黑" panose="020B0503020204020204" pitchFamily="34" charset="-122"/>
                <a:sym typeface="+mn-ea"/>
              </a:rPr>
              <a:t>会员账号，会员积分：会员套餐，会员类型</a:t>
            </a:r>
            <a:endParaRPr lang="en-US" altLang="zh-CN" sz="1600" noProof="1" smtClean="0">
              <a:solidFill>
                <a:srgbClr val="777777"/>
              </a:solidFill>
              <a:ea typeface="微软雅黑" panose="020B0503020204020204" pitchFamily="34" charset="-122"/>
              <a:sym typeface="+mn-ea"/>
            </a:endParaRPr>
          </a:p>
          <a:p>
            <a:pPr marL="285750" indent="-285750">
              <a:buFont typeface="Wingdings" panose="05000000000000000000" charset="0"/>
              <a:buChar char="Ø"/>
              <a:defRPr/>
            </a:pPr>
            <a:endParaRPr lang="en-US" altLang="zh-CN" sz="1600" noProof="1" smtClean="0">
              <a:solidFill>
                <a:srgbClr val="777777"/>
              </a:solidFill>
              <a:ea typeface="微软雅黑" panose="020B0503020204020204" pitchFamily="34" charset="-122"/>
              <a:sym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a:defRPr/>
            </a:pPr>
            <a:endParaRPr lang="zh-CN" altLang="en-US" sz="1600" noProof="1">
              <a:solidFill>
                <a:srgbClr val="777777"/>
              </a:solidFill>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7"/>
          <p:cNvSpPr txBox="1"/>
          <p:nvPr/>
        </p:nvSpPr>
        <p:spPr>
          <a:xfrm>
            <a:off x="355600" y="1426621"/>
            <a:ext cx="2644775" cy="2068259"/>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会员账号页面展示：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会员账号：主要功能有：账号充值，变更类型，共享家人，删除，查询数据</a:t>
            </a:r>
            <a:endParaRPr lang="en-US" altLang="zh-CN" sz="1600" noProof="1" smtClean="0">
              <a:solidFill>
                <a:srgbClr val="777777"/>
              </a:solidFill>
              <a:ea typeface="微软雅黑" panose="020B0503020204020204" pitchFamily="34" charset="-122"/>
              <a:sym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a:defRPr/>
            </a:pPr>
            <a:endParaRPr lang="zh-CN" altLang="en-US" sz="1600" noProof="1">
              <a:solidFill>
                <a:srgbClr val="777777"/>
              </a:solidFill>
              <a:ea typeface="微软雅黑" panose="020B0503020204020204" pitchFamily="34" charset="-122"/>
              <a:cs typeface="+mn-ea"/>
            </a:endParaRPr>
          </a:p>
        </p:txBody>
      </p: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4644" y="422783"/>
            <a:ext cx="36099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4338" y="439753"/>
            <a:ext cx="35909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657725" y="2888218"/>
            <a:ext cx="4801314" cy="369332"/>
          </a:xfrm>
          <a:prstGeom prst="rect">
            <a:avLst/>
          </a:prstGeom>
          <a:noFill/>
        </p:spPr>
        <p:txBody>
          <a:bodyPr wrap="none" rtlCol="0">
            <a:spAutoFit/>
          </a:bodyPr>
          <a:lstStyle/>
          <a:p>
            <a:r>
              <a:rPr lang="zh-CN" altLang="en-US" dirty="0" smtClean="0"/>
              <a:t>这里会先判断账户的金额来决定显示哪个弹框</a:t>
            </a:r>
            <a:endParaRPr lang="zh-CN" altLang="en-US" dirty="0"/>
          </a:p>
        </p:txBody>
      </p:sp>
      <p:pic>
        <p:nvPicPr>
          <p:cNvPr id="51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4644" y="3512343"/>
            <a:ext cx="3600450" cy="297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0048" y="3454400"/>
            <a:ext cx="3571875"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p:nvPr/>
        </p:nvSpPr>
        <p:spPr>
          <a:xfrm>
            <a:off x="676273" y="1466115"/>
            <a:ext cx="2809877" cy="1083374"/>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会员积分页面展示：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会员积分：主要功能有：兑换登记，会员查询</a:t>
            </a:r>
            <a:endParaRPr lang="zh-CN" altLang="en-US" sz="1600" noProof="1">
              <a:solidFill>
                <a:srgbClr val="777777"/>
              </a:solidFill>
              <a:ea typeface="微软雅黑" panose="020B0503020204020204" pitchFamily="34" charset="-122"/>
              <a:cs typeface="+mn-ea"/>
            </a:endParaRPr>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7475" y="-3175"/>
            <a:ext cx="7824788"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9076" y="4883150"/>
            <a:ext cx="7723188" cy="192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p:nvPr/>
        </p:nvSpPr>
        <p:spPr>
          <a:xfrm>
            <a:off x="241299" y="956159"/>
            <a:ext cx="2473326" cy="1661993"/>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会员套餐页面展示：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会员积分：主要功能有：兑换登记，会员查询</a:t>
            </a:r>
            <a:endParaRPr lang="zh-CN" altLang="en-US" sz="1600" noProof="1">
              <a:solidFill>
                <a:srgbClr val="777777"/>
              </a:solidFill>
              <a:ea typeface="微软雅黑" panose="020B0503020204020204" pitchFamily="34" charset="-122"/>
              <a:cs typeface="+mn-ea"/>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0"/>
            <a:ext cx="8966199" cy="438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4529138"/>
            <a:ext cx="8966199" cy="232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47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463" y="-9525"/>
            <a:ext cx="122285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2-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8275" y="293688"/>
            <a:ext cx="1250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2-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396663" y="60991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2-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300" y="649288"/>
            <a:ext cx="17478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89088" y="3886200"/>
            <a:ext cx="500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hlinkClick r:id="rId7" action="ppaction://hlinksldjump"/>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055938" y="3916363"/>
            <a:ext cx="549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533900" y="3886200"/>
            <a:ext cx="5508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4"/>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002338" y="3841750"/>
            <a:ext cx="550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图片 5"/>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469188" y="3886200"/>
            <a:ext cx="60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图片 6"/>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845550" y="3883025"/>
            <a:ext cx="8001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图片 7"/>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0474325" y="3875088"/>
            <a:ext cx="500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8"/>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3750" y="2332038"/>
            <a:ext cx="10525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10"/>
          <p:cNvSpPr txBox="1">
            <a:spLocks noChangeArrowheads="1"/>
          </p:cNvSpPr>
          <p:nvPr/>
        </p:nvSpPr>
        <p:spPr bwMode="auto">
          <a:xfrm>
            <a:off x="1322388" y="3762375"/>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000" b="1">
                <a:solidFill>
                  <a:srgbClr val="777777"/>
                </a:solidFill>
                <a:ea typeface="微软雅黑" panose="020B0503020204020204" pitchFamily="34" charset="-122"/>
              </a:rPr>
              <a:t>项目简介</a:t>
            </a:r>
          </a:p>
        </p:txBody>
      </p:sp>
      <p:sp>
        <p:nvSpPr>
          <p:cNvPr id="5135" name="TextBox 11"/>
          <p:cNvSpPr txBox="1">
            <a:spLocks noChangeArrowheads="1"/>
          </p:cNvSpPr>
          <p:nvPr/>
        </p:nvSpPr>
        <p:spPr bwMode="auto">
          <a:xfrm>
            <a:off x="3011488" y="373221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首页</a:t>
            </a:r>
            <a:endParaRPr lang="zh-CN" altLang="en-US" sz="2000" b="1" dirty="0">
              <a:solidFill>
                <a:srgbClr val="777777"/>
              </a:solidFill>
              <a:ea typeface="微软雅黑" panose="020B0503020204020204" pitchFamily="34" charset="-122"/>
            </a:endParaRPr>
          </a:p>
        </p:txBody>
      </p:sp>
      <p:sp>
        <p:nvSpPr>
          <p:cNvPr id="5136" name="TextBox 12"/>
          <p:cNvSpPr txBox="1">
            <a:spLocks noChangeArrowheads="1"/>
          </p:cNvSpPr>
          <p:nvPr/>
        </p:nvSpPr>
        <p:spPr bwMode="auto">
          <a:xfrm>
            <a:off x="4419600" y="3732213"/>
            <a:ext cx="712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排班</a:t>
            </a:r>
            <a:endParaRPr lang="zh-CN" altLang="en-US" sz="2000" b="1" dirty="0">
              <a:solidFill>
                <a:srgbClr val="777777"/>
              </a:solidFill>
              <a:ea typeface="微软雅黑" panose="020B0503020204020204" pitchFamily="34" charset="-122"/>
            </a:endParaRPr>
          </a:p>
        </p:txBody>
      </p:sp>
      <p:sp>
        <p:nvSpPr>
          <p:cNvPr id="5137" name="TextBox 13"/>
          <p:cNvSpPr txBox="1">
            <a:spLocks noChangeArrowheads="1"/>
          </p:cNvSpPr>
          <p:nvPr/>
        </p:nvSpPr>
        <p:spPr bwMode="auto">
          <a:xfrm>
            <a:off x="5834063" y="373221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预约</a:t>
            </a:r>
            <a:endParaRPr lang="zh-CN" altLang="en-US" sz="2000" b="1" dirty="0">
              <a:solidFill>
                <a:srgbClr val="777777"/>
              </a:solidFill>
              <a:ea typeface="微软雅黑" panose="020B0503020204020204" pitchFamily="34" charset="-122"/>
            </a:endParaRPr>
          </a:p>
        </p:txBody>
      </p:sp>
      <p:sp>
        <p:nvSpPr>
          <p:cNvPr id="5138" name="TextBox 14"/>
          <p:cNvSpPr txBox="1">
            <a:spLocks noChangeArrowheads="1"/>
          </p:cNvSpPr>
          <p:nvPr/>
        </p:nvSpPr>
        <p:spPr bwMode="auto">
          <a:xfrm>
            <a:off x="7469188" y="373221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问诊</a:t>
            </a:r>
            <a:endParaRPr lang="zh-CN" altLang="en-US" sz="2000" b="1" dirty="0">
              <a:solidFill>
                <a:srgbClr val="777777"/>
              </a:solidFill>
              <a:ea typeface="微软雅黑" panose="020B0503020204020204" pitchFamily="34" charset="-122"/>
            </a:endParaRPr>
          </a:p>
        </p:txBody>
      </p:sp>
      <p:sp>
        <p:nvSpPr>
          <p:cNvPr id="5139" name="TextBox 15"/>
          <p:cNvSpPr txBox="1">
            <a:spLocks noChangeArrowheads="1"/>
          </p:cNvSpPr>
          <p:nvPr/>
        </p:nvSpPr>
        <p:spPr bwMode="auto">
          <a:xfrm>
            <a:off x="8918575" y="37226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项目</a:t>
            </a:r>
            <a:endParaRPr lang="zh-CN" altLang="en-US" sz="2000" b="1" dirty="0">
              <a:solidFill>
                <a:srgbClr val="777777"/>
              </a:solidFill>
              <a:ea typeface="微软雅黑" panose="020B0503020204020204" pitchFamily="34" charset="-122"/>
            </a:endParaRPr>
          </a:p>
        </p:txBody>
      </p:sp>
      <p:sp>
        <p:nvSpPr>
          <p:cNvPr id="5140" name="TextBox 16"/>
          <p:cNvSpPr txBox="1">
            <a:spLocks noChangeArrowheads="1"/>
          </p:cNvSpPr>
          <p:nvPr/>
        </p:nvSpPr>
        <p:spPr bwMode="auto">
          <a:xfrm>
            <a:off x="10346309" y="373221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会员</a:t>
            </a:r>
            <a:endParaRPr lang="zh-CN" altLang="en-US" sz="2000" b="1" dirty="0">
              <a:solidFill>
                <a:srgbClr val="777777"/>
              </a:solidFill>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500"/>
                                  </p:stCondLst>
                                  <p:childTnLst>
                                    <p:set>
                                      <p:cBhvr>
                                        <p:cTn id="6" dur="1" fill="hold">
                                          <p:stCondLst>
                                            <p:cond delay="0"/>
                                          </p:stCondLst>
                                        </p:cTn>
                                        <p:tgtEl>
                                          <p:spTgt spid="11267"/>
                                        </p:tgtEl>
                                        <p:attrNameLst>
                                          <p:attrName>style.visibility</p:attrName>
                                        </p:attrNameLst>
                                      </p:cBhvr>
                                      <p:to>
                                        <p:strVal val="visible"/>
                                      </p:to>
                                    </p:set>
                                    <p:animEffect transition="in" filter="slide(fromTop)">
                                      <p:cBhvr>
                                        <p:cTn id="7" dur="500"/>
                                        <p:tgtEl>
                                          <p:spTgt spid="11267"/>
                                        </p:tgtEl>
                                      </p:cBhvr>
                                    </p:animEffect>
                                  </p:childTnLst>
                                </p:cTn>
                              </p:par>
                              <p:par>
                                <p:cTn id="8" presetID="12" presetClass="entr" presetSubtype="4" fill="hold" nodeType="withEffect">
                                  <p:stCondLst>
                                    <p:cond delay="500"/>
                                  </p:stCondLst>
                                  <p:childTnLst>
                                    <p:set>
                                      <p:cBhvr>
                                        <p:cTn id="9" dur="1" fill="hold">
                                          <p:stCondLst>
                                            <p:cond delay="0"/>
                                          </p:stCondLst>
                                        </p:cTn>
                                        <p:tgtEl>
                                          <p:spTgt spid="11268"/>
                                        </p:tgtEl>
                                        <p:attrNameLst>
                                          <p:attrName>style.visibility</p:attrName>
                                        </p:attrNameLst>
                                      </p:cBhvr>
                                      <p:to>
                                        <p:strVal val="visible"/>
                                      </p:to>
                                    </p:set>
                                    <p:animEffect transition="in" filter="slide(fromBottom)">
                                      <p:cBhvr>
                                        <p:cTn id="10" dur="500"/>
                                        <p:tgtEl>
                                          <p:spTgt spid="11268"/>
                                        </p:tgtEl>
                                      </p:cBhvr>
                                    </p:animEffect>
                                  </p:childTnLst>
                                </p:cTn>
                              </p:par>
                            </p:childTnLst>
                          </p:cTn>
                        </p:par>
                        <p:par>
                          <p:cTn id="11" fill="hold" nodeType="afterGroup">
                            <p:stCondLst>
                              <p:cond delay="1000"/>
                            </p:stCondLst>
                            <p:childTnLst>
                              <p:par>
                                <p:cTn id="12" presetID="47" presetClass="entr" presetSubtype="0" fill="hold" nodeType="afterEffect">
                                  <p:stCondLst>
                                    <p:cond delay="0"/>
                                  </p:stCondLst>
                                  <p:childTnLst>
                                    <p:set>
                                      <p:cBhvr>
                                        <p:cTn id="13" dur="1" fill="hold">
                                          <p:stCondLst>
                                            <p:cond delay="0"/>
                                          </p:stCondLst>
                                        </p:cTn>
                                        <p:tgtEl>
                                          <p:spTgt spid="11269"/>
                                        </p:tgtEl>
                                        <p:attrNameLst>
                                          <p:attrName>style.visibility</p:attrName>
                                        </p:attrNameLst>
                                      </p:cBhvr>
                                      <p:to>
                                        <p:strVal val="visible"/>
                                      </p:to>
                                    </p:set>
                                    <p:animEffect transition="in" filter="fade">
                                      <p:cBhvr>
                                        <p:cTn id="14" dur="500"/>
                                        <p:tgtEl>
                                          <p:spTgt spid="11269"/>
                                        </p:tgtEl>
                                      </p:cBhvr>
                                    </p:animEffect>
                                    <p:anim calcmode="lin" valueType="num">
                                      <p:cBhvr>
                                        <p:cTn id="15" dur="500" fill="hold"/>
                                        <p:tgtEl>
                                          <p:spTgt spid="11269"/>
                                        </p:tgtEl>
                                        <p:attrNameLst>
                                          <p:attrName>ppt_x</p:attrName>
                                        </p:attrNameLst>
                                      </p:cBhvr>
                                      <p:tavLst>
                                        <p:tav tm="0">
                                          <p:val>
                                            <p:strVal val="#ppt_x"/>
                                          </p:val>
                                        </p:tav>
                                        <p:tav tm="100000">
                                          <p:val>
                                            <p:strVal val="#ppt_x"/>
                                          </p:val>
                                        </p:tav>
                                      </p:tavLst>
                                    </p:anim>
                                    <p:anim calcmode="lin" valueType="num">
                                      <p:cBhvr>
                                        <p:cTn id="16" dur="500" fill="hold"/>
                                        <p:tgtEl>
                                          <p:spTgt spid="11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p:nvPr/>
        </p:nvSpPr>
        <p:spPr>
          <a:xfrm>
            <a:off x="241299" y="698984"/>
            <a:ext cx="2401889" cy="2646878"/>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会员类型页面展示：</a:t>
            </a:r>
            <a:endParaRPr lang="en-US" altLang="zh-CN" sz="2400" b="1" noProof="1" smtClean="0">
              <a:solidFill>
                <a:srgbClr val="777777"/>
              </a:solidFill>
              <a:ea typeface="微软雅黑" panose="020B0503020204020204" pitchFamily="34" charset="-122"/>
              <a:cs typeface="+mn-ea"/>
            </a:endParaRPr>
          </a:p>
          <a:p>
            <a:pPr>
              <a:lnSpc>
                <a:spcPct val="90000"/>
              </a:lnSpc>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smtClean="0">
                <a:solidFill>
                  <a:srgbClr val="777777"/>
                </a:solidFill>
                <a:ea typeface="微软雅黑" panose="020B0503020204020204" pitchFamily="34" charset="-122"/>
                <a:sym typeface="+mn-ea"/>
              </a:rPr>
              <a:t>会员类型：主要功能有：新建账户类型，修改数据，亮点在创建时间和最后编辑时间，点击新建则对应创建时间，点击修改则对应最后编辑时间</a:t>
            </a:r>
            <a:endParaRPr lang="zh-CN" altLang="en-US" sz="1600" noProof="1">
              <a:solidFill>
                <a:srgbClr val="777777"/>
              </a:solidFill>
              <a:ea typeface="微软雅黑" panose="020B0503020204020204" pitchFamily="34" charset="-122"/>
              <a:cs typeface="+mn-ea"/>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088" y="255817"/>
            <a:ext cx="8999537" cy="431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9088" y="4571998"/>
            <a:ext cx="4270374" cy="2257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3681" y="4536281"/>
            <a:ext cx="4614944" cy="2245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p:nvPr/>
        </p:nvSpPr>
        <p:spPr>
          <a:xfrm>
            <a:off x="347663" y="2019300"/>
            <a:ext cx="9542462" cy="2597634"/>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a:lnSpc>
                <a:spcPct val="130000"/>
              </a:lnSpc>
              <a:spcBef>
                <a:spcPct val="0"/>
              </a:spcBef>
              <a:buFont typeface="Arial" panose="020B0604020202020204" pitchFamily="34" charset="0"/>
              <a:buNone/>
              <a:defRPr/>
            </a:pPr>
            <a:r>
              <a:rPr lang="zh-CN" altLang="en-US" sz="2400" b="1" noProof="1">
                <a:solidFill>
                  <a:srgbClr val="777777"/>
                </a:solidFill>
                <a:latin typeface="微软雅黑" panose="020B0503020204020204" pitchFamily="34" charset="-122"/>
                <a:ea typeface="微软雅黑" panose="020B0503020204020204" pitchFamily="34" charset="-122"/>
              </a:rPr>
              <a:t> </a:t>
            </a:r>
            <a:r>
              <a:rPr lang="zh-CN" altLang="en-US" sz="2400" b="1" noProof="1" smtClean="0">
                <a:solidFill>
                  <a:srgbClr val="777777"/>
                </a:solidFill>
                <a:latin typeface="微软雅黑" panose="020B0503020204020204" pitchFamily="34" charset="-122"/>
                <a:ea typeface="微软雅黑" panose="020B0503020204020204" pitchFamily="34" charset="-122"/>
              </a:rPr>
              <a:t> 总结</a:t>
            </a:r>
            <a:r>
              <a:rPr lang="zh-CN" altLang="en-US" sz="2400" b="1" noProof="1">
                <a:solidFill>
                  <a:srgbClr val="777777"/>
                </a:solidFill>
                <a:latin typeface="微软雅黑" panose="020B0503020204020204" pitchFamily="34" charset="-122"/>
                <a:ea typeface="微软雅黑" panose="020B0503020204020204" pitchFamily="34" charset="-122"/>
              </a:rPr>
              <a:t>、体会</a:t>
            </a:r>
            <a:r>
              <a:rPr lang="zh-CN" altLang="en-US" sz="2400" b="1" noProof="1" smtClean="0">
                <a:solidFill>
                  <a:srgbClr val="777777"/>
                </a:solidFill>
                <a:latin typeface="微软雅黑" panose="020B0503020204020204" pitchFamily="34" charset="-122"/>
                <a:ea typeface="微软雅黑" panose="020B0503020204020204" pitchFamily="34" charset="-122"/>
              </a:rPr>
              <a:t>：</a:t>
            </a:r>
          </a:p>
          <a:p>
            <a:pPr indent="0">
              <a:lnSpc>
                <a:spcPct val="130000"/>
              </a:lnSpc>
              <a:buFont typeface="Arial" panose="020B0604020202020204" pitchFamily="34" charset="0"/>
              <a:buNone/>
              <a:defRPr/>
            </a:pPr>
            <a:r>
              <a:rPr lang="zh-CN" altLang="en-US" sz="1400" noProof="1" smtClean="0">
                <a:solidFill>
                  <a:srgbClr val="777777"/>
                </a:solidFill>
                <a:latin typeface="微软雅黑" panose="020B0503020204020204" pitchFamily="34" charset="-122"/>
                <a:ea typeface="微软雅黑" panose="020B0503020204020204" pitchFamily="34" charset="-122"/>
              </a:rPr>
              <a:t>       </a:t>
            </a:r>
            <a:r>
              <a:rPr lang="zh-CN" altLang="en-US" sz="1400" noProof="1" smtClean="0">
                <a:solidFill>
                  <a:srgbClr val="777777"/>
                </a:solidFill>
                <a:latin typeface="微软雅黑" panose="020B0503020204020204" pitchFamily="34" charset="-122"/>
                <a:ea typeface="微软雅黑" panose="020B0503020204020204" pitchFamily="34" charset="-122"/>
                <a:sym typeface="+mn-ea"/>
              </a:rPr>
              <a:t>在这次的项目中，我担任组长，感觉肩负的责任挺大的，压力也挺大的。我主要是负责分配任务、监督项目进度、解决她们不懂的问题，还有就是自己负责的模块的页面设计和功能实现。在做注册的时候，校验输入的数据，没有注意到获取输入的数据是字符串，一直校验不成功。一开始搭建路由的时候，也搭错了，虽然页面正常跳转，但做的不是真正的嵌套路由，到了写登录、注册页面的路由的时候才发现，自己又重新回去看了</a:t>
            </a:r>
            <a:r>
              <a:rPr lang="en-US" altLang="zh-CN" sz="1400" noProof="1" smtClean="0">
                <a:solidFill>
                  <a:srgbClr val="777777"/>
                </a:solidFill>
                <a:latin typeface="微软雅黑" panose="020B0503020204020204" pitchFamily="34" charset="-122"/>
                <a:ea typeface="微软雅黑" panose="020B0503020204020204" pitchFamily="34" charset="-122"/>
                <a:sym typeface="+mn-ea"/>
              </a:rPr>
              <a:t>API</a:t>
            </a:r>
            <a:r>
              <a:rPr lang="zh-CN" altLang="en-US" sz="1400" noProof="1" smtClean="0">
                <a:solidFill>
                  <a:srgbClr val="777777"/>
                </a:solidFill>
                <a:latin typeface="微软雅黑" panose="020B0503020204020204" pitchFamily="34" charset="-122"/>
                <a:ea typeface="微软雅黑" panose="020B0503020204020204" pitchFamily="34" charset="-122"/>
                <a:sym typeface="+mn-ea"/>
              </a:rPr>
              <a:t>才搭建成功。在这次项目中，虽然不是很理解</a:t>
            </a:r>
            <a:r>
              <a:rPr lang="en-US" altLang="zh-CN" sz="1400" noProof="1" smtClean="0">
                <a:solidFill>
                  <a:srgbClr val="777777"/>
                </a:solidFill>
                <a:latin typeface="微软雅黑" panose="020B0503020204020204" pitchFamily="34" charset="-122"/>
                <a:ea typeface="微软雅黑" panose="020B0503020204020204" pitchFamily="34" charset="-122"/>
                <a:sym typeface="+mn-ea"/>
              </a:rPr>
              <a:t>vuex</a:t>
            </a:r>
            <a:r>
              <a:rPr lang="zh-CN" altLang="en-US" sz="1400" noProof="1" smtClean="0">
                <a:solidFill>
                  <a:srgbClr val="777777"/>
                </a:solidFill>
                <a:latin typeface="微软雅黑" panose="020B0503020204020204" pitchFamily="34" charset="-122"/>
                <a:ea typeface="微软雅黑" panose="020B0503020204020204" pitchFamily="34" charset="-122"/>
                <a:sym typeface="+mn-ea"/>
              </a:rPr>
              <a:t>，但我也有尝试去运用它实现不同页面的传值，也遇到深拷贝、浅拷贝的问题。这次做项目的过程中，有时遇到不懂的问题心中有些焦虑，无法在短时间内解决问题，得到的教训就是：越慌越解决不了问题。</a:t>
            </a:r>
            <a:endParaRPr lang="zh-CN" altLang="en-US" sz="1400" noProof="1">
              <a:solidFill>
                <a:srgbClr val="777777"/>
              </a:solidFill>
              <a:latin typeface="微软雅黑" panose="020B0503020204020204" pitchFamily="34" charset="-122"/>
              <a:ea typeface="微软雅黑" panose="020B0503020204020204" pitchFamily="34" charset="-122"/>
            </a:endParaRPr>
          </a:p>
        </p:txBody>
      </p:sp>
      <p:sp>
        <p:nvSpPr>
          <p:cNvPr id="21512" name="TextBox 1"/>
          <p:cNvSpPr txBox="1">
            <a:spLocks noChangeArrowheads="1"/>
          </p:cNvSpPr>
          <p:nvPr/>
        </p:nvSpPr>
        <p:spPr bwMode="auto">
          <a:xfrm>
            <a:off x="600075" y="1543050"/>
            <a:ext cx="628248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登录、注册、首页、个人信息</a:t>
            </a:r>
            <a:r>
              <a:rPr lang="zh-CN" altLang="en-US" sz="2400" b="1" dirty="0" smtClean="0">
                <a:solidFill>
                  <a:srgbClr val="777777"/>
                </a:solidFill>
                <a:ea typeface="微软雅黑" panose="020B0503020204020204" pitchFamily="34" charset="-122"/>
              </a:rPr>
              <a:t>模块</a:t>
            </a:r>
            <a:r>
              <a:rPr lang="en-US" altLang="zh-CN" sz="2400" b="1" dirty="0" smtClean="0">
                <a:solidFill>
                  <a:srgbClr val="777777"/>
                </a:solidFill>
                <a:ea typeface="微软雅黑" panose="020B0503020204020204" pitchFamily="34" charset="-122"/>
              </a:rPr>
              <a:t>——</a:t>
            </a:r>
            <a:r>
              <a:rPr lang="zh-CN" altLang="en-US" sz="2400" b="1" dirty="0" smtClean="0">
                <a:solidFill>
                  <a:srgbClr val="777777"/>
                </a:solidFill>
                <a:ea typeface="微软雅黑" panose="020B0503020204020204" pitchFamily="34" charset="-122"/>
              </a:rPr>
              <a:t>高建莉</a:t>
            </a:r>
            <a:endParaRPr lang="zh-CN" altLang="en-US" sz="2400" b="1" dirty="0">
              <a:solidFill>
                <a:srgbClr val="777777"/>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dirty="0" smtClean="0">
                <a:solidFill>
                  <a:srgbClr val="777777"/>
                </a:solidFill>
                <a:latin typeface="微软雅黑" panose="020B0503020204020204" pitchFamily="34" charset="-122"/>
                <a:ea typeface="微软雅黑" panose="020B0503020204020204" pitchFamily="34" charset="-122"/>
              </a:rPr>
              <a:t>  </a:t>
            </a:r>
            <a:r>
              <a:rPr lang="zh-CN" altLang="en-US" sz="2400" b="1" dirty="0">
                <a:solidFill>
                  <a:srgbClr val="777777"/>
                </a:solidFill>
                <a:latin typeface="微软雅黑" panose="020B0503020204020204" pitchFamily="34" charset="-122"/>
                <a:ea typeface="微软雅黑" panose="020B0503020204020204" pitchFamily="34" charset="-122"/>
              </a:rPr>
              <a:t>总结、</a:t>
            </a:r>
            <a:r>
              <a:rPr lang="zh-CN" altLang="en-US" sz="2400" b="1" dirty="0" smtClean="0">
                <a:solidFill>
                  <a:srgbClr val="777777"/>
                </a:solidFill>
                <a:latin typeface="微软雅黑" panose="020B0503020204020204" pitchFamily="34" charset="-122"/>
                <a:ea typeface="微软雅黑" panose="020B0503020204020204" pitchFamily="34" charset="-122"/>
              </a:rPr>
              <a:t>体会</a:t>
            </a:r>
            <a:endParaRPr lang="en-US" altLang="zh-CN" sz="2400" b="1" dirty="0" smtClean="0">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在</a:t>
            </a:r>
            <a:r>
              <a:rPr lang="zh-CN" altLang="en-US" sz="1400" dirty="0">
                <a:solidFill>
                  <a:srgbClr val="777777"/>
                </a:solidFill>
                <a:latin typeface="微软雅黑" panose="020B0503020204020204" pitchFamily="34" charset="-122"/>
                <a:ea typeface="微软雅黑" panose="020B0503020204020204" pitchFamily="34" charset="-122"/>
              </a:rPr>
              <a:t>这次的实训中，我做的是预约模块，其实内容并不多，但是因为基础不扎实也做了很久，在这过程中遇到了很多的问题，有的时候自己捣鼓了很久也弄不出功能的时都是在组员的帮助下解决的。也幸好遇上了这么有耐心的组长和组员，让我学会了很多不懂的知识，也让我懂得团队合作的魅力。</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22536" name="TextBox 1"/>
          <p:cNvSpPr txBox="1">
            <a:spLocks noChangeArrowheads="1"/>
          </p:cNvSpPr>
          <p:nvPr/>
        </p:nvSpPr>
        <p:spPr bwMode="auto">
          <a:xfrm>
            <a:off x="550863" y="1593850"/>
            <a:ext cx="289694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排班模块</a:t>
            </a:r>
            <a:r>
              <a:rPr lang="en-US" altLang="zh-CN" sz="2400" b="1" dirty="0" smtClean="0">
                <a:solidFill>
                  <a:srgbClr val="777777"/>
                </a:solidFill>
                <a:ea typeface="微软雅黑" panose="020B0503020204020204" pitchFamily="34" charset="-122"/>
              </a:rPr>
              <a:t>——</a:t>
            </a:r>
            <a:r>
              <a:rPr lang="zh-CN" altLang="en-US" sz="2400" b="1" dirty="0" smtClean="0">
                <a:solidFill>
                  <a:srgbClr val="777777"/>
                </a:solidFill>
                <a:ea typeface="微软雅黑" panose="020B0503020204020204" pitchFamily="34" charset="-122"/>
              </a:rPr>
              <a:t>黄晓芬</a:t>
            </a:r>
            <a:endParaRPr lang="zh-CN" altLang="en-US" sz="2400" b="1" dirty="0">
              <a:solidFill>
                <a:srgbClr val="777777"/>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652463" y="2130425"/>
            <a:ext cx="9051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dirty="0" smtClean="0">
                <a:solidFill>
                  <a:srgbClr val="777777"/>
                </a:solidFill>
                <a:latin typeface="微软雅黑" panose="020B0503020204020204" pitchFamily="34" charset="-122"/>
                <a:ea typeface="微软雅黑" panose="020B0503020204020204" pitchFamily="34" charset="-122"/>
              </a:rPr>
              <a:t>总结</a:t>
            </a:r>
            <a:r>
              <a:rPr lang="zh-CN" altLang="en-US" sz="2400" b="1" dirty="0">
                <a:solidFill>
                  <a:srgbClr val="777777"/>
                </a:solidFill>
                <a:latin typeface="微软雅黑" panose="020B0503020204020204" pitchFamily="34" charset="-122"/>
                <a:ea typeface="微软雅黑" panose="020B0503020204020204" pitchFamily="34" charset="-122"/>
              </a:rPr>
              <a:t>、体会</a:t>
            </a:r>
            <a:endParaRPr lang="en-US" altLang="zh-CN" sz="2400" b="1" dirty="0">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在</a:t>
            </a:r>
            <a:r>
              <a:rPr lang="zh-CN" altLang="en-US" sz="1400" dirty="0">
                <a:solidFill>
                  <a:srgbClr val="777777"/>
                </a:solidFill>
                <a:latin typeface="微软雅黑" panose="020B0503020204020204" pitchFamily="34" charset="-122"/>
                <a:ea typeface="微软雅黑" panose="020B0503020204020204" pitchFamily="34" charset="-122"/>
              </a:rPr>
              <a:t>这次的实训中，我做的是预约模块，其实内容并不多，但是因为基础不扎实也做了很久，在这过程中遇到了很多的问题，有的时候自己捣鼓了很久也弄不出功能的时都是在组员的帮助下解决的。也幸好遇上了这么有耐心的组长和组员，让我学会了很多不懂的知识，也让我懂得团队合作的魅力。</a:t>
            </a:r>
          </a:p>
        </p:txBody>
      </p:sp>
      <p:sp>
        <p:nvSpPr>
          <p:cNvPr id="23560" name="TextBox 1"/>
          <p:cNvSpPr txBox="1">
            <a:spLocks noChangeArrowheads="1"/>
          </p:cNvSpPr>
          <p:nvPr/>
        </p:nvSpPr>
        <p:spPr bwMode="auto">
          <a:xfrm>
            <a:off x="550863" y="1593850"/>
            <a:ext cx="289694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预约模块</a:t>
            </a:r>
            <a:r>
              <a:rPr lang="en-US" altLang="zh-CN" sz="2400" b="1" dirty="0" smtClean="0">
                <a:solidFill>
                  <a:srgbClr val="777777"/>
                </a:solidFill>
                <a:ea typeface="微软雅黑" panose="020B0503020204020204" pitchFamily="34" charset="-122"/>
              </a:rPr>
              <a:t>——</a:t>
            </a:r>
            <a:r>
              <a:rPr lang="zh-CN" altLang="en-US" sz="2400" b="1" dirty="0">
                <a:solidFill>
                  <a:srgbClr val="777777"/>
                </a:solidFill>
                <a:ea typeface="微软雅黑" panose="020B0503020204020204" pitchFamily="34" charset="-122"/>
              </a:rPr>
              <a:t>陈会粘</a:t>
            </a:r>
            <a:endParaRPr lang="zh-CN" altLang="en-US" sz="2400" b="1" dirty="0">
              <a:solidFill>
                <a:srgbClr val="777777"/>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84175" y="2019300"/>
            <a:ext cx="954246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dirty="0">
                <a:solidFill>
                  <a:srgbClr val="777777"/>
                </a:solidFill>
                <a:latin typeface="微软雅黑" panose="020B0503020204020204" pitchFamily="34" charset="-122"/>
                <a:ea typeface="微软雅黑" panose="020B0503020204020204" pitchFamily="34" charset="-122"/>
              </a:rPr>
              <a:t> </a:t>
            </a:r>
            <a:r>
              <a:rPr lang="zh-CN" altLang="en-US" sz="2400" b="1" dirty="0" smtClean="0">
                <a:solidFill>
                  <a:srgbClr val="777777"/>
                </a:solidFill>
                <a:latin typeface="微软雅黑" panose="020B0503020204020204" pitchFamily="34" charset="-122"/>
                <a:ea typeface="微软雅黑" panose="020B0503020204020204" pitchFamily="34" charset="-122"/>
              </a:rPr>
              <a:t> 总结</a:t>
            </a:r>
            <a:r>
              <a:rPr lang="zh-CN" altLang="en-US" sz="2400" b="1" dirty="0">
                <a:solidFill>
                  <a:srgbClr val="777777"/>
                </a:solidFill>
                <a:latin typeface="微软雅黑" panose="020B0503020204020204" pitchFamily="34" charset="-122"/>
                <a:ea typeface="微软雅黑" panose="020B0503020204020204" pitchFamily="34" charset="-122"/>
              </a:rPr>
              <a:t>、体会：</a:t>
            </a:r>
            <a:endParaRPr lang="en-US" altLang="zh-CN" sz="2400" b="1" dirty="0">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在</a:t>
            </a:r>
            <a:r>
              <a:rPr lang="zh-CN" altLang="en-US" sz="1400" dirty="0">
                <a:solidFill>
                  <a:srgbClr val="777777"/>
                </a:solidFill>
                <a:latin typeface="微软雅黑" panose="020B0503020204020204" pitchFamily="34" charset="-122"/>
                <a:ea typeface="微软雅黑" panose="020B0503020204020204" pitchFamily="34" charset="-122"/>
              </a:rPr>
              <a:t>这次的项目中，遇到的问题还是挺多的，就比如那个困惑以久的深拷贝和浅拷贝问题，当我在做编辑的时候，修改弹出框的信息时，表格中的数据也会同步更新，但是我需要的效果是点击提交按钮后，数据才会发生改变。当时在这里卡了一下，然后就上网百度，发现了这个深拷贝和浅拷贝的问题；还有一个有关于细心的问题就是：</a:t>
            </a:r>
            <a:r>
              <a:rPr lang="en-US" altLang="zh-CN" sz="1400" dirty="0">
                <a:solidFill>
                  <a:srgbClr val="777777"/>
                </a:solidFill>
                <a:latin typeface="微软雅黑" panose="020B0503020204020204" pitchFamily="34" charset="-122"/>
                <a:ea typeface="微软雅黑" panose="020B0503020204020204" pitchFamily="34" charset="-122"/>
              </a:rPr>
              <a:t>JSON</a:t>
            </a:r>
            <a:r>
              <a:rPr lang="zh-CN" altLang="en-US" sz="1400" dirty="0">
                <a:solidFill>
                  <a:srgbClr val="777777"/>
                </a:solidFill>
                <a:latin typeface="微软雅黑" panose="020B0503020204020204" pitchFamily="34" charset="-122"/>
                <a:ea typeface="微软雅黑" panose="020B0503020204020204" pitchFamily="34" charset="-122"/>
              </a:rPr>
              <a:t>里不能有</a:t>
            </a:r>
            <a:r>
              <a:rPr lang="zh-CN" altLang="en-US" sz="1400" dirty="0" smtClean="0">
                <a:solidFill>
                  <a:srgbClr val="777777"/>
                </a:solidFill>
                <a:latin typeface="微软雅黑" panose="020B0503020204020204" pitchFamily="34" charset="-122"/>
                <a:ea typeface="微软雅黑" panose="020B0503020204020204" pitchFamily="34" charset="-122"/>
              </a:rPr>
              <a:t>注释！</a:t>
            </a:r>
            <a:r>
              <a:rPr lang="zh-CN" altLang="en-US" sz="1400" dirty="0">
                <a:solidFill>
                  <a:srgbClr val="777777"/>
                </a:solidFill>
                <a:latin typeface="微软雅黑" panose="020B0503020204020204" pitchFamily="34" charset="-122"/>
                <a:ea typeface="微软雅黑" panose="020B0503020204020204" pitchFamily="34" charset="-122"/>
              </a:rPr>
              <a:t>最后，我觉得这次项目对于我自己来说是一次全新的学习，有点吃力但是很新鲜。</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24584" name="TextBox 1"/>
          <p:cNvSpPr txBox="1">
            <a:spLocks noChangeArrowheads="1"/>
          </p:cNvSpPr>
          <p:nvPr/>
        </p:nvSpPr>
        <p:spPr bwMode="auto">
          <a:xfrm>
            <a:off x="568324" y="1593850"/>
            <a:ext cx="289694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问诊模块</a:t>
            </a:r>
            <a:r>
              <a:rPr lang="en-US" altLang="zh-CN" sz="2400" b="1" dirty="0" smtClean="0">
                <a:solidFill>
                  <a:srgbClr val="777777"/>
                </a:solidFill>
                <a:ea typeface="微软雅黑" panose="020B0503020204020204" pitchFamily="34" charset="-122"/>
              </a:rPr>
              <a:t>——</a:t>
            </a:r>
            <a:r>
              <a:rPr lang="zh-CN" altLang="en-US" sz="2400" b="1" dirty="0" smtClean="0">
                <a:solidFill>
                  <a:srgbClr val="777777"/>
                </a:solidFill>
                <a:ea typeface="微软雅黑" panose="020B0503020204020204" pitchFamily="34" charset="-122"/>
              </a:rPr>
              <a:t>张贵杏</a:t>
            </a:r>
            <a:endParaRPr lang="zh-CN" altLang="en-US" sz="2400" b="1" dirty="0">
              <a:solidFill>
                <a:srgbClr val="777777"/>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400" b="1" dirty="0">
                <a:solidFill>
                  <a:srgbClr val="777777"/>
                </a:solidFill>
                <a:latin typeface="微软雅黑" panose="020B0503020204020204" pitchFamily="34" charset="-122"/>
                <a:ea typeface="微软雅黑" panose="020B0503020204020204" pitchFamily="34" charset="-122"/>
              </a:rPr>
              <a:t> </a:t>
            </a:r>
            <a:r>
              <a:rPr lang="zh-CN" altLang="en-US" sz="2400" b="1" dirty="0" smtClean="0">
                <a:solidFill>
                  <a:srgbClr val="777777"/>
                </a:solidFill>
                <a:latin typeface="微软雅黑" panose="020B0503020204020204" pitchFamily="34" charset="-122"/>
                <a:ea typeface="微软雅黑" panose="020B0503020204020204" pitchFamily="34" charset="-122"/>
              </a:rPr>
              <a:t>  总结</a:t>
            </a:r>
            <a:r>
              <a:rPr lang="zh-CN" altLang="en-US" sz="2400" b="1" dirty="0">
                <a:solidFill>
                  <a:srgbClr val="777777"/>
                </a:solidFill>
                <a:latin typeface="微软雅黑" panose="020B0503020204020204" pitchFamily="34" charset="-122"/>
                <a:ea typeface="微软雅黑" panose="020B0503020204020204" pitchFamily="34" charset="-122"/>
              </a:rPr>
              <a:t>、体会</a:t>
            </a:r>
            <a:endParaRPr lang="en-US" altLang="zh-CN" sz="2400" b="1" dirty="0">
              <a:solidFill>
                <a:srgbClr val="777777"/>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这</a:t>
            </a:r>
            <a:r>
              <a:rPr lang="zh-CN" altLang="en-US" sz="1400" dirty="0">
                <a:solidFill>
                  <a:srgbClr val="777777"/>
                </a:solidFill>
                <a:latin typeface="微软雅黑" panose="020B0503020204020204" pitchFamily="34" charset="-122"/>
                <a:ea typeface="微软雅黑" panose="020B0503020204020204" pitchFamily="34" charset="-122"/>
              </a:rPr>
              <a:t>次的项目中，我主要负责项目，会员的模块，模块中也包括很多小模块，之前 学习的知识，尽管有做小练习，但是感觉总是硬塞运用的，很生硬，这次通过</a:t>
            </a:r>
            <a:r>
              <a:rPr lang="zh-CN" altLang="en-US" sz="1400" dirty="0" smtClean="0">
                <a:solidFill>
                  <a:srgbClr val="777777"/>
                </a:solidFill>
                <a:latin typeface="微软雅黑" panose="020B0503020204020204" pitchFamily="34" charset="-122"/>
                <a:ea typeface="微软雅黑" panose="020B0503020204020204" pitchFamily="34" charset="-122"/>
              </a:rPr>
              <a:t>具体</a:t>
            </a:r>
            <a:r>
              <a:rPr lang="zh-CN" altLang="en-US" sz="1400" dirty="0">
                <a:solidFill>
                  <a:srgbClr val="777777"/>
                </a:solidFill>
                <a:latin typeface="微软雅黑" panose="020B0503020204020204" pitchFamily="34" charset="-122"/>
                <a:ea typeface="微软雅黑" panose="020B0503020204020204" pitchFamily="34" charset="-122"/>
              </a:rPr>
              <a:t>的项目，我对之前学过的知识理解更深入，比如 路由的使用，双向绑定的影响等等。其次开发小型系统要自主学习与掌握表单等相关操作，在老师同学们的指导下，并按照自己网上搜的相关提示（获取时间，设置自己想要的格式），与组员互相交流心得体会，还是成功出色地完成了自己的部分。</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25608" name="TextBox 1"/>
          <p:cNvSpPr txBox="1">
            <a:spLocks noChangeArrowheads="1"/>
          </p:cNvSpPr>
          <p:nvPr/>
        </p:nvSpPr>
        <p:spPr bwMode="auto">
          <a:xfrm>
            <a:off x="574675" y="1593850"/>
            <a:ext cx="382027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dirty="0" smtClean="0">
                <a:solidFill>
                  <a:srgbClr val="777777"/>
                </a:solidFill>
                <a:ea typeface="微软雅黑" panose="020B0503020204020204" pitchFamily="34" charset="-122"/>
              </a:rPr>
              <a:t>项目、会员模块</a:t>
            </a:r>
            <a:r>
              <a:rPr lang="en-US" altLang="zh-CN" sz="2400" b="1" dirty="0" smtClean="0">
                <a:solidFill>
                  <a:srgbClr val="777777"/>
                </a:solidFill>
                <a:ea typeface="微软雅黑" panose="020B0503020204020204" pitchFamily="34" charset="-122"/>
              </a:rPr>
              <a:t>——</a:t>
            </a:r>
            <a:r>
              <a:rPr lang="zh-CN" altLang="en-US" sz="2400" b="1" dirty="0" smtClean="0">
                <a:solidFill>
                  <a:srgbClr val="777777"/>
                </a:solidFill>
                <a:ea typeface="微软雅黑" panose="020B0503020204020204" pitchFamily="34" charset="-122"/>
              </a:rPr>
              <a:t>黄春飞</a:t>
            </a:r>
            <a:endParaRPr lang="zh-CN" altLang="en-US" sz="2400" b="1" dirty="0">
              <a:solidFill>
                <a:srgbClr val="777777"/>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1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575" y="11113"/>
            <a:ext cx="122443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03038" y="6246813"/>
            <a:ext cx="3095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12-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69000" y="-23813"/>
            <a:ext cx="4191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12-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18250" y="3162300"/>
            <a:ext cx="12969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1"/>
          <p:cNvSpPr txBox="1">
            <a:spLocks noChangeArrowheads="1"/>
          </p:cNvSpPr>
          <p:nvPr/>
        </p:nvSpPr>
        <p:spPr bwMode="auto">
          <a:xfrm>
            <a:off x="4075113" y="3136900"/>
            <a:ext cx="1724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谢谢观看！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ppt_x</p:attrName>
                                        </p:attrNameLst>
                                      </p:cBhvr>
                                      <p:tavLst>
                                        <p:tav tm="0">
                                          <p:val>
                                            <p:strVal val="#ppt_x-.2"/>
                                          </p:val>
                                        </p:tav>
                                        <p:tav tm="100000">
                                          <p:val>
                                            <p:strVal val="#ppt_x"/>
                                          </p:val>
                                        </p:tav>
                                      </p:tavLst>
                                    </p:anim>
                                    <p:anim calcmode="lin" valueType="num">
                                      <p:cBhvr>
                                        <p:cTn id="8" dur="500" fill="hold"/>
                                        <p:tgtEl>
                                          <p:spTgt spid="2150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508"/>
                                        </p:tgtEl>
                                      </p:cBhvr>
                                    </p:animEffect>
                                  </p:childTnLst>
                                </p:cTn>
                              </p:par>
                              <p:par>
                                <p:cTn id="10" presetID="47" presetClass="entr" presetSubtype="0" fill="hold"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anim calcmode="lin" valueType="num">
                                      <p:cBhvr>
                                        <p:cTn id="13" dur="500" fill="hold"/>
                                        <p:tgtEl>
                                          <p:spTgt spid="21507"/>
                                        </p:tgtEl>
                                        <p:attrNameLst>
                                          <p:attrName>ppt_x</p:attrName>
                                        </p:attrNameLst>
                                      </p:cBhvr>
                                      <p:tavLst>
                                        <p:tav tm="0">
                                          <p:val>
                                            <p:strVal val="#ppt_x"/>
                                          </p:val>
                                        </p:tav>
                                        <p:tav tm="100000">
                                          <p:val>
                                            <p:strVal val="#ppt_x"/>
                                          </p:val>
                                        </p:tav>
                                      </p:tavLst>
                                    </p:anim>
                                    <p:anim calcmode="lin" valueType="num">
                                      <p:cBhvr>
                                        <p:cTn id="14" dur="500" fill="hold"/>
                                        <p:tgtEl>
                                          <p:spTgt spid="21507"/>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37" presetClass="entr" presetSubtype="0" fill="hold" nodeType="afterEffect">
                                  <p:stCondLst>
                                    <p:cond delay="0"/>
                                  </p:stCondLst>
                                  <p:childTnLst>
                                    <p:set>
                                      <p:cBhvr>
                                        <p:cTn id="17" dur="1" fill="hold">
                                          <p:stCondLst>
                                            <p:cond delay="0"/>
                                          </p:stCondLst>
                                        </p:cTn>
                                        <p:tgtEl>
                                          <p:spTgt spid="21509"/>
                                        </p:tgtEl>
                                        <p:attrNameLst>
                                          <p:attrName>style.visibility</p:attrName>
                                        </p:attrNameLst>
                                      </p:cBhvr>
                                      <p:to>
                                        <p:strVal val="visible"/>
                                      </p:to>
                                    </p:set>
                                    <p:animEffect transition="in" filter="fade">
                                      <p:cBhvr>
                                        <p:cTn id="18" dur="500"/>
                                        <p:tgtEl>
                                          <p:spTgt spid="21509"/>
                                        </p:tgtEl>
                                      </p:cBhvr>
                                    </p:animEffect>
                                    <p:anim calcmode="lin" valueType="num">
                                      <p:cBhvr>
                                        <p:cTn id="19" dur="500" fill="hold"/>
                                        <p:tgtEl>
                                          <p:spTgt spid="21509"/>
                                        </p:tgtEl>
                                        <p:attrNameLst>
                                          <p:attrName>ppt_x</p:attrName>
                                        </p:attrNameLst>
                                      </p:cBhvr>
                                      <p:tavLst>
                                        <p:tav tm="0">
                                          <p:val>
                                            <p:strVal val="#ppt_x"/>
                                          </p:val>
                                        </p:tav>
                                        <p:tav tm="100000">
                                          <p:val>
                                            <p:strVal val="#ppt_x"/>
                                          </p:val>
                                        </p:tav>
                                      </p:tavLst>
                                    </p:anim>
                                    <p:anim calcmode="lin" valueType="num">
                                      <p:cBhvr>
                                        <p:cTn id="20" dur="450" decel="100000" fill="hold"/>
                                        <p:tgtEl>
                                          <p:spTgt spid="21509"/>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21509"/>
                                        </p:tgtEl>
                                        <p:attrNameLst>
                                          <p:attrName>ppt_y</p:attrName>
                                        </p:attrNameLst>
                                      </p:cBhvr>
                                      <p:tavLst>
                                        <p:tav tm="0">
                                          <p:val>
                                            <p:strVal val="#ppt_y-.03"/>
                                          </p:val>
                                        </p:tav>
                                        <p:tav tm="100000">
                                          <p:val>
                                            <p:strVal val="#ppt_y"/>
                                          </p:val>
                                        </p:tav>
                                      </p:tavLst>
                                    </p:anim>
                                  </p:childTnLst>
                                </p:cTn>
                              </p:par>
                              <p:par>
                                <p:cTn id="22" presetID="12" presetClass="entr" presetSubtype="8" fill="hold" nodeType="withEffect">
                                  <p:stCondLst>
                                    <p:cond delay="0"/>
                                  </p:stCondLst>
                                  <p:childTnLst>
                                    <p:set>
                                      <p:cBhvr>
                                        <p:cTn id="23" dur="1" fill="hold">
                                          <p:stCondLst>
                                            <p:cond delay="0"/>
                                          </p:stCondLst>
                                        </p:cTn>
                                        <p:tgtEl>
                                          <p:spTgt spid="21511"/>
                                        </p:tgtEl>
                                        <p:attrNameLst>
                                          <p:attrName>style.visibility</p:attrName>
                                        </p:attrNameLst>
                                      </p:cBhvr>
                                      <p:to>
                                        <p:strVal val="visible"/>
                                      </p:to>
                                    </p:set>
                                    <p:animEffect transition="in" filter="slide(fromLeft)">
                                      <p:cBhvr>
                                        <p:cTn id="24"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993775" y="2130425"/>
            <a:ext cx="870426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1400" dirty="0">
                <a:solidFill>
                  <a:srgbClr val="777777"/>
                </a:solidFill>
                <a:latin typeface="微软雅黑" panose="020B0503020204020204" pitchFamily="34" charset="-122"/>
                <a:ea typeface="微软雅黑" panose="020B0503020204020204" pitchFamily="34" charset="-122"/>
              </a:rPr>
              <a:t>              本项目</a:t>
            </a:r>
            <a:r>
              <a:rPr lang="zh-CN" altLang="en-US" sz="1400" dirty="0" smtClean="0">
                <a:solidFill>
                  <a:srgbClr val="777777"/>
                </a:solidFill>
                <a:latin typeface="微软雅黑" panose="020B0503020204020204" pitchFamily="34" charset="-122"/>
                <a:ea typeface="微软雅黑" panose="020B0503020204020204" pitchFamily="34" charset="-122"/>
              </a:rPr>
              <a:t>为医疗后台管理系统，随着</a:t>
            </a:r>
            <a:r>
              <a:rPr lang="zh-CN" altLang="en-US" sz="1400" dirty="0">
                <a:solidFill>
                  <a:srgbClr val="777777"/>
                </a:solidFill>
                <a:latin typeface="微软雅黑" panose="020B0503020204020204" pitchFamily="34" charset="-122"/>
                <a:ea typeface="微软雅黑" panose="020B0503020204020204" pitchFamily="34" charset="-122"/>
              </a:rPr>
              <a:t>时代</a:t>
            </a:r>
            <a:r>
              <a:rPr lang="zh-CN" altLang="en-US" sz="1400" dirty="0" smtClean="0">
                <a:solidFill>
                  <a:srgbClr val="777777"/>
                </a:solidFill>
                <a:latin typeface="微软雅黑" panose="020B0503020204020204" pitchFamily="34" charset="-122"/>
                <a:ea typeface="微软雅黑" panose="020B0503020204020204" pitchFamily="34" charset="-122"/>
              </a:rPr>
              <a:t>的</a:t>
            </a:r>
            <a:r>
              <a:rPr lang="zh-CN" altLang="en-US" sz="1400" dirty="0">
                <a:solidFill>
                  <a:srgbClr val="777777"/>
                </a:solidFill>
                <a:latin typeface="微软雅黑" panose="020B0503020204020204" pitchFamily="34" charset="-122"/>
                <a:ea typeface="微软雅黑" panose="020B0503020204020204" pitchFamily="34" charset="-122"/>
              </a:rPr>
              <a:t>发展</a:t>
            </a:r>
            <a:r>
              <a:rPr lang="zh-CN" altLang="en-US" sz="1400" dirty="0" smtClean="0">
                <a:solidFill>
                  <a:srgbClr val="777777"/>
                </a:solidFill>
                <a:latin typeface="微软雅黑" panose="020B0503020204020204" pitchFamily="34" charset="-122"/>
                <a:ea typeface="微软雅黑" panose="020B0503020204020204" pitchFamily="34" charset="-122"/>
              </a:rPr>
              <a:t>，信息量越来越大，采用人工管理方式很麻烦，迫切地需要一个能够快速进行数据分析，数据存储，数据编辑的后台管理系统，以适应大数据的时代的来临。本系统简约的界面，强大的功能，能为用户提供极佳的体验。</a:t>
            </a:r>
            <a:r>
              <a:rPr lang="zh-CN" altLang="en-US" sz="1400" dirty="0">
                <a:solidFill>
                  <a:srgbClr val="777777"/>
                </a:solidFill>
                <a:latin typeface="微软雅黑" panose="020B0503020204020204" pitchFamily="34" charset="-122"/>
                <a:ea typeface="微软雅黑" panose="020B0503020204020204" pitchFamily="34" charset="-122"/>
              </a:rPr>
              <a:t>本系统的模块分为</a:t>
            </a:r>
            <a:r>
              <a:rPr lang="zh-CN" altLang="en-US" sz="1400" dirty="0" smtClean="0">
                <a:solidFill>
                  <a:srgbClr val="777777"/>
                </a:solidFill>
                <a:latin typeface="微软雅黑" panose="020B0503020204020204" pitchFamily="34" charset="-122"/>
                <a:ea typeface="微软雅黑" panose="020B0503020204020204" pitchFamily="34" charset="-122"/>
              </a:rPr>
              <a:t>：登录、注册模块，首页模块、排班模块，预约模块，问诊模块，项目</a:t>
            </a:r>
            <a:r>
              <a:rPr lang="zh-CN" altLang="en-US" sz="1400" dirty="0">
                <a:solidFill>
                  <a:srgbClr val="777777"/>
                </a:solidFill>
                <a:latin typeface="微软雅黑" panose="020B0503020204020204" pitchFamily="34" charset="-122"/>
                <a:ea typeface="微软雅黑" panose="020B0503020204020204" pitchFamily="34" charset="-122"/>
              </a:rPr>
              <a:t>模块</a:t>
            </a:r>
            <a:r>
              <a:rPr lang="zh-CN" altLang="en-US" sz="1400" dirty="0" smtClean="0">
                <a:solidFill>
                  <a:srgbClr val="777777"/>
                </a:solidFill>
                <a:latin typeface="微软雅黑" panose="020B0503020204020204" pitchFamily="34" charset="-122"/>
                <a:ea typeface="微软雅黑" panose="020B0503020204020204" pitchFamily="34" charset="-122"/>
              </a:rPr>
              <a:t>，会员模块，共</a:t>
            </a:r>
            <a:r>
              <a:rPr lang="en-US" altLang="zh-CN" sz="1400" dirty="0" smtClean="0">
                <a:solidFill>
                  <a:srgbClr val="777777"/>
                </a:solidFill>
                <a:latin typeface="微软雅黑" panose="020B0503020204020204" pitchFamily="34" charset="-122"/>
                <a:ea typeface="微软雅黑" panose="020B0503020204020204" pitchFamily="34" charset="-122"/>
              </a:rPr>
              <a:t>7</a:t>
            </a:r>
            <a:r>
              <a:rPr lang="zh-CN" altLang="en-US" sz="1400" dirty="0" smtClean="0">
                <a:solidFill>
                  <a:srgbClr val="777777"/>
                </a:solidFill>
                <a:latin typeface="微软雅黑" panose="020B0503020204020204" pitchFamily="34" charset="-122"/>
                <a:ea typeface="微软雅黑" panose="020B0503020204020204" pitchFamily="34" charset="-122"/>
              </a:rPr>
              <a:t>个</a:t>
            </a:r>
            <a:r>
              <a:rPr lang="zh-CN" altLang="en-US" sz="1400" dirty="0">
                <a:solidFill>
                  <a:srgbClr val="777777"/>
                </a:solidFill>
                <a:latin typeface="微软雅黑" panose="020B0503020204020204" pitchFamily="34" charset="-122"/>
                <a:ea typeface="微软雅黑" panose="020B0503020204020204" pitchFamily="34" charset="-122"/>
              </a:rPr>
              <a:t>模块，模块之间划分</a:t>
            </a:r>
            <a:r>
              <a:rPr lang="zh-CN" altLang="en-US" sz="1400" dirty="0" smtClean="0">
                <a:solidFill>
                  <a:srgbClr val="777777"/>
                </a:solidFill>
                <a:latin typeface="微软雅黑" panose="020B0503020204020204" pitchFamily="34" charset="-122"/>
                <a:ea typeface="微软雅黑" panose="020B0503020204020204" pitchFamily="34" charset="-122"/>
              </a:rPr>
              <a:t>得当。基于</a:t>
            </a:r>
            <a:r>
              <a:rPr lang="en-US" altLang="zh-CN" sz="1400" dirty="0" smtClean="0">
                <a:solidFill>
                  <a:srgbClr val="777777"/>
                </a:solidFill>
                <a:latin typeface="微软雅黑" panose="020B0503020204020204" pitchFamily="34" charset="-122"/>
                <a:ea typeface="微软雅黑" panose="020B0503020204020204" pitchFamily="34" charset="-122"/>
              </a:rPr>
              <a:t>vue2.0</a:t>
            </a:r>
            <a:r>
              <a:rPr lang="zh-CN" altLang="en-US" sz="1400" dirty="0" smtClean="0">
                <a:solidFill>
                  <a:srgbClr val="777777"/>
                </a:solidFill>
                <a:latin typeface="微软雅黑" panose="020B0503020204020204" pitchFamily="34" charset="-122"/>
                <a:ea typeface="微软雅黑" panose="020B0503020204020204" pitchFamily="34" charset="-122"/>
              </a:rPr>
              <a:t>的生态后台管理系统，采用</a:t>
            </a:r>
            <a:r>
              <a:rPr lang="en-US" altLang="zh-CN" sz="1400" dirty="0" err="1" smtClean="0">
                <a:solidFill>
                  <a:srgbClr val="777777"/>
                </a:solidFill>
                <a:latin typeface="微软雅黑" panose="020B0503020204020204" pitchFamily="34" charset="-122"/>
                <a:ea typeface="微软雅黑" panose="020B0503020204020204" pitchFamily="34" charset="-122"/>
              </a:rPr>
              <a:t>json</a:t>
            </a:r>
            <a:r>
              <a:rPr lang="zh-CN" altLang="en-US" sz="1400" dirty="0" smtClean="0">
                <a:solidFill>
                  <a:srgbClr val="777777"/>
                </a:solidFill>
                <a:latin typeface="微软雅黑" panose="020B0503020204020204" pitchFamily="34" charset="-122"/>
                <a:ea typeface="微软雅黑" panose="020B0503020204020204" pitchFamily="34" charset="-122"/>
              </a:rPr>
              <a:t>模拟数据，使用到</a:t>
            </a:r>
            <a:r>
              <a:rPr lang="en-US" altLang="zh-CN" sz="1400" dirty="0" smtClean="0">
                <a:solidFill>
                  <a:srgbClr val="777777"/>
                </a:solidFill>
                <a:latin typeface="微软雅黑" panose="020B0503020204020204" pitchFamily="34" charset="-122"/>
                <a:ea typeface="微软雅黑" panose="020B0503020204020204" pitchFamily="34" charset="-122"/>
              </a:rPr>
              <a:t>vue2.0</a:t>
            </a:r>
            <a:r>
              <a:rPr lang="zh-CN" altLang="en-US" sz="1400" dirty="0" smtClean="0">
                <a:solidFill>
                  <a:srgbClr val="777777"/>
                </a:solidFill>
                <a:latin typeface="微软雅黑" panose="020B0503020204020204" pitchFamily="34" charset="-122"/>
                <a:ea typeface="微软雅黑" panose="020B0503020204020204" pitchFamily="34" charset="-122"/>
              </a:rPr>
              <a:t>、</a:t>
            </a:r>
            <a:r>
              <a:rPr lang="en-US" altLang="zh-CN" sz="1400" dirty="0" err="1" smtClean="0">
                <a:solidFill>
                  <a:srgbClr val="777777"/>
                </a:solidFill>
                <a:latin typeface="微软雅黑" panose="020B0503020204020204" pitchFamily="34" charset="-122"/>
                <a:ea typeface="微软雅黑" panose="020B0503020204020204" pitchFamily="34" charset="-122"/>
              </a:rPr>
              <a:t>vue</a:t>
            </a:r>
            <a:r>
              <a:rPr lang="en-US" altLang="zh-CN" sz="1400" dirty="0" smtClean="0">
                <a:solidFill>
                  <a:srgbClr val="777777"/>
                </a:solidFill>
                <a:latin typeface="微软雅黑" panose="020B0503020204020204" pitchFamily="34" charset="-122"/>
                <a:ea typeface="微软雅黑" panose="020B0503020204020204" pitchFamily="34" charset="-122"/>
              </a:rPr>
              <a:t>-router</a:t>
            </a:r>
            <a:r>
              <a:rPr lang="zh-CN" altLang="en-US" sz="1400" dirty="0" smtClean="0">
                <a:solidFill>
                  <a:srgbClr val="777777"/>
                </a:solidFill>
                <a:latin typeface="微软雅黑" panose="020B0503020204020204" pitchFamily="34" charset="-122"/>
                <a:ea typeface="微软雅黑" panose="020B0503020204020204" pitchFamily="34" charset="-122"/>
              </a:rPr>
              <a:t>、</a:t>
            </a:r>
            <a:r>
              <a:rPr lang="en-US" altLang="zh-CN" sz="1400" dirty="0" err="1" smtClean="0">
                <a:solidFill>
                  <a:srgbClr val="777777"/>
                </a:solidFill>
                <a:latin typeface="微软雅黑" panose="020B0503020204020204" pitchFamily="34" charset="-122"/>
                <a:ea typeface="微软雅黑" panose="020B0503020204020204" pitchFamily="34" charset="-122"/>
              </a:rPr>
              <a:t>vuex</a:t>
            </a:r>
            <a:r>
              <a:rPr lang="zh-CN" altLang="en-US" sz="1400" dirty="0" smtClean="0">
                <a:solidFill>
                  <a:srgbClr val="777777"/>
                </a:solidFill>
                <a:latin typeface="微软雅黑" panose="020B0503020204020204" pitchFamily="34" charset="-122"/>
                <a:ea typeface="微软雅黑" panose="020B0503020204020204" pitchFamily="34" charset="-122"/>
              </a:rPr>
              <a:t>、</a:t>
            </a:r>
            <a:r>
              <a:rPr lang="en-US" altLang="zh-CN" sz="1400" dirty="0" smtClean="0">
                <a:solidFill>
                  <a:srgbClr val="777777"/>
                </a:solidFill>
                <a:latin typeface="微软雅黑" panose="020B0503020204020204" pitchFamily="34" charset="-122"/>
                <a:ea typeface="微软雅黑" panose="020B0503020204020204" pitchFamily="34" charset="-122"/>
              </a:rPr>
              <a:t>element  UI </a:t>
            </a:r>
            <a:r>
              <a:rPr lang="zh-CN" altLang="en-US" sz="1400" dirty="0" smtClean="0">
                <a:solidFill>
                  <a:srgbClr val="777777"/>
                </a:solidFill>
                <a:latin typeface="微软雅黑" panose="020B0503020204020204" pitchFamily="34" charset="-122"/>
                <a:ea typeface="微软雅黑" panose="020B0503020204020204" pitchFamily="34" charset="-122"/>
              </a:rPr>
              <a:t>、</a:t>
            </a:r>
            <a:r>
              <a:rPr lang="en-US" altLang="zh-CN" sz="1400" dirty="0" smtClean="0">
                <a:solidFill>
                  <a:srgbClr val="777777"/>
                </a:solidFill>
                <a:latin typeface="微软雅黑" panose="020B0503020204020204" pitchFamily="34" charset="-122"/>
                <a:ea typeface="微软雅黑" panose="020B0503020204020204" pitchFamily="34" charset="-122"/>
              </a:rPr>
              <a:t>ES6</a:t>
            </a:r>
            <a:r>
              <a:rPr lang="zh-CN" altLang="en-US" sz="1400" dirty="0" smtClean="0">
                <a:solidFill>
                  <a:srgbClr val="777777"/>
                </a:solidFill>
                <a:latin typeface="微软雅黑" panose="020B0503020204020204" pitchFamily="34" charset="-122"/>
                <a:ea typeface="微软雅黑" panose="020B0503020204020204" pitchFamily="34" charset="-122"/>
              </a:rPr>
              <a:t>、</a:t>
            </a:r>
            <a:r>
              <a:rPr lang="en-US" altLang="zh-CN" sz="1400" dirty="0" err="1" smtClean="0">
                <a:solidFill>
                  <a:srgbClr val="777777"/>
                </a:solidFill>
                <a:latin typeface="微软雅黑" panose="020B0503020204020204" pitchFamily="34" charset="-122"/>
                <a:ea typeface="微软雅黑" panose="020B0503020204020204" pitchFamily="34" charset="-122"/>
              </a:rPr>
              <a:t>webpack</a:t>
            </a:r>
            <a:r>
              <a:rPr lang="zh-CN" altLang="en-US" sz="1400" dirty="0" smtClean="0">
                <a:solidFill>
                  <a:srgbClr val="777777"/>
                </a:solidFill>
                <a:latin typeface="微软雅黑" panose="020B0503020204020204" pitchFamily="34" charset="-122"/>
                <a:ea typeface="微软雅黑" panose="020B0503020204020204" pitchFamily="34" charset="-122"/>
              </a:rPr>
              <a:t>、</a:t>
            </a:r>
            <a:r>
              <a:rPr lang="en-US" altLang="zh-CN" sz="1400" dirty="0" err="1" smtClean="0">
                <a:solidFill>
                  <a:srgbClr val="777777"/>
                </a:solidFill>
                <a:latin typeface="微软雅黑" panose="020B0503020204020204" pitchFamily="34" charset="-122"/>
                <a:ea typeface="微软雅黑" panose="020B0503020204020204" pitchFamily="34" charset="-122"/>
              </a:rPr>
              <a:t>npm</a:t>
            </a:r>
            <a:r>
              <a:rPr lang="zh-CN" altLang="en-US" sz="1400" dirty="0" smtClean="0">
                <a:solidFill>
                  <a:srgbClr val="777777"/>
                </a:solidFill>
                <a:latin typeface="微软雅黑" panose="020B0503020204020204" pitchFamily="34" charset="-122"/>
                <a:ea typeface="微软雅黑" panose="020B0503020204020204" pitchFamily="34" charset="-122"/>
              </a:rPr>
              <a:t>、深拷贝等技术，项目</a:t>
            </a:r>
            <a:r>
              <a:rPr lang="zh-CN" altLang="en-US" sz="1400" dirty="0">
                <a:solidFill>
                  <a:srgbClr val="777777"/>
                </a:solidFill>
                <a:latin typeface="微软雅黑" panose="020B0503020204020204" pitchFamily="34" charset="-122"/>
                <a:ea typeface="微软雅黑" panose="020B0503020204020204" pitchFamily="34" charset="-122"/>
              </a:rPr>
              <a:t>整体架构简洁明了，分工明确。</a:t>
            </a:r>
          </a:p>
        </p:txBody>
      </p:sp>
      <p:sp>
        <p:nvSpPr>
          <p:cNvPr id="6152" name="TextBox 1"/>
          <p:cNvSpPr txBox="1">
            <a:spLocks noChangeArrowheads="1"/>
          </p:cNvSpPr>
          <p:nvPr/>
        </p:nvSpPr>
        <p:spPr bwMode="auto">
          <a:xfrm>
            <a:off x="574675" y="1593850"/>
            <a:ext cx="1416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项目简介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178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5367338"/>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521325" y="13430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7"/>
          <p:cNvSpPr txBox="1">
            <a:spLocks noChangeArrowheads="1"/>
          </p:cNvSpPr>
          <p:nvPr/>
        </p:nvSpPr>
        <p:spPr bwMode="auto">
          <a:xfrm>
            <a:off x="682625" y="1624013"/>
            <a:ext cx="5376863" cy="374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高建莉</a:t>
            </a:r>
            <a:r>
              <a:rPr lang="zh-CN" altLang="en-US" sz="1200" dirty="0" smtClean="0">
                <a:solidFill>
                  <a:srgbClr val="777777"/>
                </a:solidFill>
                <a:ea typeface="微软雅黑" panose="020B0503020204020204" pitchFamily="34" charset="-122"/>
              </a:rPr>
              <a:t>     </a:t>
            </a:r>
            <a:r>
              <a:rPr lang="zh-CN" altLang="en-US" sz="1400" dirty="0">
                <a:solidFill>
                  <a:srgbClr val="777777"/>
                </a:solidFill>
                <a:ea typeface="微软雅黑" panose="020B0503020204020204" pitchFamily="34" charset="-122"/>
              </a:rPr>
              <a:t> </a:t>
            </a:r>
            <a:r>
              <a:rPr lang="zh-CN" altLang="en-US" sz="1400" dirty="0" smtClean="0">
                <a:solidFill>
                  <a:srgbClr val="777777"/>
                </a:solidFill>
                <a:ea typeface="微软雅黑" panose="020B0503020204020204" pitchFamily="34" charset="-122"/>
              </a:rPr>
              <a:t>负责</a:t>
            </a:r>
            <a:r>
              <a:rPr lang="zh-CN" altLang="en-US" sz="1400" dirty="0">
                <a:solidFill>
                  <a:srgbClr val="777777"/>
                </a:solidFill>
                <a:ea typeface="微软雅黑" panose="020B0503020204020204" pitchFamily="34" charset="-122"/>
              </a:rPr>
              <a:t>搭</a:t>
            </a:r>
            <a:r>
              <a:rPr lang="zh-CN" altLang="en-US" sz="1400" dirty="0" smtClean="0">
                <a:solidFill>
                  <a:srgbClr val="777777"/>
                </a:solidFill>
                <a:ea typeface="微软雅黑" panose="020B0503020204020204" pitchFamily="34" charset="-122"/>
              </a:rPr>
              <a:t>建框架、路由，首页、导航条、登录、注册、面包屑导航、个人信息页</a:t>
            </a:r>
          </a:p>
          <a:p>
            <a:pPr eaLnBrk="1">
              <a:lnSpc>
                <a:spcPct val="110000"/>
              </a:lnSpc>
            </a:pPr>
            <a:endParaRPr lang="zh-CN" altLang="en-US" sz="1400" dirty="0" smtClean="0">
              <a:solidFill>
                <a:srgbClr val="777777"/>
              </a:solidFill>
              <a:ea typeface="微软雅黑" panose="020B0503020204020204" pitchFamily="34" charset="-122"/>
            </a:endParaRPr>
          </a:p>
          <a:p>
            <a:pPr eaLnBrk="1">
              <a:lnSpc>
                <a:spcPct val="90000"/>
              </a:lnSpc>
            </a:pPr>
            <a:r>
              <a:rPr lang="zh-CN" altLang="en-US" sz="2400" b="1" dirty="0" smtClean="0">
                <a:solidFill>
                  <a:srgbClr val="777777"/>
                </a:solidFill>
                <a:ea typeface="微软雅黑" panose="020B0503020204020204" pitchFamily="34" charset="-122"/>
              </a:rPr>
              <a:t>黄春飞</a:t>
            </a:r>
            <a:r>
              <a:rPr lang="zh-CN" altLang="en-US" sz="1200" dirty="0" smtClean="0">
                <a:solidFill>
                  <a:srgbClr val="777777"/>
                </a:solidFill>
                <a:ea typeface="微软雅黑" panose="020B0503020204020204" pitchFamily="34" charset="-122"/>
              </a:rPr>
              <a:t>       </a:t>
            </a:r>
            <a:r>
              <a:rPr lang="zh-CN" altLang="en-US" sz="1400" dirty="0">
                <a:solidFill>
                  <a:srgbClr val="777777"/>
                </a:solidFill>
                <a:ea typeface="微软雅黑" panose="020B0503020204020204" pitchFamily="34" charset="-122"/>
              </a:rPr>
              <a:t>项目模块（项目，套餐，挂号费）、会员模块（会员账号，会员积分，会员套餐，会员类型）</a:t>
            </a:r>
          </a:p>
          <a:p>
            <a:pPr eaLnBrk="1">
              <a:lnSpc>
                <a:spcPct val="90000"/>
              </a:lnSpc>
            </a:pPr>
            <a:endParaRPr lang="zh-CN" altLang="en-US" sz="1400" dirty="0">
              <a:solidFill>
                <a:srgbClr val="777777"/>
              </a:solidFill>
              <a:ea typeface="微软雅黑" panose="020B0503020204020204" pitchFamily="34" charset="-122"/>
            </a:endParaRPr>
          </a:p>
          <a:p>
            <a:pPr eaLnBrk="1">
              <a:lnSpc>
                <a:spcPct val="90000"/>
              </a:lnSpc>
            </a:pPr>
            <a:r>
              <a:rPr lang="zh-CN" altLang="en-US" sz="2400" b="1" dirty="0" smtClean="0">
                <a:solidFill>
                  <a:srgbClr val="777777"/>
                </a:solidFill>
                <a:ea typeface="微软雅黑" panose="020B0503020204020204" pitchFamily="34" charset="-122"/>
              </a:rPr>
              <a:t>张贵杏</a:t>
            </a:r>
            <a:r>
              <a:rPr lang="zh-CN" altLang="en-US" sz="1200" dirty="0" smtClean="0">
                <a:solidFill>
                  <a:srgbClr val="777777"/>
                </a:solidFill>
                <a:ea typeface="微软雅黑" panose="020B0503020204020204" pitchFamily="34" charset="-122"/>
              </a:rPr>
              <a:t>        </a:t>
            </a:r>
            <a:r>
              <a:rPr lang="zh-CN" altLang="en-US" sz="1400" dirty="0" smtClean="0">
                <a:solidFill>
                  <a:srgbClr val="777777"/>
                </a:solidFill>
                <a:ea typeface="微软雅黑" panose="020B0503020204020204" pitchFamily="34" charset="-122"/>
              </a:rPr>
              <a:t>问诊</a:t>
            </a:r>
            <a:r>
              <a:rPr lang="zh-CN" altLang="en-US" sz="1400" dirty="0">
                <a:solidFill>
                  <a:srgbClr val="777777"/>
                </a:solidFill>
                <a:ea typeface="微软雅黑" panose="020B0503020204020204" pitchFamily="34" charset="-122"/>
              </a:rPr>
              <a:t>模块（病历，医嘱，检验检查，缴费，随访）</a:t>
            </a:r>
          </a:p>
          <a:p>
            <a:pPr eaLnBrk="1">
              <a:lnSpc>
                <a:spcPct val="90000"/>
              </a:lnSpc>
            </a:pPr>
            <a:endParaRPr lang="zh-CN" altLang="en-US" sz="1400" dirty="0">
              <a:solidFill>
                <a:srgbClr val="777777"/>
              </a:solidFill>
              <a:ea typeface="微软雅黑" panose="020B0503020204020204" pitchFamily="34" charset="-122"/>
            </a:endParaRPr>
          </a:p>
          <a:p>
            <a:pPr eaLnBrk="1">
              <a:lnSpc>
                <a:spcPct val="90000"/>
              </a:lnSpc>
            </a:pPr>
            <a:r>
              <a:rPr lang="zh-CN" altLang="en-US" sz="2400" b="1" dirty="0" smtClean="0">
                <a:solidFill>
                  <a:srgbClr val="777777"/>
                </a:solidFill>
                <a:ea typeface="微软雅黑" panose="020B0503020204020204" pitchFamily="34" charset="-122"/>
              </a:rPr>
              <a:t>黄晓芬</a:t>
            </a:r>
            <a:r>
              <a:rPr lang="zh-CN" altLang="en-US" sz="1200" dirty="0" smtClean="0">
                <a:solidFill>
                  <a:srgbClr val="777777"/>
                </a:solidFill>
                <a:ea typeface="微软雅黑" panose="020B0503020204020204" pitchFamily="34" charset="-122"/>
              </a:rPr>
              <a:t>        </a:t>
            </a:r>
            <a:r>
              <a:rPr lang="zh-CN" altLang="en-US" sz="1400" dirty="0">
                <a:solidFill>
                  <a:srgbClr val="777777"/>
                </a:solidFill>
                <a:ea typeface="微软雅黑" panose="020B0503020204020204" pitchFamily="34" charset="-122"/>
              </a:rPr>
              <a:t>排班模块（新增排班，编辑排班，删除排班）</a:t>
            </a:r>
          </a:p>
          <a:p>
            <a:pPr eaLnBrk="1">
              <a:lnSpc>
                <a:spcPct val="110000"/>
              </a:lnSpc>
            </a:pPr>
            <a:endParaRPr lang="zh-CN" altLang="en-US" sz="1200" dirty="0">
              <a:solidFill>
                <a:srgbClr val="777777"/>
              </a:solidFill>
              <a:ea typeface="微软雅黑" panose="020B0503020204020204" pitchFamily="34" charset="-122"/>
            </a:endParaRPr>
          </a:p>
          <a:p>
            <a:pPr eaLnBrk="1">
              <a:lnSpc>
                <a:spcPct val="90000"/>
              </a:lnSpc>
            </a:pPr>
            <a:r>
              <a:rPr lang="zh-CN" altLang="en-US" sz="2400" b="1" dirty="0" smtClean="0">
                <a:solidFill>
                  <a:srgbClr val="777777"/>
                </a:solidFill>
                <a:ea typeface="微软雅黑" panose="020B0503020204020204" pitchFamily="34" charset="-122"/>
              </a:rPr>
              <a:t>陈会粘</a:t>
            </a:r>
            <a:r>
              <a:rPr lang="zh-CN" altLang="en-US" sz="1200" dirty="0" smtClean="0">
                <a:solidFill>
                  <a:srgbClr val="777777"/>
                </a:solidFill>
                <a:ea typeface="微软雅黑" panose="020B0503020204020204" pitchFamily="34" charset="-122"/>
              </a:rPr>
              <a:t>         预约</a:t>
            </a:r>
            <a:r>
              <a:rPr lang="zh-CN" altLang="en-US" sz="1200" dirty="0">
                <a:solidFill>
                  <a:srgbClr val="777777"/>
                </a:solidFill>
                <a:ea typeface="微软雅黑" panose="020B0503020204020204" pitchFamily="34" charset="-122"/>
              </a:rPr>
              <a:t>模块（今日预约</a:t>
            </a:r>
            <a:r>
              <a:rPr lang="zh-CN" altLang="en-US" sz="1200" dirty="0" smtClean="0">
                <a:solidFill>
                  <a:srgbClr val="777777"/>
                </a:solidFill>
                <a:ea typeface="微软雅黑" panose="020B0503020204020204" pitchFamily="34" charset="-122"/>
              </a:rPr>
              <a:t>，预约详情，预约</a:t>
            </a:r>
            <a:r>
              <a:rPr lang="zh-CN" altLang="en-US" sz="1200" dirty="0">
                <a:solidFill>
                  <a:srgbClr val="777777"/>
                </a:solidFill>
                <a:ea typeface="微软雅黑" panose="020B0503020204020204" pitchFamily="34" charset="-122"/>
              </a:rPr>
              <a:t>报备）</a:t>
            </a:r>
          </a:p>
          <a:p>
            <a:pPr eaLnBrk="1">
              <a:lnSpc>
                <a:spcPct val="90000"/>
              </a:lnSpc>
            </a:pPr>
            <a:endParaRPr lang="zh-CN" altLang="en-US" sz="1200" dirty="0">
              <a:solidFill>
                <a:srgbClr val="777777"/>
              </a:solidFill>
              <a:ea typeface="微软雅黑" panose="020B0503020204020204" pitchFamily="34" charset="-122"/>
            </a:endParaRPr>
          </a:p>
          <a:p>
            <a:pPr eaLnBrk="1">
              <a:lnSpc>
                <a:spcPct val="110000"/>
              </a:lnSpc>
            </a:pPr>
            <a:endParaRPr lang="zh-CN" altLang="en-US" sz="1200" dirty="0">
              <a:solidFill>
                <a:srgbClr val="777777"/>
              </a:solidFill>
              <a:ea typeface="微软雅黑" panose="020B0503020204020204" pitchFamily="34" charset="-122"/>
            </a:endParaRPr>
          </a:p>
          <a:p>
            <a:endParaRPr lang="zh-CN" altLang="en-US" sz="1200" dirty="0">
              <a:solidFill>
                <a:srgbClr val="777777"/>
              </a:solidFill>
              <a:ea typeface="微软雅黑" panose="020B0503020204020204" pitchFamily="34" charset="-122"/>
            </a:endParaRPr>
          </a:p>
          <a:p>
            <a:pPr>
              <a:lnSpc>
                <a:spcPct val="120000"/>
              </a:lnSpc>
            </a:pPr>
            <a:endParaRPr lang="zh-CN" altLang="en-US" sz="1200" dirty="0">
              <a:solidFill>
                <a:srgbClr val="777777"/>
              </a:solidFill>
              <a:ea typeface="微软雅黑" panose="020B0503020204020204" pitchFamily="34" charset="-122"/>
            </a:endParaRPr>
          </a:p>
        </p:txBody>
      </p:sp>
      <p:pic>
        <p:nvPicPr>
          <p:cNvPr id="18440" name="Picture 8"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283575" y="298450"/>
            <a:ext cx="1611313" cy="188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620980" y="2253456"/>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2"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806531" y="2241902"/>
            <a:ext cx="955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3"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392765" y="2253456"/>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4"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536462" y="2253456"/>
            <a:ext cx="9572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Text Box 16"/>
          <p:cNvSpPr txBox="1">
            <a:spLocks noChangeArrowheads="1"/>
          </p:cNvSpPr>
          <p:nvPr/>
        </p:nvSpPr>
        <p:spPr bwMode="auto">
          <a:xfrm>
            <a:off x="8760550" y="856238"/>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smtClean="0">
                <a:solidFill>
                  <a:schemeClr val="bg1"/>
                </a:solidFill>
                <a:ea typeface="微软雅黑" panose="020B0503020204020204" pitchFamily="34" charset="-122"/>
              </a:rPr>
              <a:t>高建莉</a:t>
            </a:r>
            <a:endParaRPr lang="en-US" altLang="zh-CN" dirty="0" smtClean="0">
              <a:solidFill>
                <a:schemeClr val="bg1"/>
              </a:solidFill>
              <a:ea typeface="微软雅黑" panose="020B0503020204020204" pitchFamily="34" charset="-122"/>
            </a:endParaRPr>
          </a:p>
          <a:p>
            <a:pPr algn="ctr"/>
            <a:r>
              <a:rPr lang="zh-CN" altLang="en-US" dirty="0" smtClean="0">
                <a:solidFill>
                  <a:schemeClr val="bg1"/>
                </a:solidFill>
                <a:ea typeface="微软雅黑" panose="020B0503020204020204" pitchFamily="34" charset="-122"/>
              </a:rPr>
              <a:t>组长</a:t>
            </a:r>
            <a:endParaRPr lang="zh-CN" altLang="en-US" dirty="0">
              <a:solidFill>
                <a:schemeClr val="bg1"/>
              </a:solidFill>
              <a:ea typeface="微软雅黑" panose="020B0503020204020204" pitchFamily="34" charset="-122"/>
            </a:endParaRPr>
          </a:p>
        </p:txBody>
      </p:sp>
      <p:sp>
        <p:nvSpPr>
          <p:cNvPr id="18449" name="Text Box 17"/>
          <p:cNvSpPr txBox="1">
            <a:spLocks noChangeArrowheads="1"/>
          </p:cNvSpPr>
          <p:nvPr/>
        </p:nvSpPr>
        <p:spPr bwMode="auto">
          <a:xfrm>
            <a:off x="7329488" y="4149725"/>
            <a:ext cx="954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chemeClr val="bg1"/>
                </a:solidFill>
                <a:ea typeface="微软雅黑" panose="020B0503020204020204" pitchFamily="34" charset="-122"/>
              </a:rPr>
              <a:t>詹伟坚</a:t>
            </a:r>
          </a:p>
          <a:p>
            <a:pPr algn="ctr"/>
            <a:r>
              <a:rPr lang="zh-CN" altLang="en-US" sz="1600" dirty="0">
                <a:solidFill>
                  <a:schemeClr val="bg1"/>
                </a:solidFill>
                <a:ea typeface="微软雅黑" panose="020B0503020204020204" pitchFamily="34" charset="-122"/>
              </a:rPr>
              <a:t>组员</a:t>
            </a:r>
          </a:p>
        </p:txBody>
      </p:sp>
      <p:sp>
        <p:nvSpPr>
          <p:cNvPr id="18451" name="Text Box 19"/>
          <p:cNvSpPr txBox="1">
            <a:spLocks noChangeArrowheads="1"/>
          </p:cNvSpPr>
          <p:nvPr/>
        </p:nvSpPr>
        <p:spPr bwMode="auto">
          <a:xfrm>
            <a:off x="6737973" y="2726443"/>
            <a:ext cx="7232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smtClean="0">
                <a:solidFill>
                  <a:schemeClr val="bg1"/>
                </a:solidFill>
                <a:ea typeface="微软雅黑" panose="020B0503020204020204" pitchFamily="34" charset="-122"/>
              </a:rPr>
              <a:t>黄</a:t>
            </a:r>
            <a:r>
              <a:rPr lang="zh-CN" altLang="en-US" sz="1400" b="1" dirty="0">
                <a:solidFill>
                  <a:schemeClr val="bg1"/>
                </a:solidFill>
                <a:ea typeface="微软雅黑" panose="020B0503020204020204" pitchFamily="34" charset="-122"/>
              </a:rPr>
              <a:t>春飞</a:t>
            </a:r>
          </a:p>
          <a:p>
            <a:pPr algn="ctr"/>
            <a:r>
              <a:rPr lang="zh-CN" altLang="en-US" sz="1000" dirty="0">
                <a:solidFill>
                  <a:schemeClr val="bg1"/>
                </a:solidFill>
                <a:ea typeface="微软雅黑" panose="020B0503020204020204" pitchFamily="34" charset="-122"/>
              </a:rPr>
              <a:t>组员</a:t>
            </a:r>
          </a:p>
        </p:txBody>
      </p:sp>
      <p:sp>
        <p:nvSpPr>
          <p:cNvPr id="18452" name="Text Box 20"/>
          <p:cNvSpPr txBox="1">
            <a:spLocks noChangeArrowheads="1"/>
          </p:cNvSpPr>
          <p:nvPr/>
        </p:nvSpPr>
        <p:spPr bwMode="auto">
          <a:xfrm>
            <a:off x="7921937" y="2726443"/>
            <a:ext cx="723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smtClean="0">
                <a:solidFill>
                  <a:schemeClr val="bg1"/>
                </a:solidFill>
                <a:ea typeface="微软雅黑" panose="020B0503020204020204" pitchFamily="34" charset="-122"/>
              </a:rPr>
              <a:t>张贵杏</a:t>
            </a:r>
            <a:endParaRPr lang="zh-CN" altLang="en-US" sz="1400" b="1" dirty="0">
              <a:solidFill>
                <a:schemeClr val="bg1"/>
              </a:solidFill>
              <a:ea typeface="微软雅黑" panose="020B0503020204020204" pitchFamily="34" charset="-122"/>
            </a:endParaRPr>
          </a:p>
          <a:p>
            <a:pPr algn="ctr"/>
            <a:r>
              <a:rPr lang="zh-CN" altLang="en-US" sz="1000" dirty="0">
                <a:solidFill>
                  <a:schemeClr val="bg1"/>
                </a:solidFill>
                <a:ea typeface="微软雅黑" panose="020B0503020204020204" pitchFamily="34" charset="-122"/>
              </a:rPr>
              <a:t>组员</a:t>
            </a:r>
          </a:p>
        </p:txBody>
      </p:sp>
      <p:sp>
        <p:nvSpPr>
          <p:cNvPr id="18453" name="Text Box 21"/>
          <p:cNvSpPr txBox="1">
            <a:spLocks noChangeArrowheads="1"/>
          </p:cNvSpPr>
          <p:nvPr/>
        </p:nvSpPr>
        <p:spPr bwMode="auto">
          <a:xfrm>
            <a:off x="9560767" y="2726443"/>
            <a:ext cx="723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smtClean="0">
                <a:solidFill>
                  <a:schemeClr val="bg1"/>
                </a:solidFill>
                <a:ea typeface="微软雅黑" panose="020B0503020204020204" pitchFamily="34" charset="-122"/>
              </a:rPr>
              <a:t>黄晓芬</a:t>
            </a:r>
            <a:endParaRPr lang="zh-CN" altLang="en-US" sz="1400" b="1" dirty="0">
              <a:solidFill>
                <a:schemeClr val="bg1"/>
              </a:solidFill>
              <a:ea typeface="微软雅黑" panose="020B0503020204020204" pitchFamily="34" charset="-122"/>
            </a:endParaRPr>
          </a:p>
          <a:p>
            <a:pPr algn="ctr"/>
            <a:r>
              <a:rPr lang="zh-CN" altLang="en-US" sz="1000" dirty="0">
                <a:solidFill>
                  <a:schemeClr val="bg1"/>
                </a:solidFill>
                <a:ea typeface="微软雅黑" panose="020B0503020204020204" pitchFamily="34" charset="-122"/>
              </a:rPr>
              <a:t>组员</a:t>
            </a:r>
          </a:p>
        </p:txBody>
      </p:sp>
      <p:sp>
        <p:nvSpPr>
          <p:cNvPr id="7189" name="TextBox 1"/>
          <p:cNvSpPr txBox="1">
            <a:spLocks noChangeArrowheads="1"/>
          </p:cNvSpPr>
          <p:nvPr/>
        </p:nvSpPr>
        <p:spPr bwMode="auto">
          <a:xfrm>
            <a:off x="835025" y="639763"/>
            <a:ext cx="1592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小组分工</a:t>
            </a:r>
            <a:endParaRPr lang="zh-CN" altLang="en-US" sz="2400"/>
          </a:p>
        </p:txBody>
      </p:sp>
      <p:sp>
        <p:nvSpPr>
          <p:cNvPr id="23" name="Text Box 21"/>
          <p:cNvSpPr txBox="1">
            <a:spLocks noChangeArrowheads="1"/>
          </p:cNvSpPr>
          <p:nvPr/>
        </p:nvSpPr>
        <p:spPr bwMode="auto">
          <a:xfrm>
            <a:off x="10653455" y="2726440"/>
            <a:ext cx="723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smtClean="0">
                <a:solidFill>
                  <a:schemeClr val="bg1"/>
                </a:solidFill>
                <a:ea typeface="微软雅黑" panose="020B0503020204020204" pitchFamily="34" charset="-122"/>
              </a:rPr>
              <a:t>陈会粘</a:t>
            </a:r>
            <a:endParaRPr lang="zh-CN" altLang="en-US" sz="1400" b="1" dirty="0">
              <a:solidFill>
                <a:schemeClr val="bg1"/>
              </a:solidFill>
              <a:ea typeface="微软雅黑" panose="020B0503020204020204" pitchFamily="34" charset="-122"/>
            </a:endParaRPr>
          </a:p>
          <a:p>
            <a:pPr algn="ctr"/>
            <a:r>
              <a:rPr lang="zh-CN" altLang="en-US" sz="1000" dirty="0">
                <a:solidFill>
                  <a:schemeClr val="bg1"/>
                </a:solidFill>
                <a:ea typeface="微软雅黑" panose="020B0503020204020204" pitchFamily="34" charset="-122"/>
              </a:rPr>
              <a:t>组员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ppt_x</p:attrName>
                                        </p:attrNameLst>
                                      </p:cBhvr>
                                      <p:tavLst>
                                        <p:tav tm="0">
                                          <p:val>
                                            <p:strVal val="#ppt_x-.2"/>
                                          </p:val>
                                        </p:tav>
                                        <p:tav tm="100000">
                                          <p:val>
                                            <p:strVal val="#ppt_x"/>
                                          </p:val>
                                        </p:tav>
                                      </p:tavLst>
                                    </p:anim>
                                    <p:anim calcmode="lin" valueType="num">
                                      <p:cBhvr>
                                        <p:cTn id="8" dur="500" fill="hold"/>
                                        <p:tgtEl>
                                          <p:spTgt spid="18436"/>
                                        </p:tgtEl>
                                        <p:attrNameLst>
                                          <p:attrName>ppt_y</p:attrName>
                                        </p:attrNameLst>
                                      </p:cBhvr>
                                      <p:tavLst>
                                        <p:tav tm="0">
                                          <p:val>
                                            <p:strVal val="#ppt_y"/>
                                          </p:val>
                                        </p:tav>
                                        <p:tav tm="100000">
                                          <p:val>
                                            <p:strVal val="#ppt_y"/>
                                          </p:val>
                                        </p:tav>
                                      </p:tavLst>
                                    </p:anim>
                                    <p:animEffect transition="in" filter="wipe(right)" prLst="gradientSize: 0.1">
                                      <p:cBhvr>
                                        <p:cTn id="9" dur="500"/>
                                        <p:tgtEl>
                                          <p:spTgt spid="18436"/>
                                        </p:tgtEl>
                                      </p:cBhvr>
                                    </p:animEffect>
                                  </p:childTnLst>
                                </p:cTn>
                              </p:par>
                              <p:par>
                                <p:cTn id="10" presetID="47" presetClass="entr" presetSubtype="0" fill="hold" nodeType="with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fade">
                                      <p:cBhvr>
                                        <p:cTn id="12" dur="500"/>
                                        <p:tgtEl>
                                          <p:spTgt spid="18435"/>
                                        </p:tgtEl>
                                      </p:cBhvr>
                                    </p:animEffect>
                                    <p:anim calcmode="lin" valueType="num">
                                      <p:cBhvr>
                                        <p:cTn id="13" dur="500" fill="hold"/>
                                        <p:tgtEl>
                                          <p:spTgt spid="18435"/>
                                        </p:tgtEl>
                                        <p:attrNameLst>
                                          <p:attrName>ppt_x</p:attrName>
                                        </p:attrNameLst>
                                      </p:cBhvr>
                                      <p:tavLst>
                                        <p:tav tm="0">
                                          <p:val>
                                            <p:strVal val="#ppt_x"/>
                                          </p:val>
                                        </p:tav>
                                        <p:tav tm="100000">
                                          <p:val>
                                            <p:strVal val="#ppt_x"/>
                                          </p:val>
                                        </p:tav>
                                      </p:tavLst>
                                    </p:anim>
                                    <p:anim calcmode="lin" valueType="num">
                                      <p:cBhvr>
                                        <p:cTn id="14" dur="500" fill="hold"/>
                                        <p:tgtEl>
                                          <p:spTgt spid="18435"/>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8439"/>
                                        </p:tgtEl>
                                        <p:attrNameLst>
                                          <p:attrName>style.visibility</p:attrName>
                                        </p:attrNameLst>
                                      </p:cBhvr>
                                      <p:to>
                                        <p:strVal val="visible"/>
                                      </p:to>
                                    </p:set>
                                    <p:animEffect transition="in" filter="fade">
                                      <p:cBhvr>
                                        <p:cTn id="17" dur="500"/>
                                        <p:tgtEl>
                                          <p:spTgt spid="18439"/>
                                        </p:tgtEl>
                                      </p:cBhvr>
                                    </p:animEffect>
                                  </p:childTnLst>
                                </p:cTn>
                              </p:par>
                            </p:childTnLst>
                          </p:cTn>
                        </p:par>
                        <p:par>
                          <p:cTn id="18" fill="hold" nodeType="afterGroup">
                            <p:stCondLst>
                              <p:cond delay="1000"/>
                            </p:stCondLst>
                            <p:childTnLst>
                              <p:par>
                                <p:cTn id="19" presetID="12" presetClass="entr" presetSubtype="1" fill="hold" nodeType="after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slide(fromTop)">
                                      <p:cBhvr>
                                        <p:cTn id="21" dur="500"/>
                                        <p:tgtEl>
                                          <p:spTgt spid="18440"/>
                                        </p:tgtEl>
                                      </p:cBhvr>
                                    </p:animEffect>
                                  </p:childTnLst>
                                </p:cTn>
                              </p:par>
                              <p:par>
                                <p:cTn id="22" presetID="12" presetClass="entr" presetSubtype="1" fill="hold" nodeType="withEffect">
                                  <p:stCondLst>
                                    <p:cond delay="1000"/>
                                  </p:stCondLst>
                                  <p:childTnLst>
                                    <p:set>
                                      <p:cBhvr>
                                        <p:cTn id="23" dur="1" fill="hold">
                                          <p:stCondLst>
                                            <p:cond delay="0"/>
                                          </p:stCondLst>
                                        </p:cTn>
                                        <p:tgtEl>
                                          <p:spTgt spid="18443"/>
                                        </p:tgtEl>
                                        <p:attrNameLst>
                                          <p:attrName>style.visibility</p:attrName>
                                        </p:attrNameLst>
                                      </p:cBhvr>
                                      <p:to>
                                        <p:strVal val="visible"/>
                                      </p:to>
                                    </p:set>
                                    <p:animEffect transition="in" filter="slide(fromTop)">
                                      <p:cBhvr>
                                        <p:cTn id="24" dur="500"/>
                                        <p:tgtEl>
                                          <p:spTgt spid="18443"/>
                                        </p:tgtEl>
                                      </p:cBhvr>
                                    </p:animEffect>
                                  </p:childTnLst>
                                </p:cTn>
                              </p:par>
                              <p:par>
                                <p:cTn id="25" presetID="12" presetClass="entr" presetSubtype="1" fill="hold" nodeType="withEffect">
                                  <p:stCondLst>
                                    <p:cond delay="1000"/>
                                  </p:stCondLst>
                                  <p:childTnLst>
                                    <p:set>
                                      <p:cBhvr>
                                        <p:cTn id="26" dur="1" fill="hold">
                                          <p:stCondLst>
                                            <p:cond delay="0"/>
                                          </p:stCondLst>
                                        </p:cTn>
                                        <p:tgtEl>
                                          <p:spTgt spid="18444"/>
                                        </p:tgtEl>
                                        <p:attrNameLst>
                                          <p:attrName>style.visibility</p:attrName>
                                        </p:attrNameLst>
                                      </p:cBhvr>
                                      <p:to>
                                        <p:strVal val="visible"/>
                                      </p:to>
                                    </p:set>
                                    <p:animEffect transition="in" filter="slide(fromTop)">
                                      <p:cBhvr>
                                        <p:cTn id="27" dur="500"/>
                                        <p:tgtEl>
                                          <p:spTgt spid="18444"/>
                                        </p:tgtEl>
                                      </p:cBhvr>
                                    </p:animEffect>
                                  </p:childTnLst>
                                </p:cTn>
                              </p:par>
                              <p:par>
                                <p:cTn id="28" presetID="12" presetClass="entr" presetSubtype="1" fill="hold" nodeType="withEffect">
                                  <p:stCondLst>
                                    <p:cond delay="1000"/>
                                  </p:stCondLst>
                                  <p:childTnLst>
                                    <p:set>
                                      <p:cBhvr>
                                        <p:cTn id="29" dur="1" fill="hold">
                                          <p:stCondLst>
                                            <p:cond delay="0"/>
                                          </p:stCondLst>
                                        </p:cTn>
                                        <p:tgtEl>
                                          <p:spTgt spid="18445"/>
                                        </p:tgtEl>
                                        <p:attrNameLst>
                                          <p:attrName>style.visibility</p:attrName>
                                        </p:attrNameLst>
                                      </p:cBhvr>
                                      <p:to>
                                        <p:strVal val="visible"/>
                                      </p:to>
                                    </p:set>
                                    <p:animEffect transition="in" filter="slide(fromTop)">
                                      <p:cBhvr>
                                        <p:cTn id="30" dur="500"/>
                                        <p:tgtEl>
                                          <p:spTgt spid="18445"/>
                                        </p:tgtEl>
                                      </p:cBhvr>
                                    </p:animEffect>
                                  </p:childTnLst>
                                </p:cTn>
                              </p:par>
                              <p:par>
                                <p:cTn id="31" presetID="12" presetClass="entr" presetSubtype="1" fill="hold" nodeType="withEffect">
                                  <p:stCondLst>
                                    <p:cond delay="1000"/>
                                  </p:stCondLst>
                                  <p:childTnLst>
                                    <p:set>
                                      <p:cBhvr>
                                        <p:cTn id="32" dur="1" fill="hold">
                                          <p:stCondLst>
                                            <p:cond delay="0"/>
                                          </p:stCondLst>
                                        </p:cTn>
                                        <p:tgtEl>
                                          <p:spTgt spid="18446"/>
                                        </p:tgtEl>
                                        <p:attrNameLst>
                                          <p:attrName>style.visibility</p:attrName>
                                        </p:attrNameLst>
                                      </p:cBhvr>
                                      <p:to>
                                        <p:strVal val="visible"/>
                                      </p:to>
                                    </p:set>
                                    <p:animEffect transition="in" filter="slide(fromTop)">
                                      <p:cBhvr>
                                        <p:cTn id="33" dur="500"/>
                                        <p:tgtEl>
                                          <p:spTgt spid="18446"/>
                                        </p:tgtEl>
                                      </p:cBhvr>
                                    </p:animEffect>
                                  </p:childTnLst>
                                </p:cTn>
                              </p:par>
                              <p:par>
                                <p:cTn id="34" presetID="10" presetClass="entr" presetSubtype="0" fill="hold" grpId="1" nodeType="withEffect">
                                  <p:stCondLst>
                                    <p:cond delay="600"/>
                                  </p:stCondLst>
                                  <p:childTnLst>
                                    <p:set>
                                      <p:cBhvr>
                                        <p:cTn id="35" dur="1" fill="hold">
                                          <p:stCondLst>
                                            <p:cond delay="0"/>
                                          </p:stCondLst>
                                        </p:cTn>
                                        <p:tgtEl>
                                          <p:spTgt spid="18448"/>
                                        </p:tgtEl>
                                        <p:attrNameLst>
                                          <p:attrName>style.visibility</p:attrName>
                                        </p:attrNameLst>
                                      </p:cBhvr>
                                      <p:to>
                                        <p:strVal val="visible"/>
                                      </p:to>
                                    </p:set>
                                    <p:animEffect transition="in" filter="fade">
                                      <p:cBhvr>
                                        <p:cTn id="36" dur="2000"/>
                                        <p:tgtEl>
                                          <p:spTgt spid="18448"/>
                                        </p:tgtEl>
                                      </p:cBhvr>
                                    </p:animEffect>
                                  </p:childTnLst>
                                </p:cTn>
                              </p:par>
                              <p:par>
                                <p:cTn id="37" presetID="10" presetClass="entr" presetSubtype="0" fill="hold" grpId="1" nodeType="withEffect">
                                  <p:stCondLst>
                                    <p:cond delay="1200"/>
                                  </p:stCondLst>
                                  <p:childTnLst>
                                    <p:set>
                                      <p:cBhvr>
                                        <p:cTn id="38" dur="1" fill="hold">
                                          <p:stCondLst>
                                            <p:cond delay="0"/>
                                          </p:stCondLst>
                                        </p:cTn>
                                        <p:tgtEl>
                                          <p:spTgt spid="18449"/>
                                        </p:tgtEl>
                                        <p:attrNameLst>
                                          <p:attrName>style.visibility</p:attrName>
                                        </p:attrNameLst>
                                      </p:cBhvr>
                                      <p:to>
                                        <p:strVal val="visible"/>
                                      </p:to>
                                    </p:set>
                                    <p:animEffect transition="in" filter="fade">
                                      <p:cBhvr>
                                        <p:cTn id="39" dur="2000"/>
                                        <p:tgtEl>
                                          <p:spTgt spid="18449"/>
                                        </p:tgtEl>
                                      </p:cBhvr>
                                    </p:animEffect>
                                  </p:childTnLst>
                                </p:cTn>
                              </p:par>
                              <p:par>
                                <p:cTn id="40" presetID="10" presetClass="entr" presetSubtype="0" fill="hold" grpId="1" nodeType="withEffect">
                                  <p:stCondLst>
                                    <p:cond delay="1800"/>
                                  </p:stCondLst>
                                  <p:childTnLst>
                                    <p:set>
                                      <p:cBhvr>
                                        <p:cTn id="41" dur="1" fill="hold">
                                          <p:stCondLst>
                                            <p:cond delay="0"/>
                                          </p:stCondLst>
                                        </p:cTn>
                                        <p:tgtEl>
                                          <p:spTgt spid="18451"/>
                                        </p:tgtEl>
                                        <p:attrNameLst>
                                          <p:attrName>style.visibility</p:attrName>
                                        </p:attrNameLst>
                                      </p:cBhvr>
                                      <p:to>
                                        <p:strVal val="visible"/>
                                      </p:to>
                                    </p:set>
                                    <p:animEffect transition="in" filter="fade">
                                      <p:cBhvr>
                                        <p:cTn id="42" dur="2000"/>
                                        <p:tgtEl>
                                          <p:spTgt spid="18451"/>
                                        </p:tgtEl>
                                      </p:cBhvr>
                                    </p:animEffect>
                                  </p:childTnLst>
                                </p:cTn>
                              </p:par>
                              <p:par>
                                <p:cTn id="43" presetID="10" presetClass="entr" presetSubtype="0" fill="hold" grpId="1" nodeType="withEffect">
                                  <p:stCondLst>
                                    <p:cond delay="1800"/>
                                  </p:stCondLst>
                                  <p:childTnLst>
                                    <p:set>
                                      <p:cBhvr>
                                        <p:cTn id="44" dur="1" fill="hold">
                                          <p:stCondLst>
                                            <p:cond delay="0"/>
                                          </p:stCondLst>
                                        </p:cTn>
                                        <p:tgtEl>
                                          <p:spTgt spid="18452"/>
                                        </p:tgtEl>
                                        <p:attrNameLst>
                                          <p:attrName>style.visibility</p:attrName>
                                        </p:attrNameLst>
                                      </p:cBhvr>
                                      <p:to>
                                        <p:strVal val="visible"/>
                                      </p:to>
                                    </p:set>
                                    <p:animEffect transition="in" filter="fade">
                                      <p:cBhvr>
                                        <p:cTn id="45" dur="2000"/>
                                        <p:tgtEl>
                                          <p:spTgt spid="18452"/>
                                        </p:tgtEl>
                                      </p:cBhvr>
                                    </p:animEffect>
                                  </p:childTnLst>
                                </p:cTn>
                              </p:par>
                              <p:par>
                                <p:cTn id="46" presetID="10" presetClass="entr" presetSubtype="0" fill="hold" grpId="1" nodeType="withEffect">
                                  <p:stCondLst>
                                    <p:cond delay="1800"/>
                                  </p:stCondLst>
                                  <p:childTnLst>
                                    <p:set>
                                      <p:cBhvr>
                                        <p:cTn id="47" dur="1" fill="hold">
                                          <p:stCondLst>
                                            <p:cond delay="0"/>
                                          </p:stCondLst>
                                        </p:cTn>
                                        <p:tgtEl>
                                          <p:spTgt spid="18453"/>
                                        </p:tgtEl>
                                        <p:attrNameLst>
                                          <p:attrName>style.visibility</p:attrName>
                                        </p:attrNameLst>
                                      </p:cBhvr>
                                      <p:to>
                                        <p:strVal val="visible"/>
                                      </p:to>
                                    </p:set>
                                    <p:animEffect transition="in" filter="fade">
                                      <p:cBhvr>
                                        <p:cTn id="48" dur="2000"/>
                                        <p:tgtEl>
                                          <p:spTgt spid="18453"/>
                                        </p:tgtEl>
                                      </p:cBhvr>
                                    </p:animEffect>
                                  </p:childTnLst>
                                </p:cTn>
                              </p:par>
                              <p:par>
                                <p:cTn id="49" presetID="10" presetClass="entr" presetSubtype="0" fill="hold" grpId="1" nodeType="withEffect">
                                  <p:stCondLst>
                                    <p:cond delay="180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8" grpId="0" bldLvl="0"/>
      <p:bldP spid="18448" grpId="1" bldLvl="0"/>
      <p:bldP spid="18449" grpId="0" bldLvl="0"/>
      <p:bldP spid="18449" grpId="1" bldLvl="0"/>
      <p:bldP spid="18451" grpId="0" bldLvl="0"/>
      <p:bldP spid="18451" grpId="1" bldLvl="0"/>
      <p:bldP spid="18452" grpId="0" bldLvl="0"/>
      <p:bldP spid="18452" grpId="1" bldLvl="0"/>
      <p:bldP spid="18453" grpId="0" bldLvl="0"/>
      <p:bldP spid="18453" grpId="1" bldLvl="0"/>
      <p:bldP spid="23" grpId="0" bldLvl="0"/>
      <p:bldP spid="23" grpId="1"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557036" y="106492"/>
            <a:ext cx="6169201" cy="1865126"/>
          </a:xfrm>
          <a:prstGeom prst="rect">
            <a:avLst/>
          </a:prstGeom>
          <a:noFill/>
          <a:ln w="9525">
            <a:noFill/>
          </a:ln>
        </p:spPr>
        <p:txBody>
          <a:bodyPr wrap="square">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endParaRPr lang="zh-CN" altLang="en-US"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r>
              <a:rPr lang="zh-CN" altLang="en-US" sz="2400" b="1" dirty="0" smtClean="0">
                <a:solidFill>
                  <a:srgbClr val="777777"/>
                </a:solidFill>
                <a:ea typeface="微软雅黑" panose="020B0503020204020204" pitchFamily="34" charset="-122"/>
              </a:rPr>
              <a:t>登录、注册页面展示:</a:t>
            </a:r>
            <a:endParaRPr lang="en-US" altLang="zh-CN" sz="2400" b="1" dirty="0" smtClean="0">
              <a:solidFill>
                <a:srgbClr val="777777"/>
              </a:solidFill>
              <a:ea typeface="微软雅黑" panose="020B0503020204020204" pitchFamily="34" charset="-122"/>
            </a:endParaRPr>
          </a:p>
          <a:p>
            <a:pPr marL="0" indent="0" eaLnBrk="1">
              <a:spcBef>
                <a:spcPct val="0"/>
              </a:spcBef>
              <a:buNone/>
              <a:defRPr/>
            </a:pPr>
            <a:endParaRPr lang="zh-CN" altLang="en-US" sz="1600" b="1" dirty="0" smtClean="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zh-CN" altLang="en-US" sz="1600" b="1" noProof="1" smtClean="0">
                <a:solidFill>
                  <a:srgbClr val="777777"/>
                </a:solidFill>
                <a:ea typeface="微软雅黑" panose="020B0503020204020204" pitchFamily="34" charset="-122"/>
                <a:sym typeface="+mn-ea"/>
              </a:rPr>
              <a:t>校验功能：所用的输入框不能为空，注册模块的联系电话必须为</a:t>
            </a:r>
            <a:r>
              <a:rPr lang="en-US" altLang="zh-CN" sz="1600" b="1" noProof="1" smtClean="0">
                <a:solidFill>
                  <a:srgbClr val="777777"/>
                </a:solidFill>
                <a:ea typeface="微软雅黑" panose="020B0503020204020204" pitchFamily="34" charset="-122"/>
                <a:sym typeface="+mn-ea"/>
              </a:rPr>
              <a:t>11</a:t>
            </a:r>
            <a:r>
              <a:rPr lang="zh-CN" altLang="en-US" sz="1600" b="1" noProof="1" smtClean="0">
                <a:solidFill>
                  <a:srgbClr val="777777"/>
                </a:solidFill>
                <a:ea typeface="微软雅黑" panose="020B0503020204020204" pitchFamily="34" charset="-122"/>
                <a:sym typeface="+mn-ea"/>
              </a:rPr>
              <a:t>位的数字，邮箱必须包含</a:t>
            </a:r>
            <a:r>
              <a:rPr lang="en-US" altLang="zh-CN" sz="1600" b="1" noProof="1" smtClean="0">
                <a:solidFill>
                  <a:srgbClr val="777777"/>
                </a:solidFill>
                <a:ea typeface="微软雅黑" panose="020B0503020204020204" pitchFamily="34" charset="-122"/>
                <a:sym typeface="+mn-ea"/>
              </a:rPr>
              <a:t>@</a:t>
            </a:r>
            <a:r>
              <a:rPr lang="zh-CN" altLang="en-US" sz="1600" b="1" noProof="1" smtClean="0">
                <a:solidFill>
                  <a:srgbClr val="777777"/>
                </a:solidFill>
                <a:ea typeface="微软雅黑" panose="020B0503020204020204" pitchFamily="34" charset="-122"/>
                <a:sym typeface="+mn-ea"/>
              </a:rPr>
              <a:t>，用户名通过与</a:t>
            </a:r>
            <a:r>
              <a:rPr lang="en-US" altLang="zh-CN" sz="1600" b="1" noProof="1" smtClean="0">
                <a:solidFill>
                  <a:srgbClr val="777777"/>
                </a:solidFill>
                <a:ea typeface="微软雅黑" panose="020B0503020204020204" pitchFamily="34" charset="-122"/>
                <a:sym typeface="+mn-ea"/>
              </a:rPr>
              <a:t>json</a:t>
            </a:r>
            <a:r>
              <a:rPr lang="zh-CN" altLang="en-US" sz="1600" b="1" noProof="1" smtClean="0">
                <a:solidFill>
                  <a:srgbClr val="777777"/>
                </a:solidFill>
                <a:ea typeface="微软雅黑" panose="020B0503020204020204" pitchFamily="34" charset="-122"/>
                <a:sym typeface="+mn-ea"/>
              </a:rPr>
              <a:t>数据相核对，两次输入密码必须相同。</a:t>
            </a:r>
            <a:endParaRPr lang="zh-CN" altLang="en-US" sz="1600" noProof="1"/>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968" y="1953154"/>
            <a:ext cx="54578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6237" y="1355724"/>
            <a:ext cx="4224337" cy="416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445911" y="1075950"/>
            <a:ext cx="3442494" cy="2529923"/>
          </a:xfrm>
          <a:prstGeom prst="rect">
            <a:avLst/>
          </a:prstGeom>
          <a:noFill/>
          <a:ln w="9525">
            <a:noFill/>
          </a:ln>
        </p:spPr>
        <p:txBody>
          <a:bodyPr wrap="square">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r>
              <a:rPr lang="zh-CN" altLang="en-US" sz="2400" b="1" noProof="1" smtClean="0">
                <a:solidFill>
                  <a:srgbClr val="777777"/>
                </a:solidFill>
                <a:ea typeface="微软雅黑" panose="020B0503020204020204" pitchFamily="34" charset="-122"/>
              </a:rPr>
              <a:t>首页展示</a:t>
            </a:r>
            <a:r>
              <a:rPr lang="en-US" altLang="zh-CN" sz="2400" b="1" noProof="1" smtClean="0">
                <a:solidFill>
                  <a:srgbClr val="777777"/>
                </a:solidFill>
                <a:ea typeface="微软雅黑" panose="020B0503020204020204" pitchFamily="34" charset="-122"/>
              </a:rPr>
              <a:t>:</a:t>
            </a:r>
            <a:endParaRPr lang="en-US" altLang="zh-CN"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endParaRPr lang="en-US" altLang="zh-CN" sz="24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1</a:t>
            </a:r>
            <a:r>
              <a:rPr lang="zh-CN" altLang="en-US" sz="1600" b="1" noProof="1" smtClean="0">
                <a:solidFill>
                  <a:srgbClr val="777777"/>
                </a:solidFill>
                <a:ea typeface="微软雅黑" panose="020B0503020204020204" pitchFamily="34" charset="-122"/>
              </a:rPr>
              <a:t>）今日预约：读取预约模块的今日预约</a:t>
            </a:r>
            <a:r>
              <a:rPr lang="en-US" altLang="zh-CN" sz="1600" b="1" noProof="1" smtClean="0">
                <a:solidFill>
                  <a:srgbClr val="777777"/>
                </a:solidFill>
                <a:ea typeface="微软雅黑" panose="020B0503020204020204" pitchFamily="34" charset="-122"/>
              </a:rPr>
              <a:t>json</a:t>
            </a:r>
            <a:r>
              <a:rPr lang="zh-CN" altLang="en-US" sz="1600" b="1" noProof="1" smtClean="0">
                <a:solidFill>
                  <a:srgbClr val="777777"/>
                </a:solidFill>
                <a:ea typeface="微软雅黑" panose="020B0503020204020204" pitchFamily="34" charset="-122"/>
              </a:rPr>
              <a:t>数据。</a:t>
            </a: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endParaRPr lang="en-US" altLang="zh-CN" sz="1600" b="1" noProof="1">
              <a:solidFill>
                <a:srgbClr val="777777"/>
              </a:solidFill>
              <a:ea typeface="微软雅黑" panose="020B0503020204020204" pitchFamily="34" charset="-122"/>
            </a:endParaRPr>
          </a:p>
          <a:p>
            <a:pPr marL="0" indent="0" eaLnBrk="1">
              <a:spcBef>
                <a:spcPct val="0"/>
              </a:spcBef>
              <a:buFont typeface="Wingdings" panose="05000000000000000000" charset="0"/>
              <a:buNone/>
              <a:defRPr/>
            </a:pP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2) </a:t>
            </a:r>
            <a:r>
              <a:rPr lang="zh-CN" altLang="en-US" sz="1600" b="1" noProof="1" smtClean="0">
                <a:solidFill>
                  <a:srgbClr val="777777"/>
                </a:solidFill>
                <a:ea typeface="微软雅黑" panose="020B0503020204020204" pitchFamily="34" charset="-122"/>
              </a:rPr>
              <a:t>今日排班：获取排班模块的今日排班数据，若当天有排班，就会出现相应的信息，使用到</a:t>
            </a:r>
            <a:r>
              <a:rPr lang="en-US" altLang="zh-CN" sz="1600" b="1" noProof="1" smtClean="0">
                <a:solidFill>
                  <a:srgbClr val="777777"/>
                </a:solidFill>
                <a:ea typeface="微软雅黑" panose="020B0503020204020204" pitchFamily="34" charset="-122"/>
              </a:rPr>
              <a:t>vuex</a:t>
            </a:r>
            <a:r>
              <a:rPr lang="zh-CN" altLang="en-US" sz="1600" b="1" noProof="1" smtClean="0">
                <a:solidFill>
                  <a:srgbClr val="777777"/>
                </a:solidFill>
                <a:ea typeface="微软雅黑" panose="020B0503020204020204" pitchFamily="34" charset="-122"/>
              </a:rPr>
              <a:t>技术实现页面的传值。</a:t>
            </a:r>
            <a:endParaRPr lang="zh-CN" altLang="en-US" sz="1600" noProof="1"/>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5720" y="993422"/>
            <a:ext cx="7209543" cy="499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400049" y="29886"/>
            <a:ext cx="11115675" cy="1440394"/>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个人信息页展示：</a:t>
            </a:r>
            <a:endParaRPr lang="zh-CN" altLang="en-US" sz="1200" dirty="0" smtClean="0">
              <a:solidFill>
                <a:srgbClr val="777777"/>
              </a:solidFill>
              <a:ea typeface="微软雅黑" panose="020B0503020204020204" pitchFamily="34" charset="-122"/>
            </a:endParaRPr>
          </a:p>
          <a:p>
            <a:pPr hangingPunct="0">
              <a:lnSpc>
                <a:spcPct val="110000"/>
              </a:lnSpc>
              <a:buFontTx/>
              <a:buNone/>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600" b="1" dirty="0">
                <a:solidFill>
                  <a:srgbClr val="777777"/>
                </a:solidFill>
                <a:ea typeface="微软雅黑" panose="020B0503020204020204" pitchFamily="34" charset="-122"/>
              </a:rPr>
              <a:t>如</a:t>
            </a:r>
            <a:r>
              <a:rPr lang="zh-CN" altLang="en-US" sz="1600" b="1" dirty="0" smtClean="0">
                <a:solidFill>
                  <a:srgbClr val="777777"/>
                </a:solidFill>
                <a:ea typeface="微软雅黑" panose="020B0503020204020204" pitchFamily="34" charset="-122"/>
              </a:rPr>
              <a:t>图左边图片：点击个人信息进来的页面，图片中的数据是通过</a:t>
            </a:r>
            <a:r>
              <a:rPr lang="en-US" altLang="zh-CN" sz="1600" b="1" dirty="0" err="1" smtClean="0">
                <a:solidFill>
                  <a:srgbClr val="777777"/>
                </a:solidFill>
                <a:ea typeface="微软雅黑" panose="020B0503020204020204" pitchFamily="34" charset="-122"/>
              </a:rPr>
              <a:t>json</a:t>
            </a:r>
            <a:r>
              <a:rPr lang="zh-CN" altLang="en-US" sz="1600" b="1" dirty="0" smtClean="0">
                <a:solidFill>
                  <a:srgbClr val="777777"/>
                </a:solidFill>
                <a:ea typeface="微软雅黑" panose="020B0503020204020204" pitchFamily="34" charset="-122"/>
              </a:rPr>
              <a:t>获取得到的，其中登录帐号是通过使用</a:t>
            </a:r>
            <a:r>
              <a:rPr lang="en-US" altLang="zh-CN" sz="1600" b="1" dirty="0" err="1" smtClean="0">
                <a:solidFill>
                  <a:srgbClr val="777777"/>
                </a:solidFill>
                <a:ea typeface="微软雅黑" panose="020B0503020204020204" pitchFamily="34" charset="-122"/>
              </a:rPr>
              <a:t>vuex</a:t>
            </a:r>
            <a:r>
              <a:rPr lang="zh-CN" altLang="en-US" sz="1600" b="1" dirty="0" smtClean="0">
                <a:solidFill>
                  <a:srgbClr val="777777"/>
                </a:solidFill>
                <a:ea typeface="微软雅黑" panose="020B0503020204020204" pitchFamily="34" charset="-122"/>
              </a:rPr>
              <a:t>技术实现不同页面数据的传值，点击编辑都可进行信息的修改。</a:t>
            </a:r>
            <a:endParaRPr lang="en-US" altLang="zh-CN" sz="1600" b="1"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600" b="1" dirty="0">
                <a:solidFill>
                  <a:srgbClr val="777777"/>
                </a:solidFill>
                <a:ea typeface="微软雅黑" panose="020B0503020204020204" pitchFamily="34" charset="-122"/>
              </a:rPr>
              <a:t>如</a:t>
            </a:r>
            <a:r>
              <a:rPr lang="zh-CN" altLang="en-US" sz="1600" b="1" dirty="0" smtClean="0">
                <a:solidFill>
                  <a:srgbClr val="777777"/>
                </a:solidFill>
                <a:ea typeface="微软雅黑" panose="020B0503020204020204" pitchFamily="34" charset="-122"/>
              </a:rPr>
              <a:t>图右边图片：点击编辑出现对话框，可对信息进行编辑，姓名部分同样是通过</a:t>
            </a:r>
            <a:r>
              <a:rPr lang="en-US" altLang="zh-CN" sz="1600" b="1" dirty="0" err="1" smtClean="0">
                <a:solidFill>
                  <a:srgbClr val="777777"/>
                </a:solidFill>
                <a:ea typeface="微软雅黑" panose="020B0503020204020204" pitchFamily="34" charset="-122"/>
              </a:rPr>
              <a:t>vuex</a:t>
            </a:r>
            <a:r>
              <a:rPr lang="zh-CN" altLang="en-US" sz="1600" b="1" dirty="0" smtClean="0">
                <a:solidFill>
                  <a:srgbClr val="777777"/>
                </a:solidFill>
                <a:ea typeface="微软雅黑" panose="020B0503020204020204" pitchFamily="34" charset="-122"/>
              </a:rPr>
              <a:t>实现不同页面的传值功能。</a:t>
            </a:r>
            <a:endParaRPr lang="zh-CN" altLang="en-US" sz="1600" dirty="0" smtClean="0">
              <a:solidFill>
                <a:srgbClr val="777777"/>
              </a:solidFill>
              <a:ea typeface="微软雅黑" panose="020B0503020204020204" pitchFamily="34" charset="-122"/>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651000"/>
            <a:ext cx="5387975"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5488" y="1651000"/>
            <a:ext cx="5710237" cy="45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95338" y="306388"/>
            <a:ext cx="10706100" cy="1338828"/>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排班页展示：</a:t>
            </a: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400" b="1" dirty="0" smtClean="0">
                <a:solidFill>
                  <a:srgbClr val="777777"/>
                </a:solidFill>
                <a:ea typeface="微软雅黑" panose="020B0503020204020204" pitchFamily="34" charset="-122"/>
              </a:rPr>
              <a:t>如图左上方：这是初始页面，当点击绿色按钮新增排班时，通过路由跳转到如图左边中间的图片所示，点击新增排班出现增加对话框，当增加排班完成时，结果如图左下方，相应地，上一个页面的数据也得到相应的更新，如右上方图片所示。同样，首页的今日排班显示出该天的排班情况。</a:t>
            </a:r>
            <a:endParaRPr lang="zh-CN" altLang="en-US" sz="1400" dirty="0" smtClean="0">
              <a:solidFill>
                <a:srgbClr val="777777"/>
              </a:solidFill>
              <a:ea typeface="微软雅黑" panose="020B0503020204020204" pitchFamily="34" charset="-122"/>
            </a:endParaRP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337" y="1675070"/>
            <a:ext cx="5314155" cy="233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38" y="4148137"/>
            <a:ext cx="5314154"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38" y="5489575"/>
            <a:ext cx="5314153"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3882" y="1675070"/>
            <a:ext cx="5007556" cy="233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3882" y="4371488"/>
            <a:ext cx="4405312" cy="209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355600" y="1681956"/>
            <a:ext cx="3502025" cy="2837700"/>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预约页展示：</a:t>
            </a:r>
            <a:endParaRPr lang="en-US" altLang="zh-CN" sz="2400" b="1" noProof="1" smtClean="0">
              <a:solidFill>
                <a:srgbClr val="777777"/>
              </a:solidFill>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lnSpc>
                <a:spcPct val="110000"/>
              </a:lnSpc>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rPr>
              <a:t>预约页：包括今日预约和预约报备两个选项卡。</a:t>
            </a:r>
            <a:endParaRPr lang="en-US" altLang="zh-CN" sz="1600" noProof="1" smtClean="0">
              <a:solidFill>
                <a:srgbClr val="777777"/>
              </a:solidFill>
              <a:ea typeface="微软雅黑" panose="020B0503020204020204" pitchFamily="34" charset="-122"/>
              <a:cs typeface="+mn-ea"/>
            </a:endParaRPr>
          </a:p>
          <a:p>
            <a:pPr marL="285750" indent="-285750">
              <a:lnSpc>
                <a:spcPct val="110000"/>
              </a:lnSpc>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rPr>
              <a:t>今日预约：通过</a:t>
            </a:r>
            <a:r>
              <a:rPr lang="en-US" altLang="zh-CN" sz="1600" noProof="1" smtClean="0">
                <a:solidFill>
                  <a:srgbClr val="777777"/>
                </a:solidFill>
                <a:ea typeface="微软雅黑" panose="020B0503020204020204" pitchFamily="34" charset="-122"/>
                <a:cs typeface="+mn-ea"/>
              </a:rPr>
              <a:t>json</a:t>
            </a:r>
            <a:r>
              <a:rPr lang="zh-CN" altLang="en-US" sz="1600" noProof="1" smtClean="0">
                <a:solidFill>
                  <a:srgbClr val="777777"/>
                </a:solidFill>
                <a:ea typeface="微软雅黑" panose="020B0503020204020204" pitchFamily="34" charset="-122"/>
                <a:cs typeface="+mn-ea"/>
              </a:rPr>
              <a:t>获取数据，点击详情得到该患者的详细情况，可修改预约时间和医生。</a:t>
            </a:r>
            <a:endParaRPr lang="en-US" altLang="zh-CN" sz="1600" noProof="1" smtClean="0">
              <a:solidFill>
                <a:srgbClr val="777777"/>
              </a:solidFill>
              <a:ea typeface="微软雅黑" panose="020B0503020204020204" pitchFamily="34" charset="-122"/>
              <a:cs typeface="+mn-ea"/>
            </a:endParaRPr>
          </a:p>
          <a:p>
            <a:pPr marL="285750" indent="-285750">
              <a:lnSpc>
                <a:spcPct val="110000"/>
              </a:lnSpc>
              <a:buFont typeface="Wingdings" panose="05000000000000000000" charset="0"/>
              <a:buChar char="Ø"/>
              <a:defRPr/>
            </a:pPr>
            <a:r>
              <a:rPr lang="zh-CN" altLang="en-US" sz="1600" noProof="1" smtClean="0">
                <a:solidFill>
                  <a:srgbClr val="777777"/>
                </a:solidFill>
                <a:ea typeface="微软雅黑" panose="020B0503020204020204" pitchFamily="34" charset="-122"/>
                <a:cs typeface="+mn-ea"/>
              </a:rPr>
              <a:t>预约报备：可实现数据的增删改功能，使用到深拷贝技术。</a:t>
            </a:r>
            <a:endParaRPr lang="zh-CN" altLang="en-US" sz="1600" noProof="1" smtClean="0">
              <a:solidFill>
                <a:srgbClr val="777777"/>
              </a:solidFill>
              <a:ea typeface="微软雅黑" panose="020B0503020204020204" pitchFamily="34" charset="-122"/>
            </a:endParaRPr>
          </a:p>
          <a:p>
            <a:pPr>
              <a:lnSpc>
                <a:spcPct val="120000"/>
              </a:lnSpc>
              <a:defRPr/>
            </a:pPr>
            <a:endParaRPr lang="zh-CN" altLang="en-US" noProof="1"/>
          </a:p>
        </p:txBody>
      </p:sp>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96056"/>
            <a:ext cx="755808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4644" y="3428206"/>
            <a:ext cx="7558088"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_3">
  <a:themeElements>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3">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4">
  <a:themeElements>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4">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504</TotalTime>
  <Pages>0</Pages>
  <Words>1727</Words>
  <Characters>0</Characters>
  <Application>Microsoft Office PowerPoint</Application>
  <DocSecurity>0</DocSecurity>
  <PresentationFormat>自定义</PresentationFormat>
  <Lines>0</Lines>
  <Paragraphs>122</Paragraphs>
  <Slides>26</Slides>
  <Notes>0</Notes>
  <HiddenSlides>0</HiddenSlides>
  <MMClips>0</MMClips>
  <ScaleCrop>false</ScaleCrop>
  <HeadingPairs>
    <vt:vector size="4" baseType="variant">
      <vt:variant>
        <vt:lpstr>主题</vt:lpstr>
      </vt:variant>
      <vt:variant>
        <vt:i4>3</vt:i4>
      </vt:variant>
      <vt:variant>
        <vt:lpstr>幻灯片标题</vt:lpstr>
      </vt:variant>
      <vt:variant>
        <vt:i4>26</vt:i4>
      </vt:variant>
    </vt:vector>
  </HeadingPairs>
  <TitlesOfParts>
    <vt:vector size="29" baseType="lpstr">
      <vt:lpstr>Office Theme</vt:lpstr>
      <vt:lpstr>Office Theme_3</vt:lpstr>
      <vt:lpstr>Office Theme_4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Administrator</cp:lastModifiedBy>
  <cp:revision>70</cp:revision>
  <dcterms:created xsi:type="dcterms:W3CDTF">2012-09-21T09:29:31Z</dcterms:created>
  <dcterms:modified xsi:type="dcterms:W3CDTF">2017-08-10T16:16:12Z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