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11c760c1_2_7:notes"/>
          <p:cNvSpPr txBox="1"/>
          <p:nvPr/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13/11/11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7011c760c1_2_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7011c760c1_2_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it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7011c760c1_2_7:notes"/>
          <p:cNvSpPr txBox="1"/>
          <p:nvPr/>
        </p:nvSpPr>
        <p:spPr>
          <a:xfrm>
            <a:off x="3886200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41025" rIns="78825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it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7011c760c1_2_7:notes"/>
          <p:cNvSpPr txBox="1"/>
          <p:nvPr/>
        </p:nvSpPr>
        <p:spPr>
          <a:xfrm>
            <a:off x="1141412" y="685800"/>
            <a:ext cx="4570412" cy="34274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7011c760c1_2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14912" cy="41100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343597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7011c760c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11c760c1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7011c760c1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Fotografia di coronavirus al microscopio elettronico a trasmissione (TEM) / CDC, Wikipedia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Disegno di coronavirus / ICTV</a:t>
            </a:r>
            <a:endParaRPr/>
          </a:p>
        </p:txBody>
      </p:sp>
      <p:sp>
        <p:nvSpPr>
          <p:cNvPr id="184" name="Google Shape;184;g7011c760c1_2_2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11c760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4" name="Google Shape;194;g7011c760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7011c760c1_0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11c760c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3" name="Google Shape;203;g7011c760c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7011c760c1_0_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11c760c1_2_18:notes"/>
          <p:cNvSpPr txBox="1"/>
          <p:nvPr/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13/11/11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7011c760c1_2_18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011c760c1_2_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it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011c760c1_2_18:notes"/>
          <p:cNvSpPr txBox="1"/>
          <p:nvPr/>
        </p:nvSpPr>
        <p:spPr>
          <a:xfrm>
            <a:off x="3886200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41025" rIns="78825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it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7011c760c1_2_18:notes"/>
          <p:cNvSpPr txBox="1"/>
          <p:nvPr/>
        </p:nvSpPr>
        <p:spPr>
          <a:xfrm>
            <a:off x="1143000" y="685800"/>
            <a:ext cx="4573587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7011c760c1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14912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7011c760c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11c760c1_2_47:notes"/>
          <p:cNvSpPr txBox="1"/>
          <p:nvPr/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13/11/11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7011c760c1_2_4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7011c760c1_2_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it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7011c760c1_2_47:notes"/>
          <p:cNvSpPr txBox="1"/>
          <p:nvPr/>
        </p:nvSpPr>
        <p:spPr>
          <a:xfrm>
            <a:off x="3886200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41025" rIns="78825" bIns="41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it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7011c760c1_2_47:notes"/>
          <p:cNvSpPr txBox="1"/>
          <p:nvPr/>
        </p:nvSpPr>
        <p:spPr>
          <a:xfrm>
            <a:off x="1143000" y="685800"/>
            <a:ext cx="4573587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7011c760c1_2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14912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7011c760c1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11c760c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8" name="Google Shape;88;g7011c760c1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7011c760c1_2_5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11c760c1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" name="Google Shape;97;g7011c760c1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7011c760c1_2_6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11c760c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" name="Google Shape;107;g7011c760c1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7011c760c1_2_1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11c760c1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7" name="Google Shape;117;g7011c760c1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011c760c1_2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11c760c1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g7011c760c1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7011c760c1_2_16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11c760c1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g7011c760c1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7011c760c1_2_19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ute.gov.it/nuovocoronavirus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ncbi.nlm.nih.gov/Taxonomy/Browser/wwwtax.cgi?mode=Tree&amp;id=11118&amp;lvl=3&amp;lin=f&amp;keep=1&amp;srchmode=1&amp;unlock" TargetMode="External"/><Relationship Id="rId5" Type="http://schemas.openxmlformats.org/officeDocument/2006/relationships/hyperlink" Target="https://talk.ictvonline.org/" TargetMode="External"/><Relationship Id="rId4" Type="http://schemas.openxmlformats.org/officeDocument/2006/relationships/hyperlink" Target="https://gisanddata.maps.arcgis.com/apps/opsdashboard/index.html?fbclid=IwAR1mRg8siCJ8qrIEXwunXy6wRCU8X4GGufXcaaxcL0HRErR5Sa2SMOpmPSY#/bda7594740fd40299423467b48e9ecf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556375" y="6246812"/>
            <a:ext cx="2122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769" y="2586271"/>
            <a:ext cx="7430225" cy="14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>
                <a:solidFill>
                  <a:srgbClr val="FF0000"/>
                </a:solidFill>
              </a:rPr>
              <a:t>Focus sui Coronavirus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46200" y="1268400"/>
            <a:ext cx="8451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/>
              <a:t>I </a:t>
            </a:r>
            <a:r>
              <a:rPr lang="it" sz="2400" b="1"/>
              <a:t>Coronavirus </a:t>
            </a:r>
            <a:r>
              <a:rPr lang="it" sz="2400"/>
              <a:t>appartengono a una vasta famiglia di virus con genoma a RNA a singolo filamento, con aspetto simile a una corona al microscopio elettronico. 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825" y="2884350"/>
            <a:ext cx="359092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 l="63604" t="42770" b="9032"/>
          <a:stretch/>
        </p:blipFill>
        <p:spPr>
          <a:xfrm>
            <a:off x="1133175" y="3332150"/>
            <a:ext cx="3003676" cy="2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>
                <a:solidFill>
                  <a:srgbClr val="FF0000"/>
                </a:solidFill>
              </a:rPr>
              <a:t>Tassonomia dei Coronavirus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346200" y="1018200"/>
            <a:ext cx="8451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/>
              <a:t>La famiglia è quella dei </a:t>
            </a:r>
            <a:r>
              <a:rPr lang="it" sz="2400" b="1" i="1">
                <a:solidFill>
                  <a:srgbClr val="FF0000"/>
                </a:solidFill>
              </a:rPr>
              <a:t>Coronaviridae</a:t>
            </a:r>
            <a:r>
              <a:rPr lang="it" sz="2400"/>
              <a:t>.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/>
              <a:t>Tra questi c’è la sottofamiglia </a:t>
            </a:r>
            <a:r>
              <a:rPr lang="it" sz="2400" b="1" i="1">
                <a:solidFill>
                  <a:srgbClr val="FF0000"/>
                </a:solidFill>
              </a:rPr>
              <a:t>Orthocoronavirinae</a:t>
            </a:r>
            <a:r>
              <a:rPr lang="it" sz="2400" i="1"/>
              <a:t>.</a:t>
            </a:r>
            <a:endParaRPr sz="24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/>
              <a:t>In questa sottofamiglia ci sono quattro generi (CoV): </a:t>
            </a:r>
            <a:r>
              <a:rPr lang="it" sz="2400" i="1"/>
              <a:t>Alpha</a:t>
            </a:r>
            <a:r>
              <a:rPr lang="it" sz="2400" i="1">
                <a:solidFill>
                  <a:schemeClr val="dk1"/>
                </a:solidFill>
              </a:rPr>
              <a:t>coronavirus</a:t>
            </a:r>
            <a:r>
              <a:rPr lang="it" sz="2400" i="1"/>
              <a:t>, </a:t>
            </a:r>
            <a:r>
              <a:rPr lang="it" sz="2400" b="1" i="1">
                <a:solidFill>
                  <a:srgbClr val="FF0000"/>
                </a:solidFill>
              </a:rPr>
              <a:t>Betacoronavirus</a:t>
            </a:r>
            <a:r>
              <a:rPr lang="it" sz="2400" i="1"/>
              <a:t>, Delta</a:t>
            </a:r>
            <a:r>
              <a:rPr lang="it" sz="2400" i="1">
                <a:solidFill>
                  <a:schemeClr val="dk1"/>
                </a:solidFill>
              </a:rPr>
              <a:t>coronavirus</a:t>
            </a:r>
            <a:r>
              <a:rPr lang="it" sz="2400" i="1"/>
              <a:t> e Gammacoronavirus.</a:t>
            </a:r>
            <a:r>
              <a:rPr lang="it" sz="2400"/>
              <a:t> 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/>
              <a:t>Il genere </a:t>
            </a:r>
            <a:r>
              <a:rPr lang="it" sz="2400" i="1"/>
              <a:t>Betacoronavirus </a:t>
            </a:r>
            <a:r>
              <a:rPr lang="it" sz="2400"/>
              <a:t>è diviso in cinque sottogeneri: 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i="1"/>
              <a:t>Embecovirus, Hibecovirus, Merbecovirus, Nobecovirus, </a:t>
            </a:r>
            <a:r>
              <a:rPr lang="it" sz="2400" b="1" i="1">
                <a:solidFill>
                  <a:srgbClr val="FF0000"/>
                </a:solidFill>
              </a:rPr>
              <a:t>Sarbecovirus</a:t>
            </a:r>
            <a:r>
              <a:rPr lang="it" sz="2400" i="1">
                <a:solidFill>
                  <a:schemeClr val="dk1"/>
                </a:solidFill>
              </a:rPr>
              <a:t>.</a:t>
            </a:r>
            <a:r>
              <a:rPr lang="it" sz="2400" i="1"/>
              <a:t>  </a:t>
            </a:r>
            <a:endParaRPr sz="24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1" i="1">
                <a:solidFill>
                  <a:srgbClr val="FF0000"/>
                </a:solidFill>
              </a:rPr>
              <a:t>SARS-CoV-2</a:t>
            </a:r>
            <a:r>
              <a:rPr lang="it" sz="2400" i="1"/>
              <a:t> </a:t>
            </a:r>
            <a:r>
              <a:rPr lang="it" sz="2400"/>
              <a:t>appartiene al sottogenere </a:t>
            </a:r>
            <a:r>
              <a:rPr lang="it" sz="2400" i="1">
                <a:solidFill>
                  <a:schemeClr val="dk1"/>
                </a:solidFill>
              </a:rPr>
              <a:t>Sarbecovirus.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>
                <a:solidFill>
                  <a:srgbClr val="FF0000"/>
                </a:solidFill>
              </a:rPr>
              <a:t>Siti per approfondire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46200" y="1018200"/>
            <a:ext cx="8451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1"/>
              <a:t>Nuovo coronavirus </a:t>
            </a:r>
            <a:r>
              <a:rPr lang="it" sz="2400"/>
              <a:t>del </a:t>
            </a:r>
            <a:r>
              <a:rPr lang="it" sz="2400" u="sng">
                <a:solidFill>
                  <a:schemeClr val="hlink"/>
                </a:solidFill>
                <a:hlinkClick r:id="rId3"/>
              </a:rPr>
              <a:t>Ministero della Salute</a:t>
            </a:r>
            <a:r>
              <a:rPr lang="it" sz="2400"/>
              <a:t> 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1"/>
              <a:t>Coronavirus COVID-19 Global cases </a:t>
            </a:r>
            <a:r>
              <a:rPr lang="it" sz="2400"/>
              <a:t>della </a:t>
            </a:r>
            <a:r>
              <a:rPr lang="it" sz="2400" u="sng">
                <a:solidFill>
                  <a:schemeClr val="hlink"/>
                </a:solidFill>
                <a:hlinkClick r:id="rId4"/>
              </a:rPr>
              <a:t>John Hopkins CSSE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1"/>
              <a:t>Homepage </a:t>
            </a:r>
            <a:r>
              <a:rPr lang="it" sz="2400"/>
              <a:t>dell’</a:t>
            </a:r>
            <a:r>
              <a:rPr lang="it" sz="2400" u="sng">
                <a:solidFill>
                  <a:schemeClr val="hlink"/>
                </a:solidFill>
                <a:hlinkClick r:id="rId5"/>
              </a:rPr>
              <a:t>International Committee on Taxonomy of Viruses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1"/>
              <a:t>Taxonomy browser</a:t>
            </a:r>
            <a:r>
              <a:rPr lang="it" sz="2400"/>
              <a:t> del </a:t>
            </a:r>
            <a:r>
              <a:rPr lang="it" sz="2400" i="1" u="sng">
                <a:solidFill>
                  <a:schemeClr val="hlink"/>
                </a:solidFill>
                <a:hlinkClick r:id="rId6"/>
              </a:rPr>
              <a:t>NCBI - National Center for Biotechnology Information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-150" y="2457450"/>
            <a:ext cx="9144000" cy="205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Arial"/>
              <a:buNone/>
            </a:pPr>
            <a:r>
              <a:rPr lang="it" sz="4800" b="1" i="0" u="none" strike="noStrike" cap="none">
                <a:solidFill>
                  <a:srgbClr val="FF0000"/>
                </a:solidFill>
              </a:rPr>
              <a:t>Biologia, microbiologia</a:t>
            </a:r>
            <a:endParaRPr sz="480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Arial"/>
              <a:buNone/>
            </a:pPr>
            <a:r>
              <a:rPr lang="it" sz="4800" b="1" i="0" u="none" strike="noStrike" cap="none">
                <a:solidFill>
                  <a:srgbClr val="FF0000"/>
                </a:solidFill>
              </a:rPr>
              <a:t>e </a:t>
            </a:r>
            <a:r>
              <a:rPr lang="it" sz="4800" b="1">
                <a:solidFill>
                  <a:srgbClr val="FF0000"/>
                </a:solidFill>
              </a:rPr>
              <a:t>tecnologie </a:t>
            </a:r>
            <a:r>
              <a:rPr lang="it" sz="4800" b="1" i="0" u="none" strike="noStrike" cap="none">
                <a:solidFill>
                  <a:srgbClr val="FF0000"/>
                </a:solidFill>
              </a:rPr>
              <a:t>di controllo sanitario</a:t>
            </a:r>
            <a:endParaRPr sz="4800" b="1" i="0" u="none" strike="noStrike" cap="none">
              <a:solidFill>
                <a:srgbClr val="FF0000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Arial"/>
              <a:buNone/>
            </a:pPr>
            <a:endParaRPr sz="4800" b="1">
              <a:solidFill>
                <a:srgbClr val="FF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3850" y="1162050"/>
            <a:ext cx="8136000" cy="72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r>
              <a:rPr lang="it" sz="4800" i="1">
                <a:solidFill>
                  <a:srgbClr val="666666"/>
                </a:solidFill>
              </a:rPr>
              <a:t>Materiale tratto da</a:t>
            </a:r>
            <a:endParaRPr sz="4800" i="1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endParaRPr sz="4800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endParaRPr sz="4800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endParaRPr sz="4800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endParaRPr sz="4800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endParaRPr sz="4800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600"/>
              <a:buFont typeface="Arial"/>
              <a:buNone/>
            </a:pPr>
            <a:r>
              <a:rPr lang="it" sz="4800">
                <a:solidFill>
                  <a:srgbClr val="666666"/>
                </a:solidFill>
              </a:rPr>
              <a:t>di </a:t>
            </a:r>
            <a:r>
              <a:rPr lang="it" sz="4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Fabio Fanti</a:t>
            </a:r>
            <a:endParaRPr sz="4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23850" y="596900"/>
            <a:ext cx="8569200" cy="521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4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0"/>
              <a:buFont typeface="Arial"/>
              <a:buNone/>
            </a:pPr>
            <a:r>
              <a:rPr lang="it" sz="8000">
                <a:solidFill>
                  <a:srgbClr val="808080"/>
                </a:solidFill>
              </a:rPr>
              <a:t>La biologia</a:t>
            </a:r>
            <a:endParaRPr sz="8000">
              <a:solidFill>
                <a:srgbClr val="808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0"/>
              <a:buFont typeface="Arial"/>
              <a:buNone/>
            </a:pPr>
            <a:r>
              <a:rPr lang="it" sz="8000">
                <a:solidFill>
                  <a:srgbClr val="808080"/>
                </a:solidFill>
              </a:rPr>
              <a:t>dei</a:t>
            </a:r>
            <a:r>
              <a:rPr lang="it" sz="8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 i="0" u="none" strike="noStrike" cap="none">
                <a:solidFill>
                  <a:srgbClr val="FF0000"/>
                </a:solidFill>
              </a:rPr>
              <a:t>La struttura e le caratteristiche dei virus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23850" y="1097575"/>
            <a:ext cx="8527200" cy="5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Microrganismi di </a:t>
            </a: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piccole dimensioni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(20-1000 nm), visibili soltanto al microscopio elettronico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Sono </a:t>
            </a: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acellulari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non contengono citoplasma né dispositivi metabolici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Sono </a:t>
            </a: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parassiti obbligati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quanto possono riprodursi solo all’interno di una cellula viva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Virione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forma extracellulare del virus,</a:t>
            </a:r>
            <a:r>
              <a:rPr lang="it" sz="2400"/>
              <a:t> i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grado di permanere</a:t>
            </a:r>
            <a:r>
              <a:rPr lang="it" sz="2400"/>
              <a:t> 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all’esterno dell’ospite.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struttura e le caratteristiche dei 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l="15896" t="43816" r="14376" b="7686"/>
          <a:stretch/>
        </p:blipFill>
        <p:spPr>
          <a:xfrm>
            <a:off x="4016231" y="1097575"/>
            <a:ext cx="5127620" cy="484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23850" y="1097575"/>
            <a:ext cx="3843600" cy="3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virus sono tutti costituiti da un acido nucleico e da un involucro proteico (</a:t>
            </a: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capsìde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Alcuni virus sono rivestiti da un ulteriore rivestimento, il </a:t>
            </a: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pericapside</a:t>
            </a: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i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r>
              <a:rPr lang="it" sz="2400" i="0" u="none" strike="noStrike" cap="none">
                <a:solidFill>
                  <a:srgbClr val="000000"/>
                </a:solidFill>
              </a:rPr>
              <a:t>.</a:t>
            </a:r>
            <a:endParaRPr sz="2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/>
              <a:t>Possono avere forme diverse.</a:t>
            </a:r>
            <a:endParaRPr sz="2400"/>
          </a:p>
        </p:txBody>
      </p:sp>
      <p:sp>
        <p:nvSpPr>
          <p:cNvPr id="103" name="Google Shape;103;p17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l="9363" t="54158" r="4018" b="7379"/>
          <a:stretch/>
        </p:blipFill>
        <p:spPr>
          <a:xfrm>
            <a:off x="1763863" y="3041625"/>
            <a:ext cx="5766574" cy="347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replicazione dei virus animali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23850" y="1097575"/>
            <a:ext cx="8646600" cy="54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virus con envelope fondono la membrana del pericapside con quella della cellula o dopo endocitosi con una vescicola chiamata </a:t>
            </a:r>
            <a:r>
              <a:rPr lang="it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endosoma</a:t>
            </a:r>
            <a:r>
              <a:rPr lang="it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virus nudi introducono il loro acido nucleico attraverso la membrana o per endocitosi.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 caratteristiche del genoma virale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23850" y="1111900"/>
            <a:ext cx="85272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 di acidi nucleici nei virus: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00" y="1622325"/>
            <a:ext cx="6305812" cy="3113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Rassegna dei principali tipi di 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135375" y="1268400"/>
            <a:ext cx="4432500" cy="542400"/>
          </a:xfrm>
          <a:prstGeom prst="rect">
            <a:avLst/>
          </a:prstGeom>
          <a:solidFill>
            <a:srgbClr val="FFAB4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Virus con genomi a DNA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53628" y="2630994"/>
            <a:ext cx="2129400" cy="1049400"/>
          </a:xfrm>
          <a:prstGeom prst="rect">
            <a:avLst/>
          </a:prstGeom>
          <a:solidFill>
            <a:srgbClr val="EEFF4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a singolo filamento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858125" y="4500600"/>
            <a:ext cx="1520400" cy="104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Parvoviridae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(Quinta malattia)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0"/>
          <p:cNvCxnSpPr>
            <a:stCxn id="132" idx="2"/>
            <a:endCxn id="133" idx="0"/>
          </p:cNvCxnSpPr>
          <p:nvPr/>
        </p:nvCxnSpPr>
        <p:spPr>
          <a:xfrm rot="-5400000" flipH="1">
            <a:off x="1208528" y="4090194"/>
            <a:ext cx="820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20"/>
          <p:cNvSpPr txBox="1"/>
          <p:nvPr/>
        </p:nvSpPr>
        <p:spPr>
          <a:xfrm>
            <a:off x="2942225" y="2634756"/>
            <a:ext cx="2129400" cy="1041900"/>
          </a:xfrm>
          <a:prstGeom prst="rect">
            <a:avLst/>
          </a:prstGeom>
          <a:solidFill>
            <a:srgbClr val="EEFF4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a doppio filamento con intermedio a RNA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0"/>
          <p:cNvCxnSpPr>
            <a:stCxn id="131" idx="2"/>
            <a:endCxn id="135" idx="0"/>
          </p:cNvCxnSpPr>
          <p:nvPr/>
        </p:nvCxnSpPr>
        <p:spPr>
          <a:xfrm rot="5400000">
            <a:off x="3767225" y="2050500"/>
            <a:ext cx="824100" cy="344700"/>
          </a:xfrm>
          <a:prstGeom prst="bentConnector3">
            <a:avLst>
              <a:gd name="adj1" fmla="val 4696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20"/>
          <p:cNvSpPr txBox="1"/>
          <p:nvPr/>
        </p:nvSpPr>
        <p:spPr>
          <a:xfrm>
            <a:off x="3246725" y="4500600"/>
            <a:ext cx="1520400" cy="104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Hepadnaviridae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(Epatite B)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020225" y="2587869"/>
            <a:ext cx="2129400" cy="1041900"/>
          </a:xfrm>
          <a:prstGeom prst="rect">
            <a:avLst/>
          </a:prstGeom>
          <a:solidFill>
            <a:srgbClr val="EEFF4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a doppio filamento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0"/>
          <p:cNvCxnSpPr>
            <a:stCxn id="135" idx="2"/>
            <a:endCxn id="137" idx="0"/>
          </p:cNvCxnSpPr>
          <p:nvPr/>
        </p:nvCxnSpPr>
        <p:spPr>
          <a:xfrm rot="-5400000" flipH="1">
            <a:off x="3595325" y="4088256"/>
            <a:ext cx="823800" cy="6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20"/>
          <p:cNvCxnSpPr>
            <a:stCxn id="131" idx="2"/>
            <a:endCxn id="138" idx="0"/>
          </p:cNvCxnSpPr>
          <p:nvPr/>
        </p:nvCxnSpPr>
        <p:spPr>
          <a:xfrm rot="-5400000" flipH="1">
            <a:off x="5329775" y="832650"/>
            <a:ext cx="777000" cy="27333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Google Shape;141;p20"/>
          <p:cNvSpPr txBox="1"/>
          <p:nvPr/>
        </p:nvSpPr>
        <p:spPr>
          <a:xfrm>
            <a:off x="7389775" y="3871925"/>
            <a:ext cx="1655100" cy="54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Papillomaviridae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(HPV)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416625" y="4656475"/>
            <a:ext cx="1628100" cy="104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Adenoviridae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(malattie respiratorie)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0"/>
          <p:cNvCxnSpPr>
            <a:stCxn id="141" idx="1"/>
            <a:endCxn id="138" idx="2"/>
          </p:cNvCxnSpPr>
          <p:nvPr/>
        </p:nvCxnSpPr>
        <p:spPr>
          <a:xfrm rot="10800000">
            <a:off x="7084975" y="3629825"/>
            <a:ext cx="304800" cy="5133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4" name="Google Shape;144;p20"/>
          <p:cNvCxnSpPr>
            <a:stCxn id="138" idx="2"/>
            <a:endCxn id="142" idx="1"/>
          </p:cNvCxnSpPr>
          <p:nvPr/>
        </p:nvCxnSpPr>
        <p:spPr>
          <a:xfrm rot="-5400000" flipH="1">
            <a:off x="6476975" y="4237719"/>
            <a:ext cx="1547700" cy="3318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20"/>
          <p:cNvSpPr txBox="1"/>
          <p:nvPr/>
        </p:nvSpPr>
        <p:spPr>
          <a:xfrm>
            <a:off x="5351925" y="4656475"/>
            <a:ext cx="1520400" cy="66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Herpesviridae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(HHV)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298550" y="3846575"/>
            <a:ext cx="1520400" cy="59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Polyomaviridae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(SV40)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0"/>
          <p:cNvCxnSpPr>
            <a:stCxn id="138" idx="2"/>
            <a:endCxn id="146" idx="3"/>
          </p:cNvCxnSpPr>
          <p:nvPr/>
        </p:nvCxnSpPr>
        <p:spPr>
          <a:xfrm rot="5400000">
            <a:off x="6695225" y="3753369"/>
            <a:ext cx="513300" cy="2661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0"/>
          <p:cNvSpPr txBox="1"/>
          <p:nvPr/>
        </p:nvSpPr>
        <p:spPr>
          <a:xfrm>
            <a:off x="5351925" y="5538975"/>
            <a:ext cx="1520400" cy="59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Poxviridae 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(vaiolo)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0"/>
          <p:cNvCxnSpPr>
            <a:stCxn id="131" idx="2"/>
            <a:endCxn id="132" idx="0"/>
          </p:cNvCxnSpPr>
          <p:nvPr/>
        </p:nvCxnSpPr>
        <p:spPr>
          <a:xfrm rot="5400000">
            <a:off x="2574875" y="854250"/>
            <a:ext cx="820200" cy="2733300"/>
          </a:xfrm>
          <a:prstGeom prst="bentConnector3">
            <a:avLst>
              <a:gd name="adj1" fmla="val 4718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20"/>
          <p:cNvCxnSpPr>
            <a:stCxn id="138" idx="2"/>
            <a:endCxn id="145" idx="3"/>
          </p:cNvCxnSpPr>
          <p:nvPr/>
        </p:nvCxnSpPr>
        <p:spPr>
          <a:xfrm rot="5400000">
            <a:off x="6298775" y="4203219"/>
            <a:ext cx="1359600" cy="2127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p20"/>
          <p:cNvCxnSpPr>
            <a:stCxn id="138" idx="2"/>
            <a:endCxn id="148" idx="3"/>
          </p:cNvCxnSpPr>
          <p:nvPr/>
        </p:nvCxnSpPr>
        <p:spPr>
          <a:xfrm rot="5400000">
            <a:off x="5875625" y="4626369"/>
            <a:ext cx="2205900" cy="2127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0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6629825" y="2613300"/>
            <a:ext cx="2129400" cy="1041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Virus a RNA a doppio filamento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23850" y="381000"/>
            <a:ext cx="88200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700" tIns="42475" rIns="81700" bIns="4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it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Rassegna dei principali tipi di 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63975" y="1268400"/>
            <a:ext cx="4432500" cy="542400"/>
          </a:xfrm>
          <a:prstGeom prst="rect">
            <a:avLst/>
          </a:prstGeom>
          <a:solidFill>
            <a:srgbClr val="FFAB4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Virus con genomi a RNA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972875" y="5032675"/>
            <a:ext cx="1824900" cy="66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Orthomyxoviridae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(Influenza)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1"/>
          <p:cNvCxnSpPr>
            <a:stCxn id="161" idx="2"/>
            <a:endCxn id="159" idx="0"/>
          </p:cNvCxnSpPr>
          <p:nvPr/>
        </p:nvCxnSpPr>
        <p:spPr>
          <a:xfrm rot="-5400000" flipH="1">
            <a:off x="5736125" y="654900"/>
            <a:ext cx="802500" cy="3114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21"/>
          <p:cNvSpPr txBox="1"/>
          <p:nvPr/>
        </p:nvSpPr>
        <p:spPr>
          <a:xfrm>
            <a:off x="6660575" y="4676725"/>
            <a:ext cx="2067900" cy="100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Reoviridae 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(Rotavirus) 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1"/>
          <p:cNvCxnSpPr>
            <a:stCxn id="159" idx="2"/>
            <a:endCxn id="164" idx="0"/>
          </p:cNvCxnSpPr>
          <p:nvPr/>
        </p:nvCxnSpPr>
        <p:spPr>
          <a:xfrm rot="-5400000" flipH="1">
            <a:off x="7184075" y="4165650"/>
            <a:ext cx="10215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21"/>
          <p:cNvCxnSpPr>
            <a:stCxn id="161" idx="2"/>
            <a:endCxn id="167" idx="0"/>
          </p:cNvCxnSpPr>
          <p:nvPr/>
        </p:nvCxnSpPr>
        <p:spPr>
          <a:xfrm rot="5400000">
            <a:off x="2812325" y="845400"/>
            <a:ext cx="802500" cy="273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21"/>
          <p:cNvSpPr txBox="1"/>
          <p:nvPr/>
        </p:nvSpPr>
        <p:spPr>
          <a:xfrm>
            <a:off x="782225" y="2613300"/>
            <a:ext cx="2129400" cy="10494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Virus a RNA a </a:t>
            </a:r>
            <a:r>
              <a:rPr lang="it" sz="1800"/>
              <a:t>singolo filamento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19900" y="4207075"/>
            <a:ext cx="1520400" cy="8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Picornaviridae 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(Epatite A, raffreddore)</a:t>
            </a:r>
            <a:endParaRPr sz="1400" b="1" i="1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213575" y="5142650"/>
            <a:ext cx="1302000" cy="66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Togaviridae (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Rosolia)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213575" y="3714950"/>
            <a:ext cx="1407300" cy="73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Flaviviridae 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(Febbre gialla, Epatite C)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41125" y="5365525"/>
            <a:ext cx="1520400" cy="66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Coronavirus 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(SARS)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1"/>
          <p:cNvCxnSpPr>
            <a:stCxn id="162" idx="0"/>
          </p:cNvCxnSpPr>
          <p:nvPr/>
        </p:nvCxnSpPr>
        <p:spPr>
          <a:xfrm rot="5400000" flipH="1">
            <a:off x="3270575" y="3417925"/>
            <a:ext cx="198900" cy="30306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3" name="Google Shape;173;p21"/>
          <p:cNvCxnSpPr>
            <a:stCxn id="170" idx="1"/>
            <a:endCxn id="167" idx="2"/>
          </p:cNvCxnSpPr>
          <p:nvPr/>
        </p:nvCxnSpPr>
        <p:spPr>
          <a:xfrm rot="10800000">
            <a:off x="1846975" y="3662600"/>
            <a:ext cx="366600" cy="4215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4" name="Google Shape;174;p21"/>
          <p:cNvCxnSpPr>
            <a:stCxn id="168" idx="3"/>
            <a:endCxn id="167" idx="2"/>
          </p:cNvCxnSpPr>
          <p:nvPr/>
        </p:nvCxnSpPr>
        <p:spPr>
          <a:xfrm rot="10800000" flipH="1">
            <a:off x="1640300" y="3662575"/>
            <a:ext cx="206700" cy="9882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5" name="Google Shape;175;p21"/>
          <p:cNvCxnSpPr>
            <a:stCxn id="171" idx="3"/>
            <a:endCxn id="167" idx="2"/>
          </p:cNvCxnSpPr>
          <p:nvPr/>
        </p:nvCxnSpPr>
        <p:spPr>
          <a:xfrm rot="10800000" flipH="1">
            <a:off x="1661525" y="3662575"/>
            <a:ext cx="185400" cy="20358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6" name="Google Shape;176;p21"/>
          <p:cNvCxnSpPr>
            <a:stCxn id="169" idx="1"/>
            <a:endCxn id="167" idx="2"/>
          </p:cNvCxnSpPr>
          <p:nvPr/>
        </p:nvCxnSpPr>
        <p:spPr>
          <a:xfrm rot="10800000">
            <a:off x="1846975" y="3662600"/>
            <a:ext cx="366600" cy="18129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77" name="Google Shape;177;p21"/>
          <p:cNvSpPr/>
          <p:nvPr/>
        </p:nvSpPr>
        <p:spPr>
          <a:xfrm>
            <a:off x="-13325" y="6644925"/>
            <a:ext cx="9144000" cy="21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06" y="6644921"/>
            <a:ext cx="1063191" cy="2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3986300" y="3714950"/>
            <a:ext cx="1824900" cy="66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b="1" i="1">
                <a:solidFill>
                  <a:srgbClr val="666666"/>
                </a:solidFill>
              </a:rPr>
              <a:t>Retr</a:t>
            </a:r>
            <a:r>
              <a:rPr lang="it" sz="1400" b="1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oviridae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">
                <a:solidFill>
                  <a:srgbClr val="666666"/>
                </a:solidFill>
              </a:rPr>
              <a:t>AIDS</a:t>
            </a:r>
            <a:r>
              <a:rPr lang="it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1"/>
          <p:cNvCxnSpPr>
            <a:stCxn id="179" idx="2"/>
          </p:cNvCxnSpPr>
          <p:nvPr/>
        </p:nvCxnSpPr>
        <p:spPr>
          <a:xfrm rot="5400000">
            <a:off x="3289250" y="2959550"/>
            <a:ext cx="188400" cy="3030600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Presentazione su schermo (4:3)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maria rochira</cp:lastModifiedBy>
  <cp:revision>1</cp:revision>
  <dcterms:modified xsi:type="dcterms:W3CDTF">2020-03-06T20:43:51Z</dcterms:modified>
</cp:coreProperties>
</file>