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5143500" cx="9144000"/>
  <p:notesSz cx="6858000" cy="9144000"/>
  <p:embeddedFontLst>
    <p:embeddedFont>
      <p:font typeface="Playfair Display"/>
      <p:regular r:id="rId49"/>
      <p:bold r:id="rId50"/>
      <p:italic r:id="rId51"/>
      <p:boldItalic r:id="rId52"/>
    </p:embeddedFont>
    <p:embeddedFont>
      <p:font typeface="Alegreya SC"/>
      <p:regular r:id="rId53"/>
      <p:bold r:id="rId54"/>
      <p:italic r:id="rId55"/>
      <p:boldItalic r:id="rId56"/>
    </p:embeddedFont>
    <p:embeddedFont>
      <p:font typeface="Alegreya Sans"/>
      <p:regular r:id="rId57"/>
      <p:bold r:id="rId58"/>
      <p:italic r:id="rId59"/>
      <p:boldItalic r:id="rId60"/>
    </p:embeddedFont>
    <p:embeddedFont>
      <p:font typeface="Lato"/>
      <p:regular r:id="rId61"/>
      <p:bold r:id="rId62"/>
      <p:italic r:id="rId63"/>
      <p:boldItalic r:id="rId64"/>
    </p:embeddedFont>
    <p:embeddedFont>
      <p:font typeface="Alegreya"/>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font" Target="fonts/PlayfairDisplay-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6.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8.xml"/><Relationship Id="rId66" Type="http://schemas.openxmlformats.org/officeDocument/2006/relationships/font" Target="fonts/Alegreya-bold.fntdata"/><Relationship Id="rId21" Type="http://schemas.openxmlformats.org/officeDocument/2006/relationships/slide" Target="slides/slide17.xml"/><Relationship Id="rId65" Type="http://schemas.openxmlformats.org/officeDocument/2006/relationships/font" Target="fonts/Alegreya-regular.fntdata"/><Relationship Id="rId24" Type="http://schemas.openxmlformats.org/officeDocument/2006/relationships/slide" Target="slides/slide20.xml"/><Relationship Id="rId68" Type="http://schemas.openxmlformats.org/officeDocument/2006/relationships/font" Target="fonts/Alegreya-boldItalic.fntdata"/><Relationship Id="rId23" Type="http://schemas.openxmlformats.org/officeDocument/2006/relationships/slide" Target="slides/slide19.xml"/><Relationship Id="rId67" Type="http://schemas.openxmlformats.org/officeDocument/2006/relationships/font" Target="fonts/Alegreya-italic.fntdata"/><Relationship Id="rId60" Type="http://schemas.openxmlformats.org/officeDocument/2006/relationships/font" Target="fonts/AlegreyaSans-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layfairDisplay-italic.fntdata"/><Relationship Id="rId50" Type="http://schemas.openxmlformats.org/officeDocument/2006/relationships/font" Target="fonts/PlayfairDisplay-bold.fntdata"/><Relationship Id="rId53" Type="http://schemas.openxmlformats.org/officeDocument/2006/relationships/font" Target="fonts/AlegreyaSC-regular.fntdata"/><Relationship Id="rId52" Type="http://schemas.openxmlformats.org/officeDocument/2006/relationships/font" Target="fonts/PlayfairDisplay-boldItalic.fntdata"/><Relationship Id="rId11" Type="http://schemas.openxmlformats.org/officeDocument/2006/relationships/slide" Target="slides/slide7.xml"/><Relationship Id="rId55" Type="http://schemas.openxmlformats.org/officeDocument/2006/relationships/font" Target="fonts/AlegreyaSC-italic.fntdata"/><Relationship Id="rId10" Type="http://schemas.openxmlformats.org/officeDocument/2006/relationships/slide" Target="slides/slide6.xml"/><Relationship Id="rId54" Type="http://schemas.openxmlformats.org/officeDocument/2006/relationships/font" Target="fonts/AlegreyaSC-bold.fntdata"/><Relationship Id="rId13" Type="http://schemas.openxmlformats.org/officeDocument/2006/relationships/slide" Target="slides/slide9.xml"/><Relationship Id="rId57" Type="http://schemas.openxmlformats.org/officeDocument/2006/relationships/font" Target="fonts/AlegreyaSans-regular.fntdata"/><Relationship Id="rId12" Type="http://schemas.openxmlformats.org/officeDocument/2006/relationships/slide" Target="slides/slide8.xml"/><Relationship Id="rId56" Type="http://schemas.openxmlformats.org/officeDocument/2006/relationships/font" Target="fonts/AlegreyaSC-boldItalic.fntdata"/><Relationship Id="rId15" Type="http://schemas.openxmlformats.org/officeDocument/2006/relationships/slide" Target="slides/slide11.xml"/><Relationship Id="rId59" Type="http://schemas.openxmlformats.org/officeDocument/2006/relationships/font" Target="fonts/AlegreyaSans-italic.fntdata"/><Relationship Id="rId14" Type="http://schemas.openxmlformats.org/officeDocument/2006/relationships/slide" Target="slides/slide10.xml"/><Relationship Id="rId58" Type="http://schemas.openxmlformats.org/officeDocument/2006/relationships/font" Target="fonts/Alegreya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rgbClr val="EC1F27"/>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tIns="91425"/>
          <a:lstStyle>
            <a:lvl1pPr lvl="0" algn="ctr">
              <a:spcBef>
                <a:spcPts val="0"/>
              </a:spcBef>
              <a:buClr>
                <a:schemeClr val="lt1"/>
              </a:buClr>
              <a:buSzPct val="100000"/>
              <a:buFont typeface="Alegreya SC"/>
              <a:defRPr sz="3600">
                <a:solidFill>
                  <a:schemeClr val="lt1"/>
                </a:solidFill>
                <a:latin typeface="Alegreya SC"/>
                <a:ea typeface="Alegreya SC"/>
                <a:cs typeface="Alegreya SC"/>
                <a:sym typeface="Alegreya SC"/>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400" cy="701400"/>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SzPct val="100000"/>
              <a:buFont typeface="Alegreya Sans"/>
              <a:buNone/>
              <a:defRPr b="1" sz="1400">
                <a:solidFill>
                  <a:schemeClr val="lt1"/>
                </a:solidFill>
                <a:latin typeface="Alegreya Sans"/>
                <a:ea typeface="Alegreya Sans"/>
                <a:cs typeface="Alegreya Sans"/>
                <a:sym typeface="Alegreya Sans"/>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tIns="91425"/>
          <a:lstStyle>
            <a:lvl1pPr lvl="0" algn="ctr">
              <a:spcBef>
                <a:spcPts val="0"/>
              </a:spcBef>
              <a:buSzPct val="100000"/>
              <a:defRPr sz="10000"/>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no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tIns="91425"/>
          <a:lstStyle>
            <a:lvl1pPr lvl="0" algn="ctr">
              <a:spcBef>
                <a:spcPts val="0"/>
              </a:spcBef>
              <a:buSzPct val="100000"/>
              <a:defRPr b="0" sz="4800"/>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600" cy="626100"/>
          </a:xfrm>
          <a:prstGeom prst="rect">
            <a:avLst/>
          </a:prstGeom>
          <a:solidFill>
            <a:schemeClr val="lt1"/>
          </a:solidFill>
        </p:spPr>
        <p:txBody>
          <a:bodyPr anchorCtr="0" anchor="t" bIns="91425" lIns="91425" rIns="91425" tIns="91425"/>
          <a:lstStyle>
            <a:lvl1pPr lvl="0">
              <a:spcBef>
                <a:spcPts val="0"/>
              </a:spcBef>
              <a:buClr>
                <a:srgbClr val="EC1F27"/>
              </a:buClr>
              <a:defRPr>
                <a:solidFill>
                  <a:srgbClr val="EC1F27"/>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4102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a:noFill/>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4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4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8000" cy="31794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4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b="0" sz="4800">
                <a:solidFill>
                  <a:schemeClr val="lt1"/>
                </a:solidFill>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rgbClr val="EC1F27"/>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a:noFill/>
        </p:spPr>
        <p:txBody>
          <a:bodyPr anchorCtr="0" anchor="ctr"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1800"/>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tIns="91425"/>
          <a:lstStyle>
            <a:lvl1pPr lvl="0">
              <a:spcBef>
                <a:spcPts val="0"/>
              </a:spcBef>
              <a:buClr>
                <a:srgbClr val="EC1F27"/>
              </a:buClr>
              <a:buSzPct val="100000"/>
              <a:buFont typeface="Alegreya"/>
              <a:buNone/>
              <a:defRPr b="1" sz="3600">
                <a:solidFill>
                  <a:srgbClr val="EC1F27"/>
                </a:solidFill>
                <a:latin typeface="Alegreya"/>
                <a:ea typeface="Alegreya"/>
                <a:cs typeface="Alegreya"/>
                <a:sym typeface="Alegreya"/>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rgbClr val="231F20"/>
              </a:buClr>
              <a:buSzPct val="100000"/>
              <a:buFont typeface="Alegreya Sans"/>
              <a:defRPr sz="2400">
                <a:solidFill>
                  <a:srgbClr val="231F20"/>
                </a:solidFill>
                <a:latin typeface="Alegreya Sans"/>
                <a:ea typeface="Alegreya Sans"/>
                <a:cs typeface="Alegreya Sans"/>
                <a:sym typeface="Alegreya Sans"/>
              </a:defRPr>
            </a:lvl1pPr>
            <a:lvl2pPr lvl="1">
              <a:lnSpc>
                <a:spcPct val="115000"/>
              </a:lnSpc>
              <a:spcBef>
                <a:spcPts val="0"/>
              </a:spcBef>
              <a:spcAft>
                <a:spcPts val="1600"/>
              </a:spcAft>
              <a:buClr>
                <a:srgbClr val="231F20"/>
              </a:buClr>
              <a:buSzPct val="100000"/>
              <a:buFont typeface="Alegreya Sans"/>
              <a:defRPr sz="1800">
                <a:solidFill>
                  <a:srgbClr val="231F20"/>
                </a:solidFill>
                <a:latin typeface="Alegreya Sans"/>
                <a:ea typeface="Alegreya Sans"/>
                <a:cs typeface="Alegreya Sans"/>
                <a:sym typeface="Alegreya Sans"/>
              </a:defRPr>
            </a:lvl2pPr>
            <a:lvl3pPr lvl="2">
              <a:lnSpc>
                <a:spcPct val="115000"/>
              </a:lnSpc>
              <a:spcBef>
                <a:spcPts val="0"/>
              </a:spcBef>
              <a:spcAft>
                <a:spcPts val="1600"/>
              </a:spcAft>
              <a:buClr>
                <a:srgbClr val="231F20"/>
              </a:buClr>
              <a:buFont typeface="Alegreya Sans"/>
              <a:defRPr>
                <a:solidFill>
                  <a:srgbClr val="231F20"/>
                </a:solidFill>
                <a:latin typeface="Alegreya Sans"/>
                <a:ea typeface="Alegreya Sans"/>
                <a:cs typeface="Alegreya Sans"/>
                <a:sym typeface="Alegreya Sans"/>
              </a:defRPr>
            </a:lvl3pPr>
            <a:lvl4pPr lvl="3">
              <a:lnSpc>
                <a:spcPct val="115000"/>
              </a:lnSpc>
              <a:spcBef>
                <a:spcPts val="0"/>
              </a:spcBef>
              <a:spcAft>
                <a:spcPts val="1600"/>
              </a:spcAft>
              <a:buClr>
                <a:srgbClr val="231F20"/>
              </a:buClr>
              <a:buSzPct val="100000"/>
              <a:buFont typeface="Alegreya Sans"/>
              <a:defRPr sz="1200">
                <a:solidFill>
                  <a:srgbClr val="231F20"/>
                </a:solidFill>
                <a:latin typeface="Alegreya Sans"/>
                <a:ea typeface="Alegreya Sans"/>
                <a:cs typeface="Alegreya Sans"/>
                <a:sym typeface="Alegreya Sans"/>
              </a:defRPr>
            </a:lvl4pPr>
            <a:lvl5pPr lvl="4">
              <a:lnSpc>
                <a:spcPct val="115000"/>
              </a:lnSpc>
              <a:spcBef>
                <a:spcPts val="0"/>
              </a:spcBef>
              <a:spcAft>
                <a:spcPts val="1600"/>
              </a:spcAft>
              <a:buClr>
                <a:srgbClr val="231F20"/>
              </a:buClr>
              <a:buSzPct val="100000"/>
              <a:buFont typeface="Alegreya Sans"/>
              <a:defRPr sz="1200">
                <a:solidFill>
                  <a:srgbClr val="231F20"/>
                </a:solidFill>
                <a:latin typeface="Alegreya Sans"/>
                <a:ea typeface="Alegreya Sans"/>
                <a:cs typeface="Alegreya Sans"/>
                <a:sym typeface="Alegreya Sans"/>
              </a:defRPr>
            </a:lvl5pPr>
            <a:lvl6pPr lvl="5">
              <a:lnSpc>
                <a:spcPct val="115000"/>
              </a:lnSpc>
              <a:spcBef>
                <a:spcPts val="0"/>
              </a:spcBef>
              <a:spcAft>
                <a:spcPts val="1600"/>
              </a:spcAft>
              <a:buClr>
                <a:srgbClr val="231F20"/>
              </a:buClr>
              <a:buSzPct val="100000"/>
              <a:buFont typeface="Alegreya Sans"/>
              <a:defRPr sz="1200">
                <a:solidFill>
                  <a:srgbClr val="231F20"/>
                </a:solidFill>
                <a:latin typeface="Alegreya Sans"/>
                <a:ea typeface="Alegreya Sans"/>
                <a:cs typeface="Alegreya Sans"/>
                <a:sym typeface="Alegreya Sans"/>
              </a:defRPr>
            </a:lvl6pPr>
            <a:lvl7pPr lvl="6">
              <a:lnSpc>
                <a:spcPct val="115000"/>
              </a:lnSpc>
              <a:spcBef>
                <a:spcPts val="0"/>
              </a:spcBef>
              <a:spcAft>
                <a:spcPts val="1600"/>
              </a:spcAft>
              <a:buClr>
                <a:srgbClr val="231F20"/>
              </a:buClr>
              <a:buSzPct val="100000"/>
              <a:buFont typeface="Alegreya Sans"/>
              <a:defRPr sz="1200">
                <a:solidFill>
                  <a:srgbClr val="231F20"/>
                </a:solidFill>
                <a:latin typeface="Alegreya Sans"/>
                <a:ea typeface="Alegreya Sans"/>
                <a:cs typeface="Alegreya Sans"/>
                <a:sym typeface="Alegreya Sans"/>
              </a:defRPr>
            </a:lvl7pPr>
            <a:lvl8pPr lvl="7">
              <a:lnSpc>
                <a:spcPct val="115000"/>
              </a:lnSpc>
              <a:spcBef>
                <a:spcPts val="0"/>
              </a:spcBef>
              <a:spcAft>
                <a:spcPts val="1600"/>
              </a:spcAft>
              <a:buClr>
                <a:srgbClr val="231F20"/>
              </a:buClr>
              <a:buSzPct val="100000"/>
              <a:buFont typeface="Alegreya Sans"/>
              <a:defRPr sz="1200">
                <a:solidFill>
                  <a:srgbClr val="231F20"/>
                </a:solidFill>
                <a:latin typeface="Alegreya Sans"/>
                <a:ea typeface="Alegreya Sans"/>
                <a:cs typeface="Alegreya Sans"/>
                <a:sym typeface="Alegreya Sans"/>
              </a:defRPr>
            </a:lvl8pPr>
            <a:lvl9pPr lvl="8">
              <a:lnSpc>
                <a:spcPct val="115000"/>
              </a:lnSpc>
              <a:spcBef>
                <a:spcPts val="0"/>
              </a:spcBef>
              <a:spcAft>
                <a:spcPts val="1600"/>
              </a:spcAft>
              <a:buClr>
                <a:srgbClr val="231F20"/>
              </a:buClr>
              <a:buSzPct val="100000"/>
              <a:buFont typeface="Alegreya Sans"/>
              <a:defRPr sz="1200">
                <a:solidFill>
                  <a:srgbClr val="231F20"/>
                </a:solidFill>
                <a:latin typeface="Alegreya Sans"/>
                <a:ea typeface="Alegreya Sans"/>
                <a:cs typeface="Alegreya Sans"/>
                <a:sym typeface="Alegreya Sans"/>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0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400" cy="1584300"/>
          </a:xfrm>
          <a:prstGeom prst="rect">
            <a:avLst/>
          </a:prstGeom>
        </p:spPr>
        <p:txBody>
          <a:bodyPr anchorCtr="0" anchor="ctr" bIns="91425" lIns="91425" rIns="91425" tIns="91425">
            <a:noAutofit/>
          </a:bodyPr>
          <a:lstStyle/>
          <a:p>
            <a:pPr lvl="0">
              <a:spcBef>
                <a:spcPts val="0"/>
              </a:spcBef>
              <a:buNone/>
            </a:pPr>
            <a:r>
              <a:rPr lang="en" sz="2400">
                <a:latin typeface="Lato"/>
                <a:ea typeface="Lato"/>
                <a:cs typeface="Lato"/>
                <a:sym typeface="Lato"/>
              </a:rPr>
              <a:t>Know Your Rights:</a:t>
            </a:r>
          </a:p>
          <a:p>
            <a:pPr lvl="0">
              <a:spcBef>
                <a:spcPts val="0"/>
              </a:spcBef>
              <a:buNone/>
            </a:pPr>
            <a:r>
              <a:rPr lang="en" sz="2400">
                <a:latin typeface="Lato"/>
                <a:ea typeface="Lato"/>
                <a:cs typeface="Lato"/>
                <a:sym typeface="Lato"/>
              </a:rPr>
              <a:t>Demonstrations &amp; Police Encounters</a:t>
            </a:r>
          </a:p>
        </p:txBody>
      </p:sp>
      <p:sp>
        <p:nvSpPr>
          <p:cNvPr id="60" name="Shape 60"/>
          <p:cNvSpPr txBox="1"/>
          <p:nvPr>
            <p:ph idx="1" type="subTitle"/>
          </p:nvPr>
        </p:nvSpPr>
        <p:spPr>
          <a:xfrm>
            <a:off x="3096362" y="3266930"/>
            <a:ext cx="2951400" cy="701400"/>
          </a:xfrm>
          <a:prstGeom prst="rect">
            <a:avLst/>
          </a:prstGeom>
        </p:spPr>
        <p:txBody>
          <a:bodyPr anchorCtr="0" anchor="b" bIns="91425" lIns="91425" rIns="91425" tIns="91425">
            <a:noAutofit/>
          </a:bodyPr>
          <a:lstStyle/>
          <a:p>
            <a:pPr lvl="0">
              <a:spcBef>
                <a:spcPts val="0"/>
              </a:spcBef>
              <a:buNone/>
            </a:pPr>
            <a:r>
              <a:rPr lang="en" sz="1200"/>
              <a:t>Prepared by Eric M. Fink</a:t>
            </a:r>
          </a:p>
          <a:p>
            <a:pPr lvl="0">
              <a:spcBef>
                <a:spcPts val="0"/>
              </a:spcBef>
              <a:buNone/>
            </a:pPr>
            <a:r>
              <a:rPr lang="en" sz="1200"/>
              <a:t>Elon Law School</a:t>
            </a:r>
          </a:p>
          <a:p>
            <a:pPr lvl="0">
              <a:spcBef>
                <a:spcPts val="0"/>
              </a:spcBef>
              <a:buNone/>
            </a:pPr>
            <a:r>
              <a:rPr lang="en" sz="1200"/>
              <a:t>Greensboro, North Carolina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	</a:t>
            </a:r>
          </a:p>
        </p:txBody>
      </p:sp>
      <p:sp>
        <p:nvSpPr>
          <p:cNvPr id="114" name="Shape 114"/>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Unlawful restraint:</a:t>
            </a:r>
          </a:p>
          <a:p>
            <a:pPr lvl="0">
              <a:spcBef>
                <a:spcPts val="0"/>
              </a:spcBef>
              <a:buNone/>
            </a:pPr>
            <a:r>
              <a:rPr lang="en"/>
              <a:t>Government may not forbid, restrain, limit, or punish protected 1st Amendment activity based on </a:t>
            </a:r>
          </a:p>
          <a:p>
            <a:pPr indent="-228600" lvl="0" marL="457200" rtl="0">
              <a:spcBef>
                <a:spcPts val="0"/>
              </a:spcBef>
            </a:pPr>
            <a:r>
              <a:rPr lang="en"/>
              <a:t>Content, subject, or viewpoint</a:t>
            </a:r>
          </a:p>
          <a:p>
            <a:pPr indent="-228600" lvl="0" marL="457200">
              <a:spcBef>
                <a:spcPts val="0"/>
              </a:spcBef>
            </a:pPr>
            <a:r>
              <a:rPr lang="en"/>
              <a:t>Political affiliation, or association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
        <p:nvSpPr>
          <p:cNvPr id="120" name="Shape 120"/>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Applies to </a:t>
            </a:r>
            <a:r>
              <a:rPr i="1" lang="en"/>
              <a:t>prior restraints</a:t>
            </a:r>
            <a:r>
              <a:rPr lang="en"/>
              <a:t> and to restraints or punishments during or after the protected activity.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
        <p:nvSpPr>
          <p:cNvPr id="126" name="Shape 126"/>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Lawful regulation:</a:t>
            </a:r>
          </a:p>
          <a:p>
            <a:pPr lvl="0" rtl="0">
              <a:spcBef>
                <a:spcPts val="0"/>
              </a:spcBef>
              <a:buNone/>
            </a:pPr>
            <a:r>
              <a:rPr lang="en"/>
              <a:t>Government may regulate the </a:t>
            </a:r>
            <a:r>
              <a:rPr i="1" lang="en"/>
              <a:t>time, place, &amp; manner </a:t>
            </a:r>
            <a:r>
              <a:rPr lang="en"/>
              <a:t>of speech/assembly.</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
        <p:nvSpPr>
          <p:cNvPr id="132" name="Shape 132"/>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Examples: </a:t>
            </a:r>
          </a:p>
          <a:p>
            <a:pPr indent="-228600" lvl="0" marL="457200" rtl="0">
              <a:spcBef>
                <a:spcPts val="0"/>
              </a:spcBef>
            </a:pPr>
            <a:r>
              <a:rPr lang="en"/>
              <a:t>Permits for use of certain public places</a:t>
            </a:r>
          </a:p>
          <a:p>
            <a:pPr indent="-228600" lvl="0" marL="457200" rtl="0">
              <a:spcBef>
                <a:spcPts val="0"/>
              </a:spcBef>
            </a:pPr>
            <a:r>
              <a:rPr lang="en"/>
              <a:t>Noise ordinances &amp; regulations of sound equipment, </a:t>
            </a:r>
          </a:p>
          <a:p>
            <a:pPr indent="-228600" lvl="0" marL="457200" rtl="0">
              <a:spcBef>
                <a:spcPts val="0"/>
              </a:spcBef>
            </a:pPr>
            <a:r>
              <a:rPr lang="en"/>
              <a:t>Restrictions on posting signs or flyers</a:t>
            </a:r>
          </a:p>
          <a:p>
            <a:pPr indent="-228600" lvl="0" marL="457200" rtl="0">
              <a:spcBef>
                <a:spcPts val="0"/>
              </a:spcBef>
            </a:pPr>
            <a:r>
              <a:rPr lang="en"/>
              <a:t>Prohibitions against blocking pedestrian or vehicular traffic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	</a:t>
            </a:r>
          </a:p>
        </p:txBody>
      </p:sp>
      <p:sp>
        <p:nvSpPr>
          <p:cNvPr id="138" name="Shape 138"/>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Public Forum:</a:t>
            </a:r>
          </a:p>
          <a:p>
            <a:pPr lvl="0">
              <a:spcBef>
                <a:spcPts val="0"/>
              </a:spcBef>
              <a:buNone/>
            </a:pPr>
            <a:r>
              <a:rPr lang="en"/>
              <a:t>A place traditionally open to unrestricted public speech &amp; activity. Examples:</a:t>
            </a:r>
          </a:p>
          <a:p>
            <a:pPr indent="-228600" lvl="0" marL="457200" rtl="0">
              <a:spcBef>
                <a:spcPts val="0"/>
              </a:spcBef>
            </a:pPr>
            <a:r>
              <a:rPr lang="en"/>
              <a:t>Sidewalks</a:t>
            </a:r>
          </a:p>
          <a:p>
            <a:pPr indent="-228600" lvl="0" marL="457200" rtl="0">
              <a:spcBef>
                <a:spcPts val="0"/>
              </a:spcBef>
            </a:pPr>
            <a:r>
              <a:rPr lang="en"/>
              <a:t>Parks</a:t>
            </a:r>
          </a:p>
          <a:p>
            <a:pPr indent="-228600" lvl="0" marL="457200" rtl="0">
              <a:spcBef>
                <a:spcPts val="0"/>
              </a:spcBef>
            </a:pPr>
            <a:r>
              <a:rPr lang="en"/>
              <a:t>Plazas outside government buildings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
        <p:nvSpPr>
          <p:cNvPr id="144" name="Shape 144"/>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Protection is greatest, and scope of permissible government regulation narrowest, in traditional public forums. Normally, no permit may be required for 1st Amendment activity in a public forum:</a:t>
            </a:r>
          </a:p>
          <a:p>
            <a:pPr indent="-228600" lvl="0" marL="457200" rtl="0">
              <a:spcBef>
                <a:spcPts val="0"/>
              </a:spcBef>
            </a:pPr>
            <a:r>
              <a:rPr lang="en"/>
              <a:t>Picketing</a:t>
            </a:r>
          </a:p>
          <a:p>
            <a:pPr indent="-228600" lvl="0" marL="457200" rtl="0">
              <a:spcBef>
                <a:spcPts val="0"/>
              </a:spcBef>
            </a:pPr>
            <a:r>
              <a:rPr lang="en"/>
              <a:t>Marching</a:t>
            </a:r>
          </a:p>
          <a:p>
            <a:pPr indent="-228600" lvl="0" marL="457200" rtl="0">
              <a:spcBef>
                <a:spcPts val="0"/>
              </a:spcBef>
            </a:pPr>
            <a:r>
              <a:rPr lang="en"/>
              <a:t>Distributing literature</a:t>
            </a:r>
          </a:p>
          <a:p>
            <a:pPr indent="-228600" lvl="0" marL="457200">
              <a:spcBef>
                <a:spcPts val="0"/>
              </a:spcBef>
            </a:pPr>
            <a:r>
              <a:rPr lang="en"/>
              <a:t>Soliciting donations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	</a:t>
            </a:r>
          </a:p>
        </p:txBody>
      </p:sp>
      <p:sp>
        <p:nvSpPr>
          <p:cNvPr id="150" name="Shape 150"/>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Even in a traditional public forum, government may regulate or prohibit certain activity that may interfere with access to and use of the space:</a:t>
            </a:r>
          </a:p>
          <a:p>
            <a:pPr indent="-228600" lvl="0" marL="457200" rtl="0">
              <a:spcBef>
                <a:spcPts val="0"/>
              </a:spcBef>
            </a:pPr>
            <a:r>
              <a:rPr lang="en"/>
              <a:t>May require permits for setting up tables, large signs, etc.</a:t>
            </a:r>
          </a:p>
          <a:p>
            <a:pPr indent="-228600" lvl="0" marL="457200" rtl="0">
              <a:spcBef>
                <a:spcPts val="0"/>
              </a:spcBef>
            </a:pPr>
            <a:r>
              <a:rPr lang="en"/>
              <a:t>May prohibit blocking entries to buildings</a:t>
            </a:r>
          </a:p>
          <a:p>
            <a:pPr indent="-228600" lvl="0" marL="457200" rtl="0">
              <a:spcBef>
                <a:spcPts val="0"/>
              </a:spcBef>
            </a:pPr>
            <a:r>
              <a:rPr lang="en"/>
              <a:t>May prohibit blocking others from passing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
        <p:nvSpPr>
          <p:cNvPr id="156" name="Shape 156"/>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Unprotected speech:</a:t>
            </a:r>
          </a:p>
          <a:p>
            <a:pPr indent="-228600" lvl="0" marL="457200" rtl="0">
              <a:spcBef>
                <a:spcPts val="0"/>
              </a:spcBef>
            </a:pPr>
            <a:r>
              <a:rPr lang="en"/>
              <a:t>Obscenity</a:t>
            </a:r>
          </a:p>
          <a:p>
            <a:pPr indent="-228600" lvl="1" marL="914400" rtl="0">
              <a:spcBef>
                <a:spcPts val="0"/>
              </a:spcBef>
            </a:pPr>
            <a:r>
              <a:rPr lang="en"/>
              <a:t>But mere profanity is protected</a:t>
            </a:r>
          </a:p>
          <a:p>
            <a:pPr indent="-228600" lvl="0" marL="457200" rtl="0">
              <a:spcBef>
                <a:spcPts val="0"/>
              </a:spcBef>
            </a:pPr>
            <a:r>
              <a:rPr lang="en"/>
              <a:t>Child Pornography</a:t>
            </a:r>
          </a:p>
          <a:p>
            <a:pPr indent="-228600" lvl="1" marL="914400" rtl="0">
              <a:spcBef>
                <a:spcPts val="0"/>
              </a:spcBef>
            </a:pPr>
            <a:r>
              <a:rPr lang="en"/>
              <a:t>But pornagraphy that depicts adults is protected if not obscene</a:t>
            </a:r>
          </a:p>
          <a:p>
            <a:pPr indent="-228600" lvl="0" marL="457200" rtl="0">
              <a:spcBef>
                <a:spcPts val="0"/>
              </a:spcBef>
            </a:pPr>
            <a:r>
              <a:rPr lang="en"/>
              <a:t>Incitement,Fighting Words, True Threats</a:t>
            </a:r>
          </a:p>
          <a:p>
            <a:pPr indent="-228600" lvl="1" marL="914400" rtl="0">
              <a:spcBef>
                <a:spcPts val="0"/>
              </a:spcBef>
            </a:pPr>
            <a:r>
              <a:rPr lang="en"/>
              <a:t>“imminent lawless action”, “immediate breach of the peace”</a:t>
            </a:r>
          </a:p>
          <a:p>
            <a:pPr indent="-228600" lvl="0" marL="457200" rtl="0">
              <a:spcBef>
                <a:spcPts val="0"/>
              </a:spcBef>
            </a:pPr>
            <a:r>
              <a:rPr lang="en"/>
              <a:t>Defamation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
        <p:nvSpPr>
          <p:cNvPr id="162" name="Shape 162"/>
          <p:cNvSpPr txBox="1"/>
          <p:nvPr>
            <p:ph idx="1" type="body"/>
          </p:nvPr>
        </p:nvSpPr>
        <p:spPr>
          <a:xfrm>
            <a:off x="311700" y="1141025"/>
            <a:ext cx="8520600" cy="3416400"/>
          </a:xfrm>
          <a:prstGeom prst="rect">
            <a:avLst/>
          </a:prstGeom>
        </p:spPr>
        <p:txBody>
          <a:bodyPr anchorCtr="0" anchor="t" bIns="91425" lIns="91425" rIns="91425" tIns="91425">
            <a:noAutofit/>
          </a:bodyPr>
          <a:lstStyle/>
          <a:p>
            <a:pPr lvl="0" rtl="0">
              <a:spcBef>
                <a:spcPts val="0"/>
              </a:spcBef>
              <a:buNone/>
            </a:pPr>
            <a:r>
              <a:rPr lang="en"/>
              <a:t>Unprotected activity, even if expressive:</a:t>
            </a:r>
          </a:p>
          <a:p>
            <a:pPr indent="-228600" lvl="0" marL="457200" rtl="0">
              <a:spcBef>
                <a:spcPts val="0"/>
              </a:spcBef>
            </a:pPr>
            <a:r>
              <a:rPr lang="en"/>
              <a:t>Destroying or defacing public or private property (without permission of the property owner)</a:t>
            </a:r>
          </a:p>
          <a:p>
            <a:pPr indent="-228600" lvl="0" marL="457200" rtl="0">
              <a:spcBef>
                <a:spcPts val="0"/>
              </a:spcBef>
            </a:pPr>
            <a:r>
              <a:rPr lang="en"/>
              <a:t>Use or threat of physical force against others</a:t>
            </a:r>
          </a:p>
          <a:p>
            <a:pPr indent="-228600" lvl="1" marL="914400" rtl="0">
              <a:spcBef>
                <a:spcPts val="0"/>
              </a:spcBef>
            </a:pPr>
            <a:r>
              <a:rPr lang="en"/>
              <a:t>“True threat” doctrine: context matters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Masks in Public Places</a:t>
            </a:r>
          </a:p>
        </p:txBody>
      </p:sp>
      <p:sp>
        <p:nvSpPr>
          <p:cNvPr id="168" name="Shape 168"/>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Anti-Mask Laws</a:t>
            </a:r>
          </a:p>
          <a:p>
            <a:pPr lvl="0">
              <a:spcBef>
                <a:spcPts val="0"/>
              </a:spcBef>
              <a:buNone/>
            </a:pPr>
            <a:r>
              <a:rPr b="1" lang="en" sz="1400"/>
              <a:t>N.C.G.S. §14-12.7. Wearing of masks, hoods, etc., on public ways.</a:t>
            </a:r>
          </a:p>
          <a:p>
            <a:pPr lvl="0">
              <a:spcBef>
                <a:spcPts val="0"/>
              </a:spcBef>
              <a:buNone/>
            </a:pPr>
            <a:r>
              <a:rPr lang="en" sz="1400"/>
              <a:t>No person or persons at least 16 years of age shall, while wearing any mask, hood or device whereby the person, face or voice is disguised so as to conceal the identity of the wearer, enter, be or appear upon any lane, walkway, alley, street, road, highway or other public way in this State. (1953, c. 1193, s. 6; 1983, c. 175, ss. 1, 10; c. 720, s. 4.)</a:t>
            </a:r>
          </a:p>
          <a:p>
            <a:pPr lvl="0">
              <a:spcBef>
                <a:spcPts val="0"/>
              </a:spcBef>
              <a:buNone/>
            </a:pPr>
            <a:r>
              <a:rPr b="1" lang="en" sz="1400"/>
              <a:t>N.C.G.S. §14-12.8. Wearing of masks, hoods, etc., on public property.</a:t>
            </a:r>
          </a:p>
          <a:p>
            <a:pPr lvl="0">
              <a:spcBef>
                <a:spcPts val="0"/>
              </a:spcBef>
              <a:buNone/>
            </a:pPr>
            <a:r>
              <a:rPr lang="en" sz="1400"/>
              <a:t>No person or persons shall in this State, while wearing any mask, hood or device whereby the person, face or voice is disguised so as to conceal the identity of the wearer, enter, or appear upon or within the public property of any municipality or county of the State, or of the State of North Carolina. (1953, c. 1193, s. 7.)</a:t>
            </a:r>
          </a:p>
          <a:p>
            <a:pPr lvl="0">
              <a:spcBef>
                <a:spcPts val="0"/>
              </a:spcBef>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Legal Matters</a:t>
            </a:r>
          </a:p>
        </p:txBody>
      </p:sp>
      <p:sp>
        <p:nvSpPr>
          <p:cNvPr id="66" name="Shape 66"/>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Clr>
                <a:schemeClr val="dk2"/>
              </a:buClr>
              <a:buSzPct val="61111"/>
              <a:buFont typeface="Arial"/>
              <a:buNone/>
            </a:pPr>
            <a:r>
              <a:rPr lang="en" sz="1800">
                <a:latin typeface="Alegreya Sans"/>
                <a:ea typeface="Alegreya Sans"/>
                <a:cs typeface="Alegreya Sans"/>
                <a:sym typeface="Alegreya Sans"/>
              </a:rPr>
              <a:t>This is a general overview of issues that may arise in political demonstrations and police encounters. </a:t>
            </a:r>
            <a:r>
              <a:rPr b="1" lang="en" sz="1800">
                <a:latin typeface="Alegreya Sans"/>
                <a:ea typeface="Alegreya Sans"/>
                <a:cs typeface="Alegreya Sans"/>
                <a:sym typeface="Alegreya Sans"/>
              </a:rPr>
              <a:t>The information presented is not offered or intended as legal advice. </a:t>
            </a:r>
          </a:p>
          <a:p>
            <a:pPr indent="0" lvl="0" marL="914400" rtl="0">
              <a:spcBef>
                <a:spcPts val="0"/>
              </a:spcBef>
              <a:spcAft>
                <a:spcPts val="0"/>
              </a:spcAft>
              <a:buNone/>
            </a:pPr>
            <a:r>
              <a:rPr lang="en" sz="1800">
                <a:latin typeface="Alegreya Sans"/>
                <a:ea typeface="Alegreya Sans"/>
                <a:cs typeface="Alegreya Sans"/>
                <a:sym typeface="Alegreya Sans"/>
              </a:rPr>
              <a:t>This work is licensed under the Creative Commons Attribution-NonCommercial-ShareAlike 4.0 International License. </a:t>
            </a:r>
          </a:p>
          <a:p>
            <a:pPr indent="-69850" lvl="0" marL="914400" rtl="0">
              <a:spcBef>
                <a:spcPts val="0"/>
              </a:spcBef>
              <a:buClr>
                <a:schemeClr val="dk2"/>
              </a:buClr>
              <a:buSzPct val="61111"/>
              <a:buFont typeface="Arial"/>
              <a:buNone/>
            </a:pPr>
            <a:r>
              <a:rPr lang="en" sz="1800">
                <a:latin typeface="Alegreya Sans"/>
                <a:ea typeface="Alegreya Sans"/>
                <a:cs typeface="Alegreya Sans"/>
                <a:sym typeface="Alegreya Sans"/>
              </a:rPr>
              <a:t>To view a copy of this license, visit http://creativecommons.org/licenses/by-nc-sa/4.0/.</a:t>
            </a:r>
          </a:p>
        </p:txBody>
      </p:sp>
      <p:pic>
        <p:nvPicPr>
          <p:cNvPr id="67" name="Shape 67"/>
          <p:cNvPicPr preferRelativeResize="0"/>
          <p:nvPr/>
        </p:nvPicPr>
        <p:blipFill>
          <a:blip r:embed="rId3">
            <a:alphaModFix/>
          </a:blip>
          <a:stretch>
            <a:fillRect/>
          </a:stretch>
        </p:blipFill>
        <p:spPr>
          <a:xfrm>
            <a:off x="311700" y="2136012"/>
            <a:ext cx="838200" cy="295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Masks in Public Places</a:t>
            </a:r>
          </a:p>
        </p:txBody>
      </p:sp>
      <p:sp>
        <p:nvSpPr>
          <p:cNvPr id="174" name="Shape 174"/>
          <p:cNvSpPr txBox="1"/>
          <p:nvPr>
            <p:ph idx="1" type="body"/>
          </p:nvPr>
        </p:nvSpPr>
        <p:spPr>
          <a:xfrm>
            <a:off x="311700" y="1141025"/>
            <a:ext cx="8520600" cy="3807900"/>
          </a:xfrm>
          <a:prstGeom prst="rect">
            <a:avLst/>
          </a:prstGeom>
        </p:spPr>
        <p:txBody>
          <a:bodyPr anchorCtr="0" anchor="t" bIns="91425" lIns="91425" rIns="91425" tIns="91425">
            <a:noAutofit/>
          </a:bodyPr>
          <a:lstStyle/>
          <a:p>
            <a:pPr lvl="0">
              <a:spcBef>
                <a:spcPts val="0"/>
              </a:spcBef>
              <a:buNone/>
            </a:pPr>
            <a:r>
              <a:rPr b="1" lang="en" sz="1400"/>
              <a:t>D.C. Code § 22-3312.03. Wearing hoods or masks.</a:t>
            </a:r>
            <a:br>
              <a:rPr lang="en" sz="1400"/>
            </a:br>
            <a:r>
              <a:rPr lang="en" sz="1200"/>
              <a:t>(a) No person or persons over 16 years of age, while wearing any mask, hood, or device whereby any portion of the face is hidden, concealed, or covered as to conceal the identity of the wearer, shall:</a:t>
            </a:r>
            <a:br>
              <a:rPr lang="en" sz="1200"/>
            </a:br>
            <a:r>
              <a:rPr lang="en" sz="1200"/>
              <a:t>	(1) Enter upon, be, or appear upon any lane, walk, alley, street, road highway, or other public way in the District of Columbia;</a:t>
            </a:r>
            <a:br>
              <a:rPr lang="en" sz="1200"/>
            </a:br>
            <a:r>
              <a:rPr lang="en" sz="1200"/>
              <a:t>	(2) Enter upon, be, or appear upon or within the public property of the District of Columbia; or</a:t>
            </a:r>
            <a:br>
              <a:rPr lang="en" sz="1200"/>
            </a:br>
            <a:r>
              <a:rPr lang="en" sz="1200"/>
              <a:t>	(3) Hold any manner of meeting or demonstration.</a:t>
            </a:r>
            <a:br>
              <a:rPr lang="en" sz="1200"/>
            </a:br>
            <a:r>
              <a:rPr lang="en" sz="1200"/>
              <a:t>(b) The provisions of subsection (a) of this section apply only if the person was wearing the hood, mask, or other device:</a:t>
            </a:r>
            <a:br>
              <a:rPr lang="en" sz="1200"/>
            </a:br>
            <a:r>
              <a:rPr lang="en" sz="1200"/>
              <a:t>	(1) With the intent to deprive any person or class of persons of equal protection of the law or of equal privileges and immunities under the law, or for the purpose of preventing or hindering the constituted authorities of the United States or the District of Columbia from giving or securing for all persons within the District of Columbia equal protection of the law;</a:t>
            </a:r>
            <a:br>
              <a:rPr lang="en" sz="1200"/>
            </a:br>
            <a:r>
              <a:rPr lang="en" sz="1200"/>
              <a:t>	(2) With the intent, by force or threat of force, to injure, intimidate, or interfere with any person because of his or her exercise of any right secured by federal or District of Columbia laws, or to intimidate any person or any class of persons from exercising any right secured by federal or District of Columbia laws;</a:t>
            </a:r>
            <a:br>
              <a:rPr lang="en" sz="1200"/>
            </a:br>
            <a:r>
              <a:rPr lang="en" sz="1200"/>
              <a:t>	(3) With the intent to intimidate, threaten, abuse, or harass any other person;</a:t>
            </a:r>
            <a:br>
              <a:rPr lang="en" sz="1200"/>
            </a:br>
            <a:r>
              <a:rPr lang="en" sz="1200"/>
              <a:t>	(4) With the intent to cause another person to fear for his or her personal safety, or, where it is probable that reasonable persons will be put in fear for their personal safety by the defendant's actions, with reckless disregard for that probability; or</a:t>
            </a:r>
            <a:br>
              <a:rPr lang="en" sz="1200"/>
            </a:br>
            <a:r>
              <a:rPr lang="en" sz="1200"/>
              <a:t>	(5) While engaged in conduct prohibited by civil or criminal law, with the intent of avoiding identification.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Masks in Public Places</a:t>
            </a:r>
          </a:p>
        </p:txBody>
      </p:sp>
      <p:sp>
        <p:nvSpPr>
          <p:cNvPr id="180" name="Shape 180"/>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The constitutional status of anti-mask laws is uncertain. </a:t>
            </a:r>
          </a:p>
          <a:p>
            <a:pPr indent="-228600" lvl="0" marL="457200" rtl="0">
              <a:spcBef>
                <a:spcPts val="0"/>
              </a:spcBef>
            </a:pPr>
            <a:r>
              <a:rPr lang="en"/>
              <a:t>Courts have upheld criminal convictions under these laws against challenges based on the 1st Amendment. See, e.g., </a:t>
            </a:r>
            <a:r>
              <a:rPr i="1" lang="en"/>
              <a:t>Church of Am. Knights of the Ku Klux Klan v. Kerik</a:t>
            </a:r>
            <a:r>
              <a:rPr lang="en"/>
              <a:t>, 356 F.3d 197 (2d Cir. 2004)</a:t>
            </a:r>
          </a:p>
          <a:p>
            <a:pPr indent="-228600" lvl="0" marL="457200">
              <a:spcBef>
                <a:spcPts val="0"/>
              </a:spcBef>
            </a:pPr>
            <a:r>
              <a:rPr lang="en"/>
              <a:t>But selective enforcement or prosecution based on viewpoint, political association, etc. would violate the 1st Amendment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Photography &amp; Video Recording</a:t>
            </a:r>
          </a:p>
        </p:txBody>
      </p:sp>
      <p:sp>
        <p:nvSpPr>
          <p:cNvPr id="186" name="Shape 186"/>
          <p:cNvSpPr txBox="1"/>
          <p:nvPr>
            <p:ph idx="1" type="body"/>
          </p:nvPr>
        </p:nvSpPr>
        <p:spPr>
          <a:xfrm>
            <a:off x="311700" y="1141025"/>
            <a:ext cx="8520600" cy="3416400"/>
          </a:xfrm>
          <a:prstGeom prst="rect">
            <a:avLst/>
          </a:prstGeom>
        </p:spPr>
        <p:txBody>
          <a:bodyPr anchorCtr="0" anchor="t" bIns="91425" lIns="91425" rIns="91425" tIns="91425">
            <a:noAutofit/>
          </a:bodyPr>
          <a:lstStyle/>
          <a:p>
            <a:pPr lvl="0" rtl="0">
              <a:spcBef>
                <a:spcPts val="0"/>
              </a:spcBef>
              <a:buNone/>
            </a:pPr>
            <a:r>
              <a:rPr lang="en"/>
              <a:t>A person who is lawfully present in a public place may take photographs or video recordings of anything and any person in plain view</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Photography &amp; Video Recording</a:t>
            </a:r>
          </a:p>
        </p:txBody>
      </p:sp>
      <p:sp>
        <p:nvSpPr>
          <p:cNvPr id="192" name="Shape 192"/>
          <p:cNvSpPr txBox="1"/>
          <p:nvPr>
            <p:ph idx="1" type="body"/>
          </p:nvPr>
        </p:nvSpPr>
        <p:spPr>
          <a:xfrm>
            <a:off x="311700" y="1141025"/>
            <a:ext cx="8520600" cy="3416400"/>
          </a:xfrm>
          <a:prstGeom prst="rect">
            <a:avLst/>
          </a:prstGeom>
        </p:spPr>
        <p:txBody>
          <a:bodyPr anchorCtr="0" anchor="t" bIns="91425" lIns="91425" rIns="91425" tIns="91425">
            <a:noAutofit/>
          </a:bodyPr>
          <a:lstStyle/>
          <a:p>
            <a:pPr lvl="0" rtl="0">
              <a:spcBef>
                <a:spcPts val="0"/>
              </a:spcBef>
              <a:buNone/>
            </a:pPr>
            <a:r>
              <a:rPr lang="en"/>
              <a:t>A police officer or other government actor may not lawfully prohibit you from, or arrest you for, taking photos or video recordings in a public place.</a:t>
            </a:r>
          </a:p>
          <a:p>
            <a:pPr lv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Photography &amp; Video Recording</a:t>
            </a:r>
          </a:p>
        </p:txBody>
      </p:sp>
      <p:sp>
        <p:nvSpPr>
          <p:cNvPr id="198" name="Shape 198"/>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A police officer or other government actor may not lawfully seize your equipment, demand to view your photos or video, or delete your photos or video without a warrant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Photography &amp; Video Recording</a:t>
            </a:r>
          </a:p>
        </p:txBody>
      </p:sp>
      <p:sp>
        <p:nvSpPr>
          <p:cNvPr id="204" name="Shape 204"/>
          <p:cNvSpPr txBox="1"/>
          <p:nvPr>
            <p:ph idx="1" type="body"/>
          </p:nvPr>
        </p:nvSpPr>
        <p:spPr>
          <a:xfrm>
            <a:off x="311700" y="1141025"/>
            <a:ext cx="8520600" cy="3416400"/>
          </a:xfrm>
          <a:prstGeom prst="rect">
            <a:avLst/>
          </a:prstGeom>
        </p:spPr>
        <p:txBody>
          <a:bodyPr anchorCtr="0" anchor="t" bIns="91425" lIns="91425" rIns="91425" tIns="91425">
            <a:noAutofit/>
          </a:bodyPr>
          <a:lstStyle/>
          <a:p>
            <a:pPr lvl="0" rtl="0">
              <a:spcBef>
                <a:spcPts val="0"/>
              </a:spcBef>
              <a:buNone/>
            </a:pPr>
            <a:r>
              <a:rPr lang="en"/>
              <a:t>A police officer or other government actor may lawfully order you to cease activity, including photography or video recording, if it is interfering with an arrest or other legitimate law enforcement activity</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Photography &amp; Video Recording</a:t>
            </a:r>
            <a:r>
              <a:rPr lang="en"/>
              <a:t>	</a:t>
            </a:r>
          </a:p>
        </p:txBody>
      </p:sp>
      <p:sp>
        <p:nvSpPr>
          <p:cNvPr id="210" name="Shape 210"/>
          <p:cNvSpPr txBox="1"/>
          <p:nvPr>
            <p:ph idx="1" type="body"/>
          </p:nvPr>
        </p:nvSpPr>
        <p:spPr>
          <a:xfrm>
            <a:off x="311700" y="1141025"/>
            <a:ext cx="8520600" cy="3416400"/>
          </a:xfrm>
          <a:prstGeom prst="rect">
            <a:avLst/>
          </a:prstGeom>
        </p:spPr>
        <p:txBody>
          <a:bodyPr anchorCtr="0" anchor="t" bIns="91425" lIns="91425" rIns="91425" tIns="91425">
            <a:noAutofit/>
          </a:bodyPr>
          <a:lstStyle/>
          <a:p>
            <a:pPr lvl="0" rtl="0">
              <a:spcBef>
                <a:spcPts val="0"/>
              </a:spcBef>
              <a:buNone/>
            </a:pPr>
            <a:r>
              <a:rPr lang="en"/>
              <a:t>You do not need permission to photograph or make video recordings of any person who is in plain view from a public place</a:t>
            </a:r>
          </a:p>
          <a:p>
            <a:pPr indent="-342900" lvl="0" marL="457200" rtl="0">
              <a:spcBef>
                <a:spcPts val="0"/>
              </a:spcBef>
              <a:buSzPct val="100000"/>
            </a:pPr>
            <a:r>
              <a:rPr lang="en" sz="1800"/>
              <a:t>Many people do not understand this and may object that taking photos or making video recordings of them without their permission is a violation of their privacy or other legal rights. </a:t>
            </a:r>
          </a:p>
          <a:p>
            <a:pPr indent="-342900" lvl="0" marL="457200" rtl="0">
              <a:spcBef>
                <a:spcPts val="0"/>
              </a:spcBef>
              <a:buSzPct val="100000"/>
            </a:pPr>
            <a:r>
              <a:rPr lang="en" sz="1800"/>
              <a:t>It is unlawful for any person to use physical force to stop you from taking photos or video recordings in a public place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Photography &amp; Video Recording</a:t>
            </a:r>
          </a:p>
        </p:txBody>
      </p:sp>
      <p:sp>
        <p:nvSpPr>
          <p:cNvPr id="216" name="Shape 216"/>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The owner of private property may prohibit or restrict photography and video recording on the property. </a:t>
            </a:r>
          </a:p>
          <a:p>
            <a:pPr lvl="0">
              <a:spcBef>
                <a:spcPts val="0"/>
              </a:spcBef>
              <a:buNone/>
            </a:pPr>
            <a:r>
              <a:rPr lang="en"/>
              <a:t>But a property owner may not prohibit you from taking photos or video recordings of the property from a public place.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Photography &amp; Video Recording</a:t>
            </a:r>
          </a:p>
        </p:txBody>
      </p:sp>
      <p:sp>
        <p:nvSpPr>
          <p:cNvPr id="222" name="Shape 222"/>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Several states, including North Carolina, have enacted so-called “Ag-Gag” or “Data Trespass” laws that restrict photographs, videos, and other recording of private property without the owner’s permission. </a:t>
            </a:r>
          </a:p>
          <a:p>
            <a:pPr lvl="0">
              <a:spcBef>
                <a:spcPts val="0"/>
              </a:spcBef>
              <a:buNone/>
            </a:pPr>
            <a:r>
              <a:rPr lang="en"/>
              <a:t>As applied to photography or recording made from a public place, criminal or civil liability under those laws is likely unconstitutional.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Photography &amp; Video Recording	</a:t>
            </a:r>
          </a:p>
        </p:txBody>
      </p:sp>
      <p:sp>
        <p:nvSpPr>
          <p:cNvPr id="228" name="Shape 228"/>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Audio recordings may be subject to greater restriction. </a:t>
            </a:r>
          </a:p>
          <a:p>
            <a:pPr indent="-228600" lvl="0" marL="457200" rtl="0">
              <a:spcBef>
                <a:spcPts val="0"/>
              </a:spcBef>
            </a:pPr>
            <a:r>
              <a:rPr lang="en"/>
              <a:t>In some states (including NC, VA, &amp; DC), it is lawful to make an audio recording of a conversation as long as one party to the conversation consents.</a:t>
            </a:r>
          </a:p>
          <a:p>
            <a:pPr indent="-228600" lvl="1" marL="914400" rtl="0">
              <a:spcBef>
                <a:spcPts val="0"/>
              </a:spcBef>
            </a:pPr>
            <a:r>
              <a:rPr lang="en"/>
              <a:t>This may include the person who is making the recording, if that person is also a party to the conversation.</a:t>
            </a:r>
          </a:p>
          <a:p>
            <a:pPr indent="-228600" lvl="0" marL="457200">
              <a:spcBef>
                <a:spcPts val="0"/>
              </a:spcBef>
            </a:pPr>
            <a:r>
              <a:rPr lang="en"/>
              <a:t>In other states, all parties to the conversation must consent.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4294967295"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p>
        </p:txBody>
      </p:sp>
      <p:pic>
        <p:nvPicPr>
          <p:cNvPr id="73" name="Shape 73"/>
          <p:cNvPicPr preferRelativeResize="0"/>
          <p:nvPr/>
        </p:nvPicPr>
        <p:blipFill>
          <a:blip r:embed="rId3">
            <a:alphaModFix/>
          </a:blip>
          <a:stretch>
            <a:fillRect/>
          </a:stretch>
        </p:blipFill>
        <p:spPr>
          <a:xfrm>
            <a:off x="2537331" y="0"/>
            <a:ext cx="4069336" cy="51434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509550" y="1423875"/>
            <a:ext cx="8124900" cy="1798200"/>
          </a:xfrm>
          <a:prstGeom prst="rect">
            <a:avLst/>
          </a:prstGeom>
        </p:spPr>
        <p:txBody>
          <a:bodyPr anchorCtr="0" anchor="ctr" bIns="91425" lIns="91425" rIns="91425" tIns="91425">
            <a:noAutofit/>
          </a:bodyPr>
          <a:lstStyle/>
          <a:p>
            <a:pPr lvl="0">
              <a:spcBef>
                <a:spcPts val="0"/>
              </a:spcBef>
              <a:buNone/>
            </a:pPr>
            <a:r>
              <a:rPr lang="en"/>
              <a:t>Police Encounters</a:t>
            </a:r>
          </a:p>
          <a:p>
            <a:pPr lvl="0" algn="l">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Police Questioning</a:t>
            </a:r>
          </a:p>
        </p:txBody>
      </p:sp>
      <p:sp>
        <p:nvSpPr>
          <p:cNvPr id="239" name="Shape 239"/>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In general, a police officer may lawfully ask you questions at any time, without having to demonstrate reasonable suspicion or probable cause.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Police Questioning</a:t>
            </a:r>
          </a:p>
        </p:txBody>
      </p:sp>
      <p:sp>
        <p:nvSpPr>
          <p:cNvPr id="245" name="Shape 245"/>
          <p:cNvSpPr txBox="1"/>
          <p:nvPr>
            <p:ph idx="1" type="body"/>
          </p:nvPr>
        </p:nvSpPr>
        <p:spPr>
          <a:xfrm>
            <a:off x="311700" y="1141025"/>
            <a:ext cx="8520600" cy="3416400"/>
          </a:xfrm>
          <a:prstGeom prst="rect">
            <a:avLst/>
          </a:prstGeom>
        </p:spPr>
        <p:txBody>
          <a:bodyPr anchorCtr="0" anchor="t" bIns="91425" lIns="91425" rIns="91425" tIns="91425">
            <a:noAutofit/>
          </a:bodyPr>
          <a:lstStyle/>
          <a:p>
            <a:pPr lvl="0" rtl="0">
              <a:spcBef>
                <a:spcPts val="0"/>
              </a:spcBef>
              <a:buNone/>
            </a:pPr>
            <a:r>
              <a:rPr lang="en"/>
              <a:t>The constitutional “right to remain silent” means that you are not required to answer questions from a police officer or other government agent.</a:t>
            </a:r>
          </a:p>
          <a:p>
            <a:pPr indent="-342900" lvl="0" marL="457200" rtl="0">
              <a:spcBef>
                <a:spcPts val="0"/>
              </a:spcBef>
              <a:buSzPct val="100000"/>
            </a:pPr>
            <a:r>
              <a:rPr lang="en" sz="1800"/>
              <a:t>The right applies whether or not you have been arrested or taken into custody.</a:t>
            </a:r>
          </a:p>
          <a:p>
            <a:pPr indent="-342900" lvl="0" marL="457200" rtl="0">
              <a:spcBef>
                <a:spcPts val="0"/>
              </a:spcBef>
              <a:buSzPct val="100000"/>
            </a:pPr>
            <a:r>
              <a:rPr lang="en" sz="1800"/>
              <a:t>The right applies whether or not you have been given the standard Miranda warning.</a:t>
            </a:r>
          </a:p>
          <a:p>
            <a:pPr indent="-342900" lvl="0" marL="457200" rtl="0">
              <a:spcBef>
                <a:spcPts val="0"/>
              </a:spcBef>
              <a:buSzPct val="100000"/>
            </a:pPr>
            <a:r>
              <a:rPr lang="en" sz="1800"/>
              <a:t>You are not required to tell the officer that you are exercising your right to remain silent.</a:t>
            </a:r>
          </a:p>
          <a:p>
            <a:pPr indent="-342900" lvl="0" marL="457200" rtl="0">
              <a:spcBef>
                <a:spcPts val="0"/>
              </a:spcBef>
              <a:buSzPct val="100000"/>
            </a:pPr>
            <a:r>
              <a:rPr lang="en" sz="1800"/>
              <a:t>Even if you answer some questions, you may still stop and refuse to answer any further questions until you have a lawyer.</a:t>
            </a:r>
          </a:p>
          <a:p>
            <a:pPr indent="-342900" lvl="0" marL="457200">
              <a:spcBef>
                <a:spcPts val="0"/>
              </a:spcBef>
              <a:buSzPct val="100000"/>
            </a:pPr>
            <a:r>
              <a:rPr lang="en" sz="1800"/>
              <a:t>You may not lawfully be arrested or punished for failing or refusing to answer.</a:t>
            </a:r>
          </a:p>
          <a:p>
            <a:pPr lvl="0" rt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Police Questioning</a:t>
            </a:r>
          </a:p>
        </p:txBody>
      </p:sp>
      <p:sp>
        <p:nvSpPr>
          <p:cNvPr id="251" name="Shape 251"/>
          <p:cNvSpPr txBox="1"/>
          <p:nvPr>
            <p:ph idx="1" type="body"/>
          </p:nvPr>
        </p:nvSpPr>
        <p:spPr>
          <a:xfrm>
            <a:off x="311700" y="1141025"/>
            <a:ext cx="8520600" cy="3416400"/>
          </a:xfrm>
          <a:prstGeom prst="rect">
            <a:avLst/>
          </a:prstGeom>
        </p:spPr>
        <p:txBody>
          <a:bodyPr anchorCtr="0" anchor="t" bIns="91425" lIns="91425" rIns="91425" tIns="91425">
            <a:noAutofit/>
          </a:bodyPr>
          <a:lstStyle/>
          <a:p>
            <a:pPr lvl="0" rtl="0">
              <a:spcBef>
                <a:spcPts val="0"/>
              </a:spcBef>
              <a:buNone/>
            </a:pPr>
            <a:r>
              <a:rPr lang="en"/>
              <a:t>Exceptions: </a:t>
            </a:r>
          </a:p>
          <a:p>
            <a:pPr indent="-342900" lvl="0" marL="457200" rtl="0">
              <a:spcBef>
                <a:spcPts val="0"/>
              </a:spcBef>
              <a:buSzPct val="100000"/>
            </a:pPr>
            <a:r>
              <a:rPr lang="en" sz="1800"/>
              <a:t>In some states (</a:t>
            </a:r>
            <a:r>
              <a:rPr i="1" lang="en" sz="1800"/>
              <a:t>not</a:t>
            </a:r>
            <a:r>
              <a:rPr lang="en" sz="1800"/>
              <a:t> NC), if you are stopped by a law enforcement officer you may be required to give your name. </a:t>
            </a:r>
          </a:p>
          <a:p>
            <a:pPr indent="-342900" lvl="1" marL="914400" rtl="0">
              <a:spcBef>
                <a:spcPts val="0"/>
              </a:spcBef>
              <a:buSzPct val="100000"/>
            </a:pPr>
            <a:r>
              <a:rPr lang="en"/>
              <a:t>But you are not required to answer any other questions (e.g. address, etc.)</a:t>
            </a:r>
          </a:p>
          <a:p>
            <a:pPr indent="-342900" lvl="0" marL="457200" rtl="0">
              <a:spcBef>
                <a:spcPts val="0"/>
              </a:spcBef>
              <a:buSzPct val="100000"/>
            </a:pPr>
            <a:r>
              <a:rPr lang="en" sz="1800"/>
              <a:t>If you are driving a motor vehicle and are stopped for a traffic violation, you may be required to show your driver’s license, registration, and proof of insurance</a:t>
            </a:r>
          </a:p>
          <a:p>
            <a:pPr indent="-342900" lvl="1" marL="914400" rtl="0">
              <a:spcBef>
                <a:spcPts val="0"/>
              </a:spcBef>
              <a:buSzPct val="100000"/>
            </a:pPr>
            <a:r>
              <a:rPr lang="en"/>
              <a:t>Again, you are not required to answer any questions</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Police Questioning</a:t>
            </a:r>
          </a:p>
        </p:txBody>
      </p:sp>
      <p:sp>
        <p:nvSpPr>
          <p:cNvPr id="257" name="Shape 257"/>
          <p:cNvSpPr txBox="1"/>
          <p:nvPr>
            <p:ph idx="1" type="body"/>
          </p:nvPr>
        </p:nvSpPr>
        <p:spPr>
          <a:xfrm>
            <a:off x="311700" y="1141025"/>
            <a:ext cx="8520600" cy="3416400"/>
          </a:xfrm>
          <a:prstGeom prst="rect">
            <a:avLst/>
          </a:prstGeom>
        </p:spPr>
        <p:txBody>
          <a:bodyPr anchorCtr="0" anchor="t" bIns="91425" lIns="91425" rIns="91425" tIns="91425">
            <a:noAutofit/>
          </a:bodyPr>
          <a:lstStyle/>
          <a:p>
            <a:pPr indent="0" lvl="0" marL="0" rtl="0">
              <a:spcBef>
                <a:spcPts val="0"/>
              </a:spcBef>
              <a:buNone/>
            </a:pPr>
            <a:r>
              <a:rPr lang="en"/>
              <a:t>If you do speak to a law enforcement officer, </a:t>
            </a:r>
            <a:r>
              <a:rPr lang="en"/>
              <a:t>y</a:t>
            </a:r>
            <a:r>
              <a:rPr lang="en"/>
              <a:t>our statements may be used against you and others.</a:t>
            </a:r>
          </a:p>
          <a:p>
            <a:pPr lvl="0" rt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Police Questioning</a:t>
            </a:r>
          </a:p>
        </p:txBody>
      </p:sp>
      <p:sp>
        <p:nvSpPr>
          <p:cNvPr id="263" name="Shape 263"/>
          <p:cNvSpPr txBox="1"/>
          <p:nvPr>
            <p:ph idx="1" type="body"/>
          </p:nvPr>
        </p:nvSpPr>
        <p:spPr>
          <a:xfrm>
            <a:off x="311700" y="1141025"/>
            <a:ext cx="8520600" cy="3416400"/>
          </a:xfrm>
          <a:prstGeom prst="rect">
            <a:avLst/>
          </a:prstGeom>
        </p:spPr>
        <p:txBody>
          <a:bodyPr anchorCtr="0" anchor="t" bIns="91425" lIns="91425" rIns="91425" tIns="91425">
            <a:noAutofit/>
          </a:bodyPr>
          <a:lstStyle/>
          <a:p>
            <a:pPr indent="0" lvl="0" marL="0" rtl="0">
              <a:spcBef>
                <a:spcPts val="0"/>
              </a:spcBef>
              <a:buNone/>
            </a:pPr>
            <a:r>
              <a:rPr lang="en"/>
              <a:t>It is a criminal offense to provide false information to a police officer or other government official is a criminal offense. </a:t>
            </a:r>
          </a:p>
          <a:p>
            <a:pPr lvl="0" rt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Police Questioning</a:t>
            </a:r>
          </a:p>
        </p:txBody>
      </p:sp>
      <p:sp>
        <p:nvSpPr>
          <p:cNvPr id="269" name="Shape 269"/>
          <p:cNvSpPr txBox="1"/>
          <p:nvPr>
            <p:ph idx="1" type="body"/>
          </p:nvPr>
        </p:nvSpPr>
        <p:spPr>
          <a:xfrm>
            <a:off x="311700" y="1141025"/>
            <a:ext cx="8520600" cy="3416400"/>
          </a:xfrm>
          <a:prstGeom prst="rect">
            <a:avLst/>
          </a:prstGeom>
        </p:spPr>
        <p:txBody>
          <a:bodyPr anchorCtr="0" anchor="t" bIns="91425" lIns="91425" rIns="91425" tIns="91425">
            <a:noAutofit/>
          </a:bodyPr>
          <a:lstStyle/>
          <a:p>
            <a:pPr indent="0" lvl="0" marL="0" rtl="0">
              <a:spcBef>
                <a:spcPts val="0"/>
              </a:spcBef>
              <a:buNone/>
            </a:pPr>
            <a:r>
              <a:rPr lang="en"/>
              <a:t>You have a right to consult with a lawyer before agreeing to speak to a police officer or other government official. </a:t>
            </a:r>
          </a:p>
          <a:p>
            <a:pPr indent="-342900" lvl="0" marL="457200" rtl="0">
              <a:spcBef>
                <a:spcPts val="0"/>
              </a:spcBef>
              <a:buSzPct val="100000"/>
            </a:pPr>
            <a:r>
              <a:rPr lang="en" sz="1800"/>
              <a:t>Police officers may try to pressure or persuade you to speak to them without a consulting a lawyer. Bear in mind that </a:t>
            </a:r>
            <a:r>
              <a:rPr lang="en" sz="1800"/>
              <a:t>the police are legally permitted to lie to you. </a:t>
            </a:r>
          </a:p>
          <a:p>
            <a:pPr indent="-342900" lvl="1" marL="914400" rtl="0">
              <a:spcBef>
                <a:spcPts val="0"/>
              </a:spcBef>
              <a:buSzPct val="100000"/>
            </a:pPr>
            <a:r>
              <a:rPr lang="en"/>
              <a:t>They may say </a:t>
            </a:r>
            <a:r>
              <a:rPr lang="en" sz="1800"/>
              <a:t>that you are better off without a lawyer. </a:t>
            </a:r>
          </a:p>
          <a:p>
            <a:pPr indent="-228600" lvl="2" marL="1371600" rtl="0">
              <a:spcBef>
                <a:spcPts val="0"/>
              </a:spcBef>
            </a:pPr>
            <a:r>
              <a:rPr lang="en"/>
              <a:t>This is almost never true. </a:t>
            </a:r>
          </a:p>
          <a:p>
            <a:pPr indent="-228600" lvl="1" marL="914400" rtl="0">
              <a:spcBef>
                <a:spcPts val="0"/>
              </a:spcBef>
            </a:pPr>
            <a:r>
              <a:rPr lang="en"/>
              <a:t>They may threaten you with a grand jury subpoena </a:t>
            </a:r>
          </a:p>
          <a:p>
            <a:pPr indent="-228600" lvl="2" marL="1371600" rtl="0">
              <a:spcBef>
                <a:spcPts val="0"/>
              </a:spcBef>
            </a:pPr>
            <a:r>
              <a:rPr lang="en"/>
              <a:t>They may be bluffing and even if they’re not, you are entitled to consult with a lawyer before testifying</a:t>
            </a:r>
          </a:p>
          <a:p>
            <a:pPr indent="-228600" lvl="1" marL="914400" rtl="0">
              <a:spcBef>
                <a:spcPts val="0"/>
              </a:spcBef>
            </a:pPr>
            <a:r>
              <a:rPr lang="en"/>
              <a:t>They may promise leniency in criminal charges or sentencing.</a:t>
            </a:r>
          </a:p>
          <a:p>
            <a:pPr indent="-228600" lvl="2" marL="1371600" rtl="0">
              <a:spcBef>
                <a:spcPts val="0"/>
              </a:spcBef>
            </a:pPr>
            <a:r>
              <a:rPr lang="en"/>
              <a:t>Criminal charges and plea bargains are up to the prosecutor, not the police. </a:t>
            </a:r>
          </a:p>
          <a:p>
            <a:pPr lvl="0" rt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Stops, Searches, &amp; Arrests</a:t>
            </a:r>
          </a:p>
        </p:txBody>
      </p:sp>
      <p:sp>
        <p:nvSpPr>
          <p:cNvPr id="275" name="Shape 275"/>
          <p:cNvSpPr txBox="1"/>
          <p:nvPr>
            <p:ph idx="1" type="body"/>
          </p:nvPr>
        </p:nvSpPr>
        <p:spPr>
          <a:xfrm>
            <a:off x="311700" y="1141025"/>
            <a:ext cx="8520600" cy="3416400"/>
          </a:xfrm>
          <a:prstGeom prst="rect">
            <a:avLst/>
          </a:prstGeom>
        </p:spPr>
        <p:txBody>
          <a:bodyPr anchorCtr="0" anchor="t" bIns="91425" lIns="91425" rIns="91425" tIns="91425">
            <a:noAutofit/>
          </a:bodyPr>
          <a:lstStyle/>
          <a:p>
            <a:pPr indent="0" lvl="0" marL="0" rtl="0">
              <a:spcBef>
                <a:spcPts val="0"/>
              </a:spcBef>
              <a:buNone/>
            </a:pPr>
            <a:r>
              <a:rPr lang="en"/>
              <a:t>If you are stopped by a police officer, you are legally entitled to walk away unless you have been detained or arrested. </a:t>
            </a:r>
          </a:p>
          <a:p>
            <a:pPr indent="-342900" lvl="0" marL="457200" rtl="0">
              <a:spcBef>
                <a:spcPts val="0"/>
              </a:spcBef>
              <a:buSzPct val="100000"/>
            </a:pPr>
            <a:r>
              <a:rPr lang="en" sz="1800"/>
              <a:t>If you’re unsure, you can ask if you are free to go. </a:t>
            </a:r>
          </a:p>
          <a:p>
            <a:pPr indent="-342900" lvl="0" marL="457200" rtl="0">
              <a:spcBef>
                <a:spcPts val="0"/>
              </a:spcBef>
              <a:buSzPct val="100000"/>
            </a:pPr>
            <a:r>
              <a:rPr lang="en" sz="1800"/>
              <a:t>It’s generally a good idea to walk away calmly. </a:t>
            </a:r>
          </a:p>
          <a:p>
            <a:pPr indent="-317500" lvl="1" marL="914400" rtl="0">
              <a:spcBef>
                <a:spcPts val="0"/>
              </a:spcBef>
              <a:buSzPct val="100000"/>
            </a:pPr>
            <a:r>
              <a:rPr lang="en" sz="1400"/>
              <a:t>If you run, or otherwise act in a “furtive” “suspicious” manner, the officer might use that as a pretext to detain or arrest you. </a:t>
            </a:r>
          </a:p>
          <a:p>
            <a:pPr indent="-342900" lvl="0" marL="457200" rtl="0">
              <a:spcBef>
                <a:spcPts val="0"/>
              </a:spcBef>
              <a:buSzPct val="100000"/>
            </a:pPr>
            <a:r>
              <a:rPr lang="en" sz="1800"/>
              <a:t>It’s generally not a good idea to insult or argue with the officer.</a:t>
            </a:r>
          </a:p>
          <a:p>
            <a:pPr indent="-317500" lvl="1" marL="914400" rtl="0">
              <a:spcBef>
                <a:spcPts val="0"/>
              </a:spcBef>
              <a:buSzPct val="100000"/>
            </a:pPr>
            <a:r>
              <a:rPr lang="en" sz="1400"/>
              <a:t>Even though your statements may be protected under the 1st Amendment, it’s likely to provoke a bad response from the officer.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Stops, Searches, &amp; Arrests</a:t>
            </a:r>
          </a:p>
        </p:txBody>
      </p:sp>
      <p:sp>
        <p:nvSpPr>
          <p:cNvPr id="281" name="Shape 281"/>
          <p:cNvSpPr txBox="1"/>
          <p:nvPr>
            <p:ph idx="1" type="body"/>
          </p:nvPr>
        </p:nvSpPr>
        <p:spPr>
          <a:xfrm>
            <a:off x="311700" y="1294200"/>
            <a:ext cx="8520600" cy="3416400"/>
          </a:xfrm>
          <a:prstGeom prst="rect">
            <a:avLst/>
          </a:prstGeom>
        </p:spPr>
        <p:txBody>
          <a:bodyPr anchorCtr="0" anchor="t" bIns="91425" lIns="91425" rIns="91425" tIns="91425">
            <a:noAutofit/>
          </a:bodyPr>
          <a:lstStyle/>
          <a:p>
            <a:pPr indent="0" lvl="0" marL="0" rtl="0">
              <a:spcBef>
                <a:spcPts val="0"/>
              </a:spcBef>
              <a:buNone/>
            </a:pPr>
            <a:r>
              <a:rPr lang="en"/>
              <a:t>Detention means that you have been stopped by a police officer and are not free to go. </a:t>
            </a:r>
          </a:p>
          <a:p>
            <a:pPr indent="0" lvl="0" marL="0" rtl="0">
              <a:spcBef>
                <a:spcPts val="0"/>
              </a:spcBef>
              <a:buNone/>
            </a:pPr>
            <a:r>
              <a:rPr lang="en"/>
              <a:t>Detention may lead to an arrest, but it is not the same thing.</a:t>
            </a:r>
          </a:p>
          <a:p>
            <a:pPr indent="0" lvl="0" marL="0" rtl="0">
              <a:spcBef>
                <a:spcPts val="0"/>
              </a:spcBef>
              <a:buNone/>
            </a:pPr>
            <a:r>
              <a:rPr lang="en"/>
              <a:t>If you are detained but not arrested, your constitutional rights (including the right to remain silent) still apply, but the police are not required to inform you of those rights.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Stops, Searches, &amp; Arrests</a:t>
            </a:r>
          </a:p>
        </p:txBody>
      </p:sp>
      <p:sp>
        <p:nvSpPr>
          <p:cNvPr id="287" name="Shape 287"/>
          <p:cNvSpPr txBox="1"/>
          <p:nvPr>
            <p:ph idx="1" type="body"/>
          </p:nvPr>
        </p:nvSpPr>
        <p:spPr>
          <a:xfrm>
            <a:off x="311700" y="1294200"/>
            <a:ext cx="8520600" cy="3416400"/>
          </a:xfrm>
          <a:prstGeom prst="rect">
            <a:avLst/>
          </a:prstGeom>
        </p:spPr>
        <p:txBody>
          <a:bodyPr anchorCtr="0" anchor="t" bIns="91425" lIns="91425" rIns="91425" tIns="91425">
            <a:noAutofit/>
          </a:bodyPr>
          <a:lstStyle/>
          <a:p>
            <a:pPr indent="0" lvl="0" marL="0" rtl="0">
              <a:spcBef>
                <a:spcPts val="0"/>
              </a:spcBef>
              <a:buNone/>
            </a:pPr>
            <a:r>
              <a:rPr lang="en"/>
              <a:t>If you are detained, the officer may conduct a “pat down” (an external check) for weapons. </a:t>
            </a:r>
          </a:p>
          <a:p>
            <a:pPr indent="0" lvl="0" marL="0" rtl="0">
              <a:spcBef>
                <a:spcPts val="0"/>
              </a:spcBef>
              <a:buNone/>
            </a:pPr>
            <a:r>
              <a:rPr lang="en"/>
              <a:t>Legally, a police officer is required to have “reasonable suspicion” that you are armed and dangerous before conducting a pat down. </a:t>
            </a:r>
          </a:p>
          <a:p>
            <a:pPr indent="-342900" lvl="0" marL="457200" rtl="0">
              <a:spcBef>
                <a:spcPts val="0"/>
              </a:spcBef>
              <a:buSzPct val="100000"/>
            </a:pPr>
            <a:r>
              <a:rPr lang="en" sz="1800"/>
              <a:t>The officer is likely to cite your “furtive” or “suspicious” movements or demeanor (e.g. “he reached for his waistband”) to justify a pat down.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509550" y="1423875"/>
            <a:ext cx="8124900" cy="1798200"/>
          </a:xfrm>
          <a:prstGeom prst="rect">
            <a:avLst/>
          </a:prstGeom>
        </p:spPr>
        <p:txBody>
          <a:bodyPr anchorCtr="0" anchor="ctr" bIns="91425" lIns="91425" rIns="91425" tIns="91425">
            <a:noAutofit/>
          </a:bodyPr>
          <a:lstStyle/>
          <a:p>
            <a:pPr lvl="0">
              <a:spcBef>
                <a:spcPts val="0"/>
              </a:spcBef>
              <a:buNone/>
            </a:pPr>
            <a:r>
              <a:rPr lang="en"/>
              <a:t>Demonstrations:</a:t>
            </a:r>
          </a:p>
          <a:p>
            <a:pPr lvl="0" rtl="0">
              <a:spcBef>
                <a:spcPts val="0"/>
              </a:spcBef>
              <a:buNone/>
            </a:pPr>
            <a:r>
              <a:rPr lang="en"/>
              <a:t>1st Amendment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Stops, Searches, &amp; Arrests</a:t>
            </a:r>
          </a:p>
        </p:txBody>
      </p:sp>
      <p:sp>
        <p:nvSpPr>
          <p:cNvPr id="293" name="Shape 293"/>
          <p:cNvSpPr txBox="1"/>
          <p:nvPr>
            <p:ph idx="1" type="body"/>
          </p:nvPr>
        </p:nvSpPr>
        <p:spPr>
          <a:xfrm>
            <a:off x="311700" y="1294200"/>
            <a:ext cx="8520600" cy="3416400"/>
          </a:xfrm>
          <a:prstGeom prst="rect">
            <a:avLst/>
          </a:prstGeom>
        </p:spPr>
        <p:txBody>
          <a:bodyPr anchorCtr="0" anchor="t" bIns="91425" lIns="91425" rIns="91425" tIns="91425">
            <a:noAutofit/>
          </a:bodyPr>
          <a:lstStyle/>
          <a:p>
            <a:pPr indent="0" lvl="0" marL="0" rtl="0">
              <a:spcBef>
                <a:spcPts val="0"/>
              </a:spcBef>
              <a:buNone/>
            </a:pPr>
            <a:r>
              <a:rPr lang="en"/>
              <a:t>If you are detained but not arrested, the officer may not lawfully conduct any search beyond a pat-down (e.g. inside your pockets, under your clothing, inside a bag or other item) without your consent or “probably cause” (a stricter requirement than “reasonable suspicion”). </a:t>
            </a:r>
          </a:p>
          <a:p>
            <a:pPr indent="-228600" lvl="0" marL="457200" rtl="0">
              <a:spcBef>
                <a:spcPts val="0"/>
              </a:spcBef>
            </a:pPr>
            <a:r>
              <a:rPr lang="en"/>
              <a:t>You can tell the officer you do not consent to the search. </a:t>
            </a:r>
          </a:p>
          <a:p>
            <a:pPr indent="-228600" lvl="1" marL="914400" rtl="0">
              <a:spcBef>
                <a:spcPts val="0"/>
              </a:spcBef>
            </a:pPr>
            <a:r>
              <a:rPr lang="en"/>
              <a:t>Refusal to consent is not probable cause for a search. </a:t>
            </a:r>
          </a:p>
          <a:p>
            <a:pPr indent="-228600" lvl="1" marL="914400" rtl="0">
              <a:spcBef>
                <a:spcPts val="0"/>
              </a:spcBef>
            </a:pPr>
            <a:r>
              <a:rPr lang="en"/>
              <a:t>If the officer proceeds, you should not physically resist.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Stops, Searches, &amp; Arrests</a:t>
            </a:r>
          </a:p>
        </p:txBody>
      </p:sp>
      <p:sp>
        <p:nvSpPr>
          <p:cNvPr id="299" name="Shape 299"/>
          <p:cNvSpPr txBox="1"/>
          <p:nvPr>
            <p:ph idx="1" type="body"/>
          </p:nvPr>
        </p:nvSpPr>
        <p:spPr>
          <a:xfrm>
            <a:off x="311700" y="1294200"/>
            <a:ext cx="8520600" cy="3416400"/>
          </a:xfrm>
          <a:prstGeom prst="rect">
            <a:avLst/>
          </a:prstGeom>
        </p:spPr>
        <p:txBody>
          <a:bodyPr anchorCtr="0" anchor="t" bIns="91425" lIns="91425" rIns="91425" tIns="91425">
            <a:noAutofit/>
          </a:bodyPr>
          <a:lstStyle/>
          <a:p>
            <a:pPr indent="0" lvl="0" marL="0" rtl="0">
              <a:spcBef>
                <a:spcPts val="0"/>
              </a:spcBef>
              <a:buNone/>
            </a:pPr>
            <a:r>
              <a:rPr lang="en"/>
              <a:t>Probable cause means that the officer has knowledge of facts sufficient to support a reasonable belief that,</a:t>
            </a:r>
          </a:p>
          <a:p>
            <a:pPr indent="-228600" lvl="0" marL="457200" rtl="0">
              <a:spcBef>
                <a:spcPts val="0"/>
              </a:spcBef>
            </a:pPr>
            <a:r>
              <a:rPr lang="en"/>
              <a:t>Criminal activity is likely taking place,</a:t>
            </a:r>
          </a:p>
          <a:p>
            <a:pPr indent="-228600" lvl="0" marL="457200" rtl="0">
              <a:spcBef>
                <a:spcPts val="0"/>
              </a:spcBef>
            </a:pPr>
            <a:r>
              <a:rPr lang="en"/>
              <a:t>You have been involved in a crime, or</a:t>
            </a:r>
          </a:p>
          <a:p>
            <a:pPr indent="-228600" lvl="0" marL="457200" rtl="0">
              <a:spcBef>
                <a:spcPts val="0"/>
              </a:spcBef>
            </a:pPr>
            <a:r>
              <a:rPr lang="en"/>
              <a:t>You have evidence of a crime in your possession (or in your vehicle)</a:t>
            </a:r>
          </a:p>
          <a:p>
            <a:pPr indent="0" lvl="0" marL="0" rt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Stops, Searches, &amp; Arrests</a:t>
            </a:r>
          </a:p>
        </p:txBody>
      </p:sp>
      <p:sp>
        <p:nvSpPr>
          <p:cNvPr id="305" name="Shape 305"/>
          <p:cNvSpPr txBox="1"/>
          <p:nvPr>
            <p:ph idx="1" type="body"/>
          </p:nvPr>
        </p:nvSpPr>
        <p:spPr>
          <a:xfrm>
            <a:off x="311700" y="1294200"/>
            <a:ext cx="8520600" cy="3416400"/>
          </a:xfrm>
          <a:prstGeom prst="rect">
            <a:avLst/>
          </a:prstGeom>
        </p:spPr>
        <p:txBody>
          <a:bodyPr anchorCtr="0" anchor="t" bIns="91425" lIns="91425" rIns="91425" tIns="91425">
            <a:noAutofit/>
          </a:bodyPr>
          <a:lstStyle/>
          <a:p>
            <a:pPr lvl="0" rtl="0">
              <a:spcBef>
                <a:spcPts val="0"/>
              </a:spcBef>
              <a:buNone/>
            </a:pPr>
            <a:r>
              <a:rPr lang="en"/>
              <a:t>If you are placed under arrest, the officer must then advise you of your constitutional rights (“Miranda warning”). </a:t>
            </a:r>
          </a:p>
          <a:p>
            <a:pPr lvl="0" rtl="0">
              <a:spcBef>
                <a:spcPts val="0"/>
              </a:spcBef>
              <a:buNone/>
            </a:pPr>
            <a:r>
              <a:rPr lang="en"/>
              <a:t>Those rights apply even if the officer fails to provide the warning. </a:t>
            </a:r>
          </a:p>
          <a:p>
            <a:pPr indent="0" lvl="0" marL="0" rt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Stops, Searches, &amp; Arrests</a:t>
            </a:r>
          </a:p>
        </p:txBody>
      </p:sp>
      <p:sp>
        <p:nvSpPr>
          <p:cNvPr id="311" name="Shape 311"/>
          <p:cNvSpPr txBox="1"/>
          <p:nvPr>
            <p:ph idx="1" type="body"/>
          </p:nvPr>
        </p:nvSpPr>
        <p:spPr>
          <a:xfrm>
            <a:off x="311700" y="1294200"/>
            <a:ext cx="8520600" cy="3416400"/>
          </a:xfrm>
          <a:prstGeom prst="rect">
            <a:avLst/>
          </a:prstGeom>
        </p:spPr>
        <p:txBody>
          <a:bodyPr anchorCtr="0" anchor="t" bIns="91425" lIns="91425" rIns="91425" tIns="91425">
            <a:noAutofit/>
          </a:bodyPr>
          <a:lstStyle/>
          <a:p>
            <a:pPr lvl="0">
              <a:spcBef>
                <a:spcPts val="0"/>
              </a:spcBef>
              <a:buNone/>
            </a:pPr>
            <a:r>
              <a:rPr lang="en"/>
              <a:t>You have the right to make a phone call within a reasonable time after being arrested. </a:t>
            </a:r>
          </a:p>
          <a:p>
            <a:pPr indent="-228600" lvl="0" marL="457200" rtl="0">
              <a:spcBef>
                <a:spcPts val="0"/>
              </a:spcBef>
            </a:pPr>
            <a:r>
              <a:rPr lang="en"/>
              <a:t>The police may not listen to your calls with your lawyer. But they may (and mostly likely will) listen to any other calls. </a:t>
            </a:r>
          </a:p>
          <a:p>
            <a:pPr indent="0" lvl="0" marL="0" rt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Stops, Searches, &amp; Arrests</a:t>
            </a:r>
          </a:p>
        </p:txBody>
      </p:sp>
      <p:sp>
        <p:nvSpPr>
          <p:cNvPr id="317" name="Shape 317"/>
          <p:cNvSpPr txBox="1"/>
          <p:nvPr>
            <p:ph idx="1" type="body"/>
          </p:nvPr>
        </p:nvSpPr>
        <p:spPr>
          <a:xfrm>
            <a:off x="311700" y="1294200"/>
            <a:ext cx="8520600" cy="3416400"/>
          </a:xfrm>
          <a:prstGeom prst="rect">
            <a:avLst/>
          </a:prstGeom>
        </p:spPr>
        <p:txBody>
          <a:bodyPr anchorCtr="0" anchor="t" bIns="91425" lIns="91425" rIns="91425" tIns="91425">
            <a:noAutofit/>
          </a:bodyPr>
          <a:lstStyle/>
          <a:p>
            <a:pPr lvl="0" rtl="0">
              <a:spcBef>
                <a:spcPts val="0"/>
              </a:spcBef>
              <a:buNone/>
            </a:pPr>
            <a:r>
              <a:rPr lang="en"/>
              <a:t>You have the right to appear before a judge within a reasonable time after being arrested (usually within 48 hours). </a:t>
            </a:r>
          </a:p>
          <a:p>
            <a:pPr indent="-228600" lvl="0" marL="457200" rtl="0">
              <a:spcBef>
                <a:spcPts val="0"/>
              </a:spcBef>
            </a:pPr>
            <a:r>
              <a:rPr lang="en"/>
              <a:t>The purpose of this appearance will be to hear the formal charges against you and to enter a plea. </a:t>
            </a:r>
          </a:p>
          <a:p>
            <a:pPr indent="-228600" lvl="0" marL="457200" rtl="0">
              <a:spcBef>
                <a:spcPts val="0"/>
              </a:spcBef>
            </a:pPr>
            <a:r>
              <a:rPr lang="en"/>
              <a:t>You have a right to be represented by a lawyer at this and all other court appearances. </a:t>
            </a:r>
          </a:p>
          <a:p>
            <a:pPr indent="-228600" lvl="1" marL="914400" rtl="0">
              <a:spcBef>
                <a:spcPts val="0"/>
              </a:spcBef>
            </a:pPr>
            <a:r>
              <a:rPr lang="en"/>
              <a:t>If you can’t afford a lawyer, you have a right to be represented by a public defender or other court-appointed lawyer. </a:t>
            </a:r>
          </a:p>
          <a:p>
            <a:pPr indent="0" lvl="0" mar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
        <p:nvSpPr>
          <p:cNvPr id="84" name="Shape 84"/>
          <p:cNvSpPr txBox="1"/>
          <p:nvPr>
            <p:ph idx="1" type="body"/>
          </p:nvPr>
        </p:nvSpPr>
        <p:spPr>
          <a:xfrm>
            <a:off x="311700" y="1141025"/>
            <a:ext cx="8520600" cy="3416400"/>
          </a:xfrm>
          <a:prstGeom prst="rect">
            <a:avLst/>
          </a:prstGeom>
        </p:spPr>
        <p:txBody>
          <a:bodyPr anchorCtr="0" anchor="t" bIns="91425" lIns="91425" rIns="91425" tIns="91425">
            <a:noAutofit/>
          </a:bodyPr>
          <a:lstStyle/>
          <a:p>
            <a:pPr indent="0" lvl="0" marL="0">
              <a:spcBef>
                <a:spcPts val="0"/>
              </a:spcBef>
              <a:buNone/>
            </a:pPr>
            <a:r>
              <a:rPr i="1" lang="en"/>
              <a:t>Congress shall make no law … abridging the freedom of speech, or of the press; or the right of the people peaceably to assemble, and to petition the Government for a redress of grievances.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1" type="body"/>
          </p:nvPr>
        </p:nvSpPr>
        <p:spPr>
          <a:xfrm>
            <a:off x="311700" y="1141025"/>
            <a:ext cx="8520600" cy="3416400"/>
          </a:xfrm>
          <a:prstGeom prst="rect">
            <a:avLst/>
          </a:prstGeom>
        </p:spPr>
        <p:txBody>
          <a:bodyPr anchorCtr="0" anchor="t" bIns="91425" lIns="91425" rIns="91425" tIns="91425">
            <a:noAutofit/>
          </a:bodyPr>
          <a:lstStyle/>
          <a:p>
            <a:pPr lvl="0" rtl="0">
              <a:spcBef>
                <a:spcPts val="0"/>
              </a:spcBef>
              <a:buNone/>
            </a:pPr>
            <a:r>
              <a:rPr lang="en" sz="2400"/>
              <a:t>Applies to </a:t>
            </a:r>
            <a:r>
              <a:rPr i="1" lang="en" sz="2400"/>
              <a:t>government </a:t>
            </a:r>
            <a:r>
              <a:rPr lang="en" sz="2400"/>
              <a:t>restraints on speech &amp; assembly.</a:t>
            </a:r>
          </a:p>
          <a:p>
            <a:pPr lvl="0">
              <a:spcBef>
                <a:spcPts val="0"/>
              </a:spcBef>
              <a:buNone/>
            </a:pPr>
            <a:r>
              <a:t/>
            </a:r>
            <a:endParaRPr sz="2400"/>
          </a:p>
        </p:txBody>
      </p:sp>
      <p:sp>
        <p:nvSpPr>
          <p:cNvPr id="90" name="Shape 90"/>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
        <p:nvSpPr>
          <p:cNvPr id="96" name="Shape 96"/>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“Speech” includes expressive conduct:</a:t>
            </a:r>
          </a:p>
          <a:p>
            <a:pPr indent="-228600" lvl="0" marL="457200" rtl="0">
              <a:spcBef>
                <a:spcPts val="0"/>
              </a:spcBef>
            </a:pPr>
            <a:r>
              <a:rPr lang="en"/>
              <a:t>Body Language</a:t>
            </a:r>
          </a:p>
          <a:p>
            <a:pPr indent="-228600" lvl="0" marL="457200" rtl="0">
              <a:spcBef>
                <a:spcPts val="0"/>
              </a:spcBef>
            </a:pPr>
            <a:r>
              <a:rPr lang="en"/>
              <a:t>Clothing</a:t>
            </a:r>
          </a:p>
          <a:p>
            <a:pPr indent="-228600" lvl="0" marL="457200">
              <a:spcBef>
                <a:spcPts val="0"/>
              </a:spcBef>
            </a:pPr>
            <a:r>
              <a:rPr lang="en"/>
              <a:t>Flag Burning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
        <p:nvSpPr>
          <p:cNvPr id="102" name="Shape 102"/>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All levels of government: </a:t>
            </a:r>
          </a:p>
          <a:p>
            <a:pPr indent="-228600" lvl="0" marL="457200" rtl="0">
              <a:spcBef>
                <a:spcPts val="0"/>
              </a:spcBef>
            </a:pPr>
            <a:r>
              <a:rPr lang="en"/>
              <a:t>Federal</a:t>
            </a:r>
          </a:p>
          <a:p>
            <a:pPr indent="-228600" lvl="0" marL="457200" rtl="0">
              <a:spcBef>
                <a:spcPts val="0"/>
              </a:spcBef>
            </a:pPr>
            <a:r>
              <a:rPr lang="en"/>
              <a:t>State</a:t>
            </a:r>
          </a:p>
          <a:p>
            <a:pPr indent="-228600" lvl="0" marL="457200" rtl="0">
              <a:spcBef>
                <a:spcPts val="0"/>
              </a:spcBef>
            </a:pPr>
            <a:r>
              <a:rPr lang="en"/>
              <a:t>Local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1st Amendment</a:t>
            </a:r>
          </a:p>
        </p:txBody>
      </p:sp>
      <p:sp>
        <p:nvSpPr>
          <p:cNvPr id="108" name="Shape 108"/>
          <p:cNvSpPr txBox="1"/>
          <p:nvPr>
            <p:ph idx="1" type="body"/>
          </p:nvPr>
        </p:nvSpPr>
        <p:spPr>
          <a:xfrm>
            <a:off x="311700" y="1141025"/>
            <a:ext cx="8520600" cy="3416400"/>
          </a:xfrm>
          <a:prstGeom prst="rect">
            <a:avLst/>
          </a:prstGeom>
        </p:spPr>
        <p:txBody>
          <a:bodyPr anchorCtr="0" anchor="t" bIns="91425" lIns="91425" rIns="91425" tIns="91425">
            <a:noAutofit/>
          </a:bodyPr>
          <a:lstStyle/>
          <a:p>
            <a:pPr lvl="0">
              <a:spcBef>
                <a:spcPts val="0"/>
              </a:spcBef>
              <a:buNone/>
            </a:pPr>
            <a:r>
              <a:rPr lang="en"/>
              <a:t>All government branches &amp; agencies: </a:t>
            </a:r>
          </a:p>
          <a:p>
            <a:pPr indent="-228600" lvl="0" marL="457200" rtl="0">
              <a:spcBef>
                <a:spcPts val="0"/>
              </a:spcBef>
            </a:pPr>
            <a:r>
              <a:rPr lang="en"/>
              <a:t>Legislative: US Congress, NC General Assembly, County Commission, City Council</a:t>
            </a:r>
          </a:p>
          <a:p>
            <a:pPr indent="-228600" lvl="0" marL="457200" rtl="0">
              <a:spcBef>
                <a:spcPts val="0"/>
              </a:spcBef>
            </a:pPr>
            <a:r>
              <a:rPr lang="en"/>
              <a:t>Executive: President, Governor, Mayor</a:t>
            </a:r>
          </a:p>
          <a:p>
            <a:pPr indent="-228600" lvl="0" marL="457200" rtl="0">
              <a:spcBef>
                <a:spcPts val="0"/>
              </a:spcBef>
            </a:pPr>
            <a:r>
              <a:rPr lang="en"/>
              <a:t>Judicial: Courts</a:t>
            </a:r>
          </a:p>
          <a:p>
            <a:pPr indent="-228600" lvl="0" marL="457200" rtl="0">
              <a:spcBef>
                <a:spcPts val="0"/>
              </a:spcBef>
            </a:pPr>
            <a:r>
              <a:rPr lang="en"/>
              <a:t>Law Enforcement: Police, Prisons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SA Red">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