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1.png" ContentType="image/png"/>
  <Override PartName="/ppt/media/image2.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2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3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4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5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391320"/>
            <a:ext cx="8520120" cy="290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5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5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6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6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6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6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6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7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8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9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391320"/>
            <a:ext cx="8520120" cy="290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9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9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0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0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0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0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1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2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25"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30"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311760" y="391320"/>
            <a:ext cx="8520120" cy="290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3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35"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36"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3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3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4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4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4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44"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46"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47"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4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1"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2"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54"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5"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6"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7"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8"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59"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65"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67"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6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70"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311760" y="391320"/>
            <a:ext cx="8520120" cy="290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7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75"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76"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7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7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8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8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8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84"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86"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87"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8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1"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2"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391320"/>
            <a:ext cx="8520120" cy="290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94"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5"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6"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7"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8"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99"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1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2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2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391320"/>
            <a:ext cx="8520120" cy="62568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2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400" spc="-1" strike="noStrike">
              <a:solidFill>
                <a:srgbClr val="231f20"/>
              </a:solidFill>
              <a:latin typeface="Alegreya Sans"/>
            </a:endParaRPr>
          </a:p>
        </p:txBody>
      </p:sp>
      <p:sp>
        <p:nvSpPr>
          <p:cNvPr id="2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400" spc="-1" strike="noStrike">
              <a:solidFill>
                <a:srgbClr val="231f20"/>
              </a:solidFill>
              <a:latin typeface="Alegreya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8960" y="748800"/>
            <a:ext cx="3645720" cy="3645720"/>
          </a:xfrm>
          <a:prstGeom prst="rect">
            <a:avLst/>
          </a:prstGeom>
          <a:solidFill>
            <a:srgbClr val="ec1f27"/>
          </a:solidFill>
          <a:ln>
            <a:noFill/>
          </a:ln>
        </p:spPr>
        <p:style>
          <a:lnRef idx="0"/>
          <a:fillRef idx="0"/>
          <a:effectRef idx="0"/>
          <a:fontRef idx="minor"/>
        </p:style>
      </p:sp>
      <p:sp>
        <p:nvSpPr>
          <p:cNvPr id="1" name="CustomShape 2"/>
          <p:cNvSpPr/>
          <p:nvPr/>
        </p:nvSpPr>
        <p:spPr>
          <a:xfrm>
            <a:off x="2993040" y="992880"/>
            <a:ext cx="3157920" cy="3157920"/>
          </a:xfrm>
          <a:prstGeom prst="rect">
            <a:avLst/>
          </a:prstGeom>
          <a:noFill/>
          <a:ln w="28440">
            <a:solidFill>
              <a:schemeClr val="lt1"/>
            </a:solidFill>
            <a:miter/>
          </a:ln>
        </p:spPr>
        <p:style>
          <a:lnRef idx="0"/>
          <a:fillRef idx="0"/>
          <a:effectRef idx="0"/>
          <a:fontRef idx="minor"/>
        </p:style>
      </p:sp>
      <p:sp>
        <p:nvSpPr>
          <p:cNvPr id="2" name="PlaceHolder 3"/>
          <p:cNvSpPr>
            <a:spLocks noGrp="1"/>
          </p:cNvSpPr>
          <p:nvPr>
            <p:ph type="title"/>
          </p:nvPr>
        </p:nvSpPr>
        <p:spPr>
          <a:xfrm>
            <a:off x="3096360" y="1087920"/>
            <a:ext cx="2950920" cy="2123280"/>
          </a:xfrm>
          <a:prstGeom prst="rect">
            <a:avLst/>
          </a:prstGeom>
        </p:spPr>
        <p:txBody>
          <a:bodyPr tIns="91440" bIns="91440" anchor="ctr"/>
          <a:p>
            <a:pPr algn="ctr">
              <a:lnSpc>
                <a:spcPct val="100000"/>
              </a:lnSpc>
            </a:pPr>
            <a:r>
              <a:rPr b="0" lang="en-US" sz="3600" spc="-1" strike="noStrike">
                <a:solidFill>
                  <a:srgbClr val="ffffff"/>
                </a:solidFill>
                <a:latin typeface="Alegreya SC"/>
                <a:ea typeface="Alegreya SC"/>
              </a:rPr>
              <a:t>Click to edit Master title style</a:t>
            </a:r>
            <a:endParaRPr b="0" lang="en-US" sz="3600" spc="-1" strike="noStrike">
              <a:solidFill>
                <a:srgbClr val="000000"/>
              </a:solidFill>
              <a:latin typeface="Arial"/>
            </a:endParaRPr>
          </a:p>
        </p:txBody>
      </p:sp>
      <p:sp>
        <p:nvSpPr>
          <p:cNvPr id="3" name="PlaceHolder 4"/>
          <p:cNvSpPr>
            <a:spLocks noGrp="1"/>
          </p:cNvSpPr>
          <p:nvPr>
            <p:ph type="sldNum"/>
          </p:nvPr>
        </p:nvSpPr>
        <p:spPr>
          <a:xfrm>
            <a:off x="8490240" y="4681080"/>
            <a:ext cx="548280" cy="393120"/>
          </a:xfrm>
          <a:prstGeom prst="rect">
            <a:avLst/>
          </a:prstGeom>
        </p:spPr>
        <p:txBody>
          <a:bodyPr tIns="91440" bIns="91440" anchor="ctr"/>
          <a:p>
            <a:pPr algn="ctr">
              <a:lnSpc>
                <a:spcPct val="100000"/>
              </a:lnSpc>
            </a:pPr>
            <a:fld id="{26F98E97-4237-4C71-832E-6BCCB8C6E38F}" type="slidenum">
              <a:rPr b="0" lang="en-US" sz="1000" spc="-1" strike="noStrike">
                <a:solidFill>
                  <a:srgbClr val="231f20"/>
                </a:solidFill>
                <a:latin typeface="Alegreya"/>
                <a:ea typeface="Alegreya Sans"/>
              </a:rPr>
              <a:t>&lt;number&gt;</a:t>
            </a:fld>
            <a:endParaRPr b="0" lang="en-US"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31f20"/>
                </a:solidFill>
                <a:latin typeface="Alegreya Sans"/>
              </a:rPr>
              <a:t>Click to edit the outline text format</a:t>
            </a:r>
            <a:endParaRPr b="0" lang="en-US" sz="2400" spc="-1" strike="noStrike">
              <a:solidFill>
                <a:srgbClr val="231f20"/>
              </a:solidFill>
              <a:latin typeface="Alegreya Sans"/>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legreya Sans"/>
              </a:rPr>
              <a:t>Second Outline Level</a:t>
            </a:r>
            <a:endParaRPr b="0" lang="en-US" sz="1600" spc="-1" strike="noStrike">
              <a:solidFill>
                <a:srgbClr val="000000"/>
              </a:solidFill>
              <a:latin typeface="Alegreya Sans"/>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legreya Sans"/>
              </a:rPr>
              <a:t>Third Outline Level</a:t>
            </a:r>
            <a:endParaRPr b="0" lang="en-US" sz="1400" spc="-1" strike="noStrike">
              <a:solidFill>
                <a:srgbClr val="000000"/>
              </a:solidFill>
              <a:latin typeface="Alegreya Sans"/>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legreya Sans"/>
              </a:rPr>
              <a:t>Fourth Outline Level</a:t>
            </a:r>
            <a:endParaRPr b="0" lang="en-US" sz="1200" spc="-1" strike="noStrike">
              <a:solidFill>
                <a:srgbClr val="000000"/>
              </a:solidFill>
              <a:latin typeface="Alegreya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legreya Sans"/>
              </a:rPr>
              <a:t>Fifth Outline Level</a:t>
            </a:r>
            <a:endParaRPr b="0" lang="en-US" sz="2000" spc="-1" strike="noStrike">
              <a:solidFill>
                <a:srgbClr val="000000"/>
              </a:solidFill>
              <a:latin typeface="Alegreya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legreya Sans"/>
              </a:rPr>
              <a:t>Sixth Outline Level</a:t>
            </a:r>
            <a:endParaRPr b="0" lang="en-US" sz="2000" spc="-1" strike="noStrike">
              <a:solidFill>
                <a:srgbClr val="000000"/>
              </a:solidFill>
              <a:latin typeface="Alegreya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legreya Sans"/>
              </a:rPr>
              <a:t>Seventh Outline Level</a:t>
            </a:r>
            <a:endParaRPr b="0" lang="en-US" sz="2000" spc="-1" strike="noStrike">
              <a:solidFill>
                <a:srgbClr val="000000"/>
              </a:solidFill>
              <a:latin typeface="Alegreya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rgbClr val="ec1f27"/>
          </a:solidFill>
          <a:ln>
            <a:noFill/>
          </a:ln>
        </p:spPr>
        <p:style>
          <a:lnRef idx="0"/>
          <a:fillRef idx="0"/>
          <a:effectRef idx="0"/>
          <a:fontRef idx="minor"/>
        </p:style>
      </p:sp>
      <p:sp>
        <p:nvSpPr>
          <p:cNvPr id="42" name="PlaceHolder 2"/>
          <p:cNvSpPr>
            <a:spLocks noGrp="1"/>
          </p:cNvSpPr>
          <p:nvPr>
            <p:ph type="title"/>
          </p:nvPr>
        </p:nvSpPr>
        <p:spPr>
          <a:xfrm>
            <a:off x="311760" y="391320"/>
            <a:ext cx="8520120" cy="625680"/>
          </a:xfrm>
          <a:prstGeom prst="rect">
            <a:avLst/>
          </a:prstGeom>
        </p:spPr>
        <p:txBody>
          <a:bodyPr tIns="91440" bIns="91440" anchor="ctr"/>
          <a:p>
            <a:pPr>
              <a:lnSpc>
                <a:spcPct val="100000"/>
              </a:lnSpc>
            </a:pPr>
            <a:r>
              <a:rPr b="0" lang="en-US" sz="3600" spc="-1" strike="noStrike">
                <a:solidFill>
                  <a:srgbClr val="ec1f27"/>
                </a:solidFill>
                <a:latin typeface="Alegreya"/>
                <a:ea typeface="Alegreya Sans"/>
              </a:rPr>
              <a:t>Click to edit Master title style</a:t>
            </a:r>
            <a:endParaRPr b="0" lang="en-US" sz="3600" spc="-1" strike="noStrike">
              <a:solidFill>
                <a:srgbClr val="000000"/>
              </a:solidFill>
              <a:latin typeface="Arial"/>
            </a:endParaRPr>
          </a:p>
        </p:txBody>
      </p:sp>
      <p:sp>
        <p:nvSpPr>
          <p:cNvPr id="43" name="PlaceHolder 3"/>
          <p:cNvSpPr>
            <a:spLocks noGrp="1"/>
          </p:cNvSpPr>
          <p:nvPr>
            <p:ph type="body"/>
          </p:nvPr>
        </p:nvSpPr>
        <p:spPr>
          <a:xfrm>
            <a:off x="311760" y="1152360"/>
            <a:ext cx="8520120" cy="3416040"/>
          </a:xfrm>
          <a:prstGeom prst="rect">
            <a:avLst/>
          </a:prstGeom>
        </p:spPr>
        <p:txBody>
          <a:bodyPr tIns="91440" bIns="91440"/>
          <a:p>
            <a:pPr>
              <a:lnSpc>
                <a:spcPct val="130000"/>
              </a:lnSpc>
              <a:spcAft>
                <a:spcPts val="601"/>
              </a:spcAft>
            </a:pPr>
            <a:r>
              <a:rPr b="0" lang="en-US" sz="2400" spc="-1" strike="noStrike">
                <a:solidFill>
                  <a:srgbClr val="231f20"/>
                </a:solidFill>
                <a:latin typeface="Alegreya Sans"/>
                <a:ea typeface="Arial"/>
              </a:rPr>
              <a:t>Click to edit Master text styles</a:t>
            </a:r>
            <a:endParaRPr b="0" lang="en-US" sz="2400" spc="-1" strike="noStrike">
              <a:solidFill>
                <a:srgbClr val="231f20"/>
              </a:solidFill>
              <a:latin typeface="Alegreya Sans"/>
            </a:endParaRPr>
          </a:p>
        </p:txBody>
      </p:sp>
      <p:sp>
        <p:nvSpPr>
          <p:cNvPr id="44" name="PlaceHolder 4"/>
          <p:cNvSpPr>
            <a:spLocks noGrp="1"/>
          </p:cNvSpPr>
          <p:nvPr>
            <p:ph type="sldNum"/>
          </p:nvPr>
        </p:nvSpPr>
        <p:spPr>
          <a:xfrm>
            <a:off x="8490240" y="4681080"/>
            <a:ext cx="548280" cy="393120"/>
          </a:xfrm>
          <a:prstGeom prst="rect">
            <a:avLst/>
          </a:prstGeom>
        </p:spPr>
        <p:txBody>
          <a:bodyPr tIns="91440" bIns="91440" anchor="ctr"/>
          <a:p>
            <a:pPr algn="ctr">
              <a:lnSpc>
                <a:spcPct val="100000"/>
              </a:lnSpc>
            </a:pPr>
            <a:fld id="{05AC5B73-D967-4406-8585-B386F3AC4C34}" type="slidenum">
              <a:rPr b="0" lang="en-US" sz="1000" spc="-1" strike="noStrike">
                <a:solidFill>
                  <a:srgbClr val="231f20"/>
                </a:solidFill>
                <a:latin typeface="Alegreya Sans"/>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sldNum"/>
          </p:nvPr>
        </p:nvSpPr>
        <p:spPr>
          <a:xfrm>
            <a:off x="8490240" y="4681080"/>
            <a:ext cx="548280" cy="393120"/>
          </a:xfrm>
          <a:prstGeom prst="rect">
            <a:avLst/>
          </a:prstGeom>
        </p:spPr>
        <p:txBody>
          <a:bodyPr tIns="91440" bIns="91440" anchor="ctr"/>
          <a:p>
            <a:pPr algn="ctr">
              <a:lnSpc>
                <a:spcPct val="100000"/>
              </a:lnSpc>
            </a:pPr>
            <a:fld id="{3EFB1634-7863-42D0-8C44-909438E78616}" type="slidenum">
              <a:rPr b="0" lang="en-US" sz="1000" spc="-1" strike="noStrike">
                <a:solidFill>
                  <a:srgbClr val="231f20"/>
                </a:solidFill>
                <a:latin typeface="Alegreya Sans"/>
                <a:ea typeface="Arial"/>
              </a:rPr>
              <a:t>1</a:t>
            </a:fld>
            <a:endParaRPr b="0" lang="en-US" sz="1000" spc="-1" strike="noStrike">
              <a:latin typeface="Times New Roman"/>
            </a:endParaRPr>
          </a:p>
        </p:txBody>
      </p:sp>
      <p:sp>
        <p:nvSpPr>
          <p:cNvPr id="82" name="CustomShape 2"/>
          <p:cNvSpPr/>
          <p:nvPr/>
        </p:nvSpPr>
        <p:spPr>
          <a:xfrm>
            <a:off x="0" y="5045760"/>
            <a:ext cx="9143640" cy="97560"/>
          </a:xfrm>
          <a:prstGeom prst="rect">
            <a:avLst/>
          </a:prstGeom>
          <a:solidFill>
            <a:srgbClr val="ec1f27"/>
          </a:solidFill>
          <a:ln>
            <a:noFill/>
          </a:ln>
        </p:spPr>
        <p:style>
          <a:lnRef idx="0"/>
          <a:fillRef idx="0"/>
          <a:effectRef idx="0"/>
          <a:fontRef idx="minor"/>
        </p:style>
      </p:sp>
      <p:sp>
        <p:nvSpPr>
          <p:cNvPr id="83" name="PlaceHolder 3"/>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31f20"/>
                </a:solidFill>
                <a:latin typeface="Alegreya Sans"/>
              </a:rPr>
              <a:t>Click to edit the outline text format</a:t>
            </a:r>
            <a:endParaRPr b="0" lang="en-US" sz="2400" spc="-1" strike="noStrike">
              <a:solidFill>
                <a:srgbClr val="231f20"/>
              </a:solidFill>
              <a:latin typeface="Alegreya Sans"/>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legreya Sans"/>
              </a:rPr>
              <a:t>Second Outline Level</a:t>
            </a:r>
            <a:endParaRPr b="0" lang="en-US" sz="1600" spc="-1" strike="noStrike">
              <a:solidFill>
                <a:srgbClr val="000000"/>
              </a:solidFill>
              <a:latin typeface="Alegreya Sans"/>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legreya Sans"/>
              </a:rPr>
              <a:t>Third Outline Level</a:t>
            </a:r>
            <a:endParaRPr b="0" lang="en-US" sz="1400" spc="-1" strike="noStrike">
              <a:solidFill>
                <a:srgbClr val="000000"/>
              </a:solidFill>
              <a:latin typeface="Alegreya Sans"/>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legreya Sans"/>
              </a:rPr>
              <a:t>Fourth Outline Level</a:t>
            </a:r>
            <a:endParaRPr b="0" lang="en-US" sz="1200" spc="-1" strike="noStrike">
              <a:solidFill>
                <a:srgbClr val="000000"/>
              </a:solidFill>
              <a:latin typeface="Alegreya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legreya Sans"/>
              </a:rPr>
              <a:t>Fifth Outline Level</a:t>
            </a:r>
            <a:endParaRPr b="0" lang="en-US" sz="2000" spc="-1" strike="noStrike">
              <a:solidFill>
                <a:srgbClr val="000000"/>
              </a:solidFill>
              <a:latin typeface="Alegreya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legreya Sans"/>
              </a:rPr>
              <a:t>Sixth Outline Level</a:t>
            </a:r>
            <a:endParaRPr b="0" lang="en-US" sz="2000" spc="-1" strike="noStrike">
              <a:solidFill>
                <a:srgbClr val="000000"/>
              </a:solidFill>
              <a:latin typeface="Alegreya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legreya Sans"/>
              </a:rPr>
              <a:t>Seventh Outline Level</a:t>
            </a:r>
            <a:endParaRPr b="0" lang="en-US" sz="2000" spc="-1" strike="noStrike">
              <a:solidFill>
                <a:srgbClr val="000000"/>
              </a:solidFill>
              <a:latin typeface="Alegreya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1f27"/>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509400" y="1423800"/>
            <a:ext cx="8124480" cy="1797840"/>
          </a:xfrm>
          <a:prstGeom prst="rect">
            <a:avLst/>
          </a:prstGeom>
        </p:spPr>
        <p:txBody>
          <a:bodyPr tIns="91440" bIns="91440" anchor="ctr"/>
          <a:p>
            <a:pPr algn="ctr">
              <a:lnSpc>
                <a:spcPct val="100000"/>
              </a:lnSpc>
            </a:pPr>
            <a:r>
              <a:rPr b="0" lang="en-US" sz="4800" spc="-1" strike="noStrike">
                <a:solidFill>
                  <a:srgbClr val="ffffff"/>
                </a:solidFill>
                <a:latin typeface="Alegreya"/>
                <a:ea typeface="Alegreya Sans"/>
              </a:rPr>
              <a:t>Click to edit Master title style</a:t>
            </a:r>
            <a:endParaRPr b="0" lang="en-US" sz="4800" spc="-1" strike="noStrike">
              <a:solidFill>
                <a:srgbClr val="000000"/>
              </a:solidFill>
              <a:latin typeface="Arial"/>
            </a:endParaRPr>
          </a:p>
        </p:txBody>
      </p:sp>
      <p:sp>
        <p:nvSpPr>
          <p:cNvPr id="122" name="PlaceHolder 2"/>
          <p:cNvSpPr>
            <a:spLocks noGrp="1"/>
          </p:cNvSpPr>
          <p:nvPr>
            <p:ph type="sldNum"/>
          </p:nvPr>
        </p:nvSpPr>
        <p:spPr>
          <a:xfrm>
            <a:off x="8490240" y="4681080"/>
            <a:ext cx="548280" cy="393120"/>
          </a:xfrm>
          <a:prstGeom prst="rect">
            <a:avLst/>
          </a:prstGeom>
        </p:spPr>
        <p:txBody>
          <a:bodyPr tIns="91440" bIns="91440" anchor="ctr"/>
          <a:p>
            <a:pPr algn="ctr">
              <a:lnSpc>
                <a:spcPct val="100000"/>
              </a:lnSpc>
            </a:pPr>
            <a:fld id="{CD57A81C-6EA8-4559-A9C8-FB2383E00F03}" type="slidenum">
              <a:rPr b="0" lang="en-US" sz="1000" spc="-1" strike="noStrike">
                <a:solidFill>
                  <a:srgbClr val="231f20"/>
                </a:solidFill>
                <a:latin typeface="Alegreya Sans"/>
                <a:ea typeface="Alegreya Sans"/>
              </a:rPr>
              <a:t>1</a:t>
            </a:fld>
            <a:endParaRPr b="0" lang="en-US" sz="1000" spc="-1" strike="noStrike">
              <a:latin typeface="Times New Roman"/>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31f20"/>
                </a:solidFill>
                <a:latin typeface="Alegreya Sans"/>
              </a:rPr>
              <a:t>Click to edit the outline text format</a:t>
            </a:r>
            <a:endParaRPr b="0" lang="en-US" sz="2400" spc="-1" strike="noStrike">
              <a:solidFill>
                <a:srgbClr val="231f20"/>
              </a:solidFill>
              <a:latin typeface="Alegreya Sans"/>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legreya Sans"/>
              </a:rPr>
              <a:t>Second Outline Level</a:t>
            </a:r>
            <a:endParaRPr b="0" lang="en-US" sz="1600" spc="-1" strike="noStrike">
              <a:solidFill>
                <a:srgbClr val="000000"/>
              </a:solidFill>
              <a:latin typeface="Alegreya Sans"/>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legreya Sans"/>
              </a:rPr>
              <a:t>Third Outline Level</a:t>
            </a:r>
            <a:endParaRPr b="0" lang="en-US" sz="1400" spc="-1" strike="noStrike">
              <a:solidFill>
                <a:srgbClr val="000000"/>
              </a:solidFill>
              <a:latin typeface="Alegreya Sans"/>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legreya Sans"/>
              </a:rPr>
              <a:t>Fourth Outline Level</a:t>
            </a:r>
            <a:endParaRPr b="0" lang="en-US" sz="1200" spc="-1" strike="noStrike">
              <a:solidFill>
                <a:srgbClr val="000000"/>
              </a:solidFill>
              <a:latin typeface="Alegreya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legreya Sans"/>
              </a:rPr>
              <a:t>Fifth Outline Level</a:t>
            </a:r>
            <a:endParaRPr b="0" lang="en-US" sz="2000" spc="-1" strike="noStrike">
              <a:solidFill>
                <a:srgbClr val="000000"/>
              </a:solidFill>
              <a:latin typeface="Alegreya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legreya Sans"/>
              </a:rPr>
              <a:t>Sixth Outline Level</a:t>
            </a:r>
            <a:endParaRPr b="0" lang="en-US" sz="2000" spc="-1" strike="noStrike">
              <a:solidFill>
                <a:srgbClr val="000000"/>
              </a:solidFill>
              <a:latin typeface="Alegreya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legreya Sans"/>
              </a:rPr>
              <a:t>Seventh Outline Level</a:t>
            </a:r>
            <a:endParaRPr b="0" lang="en-US" sz="2000" spc="-1" strike="noStrike">
              <a:solidFill>
                <a:srgbClr val="000000"/>
              </a:solidFill>
              <a:latin typeface="Alegreya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393120"/>
            <a:ext cx="8520120" cy="625680"/>
          </a:xfrm>
          <a:prstGeom prst="rect">
            <a:avLst/>
          </a:prstGeom>
        </p:spPr>
        <p:txBody>
          <a:bodyPr tIns="91440" bIns="91440" anchor="ctr"/>
          <a:p>
            <a:pPr>
              <a:lnSpc>
                <a:spcPct val="100000"/>
              </a:lnSpc>
            </a:pPr>
            <a:r>
              <a:rPr b="0" lang="en-US" sz="3600" spc="-1" strike="noStrike">
                <a:solidFill>
                  <a:srgbClr val="ec1f27"/>
                </a:solidFill>
                <a:latin typeface="Alegreya"/>
                <a:ea typeface="Alegreya Sans"/>
              </a:rPr>
              <a:t>Click to edit Master title style</a:t>
            </a:r>
            <a:endParaRPr b="0" lang="en-US" sz="3600" spc="-1" strike="noStrike">
              <a:solidFill>
                <a:srgbClr val="000000"/>
              </a:solidFill>
              <a:latin typeface="Arial"/>
            </a:endParaRPr>
          </a:p>
        </p:txBody>
      </p:sp>
      <p:sp>
        <p:nvSpPr>
          <p:cNvPr id="161" name="PlaceHolder 2"/>
          <p:cNvSpPr>
            <a:spLocks noGrp="1"/>
          </p:cNvSpPr>
          <p:nvPr>
            <p:ph type="sldNum"/>
          </p:nvPr>
        </p:nvSpPr>
        <p:spPr>
          <a:xfrm>
            <a:off x="8490240" y="4681080"/>
            <a:ext cx="548280" cy="393120"/>
          </a:xfrm>
          <a:prstGeom prst="rect">
            <a:avLst/>
          </a:prstGeom>
        </p:spPr>
        <p:txBody>
          <a:bodyPr tIns="91440" bIns="91440" anchor="ctr"/>
          <a:p>
            <a:pPr algn="ctr">
              <a:lnSpc>
                <a:spcPct val="100000"/>
              </a:lnSpc>
            </a:pPr>
            <a:fld id="{66237F46-6AB4-4110-96FB-3592AE113849}" type="slidenum">
              <a:rPr b="0" lang="en-US" sz="1000" spc="-1" strike="noStrike">
                <a:solidFill>
                  <a:srgbClr val="231f20"/>
                </a:solidFill>
                <a:latin typeface="Alegreya Sans"/>
                <a:ea typeface="Alegreya Sans"/>
              </a:rPr>
              <a:t>1</a:t>
            </a:fld>
            <a:endParaRPr b="0" lang="en-US" sz="1000" spc="-1" strike="noStrike">
              <a:latin typeface="Times New Roman"/>
            </a:endParaRPr>
          </a:p>
        </p:txBody>
      </p:sp>
      <p:sp>
        <p:nvSpPr>
          <p:cNvPr id="162" name="CustomShape 3"/>
          <p:cNvSpPr/>
          <p:nvPr/>
        </p:nvSpPr>
        <p:spPr>
          <a:xfrm>
            <a:off x="0" y="5045760"/>
            <a:ext cx="9143640" cy="97560"/>
          </a:xfrm>
          <a:prstGeom prst="rect">
            <a:avLst/>
          </a:prstGeom>
          <a:solidFill>
            <a:srgbClr val="ec1f27"/>
          </a:solidFill>
          <a:ln>
            <a:noFill/>
          </a:ln>
        </p:spPr>
        <p:style>
          <a:lnRef idx="0"/>
          <a:fillRef idx="0"/>
          <a:effectRef idx="0"/>
          <a:fontRef idx="minor"/>
        </p:style>
      </p:sp>
      <p:sp>
        <p:nvSpPr>
          <p:cNvPr id="16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31f20"/>
                </a:solidFill>
                <a:latin typeface="Alegreya Sans"/>
              </a:rPr>
              <a:t>Click to edit the outline text format</a:t>
            </a:r>
            <a:endParaRPr b="0" lang="en-US" sz="2400" spc="-1" strike="noStrike">
              <a:solidFill>
                <a:srgbClr val="231f20"/>
              </a:solidFill>
              <a:latin typeface="Alegreya Sans"/>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legreya Sans"/>
              </a:rPr>
              <a:t>Second Outline Level</a:t>
            </a:r>
            <a:endParaRPr b="0" lang="en-US" sz="1600" spc="-1" strike="noStrike">
              <a:solidFill>
                <a:srgbClr val="000000"/>
              </a:solidFill>
              <a:latin typeface="Alegreya Sans"/>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legreya Sans"/>
              </a:rPr>
              <a:t>Third Outline Level</a:t>
            </a:r>
            <a:endParaRPr b="0" lang="en-US" sz="1400" spc="-1" strike="noStrike">
              <a:solidFill>
                <a:srgbClr val="000000"/>
              </a:solidFill>
              <a:latin typeface="Alegreya Sans"/>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legreya Sans"/>
              </a:rPr>
              <a:t>Fourth Outline Level</a:t>
            </a:r>
            <a:endParaRPr b="0" lang="en-US" sz="1200" spc="-1" strike="noStrike">
              <a:solidFill>
                <a:srgbClr val="000000"/>
              </a:solidFill>
              <a:latin typeface="Alegreya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legreya Sans"/>
              </a:rPr>
              <a:t>Fifth Outline Level</a:t>
            </a:r>
            <a:endParaRPr b="0" lang="en-US" sz="2000" spc="-1" strike="noStrike">
              <a:solidFill>
                <a:srgbClr val="000000"/>
              </a:solidFill>
              <a:latin typeface="Alegreya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legreya Sans"/>
              </a:rPr>
              <a:t>Sixth Outline Level</a:t>
            </a:r>
            <a:endParaRPr b="0" lang="en-US" sz="2000" spc="-1" strike="noStrike">
              <a:solidFill>
                <a:srgbClr val="000000"/>
              </a:solidFill>
              <a:latin typeface="Alegreya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legreya Sans"/>
              </a:rPr>
              <a:t>Seventh Outline Level</a:t>
            </a:r>
            <a:endParaRPr b="0" lang="en-US" sz="2000" spc="-1" strike="noStrike">
              <a:solidFill>
                <a:srgbClr val="000000"/>
              </a:solidFill>
              <a:latin typeface="Alegreya Sans"/>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096360" y="1087920"/>
            <a:ext cx="2950920" cy="2123280"/>
          </a:xfrm>
          <a:prstGeom prst="rect">
            <a:avLst/>
          </a:prstGeom>
          <a:noFill/>
          <a:ln>
            <a:noFill/>
          </a:ln>
        </p:spPr>
        <p:txBody>
          <a:bodyPr tIns="91440" bIns="91440" anchor="ctr"/>
          <a:p>
            <a:pPr algn="ctr">
              <a:lnSpc>
                <a:spcPct val="100000"/>
              </a:lnSpc>
            </a:pPr>
            <a:r>
              <a:rPr b="0" lang="en-US" sz="2800" spc="-1" strike="noStrike">
                <a:solidFill>
                  <a:srgbClr val="ffffff"/>
                </a:solidFill>
                <a:latin typeface="Alegreya SC"/>
                <a:ea typeface="Alegreya SC"/>
              </a:rPr>
              <a:t>Know Your Rights in Demonstrations</a:t>
            </a:r>
            <a:endParaRPr b="0" lang="en-US" sz="2800" spc="-1" strike="noStrike">
              <a:solidFill>
                <a:srgbClr val="000000"/>
              </a:solidFill>
              <a:latin typeface="Arial"/>
            </a:endParaRPr>
          </a:p>
        </p:txBody>
      </p:sp>
      <p:sp>
        <p:nvSpPr>
          <p:cNvPr id="201" name="TextShape 2"/>
          <p:cNvSpPr txBox="1"/>
          <p:nvPr/>
        </p:nvSpPr>
        <p:spPr>
          <a:xfrm>
            <a:off x="3096360" y="3267000"/>
            <a:ext cx="2950920" cy="795600"/>
          </a:xfrm>
          <a:prstGeom prst="rect">
            <a:avLst/>
          </a:prstGeom>
          <a:noFill/>
          <a:ln>
            <a:noFill/>
          </a:ln>
        </p:spPr>
        <p:txBody>
          <a:bodyPr tIns="91440" bIns="91440" anchor="b"/>
          <a:p>
            <a:pPr algn="ctr">
              <a:lnSpc>
                <a:spcPct val="100000"/>
              </a:lnSpc>
            </a:pPr>
            <a:r>
              <a:rPr b="1" lang="en-US" sz="1400" spc="-1" strike="noStrike">
                <a:solidFill>
                  <a:srgbClr val="ffffff"/>
                </a:solidFill>
                <a:latin typeface="Alegreya Sans"/>
                <a:ea typeface="Arial"/>
              </a:rPr>
              <a:t>Prepared by Eric M. Fink</a:t>
            </a:r>
            <a:endParaRPr b="0" lang="en-US" sz="1400" spc="-1" strike="noStrike">
              <a:latin typeface="Arial"/>
            </a:endParaRPr>
          </a:p>
          <a:p>
            <a:pPr algn="ctr">
              <a:lnSpc>
                <a:spcPct val="100000"/>
              </a:lnSpc>
            </a:pPr>
            <a:r>
              <a:rPr b="1" lang="en-US" sz="1400" spc="-1" strike="noStrike">
                <a:solidFill>
                  <a:srgbClr val="ffffff"/>
                </a:solidFill>
                <a:latin typeface="Alegreya Sans"/>
                <a:ea typeface="Arial"/>
              </a:rPr>
              <a:t>Elon Law School</a:t>
            </a:r>
            <a:endParaRPr b="0" lang="en-US" sz="1400" spc="-1" strike="noStrike">
              <a:latin typeface="Arial"/>
            </a:endParaRPr>
          </a:p>
          <a:p>
            <a:pPr algn="ctr">
              <a:lnSpc>
                <a:spcPct val="100000"/>
              </a:lnSpc>
            </a:pPr>
            <a:r>
              <a:rPr b="1" lang="en-US" sz="1400" spc="-1" strike="noStrike">
                <a:solidFill>
                  <a:srgbClr val="ffffff"/>
                </a:solidFill>
                <a:latin typeface="Alegreya Sans"/>
                <a:ea typeface="Arial"/>
              </a:rPr>
              <a:t>Greensboro, North Carolina</a:t>
            </a: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1760" y="3931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pic>
        <p:nvPicPr>
          <p:cNvPr id="219" name="Picture 1" descr=""/>
          <p:cNvPicPr/>
          <p:nvPr/>
        </p:nvPicPr>
        <p:blipFill>
          <a:blip r:embed="rId1"/>
          <a:stretch/>
        </p:blipFill>
        <p:spPr>
          <a:xfrm>
            <a:off x="2971800" y="1152360"/>
            <a:ext cx="3200040" cy="3200040"/>
          </a:xfrm>
          <a:prstGeom prst="rect">
            <a:avLst/>
          </a:prstGeom>
          <a:ln>
            <a:noFill/>
          </a:ln>
        </p:spPr>
      </p:pic>
      <p:sp>
        <p:nvSpPr>
          <p:cNvPr id="220" name="CustomShape 2"/>
          <p:cNvSpPr/>
          <p:nvPr/>
        </p:nvSpPr>
        <p:spPr>
          <a:xfrm>
            <a:off x="2971800" y="4352760"/>
            <a:ext cx="32000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31f20"/>
                </a:solidFill>
                <a:latin typeface="Alegreya Sans"/>
                <a:ea typeface="Arial"/>
              </a:rPr>
              <a:t>Body Language</a:t>
            </a:r>
            <a:endParaRPr b="0" lang="en-US"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1760" y="3931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pic>
        <p:nvPicPr>
          <p:cNvPr id="222" name="Picture 2" descr=""/>
          <p:cNvPicPr/>
          <p:nvPr/>
        </p:nvPicPr>
        <p:blipFill>
          <a:blip r:embed="rId1"/>
          <a:stretch/>
        </p:blipFill>
        <p:spPr>
          <a:xfrm>
            <a:off x="2971800" y="1152360"/>
            <a:ext cx="3200040" cy="3200040"/>
          </a:xfrm>
          <a:prstGeom prst="rect">
            <a:avLst/>
          </a:prstGeom>
          <a:ln>
            <a:noFill/>
          </a:ln>
        </p:spPr>
      </p:pic>
      <p:sp>
        <p:nvSpPr>
          <p:cNvPr id="223" name="CustomShape 2"/>
          <p:cNvSpPr/>
          <p:nvPr/>
        </p:nvSpPr>
        <p:spPr>
          <a:xfrm>
            <a:off x="2971800" y="4352760"/>
            <a:ext cx="32000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31f20"/>
                </a:solidFill>
                <a:latin typeface="Alegreya Sans"/>
                <a:ea typeface="Arial"/>
              </a:rPr>
              <a:t>Clothing</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11760" y="3931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pic>
        <p:nvPicPr>
          <p:cNvPr id="225" name="Picture 2" descr=""/>
          <p:cNvPicPr/>
          <p:nvPr/>
        </p:nvPicPr>
        <p:blipFill>
          <a:blip r:embed="rId1"/>
          <a:stretch/>
        </p:blipFill>
        <p:spPr>
          <a:xfrm>
            <a:off x="2971800" y="1152360"/>
            <a:ext cx="3200040" cy="3200040"/>
          </a:xfrm>
          <a:prstGeom prst="rect">
            <a:avLst/>
          </a:prstGeom>
          <a:ln>
            <a:noFill/>
          </a:ln>
        </p:spPr>
      </p:pic>
      <p:sp>
        <p:nvSpPr>
          <p:cNvPr id="226" name="CustomShape 2"/>
          <p:cNvSpPr/>
          <p:nvPr/>
        </p:nvSpPr>
        <p:spPr>
          <a:xfrm>
            <a:off x="2971800" y="4352760"/>
            <a:ext cx="32000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31f20"/>
                </a:solidFill>
                <a:latin typeface="Alegreya Sans"/>
                <a:ea typeface="Arial"/>
              </a:rPr>
              <a:t>Conduct</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r>
              <a:rPr b="0" lang="en-US" sz="3600" spc="-1" strike="noStrike">
                <a:solidFill>
                  <a:srgbClr val="ec1f27"/>
                </a:solidFill>
                <a:latin typeface="Alegreya"/>
                <a:ea typeface="Alegreya Sans"/>
              </a:rPr>
              <a:t>	</a:t>
            </a:r>
            <a:endParaRPr b="0" lang="en-US" sz="3600" spc="-1" strike="noStrike">
              <a:solidFill>
                <a:srgbClr val="000000"/>
              </a:solidFill>
              <a:latin typeface="Arial"/>
            </a:endParaRPr>
          </a:p>
        </p:txBody>
      </p:sp>
      <p:sp>
        <p:nvSpPr>
          <p:cNvPr id="228"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Government may not prohibit, restrain, limit, or punish protected 1st Amendment activity based on</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Content, subject, or viewpoint</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Political affiliation, or association</a:t>
            </a:r>
            <a:endParaRPr b="0" lang="en-US" sz="1800" spc="-1" strike="noStrike">
              <a:solidFill>
                <a:srgbClr val="000000"/>
              </a:solidFill>
              <a:latin typeface="Alegreya Sans"/>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30"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Applies to prior restraints and to restraints or punishments during or after the protected activity.</a:t>
            </a:r>
            <a:endParaRPr b="0" lang="en-US" sz="2400" spc="-1" strike="noStrike">
              <a:solidFill>
                <a:srgbClr val="231f20"/>
              </a:solidFill>
              <a:latin typeface="Alegreya Sans"/>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32"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Lawful regulation:</a:t>
            </a:r>
            <a:endParaRPr b="0" lang="en-US" sz="2400" spc="-1" strike="noStrike">
              <a:solidFill>
                <a:srgbClr val="231f20"/>
              </a:solidFill>
              <a:latin typeface="Alegreya Sans"/>
            </a:endParaRPr>
          </a:p>
          <a:p>
            <a:pPr lvl="1" marL="2858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Government may regulate the time, place, &amp; manner of speech/assembly.</a:t>
            </a:r>
            <a:endParaRPr b="0" lang="en-US" sz="1800" spc="-1" strike="noStrike">
              <a:solidFill>
                <a:srgbClr val="000000"/>
              </a:solidFill>
              <a:latin typeface="Alegreya Sans"/>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34"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Examples: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Permits for use of certain public places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Noise ordinances &amp; regulations of sound equipment, </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Restrictions on posting signs or flyers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Prohibitions against blocking pedestrian or vehicular traffic</a:t>
            </a:r>
            <a:endParaRPr b="0" lang="en-US" sz="1800" spc="-1" strike="noStrike">
              <a:solidFill>
                <a:srgbClr val="000000"/>
              </a:solidFill>
              <a:latin typeface="Alegreya Sans"/>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r>
              <a:rPr b="0" lang="en-US" sz="3600" spc="-1" strike="noStrike">
                <a:solidFill>
                  <a:srgbClr val="ec1f27"/>
                </a:solidFill>
                <a:latin typeface="Alegreya"/>
                <a:ea typeface="Alegreya Sans"/>
              </a:rPr>
              <a:t>	</a:t>
            </a:r>
            <a:endParaRPr b="0" lang="en-US" sz="3600" spc="-1" strike="noStrike">
              <a:solidFill>
                <a:srgbClr val="000000"/>
              </a:solidFill>
              <a:latin typeface="Arial"/>
            </a:endParaRPr>
          </a:p>
        </p:txBody>
      </p:sp>
      <p:sp>
        <p:nvSpPr>
          <p:cNvPr id="236"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Public Forum: A place traditionally open to unrestricted public speech &amp; activity. </a:t>
            </a:r>
            <a:endParaRPr b="0" lang="en-US" sz="2400" spc="-1" strike="noStrike">
              <a:solidFill>
                <a:srgbClr val="231f20"/>
              </a:solidFill>
              <a:latin typeface="Alegreya Sans"/>
            </a:endParaRPr>
          </a:p>
          <a:p>
            <a:pPr>
              <a:lnSpc>
                <a:spcPct val="130000"/>
              </a:lnSpc>
              <a:spcAft>
                <a:spcPts val="601"/>
              </a:spcAft>
            </a:pPr>
            <a:r>
              <a:rPr b="0" lang="en-US" sz="2400" spc="-1" strike="noStrike">
                <a:solidFill>
                  <a:srgbClr val="231f20"/>
                </a:solidFill>
                <a:latin typeface="Alegreya Sans"/>
                <a:ea typeface="Arial"/>
              </a:rPr>
              <a:t>Examples:</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Sidewalks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Parks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Plazas outside government buildings</a:t>
            </a:r>
            <a:endParaRPr b="0" lang="en-US" sz="1800" spc="-1" strike="noStrike">
              <a:solidFill>
                <a:srgbClr val="000000"/>
              </a:solidFill>
              <a:latin typeface="Alegreya Sans"/>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38"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Protection is greatest, and scope of permissible government regulation narrowest, in traditional public forums. Normally, no permit may be required for these activities in a public forum:</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Picketing</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Marching</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Distributing literature</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Soliciting donations</a:t>
            </a:r>
            <a:endParaRPr b="0" lang="en-US" sz="1800" spc="-1" strike="noStrike">
              <a:solidFill>
                <a:srgbClr val="000000"/>
              </a:solidFill>
              <a:latin typeface="Alegreya Sans"/>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r>
              <a:rPr b="0" lang="en-US" sz="3600" spc="-1" strike="noStrike">
                <a:solidFill>
                  <a:srgbClr val="ec1f27"/>
                </a:solidFill>
                <a:latin typeface="Alegreya"/>
                <a:ea typeface="Alegreya Sans"/>
              </a:rPr>
              <a:t>	</a:t>
            </a:r>
            <a:endParaRPr b="0" lang="en-US" sz="3600" spc="-1" strike="noStrike">
              <a:solidFill>
                <a:srgbClr val="000000"/>
              </a:solidFill>
              <a:latin typeface="Arial"/>
            </a:endParaRPr>
          </a:p>
        </p:txBody>
      </p:sp>
      <p:sp>
        <p:nvSpPr>
          <p:cNvPr id="240"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Even in a traditional public forum, government may regulate or prohibit certain activity that may interfere with access to and use of the space:</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May require permits for setting up tables, large signs, etc.</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May prohibit blocking entries to buildings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May prohibit blocking others from passing</a:t>
            </a:r>
            <a:endParaRPr b="0" lang="en-US" sz="1800" spc="-1" strike="noStrike">
              <a:solidFill>
                <a:srgbClr val="000000"/>
              </a:solidFill>
              <a:latin typeface="Alegreya Sans"/>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Legal Matters</a:t>
            </a:r>
            <a:endParaRPr b="0" lang="en-US" sz="3600" spc="-1" strike="noStrike">
              <a:solidFill>
                <a:srgbClr val="000000"/>
              </a:solidFill>
              <a:latin typeface="Arial"/>
            </a:endParaRPr>
          </a:p>
        </p:txBody>
      </p:sp>
      <p:sp>
        <p:nvSpPr>
          <p:cNvPr id="20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1800" spc="-1" strike="noStrike">
                <a:solidFill>
                  <a:srgbClr val="000000"/>
                </a:solidFill>
                <a:latin typeface="Alegreya Sans"/>
                <a:ea typeface="Arial"/>
              </a:rPr>
              <a:t>This is a general overview of issues that may arise in political demonstrations and police encounters. The information presented is not offered or intended as legal advice. </a:t>
            </a:r>
            <a:endParaRPr b="0" lang="en-US" sz="1800" spc="-1" strike="noStrike">
              <a:solidFill>
                <a:srgbClr val="231f20"/>
              </a:solidFill>
              <a:latin typeface="Alegreya Sans"/>
            </a:endParaRPr>
          </a:p>
          <a:p>
            <a:pPr>
              <a:lnSpc>
                <a:spcPct val="130000"/>
              </a:lnSpc>
              <a:spcAft>
                <a:spcPts val="601"/>
              </a:spcAft>
            </a:pPr>
            <a:endParaRPr b="0" lang="en-US" sz="1800" spc="-1" strike="noStrike">
              <a:solidFill>
                <a:srgbClr val="231f20"/>
              </a:solidFill>
              <a:latin typeface="Alegreya Sans"/>
            </a:endParaRPr>
          </a:p>
          <a:p>
            <a:pPr>
              <a:lnSpc>
                <a:spcPct val="130000"/>
              </a:lnSpc>
              <a:spcAft>
                <a:spcPts val="601"/>
              </a:spcAft>
            </a:pPr>
            <a:r>
              <a:rPr b="0" lang="en-US" sz="1800" spc="-1" strike="noStrike">
                <a:solidFill>
                  <a:srgbClr val="000000"/>
                </a:solidFill>
                <a:latin typeface="Alegreya Sans"/>
                <a:ea typeface="Arial"/>
              </a:rPr>
              <a:t>This work is licensed under the Creative Commons Attribution-NonCommercial-ShareAlike 4.0 International License. http://creativecommons.org/licenses/by-nc-sa/4.0/</a:t>
            </a:r>
            <a:endParaRPr b="0" lang="en-US" sz="1800" spc="-1" strike="noStrike">
              <a:solidFill>
                <a:srgbClr val="231f20"/>
              </a:solidFill>
              <a:latin typeface="Alegreya Sans"/>
            </a:endParaRPr>
          </a:p>
        </p:txBody>
      </p:sp>
      <p:pic>
        <p:nvPicPr>
          <p:cNvPr id="204" name="Shape 43" descr=""/>
          <p:cNvPicPr/>
          <p:nvPr/>
        </p:nvPicPr>
        <p:blipFill>
          <a:blip r:embed="rId1"/>
          <a:stretch/>
        </p:blipFill>
        <p:spPr>
          <a:xfrm>
            <a:off x="419400" y="2291760"/>
            <a:ext cx="837720" cy="2948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42"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Unprotected speech:</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Obscenity</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But mere profanity is protected</a:t>
            </a:r>
            <a:endParaRPr b="0" lang="en-US" sz="16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Child Pornography</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But pornagraphy that depicts adults is protected if not obscene</a:t>
            </a:r>
            <a:endParaRPr b="0" lang="en-US" sz="16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Incitement,Fighting Words, True Threats</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a:t>
            </a:r>
            <a:r>
              <a:rPr b="0" lang="en-US" sz="1600" spc="-1" strike="noStrike">
                <a:solidFill>
                  <a:srgbClr val="000000"/>
                </a:solidFill>
                <a:latin typeface="Alegreya Sans"/>
                <a:ea typeface="Arial"/>
              </a:rPr>
              <a:t>imminent lawless action”, “immediate breach of the peace”</a:t>
            </a:r>
            <a:endParaRPr b="0" lang="en-US" sz="16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Defamation</a:t>
            </a:r>
            <a:endParaRPr b="0" lang="en-US" sz="1800" spc="-1" strike="noStrike">
              <a:solidFill>
                <a:srgbClr val="000000"/>
              </a:solidFill>
              <a:latin typeface="Alegreya Sans"/>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44"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Unprotected activity, even if expressive:</a:t>
            </a:r>
            <a:endParaRPr b="0" lang="en-US" sz="2400" spc="-1" strike="noStrike">
              <a:solidFill>
                <a:srgbClr val="231f20"/>
              </a:solidFill>
              <a:latin typeface="Alegreya Sans"/>
            </a:endParaRPr>
          </a:p>
          <a:p>
            <a:pPr marL="514440" indent="-285480">
              <a:lnSpc>
                <a:spcPct val="130000"/>
              </a:lnSpc>
              <a:spcAft>
                <a:spcPts val="601"/>
              </a:spcAft>
              <a:buClr>
                <a:srgbClr val="231f20"/>
              </a:buClr>
              <a:buFont typeface="Arial"/>
              <a:buChar char="•"/>
            </a:pPr>
            <a:r>
              <a:rPr b="0" lang="en-US" sz="2400" spc="-1" strike="noStrike">
                <a:solidFill>
                  <a:srgbClr val="231f20"/>
                </a:solidFill>
                <a:latin typeface="Alegreya Sans"/>
                <a:ea typeface="Arial"/>
              </a:rPr>
              <a:t>Destroying or defacing public or private property (without permission of the property owner)</a:t>
            </a:r>
            <a:endParaRPr b="0" lang="en-US" sz="2400" spc="-1" strike="noStrike">
              <a:solidFill>
                <a:srgbClr val="231f20"/>
              </a:solidFill>
              <a:latin typeface="Alegreya Sans"/>
            </a:endParaRPr>
          </a:p>
          <a:p>
            <a:pPr marL="514440" indent="-285480">
              <a:lnSpc>
                <a:spcPct val="130000"/>
              </a:lnSpc>
              <a:spcAft>
                <a:spcPts val="601"/>
              </a:spcAft>
              <a:buClr>
                <a:srgbClr val="231f20"/>
              </a:buClr>
              <a:buFont typeface="Arial"/>
              <a:buChar char="•"/>
            </a:pPr>
            <a:r>
              <a:rPr b="0" lang="en-US" sz="2400" spc="-1" strike="noStrike">
                <a:solidFill>
                  <a:srgbClr val="231f20"/>
                </a:solidFill>
                <a:latin typeface="Alegreya Sans"/>
                <a:ea typeface="Arial"/>
              </a:rPr>
              <a:t>Use or threat of physical force against others</a:t>
            </a:r>
            <a:endParaRPr b="0" lang="en-US" sz="2400" spc="-1" strike="noStrike">
              <a:solidFill>
                <a:srgbClr val="231f20"/>
              </a:solidFill>
              <a:latin typeface="Alegreya Sans"/>
            </a:endParaRPr>
          </a:p>
          <a:p>
            <a:pPr lvl="1" marL="9716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a:t>
            </a:r>
            <a:r>
              <a:rPr b="0" lang="en-US" sz="1800" spc="-1" strike="noStrike">
                <a:solidFill>
                  <a:srgbClr val="000000"/>
                </a:solidFill>
                <a:latin typeface="Alegreya Sans"/>
                <a:ea typeface="Arial"/>
              </a:rPr>
              <a:t>True threat” doctrine: context matters</a:t>
            </a:r>
            <a:endParaRPr b="0" lang="en-US" sz="1800" spc="-1" strike="noStrike">
              <a:solidFill>
                <a:srgbClr val="000000"/>
              </a:solidFill>
              <a:latin typeface="Alegreya Sans"/>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509400" y="1423800"/>
            <a:ext cx="8124480" cy="1797840"/>
          </a:xfrm>
          <a:prstGeom prst="rect">
            <a:avLst/>
          </a:prstGeom>
          <a:noFill/>
          <a:ln>
            <a:noFill/>
          </a:ln>
        </p:spPr>
        <p:txBody>
          <a:bodyPr tIns="91440" bIns="91440" anchor="ctr"/>
          <a:p>
            <a:pPr algn="ctr">
              <a:lnSpc>
                <a:spcPct val="100000"/>
              </a:lnSpc>
            </a:pPr>
            <a:r>
              <a:rPr b="0" lang="en-US" sz="4800" spc="-1" strike="noStrike">
                <a:solidFill>
                  <a:srgbClr val="ffffff"/>
                </a:solidFill>
                <a:latin typeface="Alegreya"/>
                <a:ea typeface="Alegreya Sans"/>
              </a:rPr>
              <a:t>Masks</a:t>
            </a:r>
            <a:endParaRPr b="0" lang="en-US" sz="48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47"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Many states have laws that make it a crime to wear a mask or other face covering in a public place (and in some cases on private property). </a:t>
            </a:r>
            <a:endParaRPr b="0" lang="en-US" sz="2400" spc="-1" strike="noStrike">
              <a:solidFill>
                <a:srgbClr val="231f20"/>
              </a:solidFill>
              <a:latin typeface="Alegreya Sans"/>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49" name="TextShape 2"/>
          <p:cNvSpPr txBox="1"/>
          <p:nvPr/>
        </p:nvSpPr>
        <p:spPr>
          <a:xfrm>
            <a:off x="311760" y="1152360"/>
            <a:ext cx="8520120" cy="3795840"/>
          </a:xfrm>
          <a:prstGeom prst="rect">
            <a:avLst/>
          </a:prstGeom>
          <a:noFill/>
          <a:ln>
            <a:noFill/>
          </a:ln>
        </p:spPr>
        <p:txBody>
          <a:bodyPr tIns="91440" bIns="91440"/>
          <a:p>
            <a:pPr>
              <a:lnSpc>
                <a:spcPct val="130000"/>
              </a:lnSpc>
              <a:spcAft>
                <a:spcPts val="601"/>
              </a:spcAft>
            </a:pPr>
            <a:r>
              <a:rPr b="1" lang="en-US" sz="1400" spc="-1" strike="noStrike">
                <a:solidFill>
                  <a:srgbClr val="231f20"/>
                </a:solidFill>
                <a:latin typeface="Alegreya Sans"/>
                <a:ea typeface="Arial"/>
              </a:rPr>
              <a:t>N.C.G.S. §14-12.7. Wearing of masks, hoods, etc., on public ways.</a:t>
            </a:r>
            <a:endParaRPr b="0" lang="en-US" sz="1400" spc="-1" strike="noStrike">
              <a:solidFill>
                <a:srgbClr val="231f20"/>
              </a:solidFill>
              <a:latin typeface="Alegreya Sans"/>
            </a:endParaRPr>
          </a:p>
          <a:p>
            <a:pPr>
              <a:lnSpc>
                <a:spcPct val="130000"/>
              </a:lnSpc>
              <a:spcAft>
                <a:spcPts val="601"/>
              </a:spcAft>
            </a:pPr>
            <a:r>
              <a:rPr b="0" lang="en-US" sz="1200" spc="-1" strike="noStrike">
                <a:solidFill>
                  <a:srgbClr val="231f20"/>
                </a:solidFill>
                <a:latin typeface="Alegreya Sans"/>
                <a:ea typeface="Arial"/>
              </a:rPr>
              <a:t>No person or persons at least 16 years of age shall, while wearing any mask, hood or device whereby the person, face or voice is disguised so as to conceal the identity of the wearer, enter, be or appear upon any lane, walkway, alley, street, road, highway or other public way in this State.</a:t>
            </a:r>
            <a:endParaRPr b="0" lang="en-US" sz="1200" spc="-1" strike="noStrike">
              <a:solidFill>
                <a:srgbClr val="231f20"/>
              </a:solidFill>
              <a:latin typeface="Alegreya Sans"/>
            </a:endParaRPr>
          </a:p>
          <a:p>
            <a:pPr>
              <a:lnSpc>
                <a:spcPct val="130000"/>
              </a:lnSpc>
              <a:spcAft>
                <a:spcPts val="601"/>
              </a:spcAft>
            </a:pPr>
            <a:r>
              <a:rPr b="1" lang="en-US" sz="1400" spc="-1" strike="noStrike">
                <a:solidFill>
                  <a:srgbClr val="231f20"/>
                </a:solidFill>
                <a:latin typeface="Alegreya Sans"/>
                <a:ea typeface="Arial"/>
              </a:rPr>
              <a:t>N.C.G.S. §14-12.8. Wearing of masks, hoods, etc., on public property.</a:t>
            </a:r>
            <a:endParaRPr b="0" lang="en-US" sz="1400" spc="-1" strike="noStrike">
              <a:solidFill>
                <a:srgbClr val="231f20"/>
              </a:solidFill>
              <a:latin typeface="Alegreya Sans"/>
            </a:endParaRPr>
          </a:p>
          <a:p>
            <a:pPr>
              <a:lnSpc>
                <a:spcPct val="130000"/>
              </a:lnSpc>
              <a:spcAft>
                <a:spcPts val="601"/>
              </a:spcAft>
            </a:pPr>
            <a:r>
              <a:rPr b="0" lang="en-US" sz="1200" spc="-1" strike="noStrike">
                <a:solidFill>
                  <a:srgbClr val="231f20"/>
                </a:solidFill>
                <a:latin typeface="Alegreya Sans"/>
                <a:ea typeface="Arial"/>
              </a:rPr>
              <a:t>No person or persons shall in this State, while wearing any mask, hood or device whereby the person, face or voice is disguised so as to conceal the identity of the wearer, enter, or appear upon or within the public property of any municipality or county of the State, or of the State of North Carolina.</a:t>
            </a:r>
            <a:endParaRPr b="0" lang="en-US" sz="1200" spc="-1" strike="noStrike">
              <a:solidFill>
                <a:srgbClr val="231f20"/>
              </a:solidFill>
              <a:latin typeface="Alegreya Sans"/>
            </a:endParaRPr>
          </a:p>
          <a:p>
            <a:pPr>
              <a:lnSpc>
                <a:spcPct val="130000"/>
              </a:lnSpc>
              <a:spcAft>
                <a:spcPts val="601"/>
              </a:spcAft>
            </a:pPr>
            <a:r>
              <a:rPr b="1" lang="en-US" sz="1400" spc="-1" strike="noStrike">
                <a:solidFill>
                  <a:srgbClr val="231f20"/>
                </a:solidFill>
                <a:latin typeface="Alegreya Sans"/>
                <a:ea typeface="Arial"/>
              </a:rPr>
              <a:t>N.C.G.S. § 14-12.10.  Holding meetings or demonstrations while wearing masks, hoods, etc.</a:t>
            </a:r>
            <a:endParaRPr b="0" lang="en-US" sz="1400" spc="-1" strike="noStrike">
              <a:solidFill>
                <a:srgbClr val="231f20"/>
              </a:solidFill>
              <a:latin typeface="Alegreya Sans"/>
            </a:endParaRPr>
          </a:p>
          <a:p>
            <a:pPr>
              <a:lnSpc>
                <a:spcPct val="130000"/>
              </a:lnSpc>
              <a:spcAft>
                <a:spcPts val="601"/>
              </a:spcAft>
            </a:pPr>
            <a:r>
              <a:rPr b="0" lang="en-US" sz="1200" spc="-1" strike="noStrike">
                <a:solidFill>
                  <a:srgbClr val="231f20"/>
                </a:solidFill>
                <a:latin typeface="Alegreya Sans"/>
                <a:ea typeface="Arial"/>
              </a:rPr>
              <a:t>No  person  or  persons  at  least  16  years  of  age  shall  while  wearing  a  mask,  hood  or  device whereby the person, face or voice is disguised so as to conceal the identity of the wearer, hold any manner of meeting, or make any demonstration upon the private property of another unless such person or persons shall first obtain from the owner or occupier of the property his or her written permission to do so, which said written permission shall be recorded in the office of the register of deeds of the county in which said property is located  before the beginning of such meeting or demonstration. </a:t>
            </a:r>
            <a:endParaRPr b="0" lang="en-US" sz="1200" spc="-1" strike="noStrike">
              <a:solidFill>
                <a:srgbClr val="231f20"/>
              </a:solidFill>
              <a:latin typeface="Alegreya Sans"/>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5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Some of these laws also prohibit wearing a mask or face covering on private property without the owner’s permission. </a:t>
            </a:r>
            <a:endParaRPr b="0" lang="en-US" sz="2400" spc="-1" strike="noStrike">
              <a:solidFill>
                <a:srgbClr val="231f20"/>
              </a:solidFill>
              <a:latin typeface="Alegreya Sans"/>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53" name="TextShape 2"/>
          <p:cNvSpPr txBox="1"/>
          <p:nvPr/>
        </p:nvSpPr>
        <p:spPr>
          <a:xfrm>
            <a:off x="311760" y="1152360"/>
            <a:ext cx="8520120" cy="3416040"/>
          </a:xfrm>
          <a:prstGeom prst="rect">
            <a:avLst/>
          </a:prstGeom>
          <a:noFill/>
          <a:ln>
            <a:noFill/>
          </a:ln>
        </p:spPr>
        <p:txBody>
          <a:bodyPr tIns="91440" bIns="91440">
            <a:normAutofit/>
          </a:bodyPr>
          <a:p>
            <a:pPr>
              <a:lnSpc>
                <a:spcPct val="130000"/>
              </a:lnSpc>
              <a:spcAft>
                <a:spcPts val="601"/>
              </a:spcAft>
            </a:pPr>
            <a:r>
              <a:rPr b="1" lang="en-US" sz="1400" spc="-1" strike="noStrike">
                <a:solidFill>
                  <a:srgbClr val="231f20"/>
                </a:solidFill>
                <a:latin typeface="Alegreya Sans"/>
                <a:ea typeface="Arial"/>
              </a:rPr>
              <a:t>N.C.G.S. §  14-12.9.   Entry,  etc.,  upon  premises  of  another  while  wearing  mask,  hood  or  other disguise.</a:t>
            </a:r>
            <a:endParaRPr b="0" lang="en-US" sz="1400" spc="-1" strike="noStrike">
              <a:solidFill>
                <a:srgbClr val="231f20"/>
              </a:solidFill>
              <a:latin typeface="Alegreya Sans"/>
            </a:endParaRPr>
          </a:p>
          <a:p>
            <a:pPr>
              <a:lnSpc>
                <a:spcPct val="130000"/>
              </a:lnSpc>
              <a:spcAft>
                <a:spcPts val="601"/>
              </a:spcAft>
            </a:pPr>
            <a:r>
              <a:rPr b="0" lang="en-US" sz="1200" spc="-1" strike="noStrike">
                <a:solidFill>
                  <a:srgbClr val="231f20"/>
                </a:solidFill>
                <a:latin typeface="Alegreya Sans"/>
                <a:ea typeface="Arial"/>
              </a:rPr>
              <a:t>No person or persons at  least 16  years of age shall, while wearing  a mask, hood or device whereby  the  person,  face  or  voice  is  disguised  so  as  to  conceal  the  identity  of  the  wearer, demand  entrance  or  admission,  enter  or  come  upon  or  into,  or  be  upon  or  in  the  premises, enclosure  or  house  of  any  other  person  in  any  municipality  or  county  of  this  State.</a:t>
            </a:r>
            <a:endParaRPr b="0" lang="en-US" sz="1200" spc="-1" strike="noStrike">
              <a:solidFill>
                <a:srgbClr val="231f20"/>
              </a:solidFill>
              <a:latin typeface="Alegreya Sans"/>
            </a:endParaRPr>
          </a:p>
          <a:p>
            <a:pPr>
              <a:lnSpc>
                <a:spcPct val="130000"/>
              </a:lnSpc>
              <a:spcAft>
                <a:spcPts val="601"/>
              </a:spcAft>
            </a:pPr>
            <a:endParaRPr b="0" lang="en-US" sz="1200" spc="-1" strike="noStrike">
              <a:solidFill>
                <a:srgbClr val="231f20"/>
              </a:solidFill>
              <a:latin typeface="Alegreya Sans"/>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5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Such laws usually include exemptions for certain specified purposes or activities. </a:t>
            </a:r>
            <a:endParaRPr b="0" lang="en-US" sz="2400" spc="-1" strike="noStrike">
              <a:solidFill>
                <a:srgbClr val="231f20"/>
              </a:solidFill>
              <a:latin typeface="Alegreya Sans"/>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57" name="TextShape 2"/>
          <p:cNvSpPr txBox="1"/>
          <p:nvPr/>
        </p:nvSpPr>
        <p:spPr>
          <a:xfrm>
            <a:off x="311760" y="1152360"/>
            <a:ext cx="8520120" cy="3723840"/>
          </a:xfrm>
          <a:prstGeom prst="rect">
            <a:avLst/>
          </a:prstGeom>
          <a:noFill/>
          <a:ln>
            <a:noFill/>
          </a:ln>
        </p:spPr>
        <p:txBody>
          <a:bodyPr tIns="91440" bIns="91440"/>
          <a:p>
            <a:pPr>
              <a:lnSpc>
                <a:spcPct val="130000"/>
              </a:lnSpc>
              <a:spcAft>
                <a:spcPts val="601"/>
              </a:spcAft>
            </a:pPr>
            <a:r>
              <a:rPr b="1" lang="en-US" sz="1400" spc="-1" strike="noStrike">
                <a:solidFill>
                  <a:srgbClr val="231f20"/>
                </a:solidFill>
                <a:latin typeface="Alegreya Sans"/>
                <a:ea typeface="Arial"/>
              </a:rPr>
              <a:t>N.C.G.S. § 14-12.11. Exemptions from provisions of Article.</a:t>
            </a:r>
            <a:endParaRPr b="0" lang="en-US" sz="14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The  following  are  exempted  from  the  provisions  of  G.S.  14-12.7,  14-12.8,  14-12.9, 14-12.10 and 14-12.14:</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(1)Any person or persons wearing traditional holiday costumes in season;</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(2)Any person or persons engaged in trades and employment where  a mask is worn  for  the  purpose  of  ensuring  the  physical  safety  of  the  wearer,  or because of the nature of the occupation, trade or profession;</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(3)Any person or persons using masks in theatrical productions including use in Mardi Gras celebrations and masquerade balls;</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(4)Persons  wearing  gas  masks  prescribed  in  civil  defense  drills    and  exercises or emergencies; and</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(5)Any person or persons,  as members or members elect of  a society, order or organization, engaged in any parade, ritual, initiation, ceremony, celebration or  requirement  of  such  society,  order  or  organization,  and  wearing  or  using any  manner  of  costume,  paraphernalia,  disguise,  facial  makeup,  hood, implement  or  device,  whether  the  identity  of  such  person  or  persons  is concealed or not, on any public or private street, road, way or property, or in any  public  or  private  building,  provided  permission  shall  have  been  first obtained  therefor  by  a  representative  of  such  society,  order  or  organization from the governing body of the municipality in which the same takes place, or,  if  not  in  a  municipality,  from  the  board  of  county  commissioners  of  the county in which the same takes place.</a:t>
            </a:r>
            <a:endParaRPr b="0" lang="en-US" sz="1000" spc="-1" strike="noStrike">
              <a:solidFill>
                <a:srgbClr val="231f20"/>
              </a:solidFill>
              <a:latin typeface="Alegreya Sans"/>
            </a:endParaRPr>
          </a:p>
          <a:p>
            <a:pPr>
              <a:lnSpc>
                <a:spcPct val="120000"/>
              </a:lnSpc>
              <a:spcAft>
                <a:spcPts val="601"/>
              </a:spcAft>
            </a:pPr>
            <a:r>
              <a:rPr b="0" lang="en-US" sz="1000" spc="-1" strike="noStrike">
                <a:solidFill>
                  <a:srgbClr val="231f20"/>
                </a:solidFill>
                <a:latin typeface="Alegreya Sans"/>
                <a:ea typeface="Arial"/>
              </a:rPr>
              <a:t>Provided,  that  the  provisions  of  this  Article  shall  not  apply  to    any  preliminary  meetings held in good faith for the purpose of organizing, promoting or forming a labor union or a local organization or subdivision of any labor union nor shall the provisions of this Article apply to any   meetings   held   by   a   labor   union   or   organization   already   organized,   operating   and functioning  and  holding  meetings  for  the  purpose  of  transacting  and  carrying  out  functions, pursuits and affairs expressly pertaining to such labor union.</a:t>
            </a:r>
            <a:endParaRPr b="0" lang="en-US" sz="1000" spc="-1" strike="noStrike">
              <a:solidFill>
                <a:srgbClr val="231f20"/>
              </a:solidFill>
              <a:latin typeface="Alegreya Sans"/>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11760" y="391320"/>
            <a:ext cx="8520120" cy="625680"/>
          </a:xfrm>
          <a:prstGeom prst="rect">
            <a:avLst/>
          </a:prstGeom>
          <a:noFill/>
          <a:ln>
            <a:noFill/>
          </a:ln>
        </p:spPr>
        <p:txBody>
          <a:bodyPr tIns="91440" bIns="91440" anchor="ctr">
            <a:normAutofit/>
          </a:bodyPr>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5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Some of these laws only apply if the mask is worn with some malicious intent toward others, or with the intent of avoiding identification while committing some other crime. </a:t>
            </a:r>
            <a:endParaRPr b="0" lang="en-US" sz="2400" spc="-1" strike="noStrike">
              <a:solidFill>
                <a:srgbClr val="231f20"/>
              </a:solidFill>
              <a:latin typeface="Alegreya Sans"/>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0" y="1152360"/>
            <a:ext cx="852120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 </a:t>
            </a:r>
            <a:endParaRPr b="0" lang="en-US" sz="2400" spc="-1" strike="noStrike">
              <a:solidFill>
                <a:srgbClr val="231f20"/>
              </a:solidFill>
              <a:latin typeface="Alegreya Sans"/>
            </a:endParaRPr>
          </a:p>
        </p:txBody>
      </p:sp>
      <p:pic>
        <p:nvPicPr>
          <p:cNvPr id="206" name="Shape 49" descr=""/>
          <p:cNvPicPr/>
          <p:nvPr/>
        </p:nvPicPr>
        <p:blipFill>
          <a:blip r:embed="rId1"/>
          <a:stretch/>
        </p:blipFill>
        <p:spPr>
          <a:xfrm>
            <a:off x="2537280" y="0"/>
            <a:ext cx="4069080" cy="51429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6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1" lang="en-US" sz="1400" spc="-1" strike="noStrike">
                <a:solidFill>
                  <a:srgbClr val="231f20"/>
                </a:solidFill>
                <a:latin typeface="Alegreya Sans"/>
                <a:ea typeface="Arial"/>
              </a:rPr>
              <a:t>D.C. Code § 22-3312.03. Wearing hoods or masks.</a:t>
            </a:r>
            <a:br/>
            <a:r>
              <a:rPr b="0" lang="en-US" sz="1000" spc="-1" strike="noStrike">
                <a:solidFill>
                  <a:srgbClr val="231f20"/>
                </a:solidFill>
                <a:latin typeface="Alegreya Sans"/>
                <a:ea typeface="Arial"/>
              </a:rPr>
              <a:t>(a) No person or persons over 16 years of age, while wearing any mask, hood, or device whereby any portion of the face is hidden, concealed, or covered as to conceal the identity of the wearer, shall:</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(1) Enter upon, be, or appear upon any lane, walk, alley, street, road highway, or other public way in the District of Columbia;</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(2) Enter upon, be, or appear upon or within the public property of the District of Columbia; or</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(3) Hold any manner of meeting or demonstration.</a:t>
            </a:r>
            <a:br/>
            <a:r>
              <a:rPr b="0" lang="en-US" sz="1000" spc="-1" strike="noStrike">
                <a:solidFill>
                  <a:srgbClr val="231f20"/>
                </a:solidFill>
                <a:latin typeface="Alegreya Sans"/>
                <a:ea typeface="Arial"/>
              </a:rPr>
              <a:t>(b) The provisions of subsection (a) of this section apply only if the person was wearing the hood, mask, or other device:</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(1) With the intent to deprive any person or class of persons of equal protection of the law or of equal privileges and immunities under the law, or for the purpose of preventing or hindering the constituted authorities of the United States or the District of Columbia from giving or securing for all persons within the District of Columbia equal protection of the law;</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(2) With the intent, by force or threat of force, to injure, intimidate, or interfere with any person because of his or her exercise of any right secured by federal or District of Columbia laws, or to intimidate any person or any class of persons from exercising any right secured by federal or District of Columbia laws;</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(3) With the intent to intimidate, threaten, abuse, or harass any other person;</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(4) With the intent to cause another person to fear for his or her personal safety, or, where it is probable that reasonable persons will be put in fear for their personal safety by the defendant's actions, with reckless disregard for that probability; or</a:t>
            </a:r>
            <a:br/>
            <a:r>
              <a:rPr b="0" lang="en-US" sz="1000" spc="-1" strike="noStrike">
                <a:solidFill>
                  <a:srgbClr val="231f20"/>
                </a:solidFill>
                <a:latin typeface="Alegreya Sans"/>
                <a:ea typeface="Arial"/>
              </a:rPr>
              <a:t>	</a:t>
            </a:r>
            <a:r>
              <a:rPr b="0" lang="en-US" sz="1000" spc="-1" strike="noStrike">
                <a:solidFill>
                  <a:srgbClr val="231f20"/>
                </a:solidFill>
                <a:latin typeface="Alegreya Sans"/>
                <a:ea typeface="Arial"/>
              </a:rPr>
              <a:t>(5) While engaged in conduct prohibited by civil or criminal law, with the intent of avoiding identification.</a:t>
            </a:r>
            <a:endParaRPr b="0" lang="en-US" sz="1000" spc="-1" strike="noStrike">
              <a:solidFill>
                <a:srgbClr val="231f20"/>
              </a:solidFill>
              <a:latin typeface="Alegreya Sans"/>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Masks</a:t>
            </a:r>
            <a:endParaRPr b="0" lang="en-US" sz="3600" spc="-1" strike="noStrike">
              <a:solidFill>
                <a:srgbClr val="000000"/>
              </a:solidFill>
              <a:latin typeface="Arial"/>
            </a:endParaRPr>
          </a:p>
        </p:txBody>
      </p:sp>
      <p:sp>
        <p:nvSpPr>
          <p:cNvPr id="26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The constitutional status of anti-mask laws is uncertain.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Courts have upheld criminal convictions under these laws against challenges based on the 1st Amendment. See, e.g., Church of Am. Knights of the Ku Klux Klan v. Kerik, 356 F.3d 197 (2d Cir. 2004)</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But selective enforcement or prosecution based on viewpoint, political association, etc. would violate the 1st Amendment</a:t>
            </a:r>
            <a:endParaRPr b="0" lang="en-US" sz="1800" spc="-1" strike="noStrike">
              <a:solidFill>
                <a:srgbClr val="000000"/>
              </a:solidFill>
              <a:latin typeface="Alegreya Sans"/>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509400" y="1423800"/>
            <a:ext cx="8124480" cy="1797840"/>
          </a:xfrm>
          <a:prstGeom prst="rect">
            <a:avLst/>
          </a:prstGeom>
          <a:noFill/>
          <a:ln>
            <a:noFill/>
          </a:ln>
        </p:spPr>
        <p:txBody>
          <a:bodyPr tIns="91440" bIns="91440" anchor="ctr"/>
          <a:p>
            <a:pPr algn="ctr">
              <a:lnSpc>
                <a:spcPct val="100000"/>
              </a:lnSpc>
            </a:pPr>
            <a:r>
              <a:rPr b="0" lang="en-US" sz="4800" spc="-1" strike="noStrike">
                <a:solidFill>
                  <a:srgbClr val="ffffff"/>
                </a:solidFill>
                <a:latin typeface="Alegreya"/>
                <a:ea typeface="Alegreya Sans"/>
              </a:rPr>
              <a:t>Photographs &amp; Recordings</a:t>
            </a:r>
            <a:endParaRPr b="0" lang="en-US" sz="4800" spc="-1" strike="noStrike">
              <a:solidFill>
                <a:srgbClr val="000000"/>
              </a:solid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66"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 person who is lawfully present in a public place may take </a:t>
            </a:r>
            <a:r>
              <a:rPr b="0" i="1" lang="en-US" sz="2400" spc="-1" strike="noStrike">
                <a:solidFill>
                  <a:srgbClr val="231f20"/>
                </a:solidFill>
                <a:latin typeface="Alegreya Sans"/>
                <a:ea typeface="Arial"/>
              </a:rPr>
              <a:t>photographs</a:t>
            </a:r>
            <a:r>
              <a:rPr b="0" lang="en-US" sz="2400" spc="-1" strike="noStrike">
                <a:solidFill>
                  <a:srgbClr val="231f20"/>
                </a:solidFill>
                <a:latin typeface="Alegreya Sans"/>
                <a:ea typeface="Arial"/>
              </a:rPr>
              <a:t> or </a:t>
            </a:r>
            <a:r>
              <a:rPr b="0" i="1" lang="en-US" sz="2400" spc="-1" strike="noStrike">
                <a:solidFill>
                  <a:srgbClr val="231f20"/>
                </a:solidFill>
                <a:latin typeface="Alegreya Sans"/>
                <a:ea typeface="Arial"/>
              </a:rPr>
              <a:t>video recordings </a:t>
            </a:r>
            <a:r>
              <a:rPr b="0" lang="en-US" sz="2400" spc="-1" strike="noStrike">
                <a:solidFill>
                  <a:srgbClr val="231f20"/>
                </a:solidFill>
                <a:latin typeface="Alegreya Sans"/>
                <a:ea typeface="Arial"/>
              </a:rPr>
              <a:t>of anything and any person in plain view.</a:t>
            </a:r>
            <a:endParaRPr b="0" lang="en-US" sz="2400" spc="-1" strike="noStrike">
              <a:solidFill>
                <a:srgbClr val="231f20"/>
              </a:solidFill>
              <a:latin typeface="Alegreya Sans"/>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68"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 police officer or other government actor may not lawfully prohibit you from, or arrest you for, taking photos or video recordings in a public place.</a:t>
            </a:r>
            <a:endParaRPr b="0" lang="en-US" sz="2400" spc="-1" strike="noStrike">
              <a:solidFill>
                <a:srgbClr val="231f20"/>
              </a:solidFill>
              <a:latin typeface="Alegreya Sans"/>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70"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 police officer or other government actor may not lawfully seize your equipment, demand to view your photos or video, or delete your photos or video without a warrant.</a:t>
            </a:r>
            <a:endParaRPr b="0" lang="en-US" sz="2400" spc="-1" strike="noStrike">
              <a:solidFill>
                <a:srgbClr val="231f20"/>
              </a:solidFill>
              <a:latin typeface="Alegreya Sans"/>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72"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 police officer or other government actor may lawfully order you to cease activity, including photography or video recording, if it is interfering with an arrest or other legitimate law enforcement activity.</a:t>
            </a:r>
            <a:endParaRPr b="0" lang="en-US" sz="2400" spc="-1" strike="noStrike">
              <a:solidFill>
                <a:srgbClr val="231f20"/>
              </a:solidFill>
              <a:latin typeface="Alegreya Sans"/>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r>
              <a:rPr b="0" lang="en-US" sz="3600" spc="-1" strike="noStrike">
                <a:solidFill>
                  <a:srgbClr val="ec1f27"/>
                </a:solidFill>
                <a:latin typeface="Alegreya"/>
                <a:ea typeface="Alegreya Sans"/>
              </a:rPr>
              <a:t>	</a:t>
            </a:r>
            <a:endParaRPr b="0" lang="en-US" sz="3600" spc="-1" strike="noStrike">
              <a:solidFill>
                <a:srgbClr val="000000"/>
              </a:solidFill>
              <a:latin typeface="Arial"/>
            </a:endParaRPr>
          </a:p>
        </p:txBody>
      </p:sp>
      <p:sp>
        <p:nvSpPr>
          <p:cNvPr id="274"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You do not need permission to photograph or make video recordings of any person who is in plain view from a public place.</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Many people do not understand this and may object that taking photos or making video recordings of them without their permission is a violation of their privacy or other legal rights. </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It is unlawful for any person to use physical force to stop you from taking photos or video recordings in a public place .</a:t>
            </a:r>
            <a:endParaRPr b="0" lang="en-US" sz="1800" spc="-1" strike="noStrike">
              <a:solidFill>
                <a:srgbClr val="000000"/>
              </a:solidFill>
              <a:latin typeface="Alegreya Sans"/>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76"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The owner of private property may prohibit or restrict photography and video recording on the property. </a:t>
            </a:r>
            <a:endParaRPr b="0" lang="en-US" sz="2400" spc="-1" strike="noStrike">
              <a:solidFill>
                <a:srgbClr val="231f20"/>
              </a:solidFill>
              <a:latin typeface="Alegreya Sans"/>
            </a:endParaRPr>
          </a:p>
          <a:p>
            <a:pPr>
              <a:lnSpc>
                <a:spcPct val="130000"/>
              </a:lnSpc>
              <a:spcAft>
                <a:spcPts val="601"/>
              </a:spcAft>
            </a:pPr>
            <a:r>
              <a:rPr b="0" lang="en-US" sz="2400" spc="-1" strike="noStrike">
                <a:solidFill>
                  <a:srgbClr val="231f20"/>
                </a:solidFill>
                <a:latin typeface="Alegreya Sans"/>
                <a:ea typeface="Arial"/>
              </a:rPr>
              <a:t>But a property owner may not prohibit you from taking photos or video recordings of the property from a public place. </a:t>
            </a:r>
            <a:endParaRPr b="0" lang="en-US" sz="2400" spc="-1" strike="noStrike">
              <a:solidFill>
                <a:srgbClr val="231f20"/>
              </a:solidFill>
              <a:latin typeface="Alegreya Sans"/>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Photography &amp; Video Recording</a:t>
            </a:r>
            <a:endParaRPr b="0" lang="en-US" sz="3600" spc="-1" strike="noStrike">
              <a:solidFill>
                <a:srgbClr val="000000"/>
              </a:solidFill>
              <a:latin typeface="Arial"/>
            </a:endParaRPr>
          </a:p>
        </p:txBody>
      </p:sp>
      <p:sp>
        <p:nvSpPr>
          <p:cNvPr id="278"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Several states, including North Carolina, have enacted so-called “Ag-Gag” or “Data Trespass” laws that restrict photographs, videos, and other recording of private property without the owner’s permission. </a:t>
            </a:r>
            <a:endParaRPr b="0" lang="en-US" sz="2400" spc="-1" strike="noStrike">
              <a:solidFill>
                <a:srgbClr val="231f20"/>
              </a:solidFill>
              <a:latin typeface="Alegreya Sans"/>
            </a:endParaRPr>
          </a:p>
          <a:p>
            <a:pPr>
              <a:lnSpc>
                <a:spcPct val="130000"/>
              </a:lnSpc>
              <a:spcAft>
                <a:spcPts val="601"/>
              </a:spcAft>
            </a:pPr>
            <a:r>
              <a:rPr b="0" lang="en-US" sz="2400" spc="-1" strike="noStrike">
                <a:solidFill>
                  <a:srgbClr val="231f20"/>
                </a:solidFill>
                <a:latin typeface="Alegreya Sans"/>
                <a:ea typeface="Arial"/>
              </a:rPr>
              <a:t>As applied to photography or recording made from a public place, criminal or civil liability under those laws is likely unconstitutional. </a:t>
            </a:r>
            <a:endParaRPr b="0" lang="en-US" sz="2400" spc="-1" strike="noStrike">
              <a:solidFill>
                <a:srgbClr val="231f20"/>
              </a:solidFill>
              <a:latin typeface="Alegreya Sans"/>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1f27"/>
        </a:solidFill>
      </p:bgPr>
    </p:bg>
    <p:spTree>
      <p:nvGrpSpPr>
        <p:cNvPr id="1" name=""/>
        <p:cNvGrpSpPr/>
        <p:nvPr/>
      </p:nvGrpSpPr>
      <p:grpSpPr>
        <a:xfrm>
          <a:off x="0" y="0"/>
          <a:ext cx="0" cy="0"/>
          <a:chOff x="0" y="0"/>
          <a:chExt cx="0" cy="0"/>
        </a:xfrm>
      </p:grpSpPr>
      <p:sp>
        <p:nvSpPr>
          <p:cNvPr id="207" name="TextShape 1"/>
          <p:cNvSpPr txBox="1"/>
          <p:nvPr/>
        </p:nvSpPr>
        <p:spPr>
          <a:xfrm>
            <a:off x="509400" y="1423800"/>
            <a:ext cx="8124480" cy="1797840"/>
          </a:xfrm>
          <a:prstGeom prst="rect">
            <a:avLst/>
          </a:prstGeom>
          <a:noFill/>
          <a:ln>
            <a:noFill/>
          </a:ln>
        </p:spPr>
        <p:txBody>
          <a:bodyPr tIns="91440" bIns="91440" anchor="ctr"/>
          <a:p>
            <a:pPr algn="ctr">
              <a:lnSpc>
                <a:spcPct val="100000"/>
              </a:lnSpc>
            </a:pPr>
            <a:r>
              <a:rPr b="0" lang="en-US" sz="4800" spc="-1" strike="noStrike">
                <a:solidFill>
                  <a:srgbClr val="ffffff"/>
                </a:solidFill>
                <a:latin typeface="Alegreya"/>
                <a:ea typeface="Alegreya Sans"/>
              </a:rPr>
              <a:t>1st Amendment:</a:t>
            </a:r>
            <a:br/>
            <a:r>
              <a:rPr b="0" lang="en-US" sz="4800" spc="-1" strike="noStrike">
                <a:solidFill>
                  <a:srgbClr val="ffffff"/>
                </a:solidFill>
                <a:latin typeface="Alegreya"/>
                <a:ea typeface="Alegreya Sans"/>
              </a:rPr>
              <a:t>Speech &amp; Assembly</a:t>
            </a:r>
            <a:endParaRPr b="0" lang="en-US" sz="4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Audio Recording</a:t>
            </a:r>
            <a:endParaRPr b="0" lang="en-US" sz="3600" spc="-1" strike="noStrike">
              <a:solidFill>
                <a:srgbClr val="000000"/>
              </a:solidFill>
              <a:latin typeface="Arial"/>
            </a:endParaRPr>
          </a:p>
        </p:txBody>
      </p:sp>
      <p:sp>
        <p:nvSpPr>
          <p:cNvPr id="280"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Audio recordings may be subject to greater restriction.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In some states (including NC, VA, &amp; DC), it is lawful to make an audio recording of a conversation as long as one party to the conversation consents.</a:t>
            </a:r>
            <a:endParaRPr b="0" lang="en-US" sz="1800" spc="-1" strike="noStrike">
              <a:solidFill>
                <a:srgbClr val="000000"/>
              </a:solidFill>
              <a:latin typeface="Alegreya Sans"/>
            </a:endParaRPr>
          </a:p>
          <a:p>
            <a:pPr lvl="1" marL="9716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This may include the person who is making the recording, if that person is also a party to the conversation.</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In other states, all parties to the conversation must consent. </a:t>
            </a:r>
            <a:endParaRPr b="0" lang="en-US" sz="1800" spc="-1" strike="noStrike">
              <a:solidFill>
                <a:srgbClr val="000000"/>
              </a:solidFill>
              <a:latin typeface="Alegreya Sans"/>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509400" y="1423800"/>
            <a:ext cx="8124480" cy="1797840"/>
          </a:xfrm>
          <a:prstGeom prst="rect">
            <a:avLst/>
          </a:prstGeom>
          <a:noFill/>
          <a:ln>
            <a:noFill/>
          </a:ln>
        </p:spPr>
        <p:txBody>
          <a:bodyPr tIns="91440" bIns="91440" anchor="ctr"/>
          <a:p>
            <a:pPr algn="ctr">
              <a:lnSpc>
                <a:spcPct val="100000"/>
              </a:lnSpc>
            </a:pPr>
            <a:r>
              <a:rPr b="0" lang="en-US" sz="4800" spc="-1" strike="noStrike">
                <a:solidFill>
                  <a:srgbClr val="ffffff"/>
                </a:solidFill>
                <a:latin typeface="Alegreya"/>
                <a:ea typeface="Alegreya Sans"/>
              </a:rPr>
              <a:t>Police Encounters</a:t>
            </a:r>
            <a:endParaRPr b="0" lang="en-US" sz="4800" spc="-1" strike="noStrike">
              <a:solidFill>
                <a:srgbClr val="000000"/>
              </a:solid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8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In general, a police officer may lawfully ask you questions at any time, without having to demonstrate reasonable suspicion or probable cause. </a:t>
            </a:r>
            <a:endParaRPr b="0" lang="en-US" sz="2400" spc="-1" strike="noStrike">
              <a:solidFill>
                <a:srgbClr val="231f20"/>
              </a:solidFill>
              <a:latin typeface="Alegreya Sans"/>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8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The constitutional “right to remain silent” means that you are not required to answer questions from a police officer or other government agent.</a:t>
            </a:r>
            <a:endParaRPr b="0" lang="en-US" sz="2400" spc="-1" strike="noStrike">
              <a:solidFill>
                <a:srgbClr val="231f20"/>
              </a:solidFill>
              <a:latin typeface="Alegreya Sans"/>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87" name="TextShape 2"/>
          <p:cNvSpPr txBox="1"/>
          <p:nvPr/>
        </p:nvSpPr>
        <p:spPr>
          <a:xfrm>
            <a:off x="311760" y="1152360"/>
            <a:ext cx="8520120" cy="3416040"/>
          </a:xfrm>
          <a:prstGeom prst="rect">
            <a:avLst/>
          </a:prstGeom>
          <a:noFill/>
          <a:ln>
            <a:noFill/>
          </a:ln>
        </p:spPr>
        <p:txBody>
          <a:bodyPr tIns="91440" bIns="91440"/>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 right to refuse to answer questions applies whether or not you have been arrested or taken into custody.</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It applies whether or not you have been given the standard Miranda warning.</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You are not required to tell the officer that you are exercising your right to remain silent.</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Even if you answer some questions, you may still stop and refuse to answer any further questions until you have a lawyer.</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You may not lawfully be arrested or punished for failing or refusing to answer.</a:t>
            </a:r>
            <a:endParaRPr b="0" lang="en-US" sz="1800" spc="-1" strike="noStrike">
              <a:solidFill>
                <a:srgbClr val="000000"/>
              </a:solidFill>
              <a:latin typeface="Alegreya Sans"/>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8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Exceptions: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In some states (not NC), if you are stopped by a law enforcement officer you may be required to give your name. </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But you are not required to answer any other questions (e.g. address, etc.)</a:t>
            </a:r>
            <a:endParaRPr b="0" lang="en-US" sz="16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If you are driving a motor vehicle and are stopped for a traffic violation, you may be required to show your driver’s license, registration, and proof of insurance</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Again, you are not required to answer any questions</a:t>
            </a:r>
            <a:endParaRPr b="0" lang="en-US" sz="1600" spc="-1" strike="noStrike">
              <a:solidFill>
                <a:srgbClr val="000000"/>
              </a:solidFill>
              <a:latin typeface="Alegreya Sans"/>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9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do speak to a law enforcement officer, your statements may be used against you and others.</a:t>
            </a:r>
            <a:endParaRPr b="0" lang="en-US" sz="2400" spc="-1" strike="noStrike">
              <a:solidFill>
                <a:srgbClr val="231f20"/>
              </a:solidFill>
              <a:latin typeface="Alegreya Sans"/>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9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It is a criminal offense to provide false information to a police officer or other government official. </a:t>
            </a:r>
            <a:endParaRPr b="0" lang="en-US" sz="2400" spc="-1" strike="noStrike">
              <a:solidFill>
                <a:srgbClr val="231f20"/>
              </a:solidFill>
              <a:latin typeface="Alegreya Sans"/>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9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You have a right to consult with a lawyer before agreeing to speak to a police officer or other government official. </a:t>
            </a:r>
            <a:endParaRPr b="0" lang="en-US" sz="2400" spc="-1" strike="noStrike">
              <a:solidFill>
                <a:srgbClr val="231f20"/>
              </a:solidFill>
              <a:latin typeface="Alegreya Sans"/>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97"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Police officers may try to pressure or persuade you to speak to them without a consulting a lawyer. Bear in mind that the police are legally permitted to lie to you. </a:t>
            </a:r>
            <a:endParaRPr b="0" lang="en-US" sz="2400" spc="-1" strike="noStrike">
              <a:solidFill>
                <a:srgbClr val="231f20"/>
              </a:solidFill>
              <a:latin typeface="Alegreya Sans"/>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0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i="1" lang="en-US" sz="2400" spc="-1" strike="noStrike">
                <a:solidFill>
                  <a:srgbClr val="231f20"/>
                </a:solidFill>
                <a:latin typeface="Alegreya Sans"/>
                <a:ea typeface="Arial"/>
              </a:rPr>
              <a:t>Congress shall make no law … abridging the freedom of speech, or of the press; or the right of the people peaceably to assemble, and to petition the Government for a redress of grievances.</a:t>
            </a:r>
            <a:endParaRPr b="0" lang="en-US" sz="2400" spc="-1" strike="noStrike">
              <a:solidFill>
                <a:srgbClr val="231f20"/>
              </a:solidFill>
              <a:latin typeface="Alegreya San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Questioning</a:t>
            </a:r>
            <a:endParaRPr b="0" lang="en-US" sz="3600" spc="-1" strike="noStrike">
              <a:solidFill>
                <a:srgbClr val="000000"/>
              </a:solidFill>
              <a:latin typeface="Arial"/>
            </a:endParaRPr>
          </a:p>
        </p:txBody>
      </p:sp>
      <p:sp>
        <p:nvSpPr>
          <p:cNvPr id="299"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They may say that you are better off without a lawyer. </a:t>
            </a:r>
            <a:endParaRPr b="0" lang="en-US" sz="2400" spc="-1" strike="noStrike">
              <a:solidFill>
                <a:srgbClr val="231f20"/>
              </a:solidFill>
              <a:latin typeface="Alegreya Sans"/>
            </a:endParaRPr>
          </a:p>
          <a:p>
            <a:pPr lvl="1" marL="7430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This is almost never true. </a:t>
            </a:r>
            <a:endParaRPr b="0" lang="en-US" sz="1800" spc="-1" strike="noStrike">
              <a:solidFill>
                <a:srgbClr val="000000"/>
              </a:solidFill>
              <a:latin typeface="Alegreya Sans"/>
            </a:endParaRPr>
          </a:p>
          <a:p>
            <a:pPr marL="228600">
              <a:lnSpc>
                <a:spcPct val="130000"/>
              </a:lnSpc>
              <a:spcAft>
                <a:spcPts val="601"/>
              </a:spcAft>
            </a:pPr>
            <a:r>
              <a:rPr b="0" lang="en-US" sz="2400" spc="-1" strike="noStrike">
                <a:solidFill>
                  <a:srgbClr val="231f20"/>
                </a:solidFill>
                <a:latin typeface="Alegreya Sans"/>
                <a:ea typeface="Arial"/>
              </a:rPr>
              <a:t>They may threaten you with a grand jury subpoena </a:t>
            </a:r>
            <a:endParaRPr b="0" lang="en-US" sz="2400" spc="-1" strike="noStrike">
              <a:solidFill>
                <a:srgbClr val="231f20"/>
              </a:solidFill>
              <a:latin typeface="Alegreya Sans"/>
            </a:endParaRPr>
          </a:p>
          <a:p>
            <a:pPr lvl="1" marL="7430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They may be bluffing and even if they’re not, you are entitled to consult with a lawyer before testifying</a:t>
            </a:r>
            <a:endParaRPr b="0" lang="en-US" sz="1800" spc="-1" strike="noStrike">
              <a:solidFill>
                <a:srgbClr val="000000"/>
              </a:solidFill>
              <a:latin typeface="Alegreya Sans"/>
            </a:endParaRPr>
          </a:p>
          <a:p>
            <a:pPr marL="228600">
              <a:lnSpc>
                <a:spcPct val="130000"/>
              </a:lnSpc>
              <a:spcAft>
                <a:spcPts val="601"/>
              </a:spcAft>
            </a:pPr>
            <a:r>
              <a:rPr b="0" lang="en-US" sz="2400" spc="-1" strike="noStrike">
                <a:solidFill>
                  <a:srgbClr val="231f20"/>
                </a:solidFill>
                <a:latin typeface="Alegreya Sans"/>
                <a:ea typeface="Arial"/>
              </a:rPr>
              <a:t>They may promise leniency in criminal charges or sentencing.</a:t>
            </a:r>
            <a:endParaRPr b="0" lang="en-US" sz="2400" spc="-1" strike="noStrike">
              <a:solidFill>
                <a:srgbClr val="231f20"/>
              </a:solidFill>
              <a:latin typeface="Alegreya Sans"/>
            </a:endParaRPr>
          </a:p>
          <a:p>
            <a:pPr lvl="1" marL="7430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Criminal charges and plea bargains are up to the prosecutor, not the police. </a:t>
            </a:r>
            <a:endParaRPr b="0" lang="en-US" sz="1800" spc="-1" strike="noStrike">
              <a:solidFill>
                <a:srgbClr val="000000"/>
              </a:solidFill>
              <a:latin typeface="Alegreya Sans"/>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0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are stopped by a police officer, you are legally entitled to walk away unless you have been detained or arrested. </a:t>
            </a:r>
            <a:endParaRPr b="0" lang="en-US" sz="2400" spc="-1" strike="noStrike">
              <a:solidFill>
                <a:srgbClr val="231f20"/>
              </a:solidFill>
              <a:latin typeface="Alegreya Sans"/>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03"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If you’re unsure, you can ask if you are free to go.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It’s generally a good idea to walk away calmly. </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If you run, or otherwise act in a “furtive” “suspicious” manner, the officer might use that as a pretext to detain or arrest you. </a:t>
            </a:r>
            <a:endParaRPr b="0" lang="en-US" sz="16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It’s generally not a good idea to insult or argue with the officer.</a:t>
            </a:r>
            <a:endParaRPr b="0" lang="en-US" sz="1800" spc="-1" strike="noStrike">
              <a:solidFill>
                <a:srgbClr val="000000"/>
              </a:solidFill>
              <a:latin typeface="Alegreya Sans"/>
            </a:endParaRPr>
          </a:p>
          <a:p>
            <a:pPr lvl="2" marL="971640" indent="-285480">
              <a:lnSpc>
                <a:spcPct val="130000"/>
              </a:lnSpc>
              <a:spcAft>
                <a:spcPts val="601"/>
              </a:spcAft>
              <a:buClr>
                <a:srgbClr val="000000"/>
              </a:buClr>
              <a:buFont typeface="Arial"/>
              <a:buChar char="•"/>
            </a:pPr>
            <a:r>
              <a:rPr b="0" lang="en-US" sz="1600" spc="-1" strike="noStrike">
                <a:solidFill>
                  <a:srgbClr val="000000"/>
                </a:solidFill>
                <a:latin typeface="Alegreya Sans"/>
                <a:ea typeface="Arial"/>
              </a:rPr>
              <a:t>Even though your statements may be protected under the 1st Amendment, it’s likely to provoke a bad response from the officer. </a:t>
            </a:r>
            <a:endParaRPr b="0" lang="en-US" sz="1600" spc="-1" strike="noStrike">
              <a:solidFill>
                <a:srgbClr val="000000"/>
              </a:solidFill>
              <a:latin typeface="Alegreya Sans"/>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0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Detention means that you have been stopped by a police officer and are not free to go. </a:t>
            </a:r>
            <a:endParaRPr b="0" lang="en-US" sz="2400" spc="-1" strike="noStrike">
              <a:solidFill>
                <a:srgbClr val="231f20"/>
              </a:solidFill>
              <a:latin typeface="Alegreya Sans"/>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07"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Detention may lead to an arrest, but it is not the same thing.</a:t>
            </a:r>
            <a:endParaRPr b="0" lang="en-US" sz="2400" spc="-1" strike="noStrike">
              <a:solidFill>
                <a:srgbClr val="231f20"/>
              </a:solidFill>
              <a:latin typeface="Alegreya Sans"/>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0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are detained but not arrested, your constitutional rights (including the right to remain silent) still apply, but the police are not required to inform you of those rights. </a:t>
            </a:r>
            <a:endParaRPr b="0" lang="en-US" sz="2400" spc="-1" strike="noStrike">
              <a:solidFill>
                <a:srgbClr val="231f20"/>
              </a:solidFill>
              <a:latin typeface="Alegreya Sans"/>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1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are detained, the officer may conduct a “pat down” (an external check) for weapons. </a:t>
            </a:r>
            <a:endParaRPr b="0" lang="en-US" sz="2400" spc="-1" strike="noStrike">
              <a:solidFill>
                <a:srgbClr val="231f20"/>
              </a:solidFill>
              <a:latin typeface="Alegreya Sans"/>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Police Stops &amp; Detention</a:t>
            </a:r>
            <a:endParaRPr b="0" lang="en-US" sz="3600" spc="-1" strike="noStrike">
              <a:solidFill>
                <a:srgbClr val="000000"/>
              </a:solidFill>
              <a:latin typeface="Arial"/>
            </a:endParaRPr>
          </a:p>
        </p:txBody>
      </p:sp>
      <p:sp>
        <p:nvSpPr>
          <p:cNvPr id="31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Legally, a police officer is required to have “reasonable suspicion” that you are armed and dangerous before conducting a pat down.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 officer is likely to cite your “furtive” or “suspicious” movements or demeanor (e.g. “he reached for his waistband”) to justify a pat down. </a:t>
            </a:r>
            <a:endParaRPr b="0" lang="en-US" sz="1800" spc="-1" strike="noStrike">
              <a:solidFill>
                <a:srgbClr val="000000"/>
              </a:solidFill>
              <a:latin typeface="Alegreya Sans"/>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Searches</a:t>
            </a:r>
            <a:endParaRPr b="0" lang="en-US" sz="3600" spc="-1" strike="noStrike">
              <a:solidFill>
                <a:srgbClr val="000000"/>
              </a:solidFill>
              <a:latin typeface="Arial"/>
            </a:endParaRPr>
          </a:p>
        </p:txBody>
      </p:sp>
      <p:sp>
        <p:nvSpPr>
          <p:cNvPr id="31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are detained but not arrested, the officer may not lawfully conduct any search beyond a pat-down (e.g. inside your pockets, under your clothing, inside a bag or other item) without your consent or “probably cause” (a stricter requirement than “reasonable suspicion”). </a:t>
            </a:r>
            <a:endParaRPr b="0" lang="en-US" sz="2400" spc="-1" strike="noStrike">
              <a:solidFill>
                <a:srgbClr val="231f20"/>
              </a:solidFill>
              <a:latin typeface="Alegreya Sans"/>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Searches</a:t>
            </a:r>
            <a:endParaRPr b="0" lang="en-US" sz="3600" spc="-1" strike="noStrike">
              <a:solidFill>
                <a:srgbClr val="000000"/>
              </a:solidFill>
              <a:latin typeface="Arial"/>
            </a:endParaRPr>
          </a:p>
        </p:txBody>
      </p:sp>
      <p:sp>
        <p:nvSpPr>
          <p:cNvPr id="317"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You can (and should) tell the officer you do not consent to the search. </a:t>
            </a:r>
            <a:endParaRPr b="0" lang="en-US" sz="2400" spc="-1" strike="noStrike">
              <a:solidFill>
                <a:srgbClr val="231f20"/>
              </a:solidFill>
              <a:latin typeface="Alegreya Sans"/>
            </a:endParaRPr>
          </a:p>
          <a:p>
            <a:pPr lvl="1" marL="9716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Refusal to consent is not probable cause for a search. </a:t>
            </a:r>
            <a:endParaRPr b="0" lang="en-US" sz="1800" spc="-1" strike="noStrike">
              <a:solidFill>
                <a:srgbClr val="000000"/>
              </a:solidFill>
              <a:latin typeface="Alegreya Sans"/>
            </a:endParaRPr>
          </a:p>
          <a:p>
            <a:pPr lvl="1" marL="9716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If the officer proceeds (as they most likely will), you do not have a legal right to physically resist. </a:t>
            </a:r>
            <a:endParaRPr b="0" lang="en-US" sz="1800" spc="-1" strike="noStrike">
              <a:solidFill>
                <a:srgbClr val="000000"/>
              </a:solidFill>
              <a:latin typeface="Alegreya Sans"/>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1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Applies to </a:t>
            </a:r>
            <a:r>
              <a:rPr b="0" i="1" lang="en-US" sz="2400" spc="-1" strike="noStrike">
                <a:solidFill>
                  <a:srgbClr val="231f20"/>
                </a:solidFill>
                <a:latin typeface="Alegreya Sans"/>
                <a:ea typeface="Arial"/>
              </a:rPr>
              <a:t>government</a:t>
            </a:r>
            <a:r>
              <a:rPr b="0" lang="en-US" sz="2400" spc="-1" strike="noStrike">
                <a:solidFill>
                  <a:srgbClr val="231f20"/>
                </a:solidFill>
                <a:latin typeface="Alegreya Sans"/>
                <a:ea typeface="Arial"/>
              </a:rPr>
              <a:t> restraints on speech &amp; assembly.</a:t>
            </a:r>
            <a:endParaRPr b="0" lang="en-US" sz="2400" spc="-1" strike="noStrike">
              <a:solidFill>
                <a:srgbClr val="231f20"/>
              </a:solidFill>
              <a:latin typeface="Alegreya San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Searches</a:t>
            </a:r>
            <a:endParaRPr b="0" lang="en-US" sz="3600" spc="-1" strike="noStrike">
              <a:solidFill>
                <a:srgbClr val="000000"/>
              </a:solidFill>
              <a:latin typeface="Arial"/>
            </a:endParaRPr>
          </a:p>
        </p:txBody>
      </p:sp>
      <p:sp>
        <p:nvSpPr>
          <p:cNvPr id="31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Probable cause means that the officer has knowledge of facts sufficient to support a reasonable belief that,</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Criminal activity is likely taking place,</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You have been involved in a crime, or</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You have evidence of a crime in your possession (or in your vehicle)</a:t>
            </a:r>
            <a:endParaRPr b="0" lang="en-US" sz="1800" spc="-1" strike="noStrike">
              <a:solidFill>
                <a:srgbClr val="000000"/>
              </a:solidFill>
              <a:latin typeface="Alegreya Sans"/>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a:t>
            </a:r>
            <a:endParaRPr b="0" lang="en-US" sz="3600" spc="-1" strike="noStrike">
              <a:solidFill>
                <a:srgbClr val="000000"/>
              </a:solidFill>
              <a:latin typeface="Arial"/>
            </a:endParaRPr>
          </a:p>
        </p:txBody>
      </p:sp>
      <p:sp>
        <p:nvSpPr>
          <p:cNvPr id="321"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Probable cause is also required for an arrest. </a:t>
            </a:r>
            <a:endParaRPr b="0" lang="en-US" sz="2400" spc="-1" strike="noStrike">
              <a:solidFill>
                <a:srgbClr val="231f20"/>
              </a:solidFill>
              <a:latin typeface="Alegreya Sans"/>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a:t>
            </a:r>
            <a:endParaRPr b="0" lang="en-US" sz="3600" spc="-1" strike="noStrike">
              <a:solidFill>
                <a:srgbClr val="000000"/>
              </a:solidFill>
              <a:latin typeface="Arial"/>
            </a:endParaRPr>
          </a:p>
        </p:txBody>
      </p:sp>
      <p:sp>
        <p:nvSpPr>
          <p:cNvPr id="32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If you are placed under arrest, the officer must then advise you of your constitutional rights (“Miranda warning”). </a:t>
            </a:r>
            <a:endParaRPr b="0" lang="en-US" sz="2400" spc="-1" strike="noStrike">
              <a:solidFill>
                <a:srgbClr val="231f20"/>
              </a:solidFill>
              <a:latin typeface="Alegreya Sans"/>
            </a:endParaRPr>
          </a:p>
          <a:p>
            <a:pPr>
              <a:lnSpc>
                <a:spcPct val="130000"/>
              </a:lnSpc>
              <a:spcAft>
                <a:spcPts val="601"/>
              </a:spcAft>
            </a:pPr>
            <a:r>
              <a:rPr b="0" lang="en-US" sz="2400" spc="-1" strike="noStrike">
                <a:solidFill>
                  <a:srgbClr val="231f20"/>
                </a:solidFill>
                <a:latin typeface="Alegreya Sans"/>
                <a:ea typeface="Arial"/>
              </a:rPr>
              <a:t>Those rights apply even if the officer fails to provide the warning. </a:t>
            </a:r>
            <a:endParaRPr b="0" lang="en-US" sz="2400" spc="-1" strike="noStrike">
              <a:solidFill>
                <a:srgbClr val="231f20"/>
              </a:solidFill>
              <a:latin typeface="Alegreya Sans"/>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a:t>
            </a:r>
            <a:endParaRPr b="0" lang="en-US" sz="3600" spc="-1" strike="noStrike">
              <a:solidFill>
                <a:srgbClr val="000000"/>
              </a:solidFill>
              <a:latin typeface="Arial"/>
            </a:endParaRPr>
          </a:p>
        </p:txBody>
      </p:sp>
      <p:sp>
        <p:nvSpPr>
          <p:cNvPr id="32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Once you have been placed under arrest, the police may lawfully conduct a search. </a:t>
            </a:r>
            <a:endParaRPr b="0" lang="en-US" sz="2400" spc="-1" strike="noStrike">
              <a:solidFill>
                <a:srgbClr val="231f20"/>
              </a:solidFill>
              <a:latin typeface="Alegreya Sans"/>
            </a:endParaRPr>
          </a:p>
          <a:p>
            <a:pPr lvl="1" marL="343080" indent="-34272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They may search inside your clothing and any objects you are holding or carrying. </a:t>
            </a:r>
            <a:endParaRPr b="0" lang="en-US" sz="1800" spc="-1" strike="noStrike">
              <a:solidFill>
                <a:srgbClr val="000000"/>
              </a:solidFill>
              <a:latin typeface="Alegreya Sans"/>
            </a:endParaRPr>
          </a:p>
          <a:p>
            <a:pPr lvl="1" marL="343080" indent="-34272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They may also search the area within your immediate control.</a:t>
            </a:r>
            <a:endParaRPr b="0" lang="en-US" sz="1800" spc="-1" strike="noStrike">
              <a:solidFill>
                <a:srgbClr val="000000"/>
              </a:solidFill>
              <a:latin typeface="Alegreya Sans"/>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a:t>
            </a:r>
            <a:endParaRPr b="0" lang="en-US" sz="3600" spc="-1" strike="noStrike">
              <a:solidFill>
                <a:srgbClr val="000000"/>
              </a:solidFill>
              <a:latin typeface="Arial"/>
            </a:endParaRPr>
          </a:p>
        </p:txBody>
      </p:sp>
      <p:sp>
        <p:nvSpPr>
          <p:cNvPr id="327"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You have the right to make a phone call within a reasonable time after being arrested.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The police may not listen to your calls with your lawyer. </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But they may (and mostly likely will) listen to any other calls. </a:t>
            </a:r>
            <a:endParaRPr b="0" lang="en-US" sz="1800" spc="-1" strike="noStrike">
              <a:solidFill>
                <a:srgbClr val="000000"/>
              </a:solidFill>
              <a:latin typeface="Alegreya Sans"/>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a:t>
            </a:r>
            <a:endParaRPr b="0" lang="en-US" sz="3600" spc="-1" strike="noStrike">
              <a:solidFill>
                <a:srgbClr val="000000"/>
              </a:solidFill>
              <a:latin typeface="Arial"/>
            </a:endParaRPr>
          </a:p>
        </p:txBody>
      </p:sp>
      <p:sp>
        <p:nvSpPr>
          <p:cNvPr id="329"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You have the right to appear before a judge or magistrate within a reasonable time after being arrested (usually within 48 hours). </a:t>
            </a:r>
            <a:endParaRPr b="0" lang="en-US" sz="2400" spc="-1" strike="noStrike">
              <a:solidFill>
                <a:srgbClr val="231f20"/>
              </a:solidFill>
              <a:latin typeface="Alegreya Sans"/>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Arrests</a:t>
            </a:r>
            <a:endParaRPr b="0" lang="en-US" sz="3600" spc="-1" strike="noStrike">
              <a:solidFill>
                <a:srgbClr val="000000"/>
              </a:solidFill>
              <a:latin typeface="Arial"/>
            </a:endParaRPr>
          </a:p>
        </p:txBody>
      </p:sp>
      <p:sp>
        <p:nvSpPr>
          <p:cNvPr id="331"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The purpose of this appearance will be to hear the formal charges against you, to decide on bail, and to enter a plea. </a:t>
            </a:r>
            <a:endParaRPr b="0" lang="en-US" sz="2400" spc="-1" strike="noStrike">
              <a:solidFill>
                <a:srgbClr val="231f20"/>
              </a:solidFill>
              <a:latin typeface="Alegreya Sans"/>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Arrests</a:t>
            </a:r>
            <a:endParaRPr b="0" lang="en-US" sz="3600" spc="-1" strike="noStrike">
              <a:solidFill>
                <a:srgbClr val="000000"/>
              </a:solidFill>
              <a:latin typeface="Arial"/>
            </a:endParaRPr>
          </a:p>
        </p:txBody>
      </p:sp>
      <p:sp>
        <p:nvSpPr>
          <p:cNvPr id="333" name="TextShape 2"/>
          <p:cNvSpPr txBox="1"/>
          <p:nvPr/>
        </p:nvSpPr>
        <p:spPr>
          <a:xfrm>
            <a:off x="311760" y="1152360"/>
            <a:ext cx="8520120" cy="3416040"/>
          </a:xfrm>
          <a:prstGeom prst="rect">
            <a:avLst/>
          </a:prstGeom>
          <a:noFill/>
          <a:ln>
            <a:noFill/>
          </a:ln>
        </p:spPr>
        <p:txBody>
          <a:bodyPr tIns="91440" bIns="91440"/>
          <a:p>
            <a:pPr marL="228600">
              <a:lnSpc>
                <a:spcPct val="130000"/>
              </a:lnSpc>
              <a:spcAft>
                <a:spcPts val="601"/>
              </a:spcAft>
            </a:pPr>
            <a:r>
              <a:rPr b="0" lang="en-US" sz="2400" spc="-1" strike="noStrike">
                <a:solidFill>
                  <a:srgbClr val="231f20"/>
                </a:solidFill>
                <a:latin typeface="Alegreya Sans"/>
                <a:ea typeface="Arial"/>
              </a:rPr>
              <a:t>You have a right to be represented by a lawyer at this and all other court appearances. </a:t>
            </a:r>
            <a:endParaRPr b="0" lang="en-US" sz="2400" spc="-1" strike="noStrike">
              <a:solidFill>
                <a:srgbClr val="231f20"/>
              </a:solidFill>
              <a:latin typeface="Alegreya Sans"/>
            </a:endParaRPr>
          </a:p>
          <a:p>
            <a:pPr lvl="1" marL="9716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If you can’t afford a lawyer, you have a right to be represented by a public defender or other court-appointed lawyer. </a:t>
            </a:r>
            <a:endParaRPr b="0" lang="en-US" sz="1800" spc="-1" strike="noStrike">
              <a:solidFill>
                <a:srgbClr val="000000"/>
              </a:solidFill>
              <a:latin typeface="Alegreya Sans"/>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13"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Applies to all levels of government: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Federal</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State</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Local</a:t>
            </a:r>
            <a:endParaRPr b="0" lang="en-US" sz="1800" spc="-1" strike="noStrike">
              <a:solidFill>
                <a:srgbClr val="000000"/>
              </a:solidFill>
              <a:latin typeface="Alegreya San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15"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Applies to all government branches &amp; agencies: </a:t>
            </a:r>
            <a:endParaRPr b="0" lang="en-US" sz="2400" spc="-1" strike="noStrike">
              <a:solidFill>
                <a:srgbClr val="231f2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Legislative: US Congress, NC General Assembly, County Commission, City Council</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Executive: President, Governor, Mayor</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Judicial: Courts</a:t>
            </a:r>
            <a:endParaRPr b="0" lang="en-US" sz="1800" spc="-1" strike="noStrike">
              <a:solidFill>
                <a:srgbClr val="000000"/>
              </a:solidFill>
              <a:latin typeface="Alegreya Sans"/>
            </a:endParaRPr>
          </a:p>
          <a:p>
            <a:pPr lvl="1" marL="514440" indent="-285480">
              <a:lnSpc>
                <a:spcPct val="130000"/>
              </a:lnSpc>
              <a:spcAft>
                <a:spcPts val="601"/>
              </a:spcAft>
              <a:buClr>
                <a:srgbClr val="000000"/>
              </a:buClr>
              <a:buFont typeface="Arial"/>
              <a:buChar char="•"/>
            </a:pPr>
            <a:r>
              <a:rPr b="0" lang="en-US" sz="1800" spc="-1" strike="noStrike">
                <a:solidFill>
                  <a:srgbClr val="000000"/>
                </a:solidFill>
                <a:latin typeface="Alegreya Sans"/>
                <a:ea typeface="Arial"/>
              </a:rPr>
              <a:t>Law Enforcement: Police, Prisons</a:t>
            </a:r>
            <a:endParaRPr b="0" lang="en-US" sz="1800" spc="-1" strike="noStrike">
              <a:solidFill>
                <a:srgbClr val="000000"/>
              </a:solidFill>
              <a:latin typeface="Alegreya Sans"/>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11760" y="391320"/>
            <a:ext cx="8520120" cy="625680"/>
          </a:xfrm>
          <a:prstGeom prst="rect">
            <a:avLst/>
          </a:prstGeom>
          <a:noFill/>
          <a:ln>
            <a:noFill/>
          </a:ln>
        </p:spPr>
        <p:txBody>
          <a:bodyPr tIns="91440" bIns="91440"/>
          <a:p>
            <a:pPr>
              <a:lnSpc>
                <a:spcPct val="100000"/>
              </a:lnSpc>
            </a:pPr>
            <a:r>
              <a:rPr b="0" lang="en-US" sz="3600" spc="-1" strike="noStrike">
                <a:solidFill>
                  <a:srgbClr val="ec1f27"/>
                </a:solidFill>
                <a:latin typeface="Alegreya"/>
                <a:ea typeface="Alegreya Sans"/>
              </a:rPr>
              <a:t>1st Amendment</a:t>
            </a:r>
            <a:endParaRPr b="0" lang="en-US" sz="3600" spc="-1" strike="noStrike">
              <a:solidFill>
                <a:srgbClr val="000000"/>
              </a:solidFill>
              <a:latin typeface="Arial"/>
            </a:endParaRPr>
          </a:p>
        </p:txBody>
      </p:sp>
      <p:sp>
        <p:nvSpPr>
          <p:cNvPr id="217" name="TextShape 2"/>
          <p:cNvSpPr txBox="1"/>
          <p:nvPr/>
        </p:nvSpPr>
        <p:spPr>
          <a:xfrm>
            <a:off x="311760" y="1152360"/>
            <a:ext cx="8520120" cy="3416040"/>
          </a:xfrm>
          <a:prstGeom prst="rect">
            <a:avLst/>
          </a:prstGeom>
          <a:noFill/>
          <a:ln>
            <a:noFill/>
          </a:ln>
        </p:spPr>
        <p:txBody>
          <a:bodyPr tIns="91440" bIns="91440"/>
          <a:p>
            <a:pPr>
              <a:lnSpc>
                <a:spcPct val="130000"/>
              </a:lnSpc>
              <a:spcAft>
                <a:spcPts val="601"/>
              </a:spcAft>
            </a:pPr>
            <a:r>
              <a:rPr b="0" lang="en-US" sz="2400" spc="-1" strike="noStrike">
                <a:solidFill>
                  <a:srgbClr val="231f20"/>
                </a:solidFill>
                <a:latin typeface="Alegreya Sans"/>
                <a:ea typeface="Arial"/>
              </a:rPr>
              <a:t>“</a:t>
            </a:r>
            <a:r>
              <a:rPr b="0" lang="en-US" sz="2400" spc="-1" strike="noStrike">
                <a:solidFill>
                  <a:srgbClr val="231f20"/>
                </a:solidFill>
                <a:latin typeface="Alegreya Sans"/>
                <a:ea typeface="Arial"/>
              </a:rPr>
              <a:t>Speech” includes non-verbal expressions.</a:t>
            </a:r>
            <a:endParaRPr b="0" lang="en-US" sz="2400" spc="-1" strike="noStrike">
              <a:solidFill>
                <a:srgbClr val="231f20"/>
              </a:solidFill>
              <a:latin typeface="Alegreya Sans"/>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Alegreya Red</Template>
  <TotalTime>576</TotalTime>
  <Application>LibreOffice/6.0.7.3$Linux_X86_64 LibreOffice_project/00m0$Build-3</Application>
  <Words>2591</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Eric Fink</dc:creator>
  <dc:description/>
  <dc:language>en-US</dc:language>
  <cp:lastModifiedBy/>
  <dcterms:modified xsi:type="dcterms:W3CDTF">2019-11-16T16:39:39Z</dcterms:modified>
  <cp:revision>85</cp:revision>
  <dc:subject/>
  <dc:title>Know Your Rights: Demonstrations &amp; Police Encounters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67</vt:i4>
  </property>
</Properties>
</file>