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69"/>
  </p:notesMasterIdLst>
  <p:handoutMasterIdLst>
    <p:handoutMasterId r:id="rId70"/>
  </p:handoutMasterIdLst>
  <p:sldIdLst>
    <p:sldId id="256" r:id="rId2"/>
    <p:sldId id="257" r:id="rId3"/>
    <p:sldId id="258" r:id="rId4"/>
    <p:sldId id="259" r:id="rId5"/>
    <p:sldId id="260" r:id="rId6"/>
    <p:sldId id="261" r:id="rId7"/>
    <p:sldId id="263" r:id="rId8"/>
    <p:sldId id="264" r:id="rId9"/>
    <p:sldId id="262" r:id="rId10"/>
    <p:sldId id="302" r:id="rId11"/>
    <p:sldId id="303" r:id="rId12"/>
    <p:sldId id="304" r:id="rId13"/>
    <p:sldId id="265" r:id="rId14"/>
    <p:sldId id="266" r:id="rId15"/>
    <p:sldId id="267" r:id="rId16"/>
    <p:sldId id="268" r:id="rId17"/>
    <p:sldId id="269" r:id="rId18"/>
    <p:sldId id="270" r:id="rId19"/>
    <p:sldId id="271" r:id="rId20"/>
    <p:sldId id="272" r:id="rId21"/>
    <p:sldId id="273" r:id="rId22"/>
    <p:sldId id="300" r:id="rId23"/>
    <p:sldId id="305" r:id="rId24"/>
    <p:sldId id="274" r:id="rId25"/>
    <p:sldId id="308" r:id="rId26"/>
    <p:sldId id="310" r:id="rId27"/>
    <p:sldId id="311" r:id="rId28"/>
    <p:sldId id="309" r:id="rId29"/>
    <p:sldId id="306" r:id="rId30"/>
    <p:sldId id="275" r:id="rId31"/>
    <p:sldId id="276" r:id="rId32"/>
    <p:sldId id="301" r:id="rId33"/>
    <p:sldId id="277" r:id="rId34"/>
    <p:sldId id="278" r:id="rId35"/>
    <p:sldId id="279" r:id="rId36"/>
    <p:sldId id="280" r:id="rId37"/>
    <p:sldId id="281" r:id="rId38"/>
    <p:sldId id="282" r:id="rId39"/>
    <p:sldId id="283" r:id="rId40"/>
    <p:sldId id="284" r:id="rId41"/>
    <p:sldId id="285" r:id="rId42"/>
    <p:sldId id="286" r:id="rId43"/>
    <p:sldId id="287" r:id="rId44"/>
    <p:sldId id="312" r:id="rId45"/>
    <p:sldId id="288" r:id="rId46"/>
    <p:sldId id="289" r:id="rId47"/>
    <p:sldId id="290" r:id="rId48"/>
    <p:sldId id="291" r:id="rId49"/>
    <p:sldId id="313" r:id="rId50"/>
    <p:sldId id="314" r:id="rId51"/>
    <p:sldId id="292" r:id="rId52"/>
    <p:sldId id="315" r:id="rId53"/>
    <p:sldId id="293" r:id="rId54"/>
    <p:sldId id="316" r:id="rId55"/>
    <p:sldId id="317" r:id="rId56"/>
    <p:sldId id="294" r:id="rId57"/>
    <p:sldId id="318" r:id="rId58"/>
    <p:sldId id="295" r:id="rId59"/>
    <p:sldId id="319" r:id="rId60"/>
    <p:sldId id="296" r:id="rId61"/>
    <p:sldId id="297" r:id="rId62"/>
    <p:sldId id="322" r:id="rId63"/>
    <p:sldId id="323" r:id="rId64"/>
    <p:sldId id="298" r:id="rId65"/>
    <p:sldId id="299" r:id="rId66"/>
    <p:sldId id="320" r:id="rId67"/>
    <p:sldId id="321" r:id="rId68"/>
  </p:sldIdLst>
  <p:sldSz cx="9144000" cy="5143500" type="screen16x9"/>
  <p:notesSz cx="6858000" cy="9144000"/>
  <p:embeddedFontLst>
    <p:embeddedFont>
      <p:font typeface="Alegreya Sans" panose="00000500000000000000" pitchFamily="2" charset="0"/>
      <p:regular r:id="rId71"/>
      <p:bold r:id="rId72"/>
      <p:italic r:id="rId73"/>
      <p:boldItalic r:id="rId74"/>
    </p:embeddedFont>
    <p:embeddedFont>
      <p:font typeface="Alegreya" panose="02000503050000020004" pitchFamily="2" charset="0"/>
      <p:regular r:id="rId75"/>
      <p:bold r:id="rId76"/>
      <p:italic r:id="rId77"/>
      <p:boldItalic r:id="rId78"/>
    </p:embeddedFont>
    <p:embeddedFont>
      <p:font typeface="Alegreya SC" panose="02000503050000020004" pitchFamily="2"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1F27"/>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702"/>
      </p:cViewPr>
      <p:guideLst/>
    </p:cSldViewPr>
  </p:slideViewPr>
  <p:notesTextViewPr>
    <p:cViewPr>
      <p:scale>
        <a:sx n="1" d="1"/>
        <a:sy n="1" d="1"/>
      </p:scale>
      <p:origin x="0" y="0"/>
    </p:cViewPr>
  </p:notesTextViewPr>
  <p:notesViewPr>
    <p:cSldViewPr snapToGrid="0">
      <p:cViewPr varScale="1">
        <p:scale>
          <a:sx n="87" d="100"/>
          <a:sy n="87" d="100"/>
        </p:scale>
        <p:origin x="19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2.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font" Target="fonts/font5.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7D5A7-01F6-4F59-A624-3D0A2BB206EC}" type="datetimeFigureOut">
              <a:rPr lang="en-US" smtClean="0"/>
              <a:t>1/12/2017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862286-1CC5-47DF-8EAB-86B54144DF87}" type="slidenum">
              <a:rPr lang="en-US" smtClean="0"/>
              <a:t>‹#›</a:t>
            </a:fld>
            <a:endParaRPr lang="en-US"/>
          </a:p>
        </p:txBody>
      </p:sp>
    </p:spTree>
    <p:extLst>
      <p:ext uri="{BB962C8B-B14F-4D97-AF65-F5344CB8AC3E}">
        <p14:creationId xmlns:p14="http://schemas.microsoft.com/office/powerpoint/2010/main" val="274043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975134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62652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076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735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2788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8529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53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18335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03454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2704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5197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219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7855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1323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3299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91291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28738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699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48894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99779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86189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57500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392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6957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36830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9038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646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4303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8973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346333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824866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767274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5358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04854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76711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27640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36897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3276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4802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555425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3410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68609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457134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53706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06101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90353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65387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123327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853802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561083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573927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534980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252761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652917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60266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97684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87671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89122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8499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982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rgbClr val="EC1F27"/>
          </a:solidFill>
          <a:ln>
            <a:noFill/>
          </a:ln>
        </p:spPr>
        <p:txBody>
          <a:bodyPr lIns="91425" tIns="91425" rIns="91425" bIns="91425" anchor="ctr" anchorCtr="0">
            <a:noAutofit/>
          </a:bodyPr>
          <a:lstStyle/>
          <a:p>
            <a:pPr lvl="0">
              <a:spcBef>
                <a:spcPts val="0"/>
              </a:spcBef>
              <a:buNone/>
            </a:pPr>
            <a:endParaRPr>
              <a:latin typeface="Alegreya Sans"/>
              <a:ea typeface="Alegreya Sans"/>
              <a:cs typeface="Alegreya Sans"/>
              <a:sym typeface="Alegreya Sans"/>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latin typeface="Alegreya Sans"/>
              <a:ea typeface="Alegreya Sans"/>
              <a:cs typeface="Alegreya Sans"/>
              <a:sym typeface="Alegreya Sans"/>
            </a:endParaRPr>
          </a:p>
        </p:txBody>
      </p:sp>
      <p:sp>
        <p:nvSpPr>
          <p:cNvPr id="12" name="Shape 12"/>
          <p:cNvSpPr txBox="1">
            <a:spLocks noGrp="1"/>
          </p:cNvSpPr>
          <p:nvPr>
            <p:ph type="ctrTitle"/>
          </p:nvPr>
        </p:nvSpPr>
        <p:spPr>
          <a:xfrm>
            <a:off x="3096250" y="1088020"/>
            <a:ext cx="2951400" cy="2123480"/>
          </a:xfrm>
          <a:prstGeom prst="rect">
            <a:avLst/>
          </a:prstGeom>
        </p:spPr>
        <p:txBody>
          <a:bodyPr lIns="91425" tIns="91425" rIns="91425" bIns="91425" anchor="ctr" anchorCtr="0"/>
          <a:lstStyle>
            <a:lvl1pPr lvl="0" algn="ctr">
              <a:spcBef>
                <a:spcPts val="0"/>
              </a:spcBef>
              <a:buClr>
                <a:schemeClr val="lt1"/>
              </a:buClr>
              <a:buFont typeface="Alegreya Sans"/>
              <a:defRPr sz="3600">
                <a:solidFill>
                  <a:schemeClr val="lt1"/>
                </a:solidFill>
                <a:latin typeface="Alegreya SC" panose="02000503050000020004" pitchFamily="2" charset="0"/>
                <a:ea typeface="Alegreya SC" panose="02000503050000020004" pitchFamily="2" charset="0"/>
                <a:cs typeface="Alegreya SC" panose="02000503050000020004" pitchFamily="2" charset="0"/>
                <a:sym typeface="Alegreya Sans"/>
              </a:defRPr>
            </a:lvl1pPr>
            <a:lvl2pPr lvl="1" algn="ctr">
              <a:spcBef>
                <a:spcPts val="0"/>
              </a:spcBef>
              <a:buClr>
                <a:schemeClr val="lt1"/>
              </a:buClr>
              <a:buFont typeface="Alegreya Sans"/>
              <a:defRPr>
                <a:solidFill>
                  <a:schemeClr val="lt1"/>
                </a:solidFill>
                <a:latin typeface="Alegreya Sans"/>
                <a:ea typeface="Alegreya Sans"/>
                <a:cs typeface="Alegreya Sans"/>
                <a:sym typeface="Alegreya Sans"/>
              </a:defRPr>
            </a:lvl2pPr>
            <a:lvl3pPr lvl="2" algn="ctr">
              <a:spcBef>
                <a:spcPts val="0"/>
              </a:spcBef>
              <a:buClr>
                <a:schemeClr val="lt1"/>
              </a:buClr>
              <a:buFont typeface="Alegreya Sans"/>
              <a:defRPr>
                <a:solidFill>
                  <a:schemeClr val="lt1"/>
                </a:solidFill>
                <a:latin typeface="Alegreya Sans"/>
                <a:ea typeface="Alegreya Sans"/>
                <a:cs typeface="Alegreya Sans"/>
                <a:sym typeface="Alegreya Sans"/>
              </a:defRPr>
            </a:lvl3pPr>
            <a:lvl4pPr lvl="3" algn="ctr">
              <a:spcBef>
                <a:spcPts val="0"/>
              </a:spcBef>
              <a:buClr>
                <a:schemeClr val="lt1"/>
              </a:buClr>
              <a:buFont typeface="Alegreya Sans"/>
              <a:defRPr>
                <a:solidFill>
                  <a:schemeClr val="lt1"/>
                </a:solidFill>
                <a:latin typeface="Alegreya Sans"/>
                <a:ea typeface="Alegreya Sans"/>
                <a:cs typeface="Alegreya Sans"/>
                <a:sym typeface="Alegreya Sans"/>
              </a:defRPr>
            </a:lvl4pPr>
            <a:lvl5pPr lvl="4" algn="ctr">
              <a:spcBef>
                <a:spcPts val="0"/>
              </a:spcBef>
              <a:buClr>
                <a:schemeClr val="lt1"/>
              </a:buClr>
              <a:buFont typeface="Alegreya Sans"/>
              <a:defRPr>
                <a:solidFill>
                  <a:schemeClr val="lt1"/>
                </a:solidFill>
                <a:latin typeface="Alegreya Sans"/>
                <a:ea typeface="Alegreya Sans"/>
                <a:cs typeface="Alegreya Sans"/>
                <a:sym typeface="Alegreya Sans"/>
              </a:defRPr>
            </a:lvl5pPr>
            <a:lvl6pPr lvl="5" algn="ctr">
              <a:spcBef>
                <a:spcPts val="0"/>
              </a:spcBef>
              <a:buClr>
                <a:schemeClr val="lt1"/>
              </a:buClr>
              <a:buFont typeface="Alegreya Sans"/>
              <a:defRPr>
                <a:solidFill>
                  <a:schemeClr val="lt1"/>
                </a:solidFill>
                <a:latin typeface="Alegreya Sans"/>
                <a:ea typeface="Alegreya Sans"/>
                <a:cs typeface="Alegreya Sans"/>
                <a:sym typeface="Alegreya Sans"/>
              </a:defRPr>
            </a:lvl6pPr>
            <a:lvl7pPr lvl="6" algn="ctr">
              <a:spcBef>
                <a:spcPts val="0"/>
              </a:spcBef>
              <a:buClr>
                <a:schemeClr val="lt1"/>
              </a:buClr>
              <a:buFont typeface="Alegreya Sans"/>
              <a:defRPr>
                <a:solidFill>
                  <a:schemeClr val="lt1"/>
                </a:solidFill>
                <a:latin typeface="Alegreya Sans"/>
                <a:ea typeface="Alegreya Sans"/>
                <a:cs typeface="Alegreya Sans"/>
                <a:sym typeface="Alegreya Sans"/>
              </a:defRPr>
            </a:lvl7pPr>
            <a:lvl8pPr lvl="7" algn="ctr">
              <a:spcBef>
                <a:spcPts val="0"/>
              </a:spcBef>
              <a:buClr>
                <a:schemeClr val="lt1"/>
              </a:buClr>
              <a:buFont typeface="Alegreya Sans"/>
              <a:defRPr>
                <a:solidFill>
                  <a:schemeClr val="lt1"/>
                </a:solidFill>
                <a:latin typeface="Alegreya Sans"/>
                <a:ea typeface="Alegreya Sans"/>
                <a:cs typeface="Alegreya Sans"/>
                <a:sym typeface="Alegreya Sans"/>
              </a:defRPr>
            </a:lvl8pPr>
            <a:lvl9pPr lvl="8" algn="ctr">
              <a:spcBef>
                <a:spcPts val="0"/>
              </a:spcBef>
              <a:buClr>
                <a:schemeClr val="lt1"/>
              </a:buClr>
              <a:buFont typeface="Alegreya Sans"/>
              <a:defRPr>
                <a:solidFill>
                  <a:schemeClr val="lt1"/>
                </a:solidFill>
                <a:latin typeface="Alegreya Sans"/>
                <a:ea typeface="Alegreya Sans"/>
                <a:cs typeface="Alegreya Sans"/>
                <a:sym typeface="Alegreya Sans"/>
              </a:defRPr>
            </a:lvl9pPr>
          </a:lstStyle>
          <a:p>
            <a:r>
              <a:rPr lang="en-US" dirty="0" smtClean="0"/>
              <a:t>Click to edit Master title style</a:t>
            </a:r>
            <a:endParaRPr dirty="0"/>
          </a:p>
        </p:txBody>
      </p:sp>
      <p:sp>
        <p:nvSpPr>
          <p:cNvPr id="13" name="Shape 13"/>
          <p:cNvSpPr txBox="1">
            <a:spLocks noGrp="1"/>
          </p:cNvSpPr>
          <p:nvPr>
            <p:ph type="subTitle" idx="1"/>
          </p:nvPr>
        </p:nvSpPr>
        <p:spPr>
          <a:xfrm>
            <a:off x="3096362" y="3266930"/>
            <a:ext cx="2951400" cy="795784"/>
          </a:xfrm>
          <a:prstGeom prst="rect">
            <a:avLst/>
          </a:prstGeom>
        </p:spPr>
        <p:txBody>
          <a:bodyPr lIns="91425" tIns="91425" rIns="91425" bIns="91425" anchor="b" anchorCtr="0"/>
          <a:lstStyle>
            <a:lvl1pPr lvl="0" algn="ctr">
              <a:lnSpc>
                <a:spcPct val="100000"/>
              </a:lnSpc>
              <a:spcBef>
                <a:spcPts val="0"/>
              </a:spcBef>
              <a:spcAft>
                <a:spcPts val="0"/>
              </a:spcAft>
              <a:buClr>
                <a:schemeClr val="lt1"/>
              </a:buClr>
              <a:buNone/>
              <a:defRPr sz="1800" b="1">
                <a:solidFill>
                  <a:schemeClr val="lt1"/>
                </a:solidFill>
                <a:latin typeface="+mn-lt"/>
              </a:defRPr>
            </a:lvl1pPr>
            <a:lvl2pPr lvl="1" algn="ctr">
              <a:lnSpc>
                <a:spcPct val="100000"/>
              </a:lnSpc>
              <a:spcBef>
                <a:spcPts val="0"/>
              </a:spcBef>
              <a:spcAft>
                <a:spcPts val="0"/>
              </a:spcAft>
              <a:buClr>
                <a:schemeClr val="lt1"/>
              </a:buClr>
              <a:buSzPct val="100000"/>
              <a:buNone/>
              <a:defRPr sz="1800" b="1">
                <a:solidFill>
                  <a:schemeClr val="lt1"/>
                </a:solidFill>
              </a:defRPr>
            </a:lvl2pPr>
            <a:lvl3pPr lvl="2" algn="ctr">
              <a:lnSpc>
                <a:spcPct val="100000"/>
              </a:lnSpc>
              <a:spcBef>
                <a:spcPts val="0"/>
              </a:spcBef>
              <a:spcAft>
                <a:spcPts val="0"/>
              </a:spcAft>
              <a:buClr>
                <a:schemeClr val="lt1"/>
              </a:buClr>
              <a:buSzPct val="100000"/>
              <a:buNone/>
              <a:defRPr sz="1800" b="1">
                <a:solidFill>
                  <a:schemeClr val="lt1"/>
                </a:solidFill>
              </a:defRPr>
            </a:lvl3pPr>
            <a:lvl4pPr lvl="3" algn="ctr">
              <a:lnSpc>
                <a:spcPct val="100000"/>
              </a:lnSpc>
              <a:spcBef>
                <a:spcPts val="0"/>
              </a:spcBef>
              <a:spcAft>
                <a:spcPts val="0"/>
              </a:spcAft>
              <a:buClr>
                <a:schemeClr val="lt1"/>
              </a:buClr>
              <a:buSzPct val="100000"/>
              <a:buNone/>
              <a:defRPr sz="1800" b="1">
                <a:solidFill>
                  <a:schemeClr val="lt1"/>
                </a:solidFill>
              </a:defRPr>
            </a:lvl4pPr>
            <a:lvl5pPr lvl="4" algn="ctr">
              <a:lnSpc>
                <a:spcPct val="100000"/>
              </a:lnSpc>
              <a:spcBef>
                <a:spcPts val="0"/>
              </a:spcBef>
              <a:spcAft>
                <a:spcPts val="0"/>
              </a:spcAft>
              <a:buClr>
                <a:schemeClr val="lt1"/>
              </a:buClr>
              <a:buSzPct val="100000"/>
              <a:buNone/>
              <a:defRPr sz="1800" b="1">
                <a:solidFill>
                  <a:schemeClr val="lt1"/>
                </a:solidFill>
              </a:defRPr>
            </a:lvl5pPr>
            <a:lvl6pPr lvl="5" algn="ctr">
              <a:lnSpc>
                <a:spcPct val="100000"/>
              </a:lnSpc>
              <a:spcBef>
                <a:spcPts val="0"/>
              </a:spcBef>
              <a:spcAft>
                <a:spcPts val="0"/>
              </a:spcAft>
              <a:buClr>
                <a:schemeClr val="lt1"/>
              </a:buClr>
              <a:buSzPct val="100000"/>
              <a:buNone/>
              <a:defRPr sz="1800" b="1">
                <a:solidFill>
                  <a:schemeClr val="lt1"/>
                </a:solidFill>
              </a:defRPr>
            </a:lvl6pPr>
            <a:lvl7pPr lvl="6" algn="ctr">
              <a:lnSpc>
                <a:spcPct val="100000"/>
              </a:lnSpc>
              <a:spcBef>
                <a:spcPts val="0"/>
              </a:spcBef>
              <a:spcAft>
                <a:spcPts val="0"/>
              </a:spcAft>
              <a:buClr>
                <a:schemeClr val="lt1"/>
              </a:buClr>
              <a:buSzPct val="100000"/>
              <a:buNone/>
              <a:defRPr sz="1800" b="1">
                <a:solidFill>
                  <a:schemeClr val="lt1"/>
                </a:solidFill>
              </a:defRPr>
            </a:lvl7pPr>
            <a:lvl8pPr lvl="7" algn="ctr">
              <a:lnSpc>
                <a:spcPct val="100000"/>
              </a:lnSpc>
              <a:spcBef>
                <a:spcPts val="0"/>
              </a:spcBef>
              <a:spcAft>
                <a:spcPts val="0"/>
              </a:spcAft>
              <a:buClr>
                <a:schemeClr val="lt1"/>
              </a:buClr>
              <a:buSzPct val="100000"/>
              <a:buNone/>
              <a:defRPr sz="1800" b="1">
                <a:solidFill>
                  <a:schemeClr val="lt1"/>
                </a:solidFill>
              </a:defRPr>
            </a:lvl8pPr>
            <a:lvl9pPr lvl="8" algn="ctr">
              <a:lnSpc>
                <a:spcPct val="100000"/>
              </a:lnSpc>
              <a:spcBef>
                <a:spcPts val="0"/>
              </a:spcBef>
              <a:spcAft>
                <a:spcPts val="0"/>
              </a:spcAft>
              <a:buClr>
                <a:schemeClr val="lt1"/>
              </a:buClr>
              <a:buSzPct val="100000"/>
              <a:buNone/>
              <a:defRPr sz="1800" b="1">
                <a:solidFill>
                  <a:schemeClr val="lt1"/>
                </a:solidFill>
              </a:defRPr>
            </a:lvl9pPr>
          </a:lstStyle>
          <a:p>
            <a:r>
              <a:rPr lang="en-US" dirty="0" smtClean="0"/>
              <a:t>Click to edit Master subtitle style</a:t>
            </a:r>
            <a:endParaRPr dirty="0"/>
          </a:p>
        </p:txBody>
      </p:sp>
      <p:sp>
        <p:nvSpPr>
          <p:cNvPr id="14" name="Shape 1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lvl1pPr algn="ctr">
              <a:defRPr sz="1000">
                <a:solidFill>
                  <a:srgbClr val="231F20"/>
                </a:solidFill>
                <a:latin typeface="+mj-lt"/>
              </a:defRPr>
            </a:lvl1pPr>
          </a:lstStyle>
          <a:p>
            <a:fld id="{00000000-1234-1234-1234-123412341234}" type="slidenum">
              <a:rPr lang="en" smtClean="0">
                <a:ea typeface="Alegreya Sans"/>
                <a:cs typeface="Alegreya Sans"/>
                <a:sym typeface="Alegreya Sans"/>
              </a:rPr>
              <a:pPr/>
              <a:t>‹#›</a:t>
            </a:fld>
            <a:endParaRPr lang="en" dirty="0">
              <a:ea typeface="Alegreya Sans"/>
              <a:cs typeface="Alegreya Sans"/>
              <a:sym typeface="Alegreya Sans"/>
            </a:endParaRPr>
          </a:p>
        </p:txBody>
      </p:sp>
    </p:spTree>
    <p:extLst>
      <p:ext uri="{BB962C8B-B14F-4D97-AF65-F5344CB8AC3E}">
        <p14:creationId xmlns:p14="http://schemas.microsoft.com/office/powerpoint/2010/main" val="917248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EC1F27"/>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200"/>
          </a:xfrm>
          <a:prstGeom prst="rect">
            <a:avLst/>
          </a:prstGeom>
        </p:spPr>
        <p:txBody>
          <a:bodyPr lIns="91425" tIns="91425" rIns="91425" bIns="91425" anchor="ctr" anchorCtr="0"/>
          <a:lstStyle>
            <a:lvl1pPr lvl="0" algn="ctr">
              <a:spcBef>
                <a:spcPts val="0"/>
              </a:spcBef>
              <a:buClr>
                <a:schemeClr val="lt1"/>
              </a:buClr>
              <a:buSzPct val="100000"/>
              <a:buFont typeface="Alegreya Sans"/>
              <a:defRPr sz="4800" b="0">
                <a:solidFill>
                  <a:schemeClr val="lt1"/>
                </a:solidFill>
                <a:latin typeface="+mj-lt"/>
                <a:ea typeface="Alegreya Sans"/>
                <a:cs typeface="Alegreya Sans"/>
                <a:sym typeface="Alegreya Sans"/>
              </a:defRPr>
            </a:lvl1pPr>
            <a:lvl2pPr lvl="1" algn="ctr">
              <a:spcBef>
                <a:spcPts val="0"/>
              </a:spcBef>
              <a:buClr>
                <a:schemeClr val="lt1"/>
              </a:buClr>
              <a:buSzPct val="100000"/>
              <a:buFont typeface="Alegreya Sans"/>
              <a:defRPr sz="4800" b="0">
                <a:solidFill>
                  <a:schemeClr val="lt1"/>
                </a:solidFill>
                <a:latin typeface="Alegreya Sans"/>
                <a:ea typeface="Alegreya Sans"/>
                <a:cs typeface="Alegreya Sans"/>
                <a:sym typeface="Alegreya Sans"/>
              </a:defRPr>
            </a:lvl2pPr>
            <a:lvl3pPr lvl="2" algn="ctr">
              <a:spcBef>
                <a:spcPts val="0"/>
              </a:spcBef>
              <a:buClr>
                <a:schemeClr val="lt1"/>
              </a:buClr>
              <a:buSzPct val="100000"/>
              <a:buFont typeface="Alegreya Sans"/>
              <a:defRPr sz="4800" b="0">
                <a:solidFill>
                  <a:schemeClr val="lt1"/>
                </a:solidFill>
                <a:latin typeface="Alegreya Sans"/>
                <a:ea typeface="Alegreya Sans"/>
                <a:cs typeface="Alegreya Sans"/>
                <a:sym typeface="Alegreya Sans"/>
              </a:defRPr>
            </a:lvl3pPr>
            <a:lvl4pPr lvl="3" algn="ctr">
              <a:spcBef>
                <a:spcPts val="0"/>
              </a:spcBef>
              <a:buClr>
                <a:schemeClr val="lt1"/>
              </a:buClr>
              <a:buSzPct val="100000"/>
              <a:buFont typeface="Alegreya Sans"/>
              <a:defRPr sz="4800" b="0">
                <a:solidFill>
                  <a:schemeClr val="lt1"/>
                </a:solidFill>
                <a:latin typeface="Alegreya Sans"/>
                <a:ea typeface="Alegreya Sans"/>
                <a:cs typeface="Alegreya Sans"/>
                <a:sym typeface="Alegreya Sans"/>
              </a:defRPr>
            </a:lvl4pPr>
            <a:lvl5pPr lvl="4" algn="ctr">
              <a:spcBef>
                <a:spcPts val="0"/>
              </a:spcBef>
              <a:buClr>
                <a:schemeClr val="lt1"/>
              </a:buClr>
              <a:buSzPct val="100000"/>
              <a:buFont typeface="Alegreya Sans"/>
              <a:defRPr sz="4800" b="0">
                <a:solidFill>
                  <a:schemeClr val="lt1"/>
                </a:solidFill>
                <a:latin typeface="Alegreya Sans"/>
                <a:ea typeface="Alegreya Sans"/>
                <a:cs typeface="Alegreya Sans"/>
                <a:sym typeface="Alegreya Sans"/>
              </a:defRPr>
            </a:lvl5pPr>
            <a:lvl6pPr lvl="5" algn="ctr">
              <a:spcBef>
                <a:spcPts val="0"/>
              </a:spcBef>
              <a:buClr>
                <a:schemeClr val="lt1"/>
              </a:buClr>
              <a:buSzPct val="100000"/>
              <a:buFont typeface="Alegreya Sans"/>
              <a:defRPr sz="4800" b="0">
                <a:solidFill>
                  <a:schemeClr val="lt1"/>
                </a:solidFill>
                <a:latin typeface="Alegreya Sans"/>
                <a:ea typeface="Alegreya Sans"/>
                <a:cs typeface="Alegreya Sans"/>
                <a:sym typeface="Alegreya Sans"/>
              </a:defRPr>
            </a:lvl6pPr>
            <a:lvl7pPr lvl="6" algn="ctr">
              <a:spcBef>
                <a:spcPts val="0"/>
              </a:spcBef>
              <a:buClr>
                <a:schemeClr val="lt1"/>
              </a:buClr>
              <a:buSzPct val="100000"/>
              <a:buFont typeface="Alegreya Sans"/>
              <a:defRPr sz="4800" b="0">
                <a:solidFill>
                  <a:schemeClr val="lt1"/>
                </a:solidFill>
                <a:latin typeface="Alegreya Sans"/>
                <a:ea typeface="Alegreya Sans"/>
                <a:cs typeface="Alegreya Sans"/>
                <a:sym typeface="Alegreya Sans"/>
              </a:defRPr>
            </a:lvl7pPr>
            <a:lvl8pPr lvl="7" algn="ctr">
              <a:spcBef>
                <a:spcPts val="0"/>
              </a:spcBef>
              <a:buClr>
                <a:schemeClr val="lt1"/>
              </a:buClr>
              <a:buSzPct val="100000"/>
              <a:buFont typeface="Alegreya Sans"/>
              <a:defRPr sz="4800" b="0">
                <a:solidFill>
                  <a:schemeClr val="lt1"/>
                </a:solidFill>
                <a:latin typeface="Alegreya Sans"/>
                <a:ea typeface="Alegreya Sans"/>
                <a:cs typeface="Alegreya Sans"/>
                <a:sym typeface="Alegreya Sans"/>
              </a:defRPr>
            </a:lvl8pPr>
            <a:lvl9pPr lvl="8" algn="ctr">
              <a:spcBef>
                <a:spcPts val="0"/>
              </a:spcBef>
              <a:buClr>
                <a:schemeClr val="lt1"/>
              </a:buClr>
              <a:buSzPct val="100000"/>
              <a:buFont typeface="Alegreya Sans"/>
              <a:defRPr sz="4800" b="0">
                <a:solidFill>
                  <a:schemeClr val="lt1"/>
                </a:solidFill>
                <a:latin typeface="Alegreya Sans"/>
                <a:ea typeface="Alegreya Sans"/>
                <a:cs typeface="Alegreya Sans"/>
                <a:sym typeface="Alegreya Sans"/>
              </a:defRPr>
            </a:lvl9pPr>
          </a:lstStyle>
          <a:p>
            <a:r>
              <a:rPr lang="en-US" dirty="0" smtClean="0"/>
              <a:t>Click to edit Master title style</a:t>
            </a:r>
            <a:endParaRPr dirty="0"/>
          </a:p>
        </p:txBody>
      </p:sp>
      <p:sp>
        <p:nvSpPr>
          <p:cNvPr id="17" name="Shape 1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lvl1pPr algn="ctr">
              <a:defRPr sz="1000">
                <a:latin typeface="+mn-lt"/>
              </a:defRPr>
            </a:lvl1pPr>
          </a:lstStyle>
          <a:p>
            <a:fld id="{00000000-1234-1234-1234-123412341234}" type="slidenum">
              <a:rPr lang="en" smtClean="0">
                <a:ea typeface="Alegreya Sans"/>
                <a:cs typeface="Alegreya Sans"/>
                <a:sym typeface="Alegreya Sans"/>
              </a:rPr>
              <a:pPr/>
              <a:t>‹#›</a:t>
            </a:fld>
            <a:endParaRPr lang="en" dirty="0">
              <a:ea typeface="Alegreya Sans"/>
              <a:cs typeface="Alegreya Sans"/>
              <a:sym typeface="Alegreya Sans"/>
            </a:endParaRPr>
          </a:p>
        </p:txBody>
      </p:sp>
    </p:spTree>
    <p:extLst>
      <p:ext uri="{BB962C8B-B14F-4D97-AF65-F5344CB8AC3E}">
        <p14:creationId xmlns:p14="http://schemas.microsoft.com/office/powerpoint/2010/main" val="37388989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userDrawn="1"/>
        </p:nvSpPr>
        <p:spPr>
          <a:xfrm>
            <a:off x="0" y="5045700"/>
            <a:ext cx="9144000" cy="97800"/>
          </a:xfrm>
          <a:prstGeom prst="rect">
            <a:avLst/>
          </a:prstGeom>
          <a:solidFill>
            <a:srgbClr val="EC1F27"/>
          </a:solidFill>
          <a:ln>
            <a:noFill/>
          </a:ln>
        </p:spPr>
        <p:txBody>
          <a:bodyPr lIns="91425" tIns="91425" rIns="91425" bIns="91425" anchor="ctr" anchorCtr="0">
            <a:noAutofit/>
          </a:bodyPr>
          <a:lstStyle/>
          <a:p>
            <a:pPr lvl="0">
              <a:spcBef>
                <a:spcPts val="0"/>
              </a:spcBef>
              <a:buNone/>
            </a:pPr>
            <a:endParaRPr>
              <a:latin typeface="Alegreya Sans"/>
              <a:ea typeface="Alegreya Sans"/>
              <a:cs typeface="Alegreya Sans"/>
              <a:sym typeface="Alegreya Sans"/>
            </a:endParaRPr>
          </a:p>
        </p:txBody>
      </p:sp>
      <p:sp>
        <p:nvSpPr>
          <p:cNvPr id="20" name="Shape 20"/>
          <p:cNvSpPr txBox="1">
            <a:spLocks noGrp="1"/>
          </p:cNvSpPr>
          <p:nvPr>
            <p:ph type="title"/>
          </p:nvPr>
        </p:nvSpPr>
        <p:spPr>
          <a:xfrm>
            <a:off x="311700" y="391350"/>
            <a:ext cx="8520600" cy="626100"/>
          </a:xfrm>
          <a:prstGeom prst="rect">
            <a:avLst/>
          </a:prstGeom>
        </p:spPr>
        <p:txBody>
          <a:bodyPr lIns="91425" tIns="91425" rIns="91425" bIns="91425" anchor="ctr" anchorCtr="0"/>
          <a:lstStyle>
            <a:lvl1pPr lvl="0">
              <a:spcBef>
                <a:spcPts val="0"/>
              </a:spcBef>
              <a:buFont typeface="Alegreya Sans"/>
              <a:defRPr sz="3600">
                <a:solidFill>
                  <a:srgbClr val="EC1F27"/>
                </a:solidFill>
                <a:latin typeface="+mj-lt"/>
                <a:ea typeface="Alegreya Sans"/>
                <a:cs typeface="Alegreya Sans"/>
                <a:sym typeface="Alegreya Sans"/>
              </a:defRPr>
            </a:lvl1pPr>
            <a:lvl2pPr lvl="1">
              <a:spcBef>
                <a:spcPts val="0"/>
              </a:spcBef>
              <a:buFont typeface="Alegreya Sans"/>
              <a:defRPr>
                <a:latin typeface="Alegreya Sans"/>
                <a:ea typeface="Alegreya Sans"/>
                <a:cs typeface="Alegreya Sans"/>
                <a:sym typeface="Alegreya Sans"/>
              </a:defRPr>
            </a:lvl2pPr>
            <a:lvl3pPr lvl="2">
              <a:spcBef>
                <a:spcPts val="0"/>
              </a:spcBef>
              <a:buFont typeface="Alegreya Sans"/>
              <a:defRPr>
                <a:latin typeface="Alegreya Sans"/>
                <a:ea typeface="Alegreya Sans"/>
                <a:cs typeface="Alegreya Sans"/>
                <a:sym typeface="Alegreya Sans"/>
              </a:defRPr>
            </a:lvl3pPr>
            <a:lvl4pPr lvl="3">
              <a:spcBef>
                <a:spcPts val="0"/>
              </a:spcBef>
              <a:buFont typeface="Alegreya Sans"/>
              <a:defRPr>
                <a:latin typeface="Alegreya Sans"/>
                <a:ea typeface="Alegreya Sans"/>
                <a:cs typeface="Alegreya Sans"/>
                <a:sym typeface="Alegreya Sans"/>
              </a:defRPr>
            </a:lvl4pPr>
            <a:lvl5pPr lvl="4">
              <a:spcBef>
                <a:spcPts val="0"/>
              </a:spcBef>
              <a:buFont typeface="Alegreya Sans"/>
              <a:defRPr>
                <a:latin typeface="Alegreya Sans"/>
                <a:ea typeface="Alegreya Sans"/>
                <a:cs typeface="Alegreya Sans"/>
                <a:sym typeface="Alegreya Sans"/>
              </a:defRPr>
            </a:lvl5pPr>
            <a:lvl6pPr lvl="5">
              <a:spcBef>
                <a:spcPts val="0"/>
              </a:spcBef>
              <a:buFont typeface="Alegreya Sans"/>
              <a:defRPr>
                <a:latin typeface="Alegreya Sans"/>
                <a:ea typeface="Alegreya Sans"/>
                <a:cs typeface="Alegreya Sans"/>
                <a:sym typeface="Alegreya Sans"/>
              </a:defRPr>
            </a:lvl6pPr>
            <a:lvl7pPr lvl="6">
              <a:spcBef>
                <a:spcPts val="0"/>
              </a:spcBef>
              <a:buFont typeface="Alegreya Sans"/>
              <a:defRPr>
                <a:latin typeface="Alegreya Sans"/>
                <a:ea typeface="Alegreya Sans"/>
                <a:cs typeface="Alegreya Sans"/>
                <a:sym typeface="Alegreya Sans"/>
              </a:defRPr>
            </a:lvl7pPr>
            <a:lvl8pPr lvl="7">
              <a:spcBef>
                <a:spcPts val="0"/>
              </a:spcBef>
              <a:buFont typeface="Alegreya Sans"/>
              <a:defRPr>
                <a:latin typeface="Alegreya Sans"/>
                <a:ea typeface="Alegreya Sans"/>
                <a:cs typeface="Alegreya Sans"/>
                <a:sym typeface="Alegreya Sans"/>
              </a:defRPr>
            </a:lvl8pPr>
            <a:lvl9pPr lvl="8">
              <a:spcBef>
                <a:spcPts val="0"/>
              </a:spcBef>
              <a:buFont typeface="Alegreya Sans"/>
              <a:defRPr>
                <a:latin typeface="Alegreya Sans"/>
                <a:ea typeface="Alegreya Sans"/>
                <a:cs typeface="Alegreya Sans"/>
                <a:sym typeface="Alegreya Sans"/>
              </a:defRPr>
            </a:lvl9pPr>
          </a:lstStyle>
          <a:p>
            <a:r>
              <a:rPr lang="en-US" dirty="0" smtClean="0"/>
              <a:t>Click to edit Master title style</a:t>
            </a:r>
            <a:endParaRPr dirty="0"/>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spcAft>
                <a:spcPts val="600"/>
              </a:spcAft>
              <a:defRPr sz="2400">
                <a:solidFill>
                  <a:srgbClr val="231F20"/>
                </a:solidFill>
                <a:latin typeface="+mn-lt"/>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dirty="0" smtClean="0"/>
              <a:t>Click to edit Master text styles</a:t>
            </a:r>
          </a:p>
        </p:txBody>
      </p:sp>
      <p:sp>
        <p:nvSpPr>
          <p:cNvPr id="22" name="Shape 2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lvl1pPr>
              <a:defRPr sz="1000">
                <a:latin typeface="+mn-lt"/>
              </a:defRPr>
            </a:lvl1pPr>
          </a:lstStyle>
          <a:p>
            <a:fld id="{00000000-1234-1234-1234-123412341234}" type="slidenum">
              <a:rPr lang="en" smtClean="0"/>
              <a:pPr/>
              <a:t>‹#›</a:t>
            </a:fld>
            <a:endParaRPr lang="en" dirty="0"/>
          </a:p>
        </p:txBody>
      </p:sp>
    </p:spTree>
    <p:extLst>
      <p:ext uri="{BB962C8B-B14F-4D97-AF65-F5344CB8AC3E}">
        <p14:creationId xmlns:p14="http://schemas.microsoft.com/office/powerpoint/2010/main" val="55653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p>
            <a:fld id="{00000000-1234-1234-1234-123412341234}" type="slidenum">
              <a:rPr lang="en" sz="1000" smtClean="0">
                <a:ea typeface="Alegreya Sans"/>
                <a:cs typeface="Alegreya Sans"/>
                <a:sym typeface="Alegreya Sans"/>
              </a:rPr>
              <a:pPr/>
              <a:t>‹#›</a:t>
            </a:fld>
            <a:endParaRPr lang="en" sz="1000" dirty="0">
              <a:ea typeface="Alegreya Sans"/>
              <a:cs typeface="Alegreya Sans"/>
              <a:sym typeface="Alegreya Sans"/>
            </a:endParaRPr>
          </a:p>
        </p:txBody>
      </p:sp>
      <p:sp>
        <p:nvSpPr>
          <p:cNvPr id="4" name="Shape 19"/>
          <p:cNvSpPr/>
          <p:nvPr userDrawn="1"/>
        </p:nvSpPr>
        <p:spPr>
          <a:xfrm>
            <a:off x="0" y="5045700"/>
            <a:ext cx="9144000" cy="97800"/>
          </a:xfrm>
          <a:prstGeom prst="rect">
            <a:avLst/>
          </a:prstGeom>
          <a:solidFill>
            <a:srgbClr val="EC1F27"/>
          </a:solidFill>
          <a:ln>
            <a:noFill/>
          </a:ln>
        </p:spPr>
        <p:txBody>
          <a:bodyPr lIns="91425" tIns="91425" rIns="91425" bIns="91425" anchor="ctr" anchorCtr="0">
            <a:noAutofit/>
          </a:bodyPr>
          <a:lstStyle/>
          <a:p>
            <a:pPr lvl="0">
              <a:spcBef>
                <a:spcPts val="0"/>
              </a:spcBef>
              <a:buNone/>
            </a:pPr>
            <a:endParaRPr>
              <a:latin typeface="Alegreya Sans"/>
              <a:ea typeface="Alegreya Sans"/>
              <a:cs typeface="Alegreya Sans"/>
              <a:sym typeface="Alegreya Sans"/>
            </a:endParaRPr>
          </a:p>
        </p:txBody>
      </p:sp>
    </p:spTree>
    <p:extLst>
      <p:ext uri="{BB962C8B-B14F-4D97-AF65-F5344CB8AC3E}">
        <p14:creationId xmlns:p14="http://schemas.microsoft.com/office/powerpoint/2010/main" val="221105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Shape 29"/>
        <p:cNvGrpSpPr/>
        <p:nvPr/>
      </p:nvGrpSpPr>
      <p:grpSpPr>
        <a:xfrm>
          <a:off x="0" y="0"/>
          <a:ext cx="0" cy="0"/>
          <a:chOff x="0" y="0"/>
          <a:chExt cx="0" cy="0"/>
        </a:xfrm>
      </p:grpSpPr>
      <p:sp>
        <p:nvSpPr>
          <p:cNvPr id="30" name="Shape 30"/>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lvl1pPr>
              <a:defRPr sz="1000">
                <a:latin typeface="+mn-lt"/>
              </a:defRPr>
            </a:lvl1pPr>
          </a:lstStyle>
          <a:p>
            <a:fld id="{00000000-1234-1234-1234-123412341234}" type="slidenum">
              <a:rPr lang="en" smtClean="0"/>
              <a:pPr/>
              <a:t>‹#›</a:t>
            </a:fld>
            <a:endParaRPr lang="en" dirty="0"/>
          </a:p>
        </p:txBody>
      </p:sp>
      <p:sp>
        <p:nvSpPr>
          <p:cNvPr id="3" name="Shape 19"/>
          <p:cNvSpPr/>
          <p:nvPr userDrawn="1"/>
        </p:nvSpPr>
        <p:spPr>
          <a:xfrm>
            <a:off x="0" y="5045700"/>
            <a:ext cx="9144000" cy="97800"/>
          </a:xfrm>
          <a:prstGeom prst="rect">
            <a:avLst/>
          </a:prstGeom>
          <a:solidFill>
            <a:srgbClr val="EC1F27"/>
          </a:solidFill>
          <a:ln>
            <a:noFill/>
          </a:ln>
        </p:spPr>
        <p:txBody>
          <a:bodyPr lIns="91425" tIns="91425" rIns="91425" bIns="91425" anchor="ctr" anchorCtr="0">
            <a:noAutofit/>
          </a:bodyPr>
          <a:lstStyle/>
          <a:p>
            <a:pPr lvl="0">
              <a:spcBef>
                <a:spcPts val="0"/>
              </a:spcBef>
              <a:buNone/>
            </a:pPr>
            <a:endParaRPr>
              <a:latin typeface="Alegreya Sans"/>
              <a:ea typeface="Alegreya Sans"/>
              <a:cs typeface="Alegreya Sans"/>
              <a:sym typeface="Alegreya Sans"/>
            </a:endParaRPr>
          </a:p>
        </p:txBody>
      </p:sp>
    </p:spTree>
    <p:extLst>
      <p:ext uri="{BB962C8B-B14F-4D97-AF65-F5344CB8AC3E}">
        <p14:creationId xmlns:p14="http://schemas.microsoft.com/office/powerpoint/2010/main" val="22809112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lvl1pPr algn="ctr">
              <a:defRPr>
                <a:solidFill>
                  <a:srgbClr val="231F20"/>
                </a:solidFill>
                <a:latin typeface="+mn-lt"/>
              </a:defRPr>
            </a:lvl1pPr>
          </a:lstStyle>
          <a:p>
            <a:fld id="{00000000-1234-1234-1234-123412341234}" type="slidenum">
              <a:rPr lang="en" sz="1000" smtClean="0">
                <a:ea typeface="Alegreya Sans"/>
                <a:cs typeface="Alegreya Sans"/>
                <a:sym typeface="Alegreya Sans"/>
              </a:rPr>
              <a:pPr/>
              <a:t>‹#›</a:t>
            </a:fld>
            <a:endParaRPr lang="en" sz="1000" dirty="0">
              <a:ea typeface="Alegreya Sans"/>
              <a:cs typeface="Alegreya Sans"/>
              <a:sym typeface="Alegreya Sans"/>
            </a:endParaRPr>
          </a:p>
        </p:txBody>
      </p:sp>
      <p:sp>
        <p:nvSpPr>
          <p:cNvPr id="2" name="Text Placeholder 1"/>
          <p:cNvSpPr>
            <a:spLocks noGrp="1"/>
          </p:cNvSpPr>
          <p:nvPr>
            <p:ph type="body" idx="1"/>
          </p:nvPr>
        </p:nvSpPr>
        <p:spPr>
          <a:xfrm>
            <a:off x="311700" y="1147481"/>
            <a:ext cx="8520600" cy="3419856"/>
          </a:xfrm>
          <a:prstGeom prst="rect">
            <a:avLst/>
          </a:prstGeom>
        </p:spPr>
        <p:txBody>
          <a:bodyPr vert="horz" lIns="91440" tIns="91440" rIns="91440" bIns="9144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Placeholder 2"/>
          <p:cNvSpPr>
            <a:spLocks noGrp="1"/>
          </p:cNvSpPr>
          <p:nvPr>
            <p:ph type="title"/>
          </p:nvPr>
        </p:nvSpPr>
        <p:spPr>
          <a:xfrm>
            <a:off x="311700" y="393192"/>
            <a:ext cx="8520600" cy="626100"/>
          </a:xfrm>
          <a:prstGeom prst="rect">
            <a:avLst/>
          </a:prstGeom>
        </p:spPr>
        <p:txBody>
          <a:bodyPr vert="horz" lIns="91440" tIns="91440" rIns="91440" bIns="9144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609995081"/>
      </p:ext>
    </p:extLst>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62" r:id="rId4"/>
    <p:sldLayoutId id="2147483661"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rgbClr val="EC1F27"/>
          </a:solidFill>
          <a:latin typeface="+mj-lt"/>
          <a:ea typeface="Alegreya Sans" panose="00000500000000000000" pitchFamily="2" charset="0"/>
          <a:cs typeface="Arial"/>
          <a:sym typeface="Arial"/>
        </a:defRPr>
      </a:lvl1pPr>
    </p:titleStyle>
    <p:bodyStyle>
      <a:defPPr marR="0" lvl="0" algn="l" rtl="0">
        <a:lnSpc>
          <a:spcPct val="100000"/>
        </a:lnSpc>
        <a:spcBef>
          <a:spcPts val="0"/>
        </a:spcBef>
        <a:spcAft>
          <a:spcPts val="0"/>
        </a:spcAft>
      </a:defPPr>
      <a:lvl1pPr marR="0" lvl="0" algn="l" rtl="0" eaLnBrk="1" hangingPunct="1">
        <a:lnSpc>
          <a:spcPct val="130000"/>
        </a:lnSpc>
        <a:spcBef>
          <a:spcPts val="0"/>
        </a:spcBef>
        <a:spcAft>
          <a:spcPts val="600"/>
        </a:spcAft>
        <a:buNone/>
        <a:defRPr sz="2400" b="0" i="0" u="none" strike="noStrike" cap="none">
          <a:solidFill>
            <a:srgbClr val="231F20"/>
          </a:solidFill>
          <a:latin typeface="+mn-lt"/>
          <a:ea typeface="Arial"/>
          <a:cs typeface="Arial"/>
          <a:sym typeface="Arial"/>
        </a:defRPr>
      </a:lvl1pPr>
      <a:lvl2pPr marR="0" lvl="1" algn="l" rtl="0" eaLnBrk="1" hangingPunct="1">
        <a:lnSpc>
          <a:spcPct val="130000"/>
        </a:lnSpc>
        <a:spcBef>
          <a:spcPts val="0"/>
        </a:spcBef>
        <a:spcAft>
          <a:spcPts val="600"/>
        </a:spcAft>
        <a:buNone/>
        <a:defRPr sz="1800" b="0" i="0" u="none" strike="noStrike" cap="none">
          <a:solidFill>
            <a:srgbClr val="000000"/>
          </a:solidFill>
          <a:latin typeface="+mn-lt"/>
          <a:ea typeface="Arial"/>
          <a:cs typeface="Arial"/>
          <a:sym typeface="Arial"/>
        </a:defRPr>
      </a:lvl2pPr>
      <a:lvl3pPr marR="0" lvl="2" algn="l" rtl="0" eaLnBrk="1" hangingPunct="1">
        <a:lnSpc>
          <a:spcPct val="130000"/>
        </a:lnSpc>
        <a:spcBef>
          <a:spcPts val="0"/>
        </a:spcBef>
        <a:spcAft>
          <a:spcPts val="600"/>
        </a:spcAft>
        <a:buNone/>
        <a:defRPr sz="1600" b="0" i="0" u="none" strike="noStrike" cap="none">
          <a:solidFill>
            <a:srgbClr val="000000"/>
          </a:solidFill>
          <a:latin typeface="+mn-lt"/>
          <a:ea typeface="Arial"/>
          <a:cs typeface="Arial"/>
          <a:sym typeface="Arial"/>
        </a:defRPr>
      </a:lvl3pPr>
      <a:lvl4pPr marR="0" lvl="3" algn="l" rtl="0" eaLnBrk="1" hangingPunct="1">
        <a:lnSpc>
          <a:spcPct val="130000"/>
        </a:lnSpc>
        <a:spcBef>
          <a:spcPts val="0"/>
        </a:spcBef>
        <a:spcAft>
          <a:spcPts val="600"/>
        </a:spcAft>
        <a:buNone/>
        <a:defRPr sz="1400" b="0" i="0" u="none" strike="noStrike" cap="none">
          <a:solidFill>
            <a:srgbClr val="000000"/>
          </a:solidFill>
          <a:latin typeface="+mn-lt"/>
          <a:ea typeface="Arial"/>
          <a:cs typeface="Arial"/>
          <a:sym typeface="Arial"/>
        </a:defRPr>
      </a:lvl4pPr>
      <a:lvl5pPr marR="0" lvl="4" algn="l" rtl="0" eaLnBrk="1" hangingPunct="1">
        <a:lnSpc>
          <a:spcPct val="130000"/>
        </a:lnSpc>
        <a:spcBef>
          <a:spcPts val="0"/>
        </a:spcBef>
        <a:spcAft>
          <a:spcPts val="600"/>
        </a:spcAft>
        <a:buNone/>
        <a:defRPr sz="1200" b="0" i="0" u="none" strike="noStrike" cap="none">
          <a:solidFill>
            <a:srgbClr val="000000"/>
          </a:solidFill>
          <a:latin typeface="+mn-lt"/>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ctrTitle"/>
          </p:nvPr>
        </p:nvSpPr>
        <p:spPr>
          <a:prstGeom prst="rect">
            <a:avLst/>
          </a:prstGeom>
        </p:spPr>
        <p:txBody>
          <a:bodyPr lIns="91425" tIns="91425" rIns="91425" bIns="91425" anchor="ctr" anchorCtr="0">
            <a:noAutofit/>
          </a:bodyPr>
          <a:lstStyle/>
          <a:p>
            <a:pPr lvl="0">
              <a:spcBef>
                <a:spcPts val="0"/>
              </a:spcBef>
              <a:buNone/>
            </a:pPr>
            <a:r>
              <a:rPr lang="en" sz="2800" dirty="0"/>
              <a:t>Know Your </a:t>
            </a:r>
            <a:r>
              <a:rPr lang="en" sz="2800" dirty="0" smtClean="0"/>
              <a:t>Rights in Demonstrations</a:t>
            </a:r>
            <a:endParaRPr lang="en" sz="2800" dirty="0"/>
          </a:p>
        </p:txBody>
      </p:sp>
      <p:sp>
        <p:nvSpPr>
          <p:cNvPr id="36" name="Shape 36"/>
          <p:cNvSpPr txBox="1">
            <a:spLocks noGrp="1"/>
          </p:cNvSpPr>
          <p:nvPr>
            <p:ph type="subTitle" idx="1"/>
          </p:nvPr>
        </p:nvSpPr>
        <p:spPr>
          <a:prstGeom prst="rect">
            <a:avLst/>
          </a:prstGeom>
        </p:spPr>
        <p:txBody>
          <a:bodyPr lIns="91425" tIns="91425" rIns="91425" bIns="91425" anchor="b" anchorCtr="0">
            <a:noAutofit/>
          </a:bodyPr>
          <a:lstStyle/>
          <a:p>
            <a:pPr lvl="0">
              <a:spcBef>
                <a:spcPts val="0"/>
              </a:spcBef>
              <a:buNone/>
            </a:pPr>
            <a:r>
              <a:rPr lang="en" sz="1400" dirty="0"/>
              <a:t>Prepared by Eric M. Fink</a:t>
            </a:r>
          </a:p>
          <a:p>
            <a:pPr lvl="0">
              <a:spcBef>
                <a:spcPts val="0"/>
              </a:spcBef>
              <a:buNone/>
            </a:pPr>
            <a:r>
              <a:rPr lang="en" sz="1400" dirty="0"/>
              <a:t>Elon Law School</a:t>
            </a:r>
          </a:p>
          <a:p>
            <a:pPr lvl="0">
              <a:spcBef>
                <a:spcPts val="0"/>
              </a:spcBef>
              <a:buNone/>
            </a:pPr>
            <a:r>
              <a:rPr lang="en" sz="1400" dirty="0"/>
              <a:t>Greensboro, North Carolina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1st Amendment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152475"/>
            <a:ext cx="3200400" cy="3200400"/>
          </a:xfrm>
          <a:prstGeom prst="rect">
            <a:avLst/>
          </a:prstGeom>
        </p:spPr>
      </p:pic>
      <p:sp>
        <p:nvSpPr>
          <p:cNvPr id="4" name="TextBox 3"/>
          <p:cNvSpPr txBox="1"/>
          <p:nvPr/>
        </p:nvSpPr>
        <p:spPr>
          <a:xfrm>
            <a:off x="2971800" y="4352876"/>
            <a:ext cx="3200400" cy="461665"/>
          </a:xfrm>
          <a:prstGeom prst="rect">
            <a:avLst/>
          </a:prstGeom>
          <a:noFill/>
        </p:spPr>
        <p:txBody>
          <a:bodyPr wrap="square" rtlCol="0">
            <a:spAutoFit/>
          </a:bodyPr>
          <a:lstStyle/>
          <a:p>
            <a:pPr algn="ctr"/>
            <a:r>
              <a:rPr lang="en-US" sz="2400" dirty="0" smtClean="0">
                <a:solidFill>
                  <a:srgbClr val="231F20"/>
                </a:solidFill>
                <a:latin typeface="+mn-lt"/>
              </a:rPr>
              <a:t>Body Language</a:t>
            </a:r>
            <a:endParaRPr lang="en-US" sz="2400" dirty="0">
              <a:solidFill>
                <a:srgbClr val="231F20"/>
              </a:solidFill>
              <a:latin typeface="+mn-lt"/>
            </a:endParaRPr>
          </a:p>
        </p:txBody>
      </p:sp>
    </p:spTree>
    <p:extLst>
      <p:ext uri="{BB962C8B-B14F-4D97-AF65-F5344CB8AC3E}">
        <p14:creationId xmlns:p14="http://schemas.microsoft.com/office/powerpoint/2010/main" val="4253202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1st Amendment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152475"/>
            <a:ext cx="3200400" cy="3200400"/>
          </a:xfrm>
          <a:prstGeom prst="rect">
            <a:avLst/>
          </a:prstGeom>
        </p:spPr>
      </p:pic>
      <p:sp>
        <p:nvSpPr>
          <p:cNvPr id="6" name="TextBox 5"/>
          <p:cNvSpPr txBox="1"/>
          <p:nvPr/>
        </p:nvSpPr>
        <p:spPr>
          <a:xfrm>
            <a:off x="2971800" y="4352876"/>
            <a:ext cx="3200400" cy="461665"/>
          </a:xfrm>
          <a:prstGeom prst="rect">
            <a:avLst/>
          </a:prstGeom>
          <a:noFill/>
        </p:spPr>
        <p:txBody>
          <a:bodyPr wrap="square" rtlCol="0">
            <a:spAutoFit/>
          </a:bodyPr>
          <a:lstStyle/>
          <a:p>
            <a:pPr algn="ctr"/>
            <a:r>
              <a:rPr lang="en-US" sz="2400" dirty="0" smtClean="0">
                <a:solidFill>
                  <a:srgbClr val="231F20"/>
                </a:solidFill>
                <a:latin typeface="+mn-lt"/>
              </a:rPr>
              <a:t>Clothing</a:t>
            </a:r>
            <a:endParaRPr lang="en-US" sz="2400" dirty="0">
              <a:solidFill>
                <a:srgbClr val="231F20"/>
              </a:solidFill>
              <a:latin typeface="+mn-lt"/>
            </a:endParaRPr>
          </a:p>
        </p:txBody>
      </p:sp>
    </p:spTree>
    <p:extLst>
      <p:ext uri="{BB962C8B-B14F-4D97-AF65-F5344CB8AC3E}">
        <p14:creationId xmlns:p14="http://schemas.microsoft.com/office/powerpoint/2010/main" val="3552810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1st Amendment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152475"/>
            <a:ext cx="3200400" cy="3200400"/>
          </a:xfrm>
          <a:prstGeom prst="rect">
            <a:avLst/>
          </a:prstGeom>
        </p:spPr>
      </p:pic>
      <p:sp>
        <p:nvSpPr>
          <p:cNvPr id="6" name="TextBox 5"/>
          <p:cNvSpPr txBox="1"/>
          <p:nvPr/>
        </p:nvSpPr>
        <p:spPr>
          <a:xfrm>
            <a:off x="2971800" y="4352876"/>
            <a:ext cx="3200400" cy="461665"/>
          </a:xfrm>
          <a:prstGeom prst="rect">
            <a:avLst/>
          </a:prstGeom>
          <a:noFill/>
        </p:spPr>
        <p:txBody>
          <a:bodyPr wrap="square" rtlCol="0">
            <a:spAutoFit/>
          </a:bodyPr>
          <a:lstStyle/>
          <a:p>
            <a:pPr algn="ctr"/>
            <a:r>
              <a:rPr lang="en-US" sz="2400" dirty="0" smtClean="0">
                <a:solidFill>
                  <a:srgbClr val="231F20"/>
                </a:solidFill>
                <a:latin typeface="+mn-lt"/>
              </a:rPr>
              <a:t>Conduct</a:t>
            </a:r>
            <a:endParaRPr lang="en-US" sz="2400" dirty="0">
              <a:solidFill>
                <a:srgbClr val="231F20"/>
              </a:solidFill>
              <a:latin typeface="+mn-lt"/>
            </a:endParaRPr>
          </a:p>
        </p:txBody>
      </p:sp>
    </p:spTree>
    <p:extLst>
      <p:ext uri="{BB962C8B-B14F-4D97-AF65-F5344CB8AC3E}">
        <p14:creationId xmlns:p14="http://schemas.microsoft.com/office/powerpoint/2010/main" val="1227920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1st Amendment	</a:t>
            </a:r>
          </a:p>
        </p:txBody>
      </p:sp>
      <p:sp>
        <p:nvSpPr>
          <p:cNvPr id="90" name="Shape 90"/>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smtClean="0">
                <a:latin typeface="+mn-lt"/>
              </a:rPr>
              <a:t>Government </a:t>
            </a:r>
            <a:r>
              <a:rPr lang="en" dirty="0">
                <a:latin typeface="+mn-lt"/>
              </a:rPr>
              <a:t>may not </a:t>
            </a:r>
            <a:r>
              <a:rPr lang="en" dirty="0" smtClean="0">
                <a:latin typeface="+mn-lt"/>
              </a:rPr>
              <a:t>prohibit, </a:t>
            </a:r>
            <a:r>
              <a:rPr lang="en" dirty="0">
                <a:latin typeface="+mn-lt"/>
              </a:rPr>
              <a:t>restrain, limit, or punish protected 1st Amendment activity based </a:t>
            </a:r>
            <a:r>
              <a:rPr lang="en" dirty="0" smtClean="0">
                <a:latin typeface="+mn-lt"/>
              </a:rPr>
              <a:t>on</a:t>
            </a:r>
            <a:endParaRPr lang="en" dirty="0">
              <a:latin typeface="+mn-lt"/>
            </a:endParaRPr>
          </a:p>
          <a:p>
            <a:pPr marL="514350" lvl="1" indent="-285750">
              <a:buFont typeface="Arial" panose="020B0604020202020204" pitchFamily="34" charset="0"/>
              <a:buChar char="•"/>
            </a:pPr>
            <a:r>
              <a:rPr lang="en" dirty="0">
                <a:latin typeface="+mn-lt"/>
              </a:rPr>
              <a:t>Content, subject, or viewpoint</a:t>
            </a:r>
          </a:p>
          <a:p>
            <a:pPr marL="514350" lvl="1" indent="-285750">
              <a:buFont typeface="Arial" panose="020B0604020202020204" pitchFamily="34" charset="0"/>
              <a:buChar char="•"/>
            </a:pPr>
            <a:r>
              <a:rPr lang="en" dirty="0">
                <a:latin typeface="+mn-lt"/>
              </a:rPr>
              <a:t>Political affiliation, or association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1st Amendment</a:t>
            </a:r>
          </a:p>
        </p:txBody>
      </p:sp>
      <p:sp>
        <p:nvSpPr>
          <p:cNvPr id="96" name="Shape 96"/>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Applies to prior restraints and to restraints or punishments during or after the protected activity.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1st Amendment</a:t>
            </a:r>
          </a:p>
        </p:txBody>
      </p:sp>
      <p:sp>
        <p:nvSpPr>
          <p:cNvPr id="102" name="Shape 102"/>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Lawful regulation:</a:t>
            </a:r>
          </a:p>
          <a:p>
            <a:pPr marL="285750" lvl="1" indent="-285750">
              <a:buFont typeface="Arial" panose="020B0604020202020204" pitchFamily="34" charset="0"/>
              <a:buChar char="•"/>
            </a:pPr>
            <a:r>
              <a:rPr lang="en" dirty="0">
                <a:latin typeface="+mn-lt"/>
              </a:rPr>
              <a:t>Government may regulate the time, place, &amp; manner of speech/assembly.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1st Amendment</a:t>
            </a:r>
          </a:p>
        </p:txBody>
      </p:sp>
      <p:sp>
        <p:nvSpPr>
          <p:cNvPr id="108" name="Shape 108"/>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Examples: </a:t>
            </a:r>
          </a:p>
          <a:p>
            <a:pPr marL="514350" lvl="1" indent="-285750">
              <a:buFont typeface="Arial" panose="020B0604020202020204" pitchFamily="34" charset="0"/>
              <a:buChar char="•"/>
            </a:pPr>
            <a:r>
              <a:rPr lang="en" dirty="0">
                <a:latin typeface="+mn-lt"/>
              </a:rPr>
              <a:t>Permits for use of certain public places</a:t>
            </a:r>
          </a:p>
          <a:p>
            <a:pPr marL="514350" lvl="1" indent="-285750">
              <a:buFont typeface="Arial" panose="020B0604020202020204" pitchFamily="34" charset="0"/>
              <a:buChar char="•"/>
            </a:pPr>
            <a:r>
              <a:rPr lang="en" dirty="0">
                <a:latin typeface="+mn-lt"/>
              </a:rPr>
              <a:t>Noise ordinances &amp; regulations of sound equipment, </a:t>
            </a:r>
          </a:p>
          <a:p>
            <a:pPr marL="514350" lvl="1" indent="-285750">
              <a:buFont typeface="Arial" panose="020B0604020202020204" pitchFamily="34" charset="0"/>
              <a:buChar char="•"/>
            </a:pPr>
            <a:r>
              <a:rPr lang="en" dirty="0">
                <a:latin typeface="+mn-lt"/>
              </a:rPr>
              <a:t>Restrictions on posting signs or flyers</a:t>
            </a:r>
          </a:p>
          <a:p>
            <a:pPr marL="514350" lvl="1" indent="-285750">
              <a:buFont typeface="Arial" panose="020B0604020202020204" pitchFamily="34" charset="0"/>
              <a:buChar char="•"/>
            </a:pPr>
            <a:r>
              <a:rPr lang="en" dirty="0">
                <a:latin typeface="+mn-lt"/>
              </a:rPr>
              <a:t>Prohibitions against blocking pedestrian or vehicular traffic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1st Amendment	</a:t>
            </a:r>
          </a:p>
        </p:txBody>
      </p:sp>
      <p:sp>
        <p:nvSpPr>
          <p:cNvPr id="114" name="Shape 114"/>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Public Forum</a:t>
            </a:r>
            <a:r>
              <a:rPr lang="en" dirty="0" smtClean="0">
                <a:latin typeface="+mn-lt"/>
              </a:rPr>
              <a:t>: A </a:t>
            </a:r>
            <a:r>
              <a:rPr lang="en" dirty="0">
                <a:latin typeface="+mn-lt"/>
              </a:rPr>
              <a:t>place traditionally open to unrestricted public speech &amp; activity. </a:t>
            </a:r>
            <a:endParaRPr lang="en" dirty="0" smtClean="0">
              <a:latin typeface="+mn-lt"/>
            </a:endParaRPr>
          </a:p>
          <a:p>
            <a:pPr lvl="0">
              <a:spcBef>
                <a:spcPts val="0"/>
              </a:spcBef>
              <a:buNone/>
            </a:pPr>
            <a:r>
              <a:rPr lang="en" dirty="0" smtClean="0">
                <a:latin typeface="+mn-lt"/>
              </a:rPr>
              <a:t>Examples</a:t>
            </a:r>
            <a:r>
              <a:rPr lang="en" dirty="0">
                <a:latin typeface="+mn-lt"/>
              </a:rPr>
              <a:t>:</a:t>
            </a:r>
          </a:p>
          <a:p>
            <a:pPr marL="514350" lvl="1" indent="-285750">
              <a:buFont typeface="Arial" panose="020B0604020202020204" pitchFamily="34" charset="0"/>
              <a:buChar char="•"/>
            </a:pPr>
            <a:r>
              <a:rPr lang="en" dirty="0">
                <a:latin typeface="+mn-lt"/>
              </a:rPr>
              <a:t>Sidewalks</a:t>
            </a:r>
          </a:p>
          <a:p>
            <a:pPr marL="514350" lvl="1" indent="-285750">
              <a:buFont typeface="Arial" panose="020B0604020202020204" pitchFamily="34" charset="0"/>
              <a:buChar char="•"/>
            </a:pPr>
            <a:r>
              <a:rPr lang="en" dirty="0">
                <a:latin typeface="+mn-lt"/>
              </a:rPr>
              <a:t>Parks</a:t>
            </a:r>
          </a:p>
          <a:p>
            <a:pPr marL="514350" lvl="1" indent="-285750">
              <a:buFont typeface="Arial" panose="020B0604020202020204" pitchFamily="34" charset="0"/>
              <a:buChar char="•"/>
            </a:pPr>
            <a:r>
              <a:rPr lang="en" dirty="0">
                <a:latin typeface="+mn-lt"/>
              </a:rPr>
              <a:t>Plazas outside government buildings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1st Amendment</a:t>
            </a:r>
          </a:p>
        </p:txBody>
      </p:sp>
      <p:sp>
        <p:nvSpPr>
          <p:cNvPr id="120" name="Shape 120"/>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Protection is greatest, and scope of permissible government regulation narrowest, in traditional public forums. Normally, no permit may be required for </a:t>
            </a:r>
            <a:r>
              <a:rPr lang="en" dirty="0" smtClean="0">
                <a:latin typeface="+mn-lt"/>
              </a:rPr>
              <a:t>these activities in </a:t>
            </a:r>
            <a:r>
              <a:rPr lang="en" dirty="0">
                <a:latin typeface="+mn-lt"/>
              </a:rPr>
              <a:t>a public forum:</a:t>
            </a:r>
          </a:p>
          <a:p>
            <a:pPr marL="514350" lvl="1" indent="-285750">
              <a:buFont typeface="Arial" panose="020B0604020202020204" pitchFamily="34" charset="0"/>
              <a:buChar char="•"/>
            </a:pPr>
            <a:r>
              <a:rPr lang="en" dirty="0">
                <a:latin typeface="+mn-lt"/>
              </a:rPr>
              <a:t>Picketing</a:t>
            </a:r>
          </a:p>
          <a:p>
            <a:pPr marL="514350" lvl="1" indent="-285750">
              <a:buFont typeface="Arial" panose="020B0604020202020204" pitchFamily="34" charset="0"/>
              <a:buChar char="•"/>
            </a:pPr>
            <a:r>
              <a:rPr lang="en" dirty="0">
                <a:latin typeface="+mn-lt"/>
              </a:rPr>
              <a:t>Marching</a:t>
            </a:r>
          </a:p>
          <a:p>
            <a:pPr marL="514350" lvl="1" indent="-285750">
              <a:buFont typeface="Arial" panose="020B0604020202020204" pitchFamily="34" charset="0"/>
              <a:buChar char="•"/>
            </a:pPr>
            <a:r>
              <a:rPr lang="en" dirty="0">
                <a:latin typeface="+mn-lt"/>
              </a:rPr>
              <a:t>Distributing literature</a:t>
            </a:r>
          </a:p>
          <a:p>
            <a:pPr marL="514350" lvl="1" indent="-285750">
              <a:buFont typeface="Arial" panose="020B0604020202020204" pitchFamily="34" charset="0"/>
              <a:buChar char="•"/>
            </a:pPr>
            <a:r>
              <a:rPr lang="en" dirty="0">
                <a:latin typeface="+mn-lt"/>
              </a:rPr>
              <a:t>Soliciting donations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1st Amendment	</a:t>
            </a:r>
          </a:p>
        </p:txBody>
      </p:sp>
      <p:sp>
        <p:nvSpPr>
          <p:cNvPr id="126" name="Shape 126"/>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Even in a traditional public forum, government may regulate or prohibit certain activity that may interfere with access to and use of the space:</a:t>
            </a:r>
          </a:p>
          <a:p>
            <a:pPr marL="514350" lvl="1" indent="-285750">
              <a:buFont typeface="Arial" panose="020B0604020202020204" pitchFamily="34" charset="0"/>
              <a:buChar char="•"/>
            </a:pPr>
            <a:r>
              <a:rPr lang="en" dirty="0">
                <a:latin typeface="+mn-lt"/>
              </a:rPr>
              <a:t>May require permits for setting up tables, large signs, etc.</a:t>
            </a:r>
          </a:p>
          <a:p>
            <a:pPr marL="514350" lvl="1" indent="-285750">
              <a:buFont typeface="Arial" panose="020B0604020202020204" pitchFamily="34" charset="0"/>
              <a:buChar char="•"/>
            </a:pPr>
            <a:r>
              <a:rPr lang="en" dirty="0">
                <a:latin typeface="+mn-lt"/>
              </a:rPr>
              <a:t>May prohibit blocking entries to buildings</a:t>
            </a:r>
          </a:p>
          <a:p>
            <a:pPr marL="514350" lvl="1" indent="-285750">
              <a:buFont typeface="Arial" panose="020B0604020202020204" pitchFamily="34" charset="0"/>
              <a:buChar char="•"/>
            </a:pPr>
            <a:r>
              <a:rPr lang="en" dirty="0">
                <a:latin typeface="+mn-lt"/>
              </a:rPr>
              <a:t>May prohibit blocking others from passing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Legal Matters</a:t>
            </a:r>
          </a:p>
        </p:txBody>
      </p:sp>
      <p:sp>
        <p:nvSpPr>
          <p:cNvPr id="42" name="Shape 42"/>
          <p:cNvSpPr txBox="1">
            <a:spLocks noGrp="1"/>
          </p:cNvSpPr>
          <p:nvPr>
            <p:ph type="body" idx="1"/>
          </p:nvPr>
        </p:nvSpPr>
        <p:spPr>
          <a:prstGeom prst="rect">
            <a:avLst/>
          </a:prstGeom>
        </p:spPr>
        <p:txBody>
          <a:bodyPr lIns="91425" tIns="91425" rIns="91425" bIns="91425" anchor="t" anchorCtr="0">
            <a:noAutofit/>
          </a:bodyPr>
          <a:lstStyle/>
          <a:p>
            <a:pPr lvl="1">
              <a:buClr>
                <a:schemeClr val="dk2"/>
              </a:buClr>
              <a:buSzPct val="61111"/>
              <a:buFont typeface="Arial"/>
              <a:buNone/>
            </a:pPr>
            <a:r>
              <a:rPr lang="en" dirty="0" smtClean="0">
                <a:latin typeface="+mn-lt"/>
              </a:rPr>
              <a:t>This </a:t>
            </a:r>
            <a:r>
              <a:rPr lang="en" dirty="0">
                <a:latin typeface="+mn-lt"/>
              </a:rPr>
              <a:t>is a general overview of issues that may arise in political demonstrations and police encounters. The information presented is not offered or intended as legal advice. </a:t>
            </a:r>
          </a:p>
          <a:p>
            <a:pPr lvl="1"/>
            <a:endParaRPr lang="en" dirty="0" smtClean="0">
              <a:latin typeface="+mn-lt"/>
            </a:endParaRPr>
          </a:p>
          <a:p>
            <a:pPr lvl="1"/>
            <a:r>
              <a:rPr lang="en" dirty="0" smtClean="0">
                <a:latin typeface="+mn-lt"/>
              </a:rPr>
              <a:t>This </a:t>
            </a:r>
            <a:r>
              <a:rPr lang="en" dirty="0">
                <a:latin typeface="+mn-lt"/>
              </a:rPr>
              <a:t>work is licensed under the Creative Commons Attribution-NonCommercial-ShareAlike 4.0 International License. </a:t>
            </a:r>
            <a:r>
              <a:rPr lang="en" dirty="0" smtClean="0">
                <a:latin typeface="+mn-lt"/>
              </a:rPr>
              <a:t>http</a:t>
            </a:r>
            <a:r>
              <a:rPr lang="en" dirty="0">
                <a:latin typeface="+mn-lt"/>
              </a:rPr>
              <a:t>://creativecommons.org/licenses/by-nc-sa/4.0</a:t>
            </a:r>
            <a:r>
              <a:rPr lang="en" dirty="0" smtClean="0">
                <a:latin typeface="+mn-lt"/>
              </a:rPr>
              <a:t>/</a:t>
            </a:r>
            <a:endParaRPr lang="en" dirty="0">
              <a:latin typeface="+mn-lt"/>
            </a:endParaRPr>
          </a:p>
        </p:txBody>
      </p:sp>
      <p:pic>
        <p:nvPicPr>
          <p:cNvPr id="43" name="Shape 43"/>
          <p:cNvPicPr preferRelativeResize="0"/>
          <p:nvPr/>
        </p:nvPicPr>
        <p:blipFill>
          <a:blip r:embed="rId3">
            <a:alphaModFix/>
          </a:blip>
          <a:stretch>
            <a:fillRect/>
          </a:stretch>
        </p:blipFill>
        <p:spPr>
          <a:xfrm>
            <a:off x="419277" y="2291696"/>
            <a:ext cx="838200" cy="29527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1st Amendment</a:t>
            </a:r>
          </a:p>
        </p:txBody>
      </p:sp>
      <p:sp>
        <p:nvSpPr>
          <p:cNvPr id="132" name="Shape 132"/>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t>Unprotected speech:</a:t>
            </a:r>
          </a:p>
          <a:p>
            <a:pPr marL="514350" lvl="1" indent="-285750">
              <a:spcAft>
                <a:spcPts val="600"/>
              </a:spcAft>
              <a:buFont typeface="Arial" panose="020B0604020202020204" pitchFamily="34" charset="0"/>
              <a:buChar char="•"/>
            </a:pPr>
            <a:r>
              <a:rPr lang="en" dirty="0"/>
              <a:t>Obscenity</a:t>
            </a:r>
          </a:p>
          <a:p>
            <a:pPr marL="971550" lvl="2" indent="-285750">
              <a:spcAft>
                <a:spcPts val="600"/>
              </a:spcAft>
              <a:buFont typeface="Arial" panose="020B0604020202020204" pitchFamily="34" charset="0"/>
              <a:buChar char="•"/>
            </a:pPr>
            <a:r>
              <a:rPr lang="en" dirty="0"/>
              <a:t>But mere profanity is protected</a:t>
            </a:r>
          </a:p>
          <a:p>
            <a:pPr marL="514350" lvl="1" indent="-285750">
              <a:spcAft>
                <a:spcPts val="600"/>
              </a:spcAft>
              <a:buFont typeface="Arial" panose="020B0604020202020204" pitchFamily="34" charset="0"/>
              <a:buChar char="•"/>
            </a:pPr>
            <a:r>
              <a:rPr lang="en" dirty="0"/>
              <a:t>Child Pornography</a:t>
            </a:r>
          </a:p>
          <a:p>
            <a:pPr marL="971550" lvl="2" indent="-285750">
              <a:spcAft>
                <a:spcPts val="600"/>
              </a:spcAft>
              <a:buFont typeface="Arial" panose="020B0604020202020204" pitchFamily="34" charset="0"/>
              <a:buChar char="•"/>
            </a:pPr>
            <a:r>
              <a:rPr lang="en" dirty="0"/>
              <a:t>But pornagraphy that depicts adults is protected if not obscene</a:t>
            </a:r>
          </a:p>
          <a:p>
            <a:pPr marL="514350" lvl="1" indent="-285750">
              <a:spcAft>
                <a:spcPts val="600"/>
              </a:spcAft>
              <a:buFont typeface="Arial" panose="020B0604020202020204" pitchFamily="34" charset="0"/>
              <a:buChar char="•"/>
            </a:pPr>
            <a:r>
              <a:rPr lang="en" dirty="0"/>
              <a:t>Incitement,Fighting Words, True Threats</a:t>
            </a:r>
          </a:p>
          <a:p>
            <a:pPr marL="971550" lvl="2" indent="-285750">
              <a:spcAft>
                <a:spcPts val="600"/>
              </a:spcAft>
              <a:buFont typeface="Arial" panose="020B0604020202020204" pitchFamily="34" charset="0"/>
              <a:buChar char="•"/>
            </a:pPr>
            <a:r>
              <a:rPr lang="en" dirty="0"/>
              <a:t>“imminent lawless action”, “immediate breach of the peace”</a:t>
            </a:r>
          </a:p>
          <a:p>
            <a:pPr marL="514350" lvl="1" indent="-285750">
              <a:spcAft>
                <a:spcPts val="600"/>
              </a:spcAft>
              <a:buFont typeface="Arial" panose="020B0604020202020204" pitchFamily="34" charset="0"/>
              <a:buChar char="•"/>
            </a:pPr>
            <a:r>
              <a:rPr lang="en" dirty="0"/>
              <a:t>Defamation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1st Amendment</a:t>
            </a:r>
          </a:p>
        </p:txBody>
      </p:sp>
      <p:sp>
        <p:nvSpPr>
          <p:cNvPr id="138" name="Shape 138"/>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Unprotected activity, even if expressive:</a:t>
            </a:r>
          </a:p>
          <a:p>
            <a:pPr marL="514350" lvl="0" indent="-285750" rtl="0">
              <a:spcBef>
                <a:spcPts val="0"/>
              </a:spcBef>
              <a:buFont typeface="Arial" panose="020B0604020202020204" pitchFamily="34" charset="0"/>
              <a:buChar char="•"/>
            </a:pPr>
            <a:r>
              <a:rPr lang="en" dirty="0">
                <a:latin typeface="+mn-lt"/>
              </a:rPr>
              <a:t>Destroying or defacing public or private property (without permission of the property owner)</a:t>
            </a:r>
          </a:p>
          <a:p>
            <a:pPr marL="514350" lvl="0" indent="-285750" rtl="0">
              <a:spcBef>
                <a:spcPts val="0"/>
              </a:spcBef>
              <a:buFont typeface="Arial" panose="020B0604020202020204" pitchFamily="34" charset="0"/>
              <a:buChar char="•"/>
            </a:pPr>
            <a:r>
              <a:rPr lang="en" dirty="0">
                <a:latin typeface="+mn-lt"/>
              </a:rPr>
              <a:t>Use or threat of physical force against others</a:t>
            </a:r>
          </a:p>
          <a:p>
            <a:pPr marL="971550" lvl="1" indent="-285750" rtl="0">
              <a:spcBef>
                <a:spcPts val="0"/>
              </a:spcBef>
              <a:buFont typeface="Arial" panose="020B0604020202020204" pitchFamily="34" charset="0"/>
              <a:buChar char="•"/>
            </a:pPr>
            <a:r>
              <a:rPr lang="en" dirty="0">
                <a:latin typeface="+mn-lt"/>
              </a:rPr>
              <a:t>“True threat” doctrine: context matters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Masks</a:t>
            </a:r>
            <a:endParaRPr lang="en-US" dirty="0"/>
          </a:p>
        </p:txBody>
      </p:sp>
    </p:spTree>
    <p:extLst>
      <p:ext uri="{BB962C8B-B14F-4D97-AF65-F5344CB8AC3E}">
        <p14:creationId xmlns:p14="http://schemas.microsoft.com/office/powerpoint/2010/main" val="2009961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Masks</a:t>
            </a:r>
            <a:endParaRPr lang="en-US" dirty="0"/>
          </a:p>
        </p:txBody>
      </p:sp>
      <p:sp>
        <p:nvSpPr>
          <p:cNvPr id="3" name="Text Placeholder 2"/>
          <p:cNvSpPr>
            <a:spLocks noGrp="1"/>
          </p:cNvSpPr>
          <p:nvPr>
            <p:ph type="body" idx="1"/>
          </p:nvPr>
        </p:nvSpPr>
        <p:spPr/>
        <p:txBody>
          <a:bodyPr/>
          <a:lstStyle/>
          <a:p>
            <a:r>
              <a:rPr lang="en-US" dirty="0" smtClean="0"/>
              <a:t>Many states have laws that make it a crime to wear a mask or other face covering in a public place (and in some cases on private property). </a:t>
            </a:r>
            <a:endParaRPr lang="en-US" dirty="0"/>
          </a:p>
        </p:txBody>
      </p:sp>
    </p:spTree>
    <p:extLst>
      <p:ext uri="{BB962C8B-B14F-4D97-AF65-F5344CB8AC3E}">
        <p14:creationId xmlns:p14="http://schemas.microsoft.com/office/powerpoint/2010/main" val="148981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smtClean="0"/>
              <a:t>Masks</a:t>
            </a:r>
            <a:endParaRPr lang="en" dirty="0"/>
          </a:p>
        </p:txBody>
      </p:sp>
      <p:sp>
        <p:nvSpPr>
          <p:cNvPr id="144" name="Shape 144"/>
          <p:cNvSpPr txBox="1">
            <a:spLocks noGrp="1"/>
          </p:cNvSpPr>
          <p:nvPr>
            <p:ph type="body" idx="1"/>
          </p:nvPr>
        </p:nvSpPr>
        <p:spPr>
          <a:xfrm>
            <a:off x="311700" y="1152474"/>
            <a:ext cx="8520600" cy="3796043"/>
          </a:xfrm>
          <a:prstGeom prst="rect">
            <a:avLst/>
          </a:prstGeom>
        </p:spPr>
        <p:txBody>
          <a:bodyPr lIns="91425" tIns="91425" rIns="91425" bIns="91425" anchor="t" anchorCtr="0">
            <a:noAutofit/>
          </a:bodyPr>
          <a:lstStyle/>
          <a:p>
            <a:pPr>
              <a:spcAft>
                <a:spcPts val="600"/>
              </a:spcAft>
            </a:pPr>
            <a:r>
              <a:rPr lang="en" sz="1400" b="1" dirty="0" smtClean="0"/>
              <a:t>N.C.G.S</a:t>
            </a:r>
            <a:r>
              <a:rPr lang="en" sz="1400" b="1" dirty="0"/>
              <a:t>. §14-12.7. Wearing of masks, hoods, etc., on public ways.</a:t>
            </a:r>
          </a:p>
          <a:p>
            <a:pPr>
              <a:spcAft>
                <a:spcPts val="600"/>
              </a:spcAft>
            </a:pPr>
            <a:r>
              <a:rPr lang="en" sz="1200" dirty="0"/>
              <a:t>No person or persons at least 16 years of age shall, while wearing any mask, hood or device whereby the person, face or voice is disguised so as to conceal the identity of the wearer, enter, be or appear upon any lane, walkway, alley, street, road, highway or other public way in this </a:t>
            </a:r>
            <a:r>
              <a:rPr lang="en" sz="1200" dirty="0" smtClean="0"/>
              <a:t>State.</a:t>
            </a:r>
            <a:endParaRPr lang="en" sz="1200" dirty="0"/>
          </a:p>
          <a:p>
            <a:pPr>
              <a:spcAft>
                <a:spcPts val="600"/>
              </a:spcAft>
            </a:pPr>
            <a:r>
              <a:rPr lang="en" sz="1400" b="1" dirty="0"/>
              <a:t>N.C.G.S. §14-12.8. Wearing of masks, hoods, etc., on public property.</a:t>
            </a:r>
          </a:p>
          <a:p>
            <a:pPr>
              <a:spcAft>
                <a:spcPts val="600"/>
              </a:spcAft>
            </a:pPr>
            <a:r>
              <a:rPr lang="en" sz="1200" dirty="0"/>
              <a:t>No person or persons shall in this State, while wearing any mask, hood or device whereby the person, face or voice is disguised so as to conceal the identity of the wearer, enter, or appear upon or within the public property of any municipality or county of the State, or of the State of North Carolina</a:t>
            </a:r>
            <a:r>
              <a:rPr lang="en" sz="1200" dirty="0" smtClean="0"/>
              <a:t>.</a:t>
            </a:r>
            <a:endParaRPr lang="en-US" sz="1200" dirty="0" smtClean="0"/>
          </a:p>
          <a:p>
            <a:pPr>
              <a:spcAft>
                <a:spcPts val="600"/>
              </a:spcAft>
            </a:pPr>
            <a:r>
              <a:rPr lang="en" sz="1400" b="1" dirty="0" smtClean="0"/>
              <a:t>N.C.G.S</a:t>
            </a:r>
            <a:r>
              <a:rPr lang="en" sz="1400" b="1" dirty="0"/>
              <a:t>. §</a:t>
            </a:r>
            <a:r>
              <a:rPr lang="en-US" sz="1400" b="1" dirty="0" smtClean="0"/>
              <a:t> </a:t>
            </a:r>
            <a:r>
              <a:rPr lang="en-US" sz="1400" b="1" dirty="0"/>
              <a:t>14-12.10.  H</a:t>
            </a:r>
            <a:r>
              <a:rPr lang="en-US" sz="1400" b="1" dirty="0" smtClean="0"/>
              <a:t>olding </a:t>
            </a:r>
            <a:r>
              <a:rPr lang="en-US" sz="1400" b="1" dirty="0"/>
              <a:t>meetings or demonstrations while wearing masks, hoods, etc</a:t>
            </a:r>
            <a:r>
              <a:rPr lang="en-US" sz="1400" b="1" dirty="0" smtClean="0"/>
              <a:t>.</a:t>
            </a:r>
          </a:p>
          <a:p>
            <a:pPr>
              <a:spcAft>
                <a:spcPts val="600"/>
              </a:spcAft>
            </a:pPr>
            <a:r>
              <a:rPr lang="en-US" sz="1200" dirty="0" smtClean="0"/>
              <a:t>No  </a:t>
            </a:r>
            <a:r>
              <a:rPr lang="en-US" sz="1200" dirty="0"/>
              <a:t>person  or  persons  at  least  16  years  of  age  shall  while  wearing  a  mask,  hood  or  device whereby the person, face or voice is disguised so as to conceal the identity of the wearer, hold any manner of meeting, or make any demonstration upon the private property of another unless such person or persons shall first obtain from the owner or occupier of the property his or her written permission to do so, which said written permission shall be recorded in the office of the register of deeds of the county in which said property is located  before the beginning of such meeting or demonstration. </a:t>
            </a:r>
            <a:endParaRPr lang="en" sz="1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Masks</a:t>
            </a:r>
            <a:endParaRPr lang="en-US" dirty="0"/>
          </a:p>
        </p:txBody>
      </p:sp>
      <p:sp>
        <p:nvSpPr>
          <p:cNvPr id="3" name="Text Placeholder 2"/>
          <p:cNvSpPr>
            <a:spLocks noGrp="1"/>
          </p:cNvSpPr>
          <p:nvPr>
            <p:ph type="body" idx="1"/>
          </p:nvPr>
        </p:nvSpPr>
        <p:spPr/>
        <p:txBody>
          <a:bodyPr/>
          <a:lstStyle/>
          <a:p>
            <a:r>
              <a:rPr lang="en-US" dirty="0" smtClean="0"/>
              <a:t>Some of these laws also prohibit wearing a mask or face covering on private property without the owner’s permission. </a:t>
            </a:r>
            <a:endParaRPr lang="en-US" dirty="0"/>
          </a:p>
        </p:txBody>
      </p:sp>
    </p:spTree>
    <p:extLst>
      <p:ext uri="{BB962C8B-B14F-4D97-AF65-F5344CB8AC3E}">
        <p14:creationId xmlns:p14="http://schemas.microsoft.com/office/powerpoint/2010/main" val="118355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Masks</a:t>
            </a:r>
            <a:endParaRPr lang="en-US" dirty="0"/>
          </a:p>
        </p:txBody>
      </p:sp>
      <p:sp>
        <p:nvSpPr>
          <p:cNvPr id="3" name="Text Placeholder 2"/>
          <p:cNvSpPr>
            <a:spLocks noGrp="1"/>
          </p:cNvSpPr>
          <p:nvPr>
            <p:ph type="body" idx="1"/>
          </p:nvPr>
        </p:nvSpPr>
        <p:spPr/>
        <p:txBody>
          <a:bodyPr>
            <a:normAutofit/>
          </a:bodyPr>
          <a:lstStyle/>
          <a:p>
            <a:pPr>
              <a:spcAft>
                <a:spcPts val="600"/>
              </a:spcAft>
            </a:pPr>
            <a:r>
              <a:rPr lang="en-US" sz="1400" b="1" dirty="0"/>
              <a:t>N.C.G.S. §  14-12.9.  </a:t>
            </a:r>
            <a:r>
              <a:rPr lang="en-US" sz="1400" b="1" dirty="0" smtClean="0"/>
              <a:t> </a:t>
            </a:r>
            <a:r>
              <a:rPr lang="en-US" sz="1400" b="1" dirty="0"/>
              <a:t>Entry,  etc.,  upon  premises  of  another  while  wearing  mask,  hood  or  other disguise.</a:t>
            </a:r>
          </a:p>
          <a:p>
            <a:pPr>
              <a:spcAft>
                <a:spcPts val="600"/>
              </a:spcAft>
            </a:pPr>
            <a:r>
              <a:rPr lang="en-US" sz="1200" dirty="0"/>
              <a:t>No person or persons at  least 16  years of age shall, while wearing  a mask, hood or device whereby  the  person,  face  or  voice  is  disguised  so  as  to  conceal  the  identity  of  the  wearer, demand  entrance  or  admission,  enter  or  come  upon  or  into,  or  be  upon  or  in  the  premises, enclosure  or  house  of  any  other  person  in  any  municipality  or  county  of  this  State.</a:t>
            </a:r>
          </a:p>
          <a:p>
            <a:endParaRPr lang="en-US" dirty="0"/>
          </a:p>
        </p:txBody>
      </p:sp>
    </p:spTree>
    <p:extLst>
      <p:ext uri="{BB962C8B-B14F-4D97-AF65-F5344CB8AC3E}">
        <p14:creationId xmlns:p14="http://schemas.microsoft.com/office/powerpoint/2010/main" val="781452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Masks</a:t>
            </a:r>
            <a:endParaRPr lang="en-US" dirty="0"/>
          </a:p>
        </p:txBody>
      </p:sp>
      <p:sp>
        <p:nvSpPr>
          <p:cNvPr id="3" name="Text Placeholder 2"/>
          <p:cNvSpPr>
            <a:spLocks noGrp="1"/>
          </p:cNvSpPr>
          <p:nvPr>
            <p:ph type="body" idx="1"/>
          </p:nvPr>
        </p:nvSpPr>
        <p:spPr/>
        <p:txBody>
          <a:bodyPr/>
          <a:lstStyle/>
          <a:p>
            <a:r>
              <a:rPr lang="en-US" dirty="0" smtClean="0"/>
              <a:t>Such laws usually include exemptions for certain specified purposes or activities. </a:t>
            </a:r>
            <a:endParaRPr lang="en-US" dirty="0"/>
          </a:p>
        </p:txBody>
      </p:sp>
    </p:spTree>
    <p:extLst>
      <p:ext uri="{BB962C8B-B14F-4D97-AF65-F5344CB8AC3E}">
        <p14:creationId xmlns:p14="http://schemas.microsoft.com/office/powerpoint/2010/main" val="615587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Masks</a:t>
            </a:r>
            <a:endParaRPr lang="en-US" dirty="0"/>
          </a:p>
        </p:txBody>
      </p:sp>
      <p:sp>
        <p:nvSpPr>
          <p:cNvPr id="3" name="Text Placeholder 2"/>
          <p:cNvSpPr>
            <a:spLocks noGrp="1"/>
          </p:cNvSpPr>
          <p:nvPr>
            <p:ph type="body" idx="1"/>
          </p:nvPr>
        </p:nvSpPr>
        <p:spPr>
          <a:xfrm>
            <a:off x="311700" y="1152474"/>
            <a:ext cx="8520600" cy="3724325"/>
          </a:xfrm>
        </p:spPr>
        <p:txBody>
          <a:bodyPr>
            <a:noAutofit/>
          </a:bodyPr>
          <a:lstStyle/>
          <a:p>
            <a:pPr>
              <a:spcAft>
                <a:spcPts val="600"/>
              </a:spcAft>
            </a:pPr>
            <a:r>
              <a:rPr lang="en-US" sz="1400" b="1" dirty="0" smtClean="0"/>
              <a:t>N.C.G.S. § 14-12.11</a:t>
            </a:r>
            <a:r>
              <a:rPr lang="en-US" sz="1400" b="1" dirty="0"/>
              <a:t>. Exemptions from provisions of </a:t>
            </a:r>
            <a:r>
              <a:rPr lang="en-US" sz="1400" b="1" dirty="0" smtClean="0"/>
              <a:t>Article.</a:t>
            </a:r>
          </a:p>
          <a:p>
            <a:pPr>
              <a:lnSpc>
                <a:spcPct val="120000"/>
              </a:lnSpc>
              <a:spcAft>
                <a:spcPts val="600"/>
              </a:spcAft>
              <a:tabLst>
                <a:tab pos="228600" algn="l"/>
              </a:tabLst>
            </a:pPr>
            <a:r>
              <a:rPr lang="en-US" sz="1000" dirty="0"/>
              <a:t>The  following  are  exempted  from  the  provisions  of  G.S.  14-12.7,  14-12.8,  14-12.9, 14-12.10 and 14-12.14</a:t>
            </a:r>
            <a:r>
              <a:rPr lang="en-US" sz="1000" dirty="0" smtClean="0"/>
              <a:t>:</a:t>
            </a:r>
          </a:p>
          <a:p>
            <a:pPr>
              <a:lnSpc>
                <a:spcPct val="120000"/>
              </a:lnSpc>
              <a:spcAft>
                <a:spcPts val="600"/>
              </a:spcAft>
              <a:tabLst>
                <a:tab pos="228600" algn="l"/>
              </a:tabLst>
            </a:pPr>
            <a:r>
              <a:rPr lang="en-US" sz="1000" dirty="0" smtClean="0"/>
              <a:t>	(</a:t>
            </a:r>
            <a:r>
              <a:rPr lang="en-US" sz="1000" dirty="0"/>
              <a:t>1)Any person or persons wearing traditional holiday costumes in season</a:t>
            </a:r>
            <a:r>
              <a:rPr lang="en-US" sz="1000" dirty="0" smtClean="0"/>
              <a:t>;</a:t>
            </a:r>
          </a:p>
          <a:p>
            <a:pPr>
              <a:lnSpc>
                <a:spcPct val="120000"/>
              </a:lnSpc>
              <a:spcAft>
                <a:spcPts val="600"/>
              </a:spcAft>
              <a:tabLst>
                <a:tab pos="228600" algn="l"/>
              </a:tabLst>
            </a:pPr>
            <a:r>
              <a:rPr lang="en-US" sz="1000" dirty="0" smtClean="0"/>
              <a:t>	(</a:t>
            </a:r>
            <a:r>
              <a:rPr lang="en-US" sz="1000" dirty="0"/>
              <a:t>2)Any person or </a:t>
            </a:r>
            <a:r>
              <a:rPr lang="en-US" sz="1000" dirty="0" smtClean="0"/>
              <a:t>persons engaged </a:t>
            </a:r>
            <a:r>
              <a:rPr lang="en-US" sz="1000" dirty="0"/>
              <a:t>in trades and employment where  a mask is worn  for  the  purpose  of  ensuring  the  physical  safety  of  the  wearer,  or because of the nature of the occupation, trade or profession</a:t>
            </a:r>
            <a:r>
              <a:rPr lang="en-US" sz="1000" dirty="0" smtClean="0"/>
              <a:t>;</a:t>
            </a:r>
          </a:p>
          <a:p>
            <a:pPr>
              <a:lnSpc>
                <a:spcPct val="120000"/>
              </a:lnSpc>
              <a:spcAft>
                <a:spcPts val="600"/>
              </a:spcAft>
              <a:tabLst>
                <a:tab pos="228600" algn="l"/>
              </a:tabLst>
            </a:pPr>
            <a:r>
              <a:rPr lang="en-US" sz="1000" dirty="0" smtClean="0"/>
              <a:t>	(</a:t>
            </a:r>
            <a:r>
              <a:rPr lang="en-US" sz="1000" dirty="0"/>
              <a:t>3)Any person or persons using masks in theatrical productions including use in Mardi Gras celebrations and masquerade balls</a:t>
            </a:r>
            <a:r>
              <a:rPr lang="en-US" sz="1000" dirty="0" smtClean="0"/>
              <a:t>;</a:t>
            </a:r>
          </a:p>
          <a:p>
            <a:pPr>
              <a:lnSpc>
                <a:spcPct val="120000"/>
              </a:lnSpc>
              <a:spcAft>
                <a:spcPts val="600"/>
              </a:spcAft>
              <a:tabLst>
                <a:tab pos="228600" algn="l"/>
              </a:tabLst>
            </a:pPr>
            <a:r>
              <a:rPr lang="en-US" sz="1000" dirty="0" smtClean="0"/>
              <a:t>	(</a:t>
            </a:r>
            <a:r>
              <a:rPr lang="en-US" sz="1000" dirty="0"/>
              <a:t>4)Persons  wearing  gas  masks  prescribed  in  civil  defense  drills    and  exercises or emergencies; </a:t>
            </a:r>
            <a:r>
              <a:rPr lang="en-US" sz="1000" dirty="0" smtClean="0"/>
              <a:t>and</a:t>
            </a:r>
          </a:p>
          <a:p>
            <a:pPr>
              <a:lnSpc>
                <a:spcPct val="120000"/>
              </a:lnSpc>
              <a:spcAft>
                <a:spcPts val="600"/>
              </a:spcAft>
              <a:tabLst>
                <a:tab pos="228600" algn="l"/>
              </a:tabLst>
            </a:pPr>
            <a:r>
              <a:rPr lang="en-US" sz="1000" dirty="0" smtClean="0"/>
              <a:t>	(</a:t>
            </a:r>
            <a:r>
              <a:rPr lang="en-US" sz="1000" dirty="0"/>
              <a:t>5)Any person or persons,  as members or members elect of  a society, order or organization, engaged in any parade, ritual, initiation, ceremony, celebration or  requirement  of  such  society,  order  or  organization,  and  wearing  or  using any  manner  of  costume,  paraphernalia,  disguise,  facial  makeup,  hood, implement  or  device,  whether  the  identity  of  such  person  or  persons  is concealed or not, on any public or private street, road, way or property, or in any  public  or  private  building,  provided  permission  shall  have  been  first obtained  therefor  by  a  representative  of  such  society,  order  or  organization from the governing body of the municipality in which the same takes place, or,  if  not  in  a  municipality,  from  the  board  of  county  commissioners  of  the county in which the same takes place</a:t>
            </a:r>
            <a:r>
              <a:rPr lang="en-US" sz="1000" dirty="0" smtClean="0"/>
              <a:t>.</a:t>
            </a:r>
          </a:p>
          <a:p>
            <a:pPr>
              <a:lnSpc>
                <a:spcPct val="120000"/>
              </a:lnSpc>
              <a:spcAft>
                <a:spcPts val="600"/>
              </a:spcAft>
              <a:tabLst>
                <a:tab pos="228600" algn="l"/>
              </a:tabLst>
            </a:pPr>
            <a:r>
              <a:rPr lang="en-US" sz="1000" dirty="0" smtClean="0"/>
              <a:t>Provided</a:t>
            </a:r>
            <a:r>
              <a:rPr lang="en-US" sz="1000" dirty="0"/>
              <a:t>,  that  the  provisions  of  this  Article  shall  not  apply  to    any  preliminary  meetings held in good faith for the purpose of organizing, promoting or forming a labor union or a local organization or subdivision of any labor union nor shall the provisions of this Article apply to any   meetings   held   by   a   labor   union   or   organization   already   organized,   operating   and functioning  and  holding  meetings  for  the  purpose  of  transacting  and  carrying  out  functions, pursuits and affairs expressly pertaining to such labor union.</a:t>
            </a:r>
            <a:endParaRPr lang="en-US" sz="1000" dirty="0"/>
          </a:p>
        </p:txBody>
      </p:sp>
    </p:spTree>
    <p:extLst>
      <p:ext uri="{BB962C8B-B14F-4D97-AF65-F5344CB8AC3E}">
        <p14:creationId xmlns:p14="http://schemas.microsoft.com/office/powerpoint/2010/main" val="2629303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Masks</a:t>
            </a:r>
            <a:endParaRPr lang="en-US" dirty="0"/>
          </a:p>
        </p:txBody>
      </p:sp>
      <p:sp>
        <p:nvSpPr>
          <p:cNvPr id="3" name="Text Placeholder 2"/>
          <p:cNvSpPr>
            <a:spLocks noGrp="1"/>
          </p:cNvSpPr>
          <p:nvPr>
            <p:ph type="body" idx="1"/>
          </p:nvPr>
        </p:nvSpPr>
        <p:spPr/>
        <p:txBody>
          <a:bodyPr/>
          <a:lstStyle/>
          <a:p>
            <a:r>
              <a:rPr lang="en-US" dirty="0" smtClean="0"/>
              <a:t>Some of these laws only apply if the mask is worn with some malicious intent toward others, or with the intent of avoiding identification while committing some other crime. </a:t>
            </a:r>
            <a:endParaRPr lang="en-US" dirty="0"/>
          </a:p>
        </p:txBody>
      </p:sp>
    </p:spTree>
    <p:extLst>
      <p:ext uri="{BB962C8B-B14F-4D97-AF65-F5344CB8AC3E}">
        <p14:creationId xmlns:p14="http://schemas.microsoft.com/office/powerpoint/2010/main" val="96496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body" idx="4294967295"/>
          </p:nvPr>
        </p:nvSpPr>
        <p:spPr>
          <a:xfrm>
            <a:off x="0" y="1152525"/>
            <a:ext cx="8521700" cy="3416300"/>
          </a:xfrm>
          <a:prstGeom prst="rect">
            <a:avLst/>
          </a:prstGeom>
        </p:spPr>
        <p:txBody>
          <a:bodyPr lIns="91425" tIns="91425" rIns="91425" bIns="91425" anchor="t" anchorCtr="0">
            <a:noAutofit/>
          </a:bodyPr>
          <a:lstStyle/>
          <a:p>
            <a:pPr lvl="0">
              <a:spcBef>
                <a:spcPts val="0"/>
              </a:spcBef>
              <a:buNone/>
            </a:pPr>
            <a:r>
              <a:rPr lang="en"/>
              <a:t> </a:t>
            </a:r>
          </a:p>
        </p:txBody>
      </p:sp>
      <p:pic>
        <p:nvPicPr>
          <p:cNvPr id="49" name="Shape 49"/>
          <p:cNvPicPr preferRelativeResize="0"/>
          <p:nvPr/>
        </p:nvPicPr>
        <p:blipFill>
          <a:blip r:embed="rId3">
            <a:alphaModFix/>
          </a:blip>
          <a:stretch>
            <a:fillRect/>
          </a:stretch>
        </p:blipFill>
        <p:spPr>
          <a:xfrm>
            <a:off x="2537331" y="0"/>
            <a:ext cx="4069336" cy="5143499"/>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smtClean="0"/>
              <a:t>Masks</a:t>
            </a:r>
            <a:endParaRPr lang="en" dirty="0"/>
          </a:p>
        </p:txBody>
      </p:sp>
      <p:sp>
        <p:nvSpPr>
          <p:cNvPr id="150" name="Shape 150"/>
          <p:cNvSpPr txBox="1">
            <a:spLocks noGrp="1"/>
          </p:cNvSpPr>
          <p:nvPr>
            <p:ph type="body" idx="1"/>
          </p:nvPr>
        </p:nvSpPr>
        <p:spPr>
          <a:prstGeom prst="rect">
            <a:avLst/>
          </a:prstGeom>
        </p:spPr>
        <p:txBody>
          <a:bodyPr lIns="91425" tIns="91425" rIns="91425" bIns="91425" anchor="t" anchorCtr="0">
            <a:noAutofit/>
          </a:bodyPr>
          <a:lstStyle/>
          <a:p>
            <a:pPr>
              <a:tabLst>
                <a:tab pos="228600" algn="l"/>
              </a:tabLst>
            </a:pPr>
            <a:r>
              <a:rPr lang="en" sz="1400" b="1" dirty="0">
                <a:latin typeface="+mn-lt"/>
              </a:rPr>
              <a:t>D.C. Code § 22-3312.03. Wearing hoods or masks.</a:t>
            </a:r>
            <a:r>
              <a:rPr lang="en" sz="1000" dirty="0">
                <a:latin typeface="+mn-lt"/>
              </a:rPr>
              <a:t/>
            </a:r>
            <a:br>
              <a:rPr lang="en" sz="1000" dirty="0">
                <a:latin typeface="+mn-lt"/>
              </a:rPr>
            </a:br>
            <a:r>
              <a:rPr lang="en" sz="1000" dirty="0">
                <a:latin typeface="+mn-lt"/>
              </a:rPr>
              <a:t>(a) No person or persons over 16 years of age, while wearing any mask, hood, or device whereby any portion of the face is hidden, concealed, or covered as to conceal the identity of the wearer, shall:</a:t>
            </a:r>
            <a:br>
              <a:rPr lang="en" sz="1000" dirty="0">
                <a:latin typeface="+mn-lt"/>
              </a:rPr>
            </a:br>
            <a:r>
              <a:rPr lang="en" sz="1000" dirty="0" smtClean="0">
                <a:latin typeface="+mn-lt"/>
              </a:rPr>
              <a:t>	(</a:t>
            </a:r>
            <a:r>
              <a:rPr lang="en" sz="1000" dirty="0">
                <a:latin typeface="+mn-lt"/>
              </a:rPr>
              <a:t>1) Enter upon, be, or appear upon any lane, walk, alley, street, road highway, or other public way in the District of Columbia;</a:t>
            </a:r>
            <a:br>
              <a:rPr lang="en" sz="1000" dirty="0">
                <a:latin typeface="+mn-lt"/>
              </a:rPr>
            </a:br>
            <a:r>
              <a:rPr lang="en" sz="1000" dirty="0" smtClean="0">
                <a:latin typeface="+mn-lt"/>
              </a:rPr>
              <a:t>	(</a:t>
            </a:r>
            <a:r>
              <a:rPr lang="en" sz="1000" dirty="0">
                <a:latin typeface="+mn-lt"/>
              </a:rPr>
              <a:t>2) Enter upon, be, or appear upon or within the public property of the District of Columbia; or</a:t>
            </a:r>
            <a:br>
              <a:rPr lang="en" sz="1000" dirty="0">
                <a:latin typeface="+mn-lt"/>
              </a:rPr>
            </a:br>
            <a:r>
              <a:rPr lang="en" sz="1000" dirty="0" smtClean="0">
                <a:latin typeface="+mn-lt"/>
              </a:rPr>
              <a:t>	(</a:t>
            </a:r>
            <a:r>
              <a:rPr lang="en" sz="1000" dirty="0">
                <a:latin typeface="+mn-lt"/>
              </a:rPr>
              <a:t>3) Hold any manner of meeting or demonstration.</a:t>
            </a:r>
            <a:br>
              <a:rPr lang="en" sz="1000" dirty="0">
                <a:latin typeface="+mn-lt"/>
              </a:rPr>
            </a:br>
            <a:r>
              <a:rPr lang="en" sz="1000" dirty="0">
                <a:latin typeface="+mn-lt"/>
              </a:rPr>
              <a:t>(b) The provisions of subsection (a) of this section apply only if the person was wearing the hood, mask, or other device:</a:t>
            </a:r>
            <a:br>
              <a:rPr lang="en" sz="1000" dirty="0">
                <a:latin typeface="+mn-lt"/>
              </a:rPr>
            </a:br>
            <a:r>
              <a:rPr lang="en" sz="1000" dirty="0" smtClean="0">
                <a:latin typeface="+mn-lt"/>
              </a:rPr>
              <a:t>	(</a:t>
            </a:r>
            <a:r>
              <a:rPr lang="en" sz="1000" dirty="0">
                <a:latin typeface="+mn-lt"/>
              </a:rPr>
              <a:t>1) With the intent to deprive any person or class of persons of equal protection of the law or of equal privileges and immunities under the law, or for the purpose of preventing or hindering the constituted authorities of the United States or the District of Columbia from giving or securing for all persons within the District of Columbia equal protection of the law;</a:t>
            </a:r>
            <a:br>
              <a:rPr lang="en" sz="1000" dirty="0">
                <a:latin typeface="+mn-lt"/>
              </a:rPr>
            </a:br>
            <a:r>
              <a:rPr lang="en" sz="1000" dirty="0" smtClean="0">
                <a:latin typeface="+mn-lt"/>
              </a:rPr>
              <a:t>	(</a:t>
            </a:r>
            <a:r>
              <a:rPr lang="en" sz="1000" dirty="0">
                <a:latin typeface="+mn-lt"/>
              </a:rPr>
              <a:t>2) With the intent, by force or threat of force, to injure, intimidate, or interfere with any person because of his or her exercise of any right secured by federal or District of Columbia laws, or to intimidate any person or any class of persons from exercising any right secured by federal or District of Columbia laws;</a:t>
            </a:r>
            <a:br>
              <a:rPr lang="en" sz="1000" dirty="0">
                <a:latin typeface="+mn-lt"/>
              </a:rPr>
            </a:br>
            <a:r>
              <a:rPr lang="en" sz="1000" dirty="0" smtClean="0">
                <a:latin typeface="+mn-lt"/>
              </a:rPr>
              <a:t>	(</a:t>
            </a:r>
            <a:r>
              <a:rPr lang="en" sz="1000" dirty="0">
                <a:latin typeface="+mn-lt"/>
              </a:rPr>
              <a:t>3) With the intent to intimidate, threaten, abuse, or harass any other person;</a:t>
            </a:r>
            <a:br>
              <a:rPr lang="en" sz="1000" dirty="0">
                <a:latin typeface="+mn-lt"/>
              </a:rPr>
            </a:br>
            <a:r>
              <a:rPr lang="en" sz="1000" dirty="0" smtClean="0">
                <a:latin typeface="+mn-lt"/>
              </a:rPr>
              <a:t>	(</a:t>
            </a:r>
            <a:r>
              <a:rPr lang="en" sz="1000" dirty="0">
                <a:latin typeface="+mn-lt"/>
              </a:rPr>
              <a:t>4) With the intent to cause another person to fear for his or her personal safety, or, where it is probable that reasonable persons will be put in fear for their personal safety by the defendant's actions, with reckless disregard for that probability; or</a:t>
            </a:r>
            <a:br>
              <a:rPr lang="en" sz="1000" dirty="0">
                <a:latin typeface="+mn-lt"/>
              </a:rPr>
            </a:br>
            <a:r>
              <a:rPr lang="en" sz="1000" dirty="0" smtClean="0">
                <a:latin typeface="+mn-lt"/>
              </a:rPr>
              <a:t>	(</a:t>
            </a:r>
            <a:r>
              <a:rPr lang="en" sz="1000" dirty="0">
                <a:latin typeface="+mn-lt"/>
              </a:rPr>
              <a:t>5) While engaged in conduct prohibited by civil or criminal law, with the intent of avoiding identification.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smtClean="0"/>
              <a:t>Masks</a:t>
            </a:r>
            <a:endParaRPr lang="en" dirty="0"/>
          </a:p>
        </p:txBody>
      </p:sp>
      <p:sp>
        <p:nvSpPr>
          <p:cNvPr id="156" name="Shape 156"/>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The constitutional status of anti-mask laws is uncertain. </a:t>
            </a:r>
          </a:p>
          <a:p>
            <a:pPr marL="514350" lvl="1" indent="-285750">
              <a:buFont typeface="Arial" panose="020B0604020202020204" pitchFamily="34" charset="0"/>
              <a:buChar char="•"/>
            </a:pPr>
            <a:r>
              <a:rPr lang="en" dirty="0">
                <a:latin typeface="+mn-lt"/>
              </a:rPr>
              <a:t>Courts have upheld criminal convictions under these laws against challenges based on the 1st Amendment. See, e.g., Church of Am. Knights of the Ku Klux Klan v. Kerik, 356 F.3d 197 (2d Cir. 2004)</a:t>
            </a:r>
          </a:p>
          <a:p>
            <a:pPr marL="514350" lvl="1" indent="-285750">
              <a:buFont typeface="Arial" panose="020B0604020202020204" pitchFamily="34" charset="0"/>
              <a:buChar char="•"/>
            </a:pPr>
            <a:r>
              <a:rPr lang="en" dirty="0">
                <a:latin typeface="+mn-lt"/>
              </a:rPr>
              <a:t>But selective enforcement or prosecution based on viewpoint, political association, etc. would violate the 1st Amendment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Photographs &amp; Recordings</a:t>
            </a:r>
            <a:endParaRPr lang="en-US" dirty="0"/>
          </a:p>
        </p:txBody>
      </p:sp>
    </p:spTree>
    <p:extLst>
      <p:ext uri="{BB962C8B-B14F-4D97-AF65-F5344CB8AC3E}">
        <p14:creationId xmlns:p14="http://schemas.microsoft.com/office/powerpoint/2010/main" val="1402357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prstGeom prst="rect">
            <a:avLst/>
          </a:prstGeom>
        </p:spPr>
        <p:txBody>
          <a:bodyPr lIns="91425" tIns="91425" rIns="91425" bIns="91425" anchor="t" anchorCtr="0">
            <a:noAutofit/>
          </a:bodyPr>
          <a:lstStyle/>
          <a:p>
            <a:pPr lvl="0"/>
            <a:r>
              <a:rPr lang="en" dirty="0"/>
              <a:t>Photography &amp; Video Recording</a:t>
            </a:r>
            <a:endParaRPr lang="en" dirty="0"/>
          </a:p>
        </p:txBody>
      </p:sp>
      <p:sp>
        <p:nvSpPr>
          <p:cNvPr id="162" name="Shape 162"/>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A person who is lawfully present in a public place may take </a:t>
            </a:r>
            <a:r>
              <a:rPr lang="en" i="1" dirty="0">
                <a:latin typeface="+mn-lt"/>
              </a:rPr>
              <a:t>photographs</a:t>
            </a:r>
            <a:r>
              <a:rPr lang="en" dirty="0">
                <a:latin typeface="+mn-lt"/>
              </a:rPr>
              <a:t> or </a:t>
            </a:r>
            <a:r>
              <a:rPr lang="en" i="1" dirty="0">
                <a:latin typeface="+mn-lt"/>
              </a:rPr>
              <a:t>video recordings </a:t>
            </a:r>
            <a:r>
              <a:rPr lang="en" dirty="0">
                <a:latin typeface="+mn-lt"/>
              </a:rPr>
              <a:t>of anything and any person in plain </a:t>
            </a:r>
            <a:r>
              <a:rPr lang="en" dirty="0" smtClean="0">
                <a:latin typeface="+mn-lt"/>
              </a:rPr>
              <a:t>view.</a:t>
            </a:r>
            <a:endParaRPr lang="en" dirty="0">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prstGeom prst="rect">
            <a:avLst/>
          </a:prstGeom>
        </p:spPr>
        <p:txBody>
          <a:bodyPr lIns="91425" tIns="91425" rIns="91425" bIns="91425" anchor="t" anchorCtr="0">
            <a:noAutofit/>
          </a:bodyPr>
          <a:lstStyle/>
          <a:p>
            <a:pPr lvl="0"/>
            <a:r>
              <a:rPr lang="en" dirty="0"/>
              <a:t>Photography &amp; Video Recording</a:t>
            </a:r>
            <a:endParaRPr lang="en" dirty="0"/>
          </a:p>
        </p:txBody>
      </p:sp>
      <p:sp>
        <p:nvSpPr>
          <p:cNvPr id="168" name="Shape 168"/>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A police officer or other government actor may not lawfully prohibit you from, or arrest you for, taking photos or video recordings in a public place.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prstGeom prst="rect">
            <a:avLst/>
          </a:prstGeom>
        </p:spPr>
        <p:txBody>
          <a:bodyPr lIns="91425" tIns="91425" rIns="91425" bIns="91425" anchor="t" anchorCtr="0">
            <a:noAutofit/>
          </a:bodyPr>
          <a:lstStyle/>
          <a:p>
            <a:pPr lvl="0"/>
            <a:r>
              <a:rPr lang="en" dirty="0"/>
              <a:t>Photography &amp; Video Recording</a:t>
            </a:r>
            <a:endParaRPr lang="en" dirty="0"/>
          </a:p>
        </p:txBody>
      </p:sp>
      <p:sp>
        <p:nvSpPr>
          <p:cNvPr id="174" name="Shape 174"/>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A police officer or other government actor may not lawfully seize your equipment, demand to view your photos or video, or delete your photos or video without a </a:t>
            </a:r>
            <a:r>
              <a:rPr lang="en" dirty="0" smtClean="0">
                <a:latin typeface="+mn-lt"/>
              </a:rPr>
              <a:t>warrant.</a:t>
            </a:r>
            <a:endParaRPr lang="en" dirty="0">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Photography &amp; Video Recording</a:t>
            </a:r>
          </a:p>
        </p:txBody>
      </p:sp>
      <p:sp>
        <p:nvSpPr>
          <p:cNvPr id="180" name="Shape 180"/>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A police officer or other government actor may lawfully order you to cease activity, including photography or video recording, if it is interfering with an arrest or other legitimate law enforcement </a:t>
            </a:r>
            <a:r>
              <a:rPr lang="en" dirty="0" smtClean="0">
                <a:latin typeface="+mn-lt"/>
              </a:rPr>
              <a:t>activity.</a:t>
            </a:r>
            <a:endParaRPr lang="en" dirty="0">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Photography &amp; Video Recording	</a:t>
            </a:r>
          </a:p>
        </p:txBody>
      </p:sp>
      <p:sp>
        <p:nvSpPr>
          <p:cNvPr id="186" name="Shape 186"/>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You do not need permission to photograph or make video recordings of any person who is in plain view from a public </a:t>
            </a:r>
            <a:r>
              <a:rPr lang="en" dirty="0" smtClean="0">
                <a:latin typeface="+mn-lt"/>
              </a:rPr>
              <a:t>place.</a:t>
            </a:r>
            <a:endParaRPr lang="en" dirty="0">
              <a:latin typeface="+mn-lt"/>
            </a:endParaRPr>
          </a:p>
          <a:p>
            <a:pPr marL="514350" lvl="1" indent="-285750">
              <a:buFont typeface="Arial" panose="020B0604020202020204" pitchFamily="34" charset="0"/>
              <a:buChar char="•"/>
            </a:pPr>
            <a:r>
              <a:rPr lang="en" dirty="0">
                <a:latin typeface="+mn-lt"/>
              </a:rPr>
              <a:t>Many people do not understand this and may object that taking photos or making video recordings of them without their permission is a violation of their privacy or other legal rights. </a:t>
            </a:r>
          </a:p>
          <a:p>
            <a:pPr marL="514350" lvl="1" indent="-285750">
              <a:buFont typeface="Arial" panose="020B0604020202020204" pitchFamily="34" charset="0"/>
              <a:buChar char="•"/>
            </a:pPr>
            <a:r>
              <a:rPr lang="en" dirty="0">
                <a:latin typeface="+mn-lt"/>
              </a:rPr>
              <a:t>It is unlawful for any person to use physical force to stop you from taking photos or video recordings in a public place </a:t>
            </a:r>
            <a:r>
              <a:rPr lang="en" dirty="0" smtClean="0">
                <a:latin typeface="+mn-lt"/>
              </a:rPr>
              <a:t>.</a:t>
            </a:r>
            <a:endParaRPr lang="en" dirty="0">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Photography &amp; Video Recording</a:t>
            </a:r>
          </a:p>
        </p:txBody>
      </p:sp>
      <p:sp>
        <p:nvSpPr>
          <p:cNvPr id="192" name="Shape 192"/>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The owner of private property may prohibit or restrict </a:t>
            </a:r>
            <a:r>
              <a:rPr lang="en" dirty="0" smtClean="0">
                <a:latin typeface="+mn-lt"/>
              </a:rPr>
              <a:t>photography </a:t>
            </a:r>
            <a:r>
              <a:rPr lang="en" dirty="0">
                <a:latin typeface="+mn-lt"/>
              </a:rPr>
              <a:t>and video recording on the property. </a:t>
            </a:r>
          </a:p>
          <a:p>
            <a:pPr lvl="0">
              <a:spcBef>
                <a:spcPts val="0"/>
              </a:spcBef>
              <a:buNone/>
            </a:pPr>
            <a:r>
              <a:rPr lang="en" dirty="0">
                <a:latin typeface="+mn-lt"/>
              </a:rPr>
              <a:t>But a property owner may not prohibit you from taking photos or video recordings of the property from a public place.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Photography &amp; Video Recording</a:t>
            </a:r>
          </a:p>
        </p:txBody>
      </p:sp>
      <p:sp>
        <p:nvSpPr>
          <p:cNvPr id="198" name="Shape 198"/>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Several states, including North Carolina, have enacted so-called “Ag-Gag” or “Data Trespass” laws that restrict photographs, videos, and other recording of private property without the owner’s permission. </a:t>
            </a:r>
          </a:p>
          <a:p>
            <a:pPr lvl="0">
              <a:spcBef>
                <a:spcPts val="0"/>
              </a:spcBef>
              <a:buNone/>
            </a:pPr>
            <a:r>
              <a:rPr lang="en" dirty="0">
                <a:latin typeface="+mn-lt"/>
              </a:rPr>
              <a:t>As applied to photography or recording made from a public place, criminal or civil liability under those laws is likely unconstitutional.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1F27"/>
        </a:solidFill>
        <a:effectLst/>
      </p:bgPr>
    </p:bg>
    <p:spTree>
      <p:nvGrpSpPr>
        <p:cNvPr id="1" name="Shape 53"/>
        <p:cNvGrpSpPr/>
        <p:nvPr/>
      </p:nvGrpSpPr>
      <p:grpSpPr>
        <a:xfrm>
          <a:off x="0" y="0"/>
          <a:ext cx="0" cy="0"/>
          <a:chOff x="0" y="0"/>
          <a:chExt cx="0" cy="0"/>
        </a:xfrm>
      </p:grpSpPr>
      <p:sp>
        <p:nvSpPr>
          <p:cNvPr id="54" name="Shape 5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dirty="0" smtClean="0"/>
              <a:t>1st Amendment:</a:t>
            </a:r>
            <a:br>
              <a:rPr lang="en" dirty="0" smtClean="0"/>
            </a:br>
            <a:r>
              <a:rPr lang="en" dirty="0" smtClean="0"/>
              <a:t>Speech &amp; Assembly</a:t>
            </a:r>
            <a:endParaRPr lang="e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smtClean="0"/>
              <a:t>Audio Recording</a:t>
            </a:r>
            <a:endParaRPr lang="en" dirty="0"/>
          </a:p>
        </p:txBody>
      </p:sp>
      <p:sp>
        <p:nvSpPr>
          <p:cNvPr id="204" name="Shape 204"/>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Audio recordings may be subject to greater restriction. </a:t>
            </a:r>
          </a:p>
          <a:p>
            <a:pPr marL="514350" lvl="1" indent="-285750">
              <a:buFont typeface="Arial" panose="020B0604020202020204" pitchFamily="34" charset="0"/>
              <a:buChar char="•"/>
            </a:pPr>
            <a:r>
              <a:rPr lang="en" dirty="0">
                <a:latin typeface="+mn-lt"/>
              </a:rPr>
              <a:t>In some states (including NC, VA, &amp; DC), it is lawful to make an audio recording of a conversation as long as one party to the conversation consents.</a:t>
            </a:r>
          </a:p>
          <a:p>
            <a:pPr marL="971550" lvl="1" indent="-285750" rtl="0">
              <a:spcBef>
                <a:spcPts val="0"/>
              </a:spcBef>
              <a:buFont typeface="Arial" panose="020B0604020202020204" pitchFamily="34" charset="0"/>
              <a:buChar char="•"/>
            </a:pPr>
            <a:r>
              <a:rPr lang="en" dirty="0">
                <a:latin typeface="+mn-lt"/>
              </a:rPr>
              <a:t>This may include the person who is making the recording, if that person is also a party to the conversation.</a:t>
            </a:r>
          </a:p>
          <a:p>
            <a:pPr marL="514350" lvl="1" indent="-285750">
              <a:buFont typeface="Arial" panose="020B0604020202020204" pitchFamily="34" charset="0"/>
              <a:buChar char="•"/>
            </a:pPr>
            <a:r>
              <a:rPr lang="en" dirty="0">
                <a:latin typeface="+mn-lt"/>
              </a:rPr>
              <a:t>In other states, all parties to the conversation must consent.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dirty="0"/>
              <a:t>Police Encounters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Police Questioning</a:t>
            </a:r>
          </a:p>
        </p:txBody>
      </p:sp>
      <p:sp>
        <p:nvSpPr>
          <p:cNvPr id="215" name="Shape 215"/>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In general, a police officer may lawfully ask you questions at any time, without having to demonstrate reasonable suspicion or probable cause.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Police Questioning</a:t>
            </a:r>
          </a:p>
        </p:txBody>
      </p:sp>
      <p:sp>
        <p:nvSpPr>
          <p:cNvPr id="221" name="Shape 22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The constitutional “right to remain silent” means that you are not required to answer questions from a police officer or other government agent</a:t>
            </a:r>
            <a:r>
              <a:rPr lang="en" dirty="0" smtClean="0">
                <a:latin typeface="+mn-lt"/>
              </a:rPr>
              <a:t>.</a:t>
            </a:r>
            <a:endParaRPr lang="en" dirty="0">
              <a:latin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Police Questioning</a:t>
            </a:r>
          </a:p>
        </p:txBody>
      </p:sp>
      <p:sp>
        <p:nvSpPr>
          <p:cNvPr id="221" name="Shape 221"/>
          <p:cNvSpPr txBox="1">
            <a:spLocks noGrp="1"/>
          </p:cNvSpPr>
          <p:nvPr>
            <p:ph type="body" idx="1"/>
          </p:nvPr>
        </p:nvSpPr>
        <p:spPr>
          <a:prstGeom prst="rect">
            <a:avLst/>
          </a:prstGeom>
        </p:spPr>
        <p:txBody>
          <a:bodyPr lIns="91425" tIns="91425" rIns="91425" bIns="91425" anchor="t" anchorCtr="0">
            <a:noAutofit/>
          </a:bodyPr>
          <a:lstStyle/>
          <a:p>
            <a:pPr marL="514350" lvl="1" indent="-285750">
              <a:buFont typeface="Arial" panose="020B0604020202020204" pitchFamily="34" charset="0"/>
              <a:buChar char="•"/>
            </a:pPr>
            <a:r>
              <a:rPr lang="en" dirty="0"/>
              <a:t>The right </a:t>
            </a:r>
            <a:r>
              <a:rPr lang="en" dirty="0" smtClean="0"/>
              <a:t>to refuse to answer questions applies </a:t>
            </a:r>
            <a:r>
              <a:rPr lang="en" dirty="0"/>
              <a:t>whether or not you have been arrested or taken into custody.</a:t>
            </a:r>
          </a:p>
          <a:p>
            <a:pPr marL="514350" lvl="1" indent="-285750">
              <a:buFont typeface="Arial" panose="020B0604020202020204" pitchFamily="34" charset="0"/>
              <a:buChar char="•"/>
            </a:pPr>
            <a:r>
              <a:rPr lang="en" dirty="0" smtClean="0"/>
              <a:t>It applies </a:t>
            </a:r>
            <a:r>
              <a:rPr lang="en" dirty="0"/>
              <a:t>whether or not you have been given the standard Miranda warning.</a:t>
            </a:r>
          </a:p>
          <a:p>
            <a:pPr marL="514350" lvl="1" indent="-285750">
              <a:buFont typeface="Arial" panose="020B0604020202020204" pitchFamily="34" charset="0"/>
              <a:buChar char="•"/>
            </a:pPr>
            <a:r>
              <a:rPr lang="en" dirty="0"/>
              <a:t>You are not required to tell the officer that you are exercising your right to remain silent.</a:t>
            </a:r>
          </a:p>
          <a:p>
            <a:pPr marL="514350" lvl="1" indent="-285750">
              <a:buFont typeface="Arial" panose="020B0604020202020204" pitchFamily="34" charset="0"/>
              <a:buChar char="•"/>
            </a:pPr>
            <a:r>
              <a:rPr lang="en" dirty="0"/>
              <a:t>Even if you answer some questions, you may still stop and refuse to answer any further questions until you have a lawyer.</a:t>
            </a:r>
          </a:p>
          <a:p>
            <a:pPr marL="514350" lvl="1" indent="-285750">
              <a:buFont typeface="Arial" panose="020B0604020202020204" pitchFamily="34" charset="0"/>
              <a:buChar char="•"/>
            </a:pPr>
            <a:r>
              <a:rPr lang="en" dirty="0"/>
              <a:t>You may not lawfully be arrested or punished for failing or refusing to answer.</a:t>
            </a:r>
            <a:endParaRPr lang="en" dirty="0"/>
          </a:p>
        </p:txBody>
      </p:sp>
    </p:spTree>
    <p:extLst>
      <p:ext uri="{BB962C8B-B14F-4D97-AF65-F5344CB8AC3E}">
        <p14:creationId xmlns:p14="http://schemas.microsoft.com/office/powerpoint/2010/main" val="1839667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Police Questioning</a:t>
            </a:r>
          </a:p>
        </p:txBody>
      </p:sp>
      <p:sp>
        <p:nvSpPr>
          <p:cNvPr id="227" name="Shape 227"/>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Exceptions: </a:t>
            </a:r>
          </a:p>
          <a:p>
            <a:pPr marL="514350" lvl="1" indent="-285750">
              <a:buFont typeface="Arial" panose="020B0604020202020204" pitchFamily="34" charset="0"/>
              <a:buChar char="•"/>
            </a:pPr>
            <a:r>
              <a:rPr lang="en" dirty="0">
                <a:latin typeface="+mn-lt"/>
              </a:rPr>
              <a:t>In some states (not NC), if you are stopped by a law enforcement officer you may be required to give your name. </a:t>
            </a:r>
          </a:p>
          <a:p>
            <a:pPr marL="971550" lvl="2" indent="-285750">
              <a:buFont typeface="Arial" panose="020B0604020202020204" pitchFamily="34" charset="0"/>
              <a:buChar char="•"/>
            </a:pPr>
            <a:r>
              <a:rPr lang="en" dirty="0">
                <a:latin typeface="+mn-lt"/>
              </a:rPr>
              <a:t>But you are not required to answer any other questions (e.g. address, etc.)</a:t>
            </a:r>
          </a:p>
          <a:p>
            <a:pPr marL="514350" lvl="1" indent="-285750">
              <a:buFont typeface="Arial" panose="020B0604020202020204" pitchFamily="34" charset="0"/>
              <a:buChar char="•"/>
            </a:pPr>
            <a:r>
              <a:rPr lang="en" dirty="0">
                <a:latin typeface="+mn-lt"/>
              </a:rPr>
              <a:t>If you are driving a motor vehicle and are stopped for a traffic violation, you may be required to show your driver’s license, registration, and proof of insurance</a:t>
            </a:r>
          </a:p>
          <a:p>
            <a:pPr marL="971550" lvl="2" indent="-285750">
              <a:buFont typeface="Arial" panose="020B0604020202020204" pitchFamily="34" charset="0"/>
              <a:buChar char="•"/>
            </a:pPr>
            <a:r>
              <a:rPr lang="en" dirty="0">
                <a:latin typeface="+mn-lt"/>
              </a:rPr>
              <a:t>Again, you are not required to answer any questions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Police Questioning</a:t>
            </a:r>
          </a:p>
        </p:txBody>
      </p:sp>
      <p:sp>
        <p:nvSpPr>
          <p:cNvPr id="233" name="Shape 23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If you do speak to a law enforcement officer, your statements may be used against you and others.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Police Questioning</a:t>
            </a:r>
          </a:p>
        </p:txBody>
      </p:sp>
      <p:sp>
        <p:nvSpPr>
          <p:cNvPr id="239" name="Shape 239"/>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It is a criminal offense to provide false information to a police officer or other government official is a criminal offense.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Police Questioning</a:t>
            </a:r>
          </a:p>
        </p:txBody>
      </p:sp>
      <p:sp>
        <p:nvSpPr>
          <p:cNvPr id="245" name="Shape 245"/>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You have a right to consult with a lawyer before agreeing to speak to a police officer or other government official.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Police Questioning</a:t>
            </a:r>
          </a:p>
        </p:txBody>
      </p:sp>
      <p:sp>
        <p:nvSpPr>
          <p:cNvPr id="245" name="Shape 245"/>
          <p:cNvSpPr txBox="1">
            <a:spLocks noGrp="1"/>
          </p:cNvSpPr>
          <p:nvPr>
            <p:ph type="body" idx="1"/>
          </p:nvPr>
        </p:nvSpPr>
        <p:spPr>
          <a:prstGeom prst="rect">
            <a:avLst/>
          </a:prstGeom>
        </p:spPr>
        <p:txBody>
          <a:bodyPr lIns="91425" tIns="91425" rIns="91425" bIns="91425" anchor="t" anchorCtr="0">
            <a:noAutofit/>
          </a:bodyPr>
          <a:lstStyle/>
          <a:p>
            <a:pPr marL="228600" lvl="0"/>
            <a:r>
              <a:rPr lang="en" dirty="0"/>
              <a:t>Police officers may try to pressure or persuade you to speak to them without a consulting a lawyer. Bear in mind that the police are legally permitted to lie to you. </a:t>
            </a:r>
          </a:p>
        </p:txBody>
      </p:sp>
    </p:spTree>
    <p:extLst>
      <p:ext uri="{BB962C8B-B14F-4D97-AF65-F5344CB8AC3E}">
        <p14:creationId xmlns:p14="http://schemas.microsoft.com/office/powerpoint/2010/main" val="4232395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1st Amendment</a:t>
            </a:r>
          </a:p>
        </p:txBody>
      </p:sp>
      <p:sp>
        <p:nvSpPr>
          <p:cNvPr id="60" name="Shape 60"/>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i="1" dirty="0">
                <a:latin typeface="+mn-lt"/>
              </a:rPr>
              <a:t>Congress shall make no law … abridging the freedom of speech, or of the press; or the right of the people peaceably to assemble, and to petition the Government for a redress of grievances.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Police Questioning</a:t>
            </a:r>
          </a:p>
        </p:txBody>
      </p:sp>
      <p:sp>
        <p:nvSpPr>
          <p:cNvPr id="245" name="Shape 245"/>
          <p:cNvSpPr txBox="1">
            <a:spLocks noGrp="1"/>
          </p:cNvSpPr>
          <p:nvPr>
            <p:ph type="body" idx="1"/>
          </p:nvPr>
        </p:nvSpPr>
        <p:spPr>
          <a:prstGeom prst="rect">
            <a:avLst/>
          </a:prstGeom>
        </p:spPr>
        <p:txBody>
          <a:bodyPr lIns="91425" tIns="91425" rIns="91425" bIns="91425" anchor="t" anchorCtr="0">
            <a:noAutofit/>
          </a:bodyPr>
          <a:lstStyle/>
          <a:p>
            <a:pPr marL="228600"/>
            <a:r>
              <a:rPr lang="en" dirty="0"/>
              <a:t>They may say that you are better off without a lawyer. </a:t>
            </a:r>
          </a:p>
          <a:p>
            <a:pPr marL="742950" lvl="1" indent="-285750">
              <a:buFont typeface="Arial" panose="020B0604020202020204" pitchFamily="34" charset="0"/>
              <a:buChar char="•"/>
            </a:pPr>
            <a:r>
              <a:rPr lang="en" dirty="0"/>
              <a:t>This is almost never true. </a:t>
            </a:r>
          </a:p>
          <a:p>
            <a:pPr marL="228600"/>
            <a:r>
              <a:rPr lang="en" dirty="0"/>
              <a:t>They may threaten you with a grand jury subpoena </a:t>
            </a:r>
          </a:p>
          <a:p>
            <a:pPr marL="742950" lvl="1" indent="-285750">
              <a:buFont typeface="Arial" panose="020B0604020202020204" pitchFamily="34" charset="0"/>
              <a:buChar char="•"/>
            </a:pPr>
            <a:r>
              <a:rPr lang="en" dirty="0"/>
              <a:t>They may be bluffing and even if they’re not, you are entitled to consult with a lawyer before testifying</a:t>
            </a:r>
          </a:p>
          <a:p>
            <a:pPr marL="228600"/>
            <a:r>
              <a:rPr lang="en" dirty="0"/>
              <a:t>They may promise leniency in criminal charges or sentencing.</a:t>
            </a:r>
          </a:p>
          <a:p>
            <a:pPr marL="742950" lvl="1" indent="-285750">
              <a:buFont typeface="Arial" panose="020B0604020202020204" pitchFamily="34" charset="0"/>
              <a:buChar char="•"/>
            </a:pPr>
            <a:r>
              <a:rPr lang="en" dirty="0"/>
              <a:t>Criminal charges and plea bargains are up to the prosecutor, not the police. </a:t>
            </a:r>
            <a:endParaRPr lang="en" dirty="0"/>
          </a:p>
        </p:txBody>
      </p:sp>
    </p:spTree>
    <p:extLst>
      <p:ext uri="{BB962C8B-B14F-4D97-AF65-F5344CB8AC3E}">
        <p14:creationId xmlns:p14="http://schemas.microsoft.com/office/powerpoint/2010/main" val="41346990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smtClean="0"/>
              <a:t>Police </a:t>
            </a:r>
            <a:r>
              <a:rPr lang="en" dirty="0" smtClean="0"/>
              <a:t>Stops &amp; Detention</a:t>
            </a:r>
            <a:endParaRPr lang="en" dirty="0"/>
          </a:p>
        </p:txBody>
      </p:sp>
      <p:sp>
        <p:nvSpPr>
          <p:cNvPr id="251" name="Shape 25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If you are stopped by a police officer, you are legally entitled to walk away unless you have been detained or arrested.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p:spPr>
        <p:txBody>
          <a:bodyPr lIns="91425" tIns="91425" rIns="91425" bIns="91425" anchor="t" anchorCtr="0">
            <a:noAutofit/>
          </a:bodyPr>
          <a:lstStyle/>
          <a:p>
            <a:pPr lvl="0"/>
            <a:r>
              <a:rPr lang="en" dirty="0"/>
              <a:t>Police Stops &amp; Detention</a:t>
            </a:r>
            <a:endParaRPr lang="en" dirty="0"/>
          </a:p>
        </p:txBody>
      </p:sp>
      <p:sp>
        <p:nvSpPr>
          <p:cNvPr id="251" name="Shape 251"/>
          <p:cNvSpPr txBox="1">
            <a:spLocks noGrp="1"/>
          </p:cNvSpPr>
          <p:nvPr>
            <p:ph type="body" idx="1"/>
          </p:nvPr>
        </p:nvSpPr>
        <p:spPr>
          <a:prstGeom prst="rect">
            <a:avLst/>
          </a:prstGeom>
        </p:spPr>
        <p:txBody>
          <a:bodyPr lIns="91425" tIns="91425" rIns="91425" bIns="91425" anchor="t" anchorCtr="0">
            <a:noAutofit/>
          </a:bodyPr>
          <a:lstStyle/>
          <a:p>
            <a:pPr marL="228600" lvl="0"/>
            <a:r>
              <a:rPr lang="en" dirty="0"/>
              <a:t>If you’re unsure, you can ask if you are free to go. </a:t>
            </a:r>
          </a:p>
          <a:p>
            <a:pPr marL="514350" lvl="1" indent="-285750">
              <a:buFont typeface="Arial" panose="020B0604020202020204" pitchFamily="34" charset="0"/>
              <a:buChar char="•"/>
            </a:pPr>
            <a:r>
              <a:rPr lang="en" dirty="0"/>
              <a:t>It’s generally a good idea to walk away calmly. </a:t>
            </a:r>
          </a:p>
          <a:p>
            <a:pPr marL="971550" lvl="2" indent="-285750">
              <a:buFont typeface="Arial" panose="020B0604020202020204" pitchFamily="34" charset="0"/>
              <a:buChar char="•"/>
            </a:pPr>
            <a:r>
              <a:rPr lang="en" dirty="0"/>
              <a:t>If you run, or otherwise act in a “furtive” “suspicious” manner, the officer might use that as a pretext to detain or arrest you. </a:t>
            </a:r>
          </a:p>
          <a:p>
            <a:pPr marL="514350" lvl="1" indent="-285750">
              <a:buFont typeface="Arial" panose="020B0604020202020204" pitchFamily="34" charset="0"/>
              <a:buChar char="•"/>
            </a:pPr>
            <a:r>
              <a:rPr lang="en" dirty="0"/>
              <a:t>It’s generally not a good idea to insult or argue with the officer.</a:t>
            </a:r>
          </a:p>
          <a:p>
            <a:pPr marL="971550" lvl="2" indent="-285750">
              <a:buFont typeface="Arial" panose="020B0604020202020204" pitchFamily="34" charset="0"/>
              <a:buChar char="•"/>
            </a:pPr>
            <a:r>
              <a:rPr lang="en" dirty="0"/>
              <a:t>Even though your statements may be protected under the 1st Amendment, it’s likely to provoke a bad response from the officer. </a:t>
            </a:r>
            <a:endParaRPr lang="en" dirty="0"/>
          </a:p>
        </p:txBody>
      </p:sp>
    </p:spTree>
    <p:extLst>
      <p:ext uri="{BB962C8B-B14F-4D97-AF65-F5344CB8AC3E}">
        <p14:creationId xmlns:p14="http://schemas.microsoft.com/office/powerpoint/2010/main" val="11163004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lIns="91425" tIns="91425" rIns="91425" bIns="91425" anchor="t" anchorCtr="0">
            <a:noAutofit/>
          </a:bodyPr>
          <a:lstStyle/>
          <a:p>
            <a:pPr lvl="0"/>
            <a:r>
              <a:rPr lang="en" dirty="0"/>
              <a:t>Police Stops &amp; Detention</a:t>
            </a:r>
            <a:endParaRPr lang="en" dirty="0"/>
          </a:p>
        </p:txBody>
      </p:sp>
      <p:sp>
        <p:nvSpPr>
          <p:cNvPr id="257" name="Shape 257"/>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Detention means that you have been stopped by a police officer and are not free to go.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lIns="91425" tIns="91425" rIns="91425" bIns="91425" anchor="t" anchorCtr="0">
            <a:noAutofit/>
          </a:bodyPr>
          <a:lstStyle/>
          <a:p>
            <a:pPr lvl="0"/>
            <a:r>
              <a:rPr lang="en" dirty="0"/>
              <a:t>Police Stops &amp; Detention</a:t>
            </a:r>
            <a:endParaRPr lang="en" dirty="0"/>
          </a:p>
        </p:txBody>
      </p:sp>
      <p:sp>
        <p:nvSpPr>
          <p:cNvPr id="257" name="Shape 257"/>
          <p:cNvSpPr txBox="1">
            <a:spLocks noGrp="1"/>
          </p:cNvSpPr>
          <p:nvPr>
            <p:ph type="body" idx="1"/>
          </p:nvPr>
        </p:nvSpPr>
        <p:spPr>
          <a:prstGeom prst="rect">
            <a:avLst/>
          </a:prstGeom>
        </p:spPr>
        <p:txBody>
          <a:bodyPr lIns="91425" tIns="91425" rIns="91425" bIns="91425" anchor="t" anchorCtr="0">
            <a:noAutofit/>
          </a:bodyPr>
          <a:lstStyle/>
          <a:p>
            <a:pPr lvl="0"/>
            <a:r>
              <a:rPr lang="en" dirty="0"/>
              <a:t>Detention may lead to an arrest, but it is not the same thing</a:t>
            </a:r>
            <a:r>
              <a:rPr lang="en" dirty="0" smtClean="0"/>
              <a:t>.</a:t>
            </a:r>
            <a:endParaRPr lang="en" dirty="0"/>
          </a:p>
        </p:txBody>
      </p:sp>
    </p:spTree>
    <p:extLst>
      <p:ext uri="{BB962C8B-B14F-4D97-AF65-F5344CB8AC3E}">
        <p14:creationId xmlns:p14="http://schemas.microsoft.com/office/powerpoint/2010/main" val="15521314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lIns="91425" tIns="91425" rIns="91425" bIns="91425" anchor="t" anchorCtr="0">
            <a:noAutofit/>
          </a:bodyPr>
          <a:lstStyle/>
          <a:p>
            <a:pPr lvl="0"/>
            <a:r>
              <a:rPr lang="en" dirty="0"/>
              <a:t>Police Stops &amp; Detention</a:t>
            </a:r>
            <a:endParaRPr lang="en" dirty="0"/>
          </a:p>
        </p:txBody>
      </p:sp>
      <p:sp>
        <p:nvSpPr>
          <p:cNvPr id="257" name="Shape 257"/>
          <p:cNvSpPr txBox="1">
            <a:spLocks noGrp="1"/>
          </p:cNvSpPr>
          <p:nvPr>
            <p:ph type="body" idx="1"/>
          </p:nvPr>
        </p:nvSpPr>
        <p:spPr>
          <a:prstGeom prst="rect">
            <a:avLst/>
          </a:prstGeom>
        </p:spPr>
        <p:txBody>
          <a:bodyPr lIns="91425" tIns="91425" rIns="91425" bIns="91425" anchor="t" anchorCtr="0">
            <a:noAutofit/>
          </a:bodyPr>
          <a:lstStyle/>
          <a:p>
            <a:pPr lvl="0"/>
            <a:r>
              <a:rPr lang="en" dirty="0"/>
              <a:t>If you are detained but not arrested, your constitutional rights (including the right to remain silent) still apply, but the police are not required to inform you of those rights. </a:t>
            </a:r>
            <a:endParaRPr lang="en" dirty="0"/>
          </a:p>
        </p:txBody>
      </p:sp>
    </p:spTree>
    <p:extLst>
      <p:ext uri="{BB962C8B-B14F-4D97-AF65-F5344CB8AC3E}">
        <p14:creationId xmlns:p14="http://schemas.microsoft.com/office/powerpoint/2010/main" val="8743490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prstGeom prst="rect">
            <a:avLst/>
          </a:prstGeom>
        </p:spPr>
        <p:txBody>
          <a:bodyPr lIns="91425" tIns="91425" rIns="91425" bIns="91425" anchor="t" anchorCtr="0">
            <a:noAutofit/>
          </a:bodyPr>
          <a:lstStyle/>
          <a:p>
            <a:pPr lvl="0"/>
            <a:r>
              <a:rPr lang="en" dirty="0"/>
              <a:t>Police Stops &amp; Detention</a:t>
            </a:r>
            <a:endParaRPr lang="en" dirty="0"/>
          </a:p>
        </p:txBody>
      </p:sp>
      <p:sp>
        <p:nvSpPr>
          <p:cNvPr id="263" name="Shape 26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If you are detained, the officer may conduct a “pat down” (an external check) for weapons.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prstGeom prst="rect">
            <a:avLst/>
          </a:prstGeom>
        </p:spPr>
        <p:txBody>
          <a:bodyPr lIns="91425" tIns="91425" rIns="91425" bIns="91425" anchor="t" anchorCtr="0">
            <a:noAutofit/>
          </a:bodyPr>
          <a:lstStyle/>
          <a:p>
            <a:pPr lvl="0"/>
            <a:r>
              <a:rPr lang="en" dirty="0"/>
              <a:t>Police Stops &amp; Detention</a:t>
            </a:r>
            <a:endParaRPr lang="en" dirty="0"/>
          </a:p>
        </p:txBody>
      </p:sp>
      <p:sp>
        <p:nvSpPr>
          <p:cNvPr id="263" name="Shape 263"/>
          <p:cNvSpPr txBox="1">
            <a:spLocks noGrp="1"/>
          </p:cNvSpPr>
          <p:nvPr>
            <p:ph type="body" idx="1"/>
          </p:nvPr>
        </p:nvSpPr>
        <p:spPr>
          <a:prstGeom prst="rect">
            <a:avLst/>
          </a:prstGeom>
        </p:spPr>
        <p:txBody>
          <a:bodyPr lIns="91425" tIns="91425" rIns="91425" bIns="91425" anchor="t" anchorCtr="0">
            <a:noAutofit/>
          </a:bodyPr>
          <a:lstStyle/>
          <a:p>
            <a:pPr lvl="0"/>
            <a:r>
              <a:rPr lang="en" dirty="0"/>
              <a:t>Legally, a police officer is required to have “reasonable suspicion” that you are armed and dangerous before conducting a pat down. </a:t>
            </a:r>
          </a:p>
          <a:p>
            <a:pPr marL="514350" lvl="1" indent="-285750">
              <a:buFont typeface="Arial" panose="020B0604020202020204" pitchFamily="34" charset="0"/>
              <a:buChar char="•"/>
            </a:pPr>
            <a:r>
              <a:rPr lang="en" dirty="0"/>
              <a:t>The officer is likely to cite your “furtive” or “suspicious” movements or demeanor (e.g. “he reached for his waistband”) to justify a pat down. </a:t>
            </a:r>
            <a:endParaRPr lang="en" dirty="0"/>
          </a:p>
        </p:txBody>
      </p:sp>
    </p:spTree>
    <p:extLst>
      <p:ext uri="{BB962C8B-B14F-4D97-AF65-F5344CB8AC3E}">
        <p14:creationId xmlns:p14="http://schemas.microsoft.com/office/powerpoint/2010/main" val="30185805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prstGeom prst="rect">
            <a:avLst/>
          </a:prstGeom>
        </p:spPr>
        <p:txBody>
          <a:bodyPr lIns="91425" tIns="91425" rIns="91425" bIns="91425" anchor="t" anchorCtr="0">
            <a:noAutofit/>
          </a:bodyPr>
          <a:lstStyle/>
          <a:p>
            <a:pPr lvl="0"/>
            <a:r>
              <a:rPr lang="en" dirty="0" smtClean="0"/>
              <a:t>Searches</a:t>
            </a:r>
            <a:endParaRPr lang="en" dirty="0"/>
          </a:p>
        </p:txBody>
      </p:sp>
      <p:sp>
        <p:nvSpPr>
          <p:cNvPr id="269" name="Shape 269"/>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If you are detained but not arrested, the officer may not lawfully conduct any search beyond a pat-down (e.g. inside your pockets, under your clothing, inside a bag or other item) without your consent or “probably cause” (a stricter requirement than “reasonable suspicion”).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prstGeom prst="rect">
            <a:avLst/>
          </a:prstGeom>
        </p:spPr>
        <p:txBody>
          <a:bodyPr lIns="91425" tIns="91425" rIns="91425" bIns="91425" anchor="t" anchorCtr="0">
            <a:noAutofit/>
          </a:bodyPr>
          <a:lstStyle/>
          <a:p>
            <a:pPr lvl="0"/>
            <a:r>
              <a:rPr lang="en" dirty="0" smtClean="0"/>
              <a:t>Searches</a:t>
            </a:r>
            <a:endParaRPr lang="en" dirty="0"/>
          </a:p>
        </p:txBody>
      </p:sp>
      <p:sp>
        <p:nvSpPr>
          <p:cNvPr id="269" name="Shape 269"/>
          <p:cNvSpPr txBox="1">
            <a:spLocks noGrp="1"/>
          </p:cNvSpPr>
          <p:nvPr>
            <p:ph type="body" idx="1"/>
          </p:nvPr>
        </p:nvSpPr>
        <p:spPr>
          <a:prstGeom prst="rect">
            <a:avLst/>
          </a:prstGeom>
        </p:spPr>
        <p:txBody>
          <a:bodyPr lIns="91425" tIns="91425" rIns="91425" bIns="91425" anchor="t" anchorCtr="0">
            <a:noAutofit/>
          </a:bodyPr>
          <a:lstStyle/>
          <a:p>
            <a:pPr marL="228600" lvl="0"/>
            <a:r>
              <a:rPr lang="en" dirty="0"/>
              <a:t>You can </a:t>
            </a:r>
            <a:r>
              <a:rPr lang="en" dirty="0" smtClean="0"/>
              <a:t>(and should) tell </a:t>
            </a:r>
            <a:r>
              <a:rPr lang="en" dirty="0"/>
              <a:t>the officer you do not consent to the search. </a:t>
            </a:r>
          </a:p>
          <a:p>
            <a:pPr marL="971550" lvl="1" indent="-285750">
              <a:buFont typeface="Arial" panose="020B0604020202020204" pitchFamily="34" charset="0"/>
              <a:buChar char="•"/>
            </a:pPr>
            <a:r>
              <a:rPr lang="en" dirty="0"/>
              <a:t>Refusal to consent is not probable cause for a search. </a:t>
            </a:r>
          </a:p>
          <a:p>
            <a:pPr marL="971550" lvl="1" indent="-285750">
              <a:buFont typeface="Arial" panose="020B0604020202020204" pitchFamily="34" charset="0"/>
              <a:buChar char="•"/>
            </a:pPr>
            <a:r>
              <a:rPr lang="en" dirty="0"/>
              <a:t>If the officer </a:t>
            </a:r>
            <a:r>
              <a:rPr lang="en" dirty="0" smtClean="0"/>
              <a:t>proceeds (as they most likely will), </a:t>
            </a:r>
            <a:r>
              <a:rPr lang="en" dirty="0"/>
              <a:t>you </a:t>
            </a:r>
            <a:r>
              <a:rPr lang="en" dirty="0" smtClean="0"/>
              <a:t>do not have a legal right to physically </a:t>
            </a:r>
            <a:r>
              <a:rPr lang="en" dirty="0"/>
              <a:t>resist. </a:t>
            </a:r>
            <a:endParaRPr lang="en" dirty="0"/>
          </a:p>
        </p:txBody>
      </p:sp>
    </p:spTree>
    <p:extLst>
      <p:ext uri="{BB962C8B-B14F-4D97-AF65-F5344CB8AC3E}">
        <p14:creationId xmlns:p14="http://schemas.microsoft.com/office/powerpoint/2010/main" val="1271506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1st Amendment</a:t>
            </a:r>
          </a:p>
        </p:txBody>
      </p:sp>
      <p:sp>
        <p:nvSpPr>
          <p:cNvPr id="65" name="Shape 65"/>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Applies to </a:t>
            </a:r>
            <a:r>
              <a:rPr lang="en" i="1" dirty="0">
                <a:latin typeface="+mn-lt"/>
              </a:rPr>
              <a:t>government</a:t>
            </a:r>
            <a:r>
              <a:rPr lang="en" dirty="0">
                <a:latin typeface="+mn-lt"/>
              </a:rPr>
              <a:t> restraints on speech &amp; assembly.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smtClean="0"/>
              <a:t>Searches</a:t>
            </a:r>
            <a:endParaRPr lang="en" dirty="0"/>
          </a:p>
        </p:txBody>
      </p:sp>
      <p:sp>
        <p:nvSpPr>
          <p:cNvPr id="275" name="Shape 275"/>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Probable cause means that the officer has knowledge of facts sufficient to support a reasonable belief that,</a:t>
            </a:r>
          </a:p>
          <a:p>
            <a:pPr marL="514350" lvl="1" indent="-285750">
              <a:buFont typeface="Arial" panose="020B0604020202020204" pitchFamily="34" charset="0"/>
              <a:buChar char="•"/>
            </a:pPr>
            <a:r>
              <a:rPr lang="en" dirty="0">
                <a:latin typeface="+mn-lt"/>
              </a:rPr>
              <a:t>Criminal activity is likely taking place,</a:t>
            </a:r>
          </a:p>
          <a:p>
            <a:pPr marL="514350" lvl="1" indent="-285750">
              <a:buFont typeface="Arial" panose="020B0604020202020204" pitchFamily="34" charset="0"/>
              <a:buChar char="•"/>
            </a:pPr>
            <a:r>
              <a:rPr lang="en" dirty="0">
                <a:latin typeface="+mn-lt"/>
              </a:rPr>
              <a:t>You have been involved in a crime, or</a:t>
            </a:r>
          </a:p>
          <a:p>
            <a:pPr marL="514350" lvl="1" indent="-285750">
              <a:buFont typeface="Arial" panose="020B0604020202020204" pitchFamily="34" charset="0"/>
              <a:buChar char="•"/>
            </a:pPr>
            <a:r>
              <a:rPr lang="en" dirty="0">
                <a:latin typeface="+mn-lt"/>
              </a:rPr>
              <a:t>You have evidence of a crime in your possession (or in your vehicle)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smtClean="0"/>
              <a:t>Arrest</a:t>
            </a:r>
            <a:endParaRPr lang="en" dirty="0"/>
          </a:p>
        </p:txBody>
      </p:sp>
      <p:sp>
        <p:nvSpPr>
          <p:cNvPr id="281" name="Shape 28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latin typeface="+mn-lt"/>
              </a:rPr>
              <a:t>Probable cause is also required for an arrest. </a:t>
            </a:r>
            <a:endParaRPr lang="en" dirty="0">
              <a:latin typeface="+mn-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smtClean="0"/>
              <a:t>Arrest</a:t>
            </a:r>
            <a:endParaRPr lang="en" dirty="0"/>
          </a:p>
        </p:txBody>
      </p:sp>
      <p:sp>
        <p:nvSpPr>
          <p:cNvPr id="281" name="Shape 28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If you are placed under arrest, the officer must then advise you of your constitutional rights (“Miranda warning”). </a:t>
            </a:r>
          </a:p>
          <a:p>
            <a:pPr lvl="0" rtl="0">
              <a:spcBef>
                <a:spcPts val="0"/>
              </a:spcBef>
              <a:buNone/>
            </a:pPr>
            <a:r>
              <a:rPr lang="en" dirty="0">
                <a:latin typeface="+mn-lt"/>
              </a:rPr>
              <a:t>Those rights apply even if the officer fails to provide the warning. </a:t>
            </a:r>
          </a:p>
        </p:txBody>
      </p:sp>
    </p:spTree>
    <p:extLst>
      <p:ext uri="{BB962C8B-B14F-4D97-AF65-F5344CB8AC3E}">
        <p14:creationId xmlns:p14="http://schemas.microsoft.com/office/powerpoint/2010/main" val="31195488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smtClean="0"/>
              <a:t>Arrest</a:t>
            </a:r>
            <a:endParaRPr lang="en" dirty="0"/>
          </a:p>
        </p:txBody>
      </p:sp>
      <p:sp>
        <p:nvSpPr>
          <p:cNvPr id="281" name="Shape 28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latin typeface="+mn-lt"/>
              </a:rPr>
              <a:t>Once you have been placed under arrest, the police may lawfully conduct a search. </a:t>
            </a:r>
          </a:p>
          <a:p>
            <a:pPr marL="342900" lvl="1" indent="-342900">
              <a:buFont typeface="Arial" panose="020B0604020202020204" pitchFamily="34" charset="0"/>
              <a:buChar char="•"/>
            </a:pPr>
            <a:r>
              <a:rPr lang="en" dirty="0" smtClean="0"/>
              <a:t>They may search inside your clothing and any objects you are holding or carrying. </a:t>
            </a:r>
          </a:p>
          <a:p>
            <a:pPr marL="342900" lvl="1" indent="-342900">
              <a:buFont typeface="Arial" panose="020B0604020202020204" pitchFamily="34" charset="0"/>
              <a:buChar char="•"/>
            </a:pPr>
            <a:r>
              <a:rPr lang="en" dirty="0" smtClean="0">
                <a:latin typeface="+mn-lt"/>
              </a:rPr>
              <a:t>They may also </a:t>
            </a:r>
            <a:r>
              <a:rPr lang="en" smtClean="0">
                <a:latin typeface="+mn-lt"/>
              </a:rPr>
              <a:t>search the area </a:t>
            </a:r>
            <a:r>
              <a:rPr lang="en" dirty="0" smtClean="0">
                <a:latin typeface="+mn-lt"/>
              </a:rPr>
              <a:t>within your </a:t>
            </a:r>
            <a:r>
              <a:rPr lang="en" smtClean="0">
                <a:latin typeface="+mn-lt"/>
              </a:rPr>
              <a:t>immediate control.</a:t>
            </a:r>
            <a:endParaRPr lang="en" dirty="0">
              <a:latin typeface="+mn-lt"/>
            </a:endParaRPr>
          </a:p>
        </p:txBody>
      </p:sp>
    </p:spTree>
    <p:extLst>
      <p:ext uri="{BB962C8B-B14F-4D97-AF65-F5344CB8AC3E}">
        <p14:creationId xmlns:p14="http://schemas.microsoft.com/office/powerpoint/2010/main" val="16568000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smtClean="0"/>
              <a:t>Arrest</a:t>
            </a:r>
            <a:endParaRPr lang="en" dirty="0"/>
          </a:p>
        </p:txBody>
      </p:sp>
      <p:sp>
        <p:nvSpPr>
          <p:cNvPr id="287" name="Shape 287"/>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You have the right to make a phone call within a reasonable time after being arrested. </a:t>
            </a:r>
          </a:p>
          <a:p>
            <a:pPr marL="514350" lvl="1" indent="-285750">
              <a:buFont typeface="Arial" panose="020B0604020202020204" pitchFamily="34" charset="0"/>
              <a:buChar char="•"/>
            </a:pPr>
            <a:r>
              <a:rPr lang="en" dirty="0">
                <a:latin typeface="+mn-lt"/>
              </a:rPr>
              <a:t>The police may not listen to your calls with your lawyer. </a:t>
            </a:r>
            <a:endParaRPr lang="en" dirty="0" smtClean="0">
              <a:latin typeface="+mn-lt"/>
            </a:endParaRPr>
          </a:p>
          <a:p>
            <a:pPr marL="514350" lvl="1" indent="-285750">
              <a:buFont typeface="Arial" panose="020B0604020202020204" pitchFamily="34" charset="0"/>
              <a:buChar char="•"/>
            </a:pPr>
            <a:r>
              <a:rPr lang="en" dirty="0" smtClean="0">
                <a:latin typeface="+mn-lt"/>
              </a:rPr>
              <a:t>But </a:t>
            </a:r>
            <a:r>
              <a:rPr lang="en" dirty="0">
                <a:latin typeface="+mn-lt"/>
              </a:rPr>
              <a:t>they may (and mostly likely will) listen to any other calls.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smtClean="0"/>
              <a:t>Arrest</a:t>
            </a:r>
            <a:endParaRPr lang="en" dirty="0"/>
          </a:p>
        </p:txBody>
      </p:sp>
      <p:sp>
        <p:nvSpPr>
          <p:cNvPr id="293" name="Shape 29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latin typeface="+mn-lt"/>
              </a:rPr>
              <a:t>You have the right to appear before a </a:t>
            </a:r>
            <a:r>
              <a:rPr lang="en" dirty="0" smtClean="0">
                <a:latin typeface="+mn-lt"/>
              </a:rPr>
              <a:t>judge or magistrate </a:t>
            </a:r>
            <a:r>
              <a:rPr lang="en" dirty="0">
                <a:latin typeface="+mn-lt"/>
              </a:rPr>
              <a:t>within a reasonable time after being arrested (usually within 48 hours).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smtClean="0"/>
              <a:t>Arrests</a:t>
            </a:r>
            <a:endParaRPr lang="en" dirty="0"/>
          </a:p>
        </p:txBody>
      </p:sp>
      <p:sp>
        <p:nvSpPr>
          <p:cNvPr id="293" name="Shape 293"/>
          <p:cNvSpPr txBox="1">
            <a:spLocks noGrp="1"/>
          </p:cNvSpPr>
          <p:nvPr>
            <p:ph type="body" idx="1"/>
          </p:nvPr>
        </p:nvSpPr>
        <p:spPr>
          <a:prstGeom prst="rect">
            <a:avLst/>
          </a:prstGeom>
        </p:spPr>
        <p:txBody>
          <a:bodyPr lIns="91425" tIns="91425" rIns="91425" bIns="91425" anchor="t" anchorCtr="0">
            <a:noAutofit/>
          </a:bodyPr>
          <a:lstStyle/>
          <a:p>
            <a:pPr marL="228600" lvl="0"/>
            <a:r>
              <a:rPr lang="en" dirty="0"/>
              <a:t>The purpose of this appearance will be to hear the formal charges against you, to decide on bail, and to enter a plea. </a:t>
            </a:r>
          </a:p>
        </p:txBody>
      </p:sp>
    </p:spTree>
    <p:extLst>
      <p:ext uri="{BB962C8B-B14F-4D97-AF65-F5344CB8AC3E}">
        <p14:creationId xmlns:p14="http://schemas.microsoft.com/office/powerpoint/2010/main" val="35226212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smtClean="0"/>
              <a:t>Arrests</a:t>
            </a:r>
            <a:endParaRPr lang="en" dirty="0"/>
          </a:p>
        </p:txBody>
      </p:sp>
      <p:sp>
        <p:nvSpPr>
          <p:cNvPr id="293" name="Shape 293"/>
          <p:cNvSpPr txBox="1">
            <a:spLocks noGrp="1"/>
          </p:cNvSpPr>
          <p:nvPr>
            <p:ph type="body" idx="1"/>
          </p:nvPr>
        </p:nvSpPr>
        <p:spPr>
          <a:prstGeom prst="rect">
            <a:avLst/>
          </a:prstGeom>
        </p:spPr>
        <p:txBody>
          <a:bodyPr lIns="91425" tIns="91425" rIns="91425" bIns="91425" anchor="t" anchorCtr="0">
            <a:noAutofit/>
          </a:bodyPr>
          <a:lstStyle/>
          <a:p>
            <a:pPr marL="228600" lvl="0"/>
            <a:r>
              <a:rPr lang="en" dirty="0"/>
              <a:t>You have a right to be represented by a lawyer at this and all other court appearances. </a:t>
            </a:r>
          </a:p>
          <a:p>
            <a:pPr marL="971550" lvl="1" indent="-285750">
              <a:buFont typeface="Arial" panose="020B0604020202020204" pitchFamily="34" charset="0"/>
              <a:buChar char="•"/>
            </a:pPr>
            <a:r>
              <a:rPr lang="en" dirty="0"/>
              <a:t>If you can’t afford a lawyer, you have a right to be represented by a public defender or other court-appointed lawyer. </a:t>
            </a:r>
            <a:endParaRPr lang="en" dirty="0"/>
          </a:p>
        </p:txBody>
      </p:sp>
    </p:spTree>
    <p:extLst>
      <p:ext uri="{BB962C8B-B14F-4D97-AF65-F5344CB8AC3E}">
        <p14:creationId xmlns:p14="http://schemas.microsoft.com/office/powerpoint/2010/main" val="3050861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1st Amendment</a:t>
            </a:r>
          </a:p>
        </p:txBody>
      </p:sp>
      <p:sp>
        <p:nvSpPr>
          <p:cNvPr id="78" name="Shape 78"/>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smtClean="0">
                <a:latin typeface="+mn-lt"/>
              </a:rPr>
              <a:t>Applies to all </a:t>
            </a:r>
            <a:r>
              <a:rPr lang="en" dirty="0">
                <a:latin typeface="+mn-lt"/>
              </a:rPr>
              <a:t>levels of government: </a:t>
            </a:r>
          </a:p>
          <a:p>
            <a:pPr marL="514350" lvl="1" indent="-285750">
              <a:buFont typeface="Arial" panose="020B0604020202020204" pitchFamily="34" charset="0"/>
              <a:buChar char="•"/>
            </a:pPr>
            <a:r>
              <a:rPr lang="en" dirty="0">
                <a:latin typeface="+mn-lt"/>
              </a:rPr>
              <a:t>Federal</a:t>
            </a:r>
          </a:p>
          <a:p>
            <a:pPr marL="514350" lvl="1" indent="-285750">
              <a:buFont typeface="Arial" panose="020B0604020202020204" pitchFamily="34" charset="0"/>
              <a:buChar char="•"/>
            </a:pPr>
            <a:r>
              <a:rPr lang="en" dirty="0">
                <a:latin typeface="+mn-lt"/>
              </a:rPr>
              <a:t>State</a:t>
            </a:r>
          </a:p>
          <a:p>
            <a:pPr marL="514350" lvl="1" indent="-285750">
              <a:buFont typeface="Arial" panose="020B0604020202020204" pitchFamily="34" charset="0"/>
              <a:buChar char="•"/>
            </a:pPr>
            <a:r>
              <a:rPr lang="en" dirty="0">
                <a:latin typeface="+mn-lt"/>
              </a:rPr>
              <a:t>Local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1st Amendment</a:t>
            </a:r>
          </a:p>
        </p:txBody>
      </p:sp>
      <p:sp>
        <p:nvSpPr>
          <p:cNvPr id="84" name="Shape 84"/>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smtClean="0">
                <a:latin typeface="+mn-lt"/>
              </a:rPr>
              <a:t>Applies to all </a:t>
            </a:r>
            <a:r>
              <a:rPr lang="en" dirty="0">
                <a:latin typeface="+mn-lt"/>
              </a:rPr>
              <a:t>government branches &amp; agencies: </a:t>
            </a:r>
          </a:p>
          <a:p>
            <a:pPr marL="514350" lvl="1" indent="-285750">
              <a:buFont typeface="Arial" panose="020B0604020202020204" pitchFamily="34" charset="0"/>
              <a:buChar char="•"/>
            </a:pPr>
            <a:r>
              <a:rPr lang="en" dirty="0">
                <a:latin typeface="+mn-lt"/>
              </a:rPr>
              <a:t>Legislative: US Congress, NC General Assembly, County Commission, City Council</a:t>
            </a:r>
          </a:p>
          <a:p>
            <a:pPr marL="514350" lvl="1" indent="-285750">
              <a:buFont typeface="Arial" panose="020B0604020202020204" pitchFamily="34" charset="0"/>
              <a:buChar char="•"/>
            </a:pPr>
            <a:r>
              <a:rPr lang="en" dirty="0">
                <a:latin typeface="+mn-lt"/>
              </a:rPr>
              <a:t>Executive: President, Governor, Mayor</a:t>
            </a:r>
          </a:p>
          <a:p>
            <a:pPr marL="514350" lvl="1" indent="-285750">
              <a:buFont typeface="Arial" panose="020B0604020202020204" pitchFamily="34" charset="0"/>
              <a:buChar char="•"/>
            </a:pPr>
            <a:r>
              <a:rPr lang="en" dirty="0">
                <a:latin typeface="+mn-lt"/>
              </a:rPr>
              <a:t>Judicial: Courts</a:t>
            </a:r>
          </a:p>
          <a:p>
            <a:pPr marL="514350" lvl="1" indent="-285750">
              <a:buFont typeface="Arial" panose="020B0604020202020204" pitchFamily="34" charset="0"/>
              <a:buChar char="•"/>
            </a:pPr>
            <a:r>
              <a:rPr lang="en" dirty="0">
                <a:latin typeface="+mn-lt"/>
              </a:rPr>
              <a:t>Law Enforcement: Police, Prisons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1st Amendment</a:t>
            </a:r>
          </a:p>
        </p:txBody>
      </p:sp>
      <p:sp>
        <p:nvSpPr>
          <p:cNvPr id="72" name="Shape 72"/>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mn-lt"/>
              </a:rPr>
              <a:t>“Speech” includes </a:t>
            </a:r>
            <a:r>
              <a:rPr lang="en" dirty="0" smtClean="0">
                <a:latin typeface="+mn-lt"/>
              </a:rPr>
              <a:t>non-verbal expressions.</a:t>
            </a:r>
            <a:endParaRPr lang="en"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legreya Red">
  <a:themeElements>
    <a:clrScheme name="DSA Colors">
      <a:dk1>
        <a:srgbClr val="EC1F27"/>
      </a:dk1>
      <a:lt1>
        <a:srgbClr val="FFFFFF"/>
      </a:lt1>
      <a:dk2>
        <a:srgbClr val="231F20"/>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Alegreya">
      <a:majorFont>
        <a:latin typeface="Alegreya"/>
        <a:ea typeface=""/>
        <a:cs typeface=""/>
      </a:majorFont>
      <a:minorFont>
        <a:latin typeface="Alegrey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legreya Red" id="{7F47F7C1-8056-45B8-8FBF-11E34915E70A}" vid="{2BD3FCD9-D807-44D2-9274-A5326A9197E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Alegreya Red</Template>
  <TotalTime>307</TotalTime>
  <Words>2591</Words>
  <Application>Microsoft Office PowerPoint</Application>
  <PresentationFormat>On-screen Show (16:9)</PresentationFormat>
  <Paragraphs>219</Paragraphs>
  <Slides>67</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Alegreya Sans</vt:lpstr>
      <vt:lpstr>Alegreya</vt:lpstr>
      <vt:lpstr>Alegreya SC</vt:lpstr>
      <vt:lpstr>Alegreya Red</vt:lpstr>
      <vt:lpstr>Know Your Rights in Demonstrations</vt:lpstr>
      <vt:lpstr>Legal Matters</vt:lpstr>
      <vt:lpstr>PowerPoint Presentation</vt:lpstr>
      <vt:lpstr>1st Amendment: Speech &amp; Assembly</vt:lpstr>
      <vt:lpstr>1st Amendment</vt:lpstr>
      <vt:lpstr>1st Amendment</vt:lpstr>
      <vt:lpstr>1st Amendment</vt:lpstr>
      <vt:lpstr>1st Amendment</vt:lpstr>
      <vt:lpstr>1st Amendment</vt:lpstr>
      <vt:lpstr>1st Amendment</vt:lpstr>
      <vt:lpstr>1st Amendment</vt:lpstr>
      <vt:lpstr>1st Amendment</vt:lpstr>
      <vt:lpstr>1st Amendment </vt:lpstr>
      <vt:lpstr>1st Amendment</vt:lpstr>
      <vt:lpstr>1st Amendment</vt:lpstr>
      <vt:lpstr>1st Amendment</vt:lpstr>
      <vt:lpstr>1st Amendment </vt:lpstr>
      <vt:lpstr>1st Amendment</vt:lpstr>
      <vt:lpstr>1st Amendment </vt:lpstr>
      <vt:lpstr>1st Amendment</vt:lpstr>
      <vt:lpstr>1st Amendment</vt:lpstr>
      <vt:lpstr>Masks</vt:lpstr>
      <vt:lpstr>Masks</vt:lpstr>
      <vt:lpstr>Masks</vt:lpstr>
      <vt:lpstr>Masks</vt:lpstr>
      <vt:lpstr>Masks</vt:lpstr>
      <vt:lpstr>Masks</vt:lpstr>
      <vt:lpstr>Masks</vt:lpstr>
      <vt:lpstr>Masks</vt:lpstr>
      <vt:lpstr>Masks</vt:lpstr>
      <vt:lpstr>Masks</vt:lpstr>
      <vt:lpstr>Photographs &amp; Recordings</vt:lpstr>
      <vt:lpstr>Photography &amp; Video Recording</vt:lpstr>
      <vt:lpstr>Photography &amp; Video Recording</vt:lpstr>
      <vt:lpstr>Photography &amp; Video Recording</vt:lpstr>
      <vt:lpstr>Photography &amp; Video Recording</vt:lpstr>
      <vt:lpstr>Photography &amp; Video Recording </vt:lpstr>
      <vt:lpstr>Photography &amp; Video Recording</vt:lpstr>
      <vt:lpstr>Photography &amp; Video Recording</vt:lpstr>
      <vt:lpstr>Audio Recording</vt:lpstr>
      <vt:lpstr>Police Encounters</vt:lpstr>
      <vt:lpstr>Police Questioning</vt:lpstr>
      <vt:lpstr>Police Questioning</vt:lpstr>
      <vt:lpstr>Police Questioning</vt:lpstr>
      <vt:lpstr>Police Questioning</vt:lpstr>
      <vt:lpstr>Police Questioning</vt:lpstr>
      <vt:lpstr>Police Questioning</vt:lpstr>
      <vt:lpstr>Police Questioning</vt:lpstr>
      <vt:lpstr>Police Questioning</vt:lpstr>
      <vt:lpstr>Police Questioning</vt:lpstr>
      <vt:lpstr>Police Stops &amp; Detention</vt:lpstr>
      <vt:lpstr>Police Stops &amp; Detention</vt:lpstr>
      <vt:lpstr>Police Stops &amp; Detention</vt:lpstr>
      <vt:lpstr>Police Stops &amp; Detention</vt:lpstr>
      <vt:lpstr>Police Stops &amp; Detention</vt:lpstr>
      <vt:lpstr>Police Stops &amp; Detention</vt:lpstr>
      <vt:lpstr>Police Stops &amp; Detention</vt:lpstr>
      <vt:lpstr>Searches</vt:lpstr>
      <vt:lpstr>Searches</vt:lpstr>
      <vt:lpstr>Searches</vt:lpstr>
      <vt:lpstr>Arrest</vt:lpstr>
      <vt:lpstr>Arrest</vt:lpstr>
      <vt:lpstr>Arrest</vt:lpstr>
      <vt:lpstr>Arrest</vt:lpstr>
      <vt:lpstr>Arrest</vt:lpstr>
      <vt:lpstr>Arrests</vt:lpstr>
      <vt:lpstr>Arrests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Your Rights: Demonstrations &amp; Police Encounters</dc:title>
  <dc:creator>Eric Fink</dc:creator>
  <cp:lastModifiedBy>Eric Fink</cp:lastModifiedBy>
  <cp:revision>83</cp:revision>
  <dcterms:modified xsi:type="dcterms:W3CDTF">2017-01-13T00:46:50Z</dcterms:modified>
</cp:coreProperties>
</file>