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483" r:id="rId2"/>
    <p:sldId id="462" r:id="rId3"/>
    <p:sldId id="476" r:id="rId4"/>
    <p:sldId id="477" r:id="rId5"/>
    <p:sldId id="354" r:id="rId6"/>
    <p:sldId id="426" r:id="rId7"/>
    <p:sldId id="422" r:id="rId8"/>
    <p:sldId id="423" r:id="rId9"/>
    <p:sldId id="424" r:id="rId10"/>
    <p:sldId id="358" r:id="rId11"/>
    <p:sldId id="365" r:id="rId12"/>
    <p:sldId id="384" r:id="rId13"/>
    <p:sldId id="431" r:id="rId14"/>
    <p:sldId id="468" r:id="rId15"/>
    <p:sldId id="469" r:id="rId16"/>
    <p:sldId id="470" r:id="rId17"/>
    <p:sldId id="425" r:id="rId18"/>
    <p:sldId id="473" r:id="rId19"/>
    <p:sldId id="373" r:id="rId20"/>
    <p:sldId id="438" r:id="rId21"/>
    <p:sldId id="375" r:id="rId22"/>
    <p:sldId id="376" r:id="rId23"/>
    <p:sldId id="451" r:id="rId24"/>
    <p:sldId id="452" r:id="rId25"/>
    <p:sldId id="460" r:id="rId26"/>
    <p:sldId id="461" r:id="rId27"/>
    <p:sldId id="385" r:id="rId28"/>
    <p:sldId id="445" r:id="rId29"/>
    <p:sldId id="446" r:id="rId30"/>
    <p:sldId id="447" r:id="rId31"/>
    <p:sldId id="474" r:id="rId32"/>
    <p:sldId id="471" r:id="rId33"/>
    <p:sldId id="421" r:id="rId34"/>
    <p:sldId id="478" r:id="rId35"/>
    <p:sldId id="479" r:id="rId36"/>
    <p:sldId id="408" r:id="rId37"/>
    <p:sldId id="386" r:id="rId38"/>
    <p:sldId id="387" r:id="rId39"/>
    <p:sldId id="388" r:id="rId40"/>
    <p:sldId id="389" r:id="rId41"/>
    <p:sldId id="390" r:id="rId42"/>
    <p:sldId id="409" r:id="rId43"/>
    <p:sldId id="406" r:id="rId44"/>
    <p:sldId id="420" r:id="rId45"/>
    <p:sldId id="411" r:id="rId46"/>
    <p:sldId id="412" r:id="rId47"/>
    <p:sldId id="413" r:id="rId48"/>
    <p:sldId id="463" r:id="rId49"/>
    <p:sldId id="464" r:id="rId50"/>
    <p:sldId id="465" r:id="rId51"/>
    <p:sldId id="466" r:id="rId52"/>
    <p:sldId id="467" r:id="rId53"/>
    <p:sldId id="480" r:id="rId54"/>
    <p:sldId id="481" r:id="rId55"/>
    <p:sldId id="482" r:id="rId56"/>
  </p:sldIdLst>
  <p:sldSz cx="9144000" cy="6858000" type="screen4x3"/>
  <p:notesSz cx="6858000" cy="9117013"/>
  <p:defaultTextStyle>
    <a:defPPr>
      <a:defRPr lang="en-US"/>
    </a:defPPr>
    <a:lvl1pPr algn="l"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a:srgbClr val="FFFFFF"/>
    <a:srgbClr val="FFFFEF"/>
    <a:srgbClr val="FFFFCC"/>
    <a:srgbClr val="FFE1E1"/>
    <a:srgbClr val="FFCCCC"/>
    <a:srgbClr val="6600CC"/>
    <a:srgbClr val="CC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649" autoAdjust="0"/>
  </p:normalViewPr>
  <p:slideViewPr>
    <p:cSldViewPr>
      <p:cViewPr varScale="1">
        <p:scale>
          <a:sx n="114" d="100"/>
          <a:sy n="114" d="100"/>
        </p:scale>
        <p:origin x="1524"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slide" Target="slides/slide11.xml"/><Relationship Id="rId1" Type="http://schemas.openxmlformats.org/officeDocument/2006/relationships/slide" Target="slides/slide1.xml"/><Relationship Id="rId4"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4867" name="Rectangle 3"/>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4868" name="Rectangle 4"/>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4869"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6D5B41-8E85-481A-8533-3F28ECCAA327}" type="slidenum">
              <a:rPr lang="en-US"/>
              <a:pPr/>
              <a:t>‹#›</a:t>
            </a:fld>
            <a:endParaRPr lang="en-US"/>
          </a:p>
        </p:txBody>
      </p:sp>
    </p:spTree>
    <p:extLst>
      <p:ext uri="{BB962C8B-B14F-4D97-AF65-F5344CB8AC3E}">
        <p14:creationId xmlns:p14="http://schemas.microsoft.com/office/powerpoint/2010/main" val="1513711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07" name="Rectangle 3"/>
          <p:cNvSpPr>
            <a:spLocks noGrp="1" noChangeArrowheads="1"/>
          </p:cNvSpPr>
          <p:nvPr>
            <p:ph type="dt" idx="1"/>
          </p:nvPr>
        </p:nvSpPr>
        <p:spPr bwMode="auto">
          <a:xfrm>
            <a:off x="3884613"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559108" name="Rectangle 4"/>
          <p:cNvSpPr>
            <a:spLocks noGrp="1" noRot="1" noChangeAspect="1" noChangeArrowheads="1" noTextEdit="1"/>
          </p:cNvSpPr>
          <p:nvPr>
            <p:ph type="sldImg" idx="2"/>
          </p:nvPr>
        </p:nvSpPr>
        <p:spPr bwMode="auto">
          <a:xfrm>
            <a:off x="1150938" y="684213"/>
            <a:ext cx="4556125"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9109" name="Rectangle 5"/>
          <p:cNvSpPr>
            <a:spLocks noGrp="1" noChangeArrowheads="1"/>
          </p:cNvSpPr>
          <p:nvPr>
            <p:ph type="body" sz="quarter" idx="3"/>
          </p:nvPr>
        </p:nvSpPr>
        <p:spPr bwMode="auto">
          <a:xfrm>
            <a:off x="685800" y="4330700"/>
            <a:ext cx="54864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9110" name="Rectangle 6"/>
          <p:cNvSpPr>
            <a:spLocks noGrp="1" noChangeArrowheads="1"/>
          </p:cNvSpPr>
          <p:nvPr>
            <p:ph type="ftr" sz="quarter" idx="4"/>
          </p:nvPr>
        </p:nvSpPr>
        <p:spPr bwMode="auto">
          <a:xfrm>
            <a:off x="0"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11" name="Rectangle 7"/>
          <p:cNvSpPr>
            <a:spLocks noGrp="1" noChangeArrowheads="1"/>
          </p:cNvSpPr>
          <p:nvPr>
            <p:ph type="sldNum" sz="quarter" idx="5"/>
          </p:nvPr>
        </p:nvSpPr>
        <p:spPr bwMode="auto">
          <a:xfrm>
            <a:off x="3884613"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8AA6DDE6-1BD0-4385-A973-4006CD564F9E}" type="slidenum">
              <a:rPr lang="en-US"/>
              <a:pPr/>
              <a:t>‹#›</a:t>
            </a:fld>
            <a:endParaRPr lang="en-US"/>
          </a:p>
        </p:txBody>
      </p:sp>
    </p:spTree>
    <p:extLst>
      <p:ext uri="{BB962C8B-B14F-4D97-AF65-F5344CB8AC3E}">
        <p14:creationId xmlns:p14="http://schemas.microsoft.com/office/powerpoint/2010/main" val="3968127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C6DAF70-8C3A-47AF-A93C-6048E79080F0}" type="slidenum">
              <a:rPr lang="en-US"/>
              <a:pPr/>
              <a:t>1</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851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D809D-E1F2-4338-834A-10D152C1B27C}" type="slidenum">
              <a:rPr lang="en-US"/>
              <a:pPr/>
              <a:t>11</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12</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A72FD5-5DD6-4C7E-AB50-4C558F85B32D}" type="slidenum">
              <a:rPr lang="en-US"/>
              <a:pPr/>
              <a:t>13</a:t>
            </a:fld>
            <a:endParaRPr 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14</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15</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16</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515934-F5BC-4F24-9AD5-EF908D6CEA24}" type="slidenum">
              <a:rPr lang="en-US"/>
              <a:pPr/>
              <a:t>17</a:t>
            </a:fld>
            <a:endParaRPr 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 quicksort</a:t>
            </a:r>
            <a:r>
              <a:rPr lang="en-US" baseline="0" dirty="0"/>
              <a:t> can be applied to items in a doubly-linked list.</a:t>
            </a:r>
          </a:p>
          <a:p>
            <a:r>
              <a:rPr lang="en-US" baseline="0" dirty="0"/>
              <a:t>No – quicksort is not stable – think about it, the partition function may swap values from the end to the start of the array, bypassing earlier items with the same value</a:t>
            </a:r>
          </a:p>
          <a:p>
            <a:r>
              <a:rPr lang="en-US" baseline="0" dirty="0"/>
              <a:t>The RAM used by quicksort is not fixed and can vary, depending on the maximum recursion depth.  A pre-sorted array will require O(n) space due to n-deep recursion.  That’s bad, especially in low-memory machines.  Fortunately, most real implementations of quicksort address this through some clever enhancements to the basic algorithm that we covered.</a:t>
            </a:r>
          </a:p>
          <a:p>
            <a:r>
              <a:rPr lang="en-US" baseline="0" dirty="0"/>
              <a:t>Yes  – quicksort can be partly parallelized.  Once you partition an array into two parts (which takes O(n) steps that isn’t easily parallelized), each part can be sent to another core to be sorted on its own, and so-on. So you can get it down to O(n) time from O(log n) time.  </a:t>
            </a:r>
          </a:p>
          <a:p>
            <a:r>
              <a:rPr lang="en-US" baseline="0" dirty="0"/>
              <a:t>Variants of Quicksort are used virtually everywhere. Rarely is the vanilla version I showed you used, but variants are used that mitigate the worst-case behavior</a:t>
            </a:r>
            <a:endParaRPr lang="en-US" dirty="0"/>
          </a:p>
        </p:txBody>
      </p:sp>
      <p:sp>
        <p:nvSpPr>
          <p:cNvPr id="4" name="Slide Number Placeholder 3"/>
          <p:cNvSpPr>
            <a:spLocks noGrp="1"/>
          </p:cNvSpPr>
          <p:nvPr>
            <p:ph type="sldNum" sz="quarter" idx="10"/>
          </p:nvPr>
        </p:nvSpPr>
        <p:spPr/>
        <p:txBody>
          <a:bodyPr/>
          <a:lstStyle/>
          <a:p>
            <a:fld id="{E9690F5D-0402-48EA-8782-0282E71B20E9}" type="slidenum">
              <a:rPr lang="en-US" smtClean="0"/>
              <a:pPr/>
              <a:t>18</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2F1C4B-A94E-4DDC-B9ED-0B17BA7E80D4}" type="slidenum">
              <a:rPr lang="en-US"/>
              <a:pPr/>
              <a:t>19</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D31E02E-9478-4B06-9787-070270BD8541}" type="slidenum">
              <a:rPr lang="en-US"/>
              <a:pPr/>
              <a:t>20</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B17837-B176-48E7-A1AF-AF00841F3C50}" type="slidenum">
              <a:rPr lang="en-US"/>
              <a:pPr/>
              <a:t>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AC5F40-CDA9-4100-B0DD-869E1C087FC4}" type="slidenum">
              <a:rPr lang="en-US"/>
              <a:pPr/>
              <a:t>21</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519306-F9DC-4C15-AF5E-3D1EFAE6CF74}" type="slidenum">
              <a:rPr lang="en-US"/>
              <a:pPr/>
              <a:t>22</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058E28-09CA-4209-9728-E852755F684E}" type="slidenum">
              <a:rPr lang="en-US"/>
              <a:pPr/>
              <a:t>23</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4802BE-27AB-45D2-877E-A71EC7389945}" type="slidenum">
              <a:rPr lang="en-US"/>
              <a:pPr/>
              <a:t>24</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EBAD66-B416-4A40-B848-D92020114CD9}" type="slidenum">
              <a:rPr lang="en-US"/>
              <a:pPr/>
              <a:t>25</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D4A44EB-46E9-4378-9E52-C6042D4B2E72}" type="slidenum">
              <a:rPr lang="en-US"/>
              <a:pPr/>
              <a:t>26</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724BDE0-F108-4322-B97E-F240E1BCF712}" type="slidenum">
              <a:rPr lang="en-US"/>
              <a:pPr/>
              <a:t>27</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F73D96A-47F8-4F52-9301-3BCA38A22CF9}" type="slidenum">
              <a:rPr lang="en-US"/>
              <a:pPr/>
              <a:t>28</a:t>
            </a:fld>
            <a:endParaRPr 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B1A0124-5100-413E-AFF4-E26B8649EA49}" type="slidenum">
              <a:rPr lang="en-US"/>
              <a:pPr/>
              <a:t>29</a:t>
            </a:fld>
            <a:endParaRPr 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C90FB76-ED3A-469A-98BA-CB68A532B4FC}" type="slidenum">
              <a:rPr lang="en-US"/>
              <a:pPr/>
              <a:t>30</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932EE-C760-4D12-AECE-8D6AA280D605}" type="slidenum">
              <a:rPr lang="en-US"/>
              <a:pPr/>
              <a:t>4</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7809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 </a:t>
            </a:r>
            <a:r>
              <a:rPr lang="en-US" dirty="0" err="1"/>
              <a:t>mergesort</a:t>
            </a:r>
            <a:r>
              <a:rPr lang="en-US" baseline="0" dirty="0"/>
              <a:t> can be applied to items in a linked list.</a:t>
            </a:r>
          </a:p>
          <a:p>
            <a:r>
              <a:rPr lang="en-US" baseline="0" dirty="0"/>
              <a:t>Yes – </a:t>
            </a:r>
            <a:r>
              <a:rPr lang="en-US" baseline="0" dirty="0" err="1"/>
              <a:t>mergesort</a:t>
            </a:r>
            <a:r>
              <a:rPr lang="en-US" baseline="0" dirty="0"/>
              <a:t> is stable!</a:t>
            </a:r>
          </a:p>
          <a:p>
            <a:r>
              <a:rPr lang="en-US" baseline="0" dirty="0" err="1"/>
              <a:t>Mergesort</a:t>
            </a:r>
            <a:r>
              <a:rPr lang="en-US" baseline="0" dirty="0"/>
              <a:t> is often used to sort massive amounts of data on disk.  In some cases, you might use some other sort on a small subset of the data (say a few hundred megabytes worth), then use merge to bring these chunks together successively.</a:t>
            </a:r>
          </a:p>
          <a:p>
            <a:r>
              <a:rPr lang="en-US" baseline="0" dirty="0"/>
              <a:t>Yes – </a:t>
            </a:r>
            <a:r>
              <a:rPr lang="en-US" baseline="0" dirty="0" err="1"/>
              <a:t>mergesort</a:t>
            </a:r>
            <a:r>
              <a:rPr lang="en-US" baseline="0" dirty="0"/>
              <a:t> can be parallelized.  You can easily break each array into half (and quarters, </a:t>
            </a:r>
            <a:r>
              <a:rPr lang="en-US" baseline="0" dirty="0" err="1"/>
              <a:t>etc</a:t>
            </a:r>
            <a:r>
              <a:rPr lang="en-US" baseline="0" dirty="0"/>
              <a:t>) and send them to be merge-sorted on different cores. Then they can be merged together. The ultimate merge step needs to process all n elements, however.</a:t>
            </a:r>
          </a:p>
        </p:txBody>
      </p:sp>
      <p:sp>
        <p:nvSpPr>
          <p:cNvPr id="4" name="Slide Number Placeholder 3"/>
          <p:cNvSpPr>
            <a:spLocks noGrp="1"/>
          </p:cNvSpPr>
          <p:nvPr>
            <p:ph type="sldNum" sz="quarter" idx="10"/>
          </p:nvPr>
        </p:nvSpPr>
        <p:spPr/>
        <p:txBody>
          <a:bodyPr/>
          <a:lstStyle/>
          <a:p>
            <a:fld id="{E9690F5D-0402-48EA-8782-0282E71B20E9}" type="slidenum">
              <a:rPr lang="en-US" smtClean="0"/>
              <a:pPr/>
              <a:t>31</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C2B274-4886-4992-9473-848D189FAFDD}" type="slidenum">
              <a:rPr lang="en-US"/>
              <a:pPr/>
              <a:t>33</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932EE-C760-4D12-AECE-8D6AA280D605}" type="slidenum">
              <a:rPr lang="en-US"/>
              <a:pPr/>
              <a:t>35</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6789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53736C-7396-4DAD-A67D-58A3398EB969}" type="slidenum">
              <a:rPr lang="en-US"/>
              <a:pPr/>
              <a:t>36</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E8C54C2-010A-4C88-961C-0326063CFE3D}" type="slidenum">
              <a:rPr lang="en-US"/>
              <a:pPr/>
              <a:t>37</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1EF062-DF11-4C62-B205-354C0AC77540}" type="slidenum">
              <a:rPr lang="en-US"/>
              <a:pPr/>
              <a:t>38</a:t>
            </a:fld>
            <a:endParaRPr 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B7FF271-865E-450F-9A50-C5AEC85FAE8E}" type="slidenum">
              <a:rPr lang="en-US"/>
              <a:pPr/>
              <a:t>39</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F6EF38-4DD6-44A5-8A38-76DCD297EEED}" type="slidenum">
              <a:rPr lang="en-US"/>
              <a:pPr/>
              <a:t>40</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C38866-B9CB-4E3D-9B2A-47D338779EB7}" type="slidenum">
              <a:rPr lang="en-US"/>
              <a:pPr/>
              <a:t>41</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579576-7A3D-4355-8970-F607A54E6982}" type="slidenum">
              <a:rPr lang="en-US"/>
              <a:pPr/>
              <a:t>42</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137BCDB-D259-476F-8384-8BEB3B5E1470}" type="slidenum">
              <a:rPr lang="en-US"/>
              <a:pPr/>
              <a:t>5</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BE23C5-3711-4DEC-86FE-26456D76049A}" type="slidenum">
              <a:rPr lang="en-US"/>
              <a:pPr/>
              <a:t>43</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FA2D99B-CFA6-4E8C-BE1D-A882AC14534C}" type="slidenum">
              <a:rPr lang="en-US"/>
              <a:pPr/>
              <a:t>44</a:t>
            </a:fld>
            <a:endParaRPr 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AB27C-B564-472B-97ED-B3331BABA85B}" type="slidenum">
              <a:rPr lang="en-US"/>
              <a:pPr/>
              <a:t>45</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3B0119-553C-4C20-953E-66C1D7FB0393}" type="slidenum">
              <a:rPr lang="en-US"/>
              <a:pPr/>
              <a:t>46</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47</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48</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49</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50</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51</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52</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A23AF3-06D3-4592-8887-4AB24D5E4D93}" type="slidenum">
              <a:rPr lang="en-US"/>
              <a:pPr/>
              <a:t>6</a:t>
            </a:fld>
            <a:endParaRPr 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B13652-8921-497C-BF87-BC723D439255}" type="slidenum">
              <a:rPr lang="en-US"/>
              <a:pPr/>
              <a:t>54</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08858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B13652-8921-497C-BF87-BC723D439255}" type="slidenum">
              <a:rPr lang="en-US"/>
              <a:pPr/>
              <a:t>55</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936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B1E702C-AF9D-4B12-815C-65F6F8B6038F}" type="slidenum">
              <a:rPr lang="en-US"/>
              <a:pPr/>
              <a:t>7</a:t>
            </a:fld>
            <a:endParaRPr 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29ADD69-4331-4AE8-AB89-623D43DF55F4}" type="slidenum">
              <a:rPr lang="en-US"/>
              <a:pPr/>
              <a:t>8</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6D1E447-76E6-494D-B55E-D086142F9905}" type="slidenum">
              <a:rPr lang="en-US"/>
              <a:pPr/>
              <a:t>9</a:t>
            </a:fld>
            <a:endParaRPr 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1ACC63-01DD-40E6-83D9-B4D36C983F9F}" type="slidenum">
              <a:rPr lang="en-US"/>
              <a:pPr/>
              <a:t>10</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D5FF4-D5CD-4420-9072-7651AB455E7A}" type="slidenum">
              <a:rPr lang="en-US"/>
              <a:pPr/>
              <a:t>‹#›</a:t>
            </a:fld>
            <a:endParaRPr lang="en-US"/>
          </a:p>
        </p:txBody>
      </p:sp>
    </p:spTree>
    <p:extLst>
      <p:ext uri="{BB962C8B-B14F-4D97-AF65-F5344CB8AC3E}">
        <p14:creationId xmlns:p14="http://schemas.microsoft.com/office/powerpoint/2010/main" val="257266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C72581-6B42-4B1C-B4C2-9EF2186DDF97}" type="slidenum">
              <a:rPr lang="en-US"/>
              <a:pPr/>
              <a:t>‹#›</a:t>
            </a:fld>
            <a:endParaRPr lang="en-US"/>
          </a:p>
        </p:txBody>
      </p:sp>
    </p:spTree>
    <p:extLst>
      <p:ext uri="{BB962C8B-B14F-4D97-AF65-F5344CB8AC3E}">
        <p14:creationId xmlns:p14="http://schemas.microsoft.com/office/powerpoint/2010/main" val="139617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8E9AA0-B782-4519-9523-4CF4DDC932BD}" type="slidenum">
              <a:rPr lang="en-US"/>
              <a:pPr/>
              <a:t>‹#›</a:t>
            </a:fld>
            <a:endParaRPr lang="en-US"/>
          </a:p>
        </p:txBody>
      </p:sp>
    </p:spTree>
    <p:extLst>
      <p:ext uri="{BB962C8B-B14F-4D97-AF65-F5344CB8AC3E}">
        <p14:creationId xmlns:p14="http://schemas.microsoft.com/office/powerpoint/2010/main" val="793061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6850" y="-19050"/>
            <a:ext cx="1905000" cy="457200"/>
          </a:xfrm>
        </p:spPr>
        <p:txBody>
          <a:bodyPr/>
          <a:lstStyle>
            <a:lvl1pPr>
              <a:defRPr/>
            </a:lvl1pPr>
          </a:lstStyle>
          <a:p>
            <a:fld id="{60CD07B2-C92E-4CEF-98D7-F6359A715B96}" type="slidenum">
              <a:rPr lang="en-US"/>
              <a:pPr/>
              <a:t>‹#›</a:t>
            </a:fld>
            <a:endParaRPr lang="en-US"/>
          </a:p>
        </p:txBody>
      </p:sp>
    </p:spTree>
    <p:extLst>
      <p:ext uri="{BB962C8B-B14F-4D97-AF65-F5344CB8AC3E}">
        <p14:creationId xmlns:p14="http://schemas.microsoft.com/office/powerpoint/2010/main" val="398143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C09DC-742E-4E7A-8CF1-B3E21A3A6B83}" type="slidenum">
              <a:rPr lang="en-US"/>
              <a:pPr/>
              <a:t>‹#›</a:t>
            </a:fld>
            <a:endParaRPr lang="en-US"/>
          </a:p>
        </p:txBody>
      </p:sp>
    </p:spTree>
    <p:extLst>
      <p:ext uri="{BB962C8B-B14F-4D97-AF65-F5344CB8AC3E}">
        <p14:creationId xmlns:p14="http://schemas.microsoft.com/office/powerpoint/2010/main" val="38058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5E4F8-3147-4960-A341-9694A91B0DF6}" type="slidenum">
              <a:rPr lang="en-US"/>
              <a:pPr/>
              <a:t>‹#›</a:t>
            </a:fld>
            <a:endParaRPr lang="en-US"/>
          </a:p>
        </p:txBody>
      </p:sp>
    </p:spTree>
    <p:extLst>
      <p:ext uri="{BB962C8B-B14F-4D97-AF65-F5344CB8AC3E}">
        <p14:creationId xmlns:p14="http://schemas.microsoft.com/office/powerpoint/2010/main" val="64961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CD293-B9E8-4664-9592-517D2480E68B}" type="slidenum">
              <a:rPr lang="en-US"/>
              <a:pPr/>
              <a:t>‹#›</a:t>
            </a:fld>
            <a:endParaRPr lang="en-US"/>
          </a:p>
        </p:txBody>
      </p:sp>
    </p:spTree>
    <p:extLst>
      <p:ext uri="{BB962C8B-B14F-4D97-AF65-F5344CB8AC3E}">
        <p14:creationId xmlns:p14="http://schemas.microsoft.com/office/powerpoint/2010/main" val="31093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56C397-CAA6-4F17-9492-82BDC246E741}" type="slidenum">
              <a:rPr lang="en-US"/>
              <a:pPr/>
              <a:t>‹#›</a:t>
            </a:fld>
            <a:endParaRPr lang="en-US"/>
          </a:p>
        </p:txBody>
      </p:sp>
    </p:spTree>
    <p:extLst>
      <p:ext uri="{BB962C8B-B14F-4D97-AF65-F5344CB8AC3E}">
        <p14:creationId xmlns:p14="http://schemas.microsoft.com/office/powerpoint/2010/main" val="3645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BAFE1C-04F0-4163-A225-DA024641925D}" type="slidenum">
              <a:rPr lang="en-US"/>
              <a:pPr/>
              <a:t>‹#›</a:t>
            </a:fld>
            <a:endParaRPr lang="en-US"/>
          </a:p>
        </p:txBody>
      </p:sp>
    </p:spTree>
    <p:extLst>
      <p:ext uri="{BB962C8B-B14F-4D97-AF65-F5344CB8AC3E}">
        <p14:creationId xmlns:p14="http://schemas.microsoft.com/office/powerpoint/2010/main" val="7050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4071D6B-E442-458E-9A66-9106647CC764}" type="slidenum">
              <a:rPr lang="en-US"/>
              <a:pPr/>
              <a:t>‹#›</a:t>
            </a:fld>
            <a:endParaRPr lang="en-US"/>
          </a:p>
        </p:txBody>
      </p:sp>
    </p:spTree>
    <p:extLst>
      <p:ext uri="{BB962C8B-B14F-4D97-AF65-F5344CB8AC3E}">
        <p14:creationId xmlns:p14="http://schemas.microsoft.com/office/powerpoint/2010/main" val="340496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3D56E0-E596-4E1F-B0A2-24128AB9A5EB}" type="slidenum">
              <a:rPr lang="en-US"/>
              <a:pPr/>
              <a:t>‹#›</a:t>
            </a:fld>
            <a:endParaRPr lang="en-US"/>
          </a:p>
        </p:txBody>
      </p:sp>
    </p:spTree>
    <p:extLst>
      <p:ext uri="{BB962C8B-B14F-4D97-AF65-F5344CB8AC3E}">
        <p14:creationId xmlns:p14="http://schemas.microsoft.com/office/powerpoint/2010/main" val="23413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11540F-05AA-4AD7-AE28-F2E185779C2D}" type="slidenum">
              <a:rPr lang="en-US"/>
              <a:pPr/>
              <a:t>‹#›</a:t>
            </a:fld>
            <a:endParaRPr lang="en-US"/>
          </a:p>
        </p:txBody>
      </p:sp>
    </p:spTree>
    <p:extLst>
      <p:ext uri="{BB962C8B-B14F-4D97-AF65-F5344CB8AC3E}">
        <p14:creationId xmlns:p14="http://schemas.microsoft.com/office/powerpoint/2010/main" val="367165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466850" y="-190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5DC31973-900B-431F-8A88-36781E96EC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jpeg"/><Relationship Id="rId5" Type="http://schemas.openxmlformats.org/officeDocument/2006/relationships/image" Target="../media/image27.jpeg"/><Relationship Id="rId10" Type="http://schemas.openxmlformats.org/officeDocument/2006/relationships/image" Target="../media/image31.png"/><Relationship Id="rId4" Type="http://schemas.openxmlformats.org/officeDocument/2006/relationships/image" Target="../media/image26.jpeg"/><Relationship Id="rId9" Type="http://schemas.openxmlformats.org/officeDocument/2006/relationships/image" Target="../media/image30.jpe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jpeg"/><Relationship Id="rId5" Type="http://schemas.openxmlformats.org/officeDocument/2006/relationships/image" Target="../media/image27.jpeg"/><Relationship Id="rId10" Type="http://schemas.openxmlformats.org/officeDocument/2006/relationships/image" Target="../media/image31.png"/><Relationship Id="rId4" Type="http://schemas.openxmlformats.org/officeDocument/2006/relationships/image" Target="../media/image26.jpeg"/><Relationship Id="rId9" Type="http://schemas.openxmlformats.org/officeDocument/2006/relationships/image" Target="../media/image30.jpeg"/></Relationships>
</file>

<file path=ppt/slides/_rels/slide2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18.png"/><Relationship Id="rId7"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29.png"/><Relationship Id="rId5" Type="http://schemas.openxmlformats.org/officeDocument/2006/relationships/image" Target="../media/image27.jpeg"/><Relationship Id="rId10" Type="http://schemas.openxmlformats.org/officeDocument/2006/relationships/image" Target="../media/image30.jpeg"/><Relationship Id="rId4" Type="http://schemas.openxmlformats.org/officeDocument/2006/relationships/image" Target="../media/image26.jpeg"/><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png"/><Relationship Id="rId7"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27.jpeg"/><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jpeg"/><Relationship Id="rId5" Type="http://schemas.openxmlformats.org/officeDocument/2006/relationships/image" Target="../media/image27.jpeg"/><Relationship Id="rId10" Type="http://schemas.openxmlformats.org/officeDocument/2006/relationships/image" Target="../media/image31.png"/><Relationship Id="rId4" Type="http://schemas.openxmlformats.org/officeDocument/2006/relationships/image" Target="../media/image26.jpeg"/><Relationship Id="rId9" Type="http://schemas.openxmlformats.org/officeDocument/2006/relationships/image" Target="../media/image30.jpeg"/></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jpeg"/><Relationship Id="rId5" Type="http://schemas.openxmlformats.org/officeDocument/2006/relationships/image" Target="../media/image27.jpeg"/><Relationship Id="rId10" Type="http://schemas.openxmlformats.org/officeDocument/2006/relationships/image" Target="../media/image31.png"/><Relationship Id="rId4" Type="http://schemas.openxmlformats.org/officeDocument/2006/relationships/image" Target="../media/image26.jpeg"/><Relationship Id="rId9" Type="http://schemas.openxmlformats.org/officeDocument/2006/relationships/image" Target="../media/image30.jpe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jpeg"/><Relationship Id="rId5" Type="http://schemas.openxmlformats.org/officeDocument/2006/relationships/image" Target="../media/image27.jpeg"/><Relationship Id="rId10" Type="http://schemas.openxmlformats.org/officeDocument/2006/relationships/image" Target="../media/image31.png"/><Relationship Id="rId4" Type="http://schemas.openxmlformats.org/officeDocument/2006/relationships/image" Target="../media/image35.png"/><Relationship Id="rId9"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png"/><Relationship Id="rId4" Type="http://schemas.openxmlformats.org/officeDocument/2006/relationships/image" Target="../media/image36.jpeg"/><Relationship Id="rId9" Type="http://schemas.openxmlformats.org/officeDocument/2006/relationships/image" Target="../media/image4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8.jpe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0.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DAEB07E3-5379-4367-8111-CF9C9666464F}" type="slidenum">
              <a:rPr lang="en-US"/>
              <a:pPr/>
              <a:t>1</a:t>
            </a:fld>
            <a:endParaRPr lang="en-US"/>
          </a:p>
        </p:txBody>
      </p:sp>
      <p:sp>
        <p:nvSpPr>
          <p:cNvPr id="377858" name="Rectangle 2"/>
          <p:cNvSpPr>
            <a:spLocks noGrp="1" noChangeArrowheads="1"/>
          </p:cNvSpPr>
          <p:nvPr>
            <p:ph type="title"/>
          </p:nvPr>
        </p:nvSpPr>
        <p:spPr/>
        <p:txBody>
          <a:bodyPr/>
          <a:lstStyle/>
          <a:p>
            <a:r>
              <a:rPr lang="en-US" dirty="0"/>
              <a:t>Lecture #11</a:t>
            </a:r>
          </a:p>
        </p:txBody>
      </p:sp>
      <p:sp>
        <p:nvSpPr>
          <p:cNvPr id="377859" name="Rectangle 3"/>
          <p:cNvSpPr>
            <a:spLocks noGrp="1" noChangeArrowheads="1"/>
          </p:cNvSpPr>
          <p:nvPr>
            <p:ph type="body" sz="half" idx="1"/>
          </p:nvPr>
        </p:nvSpPr>
        <p:spPr>
          <a:xfrm>
            <a:off x="685800" y="1085850"/>
            <a:ext cx="7480300" cy="1276350"/>
          </a:xfrm>
        </p:spPr>
        <p:txBody>
          <a:bodyPr/>
          <a:lstStyle/>
          <a:p>
            <a:pPr>
              <a:lnSpc>
                <a:spcPct val="90000"/>
              </a:lnSpc>
            </a:pPr>
            <a:r>
              <a:rPr lang="en-US" sz="2400" dirty="0">
                <a:solidFill>
                  <a:srgbClr val="7030A0"/>
                </a:solidFill>
              </a:rPr>
              <a:t>Sorting Algorithms, part II:</a:t>
            </a:r>
          </a:p>
          <a:p>
            <a:pPr lvl="1">
              <a:lnSpc>
                <a:spcPct val="90000"/>
              </a:lnSpc>
            </a:pPr>
            <a:r>
              <a:rPr lang="en-US" sz="2000" dirty="0">
                <a:solidFill>
                  <a:srgbClr val="7030A0"/>
                </a:solidFill>
              </a:rPr>
              <a:t>Quicksort</a:t>
            </a:r>
          </a:p>
          <a:p>
            <a:pPr lvl="1">
              <a:lnSpc>
                <a:spcPct val="90000"/>
              </a:lnSpc>
            </a:pPr>
            <a:r>
              <a:rPr lang="en-US" sz="2000" dirty="0" err="1">
                <a:solidFill>
                  <a:srgbClr val="7030A0"/>
                </a:solidFill>
              </a:rPr>
              <a:t>Mergesort</a:t>
            </a:r>
            <a:endParaRPr lang="en-US" sz="2000" dirty="0">
              <a:solidFill>
                <a:srgbClr val="7030A0"/>
              </a:solidFill>
            </a:endParaRPr>
          </a:p>
          <a:p>
            <a:pPr>
              <a:lnSpc>
                <a:spcPct val="90000"/>
              </a:lnSpc>
            </a:pPr>
            <a:r>
              <a:rPr lang="en-US" sz="2400" dirty="0">
                <a:solidFill>
                  <a:srgbClr val="7030A0"/>
                </a:solidFill>
              </a:rPr>
              <a:t>Trees</a:t>
            </a:r>
          </a:p>
          <a:p>
            <a:pPr lvl="1">
              <a:lnSpc>
                <a:spcPct val="90000"/>
              </a:lnSpc>
            </a:pPr>
            <a:r>
              <a:rPr lang="en-US" sz="2000" dirty="0">
                <a:solidFill>
                  <a:srgbClr val="7030A0"/>
                </a:solidFill>
              </a:rPr>
              <a:t>Introduction </a:t>
            </a:r>
          </a:p>
          <a:p>
            <a:pPr lvl="1">
              <a:lnSpc>
                <a:spcPct val="90000"/>
              </a:lnSpc>
            </a:pPr>
            <a:r>
              <a:rPr lang="en-US" sz="2000" dirty="0">
                <a:solidFill>
                  <a:srgbClr val="7030A0"/>
                </a:solidFill>
              </a:rPr>
              <a:t>Implementation &amp; Basic Properties</a:t>
            </a:r>
          </a:p>
          <a:p>
            <a:pPr lvl="1">
              <a:lnSpc>
                <a:spcPct val="90000"/>
              </a:lnSpc>
            </a:pPr>
            <a:r>
              <a:rPr lang="en-US" sz="2000" dirty="0">
                <a:solidFill>
                  <a:srgbClr val="7030A0"/>
                </a:solidFill>
              </a:rPr>
              <a:t>Traversals: The Pre-order Traversal</a:t>
            </a:r>
          </a:p>
          <a:p>
            <a:pPr>
              <a:lnSpc>
                <a:spcPct val="90000"/>
              </a:lnSpc>
            </a:pPr>
            <a:r>
              <a:rPr lang="en-US" sz="2400" dirty="0">
                <a:solidFill>
                  <a:srgbClr val="7030A0"/>
                </a:solidFill>
              </a:rPr>
              <a:t>On-your-own Study</a:t>
            </a:r>
          </a:p>
          <a:p>
            <a:pPr lvl="1">
              <a:lnSpc>
                <a:spcPct val="90000"/>
              </a:lnSpc>
            </a:pPr>
            <a:r>
              <a:rPr lang="en-US" sz="2000" dirty="0">
                <a:solidFill>
                  <a:srgbClr val="7030A0"/>
                </a:solidFill>
              </a:rPr>
              <a:t>Full binary trees</a:t>
            </a:r>
          </a:p>
        </p:txBody>
      </p:sp>
    </p:spTree>
    <p:extLst>
      <p:ext uri="{BB962C8B-B14F-4D97-AF65-F5344CB8AC3E}">
        <p14:creationId xmlns:p14="http://schemas.microsoft.com/office/powerpoint/2010/main" val="152577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28CE28E-4702-46DB-A257-F86CE4723A7D}" type="slidenum">
              <a:rPr lang="en-US"/>
              <a:pPr/>
              <a:t>10</a:t>
            </a:fld>
            <a:endParaRPr lang="en-US"/>
          </a:p>
        </p:txBody>
      </p:sp>
      <p:sp>
        <p:nvSpPr>
          <p:cNvPr id="490567" name="Text Box 71"/>
          <p:cNvSpPr txBox="1">
            <a:spLocks noChangeArrowheads="1"/>
          </p:cNvSpPr>
          <p:nvPr/>
        </p:nvSpPr>
        <p:spPr bwMode="auto">
          <a:xfrm>
            <a:off x="58928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0</a:t>
            </a:r>
          </a:p>
        </p:txBody>
      </p:sp>
      <p:sp>
        <p:nvSpPr>
          <p:cNvPr id="490568" name="Text Box 72"/>
          <p:cNvSpPr txBox="1">
            <a:spLocks noChangeArrowheads="1"/>
          </p:cNvSpPr>
          <p:nvPr/>
        </p:nvSpPr>
        <p:spPr bwMode="auto">
          <a:xfrm>
            <a:off x="72390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7</a:t>
            </a:r>
          </a:p>
        </p:txBody>
      </p:sp>
      <p:sp>
        <p:nvSpPr>
          <p:cNvPr id="490498" name="Rectangle 2"/>
          <p:cNvSpPr>
            <a:spLocks noGrp="1" noChangeArrowheads="1"/>
          </p:cNvSpPr>
          <p:nvPr>
            <p:ph type="title"/>
          </p:nvPr>
        </p:nvSpPr>
        <p:spPr>
          <a:xfrm>
            <a:off x="685800" y="-228600"/>
            <a:ext cx="7772400" cy="1143000"/>
          </a:xfrm>
          <a:noFill/>
          <a:ln/>
        </p:spPr>
        <p:txBody>
          <a:bodyPr/>
          <a:lstStyle/>
          <a:p>
            <a:r>
              <a:rPr lang="en-US"/>
              <a:t>D&amp;C Sorts: Quicksort</a:t>
            </a:r>
          </a:p>
        </p:txBody>
      </p:sp>
      <p:sp>
        <p:nvSpPr>
          <p:cNvPr id="490499" name="Text Box 3"/>
          <p:cNvSpPr txBox="1">
            <a:spLocks noChangeArrowheads="1"/>
          </p:cNvSpPr>
          <p:nvPr/>
        </p:nvSpPr>
        <p:spPr bwMode="auto">
          <a:xfrm>
            <a:off x="1447800" y="762000"/>
            <a:ext cx="64960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here’s an actual Quicksort C++ function:</a:t>
            </a:r>
          </a:p>
        </p:txBody>
      </p:sp>
      <p:sp>
        <p:nvSpPr>
          <p:cNvPr id="490500" name="Text Box 4"/>
          <p:cNvSpPr txBox="1">
            <a:spLocks noChangeArrowheads="1"/>
          </p:cNvSpPr>
          <p:nvPr/>
        </p:nvSpPr>
        <p:spPr bwMode="auto">
          <a:xfrm>
            <a:off x="1176338" y="1755775"/>
            <a:ext cx="7265987" cy="342582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900" b="1">
                <a:latin typeface="Courier New" pitchFamily="49" charset="0"/>
                <a:cs typeface="Courier New" pitchFamily="49" charset="0"/>
              </a:rPr>
              <a:t>void QuickSort(int Array[],int First,int Last)</a:t>
            </a:r>
          </a:p>
          <a:p>
            <a:r>
              <a:rPr lang="en-US" sz="1900" b="1">
                <a:latin typeface="Courier New" pitchFamily="49" charset="0"/>
                <a:cs typeface="Courier New" pitchFamily="49" charset="0"/>
              </a:rPr>
              <a:t>{</a:t>
            </a:r>
          </a:p>
          <a:p>
            <a:r>
              <a:rPr lang="en-US" sz="1900" b="1">
                <a:latin typeface="Courier New" pitchFamily="49" charset="0"/>
                <a:cs typeface="Courier New" pitchFamily="49" charset="0"/>
              </a:rPr>
              <a:t>  if (Last – First &gt;= 1 )</a:t>
            </a:r>
          </a:p>
          <a:p>
            <a:r>
              <a:rPr lang="en-US" sz="1900" b="1">
                <a:latin typeface="Courier New" pitchFamily="49" charset="0"/>
                <a:cs typeface="Courier New" pitchFamily="49" charset="0"/>
              </a:rPr>
              <a:t>  {</a:t>
            </a:r>
          </a:p>
          <a:p>
            <a:r>
              <a:rPr lang="en-US" sz="1900" b="1">
                <a:latin typeface="Courier New" pitchFamily="49" charset="0"/>
                <a:cs typeface="Courier New" pitchFamily="49" charset="0"/>
              </a:rPr>
              <a:t>    int PivotIndex;</a:t>
            </a:r>
          </a:p>
          <a:p>
            <a:endParaRPr lang="en-US" sz="1900" b="1">
              <a:latin typeface="Courier New" pitchFamily="49" charset="0"/>
              <a:cs typeface="Courier New" pitchFamily="49" charset="0"/>
            </a:endParaRPr>
          </a:p>
          <a:p>
            <a:endParaRPr lang="en-US" sz="1000" b="1">
              <a:latin typeface="Courier New" pitchFamily="49" charset="0"/>
              <a:cs typeface="Courier New" pitchFamily="49" charset="0"/>
            </a:endParaRPr>
          </a:p>
          <a:p>
            <a:r>
              <a:rPr lang="en-US" sz="1900" b="1">
                <a:latin typeface="Courier New" pitchFamily="49" charset="0"/>
                <a:cs typeface="Courier New" pitchFamily="49" charset="0"/>
              </a:rPr>
              <a:t>    PivotIndex = </a:t>
            </a:r>
            <a:r>
              <a:rPr lang="en-US" sz="1900" b="1">
                <a:solidFill>
                  <a:srgbClr val="FF3300"/>
                </a:solidFill>
                <a:latin typeface="Courier New" pitchFamily="49" charset="0"/>
                <a:cs typeface="Courier New" pitchFamily="49" charset="0"/>
              </a:rPr>
              <a:t>Partition</a:t>
            </a:r>
            <a:r>
              <a:rPr lang="en-US" sz="1900" b="1">
                <a:latin typeface="Courier New" pitchFamily="49" charset="0"/>
                <a:cs typeface="Courier New" pitchFamily="49" charset="0"/>
              </a:rPr>
              <a:t>(Array,First,Last);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(Array,First,PivotIndex-1); // left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(Array,PivotIndex+1,Last);  // right</a:t>
            </a:r>
          </a:p>
          <a:p>
            <a:r>
              <a:rPr lang="en-US" sz="1900" b="1">
                <a:latin typeface="Courier New" pitchFamily="49" charset="0"/>
                <a:cs typeface="Courier New" pitchFamily="49" charset="0"/>
              </a:rPr>
              <a:t>  }</a:t>
            </a:r>
          </a:p>
          <a:p>
            <a:r>
              <a:rPr lang="en-US" sz="1900" b="1">
                <a:latin typeface="Courier New" pitchFamily="49" charset="0"/>
              </a:rPr>
              <a:t>}</a:t>
            </a:r>
          </a:p>
        </p:txBody>
      </p:sp>
      <p:sp>
        <p:nvSpPr>
          <p:cNvPr id="490509" name="AutoShape 13"/>
          <p:cNvSpPr>
            <a:spLocks noChangeArrowheads="1"/>
          </p:cNvSpPr>
          <p:nvPr/>
        </p:nvSpPr>
        <p:spPr bwMode="auto">
          <a:xfrm>
            <a:off x="5846763" y="287338"/>
            <a:ext cx="3275012" cy="1387475"/>
          </a:xfrm>
          <a:prstGeom prst="wedgeRoundRectCallout">
            <a:avLst>
              <a:gd name="adj1" fmla="val -48255"/>
              <a:gd name="adj2" fmla="val 58810"/>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First</a:t>
            </a:r>
            <a:r>
              <a:rPr lang="en-US"/>
              <a:t> specifies the starting element of the array to sort.</a:t>
            </a:r>
          </a:p>
        </p:txBody>
      </p:sp>
      <p:sp>
        <p:nvSpPr>
          <p:cNvPr id="490510" name="AutoShape 14"/>
          <p:cNvSpPr>
            <a:spLocks noChangeArrowheads="1"/>
          </p:cNvSpPr>
          <p:nvPr/>
        </p:nvSpPr>
        <p:spPr bwMode="auto">
          <a:xfrm>
            <a:off x="4048125" y="317500"/>
            <a:ext cx="3275013" cy="1387475"/>
          </a:xfrm>
          <a:prstGeom prst="wedgeRoundRectCallout">
            <a:avLst>
              <a:gd name="adj1" fmla="val 45056"/>
              <a:gd name="adj2" fmla="val 6167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Last</a:t>
            </a:r>
            <a:r>
              <a:rPr lang="en-US"/>
              <a:t> specifies the last element of the array to sort.</a:t>
            </a:r>
          </a:p>
        </p:txBody>
      </p:sp>
      <p:sp>
        <p:nvSpPr>
          <p:cNvPr id="490511" name="AutoShape 15"/>
          <p:cNvSpPr>
            <a:spLocks noChangeArrowheads="1"/>
          </p:cNvSpPr>
          <p:nvPr/>
        </p:nvSpPr>
        <p:spPr bwMode="auto">
          <a:xfrm>
            <a:off x="2820988" y="415925"/>
            <a:ext cx="3630612" cy="1387475"/>
          </a:xfrm>
          <a:prstGeom prst="wedgeRoundRectCallout">
            <a:avLst>
              <a:gd name="adj1" fmla="val -35657"/>
              <a:gd name="adj2" fmla="val 90046"/>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chemeClr val="tx1"/>
                </a:solidFill>
              </a:rPr>
              <a:t>Only bother sorting arrays of </a:t>
            </a:r>
            <a:r>
              <a:rPr lang="en-US">
                <a:solidFill>
                  <a:srgbClr val="6600CC"/>
                </a:solidFill>
              </a:rPr>
              <a:t>at least two</a:t>
            </a:r>
            <a:r>
              <a:rPr lang="en-US">
                <a:solidFill>
                  <a:schemeClr val="tx1"/>
                </a:solidFill>
              </a:rPr>
              <a:t> elements!</a:t>
            </a:r>
          </a:p>
        </p:txBody>
      </p:sp>
      <p:sp>
        <p:nvSpPr>
          <p:cNvPr id="490512" name="AutoShape 16"/>
          <p:cNvSpPr>
            <a:spLocks noChangeArrowheads="1"/>
          </p:cNvSpPr>
          <p:nvPr/>
        </p:nvSpPr>
        <p:spPr bwMode="auto">
          <a:xfrm>
            <a:off x="3983038" y="133191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DIVIDE</a:t>
            </a:r>
          </a:p>
          <a:p>
            <a:pPr algn="ctr"/>
            <a:r>
              <a:rPr lang="en-US">
                <a:solidFill>
                  <a:schemeClr val="tx1"/>
                </a:solidFill>
              </a:rPr>
              <a:t>Pick an element.</a:t>
            </a:r>
          </a:p>
          <a:p>
            <a:pPr algn="ctr"/>
            <a:r>
              <a:rPr lang="en-US">
                <a:solidFill>
                  <a:schemeClr val="tx1"/>
                </a:solidFill>
              </a:rPr>
              <a:t>Move &lt;= items left</a:t>
            </a:r>
          </a:p>
          <a:p>
            <a:pPr algn="ctr"/>
            <a:r>
              <a:rPr lang="en-US">
                <a:solidFill>
                  <a:schemeClr val="tx1"/>
                </a:solidFill>
              </a:rPr>
              <a:t>Move &gt; items right</a:t>
            </a:r>
          </a:p>
        </p:txBody>
      </p:sp>
      <p:sp>
        <p:nvSpPr>
          <p:cNvPr id="490513" name="AutoShape 17"/>
          <p:cNvSpPr>
            <a:spLocks noChangeArrowheads="1"/>
          </p:cNvSpPr>
          <p:nvPr/>
        </p:nvSpPr>
        <p:spPr bwMode="auto">
          <a:xfrm>
            <a:off x="2430463" y="178276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CONQUER</a:t>
            </a:r>
          </a:p>
          <a:p>
            <a:pPr algn="ctr"/>
            <a:r>
              <a:rPr lang="en-US">
                <a:solidFill>
                  <a:schemeClr val="tx1"/>
                </a:solidFill>
              </a:rPr>
              <a:t>Apply our QS algorithm to the left half of the array.</a:t>
            </a:r>
          </a:p>
        </p:txBody>
      </p:sp>
      <p:sp>
        <p:nvSpPr>
          <p:cNvPr id="490514" name="AutoShape 18"/>
          <p:cNvSpPr>
            <a:spLocks noChangeArrowheads="1"/>
          </p:cNvSpPr>
          <p:nvPr/>
        </p:nvSpPr>
        <p:spPr bwMode="auto">
          <a:xfrm>
            <a:off x="2389188" y="2114550"/>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dirty="0">
                <a:solidFill>
                  <a:srgbClr val="6600CC"/>
                </a:solidFill>
              </a:rPr>
              <a:t>CONQUER</a:t>
            </a:r>
          </a:p>
          <a:p>
            <a:pPr algn="ctr"/>
            <a:r>
              <a:rPr lang="en-US" dirty="0">
                <a:solidFill>
                  <a:schemeClr val="tx1"/>
                </a:solidFill>
              </a:rPr>
              <a:t>Apply our QS algorithm to the right half of the array.</a:t>
            </a:r>
          </a:p>
        </p:txBody>
      </p:sp>
      <p:grpSp>
        <p:nvGrpSpPr>
          <p:cNvPr id="490515" name="Group 19"/>
          <p:cNvGrpSpPr>
            <a:grpSpLocks/>
          </p:cNvGrpSpPr>
          <p:nvPr/>
        </p:nvGrpSpPr>
        <p:grpSpPr bwMode="auto">
          <a:xfrm>
            <a:off x="2655888" y="5435600"/>
            <a:ext cx="3783012" cy="1041400"/>
            <a:chOff x="3264" y="672"/>
            <a:chExt cx="2383" cy="656"/>
          </a:xfrm>
        </p:grpSpPr>
        <p:sp>
          <p:nvSpPr>
            <p:cNvPr id="490516" name="Rectangle 2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490517" name="Rectangle 2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18" name="Rectangle 2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19" name="Rectangle 2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20" name="Rectangle 2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21" name="Rectangle 2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22" name="Rectangle 2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23" name="Text Box 2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24" name="Rectangle 2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25" name="Group 29"/>
          <p:cNvGrpSpPr>
            <a:grpSpLocks/>
          </p:cNvGrpSpPr>
          <p:nvPr/>
        </p:nvGrpSpPr>
        <p:grpSpPr bwMode="auto">
          <a:xfrm>
            <a:off x="2655888" y="5435600"/>
            <a:ext cx="3783012" cy="1041400"/>
            <a:chOff x="3264" y="672"/>
            <a:chExt cx="2383" cy="656"/>
          </a:xfrm>
        </p:grpSpPr>
        <p:sp>
          <p:nvSpPr>
            <p:cNvPr id="490526" name="Rectangle 3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27" name="Rectangle 3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28" name="Rectangle 3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29" name="Rectangle 3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30" name="Rectangle 3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31" name="Rectangle 3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32" name="Rectangle 3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3" name="Text Box 3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34" name="Rectangle 3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35" name="Group 39"/>
          <p:cNvGrpSpPr>
            <a:grpSpLocks/>
          </p:cNvGrpSpPr>
          <p:nvPr/>
        </p:nvGrpSpPr>
        <p:grpSpPr bwMode="auto">
          <a:xfrm>
            <a:off x="2655888" y="5435600"/>
            <a:ext cx="3783012" cy="1041400"/>
            <a:chOff x="3264" y="672"/>
            <a:chExt cx="2383" cy="656"/>
          </a:xfrm>
        </p:grpSpPr>
        <p:sp>
          <p:nvSpPr>
            <p:cNvPr id="490536" name="Rectangle 4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490537" name="Rectangle 4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38" name="Rectangle 4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9" name="Rectangle 4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40" name="Rectangle 4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41" name="Rectangle 4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42" name="Rectangle 4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43" name="Text Box 4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44" name="Rectangle 4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490569" name="Rectangle 73"/>
          <p:cNvSpPr>
            <a:spLocks noChangeArrowheads="1"/>
          </p:cNvSpPr>
          <p:nvPr/>
        </p:nvSpPr>
        <p:spPr bwMode="auto">
          <a:xfrm>
            <a:off x="4025900" y="5310188"/>
            <a:ext cx="3289300" cy="1243012"/>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0" name="Rectangle 74"/>
          <p:cNvSpPr>
            <a:spLocks noChangeArrowheads="1"/>
          </p:cNvSpPr>
          <p:nvPr/>
        </p:nvSpPr>
        <p:spPr bwMode="auto">
          <a:xfrm>
            <a:off x="1190625" y="5297488"/>
            <a:ext cx="3289300" cy="1203325"/>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1" name="Text Box 75"/>
          <p:cNvSpPr txBox="1">
            <a:spLocks noChangeArrowheads="1"/>
          </p:cNvSpPr>
          <p:nvPr/>
        </p:nvSpPr>
        <p:spPr bwMode="auto">
          <a:xfrm>
            <a:off x="2070100" y="3230563"/>
            <a:ext cx="431800" cy="579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0515"/>
                                        </p:tgtEl>
                                        <p:attrNameLst>
                                          <p:attrName>style.visibility</p:attrName>
                                        </p:attrNameLst>
                                      </p:cBhvr>
                                      <p:to>
                                        <p:strVal val="visible"/>
                                      </p:to>
                                    </p:set>
                                    <p:animEffect transition="in" filter="fade">
                                      <p:cBhvr>
                                        <p:cTn id="7" dur="2000"/>
                                        <p:tgtEl>
                                          <p:spTgt spid="490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0509"/>
                                        </p:tgtEl>
                                        <p:attrNameLst>
                                          <p:attrName>style.visibility</p:attrName>
                                        </p:attrNameLst>
                                      </p:cBhvr>
                                      <p:to>
                                        <p:strVal val="visible"/>
                                      </p:to>
                                    </p:set>
                                    <p:animEffect transition="in" filter="wipe(down)">
                                      <p:cBhvr>
                                        <p:cTn id="12" dur="500"/>
                                        <p:tgtEl>
                                          <p:spTgt spid="490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9050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056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90510"/>
                                        </p:tgtEl>
                                        <p:attrNameLst>
                                          <p:attrName>style.visibility</p:attrName>
                                        </p:attrNameLst>
                                      </p:cBhvr>
                                      <p:to>
                                        <p:strVal val="visible"/>
                                      </p:to>
                                    </p:set>
                                    <p:animEffect transition="in" filter="wipe(down)">
                                      <p:cBhvr>
                                        <p:cTn id="25" dur="500"/>
                                        <p:tgtEl>
                                          <p:spTgt spid="4905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9051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9056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90511"/>
                                        </p:tgtEl>
                                        <p:attrNameLst>
                                          <p:attrName>style.visibility</p:attrName>
                                        </p:attrNameLst>
                                      </p:cBhvr>
                                      <p:to>
                                        <p:strVal val="visible"/>
                                      </p:to>
                                    </p:set>
                                    <p:animEffect transition="in" filter="wipe(down)">
                                      <p:cBhvr>
                                        <p:cTn id="38" dur="500"/>
                                        <p:tgtEl>
                                          <p:spTgt spid="4905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905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0512"/>
                                        </p:tgtEl>
                                        <p:attrNameLst>
                                          <p:attrName>style.visibility</p:attrName>
                                        </p:attrNameLst>
                                      </p:cBhvr>
                                      <p:to>
                                        <p:strVal val="visible"/>
                                      </p:to>
                                    </p:set>
                                    <p:animEffect transition="in" filter="wipe(down)">
                                      <p:cBhvr>
                                        <p:cTn id="47" dur="500"/>
                                        <p:tgtEl>
                                          <p:spTgt spid="490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49052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90535"/>
                                        </p:tgtEl>
                                        <p:attrNameLst>
                                          <p:attrName>style.visibility</p:attrName>
                                        </p:attrNameLst>
                                      </p:cBhvr>
                                      <p:to>
                                        <p:strVal val="visible"/>
                                      </p:to>
                                    </p:set>
                                    <p:animEffect transition="in" filter="wipe(left)">
                                      <p:cBhvr>
                                        <p:cTn id="56" dur="500"/>
                                        <p:tgtEl>
                                          <p:spTgt spid="4905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057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490512"/>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90513"/>
                                        </p:tgtEl>
                                        <p:attrNameLst>
                                          <p:attrName>style.visibility</p:attrName>
                                        </p:attrNameLst>
                                      </p:cBhvr>
                                      <p:to>
                                        <p:strVal val="visible"/>
                                      </p:to>
                                    </p:set>
                                    <p:animEffect transition="in" filter="wipe(down)">
                                      <p:cBhvr>
                                        <p:cTn id="69" dur="500"/>
                                        <p:tgtEl>
                                          <p:spTgt spid="4905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90569"/>
                                        </p:tgtEl>
                                        <p:attrNameLst>
                                          <p:attrName>style.visibility</p:attrName>
                                        </p:attrNameLst>
                                      </p:cBhvr>
                                      <p:to>
                                        <p:strVal val="visible"/>
                                      </p:to>
                                    </p:set>
                                    <p:animEffect transition="in" filter="fade">
                                      <p:cBhvr>
                                        <p:cTn id="74" dur="500"/>
                                        <p:tgtEl>
                                          <p:spTgt spid="49056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500"/>
                                        <p:tgtEl>
                                          <p:spTgt spid="490569"/>
                                        </p:tgtEl>
                                      </p:cBhvr>
                                    </p:animEffect>
                                    <p:set>
                                      <p:cBhvr>
                                        <p:cTn id="79" dur="1" fill="hold">
                                          <p:stCondLst>
                                            <p:cond delay="499"/>
                                          </p:stCondLst>
                                        </p:cTn>
                                        <p:tgtEl>
                                          <p:spTgt spid="490569"/>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90513"/>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90514"/>
                                        </p:tgtEl>
                                        <p:attrNameLst>
                                          <p:attrName>style.visibility</p:attrName>
                                        </p:attrNameLst>
                                      </p:cBhvr>
                                      <p:to>
                                        <p:strVal val="visible"/>
                                      </p:to>
                                    </p:set>
                                    <p:animEffect transition="in" filter="wipe(down)">
                                      <p:cBhvr>
                                        <p:cTn id="88" dur="500"/>
                                        <p:tgtEl>
                                          <p:spTgt spid="4905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0570"/>
                                        </p:tgtEl>
                                        <p:attrNameLst>
                                          <p:attrName>style.visibility</p:attrName>
                                        </p:attrNameLst>
                                      </p:cBhvr>
                                      <p:to>
                                        <p:strVal val="visible"/>
                                      </p:to>
                                    </p:set>
                                    <p:animEffect transition="in" filter="fade">
                                      <p:cBhvr>
                                        <p:cTn id="93" dur="500"/>
                                        <p:tgtEl>
                                          <p:spTgt spid="49057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presetSubtype="0" fill="hold" grpId="1" nodeType="clickEffect">
                                  <p:stCondLst>
                                    <p:cond delay="0"/>
                                  </p:stCondLst>
                                  <p:childTnLst>
                                    <p:animEffect transition="out" filter="fade">
                                      <p:cBhvr>
                                        <p:cTn id="97" dur="500"/>
                                        <p:tgtEl>
                                          <p:spTgt spid="490570"/>
                                        </p:tgtEl>
                                      </p:cBhvr>
                                    </p:animEffect>
                                    <p:set>
                                      <p:cBhvr>
                                        <p:cTn id="98" dur="1" fill="hold">
                                          <p:stCondLst>
                                            <p:cond delay="499"/>
                                          </p:stCondLst>
                                        </p:cTn>
                                        <p:tgtEl>
                                          <p:spTgt spid="490570"/>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nodeType="clickEffect">
                                  <p:stCondLst>
                                    <p:cond delay="0"/>
                                  </p:stCondLst>
                                  <p:childTnLst>
                                    <p:set>
                                      <p:cBhvr>
                                        <p:cTn id="102" dur="1" fill="hold">
                                          <p:stCondLst>
                                            <p:cond delay="0"/>
                                          </p:stCondLst>
                                        </p:cTn>
                                        <p:tgtEl>
                                          <p:spTgt spid="4905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67" grpId="0"/>
      <p:bldP spid="490568" grpId="0"/>
      <p:bldP spid="490509" grpId="0" animBg="1"/>
      <p:bldP spid="490509" grpId="1" animBg="1"/>
      <p:bldP spid="490510" grpId="0" animBg="1"/>
      <p:bldP spid="490510" grpId="1" animBg="1"/>
      <p:bldP spid="490511" grpId="0" animBg="1"/>
      <p:bldP spid="490511" grpId="1" animBg="1"/>
      <p:bldP spid="490512" grpId="0" animBg="1"/>
      <p:bldP spid="490513" grpId="0" animBg="1"/>
      <p:bldP spid="490513" grpId="1" animBg="1"/>
      <p:bldP spid="490514" grpId="0" animBg="1"/>
      <p:bldP spid="490569" grpId="0" animBg="1"/>
      <p:bldP spid="490569" grpId="1" animBg="1"/>
      <p:bldP spid="490570" grpId="0" animBg="1"/>
      <p:bldP spid="490570" grpId="1" animBg="1"/>
      <p:bldP spid="4905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lide Number Placeholder 3"/>
          <p:cNvSpPr>
            <a:spLocks noGrp="1"/>
          </p:cNvSpPr>
          <p:nvPr>
            <p:ph type="sldNum" sz="quarter" idx="12"/>
          </p:nvPr>
        </p:nvSpPr>
        <p:spPr/>
        <p:txBody>
          <a:bodyPr/>
          <a:lstStyle/>
          <a:p>
            <a:fld id="{39E40C61-B556-499A-B06B-426B686A5D66}" type="slidenum">
              <a:rPr lang="en-US"/>
              <a:pPr/>
              <a:t>11</a:t>
            </a:fld>
            <a:endParaRPr lang="en-US"/>
          </a:p>
        </p:txBody>
      </p:sp>
      <p:sp>
        <p:nvSpPr>
          <p:cNvPr id="503810" name="Text Box 2"/>
          <p:cNvSpPr txBox="1">
            <a:spLocks noChangeArrowheads="1"/>
          </p:cNvSpPr>
          <p:nvPr/>
        </p:nvSpPr>
        <p:spPr bwMode="auto">
          <a:xfrm>
            <a:off x="304800" y="2058988"/>
            <a:ext cx="6045200" cy="475297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Partition(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low,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high)</a:t>
            </a:r>
          </a:p>
          <a:p>
            <a:r>
              <a:rPr lang="en-US" sz="1700" b="1" dirty="0">
                <a:latin typeface="Courier New" pitchFamily="49" charset="0"/>
                <a:cs typeface="Courier New" pitchFamily="49" charset="0"/>
              </a:rPr>
              <a:t>{</a:t>
            </a:r>
          </a:p>
          <a:p>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pi = low;</a:t>
            </a:r>
          </a:p>
          <a:p>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pivot = a[low];  </a:t>
            </a:r>
          </a:p>
          <a:p>
            <a:r>
              <a:rPr lang="en-US" sz="1700" b="1" dirty="0">
                <a:latin typeface="Courier New" pitchFamily="49" charset="0"/>
                <a:cs typeface="Courier New" pitchFamily="49" charset="0"/>
              </a:rPr>
              <a:t>  do</a:t>
            </a:r>
          </a:p>
          <a:p>
            <a:r>
              <a:rPr lang="en-US" sz="1700" b="1" dirty="0">
                <a:latin typeface="Courier New" pitchFamily="49" charset="0"/>
                <a:cs typeface="Courier New" pitchFamily="49" charset="0"/>
              </a:rPr>
              <a:t>  {</a:t>
            </a:r>
          </a:p>
          <a:p>
            <a:r>
              <a:rPr lang="en-US" sz="1700" b="1" dirty="0">
                <a:latin typeface="Courier New" pitchFamily="49" charset="0"/>
                <a:cs typeface="Courier New" pitchFamily="49" charset="0"/>
              </a:rPr>
              <a:t>     while ( low &lt;= high &amp;&amp; a[low] &lt;= pivot )</a:t>
            </a:r>
          </a:p>
          <a:p>
            <a:r>
              <a:rPr lang="en-US" sz="1700" b="1" dirty="0">
                <a:latin typeface="Courier New" pitchFamily="49" charset="0"/>
                <a:cs typeface="Courier New" pitchFamily="49" charset="0"/>
              </a:rPr>
              <a:t>        low++;</a:t>
            </a:r>
          </a:p>
          <a:p>
            <a:r>
              <a:rPr lang="en-US" sz="1700" b="1" dirty="0">
                <a:latin typeface="Courier New" pitchFamily="49" charset="0"/>
                <a:cs typeface="Courier New" pitchFamily="49" charset="0"/>
              </a:rPr>
              <a:t>     while ( a[high] &gt; pivot )</a:t>
            </a:r>
          </a:p>
          <a:p>
            <a:r>
              <a:rPr lang="en-US" sz="1700" b="1" dirty="0">
                <a:latin typeface="Courier New" pitchFamily="49" charset="0"/>
                <a:cs typeface="Courier New" pitchFamily="49" charset="0"/>
              </a:rPr>
              <a:t>        high--;</a:t>
            </a:r>
          </a:p>
          <a:p>
            <a:r>
              <a:rPr lang="en-US" sz="1700" b="1" dirty="0">
                <a:latin typeface="Courier New" pitchFamily="49" charset="0"/>
                <a:cs typeface="Courier New" pitchFamily="49" charset="0"/>
              </a:rPr>
              <a:t>     if ( low &lt; high )</a:t>
            </a:r>
          </a:p>
          <a:p>
            <a:r>
              <a:rPr lang="en-US" sz="1700" b="1" dirty="0">
                <a:latin typeface="Courier New" pitchFamily="49" charset="0"/>
                <a:cs typeface="Courier New" pitchFamily="49" charset="0"/>
              </a:rPr>
              <a:t>        swap(a[low], a[high]);</a:t>
            </a:r>
          </a:p>
          <a:p>
            <a:r>
              <a:rPr lang="en-US" sz="1700" b="1" dirty="0">
                <a:latin typeface="Courier New" pitchFamily="49" charset="0"/>
                <a:cs typeface="Courier New" pitchFamily="49" charset="0"/>
              </a:rPr>
              <a:t>  }</a:t>
            </a:r>
          </a:p>
          <a:p>
            <a:r>
              <a:rPr lang="en-US" sz="1700" b="1" dirty="0">
                <a:latin typeface="Courier New" pitchFamily="49" charset="0"/>
                <a:cs typeface="Courier New" pitchFamily="49" charset="0"/>
              </a:rPr>
              <a:t>  while ( low &lt; high );</a:t>
            </a:r>
          </a:p>
          <a:p>
            <a:r>
              <a:rPr lang="en-US" sz="1700" b="1" dirty="0">
                <a:latin typeface="Courier New" pitchFamily="49" charset="0"/>
                <a:cs typeface="Courier New" pitchFamily="49" charset="0"/>
              </a:rPr>
              <a:t>  swap(a[pi], a[high]);</a:t>
            </a:r>
          </a:p>
          <a:p>
            <a:r>
              <a:rPr lang="en-US" sz="1700" b="1" dirty="0">
                <a:latin typeface="Courier New" pitchFamily="49" charset="0"/>
                <a:cs typeface="Courier New" pitchFamily="49" charset="0"/>
              </a:rPr>
              <a:t>  pi = high;</a:t>
            </a:r>
          </a:p>
          <a:p>
            <a:r>
              <a:rPr lang="en-US" sz="1700" b="1" dirty="0">
                <a:latin typeface="Courier New" pitchFamily="49" charset="0"/>
                <a:cs typeface="Courier New" pitchFamily="49" charset="0"/>
              </a:rPr>
              <a:t>  return(pi); </a:t>
            </a:r>
          </a:p>
          <a:p>
            <a:r>
              <a:rPr lang="en-US" sz="1700" b="1" dirty="0">
                <a:latin typeface="Courier New" pitchFamily="49" charset="0"/>
                <a:cs typeface="Courier New" pitchFamily="49" charset="0"/>
              </a:rPr>
              <a:t>}</a:t>
            </a:r>
          </a:p>
        </p:txBody>
      </p:sp>
      <p:sp>
        <p:nvSpPr>
          <p:cNvPr id="503811"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t>The QS Partition Function</a:t>
            </a:r>
          </a:p>
        </p:txBody>
      </p:sp>
      <p:grpSp>
        <p:nvGrpSpPr>
          <p:cNvPr id="503812" name="Group 4"/>
          <p:cNvGrpSpPr>
            <a:grpSpLocks/>
          </p:cNvGrpSpPr>
          <p:nvPr/>
        </p:nvGrpSpPr>
        <p:grpSpPr bwMode="auto">
          <a:xfrm>
            <a:off x="3505200" y="6019800"/>
            <a:ext cx="5486400" cy="533400"/>
            <a:chOff x="1296" y="1296"/>
            <a:chExt cx="3456" cy="336"/>
          </a:xfrm>
        </p:grpSpPr>
        <p:sp>
          <p:nvSpPr>
            <p:cNvPr id="503813" name="Rectangle 5"/>
            <p:cNvSpPr>
              <a:spLocks noChangeArrowheads="1"/>
            </p:cNvSpPr>
            <p:nvPr/>
          </p:nvSpPr>
          <p:spPr bwMode="auto">
            <a:xfrm>
              <a:off x="129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3814" name="Rectangle 6"/>
            <p:cNvSpPr>
              <a:spLocks noChangeArrowheads="1"/>
            </p:cNvSpPr>
            <p:nvPr/>
          </p:nvSpPr>
          <p:spPr bwMode="auto">
            <a:xfrm>
              <a:off x="158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3815" name="Rectangle 7"/>
            <p:cNvSpPr>
              <a:spLocks noChangeArrowheads="1"/>
            </p:cNvSpPr>
            <p:nvPr/>
          </p:nvSpPr>
          <p:spPr bwMode="auto">
            <a:xfrm>
              <a:off x="187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3816" name="Rectangle 8"/>
            <p:cNvSpPr>
              <a:spLocks noChangeArrowheads="1"/>
            </p:cNvSpPr>
            <p:nvPr/>
          </p:nvSpPr>
          <p:spPr bwMode="auto">
            <a:xfrm>
              <a:off x="216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3817" name="Rectangle 9"/>
            <p:cNvSpPr>
              <a:spLocks noChangeArrowheads="1"/>
            </p:cNvSpPr>
            <p:nvPr/>
          </p:nvSpPr>
          <p:spPr bwMode="auto">
            <a:xfrm>
              <a:off x="244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99</a:t>
              </a:r>
            </a:p>
          </p:txBody>
        </p:sp>
        <p:sp>
          <p:nvSpPr>
            <p:cNvPr id="503818" name="Rectangle 10"/>
            <p:cNvSpPr>
              <a:spLocks noChangeArrowheads="1"/>
            </p:cNvSpPr>
            <p:nvPr/>
          </p:nvSpPr>
          <p:spPr bwMode="auto">
            <a:xfrm>
              <a:off x="273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52</a:t>
              </a:r>
            </a:p>
          </p:txBody>
        </p:sp>
        <p:sp>
          <p:nvSpPr>
            <p:cNvPr id="503819" name="Rectangle 11"/>
            <p:cNvSpPr>
              <a:spLocks noChangeArrowheads="1"/>
            </p:cNvSpPr>
            <p:nvPr/>
          </p:nvSpPr>
          <p:spPr bwMode="auto">
            <a:xfrm>
              <a:off x="302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3820" name="Rectangle 12"/>
            <p:cNvSpPr>
              <a:spLocks noChangeArrowheads="1"/>
            </p:cNvSpPr>
            <p:nvPr/>
          </p:nvSpPr>
          <p:spPr bwMode="auto">
            <a:xfrm>
              <a:off x="331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3821" name="Rectangle 13"/>
            <p:cNvSpPr>
              <a:spLocks noChangeArrowheads="1"/>
            </p:cNvSpPr>
            <p:nvPr/>
          </p:nvSpPr>
          <p:spPr bwMode="auto">
            <a:xfrm>
              <a:off x="360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a:t>
              </a:r>
            </a:p>
          </p:txBody>
        </p:sp>
        <p:sp>
          <p:nvSpPr>
            <p:cNvPr id="503822" name="Rectangle 14"/>
            <p:cNvSpPr>
              <a:spLocks noChangeArrowheads="1"/>
            </p:cNvSpPr>
            <p:nvPr/>
          </p:nvSpPr>
          <p:spPr bwMode="auto">
            <a:xfrm>
              <a:off x="388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35</a:t>
              </a:r>
            </a:p>
          </p:txBody>
        </p:sp>
        <p:sp>
          <p:nvSpPr>
            <p:cNvPr id="503823" name="Rectangle 15"/>
            <p:cNvSpPr>
              <a:spLocks noChangeArrowheads="1"/>
            </p:cNvSpPr>
            <p:nvPr/>
          </p:nvSpPr>
          <p:spPr bwMode="auto">
            <a:xfrm>
              <a:off x="417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503824" name="Rectangle 16"/>
            <p:cNvSpPr>
              <a:spLocks noChangeArrowheads="1"/>
            </p:cNvSpPr>
            <p:nvPr/>
          </p:nvSpPr>
          <p:spPr bwMode="auto">
            <a:xfrm>
              <a:off x="446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grpSp>
      <p:sp>
        <p:nvSpPr>
          <p:cNvPr id="503825" name="Text Box 17"/>
          <p:cNvSpPr txBox="1">
            <a:spLocks noChangeArrowheads="1"/>
          </p:cNvSpPr>
          <p:nvPr/>
        </p:nvSpPr>
        <p:spPr bwMode="auto">
          <a:xfrm>
            <a:off x="669925" y="914400"/>
            <a:ext cx="7918450" cy="11079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dirty="0"/>
              <a:t>The </a:t>
            </a:r>
            <a:r>
              <a:rPr lang="en-US" sz="2200" dirty="0">
                <a:solidFill>
                  <a:srgbClr val="FF3300"/>
                </a:solidFill>
              </a:rPr>
              <a:t>Partition</a:t>
            </a:r>
            <a:r>
              <a:rPr lang="en-US" sz="2200" dirty="0"/>
              <a:t> function uses the first item as the pivot value and moves </a:t>
            </a:r>
            <a:r>
              <a:rPr lang="en-US" sz="2200" dirty="0">
                <a:solidFill>
                  <a:srgbClr val="FF0000"/>
                </a:solidFill>
              </a:rPr>
              <a:t>less-than-or-equal items </a:t>
            </a:r>
            <a:r>
              <a:rPr lang="en-US" sz="2200" dirty="0"/>
              <a:t>to the </a:t>
            </a:r>
            <a:r>
              <a:rPr lang="en-US" sz="2200" dirty="0">
                <a:solidFill>
                  <a:srgbClr val="FF0000"/>
                </a:solidFill>
              </a:rPr>
              <a:t>left</a:t>
            </a:r>
            <a:r>
              <a:rPr lang="en-US" sz="2200" dirty="0"/>
              <a:t> and </a:t>
            </a:r>
            <a:r>
              <a:rPr lang="en-US" sz="2200" dirty="0">
                <a:solidFill>
                  <a:srgbClr val="0000CC"/>
                </a:solidFill>
              </a:rPr>
              <a:t>larger ones </a:t>
            </a:r>
            <a:r>
              <a:rPr lang="en-US" sz="2200" dirty="0"/>
              <a:t>to the </a:t>
            </a:r>
            <a:r>
              <a:rPr lang="en-US" sz="2200" dirty="0">
                <a:solidFill>
                  <a:srgbClr val="0000CC"/>
                </a:solidFill>
              </a:rPr>
              <a:t>right</a:t>
            </a:r>
            <a:r>
              <a:rPr lang="en-US" sz="2200" dirty="0"/>
              <a:t>. </a:t>
            </a:r>
          </a:p>
        </p:txBody>
      </p:sp>
      <p:sp>
        <p:nvSpPr>
          <p:cNvPr id="503826" name="Text Box 18"/>
          <p:cNvSpPr txBox="1">
            <a:spLocks noChangeArrowheads="1"/>
          </p:cNvSpPr>
          <p:nvPr/>
        </p:nvSpPr>
        <p:spPr bwMode="auto">
          <a:xfrm>
            <a:off x="3300413" y="2682875"/>
            <a:ext cx="52371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Select the first item as our pivot value</a:t>
            </a:r>
          </a:p>
        </p:txBody>
      </p:sp>
      <p:sp>
        <p:nvSpPr>
          <p:cNvPr id="503827" name="Rectangle 19"/>
          <p:cNvSpPr>
            <a:spLocks noChangeArrowheads="1"/>
          </p:cNvSpPr>
          <p:nvPr/>
        </p:nvSpPr>
        <p:spPr bwMode="auto">
          <a:xfrm>
            <a:off x="3505200" y="6019800"/>
            <a:ext cx="457200" cy="533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grpSp>
        <p:nvGrpSpPr>
          <p:cNvPr id="503832" name="Group 24"/>
          <p:cNvGrpSpPr>
            <a:grpSpLocks/>
          </p:cNvGrpSpPr>
          <p:nvPr/>
        </p:nvGrpSpPr>
        <p:grpSpPr bwMode="auto">
          <a:xfrm>
            <a:off x="8434388" y="5334000"/>
            <a:ext cx="631825" cy="671513"/>
            <a:chOff x="5307" y="1056"/>
            <a:chExt cx="398" cy="423"/>
          </a:xfrm>
        </p:grpSpPr>
        <p:sp>
          <p:nvSpPr>
            <p:cNvPr id="503833" name="Line 25"/>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4" name="Text Box 26"/>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nvGrpSpPr>
          <p:cNvPr id="503836" name="Group 28"/>
          <p:cNvGrpSpPr>
            <a:grpSpLocks/>
          </p:cNvGrpSpPr>
          <p:nvPr/>
        </p:nvGrpSpPr>
        <p:grpSpPr bwMode="auto">
          <a:xfrm>
            <a:off x="3467100" y="5299075"/>
            <a:ext cx="592138" cy="671513"/>
            <a:chOff x="5307" y="1056"/>
            <a:chExt cx="373" cy="423"/>
          </a:xfrm>
        </p:grpSpPr>
        <p:sp>
          <p:nvSpPr>
            <p:cNvPr id="503837" name="Line 29"/>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8" name="Text Box 30"/>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grpSp>
        <p:nvGrpSpPr>
          <p:cNvPr id="503843" name="Group 35"/>
          <p:cNvGrpSpPr>
            <a:grpSpLocks/>
          </p:cNvGrpSpPr>
          <p:nvPr/>
        </p:nvGrpSpPr>
        <p:grpSpPr bwMode="auto">
          <a:xfrm>
            <a:off x="3581400" y="5313363"/>
            <a:ext cx="885825" cy="671512"/>
            <a:chOff x="2256" y="3347"/>
            <a:chExt cx="558" cy="423"/>
          </a:xfrm>
        </p:grpSpPr>
        <p:grpSp>
          <p:nvGrpSpPr>
            <p:cNvPr id="503839" name="Group 31"/>
            <p:cNvGrpSpPr>
              <a:grpSpLocks/>
            </p:cNvGrpSpPr>
            <p:nvPr/>
          </p:nvGrpSpPr>
          <p:grpSpPr bwMode="auto">
            <a:xfrm>
              <a:off x="2441" y="3347"/>
              <a:ext cx="373" cy="423"/>
              <a:chOff x="5307" y="1056"/>
              <a:chExt cx="373" cy="423"/>
            </a:xfrm>
          </p:grpSpPr>
          <p:sp>
            <p:nvSpPr>
              <p:cNvPr id="503840" name="Line 3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1" name="Text Box 33"/>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2" name="Rectangle 34"/>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44" name="Group 36"/>
          <p:cNvGrpSpPr>
            <a:grpSpLocks/>
          </p:cNvGrpSpPr>
          <p:nvPr/>
        </p:nvGrpSpPr>
        <p:grpSpPr bwMode="auto">
          <a:xfrm>
            <a:off x="4038600" y="5334000"/>
            <a:ext cx="885825" cy="671513"/>
            <a:chOff x="2256" y="3347"/>
            <a:chExt cx="558" cy="423"/>
          </a:xfrm>
        </p:grpSpPr>
        <p:grpSp>
          <p:nvGrpSpPr>
            <p:cNvPr id="503845" name="Group 37"/>
            <p:cNvGrpSpPr>
              <a:grpSpLocks/>
            </p:cNvGrpSpPr>
            <p:nvPr/>
          </p:nvGrpSpPr>
          <p:grpSpPr bwMode="auto">
            <a:xfrm>
              <a:off x="2441" y="3347"/>
              <a:ext cx="373" cy="423"/>
              <a:chOff x="5307" y="1056"/>
              <a:chExt cx="373" cy="423"/>
            </a:xfrm>
          </p:grpSpPr>
          <p:sp>
            <p:nvSpPr>
              <p:cNvPr id="503846" name="Line 3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7" name="Text Box 3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8" name="Rectangle 4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53" name="Group 45"/>
          <p:cNvGrpSpPr>
            <a:grpSpLocks/>
          </p:cNvGrpSpPr>
          <p:nvPr/>
        </p:nvGrpSpPr>
        <p:grpSpPr bwMode="auto">
          <a:xfrm>
            <a:off x="3276600" y="2525713"/>
            <a:ext cx="5716588" cy="1758950"/>
            <a:chOff x="2064" y="1680"/>
            <a:chExt cx="3601" cy="1108"/>
          </a:xfrm>
        </p:grpSpPr>
        <p:grpSp>
          <p:nvGrpSpPr>
            <p:cNvPr id="503830" name="Group 22"/>
            <p:cNvGrpSpPr>
              <a:grpSpLocks/>
            </p:cNvGrpSpPr>
            <p:nvPr/>
          </p:nvGrpSpPr>
          <p:grpSpPr bwMode="auto">
            <a:xfrm>
              <a:off x="3950" y="2256"/>
              <a:ext cx="1696" cy="532"/>
              <a:chOff x="3950" y="2256"/>
              <a:chExt cx="1696" cy="532"/>
            </a:xfrm>
          </p:grpSpPr>
          <p:sp>
            <p:nvSpPr>
              <p:cNvPr id="503828" name="Text Box 20"/>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&gt; than the pivot.</a:t>
                </a:r>
              </a:p>
            </p:txBody>
          </p:sp>
          <p:sp>
            <p:nvSpPr>
              <p:cNvPr id="503829" name="Text Box 21"/>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nvGrpSpPr>
            <p:cNvPr id="503851" name="Group 43"/>
            <p:cNvGrpSpPr>
              <a:grpSpLocks/>
            </p:cNvGrpSpPr>
            <p:nvPr/>
          </p:nvGrpSpPr>
          <p:grpSpPr bwMode="auto">
            <a:xfrm>
              <a:off x="2064" y="1680"/>
              <a:ext cx="3601" cy="392"/>
              <a:chOff x="2064" y="1680"/>
              <a:chExt cx="3601" cy="392"/>
            </a:xfrm>
          </p:grpSpPr>
          <p:sp>
            <p:nvSpPr>
              <p:cNvPr id="503849" name="Rectangle 41"/>
              <p:cNvSpPr>
                <a:spLocks noChangeArrowheads="1"/>
              </p:cNvSpPr>
              <p:nvPr/>
            </p:nvSpPr>
            <p:spPr bwMode="auto">
              <a:xfrm>
                <a:off x="2064" y="1680"/>
                <a:ext cx="1916" cy="392"/>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50" name="Rectangle 42"/>
              <p:cNvSpPr>
                <a:spLocks noChangeArrowheads="1"/>
              </p:cNvSpPr>
              <p:nvPr/>
            </p:nvSpPr>
            <p:spPr bwMode="auto">
              <a:xfrm>
                <a:off x="4026" y="1680"/>
                <a:ext cx="1639" cy="39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03878" name="Group 70"/>
          <p:cNvGrpSpPr>
            <a:grpSpLocks/>
          </p:cNvGrpSpPr>
          <p:nvPr/>
        </p:nvGrpSpPr>
        <p:grpSpPr bwMode="auto">
          <a:xfrm>
            <a:off x="4340225" y="3419475"/>
            <a:ext cx="4637088" cy="1370013"/>
            <a:chOff x="2734" y="2154"/>
            <a:chExt cx="2921" cy="863"/>
          </a:xfrm>
        </p:grpSpPr>
        <p:sp>
          <p:nvSpPr>
            <p:cNvPr id="503861" name="Rectangle 53"/>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855" name="Group 47"/>
            <p:cNvGrpSpPr>
              <a:grpSpLocks/>
            </p:cNvGrpSpPr>
            <p:nvPr/>
          </p:nvGrpSpPr>
          <p:grpSpPr bwMode="auto">
            <a:xfrm>
              <a:off x="2734" y="2485"/>
              <a:ext cx="1778" cy="532"/>
              <a:chOff x="3950" y="2256"/>
              <a:chExt cx="1778" cy="532"/>
            </a:xfrm>
          </p:grpSpPr>
          <p:sp>
            <p:nvSpPr>
              <p:cNvPr id="503856" name="Text Box 48"/>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&lt;= than the pivot.</a:t>
                </a:r>
              </a:p>
            </p:txBody>
          </p:sp>
          <p:sp>
            <p:nvSpPr>
              <p:cNvPr id="503857" name="Text Box 49"/>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867" name="Group 59"/>
          <p:cNvGrpSpPr>
            <a:grpSpLocks/>
          </p:cNvGrpSpPr>
          <p:nvPr/>
        </p:nvGrpSpPr>
        <p:grpSpPr bwMode="auto">
          <a:xfrm>
            <a:off x="7924800" y="5308600"/>
            <a:ext cx="1136650" cy="696913"/>
            <a:chOff x="4992" y="3344"/>
            <a:chExt cx="716" cy="439"/>
          </a:xfrm>
        </p:grpSpPr>
        <p:grpSp>
          <p:nvGrpSpPr>
            <p:cNvPr id="503863" name="Group 55"/>
            <p:cNvGrpSpPr>
              <a:grpSpLocks/>
            </p:cNvGrpSpPr>
            <p:nvPr/>
          </p:nvGrpSpPr>
          <p:grpSpPr bwMode="auto">
            <a:xfrm>
              <a:off x="4992" y="3360"/>
              <a:ext cx="398" cy="423"/>
              <a:chOff x="5307" y="1056"/>
              <a:chExt cx="398" cy="423"/>
            </a:xfrm>
          </p:grpSpPr>
          <p:sp>
            <p:nvSpPr>
              <p:cNvPr id="503864" name="Line 56"/>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65" name="Text Box 57"/>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66" name="Rectangle 58"/>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68" name="Group 60"/>
          <p:cNvGrpSpPr>
            <a:grpSpLocks/>
          </p:cNvGrpSpPr>
          <p:nvPr/>
        </p:nvGrpSpPr>
        <p:grpSpPr bwMode="auto">
          <a:xfrm>
            <a:off x="7502525" y="5311775"/>
            <a:ext cx="1136650" cy="696913"/>
            <a:chOff x="4992" y="3344"/>
            <a:chExt cx="716" cy="439"/>
          </a:xfrm>
        </p:grpSpPr>
        <p:grpSp>
          <p:nvGrpSpPr>
            <p:cNvPr id="503869" name="Group 61"/>
            <p:cNvGrpSpPr>
              <a:grpSpLocks/>
            </p:cNvGrpSpPr>
            <p:nvPr/>
          </p:nvGrpSpPr>
          <p:grpSpPr bwMode="auto">
            <a:xfrm>
              <a:off x="4992" y="3360"/>
              <a:ext cx="398" cy="423"/>
              <a:chOff x="5307" y="1056"/>
              <a:chExt cx="398" cy="423"/>
            </a:xfrm>
          </p:grpSpPr>
          <p:sp>
            <p:nvSpPr>
              <p:cNvPr id="503870" name="Line 6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1" name="Text Box 63"/>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2" name="Rectangle 64"/>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73" name="Group 65"/>
          <p:cNvGrpSpPr>
            <a:grpSpLocks/>
          </p:cNvGrpSpPr>
          <p:nvPr/>
        </p:nvGrpSpPr>
        <p:grpSpPr bwMode="auto">
          <a:xfrm>
            <a:off x="7065963" y="5311775"/>
            <a:ext cx="1136650" cy="696913"/>
            <a:chOff x="4992" y="3344"/>
            <a:chExt cx="716" cy="439"/>
          </a:xfrm>
        </p:grpSpPr>
        <p:grpSp>
          <p:nvGrpSpPr>
            <p:cNvPr id="503874" name="Group 66"/>
            <p:cNvGrpSpPr>
              <a:grpSpLocks/>
            </p:cNvGrpSpPr>
            <p:nvPr/>
          </p:nvGrpSpPr>
          <p:grpSpPr bwMode="auto">
            <a:xfrm>
              <a:off x="4992" y="3360"/>
              <a:ext cx="398" cy="423"/>
              <a:chOff x="5307" y="1056"/>
              <a:chExt cx="398" cy="423"/>
            </a:xfrm>
          </p:grpSpPr>
          <p:sp>
            <p:nvSpPr>
              <p:cNvPr id="503875" name="Line 6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6" name="Text Box 6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7" name="Rectangle 69"/>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90" name="Group 82"/>
          <p:cNvGrpSpPr>
            <a:grpSpLocks/>
          </p:cNvGrpSpPr>
          <p:nvPr/>
        </p:nvGrpSpPr>
        <p:grpSpPr bwMode="auto">
          <a:xfrm>
            <a:off x="4410075" y="3962400"/>
            <a:ext cx="4810125" cy="1338263"/>
            <a:chOff x="2778" y="2496"/>
            <a:chExt cx="3030" cy="843"/>
          </a:xfrm>
        </p:grpSpPr>
        <p:sp>
          <p:nvSpPr>
            <p:cNvPr id="503879" name="Text Box 71"/>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881" name="Rectangle 73"/>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82" name="Rectangle 74"/>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89" name="Group 81"/>
          <p:cNvGrpSpPr>
            <a:grpSpLocks/>
          </p:cNvGrpSpPr>
          <p:nvPr/>
        </p:nvGrpSpPr>
        <p:grpSpPr bwMode="auto">
          <a:xfrm>
            <a:off x="4419600" y="6019800"/>
            <a:ext cx="3200400" cy="533400"/>
            <a:chOff x="2784" y="3792"/>
            <a:chExt cx="2016" cy="336"/>
          </a:xfrm>
        </p:grpSpPr>
        <p:sp>
          <p:nvSpPr>
            <p:cNvPr id="503885" name="Rectangle 77"/>
            <p:cNvSpPr>
              <a:spLocks noChangeArrowheads="1"/>
            </p:cNvSpPr>
            <p:nvPr/>
          </p:nvSpPr>
          <p:spPr bwMode="auto">
            <a:xfrm>
              <a:off x="278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12</a:t>
              </a:r>
            </a:p>
          </p:txBody>
        </p:sp>
        <p:sp>
          <p:nvSpPr>
            <p:cNvPr id="503886" name="Rectangle 78"/>
            <p:cNvSpPr>
              <a:spLocks noChangeArrowheads="1"/>
            </p:cNvSpPr>
            <p:nvPr/>
          </p:nvSpPr>
          <p:spPr bwMode="auto">
            <a:xfrm>
              <a:off x="4512"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77</a:t>
              </a:r>
            </a:p>
          </p:txBody>
        </p:sp>
      </p:grpSp>
      <p:grpSp>
        <p:nvGrpSpPr>
          <p:cNvPr id="503903" name="Group 95"/>
          <p:cNvGrpSpPr>
            <a:grpSpLocks/>
          </p:cNvGrpSpPr>
          <p:nvPr/>
        </p:nvGrpSpPr>
        <p:grpSpPr bwMode="auto">
          <a:xfrm>
            <a:off x="4648200" y="3440113"/>
            <a:ext cx="4470400" cy="1927225"/>
            <a:chOff x="2928" y="2167"/>
            <a:chExt cx="2816" cy="1214"/>
          </a:xfrm>
        </p:grpSpPr>
        <p:grpSp>
          <p:nvGrpSpPr>
            <p:cNvPr id="503898" name="Group 90"/>
            <p:cNvGrpSpPr>
              <a:grpSpLocks/>
            </p:cNvGrpSpPr>
            <p:nvPr/>
          </p:nvGrpSpPr>
          <p:grpSpPr bwMode="auto">
            <a:xfrm>
              <a:off x="3968" y="2167"/>
              <a:ext cx="1696" cy="532"/>
              <a:chOff x="3950" y="2256"/>
              <a:chExt cx="1696" cy="532"/>
            </a:xfrm>
          </p:grpSpPr>
          <p:sp>
            <p:nvSpPr>
              <p:cNvPr id="503899" name="Text Box 91"/>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00" name="Text Box 92"/>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01" name="Rectangle 93"/>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2" name="Rectangle 94"/>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4" name="Group 96"/>
          <p:cNvGrpSpPr>
            <a:grpSpLocks/>
          </p:cNvGrpSpPr>
          <p:nvPr/>
        </p:nvGrpSpPr>
        <p:grpSpPr bwMode="auto">
          <a:xfrm>
            <a:off x="4503738" y="5334000"/>
            <a:ext cx="885825" cy="671513"/>
            <a:chOff x="2256" y="3347"/>
            <a:chExt cx="558" cy="423"/>
          </a:xfrm>
        </p:grpSpPr>
        <p:grpSp>
          <p:nvGrpSpPr>
            <p:cNvPr id="503905" name="Group 97"/>
            <p:cNvGrpSpPr>
              <a:grpSpLocks/>
            </p:cNvGrpSpPr>
            <p:nvPr/>
          </p:nvGrpSpPr>
          <p:grpSpPr bwMode="auto">
            <a:xfrm>
              <a:off x="2441" y="3347"/>
              <a:ext cx="373" cy="423"/>
              <a:chOff x="5307" y="1056"/>
              <a:chExt cx="373" cy="423"/>
            </a:xfrm>
          </p:grpSpPr>
          <p:sp>
            <p:nvSpPr>
              <p:cNvPr id="503906" name="Line 9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7" name="Text Box 9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08" name="Rectangle 10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9" name="Group 101"/>
          <p:cNvGrpSpPr>
            <a:grpSpLocks/>
          </p:cNvGrpSpPr>
          <p:nvPr/>
        </p:nvGrpSpPr>
        <p:grpSpPr bwMode="auto">
          <a:xfrm>
            <a:off x="4953000" y="5322888"/>
            <a:ext cx="885825" cy="671512"/>
            <a:chOff x="2256" y="3347"/>
            <a:chExt cx="558" cy="423"/>
          </a:xfrm>
        </p:grpSpPr>
        <p:grpSp>
          <p:nvGrpSpPr>
            <p:cNvPr id="503910" name="Group 102"/>
            <p:cNvGrpSpPr>
              <a:grpSpLocks/>
            </p:cNvGrpSpPr>
            <p:nvPr/>
          </p:nvGrpSpPr>
          <p:grpSpPr bwMode="auto">
            <a:xfrm>
              <a:off x="2441" y="3347"/>
              <a:ext cx="373" cy="423"/>
              <a:chOff x="5307" y="1056"/>
              <a:chExt cx="373" cy="423"/>
            </a:xfrm>
          </p:grpSpPr>
          <p:sp>
            <p:nvSpPr>
              <p:cNvPr id="503911" name="Line 10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12" name="Text Box 104"/>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13" name="Rectangle 105"/>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14" name="Group 106"/>
          <p:cNvGrpSpPr>
            <a:grpSpLocks/>
          </p:cNvGrpSpPr>
          <p:nvPr/>
        </p:nvGrpSpPr>
        <p:grpSpPr bwMode="auto">
          <a:xfrm>
            <a:off x="4343400" y="3419475"/>
            <a:ext cx="4637088" cy="1370013"/>
            <a:chOff x="2734" y="2154"/>
            <a:chExt cx="2921" cy="863"/>
          </a:xfrm>
        </p:grpSpPr>
        <p:sp>
          <p:nvSpPr>
            <p:cNvPr id="503915" name="Rectangle 107"/>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16" name="Group 108"/>
            <p:cNvGrpSpPr>
              <a:grpSpLocks/>
            </p:cNvGrpSpPr>
            <p:nvPr/>
          </p:nvGrpSpPr>
          <p:grpSpPr bwMode="auto">
            <a:xfrm>
              <a:off x="2734" y="2485"/>
              <a:ext cx="1778" cy="532"/>
              <a:chOff x="3950" y="2256"/>
              <a:chExt cx="1778" cy="532"/>
            </a:xfrm>
          </p:grpSpPr>
          <p:sp>
            <p:nvSpPr>
              <p:cNvPr id="503917" name="Text Box 109"/>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18" name="Text Box 110"/>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19" name="Group 111"/>
          <p:cNvGrpSpPr>
            <a:grpSpLocks/>
          </p:cNvGrpSpPr>
          <p:nvPr/>
        </p:nvGrpSpPr>
        <p:grpSpPr bwMode="auto">
          <a:xfrm>
            <a:off x="6627813" y="5322888"/>
            <a:ext cx="1136650" cy="696912"/>
            <a:chOff x="4992" y="3344"/>
            <a:chExt cx="716" cy="439"/>
          </a:xfrm>
        </p:grpSpPr>
        <p:grpSp>
          <p:nvGrpSpPr>
            <p:cNvPr id="503920" name="Group 112"/>
            <p:cNvGrpSpPr>
              <a:grpSpLocks/>
            </p:cNvGrpSpPr>
            <p:nvPr/>
          </p:nvGrpSpPr>
          <p:grpSpPr bwMode="auto">
            <a:xfrm>
              <a:off x="4992" y="3360"/>
              <a:ext cx="398" cy="423"/>
              <a:chOff x="5307" y="1056"/>
              <a:chExt cx="398" cy="423"/>
            </a:xfrm>
          </p:grpSpPr>
          <p:sp>
            <p:nvSpPr>
              <p:cNvPr id="503921" name="Line 11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2" name="Text Box 114"/>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23" name="Rectangle 115"/>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24" name="Group 116"/>
          <p:cNvGrpSpPr>
            <a:grpSpLocks/>
          </p:cNvGrpSpPr>
          <p:nvPr/>
        </p:nvGrpSpPr>
        <p:grpSpPr bwMode="auto">
          <a:xfrm>
            <a:off x="4433888" y="3962400"/>
            <a:ext cx="4810125" cy="1338263"/>
            <a:chOff x="2778" y="2496"/>
            <a:chExt cx="3030" cy="843"/>
          </a:xfrm>
        </p:grpSpPr>
        <p:sp>
          <p:nvSpPr>
            <p:cNvPr id="503925" name="Text Box 117"/>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926" name="Rectangle 118"/>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7" name="Rectangle 119"/>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0" name="Group 122"/>
          <p:cNvGrpSpPr>
            <a:grpSpLocks/>
          </p:cNvGrpSpPr>
          <p:nvPr/>
        </p:nvGrpSpPr>
        <p:grpSpPr bwMode="auto">
          <a:xfrm>
            <a:off x="5334000" y="6019800"/>
            <a:ext cx="1828800" cy="533400"/>
            <a:chOff x="3360" y="3792"/>
            <a:chExt cx="1152" cy="336"/>
          </a:xfrm>
        </p:grpSpPr>
        <p:sp>
          <p:nvSpPr>
            <p:cNvPr id="503928" name="Rectangle 120"/>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sp>
          <p:nvSpPr>
            <p:cNvPr id="503929" name="Rectangle 121"/>
            <p:cNvSpPr>
              <a:spLocks noChangeArrowheads="1"/>
            </p:cNvSpPr>
            <p:nvPr/>
          </p:nvSpPr>
          <p:spPr bwMode="auto">
            <a:xfrm>
              <a:off x="422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99</a:t>
              </a:r>
            </a:p>
          </p:txBody>
        </p:sp>
      </p:grpSp>
      <p:grpSp>
        <p:nvGrpSpPr>
          <p:cNvPr id="503931" name="Group 123"/>
          <p:cNvGrpSpPr>
            <a:grpSpLocks/>
          </p:cNvGrpSpPr>
          <p:nvPr/>
        </p:nvGrpSpPr>
        <p:grpSpPr bwMode="auto">
          <a:xfrm>
            <a:off x="4670425" y="3429000"/>
            <a:ext cx="4470400" cy="1927225"/>
            <a:chOff x="2928" y="2167"/>
            <a:chExt cx="2816" cy="1214"/>
          </a:xfrm>
        </p:grpSpPr>
        <p:grpSp>
          <p:nvGrpSpPr>
            <p:cNvPr id="503932" name="Group 124"/>
            <p:cNvGrpSpPr>
              <a:grpSpLocks/>
            </p:cNvGrpSpPr>
            <p:nvPr/>
          </p:nvGrpSpPr>
          <p:grpSpPr bwMode="auto">
            <a:xfrm>
              <a:off x="3968" y="2167"/>
              <a:ext cx="1696" cy="532"/>
              <a:chOff x="3950" y="2256"/>
              <a:chExt cx="1696" cy="532"/>
            </a:xfrm>
          </p:grpSpPr>
          <p:sp>
            <p:nvSpPr>
              <p:cNvPr id="503933" name="Text Box 125"/>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34" name="Text Box 126"/>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35" name="Rectangle 127"/>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36" name="Rectangle 128"/>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7" name="Group 129"/>
          <p:cNvGrpSpPr>
            <a:grpSpLocks/>
          </p:cNvGrpSpPr>
          <p:nvPr/>
        </p:nvGrpSpPr>
        <p:grpSpPr bwMode="auto">
          <a:xfrm>
            <a:off x="5384800" y="5334000"/>
            <a:ext cx="885825" cy="671513"/>
            <a:chOff x="2256" y="3347"/>
            <a:chExt cx="558" cy="423"/>
          </a:xfrm>
        </p:grpSpPr>
        <p:grpSp>
          <p:nvGrpSpPr>
            <p:cNvPr id="503938" name="Group 130"/>
            <p:cNvGrpSpPr>
              <a:grpSpLocks/>
            </p:cNvGrpSpPr>
            <p:nvPr/>
          </p:nvGrpSpPr>
          <p:grpSpPr bwMode="auto">
            <a:xfrm>
              <a:off x="2441" y="3347"/>
              <a:ext cx="373" cy="423"/>
              <a:chOff x="5307" y="1056"/>
              <a:chExt cx="373" cy="423"/>
            </a:xfrm>
          </p:grpSpPr>
          <p:sp>
            <p:nvSpPr>
              <p:cNvPr id="503939" name="Line 13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40" name="Text Box 132"/>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41" name="Rectangle 133"/>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42" name="Group 134"/>
          <p:cNvGrpSpPr>
            <a:grpSpLocks/>
          </p:cNvGrpSpPr>
          <p:nvPr/>
        </p:nvGrpSpPr>
        <p:grpSpPr bwMode="auto">
          <a:xfrm>
            <a:off x="4375150" y="3419475"/>
            <a:ext cx="4637088" cy="1370013"/>
            <a:chOff x="2734" y="2154"/>
            <a:chExt cx="2921" cy="863"/>
          </a:xfrm>
        </p:grpSpPr>
        <p:sp>
          <p:nvSpPr>
            <p:cNvPr id="503943" name="Rectangle 135"/>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44" name="Group 136"/>
            <p:cNvGrpSpPr>
              <a:grpSpLocks/>
            </p:cNvGrpSpPr>
            <p:nvPr/>
          </p:nvGrpSpPr>
          <p:grpSpPr bwMode="auto">
            <a:xfrm>
              <a:off x="2734" y="2485"/>
              <a:ext cx="1778" cy="532"/>
              <a:chOff x="3950" y="2256"/>
              <a:chExt cx="1778" cy="532"/>
            </a:xfrm>
          </p:grpSpPr>
          <p:sp>
            <p:nvSpPr>
              <p:cNvPr id="503945" name="Text Box 137"/>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46" name="Text Box 138"/>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47" name="Group 139"/>
          <p:cNvGrpSpPr>
            <a:grpSpLocks/>
          </p:cNvGrpSpPr>
          <p:nvPr/>
        </p:nvGrpSpPr>
        <p:grpSpPr bwMode="auto">
          <a:xfrm>
            <a:off x="6157913" y="5332413"/>
            <a:ext cx="1136650" cy="696912"/>
            <a:chOff x="4992" y="3344"/>
            <a:chExt cx="716" cy="439"/>
          </a:xfrm>
        </p:grpSpPr>
        <p:grpSp>
          <p:nvGrpSpPr>
            <p:cNvPr id="503948" name="Group 140"/>
            <p:cNvGrpSpPr>
              <a:grpSpLocks/>
            </p:cNvGrpSpPr>
            <p:nvPr/>
          </p:nvGrpSpPr>
          <p:grpSpPr bwMode="auto">
            <a:xfrm>
              <a:off x="4992" y="3360"/>
              <a:ext cx="398" cy="423"/>
              <a:chOff x="5307" y="1056"/>
              <a:chExt cx="398" cy="423"/>
            </a:xfrm>
          </p:grpSpPr>
          <p:sp>
            <p:nvSpPr>
              <p:cNvPr id="503949" name="Line 14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0" name="Text Box 142"/>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51" name="Rectangle 143"/>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2" name="Group 154"/>
          <p:cNvGrpSpPr>
            <a:grpSpLocks/>
          </p:cNvGrpSpPr>
          <p:nvPr/>
        </p:nvGrpSpPr>
        <p:grpSpPr bwMode="auto">
          <a:xfrm>
            <a:off x="5681663" y="4762500"/>
            <a:ext cx="1063625" cy="1246188"/>
            <a:chOff x="3579" y="3000"/>
            <a:chExt cx="670" cy="785"/>
          </a:xfrm>
        </p:grpSpPr>
        <p:grpSp>
          <p:nvGrpSpPr>
            <p:cNvPr id="503957" name="Group 149"/>
            <p:cNvGrpSpPr>
              <a:grpSpLocks/>
            </p:cNvGrpSpPr>
            <p:nvPr/>
          </p:nvGrpSpPr>
          <p:grpSpPr bwMode="auto">
            <a:xfrm>
              <a:off x="3579" y="3000"/>
              <a:ext cx="398" cy="423"/>
              <a:chOff x="5307" y="1056"/>
              <a:chExt cx="398" cy="423"/>
            </a:xfrm>
          </p:grpSpPr>
          <p:sp>
            <p:nvSpPr>
              <p:cNvPr id="503958" name="Line 150"/>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9" name="Text Box 151"/>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60" name="Rectangle 152"/>
            <p:cNvSpPr>
              <a:spLocks noChangeArrowheads="1"/>
            </p:cNvSpPr>
            <p:nvPr/>
          </p:nvSpPr>
          <p:spPr bwMode="auto">
            <a:xfrm>
              <a:off x="4010" y="3374"/>
              <a:ext cx="239" cy="41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1" name="Rectangle 153"/>
            <p:cNvSpPr>
              <a:spLocks noChangeArrowheads="1"/>
            </p:cNvSpPr>
            <p:nvPr/>
          </p:nvSpPr>
          <p:spPr bwMode="auto">
            <a:xfrm>
              <a:off x="3889" y="3313"/>
              <a:ext cx="105" cy="41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8" name="Group 160"/>
          <p:cNvGrpSpPr>
            <a:grpSpLocks/>
          </p:cNvGrpSpPr>
          <p:nvPr/>
        </p:nvGrpSpPr>
        <p:grpSpPr bwMode="auto">
          <a:xfrm>
            <a:off x="5270500" y="4746625"/>
            <a:ext cx="998538" cy="1282700"/>
            <a:chOff x="3320" y="2990"/>
            <a:chExt cx="629" cy="808"/>
          </a:xfrm>
        </p:grpSpPr>
        <p:sp>
          <p:nvSpPr>
            <p:cNvPr id="503967" name="Rectangle 159"/>
            <p:cNvSpPr>
              <a:spLocks noChangeArrowheads="1"/>
            </p:cNvSpPr>
            <p:nvPr/>
          </p:nvSpPr>
          <p:spPr bwMode="auto">
            <a:xfrm>
              <a:off x="3634" y="2990"/>
              <a:ext cx="315" cy="4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64" name="Group 156"/>
            <p:cNvGrpSpPr>
              <a:grpSpLocks/>
            </p:cNvGrpSpPr>
            <p:nvPr/>
          </p:nvGrpSpPr>
          <p:grpSpPr bwMode="auto">
            <a:xfrm>
              <a:off x="3320" y="3375"/>
              <a:ext cx="398" cy="423"/>
              <a:chOff x="5307" y="1056"/>
              <a:chExt cx="398" cy="423"/>
            </a:xfrm>
          </p:grpSpPr>
          <p:sp>
            <p:nvSpPr>
              <p:cNvPr id="503965" name="Line 15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6" name="Text Box 15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grpSp>
        <p:nvGrpSpPr>
          <p:cNvPr id="503973" name="Group 165"/>
          <p:cNvGrpSpPr>
            <a:grpSpLocks/>
          </p:cNvGrpSpPr>
          <p:nvPr/>
        </p:nvGrpSpPr>
        <p:grpSpPr bwMode="auto">
          <a:xfrm>
            <a:off x="3687763" y="3962400"/>
            <a:ext cx="4635500" cy="1851025"/>
            <a:chOff x="2323" y="2496"/>
            <a:chExt cx="2920" cy="1166"/>
          </a:xfrm>
        </p:grpSpPr>
        <p:sp>
          <p:nvSpPr>
            <p:cNvPr id="503969" name="Text Box 161"/>
            <p:cNvSpPr txBox="1">
              <a:spLocks noChangeArrowheads="1"/>
            </p:cNvSpPr>
            <p:nvPr/>
          </p:nvSpPr>
          <p:spPr bwMode="auto">
            <a:xfrm>
              <a:off x="2323" y="3374"/>
              <a:ext cx="73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done</a:t>
              </a:r>
            </a:p>
          </p:txBody>
        </p:sp>
        <p:sp>
          <p:nvSpPr>
            <p:cNvPr id="503971" name="Rectangle 163"/>
            <p:cNvSpPr>
              <a:spLocks noChangeArrowheads="1"/>
            </p:cNvSpPr>
            <p:nvPr/>
          </p:nvSpPr>
          <p:spPr bwMode="auto">
            <a:xfrm>
              <a:off x="2784" y="2496"/>
              <a:ext cx="1211" cy="61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2" name="Rectangle 164"/>
            <p:cNvSpPr>
              <a:spLocks noChangeArrowheads="1"/>
            </p:cNvSpPr>
            <p:nvPr/>
          </p:nvSpPr>
          <p:spPr bwMode="auto">
            <a:xfrm>
              <a:off x="4032" y="2525"/>
              <a:ext cx="1211" cy="61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80" name="Group 172"/>
          <p:cNvGrpSpPr>
            <a:grpSpLocks/>
          </p:cNvGrpSpPr>
          <p:nvPr/>
        </p:nvGrpSpPr>
        <p:grpSpPr bwMode="auto">
          <a:xfrm>
            <a:off x="3411538" y="4725988"/>
            <a:ext cx="5581650" cy="1370012"/>
            <a:chOff x="2149" y="2977"/>
            <a:chExt cx="3516" cy="863"/>
          </a:xfrm>
        </p:grpSpPr>
        <p:sp>
          <p:nvSpPr>
            <p:cNvPr id="503979" name="Rectangle 171"/>
            <p:cNvSpPr>
              <a:spLocks noChangeArrowheads="1"/>
            </p:cNvSpPr>
            <p:nvPr/>
          </p:nvSpPr>
          <p:spPr bwMode="auto">
            <a:xfrm>
              <a:off x="2304" y="3312"/>
              <a:ext cx="768" cy="38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78" name="Group 170"/>
            <p:cNvGrpSpPr>
              <a:grpSpLocks/>
            </p:cNvGrpSpPr>
            <p:nvPr/>
          </p:nvGrpSpPr>
          <p:grpSpPr bwMode="auto">
            <a:xfrm>
              <a:off x="2149" y="2977"/>
              <a:ext cx="3516" cy="863"/>
              <a:chOff x="2149" y="2977"/>
              <a:chExt cx="3516" cy="863"/>
            </a:xfrm>
          </p:grpSpPr>
          <p:sp>
            <p:nvSpPr>
              <p:cNvPr id="503970" name="Text Box 162"/>
              <p:cNvSpPr txBox="1">
                <a:spLocks noChangeArrowheads="1"/>
              </p:cNvSpPr>
              <p:nvPr/>
            </p:nvSpPr>
            <p:spPr bwMode="auto">
              <a:xfrm>
                <a:off x="2149" y="3552"/>
                <a:ext cx="38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endParaRPr lang="en-US" sz="2000">
                  <a:solidFill>
                    <a:srgbClr val="A50021"/>
                  </a:solidFill>
                </a:endParaRPr>
              </a:p>
            </p:txBody>
          </p:sp>
          <p:sp>
            <p:nvSpPr>
              <p:cNvPr id="503974" name="Line 166"/>
              <p:cNvSpPr>
                <a:spLocks noChangeShapeType="1"/>
              </p:cNvSpPr>
              <p:nvPr/>
            </p:nvSpPr>
            <p:spPr bwMode="auto">
              <a:xfrm>
                <a:off x="2400" y="3703"/>
                <a:ext cx="480" cy="0"/>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5" name="Line 167"/>
              <p:cNvSpPr>
                <a:spLocks noChangeShapeType="1"/>
              </p:cNvSpPr>
              <p:nvPr/>
            </p:nvSpPr>
            <p:spPr bwMode="auto">
              <a:xfrm flipV="1">
                <a:off x="2870" y="3102"/>
                <a:ext cx="690" cy="599"/>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6" name="Line 168"/>
              <p:cNvSpPr>
                <a:spLocks noChangeShapeType="1"/>
              </p:cNvSpPr>
              <p:nvPr/>
            </p:nvSpPr>
            <p:spPr bwMode="auto">
              <a:xfrm flipV="1">
                <a:off x="3551" y="3108"/>
                <a:ext cx="292" cy="1"/>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7" name="Rectangle 169"/>
              <p:cNvSpPr>
                <a:spLocks noChangeArrowheads="1"/>
              </p:cNvSpPr>
              <p:nvPr/>
            </p:nvSpPr>
            <p:spPr bwMode="auto">
              <a:xfrm>
                <a:off x="3896" y="2977"/>
                <a:ext cx="1769"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A50021"/>
                    </a:solidFill>
                  </a:rPr>
                  <a:t>  Swap pivot to proper</a:t>
                </a:r>
              </a:p>
              <a:p>
                <a:r>
                  <a:rPr lang="en-US" sz="2000">
                    <a:solidFill>
                      <a:srgbClr val="A50021"/>
                    </a:solidFill>
                  </a:rPr>
                  <a:t>   position in array</a:t>
                </a:r>
              </a:p>
            </p:txBody>
          </p:sp>
        </p:grpSp>
      </p:grpSp>
      <p:grpSp>
        <p:nvGrpSpPr>
          <p:cNvPr id="503983" name="Group 175"/>
          <p:cNvGrpSpPr>
            <a:grpSpLocks/>
          </p:cNvGrpSpPr>
          <p:nvPr/>
        </p:nvGrpSpPr>
        <p:grpSpPr bwMode="auto">
          <a:xfrm>
            <a:off x="3505200" y="6019800"/>
            <a:ext cx="2286000" cy="533400"/>
            <a:chOff x="2208" y="3792"/>
            <a:chExt cx="1440" cy="336"/>
          </a:xfrm>
        </p:grpSpPr>
        <p:sp>
          <p:nvSpPr>
            <p:cNvPr id="503981" name="Rectangle 173"/>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3982" name="Rectangle 174"/>
            <p:cNvSpPr>
              <a:spLocks noChangeArrowheads="1"/>
            </p:cNvSpPr>
            <p:nvPr/>
          </p:nvSpPr>
          <p:spPr bwMode="auto">
            <a:xfrm>
              <a:off x="2208"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grpSp>
      <p:sp>
        <p:nvSpPr>
          <p:cNvPr id="503985" name="Text Box 177"/>
          <p:cNvSpPr txBox="1">
            <a:spLocks noChangeArrowheads="1"/>
          </p:cNvSpPr>
          <p:nvPr/>
        </p:nvSpPr>
        <p:spPr bwMode="auto">
          <a:xfrm>
            <a:off x="3598863" y="6543675"/>
            <a:ext cx="5407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0    1     2     3     </a:t>
            </a:r>
            <a:r>
              <a:rPr lang="en-US" sz="1800">
                <a:solidFill>
                  <a:srgbClr val="FF3300"/>
                </a:solidFill>
              </a:rPr>
              <a:t>4 </a:t>
            </a:r>
            <a:r>
              <a:rPr lang="en-US" sz="1800"/>
              <a:t>    5    6    7     8     9    10   11 </a:t>
            </a:r>
          </a:p>
        </p:txBody>
      </p:sp>
      <p:grpSp>
        <p:nvGrpSpPr>
          <p:cNvPr id="503992" name="Group 184"/>
          <p:cNvGrpSpPr>
            <a:grpSpLocks/>
          </p:cNvGrpSpPr>
          <p:nvPr/>
        </p:nvGrpSpPr>
        <p:grpSpPr bwMode="auto">
          <a:xfrm>
            <a:off x="3429000" y="2001838"/>
            <a:ext cx="5653088" cy="4006850"/>
            <a:chOff x="2160" y="1261"/>
            <a:chExt cx="3561" cy="2524"/>
          </a:xfrm>
        </p:grpSpPr>
        <p:sp>
          <p:nvSpPr>
            <p:cNvPr id="503984" name="Text Box 176"/>
            <p:cNvSpPr txBox="1">
              <a:spLocks noChangeArrowheads="1"/>
            </p:cNvSpPr>
            <p:nvPr/>
          </p:nvSpPr>
          <p:spPr bwMode="auto">
            <a:xfrm>
              <a:off x="4025" y="1261"/>
              <a:ext cx="1696" cy="1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dirty="0"/>
                <a:t>And finally, return the pivot’s index in the array (</a:t>
              </a:r>
              <a:r>
                <a:rPr lang="en-US" sz="2200" dirty="0">
                  <a:solidFill>
                    <a:srgbClr val="FF3300"/>
                  </a:solidFill>
                </a:rPr>
                <a:t>4</a:t>
              </a:r>
              <a:r>
                <a:rPr lang="en-US" sz="2200" dirty="0"/>
                <a:t>) to the </a:t>
              </a:r>
              <a:r>
                <a:rPr lang="en-US" sz="2200" dirty="0" err="1"/>
                <a:t>QuickSort</a:t>
              </a:r>
              <a:r>
                <a:rPr lang="en-US" sz="2200" dirty="0"/>
                <a:t> function.</a:t>
              </a:r>
            </a:p>
          </p:txBody>
        </p:sp>
        <p:grpSp>
          <p:nvGrpSpPr>
            <p:cNvPr id="503991" name="Group 183"/>
            <p:cNvGrpSpPr>
              <a:grpSpLocks/>
            </p:cNvGrpSpPr>
            <p:nvPr/>
          </p:nvGrpSpPr>
          <p:grpSpPr bwMode="auto">
            <a:xfrm>
              <a:off x="2160" y="2814"/>
              <a:ext cx="3456" cy="971"/>
              <a:chOff x="2160" y="2814"/>
              <a:chExt cx="3456" cy="971"/>
            </a:xfrm>
          </p:grpSpPr>
          <p:sp>
            <p:nvSpPr>
              <p:cNvPr id="503986" name="Rectangle 178"/>
              <p:cNvSpPr>
                <a:spLocks noChangeArrowheads="1"/>
              </p:cNvSpPr>
              <p:nvPr/>
            </p:nvSpPr>
            <p:spPr bwMode="auto">
              <a:xfrm>
                <a:off x="4032" y="2976"/>
                <a:ext cx="1584" cy="48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7" name="Rectangle 179"/>
              <p:cNvSpPr>
                <a:spLocks noChangeArrowheads="1"/>
              </p:cNvSpPr>
              <p:nvPr/>
            </p:nvSpPr>
            <p:spPr bwMode="auto">
              <a:xfrm>
                <a:off x="2160" y="3559"/>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8" name="Rectangle 180"/>
              <p:cNvSpPr>
                <a:spLocks noChangeArrowheads="1"/>
              </p:cNvSpPr>
              <p:nvPr/>
            </p:nvSpPr>
            <p:spPr bwMode="auto">
              <a:xfrm>
                <a:off x="2907" y="3004"/>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9" name="Rectangle 181"/>
              <p:cNvSpPr>
                <a:spLocks noChangeArrowheads="1"/>
              </p:cNvSpPr>
              <p:nvPr/>
            </p:nvSpPr>
            <p:spPr bwMode="auto">
              <a:xfrm>
                <a:off x="3003" y="3100"/>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90" name="Rectangle 182"/>
              <p:cNvSpPr>
                <a:spLocks noChangeArrowheads="1"/>
              </p:cNvSpPr>
              <p:nvPr/>
            </p:nvSpPr>
            <p:spPr bwMode="auto">
              <a:xfrm>
                <a:off x="3271" y="2814"/>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3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38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3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038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038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38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038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038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038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0389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89"/>
                                        </p:tgtEl>
                                        <p:attrNameLst>
                                          <p:attrName>style.visibility</p:attrName>
                                        </p:attrNameLst>
                                      </p:cBhvr>
                                      <p:to>
                                        <p:strVal val="visible"/>
                                      </p:to>
                                    </p:set>
                                    <p:animEffect transition="in" filter="wipe(left)">
                                      <p:cBhvr>
                                        <p:cTn id="47" dur="500"/>
                                        <p:tgtEl>
                                          <p:spTgt spid="5038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5039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5039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50390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50391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50391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50392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03930"/>
                                        </p:tgtEl>
                                        <p:attrNameLst>
                                          <p:attrName>style.visibility</p:attrName>
                                        </p:attrNameLst>
                                      </p:cBhvr>
                                      <p:to>
                                        <p:strVal val="visible"/>
                                      </p:to>
                                    </p:set>
                                    <p:animEffect transition="in" filter="wipe(left)">
                                      <p:cBhvr>
                                        <p:cTn id="76" dur="500"/>
                                        <p:tgtEl>
                                          <p:spTgt spid="50393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0393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50393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039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50394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0396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50396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0397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503980"/>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503983"/>
                                        </p:tgtEl>
                                        <p:attrNameLst>
                                          <p:attrName>style.visibility</p:attrName>
                                        </p:attrNameLst>
                                      </p:cBhvr>
                                      <p:to>
                                        <p:strVal val="visible"/>
                                      </p:to>
                                    </p:set>
                                    <p:animEffect transition="in" filter="wipe(left)">
                                      <p:cBhvr>
                                        <p:cTn id="113" dur="500"/>
                                        <p:tgtEl>
                                          <p:spTgt spid="50398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50399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503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26" grpId="0" autoUpdateAnimBg="0"/>
      <p:bldP spid="503827" grpId="0" animBg="1" autoUpdateAnimBg="0"/>
      <p:bldP spid="50398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12</a:t>
            </a:fld>
            <a:endParaRPr lang="en-US"/>
          </a:p>
        </p:txBody>
      </p:sp>
      <p:sp>
        <p:nvSpPr>
          <p:cNvPr id="525314" name="Rectangle 2"/>
          <p:cNvSpPr>
            <a:spLocks noGrp="1" noChangeArrowheads="1"/>
          </p:cNvSpPr>
          <p:nvPr>
            <p:ph type="title"/>
          </p:nvPr>
        </p:nvSpPr>
        <p:spPr/>
        <p:txBody>
          <a:bodyPr/>
          <a:lstStyle/>
          <a:p>
            <a:r>
              <a:rPr lang="en-US"/>
              <a:t>Big-oh of Quicksort</a:t>
            </a:r>
          </a:p>
        </p:txBody>
      </p:sp>
      <p:sp>
        <p:nvSpPr>
          <p:cNvPr id="525366" name="Text Box 54"/>
          <p:cNvSpPr txBox="1">
            <a:spLocks noChangeArrowheads="1"/>
          </p:cNvSpPr>
          <p:nvPr/>
        </p:nvSpPr>
        <p:spPr bwMode="auto">
          <a:xfrm>
            <a:off x="104776" y="1112838"/>
            <a:ext cx="3476624"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19" name="Text Box 107"/>
          <p:cNvSpPr txBox="1">
            <a:spLocks noChangeArrowheads="1"/>
          </p:cNvSpPr>
          <p:nvPr/>
        </p:nvSpPr>
        <p:spPr bwMode="auto">
          <a:xfrm>
            <a:off x="152401" y="2025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Then we repeat the process for each half…</a:t>
            </a:r>
          </a:p>
        </p:txBody>
      </p:sp>
      <p:grpSp>
        <p:nvGrpSpPr>
          <p:cNvPr id="525474" name="Group 162"/>
          <p:cNvGrpSpPr>
            <a:grpSpLocks/>
          </p:cNvGrpSpPr>
          <p:nvPr/>
        </p:nvGrpSpPr>
        <p:grpSpPr bwMode="auto">
          <a:xfrm>
            <a:off x="4191000" y="3052763"/>
            <a:ext cx="4343400" cy="604837"/>
            <a:chOff x="2640" y="1923"/>
            <a:chExt cx="2736" cy="381"/>
          </a:xfrm>
        </p:grpSpPr>
        <p:sp>
          <p:nvSpPr>
            <p:cNvPr id="525421"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13</a:t>
              </a:r>
            </a:p>
          </p:txBody>
        </p:sp>
        <p:sp>
          <p:nvSpPr>
            <p:cNvPr id="525422"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423"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425"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69</a:t>
              </a:r>
            </a:p>
          </p:txBody>
        </p:sp>
        <p:sp>
          <p:nvSpPr>
            <p:cNvPr id="525426"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25427"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428"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30" name="Text Box 118"/>
          <p:cNvSpPr txBox="1">
            <a:spLocks noChangeArrowheads="1"/>
          </p:cNvSpPr>
          <p:nvPr/>
        </p:nvSpPr>
        <p:spPr bwMode="auto">
          <a:xfrm>
            <a:off x="168275" y="2971800"/>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2 halves</a:t>
            </a:r>
            <a:r>
              <a:rPr lang="en-US" sz="2000" dirty="0"/>
              <a:t>, each taking </a:t>
            </a:r>
            <a:r>
              <a:rPr lang="en-US" sz="2000" dirty="0">
                <a:solidFill>
                  <a:srgbClr val="006666"/>
                </a:solidFill>
              </a:rPr>
              <a:t>n/2</a:t>
            </a:r>
            <a:r>
              <a:rPr lang="en-US" sz="2000" dirty="0"/>
              <a:t> steps, at a total cost of </a:t>
            </a:r>
            <a:r>
              <a:rPr lang="en-US" sz="2000" dirty="0">
                <a:solidFill>
                  <a:srgbClr val="006666"/>
                </a:solidFill>
              </a:rPr>
              <a:t>n </a:t>
            </a:r>
            <a:r>
              <a:rPr lang="en-US" sz="2000" dirty="0"/>
              <a:t>steps.</a:t>
            </a:r>
          </a:p>
        </p:txBody>
      </p:sp>
      <p:sp>
        <p:nvSpPr>
          <p:cNvPr id="525461" name="Text Box 149"/>
          <p:cNvSpPr txBox="1">
            <a:spLocks noChangeArrowheads="1"/>
          </p:cNvSpPr>
          <p:nvPr/>
        </p:nvSpPr>
        <p:spPr bwMode="auto">
          <a:xfrm>
            <a:off x="152401" y="4311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Then we repeat the process for each half…</a:t>
            </a:r>
          </a:p>
        </p:txBody>
      </p:sp>
      <p:grpSp>
        <p:nvGrpSpPr>
          <p:cNvPr id="525475" name="Group 163"/>
          <p:cNvGrpSpPr>
            <a:grpSpLocks/>
          </p:cNvGrpSpPr>
          <p:nvPr/>
        </p:nvGrpSpPr>
        <p:grpSpPr bwMode="auto">
          <a:xfrm>
            <a:off x="4130675" y="4424363"/>
            <a:ext cx="1644650" cy="604837"/>
            <a:chOff x="2554" y="2595"/>
            <a:chExt cx="1036" cy="381"/>
          </a:xfrm>
        </p:grpSpPr>
        <p:sp>
          <p:nvSpPr>
            <p:cNvPr id="525463" name="Rectangle 151"/>
            <p:cNvSpPr>
              <a:spLocks noChangeArrowheads="1"/>
            </p:cNvSpPr>
            <p:nvPr/>
          </p:nvSpPr>
          <p:spPr bwMode="auto">
            <a:xfrm flipH="1">
              <a:off x="255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65" name="Rectangle 153"/>
            <p:cNvSpPr>
              <a:spLocks noChangeArrowheads="1"/>
            </p:cNvSpPr>
            <p:nvPr/>
          </p:nvSpPr>
          <p:spPr bwMode="auto">
            <a:xfrm flipH="1">
              <a:off x="326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76" name="Group 164"/>
          <p:cNvGrpSpPr>
            <a:grpSpLocks/>
          </p:cNvGrpSpPr>
          <p:nvPr/>
        </p:nvGrpSpPr>
        <p:grpSpPr bwMode="auto">
          <a:xfrm>
            <a:off x="6477000" y="4419600"/>
            <a:ext cx="2057400" cy="604838"/>
            <a:chOff x="4032" y="2592"/>
            <a:chExt cx="1296" cy="381"/>
          </a:xfrm>
        </p:grpSpPr>
        <p:sp>
          <p:nvSpPr>
            <p:cNvPr id="525468" name="Rectangle 156"/>
            <p:cNvSpPr>
              <a:spLocks noChangeArrowheads="1"/>
            </p:cNvSpPr>
            <p:nvPr/>
          </p:nvSpPr>
          <p:spPr bwMode="auto">
            <a:xfrm flipH="1">
              <a:off x="403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69" name="Rectangle 157"/>
            <p:cNvSpPr>
              <a:spLocks noChangeArrowheads="1"/>
            </p:cNvSpPr>
            <p:nvPr/>
          </p:nvSpPr>
          <p:spPr bwMode="auto">
            <a:xfrm flipH="1">
              <a:off x="4320"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71" name="Rectangle 159"/>
            <p:cNvSpPr>
              <a:spLocks noChangeArrowheads="1"/>
            </p:cNvSpPr>
            <p:nvPr/>
          </p:nvSpPr>
          <p:spPr bwMode="auto">
            <a:xfrm flipH="1">
              <a:off x="500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525473" name="Text Box 161"/>
          <p:cNvSpPr txBox="1">
            <a:spLocks noChangeArrowheads="1"/>
          </p:cNvSpPr>
          <p:nvPr/>
        </p:nvSpPr>
        <p:spPr bwMode="auto">
          <a:xfrm>
            <a:off x="228600" y="5362575"/>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4 halves</a:t>
            </a:r>
            <a:r>
              <a:rPr lang="en-US" sz="2000" dirty="0"/>
              <a:t>, each taking </a:t>
            </a:r>
            <a:r>
              <a:rPr lang="en-US" sz="2000" dirty="0">
                <a:solidFill>
                  <a:srgbClr val="006666"/>
                </a:solidFill>
              </a:rPr>
              <a:t>n/4</a:t>
            </a:r>
            <a:r>
              <a:rPr lang="en-US" sz="2000" dirty="0"/>
              <a:t> steps, at a total cost of </a:t>
            </a:r>
            <a:r>
              <a:rPr lang="en-US" sz="2000" dirty="0">
                <a:solidFill>
                  <a:srgbClr val="006666"/>
                </a:solidFill>
              </a:rPr>
              <a:t>n </a:t>
            </a:r>
            <a:r>
              <a:rPr lang="en-US" sz="2000" dirty="0"/>
              <a:t>steps.</a:t>
            </a:r>
          </a:p>
        </p:txBody>
      </p:sp>
      <p:sp>
        <p:nvSpPr>
          <p:cNvPr id="525477" name="Text Box 165"/>
          <p:cNvSpPr txBox="1">
            <a:spLocks noChangeArrowheads="1"/>
          </p:cNvSpPr>
          <p:nvPr/>
        </p:nvSpPr>
        <p:spPr bwMode="auto">
          <a:xfrm>
            <a:off x="4114800" y="5314950"/>
            <a:ext cx="4714875"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rgbClr val="006666"/>
                </a:solidFill>
              </a:rPr>
              <a:t>So at each level, we do </a:t>
            </a:r>
            <a:r>
              <a:rPr lang="en-US" dirty="0">
                <a:solidFill>
                  <a:schemeClr val="accent2"/>
                </a:solidFill>
              </a:rPr>
              <a:t>n</a:t>
            </a:r>
            <a:r>
              <a:rPr lang="en-US" dirty="0">
                <a:solidFill>
                  <a:srgbClr val="006666"/>
                </a:solidFill>
              </a:rPr>
              <a:t> operations, and we have </a:t>
            </a:r>
            <a:r>
              <a:rPr lang="en-US" dirty="0">
                <a:solidFill>
                  <a:schemeClr val="accent2"/>
                </a:solidFill>
              </a:rPr>
              <a:t>log</a:t>
            </a:r>
            <a:r>
              <a:rPr lang="en-US" baseline="-25000" dirty="0">
                <a:solidFill>
                  <a:schemeClr val="accent2"/>
                </a:solidFill>
              </a:rPr>
              <a:t>2</a:t>
            </a:r>
            <a:r>
              <a:rPr lang="en-US" dirty="0">
                <a:solidFill>
                  <a:schemeClr val="accent2"/>
                </a:solidFill>
              </a:rPr>
              <a:t>(n)</a:t>
            </a:r>
            <a:r>
              <a:rPr lang="en-US" dirty="0">
                <a:solidFill>
                  <a:srgbClr val="006666"/>
                </a:solidFill>
              </a:rPr>
              <a:t> levels, so we get: </a:t>
            </a:r>
            <a:r>
              <a:rPr lang="en-US" dirty="0">
                <a:solidFill>
                  <a:schemeClr val="accent2"/>
                </a:solidFill>
              </a:rPr>
              <a:t>n log</a:t>
            </a:r>
            <a:r>
              <a:rPr lang="en-US" baseline="-25000" dirty="0">
                <a:solidFill>
                  <a:schemeClr val="accent2"/>
                </a:solidFill>
              </a:rPr>
              <a:t>2</a:t>
            </a:r>
            <a:r>
              <a:rPr lang="en-US" dirty="0">
                <a:solidFill>
                  <a:schemeClr val="accent2"/>
                </a:solidFill>
              </a:rPr>
              <a:t>(n)</a:t>
            </a:r>
            <a:r>
              <a:rPr lang="en-US" dirty="0">
                <a:solidFill>
                  <a:srgbClr val="006666"/>
                </a:solidFill>
              </a:rPr>
              <a:t>.</a:t>
            </a:r>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1" name="Group 169"/>
          <p:cNvGrpSpPr>
            <a:grpSpLocks/>
          </p:cNvGrpSpPr>
          <p:nvPr/>
        </p:nvGrpSpPr>
        <p:grpSpPr bwMode="auto">
          <a:xfrm>
            <a:off x="4572000" y="2438400"/>
            <a:ext cx="3810000" cy="487363"/>
            <a:chOff x="2928" y="557"/>
            <a:chExt cx="2400" cy="307"/>
          </a:xfrm>
        </p:grpSpPr>
        <p:sp>
          <p:nvSpPr>
            <p:cNvPr id="525482" name="Line 170"/>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3" name="Text Box 171"/>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4" name="Group 172"/>
          <p:cNvGrpSpPr>
            <a:grpSpLocks/>
          </p:cNvGrpSpPr>
          <p:nvPr/>
        </p:nvGrpSpPr>
        <p:grpSpPr bwMode="auto">
          <a:xfrm>
            <a:off x="4419600" y="3779838"/>
            <a:ext cx="3810000" cy="487362"/>
            <a:chOff x="2928" y="557"/>
            <a:chExt cx="2400" cy="307"/>
          </a:xfrm>
        </p:grpSpPr>
        <p:sp>
          <p:nvSpPr>
            <p:cNvPr id="525485" name="Line 173"/>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6" name="Text Box 174"/>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9" name="Group 177"/>
          <p:cNvGrpSpPr>
            <a:grpSpLocks/>
          </p:cNvGrpSpPr>
          <p:nvPr/>
        </p:nvGrpSpPr>
        <p:grpSpPr bwMode="auto">
          <a:xfrm>
            <a:off x="3375026" y="1371600"/>
            <a:ext cx="1196975" cy="3657600"/>
            <a:chOff x="2126" y="864"/>
            <a:chExt cx="754" cy="2304"/>
          </a:xfrm>
        </p:grpSpPr>
        <p:sp>
          <p:nvSpPr>
            <p:cNvPr id="525487" name="Line 175"/>
            <p:cNvSpPr>
              <a:spLocks noChangeShapeType="1"/>
            </p:cNvSpPr>
            <p:nvPr/>
          </p:nvSpPr>
          <p:spPr bwMode="auto">
            <a:xfrm>
              <a:off x="2496" y="864"/>
              <a:ext cx="0" cy="230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8" name="Text Box 176"/>
            <p:cNvSpPr txBox="1">
              <a:spLocks noChangeArrowheads="1"/>
            </p:cNvSpPr>
            <p:nvPr/>
          </p:nvSpPr>
          <p:spPr bwMode="auto">
            <a:xfrm>
              <a:off x="2126" y="1229"/>
              <a:ext cx="754"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accent2"/>
                  </a:solidFill>
                </a:rPr>
                <a:t>log</a:t>
              </a:r>
              <a:r>
                <a:rPr lang="en-US" baseline="-25000" dirty="0">
                  <a:solidFill>
                    <a:schemeClr val="accent2"/>
                  </a:solidFill>
                </a:rPr>
                <a:t>2</a:t>
              </a:r>
              <a:r>
                <a:rPr lang="en-US" dirty="0">
                  <a:solidFill>
                    <a:schemeClr val="accent2"/>
                  </a:solidFill>
                </a:rPr>
                <a:t>(n) </a:t>
              </a:r>
            </a:p>
            <a:p>
              <a:r>
                <a:rPr lang="en-US" dirty="0">
                  <a:solidFill>
                    <a:schemeClr val="accent2"/>
                  </a:solidFill>
                </a:rPr>
                <a:t>levels</a:t>
              </a:r>
            </a:p>
          </p:txBody>
        </p:sp>
      </p:grpSp>
      <p:grpSp>
        <p:nvGrpSpPr>
          <p:cNvPr id="4" name="Group 3"/>
          <p:cNvGrpSpPr/>
          <p:nvPr/>
        </p:nvGrpSpPr>
        <p:grpSpPr>
          <a:xfrm>
            <a:off x="4681988" y="1604963"/>
            <a:ext cx="3783012" cy="604837"/>
            <a:chOff x="4827588" y="1757363"/>
            <a:chExt cx="3783012" cy="604837"/>
          </a:xfrm>
        </p:grpSpPr>
        <p:sp>
          <p:nvSpPr>
            <p:cNvPr id="65" name="Rectangle 56"/>
            <p:cNvSpPr>
              <a:spLocks noChangeArrowheads="1"/>
            </p:cNvSpPr>
            <p:nvPr/>
          </p:nvSpPr>
          <p:spPr bwMode="auto">
            <a:xfrm flipH="1">
              <a:off x="4827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30</a:t>
              </a:r>
            </a:p>
          </p:txBody>
        </p:sp>
        <p:sp>
          <p:nvSpPr>
            <p:cNvPr id="66" name="Rectangle 57"/>
            <p:cNvSpPr>
              <a:spLocks noChangeArrowheads="1"/>
            </p:cNvSpPr>
            <p:nvPr/>
          </p:nvSpPr>
          <p:spPr bwMode="auto">
            <a:xfrm flipH="1">
              <a:off x="5284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7" name="Rectangle 58"/>
            <p:cNvSpPr>
              <a:spLocks noChangeArrowheads="1"/>
            </p:cNvSpPr>
            <p:nvPr/>
          </p:nvSpPr>
          <p:spPr bwMode="auto">
            <a:xfrm flipH="1">
              <a:off x="57419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8" name="Rectangle 59"/>
            <p:cNvSpPr>
              <a:spLocks noChangeArrowheads="1"/>
            </p:cNvSpPr>
            <p:nvPr/>
          </p:nvSpPr>
          <p:spPr bwMode="auto">
            <a:xfrm flipH="1">
              <a:off x="61991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9" name="Rectangle 60"/>
            <p:cNvSpPr>
              <a:spLocks noChangeArrowheads="1"/>
            </p:cNvSpPr>
            <p:nvPr/>
          </p:nvSpPr>
          <p:spPr bwMode="auto">
            <a:xfrm flipH="1">
              <a:off x="66563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70" name="Rectangle 61"/>
            <p:cNvSpPr>
              <a:spLocks noChangeArrowheads="1"/>
            </p:cNvSpPr>
            <p:nvPr/>
          </p:nvSpPr>
          <p:spPr bwMode="auto">
            <a:xfrm flipH="1">
              <a:off x="7113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71" name="Rectangle 62"/>
            <p:cNvSpPr>
              <a:spLocks noChangeArrowheads="1"/>
            </p:cNvSpPr>
            <p:nvPr/>
          </p:nvSpPr>
          <p:spPr bwMode="auto">
            <a:xfrm flipH="1">
              <a:off x="7570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2" name="Rectangle 64"/>
            <p:cNvSpPr>
              <a:spLocks noChangeArrowheads="1"/>
            </p:cNvSpPr>
            <p:nvPr/>
          </p:nvSpPr>
          <p:spPr bwMode="auto">
            <a:xfrm flipH="1">
              <a:off x="8093075"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7" name="Group 145"/>
          <p:cNvGrpSpPr>
            <a:grpSpLocks/>
          </p:cNvGrpSpPr>
          <p:nvPr/>
        </p:nvGrpSpPr>
        <p:grpSpPr bwMode="auto">
          <a:xfrm>
            <a:off x="4676325" y="1606378"/>
            <a:ext cx="3783012" cy="604837"/>
            <a:chOff x="2784" y="1344"/>
            <a:chExt cx="2383" cy="381"/>
          </a:xfrm>
        </p:grpSpPr>
        <p:sp>
          <p:nvSpPr>
            <p:cNvPr id="525408" name="Rectangle 96"/>
            <p:cNvSpPr>
              <a:spLocks noChangeArrowheads="1"/>
            </p:cNvSpPr>
            <p:nvPr/>
          </p:nvSpPr>
          <p:spPr bwMode="auto">
            <a:xfrm flipH="1">
              <a:off x="278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13</a:t>
              </a:r>
            </a:p>
          </p:txBody>
        </p:sp>
        <p:sp>
          <p:nvSpPr>
            <p:cNvPr id="525409" name="Rectangle 97"/>
            <p:cNvSpPr>
              <a:spLocks noChangeArrowheads="1"/>
            </p:cNvSpPr>
            <p:nvPr/>
          </p:nvSpPr>
          <p:spPr bwMode="auto">
            <a:xfrm flipH="1">
              <a:off x="307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a:t>
              </a:r>
            </a:p>
          </p:txBody>
        </p:sp>
        <p:sp>
          <p:nvSpPr>
            <p:cNvPr id="525410" name="Rectangle 98"/>
            <p:cNvSpPr>
              <a:spLocks noChangeArrowheads="1"/>
            </p:cNvSpPr>
            <p:nvPr/>
          </p:nvSpPr>
          <p:spPr bwMode="auto">
            <a:xfrm flipH="1">
              <a:off x="3360"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21</a:t>
              </a:r>
            </a:p>
          </p:txBody>
        </p:sp>
        <p:sp>
          <p:nvSpPr>
            <p:cNvPr id="525411" name="Rectangle 99"/>
            <p:cNvSpPr>
              <a:spLocks noChangeArrowheads="1"/>
            </p:cNvSpPr>
            <p:nvPr/>
          </p:nvSpPr>
          <p:spPr bwMode="auto">
            <a:xfrm flipH="1">
              <a:off x="3648"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30</a:t>
              </a:r>
            </a:p>
          </p:txBody>
        </p:sp>
        <p:sp>
          <p:nvSpPr>
            <p:cNvPr id="525412" name="Rectangle 100"/>
            <p:cNvSpPr>
              <a:spLocks noChangeArrowheads="1"/>
            </p:cNvSpPr>
            <p:nvPr/>
          </p:nvSpPr>
          <p:spPr bwMode="auto">
            <a:xfrm flipH="1">
              <a:off x="3936"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69</a:t>
              </a:r>
            </a:p>
          </p:txBody>
        </p:sp>
        <p:sp>
          <p:nvSpPr>
            <p:cNvPr id="525413" name="Rectangle 101"/>
            <p:cNvSpPr>
              <a:spLocks noChangeArrowheads="1"/>
            </p:cNvSpPr>
            <p:nvPr/>
          </p:nvSpPr>
          <p:spPr bwMode="auto">
            <a:xfrm flipH="1">
              <a:off x="422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525414" name="Rectangle 102"/>
            <p:cNvSpPr>
              <a:spLocks noChangeArrowheads="1"/>
            </p:cNvSpPr>
            <p:nvPr/>
          </p:nvSpPr>
          <p:spPr bwMode="auto">
            <a:xfrm flipH="1">
              <a:off x="451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77</a:t>
              </a:r>
            </a:p>
          </p:txBody>
        </p:sp>
        <p:sp>
          <p:nvSpPr>
            <p:cNvPr id="525416" name="Rectangle 104"/>
            <p:cNvSpPr>
              <a:spLocks noChangeArrowheads="1"/>
            </p:cNvSpPr>
            <p:nvPr/>
          </p:nvSpPr>
          <p:spPr bwMode="auto">
            <a:xfrm flipH="1">
              <a:off x="4841"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46</a:t>
              </a:r>
            </a:p>
          </p:txBody>
        </p:sp>
      </p:grpSp>
      <p:grpSp>
        <p:nvGrpSpPr>
          <p:cNvPr id="74" name="Group 162"/>
          <p:cNvGrpSpPr>
            <a:grpSpLocks/>
          </p:cNvGrpSpPr>
          <p:nvPr/>
        </p:nvGrpSpPr>
        <p:grpSpPr bwMode="auto">
          <a:xfrm>
            <a:off x="4191000" y="3048000"/>
            <a:ext cx="4343400" cy="604837"/>
            <a:chOff x="2640" y="1923"/>
            <a:chExt cx="2736" cy="381"/>
          </a:xfrm>
        </p:grpSpPr>
        <p:sp>
          <p:nvSpPr>
            <p:cNvPr id="75"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13</a:t>
              </a:r>
            </a:p>
          </p:txBody>
        </p:sp>
        <p:sp>
          <p:nvSpPr>
            <p:cNvPr id="76"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77"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8"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69</a:t>
              </a:r>
            </a:p>
          </p:txBody>
        </p:sp>
        <p:sp>
          <p:nvSpPr>
            <p:cNvPr id="79"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80"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81"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9" name="Group 147"/>
          <p:cNvGrpSpPr>
            <a:grpSpLocks/>
          </p:cNvGrpSpPr>
          <p:nvPr/>
        </p:nvGrpSpPr>
        <p:grpSpPr bwMode="auto">
          <a:xfrm>
            <a:off x="4191000" y="3048000"/>
            <a:ext cx="1431925" cy="604838"/>
            <a:chOff x="2635" y="1491"/>
            <a:chExt cx="902" cy="381"/>
          </a:xfrm>
        </p:grpSpPr>
        <p:sp>
          <p:nvSpPr>
            <p:cNvPr id="525431" name="Rectangle 119"/>
            <p:cNvSpPr>
              <a:spLocks noChangeArrowheads="1"/>
            </p:cNvSpPr>
            <p:nvPr/>
          </p:nvSpPr>
          <p:spPr bwMode="auto">
            <a:xfrm flipH="1">
              <a:off x="2635"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32" name="Rectangle 120"/>
            <p:cNvSpPr>
              <a:spLocks noChangeArrowheads="1"/>
            </p:cNvSpPr>
            <p:nvPr/>
          </p:nvSpPr>
          <p:spPr bwMode="auto">
            <a:xfrm flipH="1">
              <a:off x="2923"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13</a:t>
              </a:r>
            </a:p>
          </p:txBody>
        </p:sp>
        <p:sp>
          <p:nvSpPr>
            <p:cNvPr id="525433" name="Rectangle 121"/>
            <p:cNvSpPr>
              <a:spLocks noChangeArrowheads="1"/>
            </p:cNvSpPr>
            <p:nvPr/>
          </p:nvSpPr>
          <p:spPr bwMode="auto">
            <a:xfrm flipH="1">
              <a:off x="3211"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60" name="Group 148"/>
          <p:cNvGrpSpPr>
            <a:grpSpLocks/>
          </p:cNvGrpSpPr>
          <p:nvPr/>
        </p:nvGrpSpPr>
        <p:grpSpPr bwMode="auto">
          <a:xfrm>
            <a:off x="6580788" y="3050628"/>
            <a:ext cx="1954212" cy="604838"/>
            <a:chOff x="4140" y="1587"/>
            <a:chExt cx="1231" cy="381"/>
          </a:xfrm>
        </p:grpSpPr>
        <p:sp>
          <p:nvSpPr>
            <p:cNvPr id="525435" name="Rectangle 123"/>
            <p:cNvSpPr>
              <a:spLocks noChangeArrowheads="1"/>
            </p:cNvSpPr>
            <p:nvPr/>
          </p:nvSpPr>
          <p:spPr bwMode="auto">
            <a:xfrm flipH="1">
              <a:off x="4140"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36" name="Rectangle 124"/>
            <p:cNvSpPr>
              <a:spLocks noChangeArrowheads="1"/>
            </p:cNvSpPr>
            <p:nvPr/>
          </p:nvSpPr>
          <p:spPr bwMode="auto">
            <a:xfrm flipH="1">
              <a:off x="4428"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37" name="Rectangle 125"/>
            <p:cNvSpPr>
              <a:spLocks noChangeArrowheads="1"/>
            </p:cNvSpPr>
            <p:nvPr/>
          </p:nvSpPr>
          <p:spPr bwMode="auto">
            <a:xfrm flipH="1">
              <a:off x="4716"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25438" name="Rectangle 126"/>
            <p:cNvSpPr>
              <a:spLocks noChangeArrowheads="1"/>
            </p:cNvSpPr>
            <p:nvPr/>
          </p:nvSpPr>
          <p:spPr bwMode="auto">
            <a:xfrm flipH="1">
              <a:off x="5045"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77</a:t>
              </a:r>
            </a:p>
          </p:txBody>
        </p:sp>
      </p:grpSp>
      <p:sp>
        <p:nvSpPr>
          <p:cNvPr id="82" name="AutoShape 18"/>
          <p:cNvSpPr>
            <a:spLocks noChangeArrowheads="1"/>
          </p:cNvSpPr>
          <p:nvPr/>
        </p:nvSpPr>
        <p:spPr bwMode="auto">
          <a:xfrm>
            <a:off x="1767637"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This is our </a:t>
            </a:r>
            <a:r>
              <a:rPr lang="en-US" sz="2000" dirty="0">
                <a:solidFill>
                  <a:srgbClr val="FF0000"/>
                </a:solidFill>
              </a:rPr>
              <a:t>pivot</a:t>
            </a:r>
            <a:r>
              <a:rPr lang="en-US" sz="2000" dirty="0">
                <a:solidFill>
                  <a:schemeClr val="tx1"/>
                </a:solidFill>
              </a:rPr>
              <a:t> value.</a:t>
            </a:r>
          </a:p>
          <a:p>
            <a:pPr algn="ctr"/>
            <a:r>
              <a:rPr lang="en-US" sz="2000" dirty="0">
                <a:solidFill>
                  <a:schemeClr val="tx1"/>
                </a:solidFill>
              </a:rPr>
              <a:t>Our </a:t>
            </a:r>
            <a:r>
              <a:rPr lang="en-US" sz="2000" dirty="0">
                <a:solidFill>
                  <a:srgbClr val="6600CC"/>
                </a:solidFill>
              </a:rPr>
              <a:t>partition</a:t>
            </a:r>
            <a:r>
              <a:rPr lang="en-US" sz="2000" dirty="0">
                <a:solidFill>
                  <a:schemeClr val="tx1"/>
                </a:solidFill>
              </a:rPr>
              <a:t> function moves </a:t>
            </a:r>
            <a:r>
              <a:rPr lang="en-US" sz="2000" dirty="0">
                <a:solidFill>
                  <a:schemeClr val="accent1">
                    <a:lumMod val="50000"/>
                  </a:schemeClr>
                </a:solidFill>
              </a:rPr>
              <a:t>smaller values </a:t>
            </a:r>
            <a:r>
              <a:rPr lang="en-US" sz="2000" dirty="0">
                <a:solidFill>
                  <a:schemeClr val="tx1"/>
                </a:solidFill>
              </a:rPr>
              <a:t>to the </a:t>
            </a:r>
            <a:r>
              <a:rPr lang="en-US" sz="2000" dirty="0">
                <a:solidFill>
                  <a:schemeClr val="accent1">
                    <a:lumMod val="50000"/>
                  </a:schemeClr>
                </a:solidFill>
              </a:rPr>
              <a:t>left</a:t>
            </a:r>
            <a:r>
              <a:rPr lang="en-US" sz="2000" dirty="0">
                <a:solidFill>
                  <a:schemeClr val="tx1"/>
                </a:solidFill>
              </a:rPr>
              <a:t> of the array, </a:t>
            </a:r>
            <a:r>
              <a:rPr lang="en-US" sz="2000" dirty="0">
                <a:solidFill>
                  <a:srgbClr val="0000CC"/>
                </a:solidFill>
              </a:rPr>
              <a:t>larger values </a:t>
            </a:r>
            <a:r>
              <a:rPr lang="en-US" sz="2000" dirty="0">
                <a:solidFill>
                  <a:schemeClr val="tx1"/>
                </a:solidFill>
              </a:rPr>
              <a:t>to the </a:t>
            </a:r>
            <a:r>
              <a:rPr lang="en-US" sz="2000" dirty="0">
                <a:solidFill>
                  <a:srgbClr val="0000CC"/>
                </a:solidFill>
              </a:rPr>
              <a:t>right</a:t>
            </a:r>
            <a:r>
              <a:rPr lang="en-US" sz="20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down)">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5457"/>
                                        </p:tgtEl>
                                        <p:attrNameLst>
                                          <p:attrName>style.visibility</p:attrName>
                                        </p:attrNameLst>
                                      </p:cBhvr>
                                      <p:to>
                                        <p:strVal val="visible"/>
                                      </p:to>
                                    </p:set>
                                    <p:animEffect transition="in" filter="wipe(left)">
                                      <p:cBhvr>
                                        <p:cTn id="21" dur="500"/>
                                        <p:tgtEl>
                                          <p:spTgt spid="5254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8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5480"/>
                                        </p:tgtEl>
                                        <p:attrNameLst>
                                          <p:attrName>style.visibility</p:attrName>
                                        </p:attrNameLst>
                                      </p:cBhvr>
                                      <p:to>
                                        <p:strVal val="visible"/>
                                      </p:to>
                                    </p:set>
                                    <p:animEffect transition="in" filter="wipe(left)">
                                      <p:cBhvr>
                                        <p:cTn id="30" dur="500"/>
                                        <p:tgtEl>
                                          <p:spTgt spid="52548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5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25474"/>
                                        </p:tgtEl>
                                        <p:attrNameLst>
                                          <p:attrName>style.visibility</p:attrName>
                                        </p:attrNameLst>
                                      </p:cBhvr>
                                      <p:to>
                                        <p:strVal val="visible"/>
                                      </p:to>
                                    </p:set>
                                    <p:animEffect transition="in" filter="wipe(up)">
                                      <p:cBhvr>
                                        <p:cTn id="39" dur="500"/>
                                        <p:tgtEl>
                                          <p:spTgt spid="525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54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25459"/>
                                        </p:tgtEl>
                                        <p:attrNameLst>
                                          <p:attrName>style.visibility</p:attrName>
                                        </p:attrNameLst>
                                      </p:cBhvr>
                                      <p:to>
                                        <p:strVal val="visible"/>
                                      </p:to>
                                    </p:set>
                                    <p:animEffect transition="in" filter="wipe(left)">
                                      <p:cBhvr>
                                        <p:cTn id="53" dur="500"/>
                                        <p:tgtEl>
                                          <p:spTgt spid="5254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25460"/>
                                        </p:tgtEl>
                                        <p:attrNameLst>
                                          <p:attrName>style.visibility</p:attrName>
                                        </p:attrNameLst>
                                      </p:cBhvr>
                                      <p:to>
                                        <p:strVal val="visible"/>
                                      </p:to>
                                    </p:set>
                                    <p:animEffect transition="in" filter="wipe(left)">
                                      <p:cBhvr>
                                        <p:cTn id="58" dur="500"/>
                                        <p:tgtEl>
                                          <p:spTgt spid="525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25481"/>
                                        </p:tgtEl>
                                        <p:attrNameLst>
                                          <p:attrName>style.visibility</p:attrName>
                                        </p:attrNameLst>
                                      </p:cBhvr>
                                      <p:to>
                                        <p:strVal val="visible"/>
                                      </p:to>
                                    </p:set>
                                    <p:animEffect transition="in" filter="wipe(left)">
                                      <p:cBhvr>
                                        <p:cTn id="63" dur="500"/>
                                        <p:tgtEl>
                                          <p:spTgt spid="52548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52546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525475"/>
                                        </p:tgtEl>
                                        <p:attrNameLst>
                                          <p:attrName>style.visibility</p:attrName>
                                        </p:attrNameLst>
                                      </p:cBhvr>
                                      <p:to>
                                        <p:strVal val="visible"/>
                                      </p:to>
                                    </p:set>
                                    <p:animEffect transition="in" filter="wipe(up)">
                                      <p:cBhvr>
                                        <p:cTn id="72" dur="500"/>
                                        <p:tgtEl>
                                          <p:spTgt spid="5254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525476"/>
                                        </p:tgtEl>
                                        <p:attrNameLst>
                                          <p:attrName>style.visibility</p:attrName>
                                        </p:attrNameLst>
                                      </p:cBhvr>
                                      <p:to>
                                        <p:strVal val="visible"/>
                                      </p:to>
                                    </p:set>
                                    <p:animEffect transition="in" filter="wipe(up)">
                                      <p:cBhvr>
                                        <p:cTn id="77" dur="500"/>
                                        <p:tgtEl>
                                          <p:spTgt spid="5254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2547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25484"/>
                                        </p:tgtEl>
                                        <p:attrNameLst>
                                          <p:attrName>style.visibility</p:attrName>
                                        </p:attrNameLst>
                                      </p:cBhvr>
                                      <p:to>
                                        <p:strVal val="visible"/>
                                      </p:to>
                                    </p:set>
                                    <p:animEffect transition="in" filter="wipe(left)">
                                      <p:cBhvr>
                                        <p:cTn id="86" dur="500"/>
                                        <p:tgtEl>
                                          <p:spTgt spid="52548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25489"/>
                                        </p:tgtEl>
                                        <p:attrNameLst>
                                          <p:attrName>style.visibility</p:attrName>
                                        </p:attrNameLst>
                                      </p:cBhvr>
                                      <p:to>
                                        <p:strVal val="visible"/>
                                      </p:to>
                                    </p:set>
                                    <p:animEffect transition="in" filter="wipe(up)">
                                      <p:cBhvr>
                                        <p:cTn id="91" dur="500"/>
                                        <p:tgtEl>
                                          <p:spTgt spid="52548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25477"/>
                                        </p:tgtEl>
                                        <p:attrNameLst>
                                          <p:attrName>style.visibility</p:attrName>
                                        </p:attrNameLst>
                                      </p:cBhvr>
                                      <p:to>
                                        <p:strVal val="visible"/>
                                      </p:to>
                                    </p:set>
                                    <p:anim calcmode="lin" valueType="num">
                                      <p:cBhvr additive="base">
                                        <p:cTn id="96" dur="500" fill="hold"/>
                                        <p:tgtEl>
                                          <p:spTgt spid="525477"/>
                                        </p:tgtEl>
                                        <p:attrNameLst>
                                          <p:attrName>ppt_x</p:attrName>
                                        </p:attrNameLst>
                                      </p:cBhvr>
                                      <p:tavLst>
                                        <p:tav tm="0">
                                          <p:val>
                                            <p:strVal val="#ppt_x"/>
                                          </p:val>
                                        </p:tav>
                                        <p:tav tm="100000">
                                          <p:val>
                                            <p:strVal val="#ppt_x"/>
                                          </p:val>
                                        </p:tav>
                                      </p:tavLst>
                                    </p:anim>
                                    <p:anim calcmode="lin" valueType="num">
                                      <p:cBhvr additive="base">
                                        <p:cTn id="97" dur="500" fill="hold"/>
                                        <p:tgtEl>
                                          <p:spTgt spid="525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525473" grpId="0" autoUpdateAnimBg="0"/>
      <p:bldP spid="525477" grpId="0" autoUpdateAnimBg="0"/>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7D56D1C2-D176-45A6-B3E9-D0F73517B8E4}" type="slidenum">
              <a:rPr lang="en-US"/>
              <a:pPr/>
              <a:t>13</a:t>
            </a:fld>
            <a:endParaRPr lang="en-US"/>
          </a:p>
        </p:txBody>
      </p:sp>
      <p:sp>
        <p:nvSpPr>
          <p:cNvPr id="644098" name="Rectangle 2"/>
          <p:cNvSpPr>
            <a:spLocks noGrp="1" noChangeArrowheads="1"/>
          </p:cNvSpPr>
          <p:nvPr>
            <p:ph type="title"/>
          </p:nvPr>
        </p:nvSpPr>
        <p:spPr>
          <a:xfrm>
            <a:off x="381000" y="-76200"/>
            <a:ext cx="8262938" cy="1143000"/>
          </a:xfrm>
        </p:spPr>
        <p:txBody>
          <a:bodyPr/>
          <a:lstStyle/>
          <a:p>
            <a:r>
              <a:rPr lang="en-US" sz="4200" dirty="0"/>
              <a:t>Quicksort – Is It Always </a:t>
            </a:r>
            <a:r>
              <a:rPr lang="en-US" sz="4200" i="1" dirty="0"/>
              <a:t>Fast</a:t>
            </a:r>
            <a:r>
              <a:rPr lang="en-US" sz="4200" dirty="0"/>
              <a:t>?</a:t>
            </a:r>
          </a:p>
        </p:txBody>
      </p:sp>
      <p:sp>
        <p:nvSpPr>
          <p:cNvPr id="644099" name="Text Box 3"/>
          <p:cNvSpPr txBox="1">
            <a:spLocks noChangeArrowheads="1"/>
          </p:cNvSpPr>
          <p:nvPr/>
        </p:nvSpPr>
        <p:spPr bwMode="auto">
          <a:xfrm>
            <a:off x="676672" y="1158875"/>
            <a:ext cx="77724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Are there any kinds of input data where Quicksort is either </a:t>
            </a:r>
            <a:r>
              <a:rPr lang="en-US" dirty="0">
                <a:solidFill>
                  <a:schemeClr val="accent2"/>
                </a:solidFill>
              </a:rPr>
              <a:t>more</a:t>
            </a:r>
            <a:r>
              <a:rPr lang="en-US" dirty="0">
                <a:solidFill>
                  <a:schemeClr val="tx1"/>
                </a:solidFill>
              </a:rPr>
              <a:t> or </a:t>
            </a:r>
            <a:r>
              <a:rPr lang="en-US" dirty="0">
                <a:solidFill>
                  <a:schemeClr val="accent2"/>
                </a:solidFill>
              </a:rPr>
              <a:t>less efficient</a:t>
            </a:r>
            <a:r>
              <a:rPr lang="en-US" dirty="0">
                <a:solidFill>
                  <a:schemeClr val="tx1"/>
                </a:solidFill>
              </a:rPr>
              <a:t>?</a:t>
            </a:r>
          </a:p>
        </p:txBody>
      </p:sp>
      <p:sp>
        <p:nvSpPr>
          <p:cNvPr id="644100" name="Text Box 4"/>
          <p:cNvSpPr txBox="1">
            <a:spLocks noChangeArrowheads="1"/>
          </p:cNvSpPr>
          <p:nvPr/>
        </p:nvSpPr>
        <p:spPr bwMode="auto">
          <a:xfrm>
            <a:off x="702378" y="2590800"/>
            <a:ext cx="76962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rPr>
              <a:t>Yes! If our array is </a:t>
            </a:r>
            <a:r>
              <a:rPr lang="en-US" dirty="0">
                <a:solidFill>
                  <a:srgbClr val="FF3300"/>
                </a:solidFill>
              </a:rPr>
              <a:t>already sorted </a:t>
            </a:r>
            <a:r>
              <a:rPr lang="en-US" dirty="0">
                <a:solidFill>
                  <a:schemeClr val="tx1"/>
                </a:solidFill>
              </a:rPr>
              <a:t>or </a:t>
            </a:r>
            <a:r>
              <a:rPr lang="en-US" dirty="0">
                <a:solidFill>
                  <a:srgbClr val="FF3300"/>
                </a:solidFill>
              </a:rPr>
              <a:t>mostly sorted</a:t>
            </a:r>
            <a:r>
              <a:rPr lang="en-US" dirty="0">
                <a:solidFill>
                  <a:schemeClr val="tx1"/>
                </a:solidFill>
              </a:rPr>
              <a:t>, then quicksort becomes </a:t>
            </a:r>
            <a:r>
              <a:rPr lang="en-US" dirty="0">
                <a:solidFill>
                  <a:srgbClr val="FF3300"/>
                </a:solidFill>
              </a:rPr>
              <a:t>very slow</a:t>
            </a:r>
            <a:r>
              <a:rPr lang="en-US" dirty="0">
                <a:solidFill>
                  <a:schemeClr val="tx1"/>
                </a:solidFill>
              </a:rPr>
              <a:t>!</a:t>
            </a:r>
          </a:p>
        </p:txBody>
      </p:sp>
      <p:grpSp>
        <p:nvGrpSpPr>
          <p:cNvPr id="56" name="Group 55"/>
          <p:cNvGrpSpPr/>
          <p:nvPr/>
        </p:nvGrpSpPr>
        <p:grpSpPr>
          <a:xfrm>
            <a:off x="2693988" y="3814763"/>
            <a:ext cx="3783012" cy="604837"/>
            <a:chOff x="4675188" y="1604963"/>
            <a:chExt cx="3783012" cy="604837"/>
          </a:xfrm>
        </p:grpSpPr>
        <p:sp>
          <p:nvSpPr>
            <p:cNvPr id="57"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8"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10</a:t>
              </a:r>
            </a:p>
          </p:txBody>
        </p:sp>
        <p:sp>
          <p:nvSpPr>
            <p:cNvPr id="59"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20</a:t>
              </a:r>
            </a:p>
          </p:txBody>
        </p:sp>
        <p:sp>
          <p:nvSpPr>
            <p:cNvPr id="60"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61"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62"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63"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64"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sp>
        <p:nvSpPr>
          <p:cNvPr id="65" name="Text Box 4"/>
          <p:cNvSpPr txBox="1">
            <a:spLocks noChangeArrowheads="1"/>
          </p:cNvSpPr>
          <p:nvPr/>
        </p:nvSpPr>
        <p:spPr bwMode="auto">
          <a:xfrm>
            <a:off x="914400" y="4977825"/>
            <a:ext cx="7696200"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dirty="0">
                <a:solidFill>
                  <a:srgbClr val="6600CC"/>
                </a:solidFill>
              </a:rPr>
              <a:t>Let’s see 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4100"/>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44100"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14</a:t>
            </a:fld>
            <a:endParaRPr lang="en-US"/>
          </a:p>
        </p:txBody>
      </p:sp>
      <p:sp>
        <p:nvSpPr>
          <p:cNvPr id="525314" name="Rectangle 2"/>
          <p:cNvSpPr>
            <a:spLocks noGrp="1" noChangeArrowheads="1"/>
          </p:cNvSpPr>
          <p:nvPr>
            <p:ph type="title"/>
          </p:nvPr>
        </p:nvSpPr>
        <p:spPr/>
        <p:txBody>
          <a:bodyPr/>
          <a:lstStyle/>
          <a:p>
            <a:r>
              <a:rPr lang="en-US" sz="3600" dirty="0"/>
              <a:t>Worst-case Big-oh 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10</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the left &amp; right groups…</a:t>
            </a:r>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Ok, let’s </a:t>
            </a:r>
            <a:r>
              <a:rPr lang="en-US" sz="2000" dirty="0">
                <a:solidFill>
                  <a:srgbClr val="6600CC"/>
                </a:solidFill>
              </a:rPr>
              <a:t>partition</a:t>
            </a:r>
            <a:r>
              <a:rPr lang="en-US" sz="2000" dirty="0"/>
              <a:t> our </a:t>
            </a:r>
            <a:r>
              <a:rPr lang="en-US" sz="2000" dirty="0">
                <a:solidFill>
                  <a:srgbClr val="006666"/>
                </a:solidFill>
              </a:rPr>
              <a:t>right group</a:t>
            </a:r>
            <a:r>
              <a:rPr lang="en-US" sz="2000" dirty="0"/>
              <a:t> 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the left &amp; right groups…</a:t>
            </a:r>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a:t>
              </a: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10</a:t>
              </a: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20</a:t>
              </a: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sp>
        <p:nvSpPr>
          <p:cNvPr id="101" name="AutoShape 18"/>
          <p:cNvSpPr>
            <a:spLocks noChangeArrowheads="1"/>
          </p:cNvSpPr>
          <p:nvPr/>
        </p:nvSpPr>
        <p:spPr bwMode="auto">
          <a:xfrm>
            <a:off x="3692107" y="3233668"/>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But wait, there is no group to the left of the pivot value!</a:t>
            </a:r>
          </a:p>
        </p:txBody>
      </p:sp>
      <p:sp>
        <p:nvSpPr>
          <p:cNvPr id="136" name="Rectangle 64"/>
          <p:cNvSpPr>
            <a:spLocks noChangeArrowheads="1"/>
          </p:cNvSpPr>
          <p:nvPr/>
        </p:nvSpPr>
        <p:spPr bwMode="auto">
          <a:xfrm flipH="1">
            <a:off x="4155282" y="1610644"/>
            <a:ext cx="517525" cy="604837"/>
          </a:xfrm>
          <a:prstGeom prst="rect">
            <a:avLst/>
          </a:prstGeom>
          <a:noFill/>
          <a:ln w="38100">
            <a:solidFill>
              <a:srgbClr val="FF0000"/>
            </a:solidFill>
            <a:miter lim="800000"/>
            <a:headEnd/>
            <a:tailEnd/>
          </a:ln>
          <a:effectLst/>
          <a:extLst/>
        </p:spPr>
        <p:txBody>
          <a:bodyPr wrap="none" anchor="ctr"/>
          <a:lstStyle/>
          <a:p>
            <a:pPr algn="ctr"/>
            <a:r>
              <a:rPr lang="en-US" dirty="0"/>
              <a:t> </a:t>
            </a:r>
          </a:p>
        </p:txBody>
      </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AutoShape 18"/>
          <p:cNvSpPr>
            <a:spLocks noChangeArrowheads="1"/>
          </p:cNvSpPr>
          <p:nvPr/>
        </p:nvSpPr>
        <p:spPr bwMode="auto">
          <a:xfrm>
            <a:off x="1839420"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This is our </a:t>
            </a:r>
            <a:r>
              <a:rPr lang="en-US" sz="2000" dirty="0">
                <a:solidFill>
                  <a:srgbClr val="FF0000"/>
                </a:solidFill>
              </a:rPr>
              <a:t>pivot</a:t>
            </a:r>
            <a:r>
              <a:rPr lang="en-US" sz="2000" dirty="0">
                <a:solidFill>
                  <a:schemeClr val="tx1"/>
                </a:solidFill>
              </a:rPr>
              <a:t> value.</a:t>
            </a:r>
          </a:p>
          <a:p>
            <a:pPr algn="ctr"/>
            <a:r>
              <a:rPr lang="en-US" sz="2000" dirty="0">
                <a:solidFill>
                  <a:schemeClr val="tx1"/>
                </a:solidFill>
              </a:rPr>
              <a:t>Our </a:t>
            </a:r>
            <a:r>
              <a:rPr lang="en-US" sz="2000" dirty="0">
                <a:solidFill>
                  <a:srgbClr val="6600CC"/>
                </a:solidFill>
              </a:rPr>
              <a:t>partition</a:t>
            </a:r>
            <a:r>
              <a:rPr lang="en-US" sz="2000" dirty="0">
                <a:solidFill>
                  <a:schemeClr val="tx1"/>
                </a:solidFill>
              </a:rPr>
              <a:t> function moves </a:t>
            </a:r>
            <a:r>
              <a:rPr lang="en-US" sz="2000" dirty="0">
                <a:solidFill>
                  <a:schemeClr val="accent1">
                    <a:lumMod val="50000"/>
                  </a:schemeClr>
                </a:solidFill>
              </a:rPr>
              <a:t>smaller values </a:t>
            </a:r>
            <a:r>
              <a:rPr lang="en-US" sz="2000" dirty="0">
                <a:solidFill>
                  <a:schemeClr val="tx1"/>
                </a:solidFill>
              </a:rPr>
              <a:t>to the </a:t>
            </a:r>
            <a:r>
              <a:rPr lang="en-US" sz="2000" dirty="0">
                <a:solidFill>
                  <a:schemeClr val="accent1">
                    <a:lumMod val="50000"/>
                  </a:schemeClr>
                </a:solidFill>
              </a:rPr>
              <a:t>left</a:t>
            </a:r>
            <a:r>
              <a:rPr lang="en-US" sz="2000" dirty="0">
                <a:solidFill>
                  <a:schemeClr val="tx1"/>
                </a:solidFill>
              </a:rPr>
              <a:t> of the array, </a:t>
            </a:r>
            <a:r>
              <a:rPr lang="en-US" sz="2000" dirty="0">
                <a:solidFill>
                  <a:srgbClr val="0000CC"/>
                </a:solidFill>
              </a:rPr>
              <a:t>larger values </a:t>
            </a:r>
            <a:r>
              <a:rPr lang="en-US" sz="2000" dirty="0">
                <a:solidFill>
                  <a:schemeClr val="tx1"/>
                </a:solidFill>
              </a:rPr>
              <a:t>to the </a:t>
            </a:r>
            <a:r>
              <a:rPr lang="en-US" sz="2000" dirty="0">
                <a:solidFill>
                  <a:srgbClr val="0000CC"/>
                </a:solidFill>
              </a:rPr>
              <a:t>right</a:t>
            </a:r>
            <a:r>
              <a:rPr lang="en-US" sz="2000" dirty="0">
                <a:solidFill>
                  <a:schemeClr val="tx1"/>
                </a:solidFill>
              </a:rPr>
              <a:t>.</a:t>
            </a:r>
          </a:p>
        </p:txBody>
      </p:sp>
      <p:sp>
        <p:nvSpPr>
          <p:cNvPr id="89" name="AutoShape 18"/>
          <p:cNvSpPr>
            <a:spLocks noChangeArrowheads="1"/>
          </p:cNvSpPr>
          <p:nvPr/>
        </p:nvSpPr>
        <p:spPr bwMode="auto">
          <a:xfrm>
            <a:off x="5493918" y="3067049"/>
            <a:ext cx="3642563" cy="1962151"/>
          </a:xfrm>
          <a:prstGeom prst="wedgeRoundRectCallout">
            <a:avLst>
              <a:gd name="adj1" fmla="val -65144"/>
              <a:gd name="adj2" fmla="val -9768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Wait! Our </a:t>
            </a:r>
            <a:r>
              <a:rPr lang="en-US" sz="2000" dirty="0">
                <a:solidFill>
                  <a:srgbClr val="FF0000"/>
                </a:solidFill>
              </a:rPr>
              <a:t>pivot</a:t>
            </a:r>
            <a:r>
              <a:rPr lang="en-US" sz="2000" dirty="0">
                <a:solidFill>
                  <a:schemeClr val="tx1"/>
                </a:solidFill>
              </a:rPr>
              <a:t> value was our smallest value, so the </a:t>
            </a:r>
            <a:r>
              <a:rPr lang="en-US" sz="2000" dirty="0">
                <a:solidFill>
                  <a:srgbClr val="6600CC"/>
                </a:solidFill>
              </a:rPr>
              <a:t>partition</a:t>
            </a:r>
            <a:r>
              <a:rPr lang="en-US" sz="2000" dirty="0">
                <a:solidFill>
                  <a:schemeClr val="tx1"/>
                </a:solidFill>
              </a:rPr>
              <a:t> algorithm didn’t move any values to the </a:t>
            </a:r>
            <a:r>
              <a:rPr lang="en-US" sz="2000" dirty="0">
                <a:solidFill>
                  <a:schemeClr val="accent1">
                    <a:lumMod val="50000"/>
                  </a:schemeClr>
                </a:solidFill>
              </a:rPr>
              <a:t>left</a:t>
            </a:r>
            <a:r>
              <a:rPr lang="en-US" sz="2000" dirty="0">
                <a:solidFill>
                  <a:schemeClr val="tx1"/>
                </a:solidFill>
              </a:rPr>
              <a:t>! All the </a:t>
            </a:r>
            <a:r>
              <a:rPr lang="en-US" sz="2000" dirty="0">
                <a:solidFill>
                  <a:srgbClr val="0000CC"/>
                </a:solidFill>
              </a:rPr>
              <a:t>bigger ones </a:t>
            </a:r>
            <a:r>
              <a:rPr lang="en-US" sz="2000" dirty="0">
                <a:solidFill>
                  <a:schemeClr val="tx1"/>
                </a:solidFill>
              </a:rPr>
              <a:t>were already on the </a:t>
            </a:r>
            <a:r>
              <a:rPr lang="en-US" sz="2000" dirty="0">
                <a:solidFill>
                  <a:srgbClr val="0000CC"/>
                </a:solidFill>
              </a:rPr>
              <a:t>right</a:t>
            </a:r>
            <a:r>
              <a:rPr lang="en-US" sz="2000" dirty="0">
                <a:solidFill>
                  <a:schemeClr val="tx1"/>
                </a:solidFill>
              </a:rPr>
              <a:t> side!</a:t>
            </a:r>
          </a:p>
        </p:txBody>
      </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10</a:t>
              </a:r>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sp>
        <p:nvSpPr>
          <p:cNvPr id="90" name="AutoShape 18"/>
          <p:cNvSpPr>
            <a:spLocks noChangeArrowheads="1"/>
          </p:cNvSpPr>
          <p:nvPr/>
        </p:nvSpPr>
        <p:spPr bwMode="auto">
          <a:xfrm>
            <a:off x="6468737" y="4152864"/>
            <a:ext cx="2569379" cy="1660525"/>
          </a:xfrm>
          <a:prstGeom prst="wedgeRoundRectCallout">
            <a:avLst>
              <a:gd name="adj1" fmla="val -35406"/>
              <a:gd name="adj2" fmla="val -8397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Wait our right group STILL has nearly </a:t>
            </a:r>
            <a:r>
              <a:rPr lang="en-US" sz="2000" dirty="0">
                <a:solidFill>
                  <a:srgbClr val="FF0000"/>
                </a:solidFill>
              </a:rPr>
              <a:t>n</a:t>
            </a:r>
            <a:r>
              <a:rPr lang="en-US" sz="2000" dirty="0">
                <a:solidFill>
                  <a:schemeClr val="tx1"/>
                </a:solidFill>
              </a:rPr>
              <a:t> items!</a:t>
            </a:r>
            <a:br>
              <a:rPr lang="en-US" sz="2000" dirty="0">
                <a:solidFill>
                  <a:schemeClr val="tx1"/>
                </a:solidFill>
              </a:rPr>
            </a:br>
            <a:r>
              <a:rPr lang="en-US" sz="2000" dirty="0">
                <a:solidFill>
                  <a:srgbClr val="6600CC"/>
                </a:solidFill>
              </a:rPr>
              <a:t>(It has </a:t>
            </a:r>
            <a:r>
              <a:rPr lang="en-US" sz="2000" dirty="0">
                <a:solidFill>
                  <a:srgbClr val="FF0000"/>
                </a:solidFill>
              </a:rPr>
              <a:t>n-1</a:t>
            </a:r>
            <a:r>
              <a:rPr lang="en-US" sz="2000" dirty="0">
                <a:solidFill>
                  <a:schemeClr val="tx1"/>
                </a:solidFill>
              </a:rPr>
              <a:t> </a:t>
            </a:r>
            <a:r>
              <a:rPr lang="en-US" sz="2000" dirty="0">
                <a:solidFill>
                  <a:srgbClr val="6600CC"/>
                </a:solidFill>
              </a:rPr>
              <a:t>items)</a:t>
            </a:r>
          </a:p>
        </p:txBody>
      </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10</a:t>
              </a: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10</a:t>
              </a: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20</a:t>
              </a: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sp>
        <p:nvSpPr>
          <p:cNvPr id="158" name="AutoShape 18"/>
          <p:cNvSpPr>
            <a:spLocks noChangeArrowheads="1"/>
          </p:cNvSpPr>
          <p:nvPr/>
        </p:nvSpPr>
        <p:spPr bwMode="auto">
          <a:xfrm>
            <a:off x="2217318" y="4593498"/>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This is our </a:t>
            </a:r>
            <a:r>
              <a:rPr lang="en-US" sz="2000" dirty="0">
                <a:solidFill>
                  <a:srgbClr val="FF0000"/>
                </a:solidFill>
              </a:rPr>
              <a:t>pivot</a:t>
            </a:r>
            <a:r>
              <a:rPr lang="en-US" sz="2000" dirty="0">
                <a:solidFill>
                  <a:schemeClr val="tx1"/>
                </a:solidFill>
              </a:rPr>
              <a:t> value.</a:t>
            </a:r>
          </a:p>
          <a:p>
            <a:pPr algn="ctr"/>
            <a:r>
              <a:rPr lang="en-US" sz="2000" dirty="0">
                <a:solidFill>
                  <a:schemeClr val="tx1"/>
                </a:solidFill>
              </a:rPr>
              <a:t>Our </a:t>
            </a:r>
            <a:r>
              <a:rPr lang="en-US" sz="2000" dirty="0">
                <a:solidFill>
                  <a:srgbClr val="6600CC"/>
                </a:solidFill>
              </a:rPr>
              <a:t>partition</a:t>
            </a:r>
            <a:r>
              <a:rPr lang="en-US" sz="2000" dirty="0">
                <a:solidFill>
                  <a:schemeClr val="tx1"/>
                </a:solidFill>
              </a:rPr>
              <a:t> function moves </a:t>
            </a:r>
            <a:r>
              <a:rPr lang="en-US" sz="2000" dirty="0">
                <a:solidFill>
                  <a:schemeClr val="accent1">
                    <a:lumMod val="50000"/>
                  </a:schemeClr>
                </a:solidFill>
              </a:rPr>
              <a:t>smaller values </a:t>
            </a:r>
            <a:r>
              <a:rPr lang="en-US" sz="2000" dirty="0">
                <a:solidFill>
                  <a:schemeClr val="tx1"/>
                </a:solidFill>
              </a:rPr>
              <a:t>to the </a:t>
            </a:r>
            <a:r>
              <a:rPr lang="en-US" sz="2000" dirty="0">
                <a:solidFill>
                  <a:schemeClr val="accent1">
                    <a:lumMod val="50000"/>
                  </a:schemeClr>
                </a:solidFill>
              </a:rPr>
              <a:t>left</a:t>
            </a:r>
            <a:r>
              <a:rPr lang="en-US" sz="2000" dirty="0">
                <a:solidFill>
                  <a:schemeClr val="tx1"/>
                </a:solidFill>
              </a:rPr>
              <a:t> of the array, </a:t>
            </a:r>
            <a:r>
              <a:rPr lang="en-US" sz="2000" dirty="0">
                <a:solidFill>
                  <a:srgbClr val="0000CC"/>
                </a:solidFill>
              </a:rPr>
              <a:t>larger values </a:t>
            </a:r>
            <a:r>
              <a:rPr lang="en-US" sz="2000" dirty="0">
                <a:solidFill>
                  <a:schemeClr val="tx1"/>
                </a:solidFill>
              </a:rPr>
              <a:t>to the </a:t>
            </a:r>
            <a:r>
              <a:rPr lang="en-US" sz="2000" dirty="0">
                <a:solidFill>
                  <a:srgbClr val="0000CC"/>
                </a:solidFill>
              </a:rPr>
              <a:t>right</a:t>
            </a:r>
            <a:r>
              <a:rPr lang="en-US" sz="2000" dirty="0">
                <a:solidFill>
                  <a:schemeClr val="tx1"/>
                </a:solidFill>
              </a:rPr>
              <a:t>.</a:t>
            </a:r>
          </a:p>
        </p:txBody>
      </p:sp>
      <p:sp>
        <p:nvSpPr>
          <p:cNvPr id="159" name="AutoShape 18"/>
          <p:cNvSpPr>
            <a:spLocks noChangeArrowheads="1"/>
          </p:cNvSpPr>
          <p:nvPr/>
        </p:nvSpPr>
        <p:spPr bwMode="auto">
          <a:xfrm>
            <a:off x="5715000" y="4366484"/>
            <a:ext cx="3315119" cy="2034316"/>
          </a:xfrm>
          <a:prstGeom prst="wedgeRoundRectCallout">
            <a:avLst>
              <a:gd name="adj1" fmla="val -62344"/>
              <a:gd name="adj2" fmla="val -89673"/>
              <a:gd name="adj3" fmla="val 16667"/>
            </a:avLst>
          </a:prstGeom>
          <a:solidFill>
            <a:srgbClr val="FFFFCC"/>
          </a:solidFill>
          <a:ln w="3175">
            <a:solidFill>
              <a:schemeClr val="tx1"/>
            </a:solidFill>
            <a:miter lim="800000"/>
            <a:headEnd/>
            <a:tailEnd/>
          </a:ln>
          <a:effectLst/>
          <a:extLst/>
        </p:spPr>
        <p:txBody>
          <a:bodyPr anchor="ctr"/>
          <a:lstStyle/>
          <a:p>
            <a:pPr algn="ctr"/>
            <a:r>
              <a:rPr lang="en-US" sz="1800" dirty="0">
                <a:solidFill>
                  <a:schemeClr val="tx1"/>
                </a:solidFill>
              </a:rPr>
              <a:t>Wait! Our </a:t>
            </a:r>
            <a:r>
              <a:rPr lang="en-US" sz="1800" dirty="0">
                <a:solidFill>
                  <a:srgbClr val="FF0000"/>
                </a:solidFill>
              </a:rPr>
              <a:t>pivot</a:t>
            </a:r>
            <a:r>
              <a:rPr lang="en-US" sz="1800" dirty="0">
                <a:solidFill>
                  <a:schemeClr val="tx1"/>
                </a:solidFill>
              </a:rPr>
              <a:t> value was our smallest value, so the </a:t>
            </a:r>
            <a:r>
              <a:rPr lang="en-US" sz="1800" dirty="0">
                <a:solidFill>
                  <a:srgbClr val="6600CC"/>
                </a:solidFill>
              </a:rPr>
              <a:t>partition</a:t>
            </a:r>
            <a:r>
              <a:rPr lang="en-US" sz="1800" dirty="0">
                <a:solidFill>
                  <a:schemeClr val="tx1"/>
                </a:solidFill>
              </a:rPr>
              <a:t> algorithm didn’t move any values to the </a:t>
            </a:r>
            <a:r>
              <a:rPr lang="en-US" sz="1800" dirty="0">
                <a:solidFill>
                  <a:schemeClr val="accent1">
                    <a:lumMod val="50000"/>
                  </a:schemeClr>
                </a:solidFill>
              </a:rPr>
              <a:t>left</a:t>
            </a:r>
            <a:r>
              <a:rPr lang="en-US" sz="1800" dirty="0">
                <a:solidFill>
                  <a:schemeClr val="tx1"/>
                </a:solidFill>
              </a:rPr>
              <a:t>! All the </a:t>
            </a:r>
            <a:r>
              <a:rPr lang="en-US" sz="1800" dirty="0">
                <a:solidFill>
                  <a:srgbClr val="0000CC"/>
                </a:solidFill>
              </a:rPr>
              <a:t>bigger ones </a:t>
            </a:r>
            <a:r>
              <a:rPr lang="en-US" sz="1800" dirty="0">
                <a:solidFill>
                  <a:schemeClr val="tx1"/>
                </a:solidFill>
              </a:rPr>
              <a:t>were already on the </a:t>
            </a:r>
            <a:r>
              <a:rPr lang="en-US" sz="1800" dirty="0">
                <a:solidFill>
                  <a:srgbClr val="0000CC"/>
                </a:solidFill>
              </a:rPr>
              <a:t>right</a:t>
            </a:r>
            <a:r>
              <a:rPr lang="en-US" sz="1800" dirty="0">
                <a:solidFill>
                  <a:schemeClr val="tx1"/>
                </a:solidFill>
              </a:rPr>
              <a:t>!</a:t>
            </a:r>
          </a:p>
        </p:txBody>
      </p:sp>
      <p:sp>
        <p:nvSpPr>
          <p:cNvPr id="168" name="AutoShape 18"/>
          <p:cNvSpPr>
            <a:spLocks noChangeArrowheads="1"/>
          </p:cNvSpPr>
          <p:nvPr/>
        </p:nvSpPr>
        <p:spPr bwMode="auto">
          <a:xfrm>
            <a:off x="4124700" y="4690073"/>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But wait, there is no group to the left of the pivot value!</a:t>
            </a:r>
          </a:p>
        </p:txBody>
      </p:sp>
      <p:sp>
        <p:nvSpPr>
          <p:cNvPr id="169" name="Rectangle 64"/>
          <p:cNvSpPr>
            <a:spLocks noChangeArrowheads="1"/>
          </p:cNvSpPr>
          <p:nvPr/>
        </p:nvSpPr>
        <p:spPr bwMode="auto">
          <a:xfrm flipH="1">
            <a:off x="4587875" y="3067049"/>
            <a:ext cx="517525" cy="604837"/>
          </a:xfrm>
          <a:prstGeom prst="rect">
            <a:avLst/>
          </a:prstGeom>
          <a:noFill/>
          <a:ln w="38100">
            <a:solidFill>
              <a:srgbClr val="FF0000"/>
            </a:solidFill>
            <a:miter lim="800000"/>
            <a:headEnd/>
            <a:tailEnd/>
          </a:ln>
          <a:effectLst/>
          <a:extLst/>
        </p:spPr>
        <p:txBody>
          <a:bodyPr wrap="none" anchor="ctr"/>
          <a:lstStyle/>
          <a:p>
            <a:pPr algn="ctr"/>
            <a:r>
              <a:rPr lang="en-US" dirty="0"/>
              <a:t> </a:t>
            </a:r>
          </a:p>
        </p:txBody>
      </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20</a:t>
              </a: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sp>
        <p:nvSpPr>
          <p:cNvPr id="179" name="AutoShape 18"/>
          <p:cNvSpPr>
            <a:spLocks noChangeArrowheads="1"/>
          </p:cNvSpPr>
          <p:nvPr/>
        </p:nvSpPr>
        <p:spPr bwMode="auto">
          <a:xfrm>
            <a:off x="1768399" y="5029200"/>
            <a:ext cx="3372252" cy="1287463"/>
          </a:xfrm>
          <a:prstGeom prst="wedgeRoundRectCallout">
            <a:avLst>
              <a:gd name="adj1" fmla="val 65215"/>
              <a:gd name="adj2" fmla="val -7027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Wait our right group STILL has nearly </a:t>
            </a:r>
            <a:r>
              <a:rPr lang="en-US" sz="2000" dirty="0">
                <a:solidFill>
                  <a:srgbClr val="FF0000"/>
                </a:solidFill>
              </a:rPr>
              <a:t>n</a:t>
            </a:r>
            <a:r>
              <a:rPr lang="en-US" sz="2000" dirty="0">
                <a:solidFill>
                  <a:schemeClr val="tx1"/>
                </a:solidFill>
              </a:rPr>
              <a:t> items!</a:t>
            </a:r>
            <a:br>
              <a:rPr lang="en-US" sz="2000" dirty="0">
                <a:solidFill>
                  <a:schemeClr val="tx1"/>
                </a:solidFill>
              </a:rPr>
            </a:br>
            <a:r>
              <a:rPr lang="en-US" sz="2000" dirty="0">
                <a:solidFill>
                  <a:srgbClr val="6600CC"/>
                </a:solidFill>
              </a:rPr>
              <a:t>(It has </a:t>
            </a:r>
            <a:r>
              <a:rPr lang="en-US" sz="2000" dirty="0">
                <a:solidFill>
                  <a:srgbClr val="FF0000"/>
                </a:solidFill>
              </a:rPr>
              <a:t>n-2</a:t>
            </a:r>
            <a:r>
              <a:rPr lang="en-US" sz="2000" dirty="0">
                <a:solidFill>
                  <a:schemeClr val="tx1"/>
                </a:solidFill>
              </a:rPr>
              <a:t> </a:t>
            </a:r>
            <a:r>
              <a:rPr lang="en-US" sz="2000" dirty="0">
                <a:solidFill>
                  <a:srgbClr val="6600CC"/>
                </a:solidFill>
              </a:rPr>
              <a:t>items)</a:t>
            </a:r>
          </a:p>
        </p:txBody>
      </p:sp>
      <p:grpSp>
        <p:nvGrpSpPr>
          <p:cNvPr id="180" name="Group 168"/>
          <p:cNvGrpSpPr>
            <a:grpSpLocks/>
          </p:cNvGrpSpPr>
          <p:nvPr/>
        </p:nvGrpSpPr>
        <p:grpSpPr bwMode="auto">
          <a:xfrm>
            <a:off x="5143405" y="2332038"/>
            <a:ext cx="3402013" cy="487362"/>
            <a:chOff x="3185" y="557"/>
            <a:chExt cx="2143" cy="307"/>
          </a:xfrm>
        </p:grpSpPr>
        <p:sp>
          <p:nvSpPr>
            <p:cNvPr id="181"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n-1 steps</a:t>
              </a:r>
            </a:p>
          </p:txBody>
        </p:sp>
      </p:grpSp>
    </p:spTree>
    <p:extLst>
      <p:ext uri="{BB962C8B-B14F-4D97-AF65-F5344CB8AC3E}">
        <p14:creationId xmlns:p14="http://schemas.microsoft.com/office/powerpoint/2010/main" val="319076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down)">
                                      <p:cBhvr>
                                        <p:cTn id="11" dur="500"/>
                                        <p:tgtEl>
                                          <p:spTgt spid="1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down)">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49"/>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8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5480"/>
                                        </p:tgtEl>
                                        <p:attrNameLst>
                                          <p:attrName>style.visibility</p:attrName>
                                        </p:attrNameLst>
                                      </p:cBhvr>
                                      <p:to>
                                        <p:strVal val="visible"/>
                                      </p:to>
                                    </p:set>
                                    <p:animEffect transition="in" filter="wipe(left)">
                                      <p:cBhvr>
                                        <p:cTn id="32" dur="500"/>
                                        <p:tgtEl>
                                          <p:spTgt spid="52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54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down)">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0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37"/>
                                        </p:tgtEl>
                                        <p:attrNameLst>
                                          <p:attrName>style.visibility</p:attrName>
                                        </p:attrNameLst>
                                      </p:cBhvr>
                                      <p:to>
                                        <p:strVal val="visible"/>
                                      </p:to>
                                    </p:set>
                                    <p:animEffect transition="in" filter="fade">
                                      <p:cBhvr>
                                        <p:cTn id="64" dur="500"/>
                                        <p:tgtEl>
                                          <p:spTgt spid="1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ipe(down)">
                                      <p:cBhvr>
                                        <p:cTn id="69" dur="5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0"/>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254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wipe(down)">
                                      <p:cBhvr>
                                        <p:cTn id="82" dur="500"/>
                                        <p:tgtEl>
                                          <p:spTgt spid="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0"/>
                                        </p:tgtEl>
                                        <p:attrNameLst>
                                          <p:attrName>style.visibility</p:attrName>
                                        </p:attrNameLst>
                                      </p:cBhvr>
                                      <p:to>
                                        <p:strVal val="visible"/>
                                      </p:to>
                                    </p:set>
                                    <p:animEffect transition="in" filter="fade">
                                      <p:cBhvr>
                                        <p:cTn id="87" dur="500"/>
                                        <p:tgtEl>
                                          <p:spTgt spid="15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60"/>
                                        </p:tgtEl>
                                        <p:attrNameLst>
                                          <p:attrName>style.visibility</p:attrName>
                                        </p:attrNameLst>
                                      </p:cBhvr>
                                      <p:to>
                                        <p:strVal val="visible"/>
                                      </p:to>
                                    </p:set>
                                    <p:animEffect transition="in" filter="wipe(left)">
                                      <p:cBhvr>
                                        <p:cTn id="92" dur="500"/>
                                        <p:tgtEl>
                                          <p:spTgt spid="1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wipe(down)">
                                      <p:cBhvr>
                                        <p:cTn id="97" dur="500"/>
                                        <p:tgtEl>
                                          <p:spTgt spid="159"/>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15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5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80"/>
                                        </p:tgtEl>
                                        <p:attrNameLst>
                                          <p:attrName>style.visibility</p:attrName>
                                        </p:attrNameLst>
                                      </p:cBhvr>
                                      <p:to>
                                        <p:strVal val="visible"/>
                                      </p:to>
                                    </p:set>
                                    <p:animEffect transition="in" filter="wipe(left)">
                                      <p:cBhvr>
                                        <p:cTn id="108" dur="500"/>
                                        <p:tgtEl>
                                          <p:spTgt spid="18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5254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68"/>
                                        </p:tgtEl>
                                        <p:attrNameLst>
                                          <p:attrName>style.visibility</p:attrName>
                                        </p:attrNameLst>
                                      </p:cBhvr>
                                      <p:to>
                                        <p:strVal val="visible"/>
                                      </p:to>
                                    </p:set>
                                    <p:animEffect transition="in" filter="wipe(down)">
                                      <p:cBhvr>
                                        <p:cTn id="117" dur="500"/>
                                        <p:tgtEl>
                                          <p:spTgt spid="16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69"/>
                                        </p:tgtEl>
                                        <p:attrNameLst>
                                          <p:attrName>style.visibility</p:attrName>
                                        </p:attrNameLst>
                                      </p:cBhvr>
                                      <p:to>
                                        <p:strVal val="visible"/>
                                      </p:to>
                                    </p:set>
                                    <p:animEffect transition="in" filter="wipe(left)">
                                      <p:cBhvr>
                                        <p:cTn id="122" dur="500"/>
                                        <p:tgtEl>
                                          <p:spTgt spid="16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70"/>
                                        </p:tgtEl>
                                        <p:attrNameLst>
                                          <p:attrName>style.visibility</p:attrName>
                                        </p:attrNameLst>
                                      </p:cBhvr>
                                      <p:to>
                                        <p:strVal val="visible"/>
                                      </p:to>
                                    </p:set>
                                    <p:animEffect transition="in" filter="wipe(left)">
                                      <p:cBhvr>
                                        <p:cTn id="127" dur="500"/>
                                        <p:tgtEl>
                                          <p:spTgt spid="170"/>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16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16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wipe(left)">
                                      <p:cBhvr>
                                        <p:cTn id="140" dur="500"/>
                                        <p:tgtEl>
                                          <p:spTgt spid="17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79"/>
                                        </p:tgtEl>
                                        <p:attrNameLst>
                                          <p:attrName>style.visibility</p:attrName>
                                        </p:attrNameLst>
                                      </p:cBhvr>
                                      <p:to>
                                        <p:strVal val="visible"/>
                                      </p:to>
                                    </p:set>
                                    <p:animEffect transition="in" filter="wipe(down)">
                                      <p:cBhvr>
                                        <p:cTn id="145" dur="500"/>
                                        <p:tgtEl>
                                          <p:spTgt spid="179"/>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1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101" grpId="0" animBg="1"/>
      <p:bldP spid="136" grpId="0" animBg="1"/>
      <p:bldP spid="136" grpId="1" animBg="1"/>
      <p:bldP spid="149" grpId="0" animBg="1"/>
      <p:bldP spid="89" grpId="0" animBg="1"/>
      <p:bldP spid="90" grpId="0" animBg="1"/>
      <p:bldP spid="158" grpId="0" animBg="1"/>
      <p:bldP spid="159" grpId="0" animBg="1"/>
      <p:bldP spid="168" grpId="0" animBg="1"/>
      <p:bldP spid="169" grpId="0" animBg="1"/>
      <p:bldP spid="169" grpId="1" animBg="1"/>
      <p:bldP spid="1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15</a:t>
            </a:fld>
            <a:endParaRPr lang="en-US"/>
          </a:p>
        </p:txBody>
      </p:sp>
      <p:sp>
        <p:nvSpPr>
          <p:cNvPr id="525314" name="Rectangle 2"/>
          <p:cNvSpPr>
            <a:spLocks noGrp="1" noChangeArrowheads="1"/>
          </p:cNvSpPr>
          <p:nvPr>
            <p:ph type="title"/>
          </p:nvPr>
        </p:nvSpPr>
        <p:spPr/>
        <p:txBody>
          <a:bodyPr/>
          <a:lstStyle/>
          <a:p>
            <a:r>
              <a:rPr lang="en-US" sz="3600" dirty="0"/>
              <a:t>Worst-case Big-oh 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10</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the left &amp; right groups…</a:t>
            </a:r>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Ok, let’s </a:t>
            </a:r>
            <a:r>
              <a:rPr lang="en-US" sz="2000" dirty="0">
                <a:solidFill>
                  <a:srgbClr val="6600CC"/>
                </a:solidFill>
              </a:rPr>
              <a:t>partition</a:t>
            </a:r>
            <a:r>
              <a:rPr lang="en-US" sz="2000" dirty="0"/>
              <a:t> our </a:t>
            </a:r>
            <a:r>
              <a:rPr lang="en-US" sz="2000" dirty="0">
                <a:solidFill>
                  <a:srgbClr val="006666"/>
                </a:solidFill>
              </a:rPr>
              <a:t>right group</a:t>
            </a:r>
            <a:r>
              <a:rPr lang="en-US" sz="2000" dirty="0"/>
              <a:t> 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the left &amp; right groups…</a:t>
            </a:r>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a:t>
              </a: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10</a:t>
              </a: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20</a:t>
              </a: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n-1 steps</a:t>
              </a:r>
            </a:p>
          </p:txBody>
        </p:sp>
      </p:gr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10</a:t>
              </a:r>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10</a:t>
              </a: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10</a:t>
              </a: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20</a:t>
              </a: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20</a:t>
              </a: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20</a:t>
              </a: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20</a:t>
              </a: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sp>
        <p:nvSpPr>
          <p:cNvPr id="103" name="Text Box 118"/>
          <p:cNvSpPr txBox="1">
            <a:spLocks noChangeArrowheads="1"/>
          </p:cNvSpPr>
          <p:nvPr/>
        </p:nvSpPr>
        <p:spPr bwMode="auto">
          <a:xfrm>
            <a:off x="152398" y="4626114"/>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Ok, let’s </a:t>
            </a:r>
            <a:r>
              <a:rPr lang="en-US" sz="2000" dirty="0">
                <a:solidFill>
                  <a:srgbClr val="6600CC"/>
                </a:solidFill>
              </a:rPr>
              <a:t>partition</a:t>
            </a:r>
            <a:r>
              <a:rPr lang="en-US" sz="2000" dirty="0"/>
              <a:t> our </a:t>
            </a:r>
            <a:r>
              <a:rPr lang="en-US" sz="2000" dirty="0">
                <a:solidFill>
                  <a:srgbClr val="006666"/>
                </a:solidFill>
              </a:rPr>
              <a:t>right group</a:t>
            </a:r>
            <a:r>
              <a:rPr lang="en-US" sz="2000" dirty="0"/>
              <a:t> then. </a:t>
            </a:r>
            <a:endParaRPr lang="en-US" sz="2000" dirty="0">
              <a:solidFill>
                <a:schemeClr val="tx1"/>
              </a:solidFill>
            </a:endParaRPr>
          </a:p>
        </p:txBody>
      </p:sp>
      <p:sp>
        <p:nvSpPr>
          <p:cNvPr id="76" name="AutoShape 18"/>
          <p:cNvSpPr>
            <a:spLocks noChangeArrowheads="1"/>
          </p:cNvSpPr>
          <p:nvPr/>
        </p:nvSpPr>
        <p:spPr bwMode="auto">
          <a:xfrm>
            <a:off x="1289006" y="5030553"/>
            <a:ext cx="3642563" cy="1660525"/>
          </a:xfrm>
          <a:prstGeom prst="wedgeRoundRectCallout">
            <a:avLst>
              <a:gd name="adj1" fmla="val 69747"/>
              <a:gd name="adj2" fmla="val -5593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This is our </a:t>
            </a:r>
            <a:r>
              <a:rPr lang="en-US" sz="2000" dirty="0">
                <a:solidFill>
                  <a:srgbClr val="FF0000"/>
                </a:solidFill>
              </a:rPr>
              <a:t>pivot</a:t>
            </a:r>
            <a:r>
              <a:rPr lang="en-US" sz="2000" dirty="0">
                <a:solidFill>
                  <a:schemeClr val="tx1"/>
                </a:solidFill>
              </a:rPr>
              <a:t> value.</a:t>
            </a:r>
          </a:p>
          <a:p>
            <a:pPr algn="ctr"/>
            <a:r>
              <a:rPr lang="en-US" sz="2000" dirty="0">
                <a:solidFill>
                  <a:schemeClr val="tx1"/>
                </a:solidFill>
              </a:rPr>
              <a:t>Our </a:t>
            </a:r>
            <a:r>
              <a:rPr lang="en-US" sz="2000" dirty="0">
                <a:solidFill>
                  <a:srgbClr val="6600CC"/>
                </a:solidFill>
              </a:rPr>
              <a:t>partition</a:t>
            </a:r>
            <a:r>
              <a:rPr lang="en-US" sz="2000" dirty="0">
                <a:solidFill>
                  <a:schemeClr val="tx1"/>
                </a:solidFill>
              </a:rPr>
              <a:t> function moves </a:t>
            </a:r>
            <a:r>
              <a:rPr lang="en-US" sz="2000" dirty="0">
                <a:solidFill>
                  <a:schemeClr val="accent1">
                    <a:lumMod val="50000"/>
                  </a:schemeClr>
                </a:solidFill>
              </a:rPr>
              <a:t>smaller values </a:t>
            </a:r>
            <a:r>
              <a:rPr lang="en-US" sz="2000" dirty="0">
                <a:solidFill>
                  <a:schemeClr val="tx1"/>
                </a:solidFill>
              </a:rPr>
              <a:t>to the </a:t>
            </a:r>
            <a:r>
              <a:rPr lang="en-US" sz="2000" dirty="0">
                <a:solidFill>
                  <a:schemeClr val="accent1">
                    <a:lumMod val="50000"/>
                  </a:schemeClr>
                </a:solidFill>
              </a:rPr>
              <a:t>left</a:t>
            </a:r>
            <a:r>
              <a:rPr lang="en-US" sz="2000" dirty="0">
                <a:solidFill>
                  <a:schemeClr val="tx1"/>
                </a:solidFill>
              </a:rPr>
              <a:t> of the array, </a:t>
            </a:r>
            <a:r>
              <a:rPr lang="en-US" sz="2000" dirty="0">
                <a:solidFill>
                  <a:srgbClr val="0000CC"/>
                </a:solidFill>
              </a:rPr>
              <a:t>larger values </a:t>
            </a:r>
            <a:r>
              <a:rPr lang="en-US" sz="2000" dirty="0">
                <a:solidFill>
                  <a:schemeClr val="tx1"/>
                </a:solidFill>
              </a:rPr>
              <a:t>to the </a:t>
            </a:r>
            <a:r>
              <a:rPr lang="en-US" sz="2000" dirty="0">
                <a:solidFill>
                  <a:srgbClr val="0000CC"/>
                </a:solidFill>
              </a:rPr>
              <a:t>right</a:t>
            </a:r>
            <a:r>
              <a:rPr lang="en-US" sz="2000" dirty="0">
                <a:solidFill>
                  <a:schemeClr val="tx1"/>
                </a:solidFill>
              </a:rPr>
              <a:t>.</a:t>
            </a:r>
          </a:p>
        </p:txBody>
      </p:sp>
      <p:sp>
        <p:nvSpPr>
          <p:cNvPr id="104" name="AutoShape 18"/>
          <p:cNvSpPr>
            <a:spLocks noChangeArrowheads="1"/>
          </p:cNvSpPr>
          <p:nvPr/>
        </p:nvSpPr>
        <p:spPr bwMode="auto">
          <a:xfrm>
            <a:off x="1297633" y="1818888"/>
            <a:ext cx="3642563" cy="1962151"/>
          </a:xfrm>
          <a:prstGeom prst="wedgeRoundRectCallout">
            <a:avLst>
              <a:gd name="adj1" fmla="val 72167"/>
              <a:gd name="adj2" fmla="val 90974"/>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Wait! Our </a:t>
            </a:r>
            <a:r>
              <a:rPr lang="en-US" sz="2000" dirty="0">
                <a:solidFill>
                  <a:srgbClr val="FF0000"/>
                </a:solidFill>
              </a:rPr>
              <a:t>pivot</a:t>
            </a:r>
            <a:r>
              <a:rPr lang="en-US" sz="2000" dirty="0">
                <a:solidFill>
                  <a:schemeClr val="tx1"/>
                </a:solidFill>
              </a:rPr>
              <a:t> value was our smallest value, so the </a:t>
            </a:r>
            <a:r>
              <a:rPr lang="en-US" sz="2000" dirty="0">
                <a:solidFill>
                  <a:srgbClr val="6600CC"/>
                </a:solidFill>
              </a:rPr>
              <a:t>partition</a:t>
            </a:r>
            <a:r>
              <a:rPr lang="en-US" sz="2000" dirty="0">
                <a:solidFill>
                  <a:schemeClr val="tx1"/>
                </a:solidFill>
              </a:rPr>
              <a:t> algorithm didn’t move any values to the </a:t>
            </a:r>
            <a:r>
              <a:rPr lang="en-US" sz="2000" dirty="0">
                <a:solidFill>
                  <a:schemeClr val="accent1">
                    <a:lumMod val="50000"/>
                  </a:schemeClr>
                </a:solidFill>
              </a:rPr>
              <a:t>left</a:t>
            </a:r>
            <a:r>
              <a:rPr lang="en-US" sz="2000" dirty="0">
                <a:solidFill>
                  <a:schemeClr val="tx1"/>
                </a:solidFill>
              </a:rPr>
              <a:t>! All the </a:t>
            </a:r>
            <a:r>
              <a:rPr lang="en-US" sz="2000" dirty="0">
                <a:solidFill>
                  <a:srgbClr val="0000CC"/>
                </a:solidFill>
              </a:rPr>
              <a:t>bigger ones </a:t>
            </a:r>
            <a:r>
              <a:rPr lang="en-US" sz="2000" dirty="0">
                <a:solidFill>
                  <a:schemeClr val="tx1"/>
                </a:solidFill>
              </a:rPr>
              <a:t>were already on the </a:t>
            </a:r>
            <a:r>
              <a:rPr lang="en-US" sz="2000" dirty="0">
                <a:solidFill>
                  <a:srgbClr val="0000CC"/>
                </a:solidFill>
              </a:rPr>
              <a:t>right</a:t>
            </a:r>
            <a:r>
              <a:rPr lang="en-US" sz="2000" dirty="0">
                <a:solidFill>
                  <a:schemeClr val="tx1"/>
                </a:solidFill>
              </a:rPr>
              <a:t> side!</a:t>
            </a:r>
          </a:p>
        </p:txBody>
      </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n-2 steps</a:t>
              </a:r>
            </a:p>
          </p:txBody>
        </p:sp>
      </p:grpSp>
      <p:sp>
        <p:nvSpPr>
          <p:cNvPr id="108" name="Text Box 107"/>
          <p:cNvSpPr txBox="1">
            <a:spLocks noChangeArrowheads="1"/>
          </p:cNvSpPr>
          <p:nvPr/>
        </p:nvSpPr>
        <p:spPr bwMode="auto">
          <a:xfrm>
            <a:off x="152400" y="54864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the left &amp; right groups…</a:t>
            </a:r>
          </a:p>
        </p:txBody>
      </p:sp>
      <p:sp>
        <p:nvSpPr>
          <p:cNvPr id="109" name="AutoShape 18"/>
          <p:cNvSpPr>
            <a:spLocks noChangeArrowheads="1"/>
          </p:cNvSpPr>
          <p:nvPr/>
        </p:nvSpPr>
        <p:spPr bwMode="auto">
          <a:xfrm>
            <a:off x="2552394" y="1953978"/>
            <a:ext cx="2880562" cy="1660525"/>
          </a:xfrm>
          <a:prstGeom prst="wedgeRoundRectCallout">
            <a:avLst>
              <a:gd name="adj1" fmla="val 46662"/>
              <a:gd name="adj2" fmla="val 10528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But wait, there is no group to the left of the pivot value!</a:t>
            </a:r>
          </a:p>
        </p:txBody>
      </p:sp>
      <p:sp>
        <p:nvSpPr>
          <p:cNvPr id="110" name="Rectangle 64"/>
          <p:cNvSpPr>
            <a:spLocks noChangeArrowheads="1"/>
          </p:cNvSpPr>
          <p:nvPr/>
        </p:nvSpPr>
        <p:spPr bwMode="auto">
          <a:xfrm flipH="1">
            <a:off x="5063401" y="4488851"/>
            <a:ext cx="517525" cy="604837"/>
          </a:xfrm>
          <a:prstGeom prst="rect">
            <a:avLst/>
          </a:prstGeom>
          <a:noFill/>
          <a:ln w="38100">
            <a:solidFill>
              <a:srgbClr val="FF0000"/>
            </a:solidFill>
            <a:miter lim="800000"/>
            <a:headEnd/>
            <a:tailEnd/>
          </a:ln>
          <a:effectLst/>
          <a:extLst/>
        </p:spPr>
        <p:txBody>
          <a:bodyPr wrap="none" anchor="ctr"/>
          <a:lstStyle/>
          <a:p>
            <a:pPr algn="ctr"/>
            <a:r>
              <a:rPr lang="en-US" dirty="0"/>
              <a:t> </a:t>
            </a:r>
          </a:p>
        </p:txBody>
      </p:sp>
      <p:cxnSp>
        <p:nvCxnSpPr>
          <p:cNvPr id="111" name="Straight Connector 110"/>
          <p:cNvCxnSpPr/>
          <p:nvPr/>
        </p:nvCxnSpPr>
        <p:spPr bwMode="auto">
          <a:xfrm>
            <a:off x="1143000" y="58847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sp>
        <p:nvSpPr>
          <p:cNvPr id="122" name="AutoShape 18"/>
          <p:cNvSpPr>
            <a:spLocks noChangeArrowheads="1"/>
          </p:cNvSpPr>
          <p:nvPr/>
        </p:nvSpPr>
        <p:spPr bwMode="auto">
          <a:xfrm>
            <a:off x="2009866" y="4717055"/>
            <a:ext cx="3372252" cy="1287463"/>
          </a:xfrm>
          <a:prstGeom prst="wedgeRoundRectCallout">
            <a:avLst>
              <a:gd name="adj1" fmla="val 71749"/>
              <a:gd name="adj2" fmla="val 39251"/>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a:solidFill>
                  <a:schemeClr val="tx1"/>
                </a:solidFill>
              </a:rPr>
              <a:t>Wait our right group STILL has nearly </a:t>
            </a:r>
            <a:r>
              <a:rPr lang="en-US" sz="2000" dirty="0">
                <a:solidFill>
                  <a:srgbClr val="FF0000"/>
                </a:solidFill>
              </a:rPr>
              <a:t>n</a:t>
            </a:r>
            <a:r>
              <a:rPr lang="en-US" sz="2000" dirty="0">
                <a:solidFill>
                  <a:schemeClr val="tx1"/>
                </a:solidFill>
              </a:rPr>
              <a:t> items!</a:t>
            </a:r>
            <a:br>
              <a:rPr lang="en-US" sz="2000" dirty="0">
                <a:solidFill>
                  <a:schemeClr val="tx1"/>
                </a:solidFill>
              </a:rPr>
            </a:br>
            <a:r>
              <a:rPr lang="en-US" sz="2000" dirty="0">
                <a:solidFill>
                  <a:srgbClr val="6600CC"/>
                </a:solidFill>
              </a:rPr>
              <a:t>(It has </a:t>
            </a:r>
            <a:r>
              <a:rPr lang="en-US" sz="2000" dirty="0">
                <a:solidFill>
                  <a:srgbClr val="FF0000"/>
                </a:solidFill>
              </a:rPr>
              <a:t>n-3</a:t>
            </a:r>
            <a:r>
              <a:rPr lang="en-US" sz="2000" dirty="0">
                <a:solidFill>
                  <a:schemeClr val="tx1"/>
                </a:solidFill>
              </a:rPr>
              <a:t> </a:t>
            </a:r>
            <a:r>
              <a:rPr lang="en-US" sz="2000" dirty="0">
                <a:solidFill>
                  <a:srgbClr val="6600CC"/>
                </a:solidFill>
              </a:rPr>
              <a:t>items)</a:t>
            </a:r>
          </a:p>
        </p:txBody>
      </p:sp>
    </p:spTree>
    <p:extLst>
      <p:ext uri="{BB962C8B-B14F-4D97-AF65-F5344CB8AC3E}">
        <p14:creationId xmlns:p14="http://schemas.microsoft.com/office/powerpoint/2010/main" val="247751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down)">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wipe(left)">
                                      <p:cBhvr>
                                        <p:cTn id="56" dur="500"/>
                                        <p:tgtEl>
                                          <p:spTgt spid="11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0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wipe(left)">
                                      <p:cBhvr>
                                        <p:cTn id="69" dur="500"/>
                                        <p:tgtEl>
                                          <p:spTgt spid="1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wipe(down)">
                                      <p:cBhvr>
                                        <p:cTn id="74" dur="500"/>
                                        <p:tgtEl>
                                          <p:spTgt spid="12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grpId="1" nodeType="clickEffect">
                                  <p:stCondLst>
                                    <p:cond delay="0"/>
                                  </p:stCondLst>
                                  <p:childTnLst>
                                    <p:anim calcmode="lin" valueType="num">
                                      <p:cBhvr additive="base">
                                        <p:cTn id="82" dur="500"/>
                                        <p:tgtEl>
                                          <p:spTgt spid="103"/>
                                        </p:tgtEl>
                                        <p:attrNameLst>
                                          <p:attrName>ppt_x</p:attrName>
                                        </p:attrNameLst>
                                      </p:cBhvr>
                                      <p:tavLst>
                                        <p:tav tm="0">
                                          <p:val>
                                            <p:strVal val="ppt_x"/>
                                          </p:val>
                                        </p:tav>
                                        <p:tav tm="100000">
                                          <p:val>
                                            <p:strVal val="0-ppt_w/2"/>
                                          </p:val>
                                        </p:tav>
                                      </p:tavLst>
                                    </p:anim>
                                    <p:anim calcmode="lin" valueType="num">
                                      <p:cBhvr additive="base">
                                        <p:cTn id="83" dur="500"/>
                                        <p:tgtEl>
                                          <p:spTgt spid="103"/>
                                        </p:tgtEl>
                                        <p:attrNameLst>
                                          <p:attrName>ppt_y</p:attrName>
                                        </p:attrNameLst>
                                      </p:cBhvr>
                                      <p:tavLst>
                                        <p:tav tm="0">
                                          <p:val>
                                            <p:strVal val="ppt_y"/>
                                          </p:val>
                                        </p:tav>
                                        <p:tav tm="100000">
                                          <p:val>
                                            <p:strVal val="ppt_y"/>
                                          </p:val>
                                        </p:tav>
                                      </p:tavLst>
                                    </p:anim>
                                    <p:set>
                                      <p:cBhvr>
                                        <p:cTn id="84" dur="1" fill="hold">
                                          <p:stCondLst>
                                            <p:cond delay="499"/>
                                          </p:stCondLst>
                                        </p:cTn>
                                        <p:tgtEl>
                                          <p:spTgt spid="103"/>
                                        </p:tgtEl>
                                        <p:attrNameLst>
                                          <p:attrName>style.visibility</p:attrName>
                                        </p:attrNameLst>
                                      </p:cBhvr>
                                      <p:to>
                                        <p:strVal val="hidden"/>
                                      </p:to>
                                    </p:set>
                                  </p:childTnLst>
                                </p:cTn>
                              </p:par>
                              <p:par>
                                <p:cTn id="85" presetID="2" presetClass="exit" presetSubtype="8" fill="hold" grpId="1" nodeType="withEffect">
                                  <p:stCondLst>
                                    <p:cond delay="0"/>
                                  </p:stCondLst>
                                  <p:childTnLst>
                                    <p:anim calcmode="lin" valueType="num">
                                      <p:cBhvr additive="base">
                                        <p:cTn id="86" dur="500"/>
                                        <p:tgtEl>
                                          <p:spTgt spid="108"/>
                                        </p:tgtEl>
                                        <p:attrNameLst>
                                          <p:attrName>ppt_x</p:attrName>
                                        </p:attrNameLst>
                                      </p:cBhvr>
                                      <p:tavLst>
                                        <p:tav tm="0">
                                          <p:val>
                                            <p:strVal val="ppt_x"/>
                                          </p:val>
                                        </p:tav>
                                        <p:tav tm="100000">
                                          <p:val>
                                            <p:strVal val="0-ppt_w/2"/>
                                          </p:val>
                                        </p:tav>
                                      </p:tavLst>
                                    </p:anim>
                                    <p:anim calcmode="lin" valueType="num">
                                      <p:cBhvr additive="base">
                                        <p:cTn id="87" dur="500"/>
                                        <p:tgtEl>
                                          <p:spTgt spid="108"/>
                                        </p:tgtEl>
                                        <p:attrNameLst>
                                          <p:attrName>ppt_y</p:attrName>
                                        </p:attrNameLst>
                                      </p:cBhvr>
                                      <p:tavLst>
                                        <p:tav tm="0">
                                          <p:val>
                                            <p:strVal val="ppt_y"/>
                                          </p:val>
                                        </p:tav>
                                        <p:tav tm="100000">
                                          <p:val>
                                            <p:strVal val="ppt_y"/>
                                          </p:val>
                                        </p:tav>
                                      </p:tavLst>
                                    </p:anim>
                                    <p:set>
                                      <p:cBhvr>
                                        <p:cTn id="88" dur="1" fill="hold">
                                          <p:stCondLst>
                                            <p:cond delay="499"/>
                                          </p:stCondLst>
                                        </p:cTn>
                                        <p:tgtEl>
                                          <p:spTgt spid="108"/>
                                        </p:tgtEl>
                                        <p:attrNameLst>
                                          <p:attrName>style.visibility</p:attrName>
                                        </p:attrNameLst>
                                      </p:cBhvr>
                                      <p:to>
                                        <p:strVal val="hidden"/>
                                      </p:to>
                                    </p:set>
                                  </p:childTnLst>
                                </p:cTn>
                              </p:par>
                              <p:par>
                                <p:cTn id="89" presetID="2" presetClass="exit" presetSubtype="8" fill="hold" nodeType="withEffect">
                                  <p:stCondLst>
                                    <p:cond delay="0"/>
                                  </p:stCondLst>
                                  <p:childTnLst>
                                    <p:anim calcmode="lin" valueType="num">
                                      <p:cBhvr additive="base">
                                        <p:cTn id="90" dur="500"/>
                                        <p:tgtEl>
                                          <p:spTgt spid="111"/>
                                        </p:tgtEl>
                                        <p:attrNameLst>
                                          <p:attrName>ppt_x</p:attrName>
                                        </p:attrNameLst>
                                      </p:cBhvr>
                                      <p:tavLst>
                                        <p:tav tm="0">
                                          <p:val>
                                            <p:strVal val="ppt_x"/>
                                          </p:val>
                                        </p:tav>
                                        <p:tav tm="100000">
                                          <p:val>
                                            <p:strVal val="0-ppt_w/2"/>
                                          </p:val>
                                        </p:tav>
                                      </p:tavLst>
                                    </p:anim>
                                    <p:anim calcmode="lin" valueType="num">
                                      <p:cBhvr additive="base">
                                        <p:cTn id="91" dur="500"/>
                                        <p:tgtEl>
                                          <p:spTgt spid="111"/>
                                        </p:tgtEl>
                                        <p:attrNameLst>
                                          <p:attrName>ppt_y</p:attrName>
                                        </p:attrNameLst>
                                      </p:cBhvr>
                                      <p:tavLst>
                                        <p:tav tm="0">
                                          <p:val>
                                            <p:strVal val="ppt_y"/>
                                          </p:val>
                                        </p:tav>
                                        <p:tav tm="100000">
                                          <p:val>
                                            <p:strVal val="ppt_y"/>
                                          </p:val>
                                        </p:tav>
                                      </p:tavLst>
                                    </p:anim>
                                    <p:set>
                                      <p:cBhvr>
                                        <p:cTn id="92" dur="1" fill="hold">
                                          <p:stCondLst>
                                            <p:cond delay="499"/>
                                          </p:stCondLst>
                                        </p:cTn>
                                        <p:tgtEl>
                                          <p:spTgt spid="111"/>
                                        </p:tgtEl>
                                        <p:attrNameLst>
                                          <p:attrName>style.visibility</p:attrName>
                                        </p:attrNameLst>
                                      </p:cBhvr>
                                      <p:to>
                                        <p:strVal val="hidden"/>
                                      </p:to>
                                    </p:set>
                                  </p:childTnLst>
                                </p:cTn>
                              </p:par>
                              <p:par>
                                <p:cTn id="93" presetID="2" presetClass="exit" presetSubtype="8" fill="hold" grpId="0" nodeType="withEffect">
                                  <p:stCondLst>
                                    <p:cond delay="0"/>
                                  </p:stCondLst>
                                  <p:childTnLst>
                                    <p:anim calcmode="lin" valueType="num">
                                      <p:cBhvr additive="base">
                                        <p:cTn id="94" dur="500"/>
                                        <p:tgtEl>
                                          <p:spTgt spid="525366"/>
                                        </p:tgtEl>
                                        <p:attrNameLst>
                                          <p:attrName>ppt_x</p:attrName>
                                        </p:attrNameLst>
                                      </p:cBhvr>
                                      <p:tavLst>
                                        <p:tav tm="0">
                                          <p:val>
                                            <p:strVal val="ppt_x"/>
                                          </p:val>
                                        </p:tav>
                                        <p:tav tm="100000">
                                          <p:val>
                                            <p:strVal val="0-ppt_w/2"/>
                                          </p:val>
                                        </p:tav>
                                      </p:tavLst>
                                    </p:anim>
                                    <p:anim calcmode="lin" valueType="num">
                                      <p:cBhvr additive="base">
                                        <p:cTn id="95" dur="500"/>
                                        <p:tgtEl>
                                          <p:spTgt spid="525366"/>
                                        </p:tgtEl>
                                        <p:attrNameLst>
                                          <p:attrName>ppt_y</p:attrName>
                                        </p:attrNameLst>
                                      </p:cBhvr>
                                      <p:tavLst>
                                        <p:tav tm="0">
                                          <p:val>
                                            <p:strVal val="ppt_y"/>
                                          </p:val>
                                        </p:tav>
                                        <p:tav tm="100000">
                                          <p:val>
                                            <p:strVal val="ppt_y"/>
                                          </p:val>
                                        </p:tav>
                                      </p:tavLst>
                                    </p:anim>
                                    <p:set>
                                      <p:cBhvr>
                                        <p:cTn id="96" dur="1" fill="hold">
                                          <p:stCondLst>
                                            <p:cond delay="499"/>
                                          </p:stCondLst>
                                        </p:cTn>
                                        <p:tgtEl>
                                          <p:spTgt spid="525366"/>
                                        </p:tgtEl>
                                        <p:attrNameLst>
                                          <p:attrName>style.visibility</p:attrName>
                                        </p:attrNameLst>
                                      </p:cBhvr>
                                      <p:to>
                                        <p:strVal val="hidden"/>
                                      </p:to>
                                    </p:set>
                                  </p:childTnLst>
                                </p:cTn>
                              </p:par>
                              <p:par>
                                <p:cTn id="97" presetID="2" presetClass="exit" presetSubtype="8" fill="hold" grpId="0" nodeType="withEffect">
                                  <p:stCondLst>
                                    <p:cond delay="0"/>
                                  </p:stCondLst>
                                  <p:childTnLst>
                                    <p:anim calcmode="lin" valueType="num">
                                      <p:cBhvr additive="base">
                                        <p:cTn id="98" dur="500"/>
                                        <p:tgtEl>
                                          <p:spTgt spid="525419"/>
                                        </p:tgtEl>
                                        <p:attrNameLst>
                                          <p:attrName>ppt_x</p:attrName>
                                        </p:attrNameLst>
                                      </p:cBhvr>
                                      <p:tavLst>
                                        <p:tav tm="0">
                                          <p:val>
                                            <p:strVal val="ppt_x"/>
                                          </p:val>
                                        </p:tav>
                                        <p:tav tm="100000">
                                          <p:val>
                                            <p:strVal val="0-ppt_w/2"/>
                                          </p:val>
                                        </p:tav>
                                      </p:tavLst>
                                    </p:anim>
                                    <p:anim calcmode="lin" valueType="num">
                                      <p:cBhvr additive="base">
                                        <p:cTn id="99" dur="500"/>
                                        <p:tgtEl>
                                          <p:spTgt spid="525419"/>
                                        </p:tgtEl>
                                        <p:attrNameLst>
                                          <p:attrName>ppt_y</p:attrName>
                                        </p:attrNameLst>
                                      </p:cBhvr>
                                      <p:tavLst>
                                        <p:tav tm="0">
                                          <p:val>
                                            <p:strVal val="ppt_y"/>
                                          </p:val>
                                        </p:tav>
                                        <p:tav tm="100000">
                                          <p:val>
                                            <p:strVal val="ppt_y"/>
                                          </p:val>
                                        </p:tav>
                                      </p:tavLst>
                                    </p:anim>
                                    <p:set>
                                      <p:cBhvr>
                                        <p:cTn id="100" dur="1" fill="hold">
                                          <p:stCondLst>
                                            <p:cond delay="499"/>
                                          </p:stCondLst>
                                        </p:cTn>
                                        <p:tgtEl>
                                          <p:spTgt spid="525419"/>
                                        </p:tgtEl>
                                        <p:attrNameLst>
                                          <p:attrName>style.visibility</p:attrName>
                                        </p:attrNameLst>
                                      </p:cBhvr>
                                      <p:to>
                                        <p:strVal val="hidden"/>
                                      </p:to>
                                    </p:set>
                                  </p:childTnLst>
                                </p:cTn>
                              </p:par>
                              <p:par>
                                <p:cTn id="101" presetID="2" presetClass="exit" presetSubtype="8" fill="hold" grpId="0" nodeType="withEffect">
                                  <p:stCondLst>
                                    <p:cond delay="0"/>
                                  </p:stCondLst>
                                  <p:childTnLst>
                                    <p:anim calcmode="lin" valueType="num">
                                      <p:cBhvr additive="base">
                                        <p:cTn id="102" dur="500"/>
                                        <p:tgtEl>
                                          <p:spTgt spid="525430"/>
                                        </p:tgtEl>
                                        <p:attrNameLst>
                                          <p:attrName>ppt_x</p:attrName>
                                        </p:attrNameLst>
                                      </p:cBhvr>
                                      <p:tavLst>
                                        <p:tav tm="0">
                                          <p:val>
                                            <p:strVal val="ppt_x"/>
                                          </p:val>
                                        </p:tav>
                                        <p:tav tm="100000">
                                          <p:val>
                                            <p:strVal val="0-ppt_w/2"/>
                                          </p:val>
                                        </p:tav>
                                      </p:tavLst>
                                    </p:anim>
                                    <p:anim calcmode="lin" valueType="num">
                                      <p:cBhvr additive="base">
                                        <p:cTn id="103" dur="500"/>
                                        <p:tgtEl>
                                          <p:spTgt spid="525430"/>
                                        </p:tgtEl>
                                        <p:attrNameLst>
                                          <p:attrName>ppt_y</p:attrName>
                                        </p:attrNameLst>
                                      </p:cBhvr>
                                      <p:tavLst>
                                        <p:tav tm="0">
                                          <p:val>
                                            <p:strVal val="ppt_y"/>
                                          </p:val>
                                        </p:tav>
                                        <p:tav tm="100000">
                                          <p:val>
                                            <p:strVal val="ppt_y"/>
                                          </p:val>
                                        </p:tav>
                                      </p:tavLst>
                                    </p:anim>
                                    <p:set>
                                      <p:cBhvr>
                                        <p:cTn id="104" dur="1" fill="hold">
                                          <p:stCondLst>
                                            <p:cond delay="499"/>
                                          </p:stCondLst>
                                        </p:cTn>
                                        <p:tgtEl>
                                          <p:spTgt spid="525430"/>
                                        </p:tgtEl>
                                        <p:attrNameLst>
                                          <p:attrName>style.visibility</p:attrName>
                                        </p:attrNameLst>
                                      </p:cBhvr>
                                      <p:to>
                                        <p:strVal val="hidden"/>
                                      </p:to>
                                    </p:set>
                                  </p:childTnLst>
                                </p:cTn>
                              </p:par>
                              <p:par>
                                <p:cTn id="105" presetID="2" presetClass="exit" presetSubtype="8" fill="hold" grpId="0" nodeType="withEffect">
                                  <p:stCondLst>
                                    <p:cond delay="0"/>
                                  </p:stCondLst>
                                  <p:childTnLst>
                                    <p:anim calcmode="lin" valueType="num">
                                      <p:cBhvr additive="base">
                                        <p:cTn id="106" dur="500"/>
                                        <p:tgtEl>
                                          <p:spTgt spid="525461"/>
                                        </p:tgtEl>
                                        <p:attrNameLst>
                                          <p:attrName>ppt_x</p:attrName>
                                        </p:attrNameLst>
                                      </p:cBhvr>
                                      <p:tavLst>
                                        <p:tav tm="0">
                                          <p:val>
                                            <p:strVal val="ppt_x"/>
                                          </p:val>
                                        </p:tav>
                                        <p:tav tm="100000">
                                          <p:val>
                                            <p:strVal val="0-ppt_w/2"/>
                                          </p:val>
                                        </p:tav>
                                      </p:tavLst>
                                    </p:anim>
                                    <p:anim calcmode="lin" valueType="num">
                                      <p:cBhvr additive="base">
                                        <p:cTn id="107" dur="500"/>
                                        <p:tgtEl>
                                          <p:spTgt spid="525461"/>
                                        </p:tgtEl>
                                        <p:attrNameLst>
                                          <p:attrName>ppt_y</p:attrName>
                                        </p:attrNameLst>
                                      </p:cBhvr>
                                      <p:tavLst>
                                        <p:tav tm="0">
                                          <p:val>
                                            <p:strVal val="ppt_y"/>
                                          </p:val>
                                        </p:tav>
                                        <p:tav tm="100000">
                                          <p:val>
                                            <p:strVal val="ppt_y"/>
                                          </p:val>
                                        </p:tav>
                                      </p:tavLst>
                                    </p:anim>
                                    <p:set>
                                      <p:cBhvr>
                                        <p:cTn id="108" dur="1" fill="hold">
                                          <p:stCondLst>
                                            <p:cond delay="499"/>
                                          </p:stCondLst>
                                        </p:cTn>
                                        <p:tgtEl>
                                          <p:spTgt spid="525461"/>
                                        </p:tgtEl>
                                        <p:attrNameLst>
                                          <p:attrName>style.visibility</p:attrName>
                                        </p:attrNameLst>
                                      </p:cBhvr>
                                      <p:to>
                                        <p:strVal val="hidden"/>
                                      </p:to>
                                    </p:set>
                                  </p:childTnLst>
                                </p:cTn>
                              </p:par>
                              <p:par>
                                <p:cTn id="109" presetID="2" presetClass="exit" presetSubtype="8" fill="hold" nodeType="withEffect">
                                  <p:stCondLst>
                                    <p:cond delay="0"/>
                                  </p:stCondLst>
                                  <p:childTnLst>
                                    <p:anim calcmode="lin" valueType="num">
                                      <p:cBhvr additive="base">
                                        <p:cTn id="110" dur="500"/>
                                        <p:tgtEl>
                                          <p:spTgt spid="6"/>
                                        </p:tgtEl>
                                        <p:attrNameLst>
                                          <p:attrName>ppt_x</p:attrName>
                                        </p:attrNameLst>
                                      </p:cBhvr>
                                      <p:tavLst>
                                        <p:tav tm="0">
                                          <p:val>
                                            <p:strVal val="ppt_x"/>
                                          </p:val>
                                        </p:tav>
                                        <p:tav tm="100000">
                                          <p:val>
                                            <p:strVal val="0-ppt_w/2"/>
                                          </p:val>
                                        </p:tav>
                                      </p:tavLst>
                                    </p:anim>
                                    <p:anim calcmode="lin" valueType="num">
                                      <p:cBhvr additive="base">
                                        <p:cTn id="111" dur="500"/>
                                        <p:tgtEl>
                                          <p:spTgt spid="6"/>
                                        </p:tgtEl>
                                        <p:attrNameLst>
                                          <p:attrName>ppt_y</p:attrName>
                                        </p:attrNameLst>
                                      </p:cBhvr>
                                      <p:tavLst>
                                        <p:tav tm="0">
                                          <p:val>
                                            <p:strVal val="ppt_y"/>
                                          </p:val>
                                        </p:tav>
                                        <p:tav tm="100000">
                                          <p:val>
                                            <p:strVal val="ppt_y"/>
                                          </p:val>
                                        </p:tav>
                                      </p:tavLst>
                                    </p:anim>
                                    <p:set>
                                      <p:cBhvr>
                                        <p:cTn id="112" dur="1" fill="hold">
                                          <p:stCondLst>
                                            <p:cond delay="499"/>
                                          </p:stCondLst>
                                        </p:cTn>
                                        <p:tgtEl>
                                          <p:spTgt spid="6"/>
                                        </p:tgtEl>
                                        <p:attrNameLst>
                                          <p:attrName>style.visibility</p:attrName>
                                        </p:attrNameLst>
                                      </p:cBhvr>
                                      <p:to>
                                        <p:strVal val="hidden"/>
                                      </p:to>
                                    </p:set>
                                  </p:childTnLst>
                                </p:cTn>
                              </p:par>
                              <p:par>
                                <p:cTn id="113" presetID="2" presetClass="exit" presetSubtype="8" fill="hold" nodeType="withEffect">
                                  <p:stCondLst>
                                    <p:cond delay="0"/>
                                  </p:stCondLst>
                                  <p:childTnLst>
                                    <p:anim calcmode="lin" valueType="num">
                                      <p:cBhvr additive="base">
                                        <p:cTn id="114" dur="500"/>
                                        <p:tgtEl>
                                          <p:spTgt spid="170"/>
                                        </p:tgtEl>
                                        <p:attrNameLst>
                                          <p:attrName>ppt_x</p:attrName>
                                        </p:attrNameLst>
                                      </p:cBhvr>
                                      <p:tavLst>
                                        <p:tav tm="0">
                                          <p:val>
                                            <p:strVal val="ppt_x"/>
                                          </p:val>
                                        </p:tav>
                                        <p:tav tm="100000">
                                          <p:val>
                                            <p:strVal val="0-ppt_w/2"/>
                                          </p:val>
                                        </p:tav>
                                      </p:tavLst>
                                    </p:anim>
                                    <p:anim calcmode="lin" valueType="num">
                                      <p:cBhvr additive="base">
                                        <p:cTn id="115" dur="500"/>
                                        <p:tgtEl>
                                          <p:spTgt spid="170"/>
                                        </p:tgtEl>
                                        <p:attrNameLst>
                                          <p:attrName>ppt_y</p:attrName>
                                        </p:attrNameLst>
                                      </p:cBhvr>
                                      <p:tavLst>
                                        <p:tav tm="0">
                                          <p:val>
                                            <p:strVal val="ppt_y"/>
                                          </p:val>
                                        </p:tav>
                                        <p:tav tm="100000">
                                          <p:val>
                                            <p:strVal val="ppt_y"/>
                                          </p:val>
                                        </p:tav>
                                      </p:tavLst>
                                    </p:anim>
                                    <p:set>
                                      <p:cBhvr>
                                        <p:cTn id="116" dur="1"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p:bldP spid="525430" grpId="0"/>
      <p:bldP spid="525461" grpId="0"/>
      <p:bldP spid="103" grpId="0" autoUpdateAnimBg="0"/>
      <p:bldP spid="103" grpId="1"/>
      <p:bldP spid="76" grpId="0" animBg="1"/>
      <p:bldP spid="104" grpId="0" animBg="1"/>
      <p:bldP spid="108" grpId="0" autoUpdateAnimBg="0"/>
      <p:bldP spid="108" grpId="1"/>
      <p:bldP spid="109" grpId="0" animBg="1"/>
      <p:bldP spid="110" grpId="0" animBg="1"/>
      <p:bldP spid="110" grpId="1" animBg="1"/>
      <p:bldP spid="1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16</a:t>
            </a:fld>
            <a:endParaRPr lang="en-US"/>
          </a:p>
        </p:txBody>
      </p:sp>
      <p:sp>
        <p:nvSpPr>
          <p:cNvPr id="525314" name="Rectangle 2"/>
          <p:cNvSpPr>
            <a:spLocks noGrp="1" noChangeArrowheads="1"/>
          </p:cNvSpPr>
          <p:nvPr>
            <p:ph type="title"/>
          </p:nvPr>
        </p:nvSpPr>
        <p:spPr/>
        <p:txBody>
          <a:bodyPr/>
          <a:lstStyle/>
          <a:p>
            <a:r>
              <a:rPr lang="en-US" sz="3600" dirty="0"/>
              <a:t>Worst-case Big-oh of Quicksort</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10</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a:t>
              </a: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10</a:t>
              </a: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20</a:t>
              </a: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n-1 steps</a:t>
              </a:r>
            </a:p>
          </p:txBody>
        </p:sp>
      </p:gr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10</a:t>
              </a:r>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10</a:t>
              </a: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30</a:t>
              </a:r>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50</a:t>
              </a:r>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60</a:t>
              </a:r>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70</a:t>
              </a:r>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10</a:t>
              </a: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20</a:t>
              </a: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20</a:t>
              </a: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20</a:t>
              </a: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20</a:t>
              </a: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30</a:t>
              </a: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50</a:t>
              </a: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60</a:t>
              </a: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70</a:t>
              </a:r>
            </a:p>
          </p:txBody>
        </p:sp>
      </p:gr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n-2 steps</a:t>
              </a:r>
            </a:p>
          </p:txBody>
        </p:sp>
      </p:grp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40</a:t>
              </a: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50</a:t>
              </a: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60</a:t>
              </a: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70</a:t>
              </a:r>
            </a:p>
          </p:txBody>
        </p:sp>
      </p:grpSp>
      <p:sp>
        <p:nvSpPr>
          <p:cNvPr id="101" name="Text Box 107"/>
          <p:cNvSpPr txBox="1">
            <a:spLocks noChangeArrowheads="1"/>
          </p:cNvSpPr>
          <p:nvPr/>
        </p:nvSpPr>
        <p:spPr bwMode="auto">
          <a:xfrm>
            <a:off x="257060" y="990600"/>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t>What you’ll notice is that each time we partition, we remove </a:t>
            </a:r>
            <a:r>
              <a:rPr lang="en-US" sz="2000" dirty="0">
                <a:solidFill>
                  <a:srgbClr val="FF0000"/>
                </a:solidFill>
              </a:rPr>
              <a:t>only one item</a:t>
            </a:r>
            <a:r>
              <a:rPr lang="en-US" sz="2000" dirty="0"/>
              <a:t> off the left side!</a:t>
            </a:r>
          </a:p>
        </p:txBody>
      </p:sp>
      <p:sp>
        <p:nvSpPr>
          <p:cNvPr id="113" name="Text Box 107"/>
          <p:cNvSpPr txBox="1">
            <a:spLocks noChangeArrowheads="1"/>
          </p:cNvSpPr>
          <p:nvPr/>
        </p:nvSpPr>
        <p:spPr bwMode="auto">
          <a:xfrm>
            <a:off x="371360" y="2392531"/>
            <a:ext cx="3429000"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t>And if we only remove </a:t>
            </a:r>
            <a:br>
              <a:rPr lang="en-US" sz="2000" dirty="0"/>
            </a:br>
            <a:r>
              <a:rPr lang="en-US" sz="2000" dirty="0"/>
              <a:t>one item off the </a:t>
            </a:r>
            <a:br>
              <a:rPr lang="en-US" sz="2000" dirty="0"/>
            </a:br>
            <a:r>
              <a:rPr lang="en-US" sz="2000" dirty="0"/>
              <a:t>left side each time… </a:t>
            </a:r>
          </a:p>
        </p:txBody>
      </p:sp>
      <p:sp>
        <p:nvSpPr>
          <p:cNvPr id="123" name="Text Box 107"/>
          <p:cNvSpPr txBox="1">
            <a:spLocks noChangeArrowheads="1"/>
          </p:cNvSpPr>
          <p:nvPr/>
        </p:nvSpPr>
        <p:spPr bwMode="auto">
          <a:xfrm>
            <a:off x="257060" y="3519901"/>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t>We’re going to have to go through this </a:t>
            </a:r>
            <a:r>
              <a:rPr lang="en-US" sz="2000" dirty="0">
                <a:solidFill>
                  <a:srgbClr val="6600CC"/>
                </a:solidFill>
              </a:rPr>
              <a:t>partitioning</a:t>
            </a:r>
            <a:r>
              <a:rPr lang="en-US" sz="2000" dirty="0"/>
              <a:t> process </a:t>
            </a:r>
            <a:r>
              <a:rPr lang="en-US" sz="2000" dirty="0">
                <a:solidFill>
                  <a:srgbClr val="FF0000"/>
                </a:solidFill>
              </a:rPr>
              <a:t>n times</a:t>
            </a:r>
            <a:r>
              <a:rPr lang="en-US" sz="2000" dirty="0"/>
              <a:t> to process the entire array!</a:t>
            </a:r>
          </a:p>
        </p:txBody>
      </p:sp>
      <p:grpSp>
        <p:nvGrpSpPr>
          <p:cNvPr id="124" name="Group 177"/>
          <p:cNvGrpSpPr>
            <a:grpSpLocks/>
          </p:cNvGrpSpPr>
          <p:nvPr/>
        </p:nvGrpSpPr>
        <p:grpSpPr bwMode="auto">
          <a:xfrm>
            <a:off x="3659187" y="1371600"/>
            <a:ext cx="989013" cy="5105400"/>
            <a:chOff x="2209" y="864"/>
            <a:chExt cx="623" cy="3216"/>
          </a:xfrm>
        </p:grpSpPr>
        <p:sp>
          <p:nvSpPr>
            <p:cNvPr id="125" name="Line 175"/>
            <p:cNvSpPr>
              <a:spLocks noChangeShapeType="1"/>
            </p:cNvSpPr>
            <p:nvPr/>
          </p:nvSpPr>
          <p:spPr bwMode="auto">
            <a:xfrm>
              <a:off x="2496" y="864"/>
              <a:ext cx="0" cy="3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176"/>
            <p:cNvSpPr txBox="1">
              <a:spLocks noChangeArrowheads="1"/>
            </p:cNvSpPr>
            <p:nvPr/>
          </p:nvSpPr>
          <p:spPr bwMode="auto">
            <a:xfrm>
              <a:off x="2209" y="1877"/>
              <a:ext cx="623"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accent2"/>
                  </a:solidFill>
                </a:rPr>
                <a:t>n</a:t>
              </a:r>
            </a:p>
            <a:p>
              <a:pPr algn="ctr"/>
              <a:r>
                <a:rPr lang="en-US" dirty="0">
                  <a:solidFill>
                    <a:schemeClr val="accent2"/>
                  </a:solidFill>
                </a:rPr>
                <a:t>levels</a:t>
              </a:r>
            </a:p>
          </p:txBody>
        </p:sp>
      </p:grpSp>
      <p:sp>
        <p:nvSpPr>
          <p:cNvPr id="127" name="Text Box 107"/>
          <p:cNvSpPr txBox="1">
            <a:spLocks noChangeArrowheads="1"/>
          </p:cNvSpPr>
          <p:nvPr/>
        </p:nvSpPr>
        <p:spPr bwMode="auto">
          <a:xfrm>
            <a:off x="180860" y="4960718"/>
            <a:ext cx="4001293"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t>And if the partition algorithm requires </a:t>
            </a:r>
            <a:r>
              <a:rPr lang="en-US" sz="2000" dirty="0">
                <a:solidFill>
                  <a:srgbClr val="FF0000"/>
                </a:solidFill>
              </a:rPr>
              <a:t>~n steps </a:t>
            </a:r>
            <a:r>
              <a:rPr lang="en-US" sz="2000" dirty="0"/>
              <a:t>at </a:t>
            </a:r>
            <a:r>
              <a:rPr lang="en-US" sz="2000" dirty="0">
                <a:solidFill>
                  <a:srgbClr val="6600CC"/>
                </a:solidFill>
              </a:rPr>
              <a:t>each level</a:t>
            </a:r>
            <a:r>
              <a:rPr lang="en-US" sz="2000" dirty="0"/>
              <a:t>…</a:t>
            </a:r>
          </a:p>
        </p:txBody>
      </p:sp>
      <p:sp>
        <p:nvSpPr>
          <p:cNvPr id="128" name="Text Box 107"/>
          <p:cNvSpPr txBox="1">
            <a:spLocks noChangeArrowheads="1"/>
          </p:cNvSpPr>
          <p:nvPr/>
        </p:nvSpPr>
        <p:spPr bwMode="auto">
          <a:xfrm>
            <a:off x="182696" y="5562600"/>
            <a:ext cx="4001293" cy="9541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a:t>And we go </a:t>
            </a:r>
            <a:r>
              <a:rPr lang="en-US" sz="2000" dirty="0">
                <a:solidFill>
                  <a:srgbClr val="FF3300"/>
                </a:solidFill>
              </a:rPr>
              <a:t>n levels deep</a:t>
            </a:r>
            <a:r>
              <a:rPr lang="en-US" sz="2000" dirty="0"/>
              <a:t>…</a:t>
            </a:r>
          </a:p>
          <a:p>
            <a:pPr algn="ctr"/>
            <a:br>
              <a:rPr lang="en-US" sz="1600" dirty="0"/>
            </a:br>
            <a:r>
              <a:rPr lang="en-US" sz="2000" dirty="0"/>
              <a:t>Then our algorithm is O(</a:t>
            </a:r>
            <a:r>
              <a:rPr lang="en-US" sz="2000" dirty="0">
                <a:solidFill>
                  <a:srgbClr val="FF0000"/>
                </a:solidFill>
              </a:rPr>
              <a:t>n</a:t>
            </a:r>
            <a:r>
              <a:rPr lang="en-US" sz="2000" b="1" baseline="30000" dirty="0">
                <a:solidFill>
                  <a:srgbClr val="FF0000"/>
                </a:solidFill>
              </a:rPr>
              <a:t>2</a:t>
            </a:r>
            <a:r>
              <a:rPr lang="en-US" sz="2000" dirty="0"/>
              <a:t>)!</a:t>
            </a:r>
          </a:p>
        </p:txBody>
      </p:sp>
      <p:cxnSp>
        <p:nvCxnSpPr>
          <p:cNvPr id="4" name="Straight Arrow Connector 3"/>
          <p:cNvCxnSpPr/>
          <p:nvPr/>
        </p:nvCxnSpPr>
        <p:spPr bwMode="auto">
          <a:xfrm flipV="1">
            <a:off x="4419600" y="205740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Arrow Connector 128"/>
          <p:cNvCxnSpPr/>
          <p:nvPr/>
        </p:nvCxnSpPr>
        <p:spPr bwMode="auto">
          <a:xfrm flipV="1">
            <a:off x="4914900" y="357027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Arrow Connector 129"/>
          <p:cNvCxnSpPr/>
          <p:nvPr/>
        </p:nvCxnSpPr>
        <p:spPr bwMode="auto">
          <a:xfrm flipV="1">
            <a:off x="5426132" y="497889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Arrow Connector 130"/>
          <p:cNvCxnSpPr/>
          <p:nvPr/>
        </p:nvCxnSpPr>
        <p:spPr bwMode="auto">
          <a:xfrm flipV="1">
            <a:off x="5807132" y="627248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2" name="Group 168"/>
          <p:cNvGrpSpPr>
            <a:grpSpLocks/>
          </p:cNvGrpSpPr>
          <p:nvPr/>
        </p:nvGrpSpPr>
        <p:grpSpPr bwMode="auto">
          <a:xfrm>
            <a:off x="5848350" y="5159566"/>
            <a:ext cx="2686050" cy="487362"/>
            <a:chOff x="3636" y="557"/>
            <a:chExt cx="1692" cy="307"/>
          </a:xfrm>
        </p:grpSpPr>
        <p:sp>
          <p:nvSpPr>
            <p:cNvPr id="133" name="Line 166"/>
            <p:cNvSpPr>
              <a:spLocks noChangeShapeType="1"/>
            </p:cNvSpPr>
            <p:nvPr/>
          </p:nvSpPr>
          <p:spPr bwMode="auto">
            <a:xfrm>
              <a:off x="3636" y="864"/>
              <a:ext cx="16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Text Box 167"/>
            <p:cNvSpPr txBox="1">
              <a:spLocks noChangeArrowheads="1"/>
            </p:cNvSpPr>
            <p:nvPr/>
          </p:nvSpPr>
          <p:spPr bwMode="auto">
            <a:xfrm>
              <a:off x="4028"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n-3 steps</a:t>
              </a:r>
            </a:p>
          </p:txBody>
        </p:sp>
      </p:grpSp>
    </p:spTree>
    <p:extLst>
      <p:ext uri="{BB962C8B-B14F-4D97-AF65-F5344CB8AC3E}">
        <p14:creationId xmlns:p14="http://schemas.microsoft.com/office/powerpoint/2010/main" val="16879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wipe(down)">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wipe(down)">
                                      <p:cBhvr>
                                        <p:cTn id="21" dur="500"/>
                                        <p:tgtEl>
                                          <p:spTgt spid="1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wipe(down)">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up)">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repeatCount="3000" fill="hold" nodeType="clickEffect">
                                  <p:stCondLst>
                                    <p:cond delay="0"/>
                                  </p:stCondLst>
                                  <p:childTnLst>
                                    <p:animEffect transition="out" filter="fade">
                                      <p:cBhvr>
                                        <p:cTn id="57" dur="500" tmFilter="0, 0; .2, .5; .8, .5; 1, 0"/>
                                        <p:tgtEl>
                                          <p:spTgt spid="116"/>
                                        </p:tgtEl>
                                      </p:cBhvr>
                                    </p:animEffect>
                                    <p:animScale>
                                      <p:cBhvr>
                                        <p:cTn id="58" dur="250" autoRev="1" fill="hold"/>
                                        <p:tgtEl>
                                          <p:spTgt spid="116"/>
                                        </p:tgtEl>
                                      </p:cBhvr>
                                      <p:by x="105000" y="105000"/>
                                    </p:animScale>
                                  </p:childTnLst>
                                </p:cTn>
                              </p:par>
                              <p:par>
                                <p:cTn id="59" presetID="26" presetClass="emph" presetSubtype="0" repeatCount="3000" fill="hold" nodeType="withEffect">
                                  <p:stCondLst>
                                    <p:cond delay="0"/>
                                  </p:stCondLst>
                                  <p:childTnLst>
                                    <p:animEffect transition="out" filter="fade">
                                      <p:cBhvr>
                                        <p:cTn id="60" dur="500" tmFilter="0, 0; .2, .5; .8, .5; 1, 0"/>
                                        <p:tgtEl>
                                          <p:spTgt spid="105"/>
                                        </p:tgtEl>
                                      </p:cBhvr>
                                    </p:animEffect>
                                    <p:animScale>
                                      <p:cBhvr>
                                        <p:cTn id="61" dur="250" autoRev="1" fill="hold"/>
                                        <p:tgtEl>
                                          <p:spTgt spid="105"/>
                                        </p:tgtEl>
                                      </p:cBhvr>
                                      <p:by x="105000" y="105000"/>
                                    </p:animScale>
                                  </p:childTnLst>
                                </p:cTn>
                              </p:par>
                              <p:par>
                                <p:cTn id="62" presetID="26" presetClass="emph" presetSubtype="0" repeatCount="3000" fill="hold" nodeType="withEffect">
                                  <p:stCondLst>
                                    <p:cond delay="0"/>
                                  </p:stCondLst>
                                  <p:childTnLst>
                                    <p:animEffect transition="out" filter="fade">
                                      <p:cBhvr>
                                        <p:cTn id="63" dur="500" tmFilter="0, 0; .2, .5; .8, .5; 1, 0"/>
                                        <p:tgtEl>
                                          <p:spTgt spid="132"/>
                                        </p:tgtEl>
                                      </p:cBhvr>
                                    </p:animEffect>
                                    <p:animScale>
                                      <p:cBhvr>
                                        <p:cTn id="64" dur="250" autoRev="1" fill="hold"/>
                                        <p:tgtEl>
                                          <p:spTgt spid="132"/>
                                        </p:tgtEl>
                                      </p:cBhvr>
                                      <p:by x="105000" y="105000"/>
                                    </p:animScale>
                                  </p:childTnLst>
                                </p:cTn>
                              </p:par>
                              <p:par>
                                <p:cTn id="65" presetID="26" presetClass="emph" presetSubtype="0" repeatCount="3000" fill="hold" nodeType="withEffect">
                                  <p:stCondLst>
                                    <p:cond delay="0"/>
                                  </p:stCondLst>
                                  <p:childTnLst>
                                    <p:animEffect transition="out" filter="fade">
                                      <p:cBhvr>
                                        <p:cTn id="66" dur="500" tmFilter="0, 0; .2, .5; .8, .5; 1, 0"/>
                                        <p:tgtEl>
                                          <p:spTgt spid="525480"/>
                                        </p:tgtEl>
                                      </p:cBhvr>
                                    </p:animEffect>
                                    <p:animScale>
                                      <p:cBhvr>
                                        <p:cTn id="67" dur="250" autoRev="1" fill="hold"/>
                                        <p:tgtEl>
                                          <p:spTgt spid="525480"/>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8">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6" presetClass="emph" presetSubtype="0" repeatCount="3000" fill="hold" nodeType="clickEffect">
                                  <p:stCondLst>
                                    <p:cond delay="0"/>
                                  </p:stCondLst>
                                  <p:childTnLst>
                                    <p:animEffect transition="out" filter="fade">
                                      <p:cBhvr>
                                        <p:cTn id="75" dur="500" tmFilter="0, 0; .2, .5; .8, .5; 1, 0"/>
                                        <p:tgtEl>
                                          <p:spTgt spid="124"/>
                                        </p:tgtEl>
                                      </p:cBhvr>
                                    </p:animEffect>
                                    <p:animScale>
                                      <p:cBhvr>
                                        <p:cTn id="76" dur="250" autoRev="1" fill="hold"/>
                                        <p:tgtEl>
                                          <p:spTgt spid="12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13" grpId="0" autoUpdateAnimBg="0"/>
      <p:bldP spid="123" grpId="0" autoUpdateAnimBg="0"/>
      <p:bldP spid="127" grpId="0" autoUpdateAnimBg="0"/>
      <p:bldP spid="128"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F5C245-48A7-47F7-A04B-4CB0999FDBB1}" type="slidenum">
              <a:rPr lang="en-US"/>
              <a:pPr/>
              <a:t>17</a:t>
            </a:fld>
            <a:endParaRPr lang="en-US"/>
          </a:p>
        </p:txBody>
      </p:sp>
      <p:sp>
        <p:nvSpPr>
          <p:cNvPr id="631810" name="Rectangle 2"/>
          <p:cNvSpPr>
            <a:spLocks noGrp="1" noChangeArrowheads="1"/>
          </p:cNvSpPr>
          <p:nvPr>
            <p:ph type="title"/>
          </p:nvPr>
        </p:nvSpPr>
        <p:spPr/>
        <p:txBody>
          <a:bodyPr/>
          <a:lstStyle/>
          <a:p>
            <a:r>
              <a:rPr lang="en-US" sz="4000" dirty="0"/>
              <a:t>Other Quicksort Worst Cases?</a:t>
            </a:r>
          </a:p>
        </p:txBody>
      </p:sp>
      <p:sp>
        <p:nvSpPr>
          <p:cNvPr id="631813" name="Text Box 5"/>
          <p:cNvSpPr txBox="1">
            <a:spLocks noChangeArrowheads="1"/>
          </p:cNvSpPr>
          <p:nvPr/>
        </p:nvSpPr>
        <p:spPr bwMode="auto">
          <a:xfrm>
            <a:off x="550863" y="13716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as you can see, an array that’s </a:t>
            </a:r>
            <a:r>
              <a:rPr lang="en-US" dirty="0">
                <a:solidFill>
                  <a:schemeClr val="accent2"/>
                </a:solidFill>
              </a:rPr>
              <a:t>mostly in order</a:t>
            </a:r>
            <a:r>
              <a:rPr lang="en-US" dirty="0">
                <a:solidFill>
                  <a:schemeClr val="tx1"/>
                </a:solidFill>
              </a:rPr>
              <a:t> will require an average of </a:t>
            </a:r>
            <a:r>
              <a:rPr lang="en-US" dirty="0">
                <a:solidFill>
                  <a:srgbClr val="FF0000"/>
                </a:solidFill>
              </a:rPr>
              <a:t>N</a:t>
            </a:r>
            <a:r>
              <a:rPr lang="en-US" b="1" baseline="30000" dirty="0">
                <a:solidFill>
                  <a:srgbClr val="FF0000"/>
                </a:solidFill>
              </a:rPr>
              <a:t>2</a:t>
            </a:r>
            <a:r>
              <a:rPr lang="en-US" dirty="0">
                <a:solidFill>
                  <a:srgbClr val="FF0000"/>
                </a:solidFill>
              </a:rPr>
              <a:t> steps</a:t>
            </a:r>
            <a:r>
              <a:rPr lang="en-US" dirty="0">
                <a:solidFill>
                  <a:schemeClr val="tx1"/>
                </a:solidFill>
              </a:rPr>
              <a:t>!</a:t>
            </a:r>
          </a:p>
        </p:txBody>
      </p:sp>
      <p:sp>
        <p:nvSpPr>
          <p:cNvPr id="631814" name="Text Box 6"/>
          <p:cNvSpPr txBox="1">
            <a:spLocks noChangeArrowheads="1"/>
          </p:cNvSpPr>
          <p:nvPr/>
        </p:nvSpPr>
        <p:spPr bwMode="auto">
          <a:xfrm>
            <a:off x="550863" y="25908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As you can probably guess, </a:t>
            </a:r>
            <a:r>
              <a:rPr lang="en-US" dirty="0">
                <a:solidFill>
                  <a:srgbClr val="6600CC"/>
                </a:solidFill>
              </a:rPr>
              <a:t>Quicksort</a:t>
            </a:r>
            <a:r>
              <a:rPr lang="en-US" dirty="0">
                <a:solidFill>
                  <a:schemeClr val="tx1"/>
                </a:solidFill>
              </a:rPr>
              <a:t> also has the same problem with arrays that are in </a:t>
            </a:r>
            <a:r>
              <a:rPr lang="en-US" dirty="0">
                <a:solidFill>
                  <a:srgbClr val="FF0000"/>
                </a:solidFill>
              </a:rPr>
              <a:t>reverse order</a:t>
            </a:r>
            <a:r>
              <a:rPr lang="en-US" dirty="0">
                <a:solidFill>
                  <a:schemeClr val="tx1"/>
                </a:solidFill>
              </a:rPr>
              <a:t>!</a:t>
            </a:r>
          </a:p>
        </p:txBody>
      </p:sp>
      <p:sp>
        <p:nvSpPr>
          <p:cNvPr id="631816" name="Text Box 8"/>
          <p:cNvSpPr txBox="1">
            <a:spLocks noChangeArrowheads="1"/>
          </p:cNvSpPr>
          <p:nvPr/>
        </p:nvSpPr>
        <p:spPr bwMode="auto">
          <a:xfrm>
            <a:off x="685800" y="3871576"/>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if you happen to know your data will be </a:t>
            </a:r>
            <a:br>
              <a:rPr lang="en-US" dirty="0">
                <a:solidFill>
                  <a:schemeClr val="tx1"/>
                </a:solidFill>
              </a:rPr>
            </a:br>
            <a:r>
              <a:rPr lang="en-US" dirty="0">
                <a:solidFill>
                  <a:srgbClr val="FF3300"/>
                </a:solidFill>
              </a:rPr>
              <a:t>mostly sorted </a:t>
            </a:r>
            <a:r>
              <a:rPr lang="en-US" dirty="0">
                <a:solidFill>
                  <a:schemeClr val="tx1"/>
                </a:solidFill>
              </a:rPr>
              <a:t>(or in </a:t>
            </a:r>
            <a:r>
              <a:rPr lang="en-US" dirty="0">
                <a:solidFill>
                  <a:srgbClr val="FF3300"/>
                </a:solidFill>
              </a:rPr>
              <a:t>reverse</a:t>
            </a:r>
            <a:r>
              <a:rPr lang="en-US" dirty="0">
                <a:solidFill>
                  <a:schemeClr val="tx1"/>
                </a:solidFill>
              </a:rPr>
              <a:t>) </a:t>
            </a:r>
            <a:r>
              <a:rPr lang="en-US" dirty="0">
                <a:solidFill>
                  <a:srgbClr val="FF3300"/>
                </a:solidFill>
              </a:rPr>
              <a:t>order</a:t>
            </a:r>
            <a:r>
              <a:rPr lang="en-US" dirty="0">
                <a:solidFill>
                  <a:schemeClr val="tx1"/>
                </a:solidFill>
              </a:rPr>
              <a:t>, avoid Quicksort!</a:t>
            </a:r>
          </a:p>
        </p:txBody>
      </p:sp>
      <p:grpSp>
        <p:nvGrpSpPr>
          <p:cNvPr id="2" name="Group 1"/>
          <p:cNvGrpSpPr/>
          <p:nvPr/>
        </p:nvGrpSpPr>
        <p:grpSpPr>
          <a:xfrm>
            <a:off x="-152400" y="4964757"/>
            <a:ext cx="7772400" cy="1740843"/>
            <a:chOff x="-260565" y="4806759"/>
            <a:chExt cx="7772400" cy="1740843"/>
          </a:xfrm>
        </p:grpSpPr>
        <p:sp>
          <p:nvSpPr>
            <p:cNvPr id="7" name="Text Box 8"/>
            <p:cNvSpPr txBox="1">
              <a:spLocks noChangeArrowheads="1"/>
            </p:cNvSpPr>
            <p:nvPr/>
          </p:nvSpPr>
          <p:spPr bwMode="auto">
            <a:xfrm>
              <a:off x="-260565" y="5375745"/>
              <a:ext cx="77724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It’s a </a:t>
              </a:r>
              <a:r>
                <a:rPr lang="en-US" dirty="0">
                  <a:solidFill>
                    <a:srgbClr val="FF0000"/>
                  </a:solidFill>
                </a:rPr>
                <a:t>DOG</a:t>
              </a:r>
              <a:r>
                <a:rPr lang="en-US" dirty="0">
                  <a:solidFill>
                    <a:schemeClr val="tx1"/>
                  </a:solidFill>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6759"/>
              <a:ext cx="2070420" cy="174084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18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3" grpId="0"/>
      <p:bldP spid="631814" grpId="0"/>
      <p:bldP spid="6318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Questions</a:t>
            </a:r>
          </a:p>
        </p:txBody>
      </p:sp>
      <p:sp>
        <p:nvSpPr>
          <p:cNvPr id="3" name="Slide Number Placeholder 2"/>
          <p:cNvSpPr>
            <a:spLocks noGrp="1"/>
          </p:cNvSpPr>
          <p:nvPr>
            <p:ph type="sldNum" sz="quarter" idx="12"/>
          </p:nvPr>
        </p:nvSpPr>
        <p:spPr/>
        <p:txBody>
          <a:bodyPr/>
          <a:lstStyle/>
          <a:p>
            <a:fld id="{C38621DE-2D7F-44F3-B4E5-FDBBA24CB563}" type="slidenum">
              <a:rPr lang="en-US" smtClean="0"/>
              <a:pPr/>
              <a:t>18</a:t>
            </a:fld>
            <a:endParaRPr lang="en-US"/>
          </a:p>
        </p:txBody>
      </p:sp>
      <p:sp>
        <p:nvSpPr>
          <p:cNvPr id="5" name="Rectangle 4"/>
          <p:cNvSpPr/>
          <p:nvPr/>
        </p:nvSpPr>
        <p:spPr>
          <a:xfrm>
            <a:off x="809897" y="1055668"/>
            <a:ext cx="7733211" cy="5878532"/>
          </a:xfrm>
          <a:prstGeom prst="rect">
            <a:avLst/>
          </a:prstGeom>
        </p:spPr>
        <p:txBody>
          <a:bodyPr wrap="square">
            <a:spAutoFit/>
          </a:bodyPr>
          <a:lstStyle/>
          <a:p>
            <a:pPr algn="ctr"/>
            <a:endParaRPr lang="en-US" sz="2000" dirty="0"/>
          </a:p>
          <a:p>
            <a:pPr algn="ctr"/>
            <a:r>
              <a:rPr lang="en-US" sz="2800" dirty="0"/>
              <a:t>Can </a:t>
            </a:r>
            <a:r>
              <a:rPr lang="en-US" sz="2800" dirty="0" err="1">
                <a:solidFill>
                  <a:schemeClr val="accent6">
                    <a:lumMod val="60000"/>
                    <a:lumOff val="40000"/>
                  </a:schemeClr>
                </a:solidFill>
              </a:rPr>
              <a:t>QuickSort</a:t>
            </a:r>
            <a:r>
              <a:rPr lang="en-US" sz="2800" dirty="0">
                <a:solidFill>
                  <a:schemeClr val="accent6">
                    <a:lumMod val="60000"/>
                    <a:lumOff val="40000"/>
                  </a:schemeClr>
                </a:solidFill>
              </a:rPr>
              <a:t> </a:t>
            </a:r>
            <a:r>
              <a:rPr lang="en-US" sz="2800" dirty="0"/>
              <a:t>be applied easily to </a:t>
            </a:r>
            <a:br>
              <a:rPr lang="en-US" sz="2800" dirty="0"/>
            </a:br>
            <a:r>
              <a:rPr lang="en-US" sz="2800" dirty="0"/>
              <a:t>sort items within a </a:t>
            </a:r>
            <a:r>
              <a:rPr lang="en-US" sz="2800" dirty="0">
                <a:solidFill>
                  <a:srgbClr val="FF0000"/>
                </a:solidFill>
              </a:rPr>
              <a:t>linked list</a:t>
            </a:r>
            <a:r>
              <a:rPr lang="en-US" sz="2800" dirty="0"/>
              <a:t>?</a:t>
            </a:r>
            <a:br>
              <a:rPr lang="en-US" sz="2800" dirty="0"/>
            </a:br>
            <a:endParaRPr lang="en-US" sz="2000" dirty="0"/>
          </a:p>
          <a:p>
            <a:pPr algn="ctr"/>
            <a:r>
              <a:rPr lang="en-US" sz="2800" dirty="0"/>
              <a:t>Is </a:t>
            </a:r>
            <a:r>
              <a:rPr lang="en-US" sz="2800" dirty="0" err="1">
                <a:solidFill>
                  <a:schemeClr val="accent6">
                    <a:lumMod val="60000"/>
                    <a:lumOff val="40000"/>
                  </a:schemeClr>
                </a:solidFill>
              </a:rPr>
              <a:t>QuickSort</a:t>
            </a:r>
            <a:r>
              <a:rPr lang="en-US" sz="2800" dirty="0">
                <a:solidFill>
                  <a:schemeClr val="accent6">
                    <a:lumMod val="60000"/>
                    <a:lumOff val="40000"/>
                  </a:schemeClr>
                </a:solidFill>
              </a:rPr>
              <a:t> </a:t>
            </a:r>
            <a:r>
              <a:rPr lang="en-US" sz="2800" dirty="0"/>
              <a:t>a “</a:t>
            </a:r>
            <a:r>
              <a:rPr lang="en-US" sz="2800" dirty="0">
                <a:solidFill>
                  <a:srgbClr val="FF0000"/>
                </a:solidFill>
              </a:rPr>
              <a:t>stable</a:t>
            </a:r>
            <a:r>
              <a:rPr lang="en-US" sz="2800" dirty="0"/>
              <a:t>” sort?</a:t>
            </a:r>
          </a:p>
          <a:p>
            <a:pPr algn="ctr"/>
            <a:endParaRPr lang="en-US" sz="2800" dirty="0"/>
          </a:p>
          <a:p>
            <a:pPr algn="ctr"/>
            <a:r>
              <a:rPr lang="en-US" sz="2800" dirty="0"/>
              <a:t>Does </a:t>
            </a:r>
            <a:r>
              <a:rPr lang="en-US" sz="2800" dirty="0" err="1">
                <a:solidFill>
                  <a:schemeClr val="accent6">
                    <a:lumMod val="60000"/>
                    <a:lumOff val="40000"/>
                  </a:schemeClr>
                </a:solidFill>
              </a:rPr>
              <a:t>QuickSort</a:t>
            </a:r>
            <a:r>
              <a:rPr lang="en-US" sz="2800" dirty="0">
                <a:solidFill>
                  <a:schemeClr val="accent6">
                    <a:lumMod val="60000"/>
                    <a:lumOff val="40000"/>
                  </a:schemeClr>
                </a:solidFill>
              </a:rPr>
              <a:t> </a:t>
            </a:r>
            <a:r>
              <a:rPr lang="en-US" sz="2800" dirty="0"/>
              <a:t>use </a:t>
            </a:r>
            <a:r>
              <a:rPr lang="en-US" sz="2800" dirty="0">
                <a:solidFill>
                  <a:srgbClr val="FF0000"/>
                </a:solidFill>
              </a:rPr>
              <a:t>a fixed amount </a:t>
            </a:r>
            <a:br>
              <a:rPr lang="en-US" sz="2800" dirty="0">
                <a:solidFill>
                  <a:srgbClr val="FF0000"/>
                </a:solidFill>
              </a:rPr>
            </a:br>
            <a:r>
              <a:rPr lang="en-US" sz="2800" dirty="0">
                <a:solidFill>
                  <a:srgbClr val="FF0000"/>
                </a:solidFill>
              </a:rPr>
              <a:t>of RAM</a:t>
            </a:r>
            <a:r>
              <a:rPr lang="en-US" sz="2800" dirty="0"/>
              <a:t>, or can it vary?</a:t>
            </a:r>
          </a:p>
          <a:p>
            <a:pPr algn="ctr"/>
            <a:endParaRPr lang="en-US" sz="2800" dirty="0"/>
          </a:p>
          <a:p>
            <a:pPr algn="ctr"/>
            <a:r>
              <a:rPr lang="en-US" sz="2800" dirty="0"/>
              <a:t>Can </a:t>
            </a:r>
            <a:r>
              <a:rPr lang="en-US" sz="2800" dirty="0" err="1">
                <a:solidFill>
                  <a:schemeClr val="accent6">
                    <a:lumMod val="60000"/>
                    <a:lumOff val="40000"/>
                  </a:schemeClr>
                </a:solidFill>
              </a:rPr>
              <a:t>QuickSort</a:t>
            </a:r>
            <a:r>
              <a:rPr lang="en-US" sz="2800" dirty="0">
                <a:solidFill>
                  <a:schemeClr val="accent6">
                    <a:lumMod val="60000"/>
                    <a:lumOff val="40000"/>
                  </a:schemeClr>
                </a:solidFill>
              </a:rPr>
              <a:t> </a:t>
            </a:r>
            <a:r>
              <a:rPr lang="en-US" sz="2800" dirty="0"/>
              <a:t>be </a:t>
            </a:r>
            <a:r>
              <a:rPr lang="en-US" sz="2800" dirty="0">
                <a:solidFill>
                  <a:srgbClr val="FF0000"/>
                </a:solidFill>
              </a:rPr>
              <a:t>parallelized</a:t>
            </a:r>
            <a:r>
              <a:rPr lang="en-US" sz="2800" dirty="0"/>
              <a:t> across multiple cores?</a:t>
            </a:r>
            <a:br>
              <a:rPr lang="en-US" sz="2800" dirty="0"/>
            </a:br>
            <a:endParaRPr lang="en-US" sz="2800" dirty="0"/>
          </a:p>
          <a:p>
            <a:pPr algn="ctr"/>
            <a:r>
              <a:rPr lang="en-US" sz="2800" dirty="0">
                <a:solidFill>
                  <a:srgbClr val="FF0000"/>
                </a:solidFill>
              </a:rPr>
              <a:t>When</a:t>
            </a:r>
            <a:r>
              <a:rPr lang="en-US" sz="2800" dirty="0"/>
              <a:t> might you use </a:t>
            </a:r>
            <a:r>
              <a:rPr lang="en-US" sz="2800" dirty="0" err="1">
                <a:solidFill>
                  <a:schemeClr val="accent6">
                    <a:lumMod val="60000"/>
                    <a:lumOff val="40000"/>
                  </a:schemeClr>
                </a:solidFill>
              </a:rPr>
              <a:t>QuickSort</a:t>
            </a:r>
            <a:r>
              <a:rPr lang="en-US" sz="2800" dirty="0"/>
              <a:t>? </a:t>
            </a:r>
            <a:br>
              <a:rPr lang="en-US" sz="2800" dirty="0"/>
            </a:br>
            <a:endParaRPr lang="en-US" sz="2800" dirty="0"/>
          </a:p>
        </p:txBody>
      </p:sp>
    </p:spTree>
    <p:extLst>
      <p:ext uri="{BB962C8B-B14F-4D97-AF65-F5344CB8AC3E}">
        <p14:creationId xmlns:p14="http://schemas.microsoft.com/office/powerpoint/2010/main" val="13443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B23BBC7E-F8D1-4914-8701-BD9CCC87F54B}" type="slidenum">
              <a:rPr lang="en-US"/>
              <a:pPr/>
              <a:t>19</a:t>
            </a:fld>
            <a:endParaRPr lang="en-US"/>
          </a:p>
        </p:txBody>
      </p:sp>
      <p:sp>
        <p:nvSpPr>
          <p:cNvPr id="512002" name="Rectangle 2"/>
          <p:cNvSpPr>
            <a:spLocks noGrp="1" noChangeArrowheads="1"/>
          </p:cNvSpPr>
          <p:nvPr>
            <p:ph type="title"/>
          </p:nvPr>
        </p:nvSpPr>
        <p:spPr>
          <a:xfrm>
            <a:off x="685800" y="-228600"/>
            <a:ext cx="7772400" cy="1143000"/>
          </a:xfrm>
        </p:spPr>
        <p:txBody>
          <a:bodyPr/>
          <a:lstStyle/>
          <a:p>
            <a:r>
              <a:rPr lang="en-US"/>
              <a:t>Mergesort</a:t>
            </a:r>
          </a:p>
        </p:txBody>
      </p:sp>
      <p:sp>
        <p:nvSpPr>
          <p:cNvPr id="512003" name="Text Box 3"/>
          <p:cNvSpPr txBox="1">
            <a:spLocks noChangeArrowheads="1"/>
          </p:cNvSpPr>
          <p:nvPr/>
        </p:nvSpPr>
        <p:spPr bwMode="auto">
          <a:xfrm>
            <a:off x="309563" y="91440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Mergesort is another extremely efficient sort – yet it’s pretty easy to understand.</a:t>
            </a:r>
          </a:p>
        </p:txBody>
      </p:sp>
      <p:sp>
        <p:nvSpPr>
          <p:cNvPr id="512131" name="Text Box 131"/>
          <p:cNvSpPr txBox="1">
            <a:spLocks noChangeArrowheads="1"/>
          </p:cNvSpPr>
          <p:nvPr/>
        </p:nvSpPr>
        <p:spPr bwMode="auto">
          <a:xfrm>
            <a:off x="255588" y="5694363"/>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But before we learn the </a:t>
            </a:r>
            <a:r>
              <a:rPr lang="en-US">
                <a:solidFill>
                  <a:srgbClr val="A50021"/>
                </a:solidFill>
              </a:rPr>
              <a:t>Mergesort</a:t>
            </a:r>
            <a:r>
              <a:rPr lang="en-US"/>
              <a:t>, we need to learn another algorithm called “</a:t>
            </a:r>
            <a:r>
              <a:rPr lang="en-US">
                <a:solidFill>
                  <a:srgbClr val="A50021"/>
                </a:solidFill>
              </a:rPr>
              <a:t>merge</a:t>
            </a:r>
            <a:r>
              <a:rPr lang="en-US"/>
              <a:t>”.</a:t>
            </a:r>
          </a:p>
        </p:txBody>
      </p:sp>
      <p:sp>
        <p:nvSpPr>
          <p:cNvPr id="512132" name="Text Box 132"/>
          <p:cNvSpPr txBox="1">
            <a:spLocks noChangeArrowheads="1"/>
          </p:cNvSpPr>
          <p:nvPr/>
        </p:nvSpPr>
        <p:spPr bwMode="auto">
          <a:xfrm>
            <a:off x="304800" y="2225675"/>
            <a:ext cx="85312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p>
        </p:txBody>
      </p:sp>
      <p:pic>
        <p:nvPicPr>
          <p:cNvPr id="512133" name="Picture 133"/>
          <p:cNvPicPr>
            <a:picLocks noChangeAspect="1" noChangeArrowheads="1"/>
          </p:cNvPicPr>
          <p:nvPr/>
        </p:nvPicPr>
        <p:blipFill>
          <a:blip r:embed="rId3">
            <a:extLst>
              <a:ext uri="{28A0092B-C50C-407E-A947-70E740481C1C}">
                <a14:useLocalDpi xmlns:a14="http://schemas.microsoft.com/office/drawing/2010/main" val="0"/>
              </a:ext>
            </a:extLst>
          </a:blip>
          <a:srcRect t="1872"/>
          <a:stretch>
            <a:fillRect/>
          </a:stretch>
        </p:blipFill>
        <p:spPr bwMode="auto">
          <a:xfrm>
            <a:off x="2967038" y="2136775"/>
            <a:ext cx="2882900" cy="2828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BBACC9-C4CD-43F7-B368-8F98132BA0D2}" type="slidenum">
              <a:rPr lang="en-US"/>
              <a:pPr/>
              <a:t>2</a:t>
            </a:fld>
            <a:endParaRPr lang="en-US"/>
          </a:p>
        </p:txBody>
      </p:sp>
      <p:sp>
        <p:nvSpPr>
          <p:cNvPr id="712706" name="Rectangle 2"/>
          <p:cNvSpPr>
            <a:spLocks noGrp="1" noChangeArrowheads="1"/>
          </p:cNvSpPr>
          <p:nvPr>
            <p:ph type="title"/>
          </p:nvPr>
        </p:nvSpPr>
        <p:spPr/>
        <p:txBody>
          <a:bodyPr/>
          <a:lstStyle/>
          <a:p>
            <a:r>
              <a:rPr lang="en-US"/>
              <a:t>But first… STL Challenge</a:t>
            </a:r>
          </a:p>
        </p:txBody>
      </p:sp>
      <p:sp>
        <p:nvSpPr>
          <p:cNvPr id="712709" name="Text Box 5"/>
          <p:cNvSpPr txBox="1">
            <a:spLocks noChangeArrowheads="1"/>
          </p:cNvSpPr>
          <p:nvPr/>
        </p:nvSpPr>
        <p:spPr bwMode="auto">
          <a:xfrm>
            <a:off x="304800" y="1000125"/>
            <a:ext cx="8686800" cy="5934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r>
              <a:rPr lang="en-US">
                <a:solidFill>
                  <a:schemeClr val="tx2"/>
                </a:solidFill>
                <a:latin typeface="Comic Sans MS" pitchFamily="66" charset="0"/>
              </a:rPr>
              <a:t>     Give me a data structure that I can use to maintain a bunch of people’s names and for each person, allows me to easily get all of the streets they lived on.</a:t>
            </a:r>
          </a:p>
          <a:p>
            <a:endParaRPr lang="en-US">
              <a:solidFill>
                <a:schemeClr val="tx2"/>
              </a:solidFill>
              <a:latin typeface="Comic Sans MS" pitchFamily="66" charset="0"/>
            </a:endParaRPr>
          </a:p>
          <a:p>
            <a:pPr algn="ctr"/>
            <a:r>
              <a:rPr lang="en-US">
                <a:solidFill>
                  <a:schemeClr val="tx2"/>
                </a:solidFill>
                <a:latin typeface="Comic Sans MS" pitchFamily="66" charset="0"/>
              </a:rPr>
              <a:t>Assuming I have P total people and each person has lived on an average of E former streets…</a:t>
            </a:r>
          </a:p>
          <a:p>
            <a:endParaRPr lang="en-US">
              <a:solidFill>
                <a:schemeClr val="tx2"/>
              </a:solidFill>
              <a:latin typeface="Comic Sans MS" pitchFamily="66" charset="0"/>
            </a:endParaRPr>
          </a:p>
          <a:p>
            <a:r>
              <a:rPr lang="en-US">
                <a:solidFill>
                  <a:schemeClr val="tx2"/>
                </a:solidFill>
                <a:latin typeface="Comic Sans MS" pitchFamily="66" charset="0"/>
              </a:rPr>
              <a:t>What is the Big-Oh cost of:</a:t>
            </a:r>
          </a:p>
          <a:p>
            <a:endParaRPr lang="en-US">
              <a:solidFill>
                <a:schemeClr val="tx2"/>
              </a:solidFill>
              <a:latin typeface="Comic Sans MS" pitchFamily="66" charset="0"/>
            </a:endParaRPr>
          </a:p>
          <a:p>
            <a:pPr>
              <a:buFontTx/>
              <a:buAutoNum type="alphaUcPeriod"/>
            </a:pPr>
            <a:r>
              <a:rPr lang="en-US">
                <a:solidFill>
                  <a:schemeClr val="tx2"/>
                </a:solidFill>
                <a:latin typeface="Comic Sans MS" pitchFamily="66" charset="0"/>
              </a:rPr>
              <a:t>Finding the names of all people who have lived on “Levering street”?</a:t>
            </a:r>
          </a:p>
          <a:p>
            <a:pPr>
              <a:buFontTx/>
              <a:buAutoNum type="alphaUcPeriod"/>
            </a:pPr>
            <a:r>
              <a:rPr lang="en-US">
                <a:solidFill>
                  <a:schemeClr val="tx2"/>
                </a:solidFill>
                <a:latin typeface="Comic Sans MS" pitchFamily="66" charset="0"/>
              </a:rPr>
              <a:t>Determining if “Bill” ever lived on “Westwood blvd”?</a:t>
            </a:r>
          </a:p>
          <a:p>
            <a:pPr>
              <a:buFontTx/>
              <a:buAutoNum type="alphaUcPeriod"/>
            </a:pPr>
            <a:r>
              <a:rPr lang="en-US">
                <a:solidFill>
                  <a:schemeClr val="tx2"/>
                </a:solidFill>
                <a:latin typeface="Comic Sans MS" pitchFamily="66" charset="0"/>
              </a:rPr>
              <a:t>Printing out every name along with each person’s street addresses, in alphabetical order.</a:t>
            </a:r>
          </a:p>
          <a:p>
            <a:pPr>
              <a:buFontTx/>
              <a:buAutoNum type="alphaUcPeriod"/>
            </a:pPr>
            <a:r>
              <a:rPr lang="en-US">
                <a:solidFill>
                  <a:schemeClr val="tx2"/>
                </a:solidFill>
                <a:latin typeface="Comic Sans MS" pitchFamily="66" charset="0"/>
              </a:rPr>
              <a:t>Printing out all of the streets that “Tala” has lived on.</a:t>
            </a:r>
          </a:p>
          <a:p>
            <a:endParaRPr lang="en-US">
              <a:solidFill>
                <a:schemeClr val="tx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270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270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270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270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270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270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84023EDB-EF81-4DA0-9101-1E93948FDF67}" type="slidenum">
              <a:rPr lang="en-US"/>
              <a:pPr/>
              <a:t>20</a:t>
            </a:fld>
            <a:endParaRPr lang="en-US"/>
          </a:p>
        </p:txBody>
      </p:sp>
      <p:sp>
        <p:nvSpPr>
          <p:cNvPr id="661532" name="Text Box 28"/>
          <p:cNvSpPr txBox="1">
            <a:spLocks noChangeArrowheads="1"/>
          </p:cNvSpPr>
          <p:nvPr/>
        </p:nvSpPr>
        <p:spPr bwMode="auto">
          <a:xfrm>
            <a:off x="4006850" y="4538663"/>
            <a:ext cx="5032375" cy="2165350"/>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700">
                <a:solidFill>
                  <a:srgbClr val="0000CC"/>
                </a:solidFill>
              </a:rPr>
              <a:t>1. Initialize counter variables i1, i2 to zero</a:t>
            </a:r>
          </a:p>
          <a:p>
            <a:r>
              <a:rPr lang="en-US" sz="1700">
                <a:solidFill>
                  <a:srgbClr val="0000CC"/>
                </a:solidFill>
              </a:rPr>
              <a:t>2. While there are more items to copy…</a:t>
            </a:r>
          </a:p>
          <a:p>
            <a:r>
              <a:rPr lang="en-US" sz="1700">
                <a:solidFill>
                  <a:srgbClr val="0000CC"/>
                </a:solidFill>
              </a:rPr>
              <a:t>    If A1[i1] is less than A2[i2]</a:t>
            </a:r>
          </a:p>
          <a:p>
            <a:r>
              <a:rPr lang="en-US" sz="1700">
                <a:solidFill>
                  <a:srgbClr val="0000CC"/>
                </a:solidFill>
              </a:rPr>
              <a:t>         Copy A1[i1] to output array B and i1++</a:t>
            </a:r>
          </a:p>
          <a:p>
            <a:r>
              <a:rPr lang="en-US" sz="1700">
                <a:solidFill>
                  <a:srgbClr val="0000CC"/>
                </a:solidFill>
              </a:rPr>
              <a:t>    Else </a:t>
            </a:r>
          </a:p>
          <a:p>
            <a:r>
              <a:rPr lang="en-US" sz="1700">
                <a:solidFill>
                  <a:srgbClr val="0000CC"/>
                </a:solidFill>
              </a:rPr>
              <a:t>         Copy A2[i2] to output array B and i2++</a:t>
            </a:r>
          </a:p>
          <a:p>
            <a:r>
              <a:rPr lang="en-US" sz="1700">
                <a:solidFill>
                  <a:srgbClr val="0000CC"/>
                </a:solidFill>
              </a:rPr>
              <a:t>3. If either array runs out, copy the entire </a:t>
            </a:r>
            <a:br>
              <a:rPr lang="en-US" sz="1700">
                <a:solidFill>
                  <a:srgbClr val="0000CC"/>
                </a:solidFill>
              </a:rPr>
            </a:br>
            <a:r>
              <a:rPr lang="en-US" sz="1700">
                <a:solidFill>
                  <a:srgbClr val="0000CC"/>
                </a:solidFill>
              </a:rPr>
              <a:t>    contents of the other array over</a:t>
            </a:r>
          </a:p>
        </p:txBody>
      </p:sp>
      <p:pic>
        <p:nvPicPr>
          <p:cNvPr id="66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7075"/>
            <a:ext cx="3127375" cy="2087563"/>
          </a:xfrm>
          <a:prstGeom prst="rect">
            <a:avLst/>
          </a:prstGeom>
          <a:noFill/>
          <a:extLst>
            <a:ext uri="{909E8E84-426E-40DD-AFC4-6F175D3DCCD1}">
              <a14:hiddenFill xmlns:a14="http://schemas.microsoft.com/office/drawing/2010/main">
                <a:solidFill>
                  <a:srgbClr val="FFFFFF"/>
                </a:solidFill>
              </a14:hiddenFill>
            </a:ext>
          </a:extLst>
        </p:spPr>
      </p:pic>
      <p:sp>
        <p:nvSpPr>
          <p:cNvPr id="661507" name="Rectangle 3"/>
          <p:cNvSpPr>
            <a:spLocks noGrp="1" noChangeArrowheads="1"/>
          </p:cNvSpPr>
          <p:nvPr>
            <p:ph type="title"/>
          </p:nvPr>
        </p:nvSpPr>
        <p:spPr>
          <a:xfrm>
            <a:off x="685800" y="-228600"/>
            <a:ext cx="7772400" cy="1143000"/>
          </a:xfrm>
        </p:spPr>
        <p:txBody>
          <a:bodyPr/>
          <a:lstStyle/>
          <a:p>
            <a:r>
              <a:rPr lang="en-US"/>
              <a:t>Mergesort</a:t>
            </a:r>
          </a:p>
        </p:txBody>
      </p:sp>
      <p:sp>
        <p:nvSpPr>
          <p:cNvPr id="661509" name="Text Box 5"/>
          <p:cNvSpPr txBox="1">
            <a:spLocks noChangeArrowheads="1"/>
          </p:cNvSpPr>
          <p:nvPr/>
        </p:nvSpPr>
        <p:spPr bwMode="auto">
          <a:xfrm>
            <a:off x="449263" y="85725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1"/>
                </a:solidFill>
              </a:rPr>
              <a:t>The basic </a:t>
            </a:r>
            <a:r>
              <a:rPr lang="en-US">
                <a:solidFill>
                  <a:srgbClr val="A50021"/>
                </a:solidFill>
              </a:rPr>
              <a:t>merge</a:t>
            </a:r>
            <a:r>
              <a:rPr lang="en-US"/>
              <a:t> algorithm takes </a:t>
            </a:r>
            <a:r>
              <a:rPr lang="en-US">
                <a:solidFill>
                  <a:srgbClr val="006666"/>
                </a:solidFill>
              </a:rPr>
              <a:t>two-presorted arrays</a:t>
            </a:r>
            <a:r>
              <a:rPr lang="en-US"/>
              <a:t> as inputs and </a:t>
            </a:r>
            <a:r>
              <a:rPr lang="en-US">
                <a:solidFill>
                  <a:srgbClr val="006666"/>
                </a:solidFill>
              </a:rPr>
              <a:t>outputs a combined, third sorted array</a:t>
            </a:r>
            <a:r>
              <a:rPr lang="en-US"/>
              <a:t>.</a:t>
            </a:r>
          </a:p>
        </p:txBody>
      </p:sp>
      <p:pic>
        <p:nvPicPr>
          <p:cNvPr id="66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1905000"/>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1" name="Group 7"/>
          <p:cNvGrpSpPr>
            <a:grpSpLocks/>
          </p:cNvGrpSpPr>
          <p:nvPr/>
        </p:nvGrpSpPr>
        <p:grpSpPr bwMode="auto">
          <a:xfrm>
            <a:off x="876300" y="2087563"/>
            <a:ext cx="2833688" cy="1730375"/>
            <a:chOff x="912" y="814"/>
            <a:chExt cx="3483" cy="2264"/>
          </a:xfrm>
        </p:grpSpPr>
        <p:sp>
          <p:nvSpPr>
            <p:cNvPr id="661512" name="Rectangle 8"/>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3" name="Line 9"/>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4" name="Line 10"/>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6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22775"/>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6" name="Group 12"/>
          <p:cNvGrpSpPr>
            <a:grpSpLocks/>
          </p:cNvGrpSpPr>
          <p:nvPr/>
        </p:nvGrpSpPr>
        <p:grpSpPr bwMode="auto">
          <a:xfrm>
            <a:off x="879475" y="4605338"/>
            <a:ext cx="2833688" cy="1730375"/>
            <a:chOff x="912" y="814"/>
            <a:chExt cx="3483" cy="2264"/>
          </a:xfrm>
        </p:grpSpPr>
        <p:sp>
          <p:nvSpPr>
            <p:cNvPr id="661517" name="Rectangle 13"/>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8" name="Line 14"/>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9" name="Line 15"/>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1520" name="Text Box 16"/>
          <p:cNvSpPr txBox="1">
            <a:spLocks noChangeArrowheads="1"/>
          </p:cNvSpPr>
          <p:nvPr/>
        </p:nvSpPr>
        <p:spPr bwMode="auto">
          <a:xfrm>
            <a:off x="3933825" y="4648200"/>
            <a:ext cx="5349875" cy="2190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solidFill>
                  <a:srgbClr val="6600CC"/>
                </a:solidFill>
              </a:rPr>
              <a:t>Merge Algorithm</a:t>
            </a:r>
          </a:p>
          <a:p>
            <a:r>
              <a:rPr lang="en-US" sz="1900">
                <a:solidFill>
                  <a:schemeClr val="tx1"/>
                </a:solidFill>
              </a:rPr>
              <a:t>Consider the left-most book in both shelves</a:t>
            </a:r>
          </a:p>
          <a:p>
            <a:r>
              <a:rPr lang="en-US" sz="1900">
                <a:solidFill>
                  <a:schemeClr val="tx1"/>
                </a:solidFill>
              </a:rPr>
              <a:t>Take the smallest of the two books</a:t>
            </a:r>
            <a:br>
              <a:rPr lang="en-US" sz="1900">
                <a:solidFill>
                  <a:schemeClr val="tx1"/>
                </a:solidFill>
              </a:rPr>
            </a:br>
            <a:r>
              <a:rPr lang="en-US" sz="1900">
                <a:solidFill>
                  <a:schemeClr val="tx1"/>
                </a:solidFill>
              </a:rPr>
              <a:t>Add it to the new shelf</a:t>
            </a:r>
          </a:p>
          <a:p>
            <a:r>
              <a:rPr lang="en-US" sz="1900">
                <a:solidFill>
                  <a:schemeClr val="tx1"/>
                </a:solidFill>
              </a:rPr>
              <a:t>Repeat the whole process until all books </a:t>
            </a:r>
            <a:br>
              <a:rPr lang="en-US" sz="1900">
                <a:solidFill>
                  <a:schemeClr val="tx1"/>
                </a:solidFill>
              </a:rPr>
            </a:br>
            <a:r>
              <a:rPr lang="en-US" sz="1900">
                <a:solidFill>
                  <a:schemeClr val="tx1"/>
                </a:solidFill>
              </a:rPr>
              <a:t>   are moved</a:t>
            </a:r>
          </a:p>
          <a:p>
            <a:endParaRPr lang="en-US" sz="1900">
              <a:solidFill>
                <a:schemeClr val="tx1"/>
              </a:solidFill>
            </a:endParaRPr>
          </a:p>
        </p:txBody>
      </p:sp>
      <p:pic>
        <p:nvPicPr>
          <p:cNvPr id="6615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5380038"/>
            <a:ext cx="255588" cy="908050"/>
          </a:xfrm>
          <a:prstGeom prst="rect">
            <a:avLst/>
          </a:prstGeom>
          <a:noFill/>
          <a:extLst>
            <a:ext uri="{909E8E84-426E-40DD-AFC4-6F175D3DCCD1}">
              <a14:hiddenFill xmlns:a14="http://schemas.microsoft.com/office/drawing/2010/main">
                <a:solidFill>
                  <a:srgbClr val="FFFFFF"/>
                </a:solidFill>
              </a14:hiddenFill>
            </a:ext>
          </a:extLst>
        </p:spPr>
      </p:pic>
      <p:pic>
        <p:nvPicPr>
          <p:cNvPr id="661522"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989013" y="5518150"/>
            <a:ext cx="223837" cy="769938"/>
          </a:xfrm>
          <a:prstGeom prst="rect">
            <a:avLst/>
          </a:prstGeom>
          <a:noFill/>
          <a:extLst>
            <a:ext uri="{909E8E84-426E-40DD-AFC4-6F175D3DCCD1}">
              <a14:hiddenFill xmlns:a14="http://schemas.microsoft.com/office/drawing/2010/main">
                <a:solidFill>
                  <a:srgbClr val="FFFFFF"/>
                </a:solidFill>
              </a14:hiddenFill>
            </a:ext>
          </a:extLst>
        </p:spPr>
      </p:pic>
      <p:pic>
        <p:nvPicPr>
          <p:cNvPr id="661523"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944563" y="2601913"/>
            <a:ext cx="312737" cy="1201737"/>
          </a:xfrm>
          <a:prstGeom prst="rect">
            <a:avLst/>
          </a:prstGeom>
          <a:noFill/>
          <a:extLst>
            <a:ext uri="{909E8E84-426E-40DD-AFC4-6F175D3DCCD1}">
              <a14:hiddenFill xmlns:a14="http://schemas.microsoft.com/office/drawing/2010/main">
                <a:solidFill>
                  <a:srgbClr val="FFFFFF"/>
                </a:solidFill>
              </a14:hiddenFill>
            </a:ext>
          </a:extLst>
        </p:spPr>
      </p:pic>
      <p:pic>
        <p:nvPicPr>
          <p:cNvPr id="661524"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r="17955"/>
          <a:stretch>
            <a:fillRect/>
          </a:stretch>
        </p:blipFill>
        <p:spPr bwMode="auto">
          <a:xfrm>
            <a:off x="1276350" y="2403475"/>
            <a:ext cx="3429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1525" name="Picture 21"/>
          <p:cNvPicPr>
            <a:picLocks noChangeAspect="1" noChangeArrowheads="1"/>
          </p:cNvPicPr>
          <p:nvPr/>
        </p:nvPicPr>
        <p:blipFill>
          <a:blip r:embed="rId9" cstate="print">
            <a:extLst>
              <a:ext uri="{28A0092B-C50C-407E-A947-70E740481C1C}">
                <a14:useLocalDpi xmlns:a14="http://schemas.microsoft.com/office/drawing/2010/main" val="0"/>
              </a:ext>
            </a:extLst>
          </a:blip>
          <a:srcRect l="2806" t="2338" r="63844"/>
          <a:stretch>
            <a:fillRect/>
          </a:stretch>
        </p:blipFill>
        <p:spPr bwMode="auto">
          <a:xfrm>
            <a:off x="1589088" y="4799013"/>
            <a:ext cx="392112" cy="1506537"/>
          </a:xfrm>
          <a:prstGeom prst="rect">
            <a:avLst/>
          </a:prstGeom>
          <a:noFill/>
          <a:extLst>
            <a:ext uri="{909E8E84-426E-40DD-AFC4-6F175D3DCCD1}">
              <a14:hiddenFill xmlns:a14="http://schemas.microsoft.com/office/drawing/2010/main">
                <a:solidFill>
                  <a:srgbClr val="FFFFFF"/>
                </a:solidFill>
              </a14:hiddenFill>
            </a:ext>
          </a:extLst>
        </p:spPr>
      </p:pic>
      <p:pic>
        <p:nvPicPr>
          <p:cNvPr id="661526"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8463" y="2071688"/>
            <a:ext cx="268287" cy="1724025"/>
          </a:xfrm>
          <a:prstGeom prst="rect">
            <a:avLst/>
          </a:prstGeom>
          <a:noFill/>
          <a:extLst>
            <a:ext uri="{909E8E84-426E-40DD-AFC4-6F175D3DCCD1}">
              <a14:hiddenFill xmlns:a14="http://schemas.microsoft.com/office/drawing/2010/main">
                <a:solidFill>
                  <a:srgbClr val="FFFFFF"/>
                </a:solidFill>
              </a14:hiddenFill>
            </a:ext>
          </a:extLst>
        </p:spPr>
      </p:pic>
      <p:sp>
        <p:nvSpPr>
          <p:cNvPr id="661533" name="Line 29"/>
          <p:cNvSpPr>
            <a:spLocks noChangeShapeType="1"/>
          </p:cNvSpPr>
          <p:nvPr/>
        </p:nvSpPr>
        <p:spPr bwMode="auto">
          <a:xfrm>
            <a:off x="3552825" y="4700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1534" name="Group 30"/>
          <p:cNvGrpSpPr>
            <a:grpSpLocks/>
          </p:cNvGrpSpPr>
          <p:nvPr/>
        </p:nvGrpSpPr>
        <p:grpSpPr bwMode="auto">
          <a:xfrm>
            <a:off x="914400" y="6267450"/>
            <a:ext cx="455613" cy="666750"/>
            <a:chOff x="1223" y="3324"/>
            <a:chExt cx="287" cy="420"/>
          </a:xfrm>
        </p:grpSpPr>
        <p:sp>
          <p:nvSpPr>
            <p:cNvPr id="661535" name="Line 3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6" name="Text Box 3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61537" name="Group 33"/>
          <p:cNvGrpSpPr>
            <a:grpSpLocks/>
          </p:cNvGrpSpPr>
          <p:nvPr/>
        </p:nvGrpSpPr>
        <p:grpSpPr bwMode="auto">
          <a:xfrm>
            <a:off x="955675" y="3733800"/>
            <a:ext cx="406400" cy="666750"/>
            <a:chOff x="1223" y="3324"/>
            <a:chExt cx="256" cy="420"/>
          </a:xfrm>
        </p:grpSpPr>
        <p:sp>
          <p:nvSpPr>
            <p:cNvPr id="661538" name="Line 34"/>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9" name="Text Box 35"/>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1540" name="Line 36"/>
          <p:cNvSpPr>
            <a:spLocks noChangeShapeType="1"/>
          </p:cNvSpPr>
          <p:nvPr/>
        </p:nvSpPr>
        <p:spPr bwMode="auto">
          <a:xfrm>
            <a:off x="3567113" y="496093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1" name="Line 37"/>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2" name="Line 38"/>
          <p:cNvSpPr>
            <a:spLocks noChangeShapeType="1"/>
          </p:cNvSpPr>
          <p:nvPr/>
        </p:nvSpPr>
        <p:spPr bwMode="auto">
          <a:xfrm>
            <a:off x="3817938" y="5730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3" name="Line 39"/>
          <p:cNvSpPr>
            <a:spLocks noChangeShapeType="1"/>
          </p:cNvSpPr>
          <p:nvPr/>
        </p:nvSpPr>
        <p:spPr bwMode="auto">
          <a:xfrm>
            <a:off x="4075113" y="5999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4" name="Line 40"/>
          <p:cNvSpPr>
            <a:spLocks noChangeShapeType="1"/>
          </p:cNvSpPr>
          <p:nvPr/>
        </p:nvSpPr>
        <p:spPr bwMode="auto">
          <a:xfrm>
            <a:off x="3571875" y="496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5" name="Line 41"/>
          <p:cNvSpPr>
            <a:spLocks noChangeShapeType="1"/>
          </p:cNvSpPr>
          <p:nvPr/>
        </p:nvSpPr>
        <p:spPr bwMode="auto">
          <a:xfrm>
            <a:off x="3838575"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6" name="Line 42"/>
          <p:cNvSpPr>
            <a:spLocks noChangeShapeType="1"/>
          </p:cNvSpPr>
          <p:nvPr/>
        </p:nvSpPr>
        <p:spPr bwMode="auto">
          <a:xfrm>
            <a:off x="3813175" y="57308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7" name="Line 43"/>
          <p:cNvSpPr>
            <a:spLocks noChangeShapeType="1"/>
          </p:cNvSpPr>
          <p:nvPr/>
        </p:nvSpPr>
        <p:spPr bwMode="auto">
          <a:xfrm>
            <a:off x="4075113" y="5984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8" name="Line 44"/>
          <p:cNvSpPr>
            <a:spLocks noChangeShapeType="1"/>
          </p:cNvSpPr>
          <p:nvPr/>
        </p:nvSpPr>
        <p:spPr bwMode="auto">
          <a:xfrm>
            <a:off x="3581400" y="4953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9" name="Line 45"/>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0" name="Line 46"/>
          <p:cNvSpPr>
            <a:spLocks noChangeShapeType="1"/>
          </p:cNvSpPr>
          <p:nvPr/>
        </p:nvSpPr>
        <p:spPr bwMode="auto">
          <a:xfrm>
            <a:off x="4075113" y="54800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1" name="Line 47"/>
          <p:cNvSpPr>
            <a:spLocks noChangeShapeType="1"/>
          </p:cNvSpPr>
          <p:nvPr/>
        </p:nvSpPr>
        <p:spPr bwMode="auto">
          <a:xfrm>
            <a:off x="3582988" y="4954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2" name="Line 48"/>
          <p:cNvSpPr>
            <a:spLocks noChangeShapeType="1"/>
          </p:cNvSpPr>
          <p:nvPr/>
        </p:nvSpPr>
        <p:spPr bwMode="auto">
          <a:xfrm>
            <a:off x="3795713" y="5200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3" name="Line 49"/>
          <p:cNvSpPr>
            <a:spLocks noChangeShapeType="1"/>
          </p:cNvSpPr>
          <p:nvPr/>
        </p:nvSpPr>
        <p:spPr bwMode="auto">
          <a:xfrm>
            <a:off x="4089400" y="54943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4" name="Line 50"/>
          <p:cNvSpPr>
            <a:spLocks noChangeShapeType="1"/>
          </p:cNvSpPr>
          <p:nvPr/>
        </p:nvSpPr>
        <p:spPr bwMode="auto">
          <a:xfrm>
            <a:off x="3559175" y="49641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5" name="Line 51"/>
          <p:cNvSpPr>
            <a:spLocks noChangeShapeType="1"/>
          </p:cNvSpPr>
          <p:nvPr/>
        </p:nvSpPr>
        <p:spPr bwMode="auto">
          <a:xfrm>
            <a:off x="3832225" y="5208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6" name="Line 52"/>
          <p:cNvSpPr>
            <a:spLocks noChangeShapeType="1"/>
          </p:cNvSpPr>
          <p:nvPr/>
        </p:nvSpPr>
        <p:spPr bwMode="auto">
          <a:xfrm>
            <a:off x="3810000" y="5727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7" name="Line 53"/>
          <p:cNvSpPr>
            <a:spLocks noChangeShapeType="1"/>
          </p:cNvSpPr>
          <p:nvPr/>
        </p:nvSpPr>
        <p:spPr bwMode="auto">
          <a:xfrm>
            <a:off x="4067175" y="60007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8" name="Line 54"/>
          <p:cNvSpPr>
            <a:spLocks noChangeShapeType="1"/>
          </p:cNvSpPr>
          <p:nvPr/>
        </p:nvSpPr>
        <p:spPr bwMode="auto">
          <a:xfrm>
            <a:off x="3603625" y="6248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9" name="Text Box 55"/>
          <p:cNvSpPr txBox="1">
            <a:spLocks noChangeArrowheads="1"/>
          </p:cNvSpPr>
          <p:nvPr/>
        </p:nvSpPr>
        <p:spPr bwMode="auto">
          <a:xfrm>
            <a:off x="3262313" y="198755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A1</a:t>
            </a:r>
          </a:p>
        </p:txBody>
      </p:sp>
      <p:sp>
        <p:nvSpPr>
          <p:cNvPr id="661560" name="Text Box 56"/>
          <p:cNvSpPr txBox="1">
            <a:spLocks noChangeArrowheads="1"/>
          </p:cNvSpPr>
          <p:nvPr/>
        </p:nvSpPr>
        <p:spPr bwMode="auto">
          <a:xfrm>
            <a:off x="3181350" y="4532313"/>
            <a:ext cx="5921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A2</a:t>
            </a:r>
          </a:p>
        </p:txBody>
      </p:sp>
      <p:sp>
        <p:nvSpPr>
          <p:cNvPr id="661561" name="Text Box 57"/>
          <p:cNvSpPr txBox="1">
            <a:spLocks noChangeArrowheads="1"/>
          </p:cNvSpPr>
          <p:nvPr/>
        </p:nvSpPr>
        <p:spPr bwMode="auto">
          <a:xfrm>
            <a:off x="7327900" y="2105025"/>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B</a:t>
            </a:r>
          </a:p>
        </p:txBody>
      </p:sp>
      <p:sp>
        <p:nvSpPr>
          <p:cNvPr id="661530" name="Text Box 26"/>
          <p:cNvSpPr txBox="1">
            <a:spLocks noChangeArrowheads="1"/>
          </p:cNvSpPr>
          <p:nvPr/>
        </p:nvSpPr>
        <p:spPr bwMode="auto">
          <a:xfrm>
            <a:off x="228600" y="1997075"/>
            <a:ext cx="4235450"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chemeClr val="tx1"/>
                </a:solidFill>
              </a:rPr>
              <a:t>By always selecting and moving the </a:t>
            </a:r>
            <a:r>
              <a:rPr lang="en-US" sz="2200">
                <a:solidFill>
                  <a:srgbClr val="6600CC"/>
                </a:solidFill>
              </a:rPr>
              <a:t>smallest book</a:t>
            </a:r>
            <a:r>
              <a:rPr lang="en-US" sz="2200">
                <a:solidFill>
                  <a:schemeClr val="tx1"/>
                </a:solidFill>
              </a:rPr>
              <a:t> from either shelf we guarantee all of our books will end up sorted!</a:t>
            </a:r>
          </a:p>
        </p:txBody>
      </p:sp>
      <p:sp>
        <p:nvSpPr>
          <p:cNvPr id="661531" name="Text Box 27"/>
          <p:cNvSpPr txBox="1">
            <a:spLocks noChangeArrowheads="1"/>
          </p:cNvSpPr>
          <p:nvPr/>
        </p:nvSpPr>
        <p:spPr bwMode="auto">
          <a:xfrm>
            <a:off x="449694" y="4305379"/>
            <a:ext cx="3013869" cy="11079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200" dirty="0">
                <a:solidFill>
                  <a:schemeClr val="accent2"/>
                </a:solidFill>
              </a:rPr>
              <a:t>Ok, let’s look at the C++ code for the merge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5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15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15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15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5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15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15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15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500"/>
                                        <p:tgtEl>
                                          <p:spTgt spid="661520"/>
                                        </p:tgtEl>
                                      </p:cBhvr>
                                    </p:animEffect>
                                    <p:set>
                                      <p:cBhvr>
                                        <p:cTn id="39" dur="1" fill="hold">
                                          <p:stCondLst>
                                            <p:cond delay="499"/>
                                          </p:stCondLst>
                                        </p:cTn>
                                        <p:tgtEl>
                                          <p:spTgt spid="661520"/>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661532"/>
                                        </p:tgtEl>
                                        <p:attrNameLst>
                                          <p:attrName>style.visibility</p:attrName>
                                        </p:attrNameLst>
                                      </p:cBhvr>
                                      <p:to>
                                        <p:strVal val="visible"/>
                                      </p:to>
                                    </p:set>
                                    <p:animEffect transition="in" filter="fade">
                                      <p:cBhvr>
                                        <p:cTn id="42" dur="500"/>
                                        <p:tgtEl>
                                          <p:spTgt spid="6615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1561"/>
                                        </p:tgtEl>
                                        <p:attrNameLst>
                                          <p:attrName>style.visibility</p:attrName>
                                        </p:attrNameLst>
                                      </p:cBhvr>
                                      <p:to>
                                        <p:strVal val="visible"/>
                                      </p:to>
                                    </p:set>
                                    <p:animEffect transition="in" filter="fade">
                                      <p:cBhvr>
                                        <p:cTn id="45" dur="500"/>
                                        <p:tgtEl>
                                          <p:spTgt spid="6615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61559"/>
                                        </p:tgtEl>
                                        <p:attrNameLst>
                                          <p:attrName>style.visibility</p:attrName>
                                        </p:attrNameLst>
                                      </p:cBhvr>
                                      <p:to>
                                        <p:strVal val="visible"/>
                                      </p:to>
                                    </p:set>
                                    <p:animEffect transition="in" filter="fade">
                                      <p:cBhvr>
                                        <p:cTn id="48" dur="500"/>
                                        <p:tgtEl>
                                          <p:spTgt spid="6615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1560"/>
                                        </p:tgtEl>
                                        <p:attrNameLst>
                                          <p:attrName>style.visibility</p:attrName>
                                        </p:attrNameLst>
                                      </p:cBhvr>
                                      <p:to>
                                        <p:strVal val="visible"/>
                                      </p:to>
                                    </p:set>
                                    <p:animEffect transition="in" filter="fade">
                                      <p:cBhvr>
                                        <p:cTn id="51" dur="500"/>
                                        <p:tgtEl>
                                          <p:spTgt spid="661560"/>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6153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661537"/>
                                        </p:tgtEl>
                                        <p:attrNameLst>
                                          <p:attrName>style.visibility</p:attrName>
                                        </p:attrNameLst>
                                      </p:cBhvr>
                                      <p:to>
                                        <p:strVal val="visible"/>
                                      </p:to>
                                    </p:set>
                                    <p:animEffect transition="in" filter="wipe(down)">
                                      <p:cBhvr>
                                        <p:cTn id="59" dur="500"/>
                                        <p:tgtEl>
                                          <p:spTgt spid="661537"/>
                                        </p:tgtEl>
                                      </p:cBhvr>
                                    </p:animEffect>
                                  </p:childTnLst>
                                </p:cTn>
                              </p:par>
                              <p:par>
                                <p:cTn id="60" presetID="22" presetClass="entr" presetSubtype="4" fill="hold" nodeType="withEffect">
                                  <p:stCondLst>
                                    <p:cond delay="0"/>
                                  </p:stCondLst>
                                  <p:childTnLst>
                                    <p:set>
                                      <p:cBhvr>
                                        <p:cTn id="61" dur="1" fill="hold">
                                          <p:stCondLst>
                                            <p:cond delay="0"/>
                                          </p:stCondLst>
                                        </p:cTn>
                                        <p:tgtEl>
                                          <p:spTgt spid="661534"/>
                                        </p:tgtEl>
                                        <p:attrNameLst>
                                          <p:attrName>style.visibility</p:attrName>
                                        </p:attrNameLst>
                                      </p:cBhvr>
                                      <p:to>
                                        <p:strVal val="visible"/>
                                      </p:to>
                                    </p:set>
                                    <p:animEffect transition="in" filter="wipe(down)">
                                      <p:cBhvr>
                                        <p:cTn id="62" dur="500"/>
                                        <p:tgtEl>
                                          <p:spTgt spid="6615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661533"/>
                                        </p:tgtEl>
                                        <p:attrNameLst>
                                          <p:attrName>style.visibility</p:attrName>
                                        </p:attrNameLst>
                                      </p:cBhvr>
                                      <p:to>
                                        <p:strVal val="hidden"/>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66154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661540"/>
                                        </p:tgtEl>
                                        <p:attrNameLst>
                                          <p:attrName>style.visibility</p:attrName>
                                        </p:attrNameLst>
                                      </p:cBhvr>
                                      <p:to>
                                        <p:strVal val="hidden"/>
                                      </p:to>
                                    </p:set>
                                  </p:childTnLst>
                                </p:cTn>
                              </p:par>
                            </p:childTnLst>
                          </p:cTn>
                        </p:par>
                        <p:par>
                          <p:cTn id="74" fill="hold" nodeType="afterGroup">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6615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661541"/>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61542"/>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661542"/>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66154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nodeType="clickEffect">
                                  <p:stCondLst>
                                    <p:cond delay="0"/>
                                  </p:stCondLst>
                                  <p:childTnLst>
                                    <p:animMotion origin="layout" path="M -2.5E-6 -1.9889E-6 L 0.43125 -1.9889E-6 L 0.43125 -0.34574 " pathEditMode="relative" rAng="0" ptsTypes="AAA">
                                      <p:cBhvr>
                                        <p:cTn id="94" dur="2000" fill="hold"/>
                                        <p:tgtEl>
                                          <p:spTgt spid="661522"/>
                                        </p:tgtEl>
                                        <p:attrNameLst>
                                          <p:attrName>ppt_x</p:attrName>
                                          <p:attrName>ppt_y</p:attrName>
                                        </p:attrNameLst>
                                      </p:cBhvr>
                                      <p:rCtr x="21563" y="-17299"/>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nodeType="clickEffect">
                                  <p:stCondLst>
                                    <p:cond delay="0"/>
                                  </p:stCondLst>
                                  <p:childTnLst>
                                    <p:animMotion origin="layout" path="M -2.77778E-7 -2.81221E-6 L 0.03333 -2.81221E-6 " pathEditMode="relative" ptsTypes="AA">
                                      <p:cBhvr>
                                        <p:cTn id="98" dur="2000" fill="hold"/>
                                        <p:tgtEl>
                                          <p:spTgt spid="661534"/>
                                        </p:tgtEl>
                                        <p:attrNameLst>
                                          <p:attrName>ppt_x</p:attrName>
                                          <p:attrName>ppt_y</p:attrName>
                                        </p:attrNameLst>
                                      </p:cBhvr>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661543"/>
                                        </p:tgtEl>
                                        <p:attrNameLst>
                                          <p:attrName>style.visibility</p:attrName>
                                        </p:attrNameLst>
                                      </p:cBhvr>
                                      <p:to>
                                        <p:strVal val="hidden"/>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66154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661544"/>
                                        </p:tgtEl>
                                        <p:attrNameLst>
                                          <p:attrName>style.visibility</p:attrName>
                                        </p:attrNameLst>
                                      </p:cBhvr>
                                      <p:to>
                                        <p:strVal val="hidden"/>
                                      </p:to>
                                    </p:set>
                                  </p:childTnLst>
                                </p:cTn>
                              </p:par>
                            </p:childTnLst>
                          </p:cTn>
                        </p:par>
                        <p:par>
                          <p:cTn id="110" fill="hold" nodeType="afterGroup">
                            <p:stCondLst>
                              <p:cond delay="0"/>
                            </p:stCondLst>
                            <p:childTnLst>
                              <p:par>
                                <p:cTn id="111" presetID="1" presetClass="entr" presetSubtype="0" fill="hold" grpId="0" nodeType="afterEffect">
                                  <p:stCondLst>
                                    <p:cond delay="0"/>
                                  </p:stCondLst>
                                  <p:childTnLst>
                                    <p:set>
                                      <p:cBhvr>
                                        <p:cTn id="112" dur="1" fill="hold">
                                          <p:stCondLst>
                                            <p:cond delay="0"/>
                                          </p:stCondLst>
                                        </p:cTn>
                                        <p:tgtEl>
                                          <p:spTgt spid="66154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61545"/>
                                        </p:tgtEl>
                                        <p:attrNameLst>
                                          <p:attrName>style.visibility</p:attrName>
                                        </p:attrNameLst>
                                      </p:cBhvr>
                                      <p:to>
                                        <p:strVal val="hidden"/>
                                      </p:to>
                                    </p:set>
                                  </p:childTnLst>
                                </p:cTn>
                              </p:par>
                            </p:childTnLst>
                          </p:cTn>
                        </p:par>
                        <p:par>
                          <p:cTn id="117" fill="hold" nodeType="afterGroup">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661546"/>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661546"/>
                                        </p:tgtEl>
                                        <p:attrNameLst>
                                          <p:attrName>style.visibility</p:attrName>
                                        </p:attrNameLst>
                                      </p:cBhvr>
                                      <p:to>
                                        <p:strVal val="hidden"/>
                                      </p:to>
                                    </p:set>
                                  </p:childTnLst>
                                </p:cTn>
                              </p:par>
                            </p:childTnLst>
                          </p:cTn>
                        </p:par>
                        <p:par>
                          <p:cTn id="124" fill="hold" nodeType="afterGroup">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66154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1.11111E-6 2.50694E-6 L 0.4342 2.50694E-6 L 0.43281 -0.33973 " pathEditMode="relative" rAng="0" ptsTypes="AAA">
                                      <p:cBhvr>
                                        <p:cTn id="130" dur="2000" fill="hold"/>
                                        <p:tgtEl>
                                          <p:spTgt spid="661521"/>
                                        </p:tgtEl>
                                        <p:attrNameLst>
                                          <p:attrName>ppt_x</p:attrName>
                                          <p:attrName>ppt_y</p:attrName>
                                        </p:attrNameLst>
                                      </p:cBhvr>
                                      <p:rCtr x="21701" y="-16998"/>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0.03333 -2.81221E-6 L 0.06666 -2.81221E-6 " pathEditMode="relative" ptsTypes="AA">
                                      <p:cBhvr>
                                        <p:cTn id="134" dur="2000" fill="hold"/>
                                        <p:tgtEl>
                                          <p:spTgt spid="661534"/>
                                        </p:tgtEl>
                                        <p:attrNameLst>
                                          <p:attrName>ppt_x</p:attrName>
                                          <p:attrName>ppt_y</p:attrName>
                                        </p:attrNameLst>
                                      </p:cBhvr>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61547"/>
                                        </p:tgtEl>
                                        <p:attrNameLst>
                                          <p:attrName>style.visibility</p:attrName>
                                        </p:attrNameLst>
                                      </p:cBhvr>
                                      <p:to>
                                        <p:strVal val="hidden"/>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661548"/>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61548"/>
                                        </p:tgtEl>
                                        <p:attrNameLst>
                                          <p:attrName>style.visibility</p:attrName>
                                        </p:attrNameLst>
                                      </p:cBhvr>
                                      <p:to>
                                        <p:strVal val="hidden"/>
                                      </p:to>
                                    </p:set>
                                  </p:childTnLst>
                                </p:cTn>
                              </p:par>
                            </p:childTnLst>
                          </p:cTn>
                        </p:par>
                        <p:par>
                          <p:cTn id="146" fill="hold" nodeType="afterGroup">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66154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661549"/>
                                        </p:tgtEl>
                                        <p:attrNameLst>
                                          <p:attrName>style.visibility</p:attrName>
                                        </p:attrNameLst>
                                      </p:cBhvr>
                                      <p:to>
                                        <p:strVal val="hidden"/>
                                      </p:to>
                                    </p:set>
                                  </p:childTnLst>
                                </p:cTn>
                              </p:par>
                            </p:childTnLst>
                          </p:cTn>
                        </p:par>
                        <p:par>
                          <p:cTn id="153" fill="hold" nodeType="afterGroup">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661550"/>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5E-6 4.60685E-6 L 0.49913 0.01572 " pathEditMode="relative" rAng="0" ptsTypes="AA">
                                      <p:cBhvr>
                                        <p:cTn id="159" dur="2000" fill="hold"/>
                                        <p:tgtEl>
                                          <p:spTgt spid="661523"/>
                                        </p:tgtEl>
                                        <p:attrNameLst>
                                          <p:attrName>ppt_x</p:attrName>
                                          <p:attrName>ppt_y</p:attrName>
                                        </p:attrNameLst>
                                      </p:cBhvr>
                                      <p:rCtr x="24948" y="786"/>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3.88889E-6 -6.35523E-6 L 0.03333 -6.35523E-6 " pathEditMode="relative" ptsTypes="AA">
                                      <p:cBhvr>
                                        <p:cTn id="163" dur="2000" fill="hold"/>
                                        <p:tgtEl>
                                          <p:spTgt spid="661537"/>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61550"/>
                                        </p:tgtEl>
                                        <p:attrNameLst>
                                          <p:attrName>style.visibility</p:attrName>
                                        </p:attrNameLst>
                                      </p:cBhvr>
                                      <p:to>
                                        <p:strVal val="hidden"/>
                                      </p:to>
                                    </p:set>
                                  </p:childTnLst>
                                </p:cTn>
                              </p:par>
                            </p:childTnLst>
                          </p:cTn>
                        </p:par>
                        <p:par>
                          <p:cTn id="168" fill="hold" nodeType="afterGroup">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6155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661551"/>
                                        </p:tgtEl>
                                        <p:attrNameLst>
                                          <p:attrName>style.visibility</p:attrName>
                                        </p:attrNameLst>
                                      </p:cBhvr>
                                      <p:to>
                                        <p:strVal val="hidden"/>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661552"/>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661552"/>
                                        </p:tgtEl>
                                        <p:attrNameLst>
                                          <p:attrName>style.visibility</p:attrName>
                                        </p:attrNameLst>
                                      </p:cBhvr>
                                      <p:to>
                                        <p:strVal val="hidden"/>
                                      </p:to>
                                    </p:set>
                                  </p:childTnLst>
                                </p:cTn>
                              </p:par>
                            </p:childTnLst>
                          </p:cTn>
                        </p:par>
                        <p:par>
                          <p:cTn id="182" fill="hold" nodeType="afterGroup">
                            <p:stCondLst>
                              <p:cond delay="0"/>
                            </p:stCondLst>
                            <p:childTnLst>
                              <p:par>
                                <p:cTn id="183" presetID="1" presetClass="entr" presetSubtype="0" fill="hold" grpId="0" nodeType="afterEffect">
                                  <p:stCondLst>
                                    <p:cond delay="0"/>
                                  </p:stCondLst>
                                  <p:childTnLst>
                                    <p:set>
                                      <p:cBhvr>
                                        <p:cTn id="184" dur="1" fill="hold">
                                          <p:stCondLst>
                                            <p:cond delay="0"/>
                                          </p:stCondLst>
                                        </p:cTn>
                                        <p:tgtEl>
                                          <p:spTgt spid="661553"/>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nodeType="clickEffect">
                                  <p:stCondLst>
                                    <p:cond delay="0"/>
                                  </p:stCondLst>
                                  <p:childTnLst>
                                    <p:animMotion origin="layout" path="M -3.33333E-6 4.44958E-6 L 0.50382 0.01665 " pathEditMode="relative" rAng="0" ptsTypes="AA">
                                      <p:cBhvr>
                                        <p:cTn id="188" dur="2000" fill="hold"/>
                                        <p:tgtEl>
                                          <p:spTgt spid="661524"/>
                                        </p:tgtEl>
                                        <p:attrNameLst>
                                          <p:attrName>ppt_x</p:attrName>
                                          <p:attrName>ppt_y</p:attrName>
                                        </p:attrNameLst>
                                      </p:cBhvr>
                                      <p:rCtr x="25191" y="833"/>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0" presetClass="path" presetSubtype="0" accel="50000" decel="50000" fill="hold" nodeType="clickEffect">
                                  <p:stCondLst>
                                    <p:cond delay="0"/>
                                  </p:stCondLst>
                                  <p:childTnLst>
                                    <p:animMotion origin="layout" path="M 0.03402 3.06198E-6 L 0.07482 -0.00093 " pathEditMode="relative" rAng="0" ptsTypes="AA">
                                      <p:cBhvr>
                                        <p:cTn id="192" dur="2000" fill="hold"/>
                                        <p:tgtEl>
                                          <p:spTgt spid="661537"/>
                                        </p:tgtEl>
                                        <p:attrNameLst>
                                          <p:attrName>ppt_x</p:attrName>
                                          <p:attrName>ppt_y</p:attrName>
                                        </p:attrNameLst>
                                      </p:cBhvr>
                                      <p:rCtr x="2031" y="-46"/>
                                    </p:animMotion>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661553"/>
                                        </p:tgtEl>
                                        <p:attrNameLst>
                                          <p:attrName>style.visibility</p:attrName>
                                        </p:attrNameLst>
                                      </p:cBhvr>
                                      <p:to>
                                        <p:strVal val="hidden"/>
                                      </p:to>
                                    </p:set>
                                  </p:childTnLst>
                                </p:cTn>
                              </p:par>
                            </p:childTnLst>
                          </p:cTn>
                        </p:par>
                        <p:par>
                          <p:cTn id="197" fill="hold" nodeType="afterGroup">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661554"/>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661554"/>
                                        </p:tgtEl>
                                        <p:attrNameLst>
                                          <p:attrName>style.visibility</p:attrName>
                                        </p:attrNameLst>
                                      </p:cBhvr>
                                      <p:to>
                                        <p:strVal val="hidden"/>
                                      </p:to>
                                    </p:set>
                                  </p:childTnLst>
                                </p:cTn>
                              </p:par>
                            </p:childTnLst>
                          </p:cTn>
                        </p:par>
                        <p:par>
                          <p:cTn id="204" fill="hold" nodeType="afterGroup">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61555"/>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661555"/>
                                        </p:tgtEl>
                                        <p:attrNameLst>
                                          <p:attrName>style.visibility</p:attrName>
                                        </p:attrNameLst>
                                      </p:cBhvr>
                                      <p:to>
                                        <p:strVal val="hidden"/>
                                      </p:to>
                                    </p:set>
                                  </p:childTnLst>
                                </p:cTn>
                              </p:par>
                            </p:childTnLst>
                          </p:cTn>
                        </p:par>
                        <p:par>
                          <p:cTn id="211" fill="hold" nodeType="afterGroup">
                            <p:stCondLst>
                              <p:cond delay="0"/>
                            </p:stCondLst>
                            <p:childTnLst>
                              <p:par>
                                <p:cTn id="212" presetID="1" presetClass="entr" presetSubtype="0" fill="hold" grpId="0" nodeType="afterEffect">
                                  <p:stCondLst>
                                    <p:cond delay="0"/>
                                  </p:stCondLst>
                                  <p:childTnLst>
                                    <p:set>
                                      <p:cBhvr>
                                        <p:cTn id="213" dur="1" fill="hold">
                                          <p:stCondLst>
                                            <p:cond delay="0"/>
                                          </p:stCondLst>
                                        </p:cTn>
                                        <p:tgtEl>
                                          <p:spTgt spid="661556"/>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661556"/>
                                        </p:tgtEl>
                                        <p:attrNameLst>
                                          <p:attrName>style.visibility</p:attrName>
                                        </p:attrNameLst>
                                      </p:cBhvr>
                                      <p:to>
                                        <p:strVal val="hidden"/>
                                      </p:to>
                                    </p:set>
                                  </p:childTnLst>
                                </p:cTn>
                              </p:par>
                            </p:childTnLst>
                          </p:cTn>
                        </p:par>
                        <p:par>
                          <p:cTn id="218" fill="hold" nodeType="afterGroup">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661557"/>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0" presetClass="path" presetSubtype="0" accel="50000" decel="50000" fill="hold" nodeType="clickEffect">
                                  <p:stCondLst>
                                    <p:cond delay="0"/>
                                  </p:stCondLst>
                                  <p:childTnLst>
                                    <p:animMotion origin="layout" path="M 0.00035 0.00023 L 0.51059 -0.003 L 0.51059 -0.34759 " pathEditMode="relative" rAng="0" ptsTypes="AAA">
                                      <p:cBhvr>
                                        <p:cTn id="224" dur="2000" fill="hold"/>
                                        <p:tgtEl>
                                          <p:spTgt spid="661525"/>
                                        </p:tgtEl>
                                        <p:attrNameLst>
                                          <p:attrName>ppt_x</p:attrName>
                                          <p:attrName>ppt_y</p:attrName>
                                        </p:attrNameLst>
                                      </p:cBhvr>
                                      <p:rCtr x="25503" y="-17391"/>
                                    </p:animMotion>
                                  </p:childTnLst>
                                </p:cTn>
                              </p:par>
                            </p:childTnLst>
                          </p:cTn>
                        </p:par>
                      </p:childTnLst>
                    </p:cTn>
                  </p:par>
                  <p:par>
                    <p:cTn id="225" fill="hold" nodeType="clickPar">
                      <p:stCondLst>
                        <p:cond delay="indefinite"/>
                      </p:stCondLst>
                      <p:childTnLst>
                        <p:par>
                          <p:cTn id="226" fill="hold" nodeType="withGroup">
                            <p:stCondLst>
                              <p:cond delay="0"/>
                            </p:stCondLst>
                            <p:childTnLst>
                              <p:par>
                                <p:cTn id="227" presetID="0" presetClass="path" presetSubtype="0" accel="50000" decel="50000" fill="hold" nodeType="clickEffect">
                                  <p:stCondLst>
                                    <p:cond delay="0"/>
                                  </p:stCondLst>
                                  <p:childTnLst>
                                    <p:animMotion origin="layout" path="M 0.06684 3.79278E-7 L 0.11684 3.79278E-7 " pathEditMode="relative" rAng="0" ptsTypes="AA">
                                      <p:cBhvr>
                                        <p:cTn id="228" dur="2000" fill="hold"/>
                                        <p:tgtEl>
                                          <p:spTgt spid="661534"/>
                                        </p:tgtEl>
                                        <p:attrNameLst>
                                          <p:attrName>ppt_x</p:attrName>
                                          <p:attrName>ppt_y</p:attrName>
                                        </p:attrNameLst>
                                      </p:cBhvr>
                                      <p:rCtr x="2500" y="0"/>
                                    </p:animMotion>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661557"/>
                                        </p:tgtEl>
                                        <p:attrNameLst>
                                          <p:attrName>style.visibility</p:attrName>
                                        </p:attrNameLst>
                                      </p:cBhvr>
                                      <p:to>
                                        <p:strVal val="hidden"/>
                                      </p:to>
                                    </p:set>
                                  </p:childTnLst>
                                </p:cTn>
                              </p:par>
                            </p:childTnLst>
                          </p:cTn>
                        </p:par>
                        <p:par>
                          <p:cTn id="233" fill="hold" nodeType="afterGroup">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661558"/>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0" presetClass="path" presetSubtype="0" accel="50000" decel="50000" fill="hold" nodeType="clickEffect">
                                  <p:stCondLst>
                                    <p:cond delay="0"/>
                                  </p:stCondLst>
                                  <p:childTnLst>
                                    <p:animMotion origin="layout" path="M 1.38889E-6 -1.21184E-6 L 0.55243 0.01711 " pathEditMode="relative" rAng="0" ptsTypes="AA">
                                      <p:cBhvr>
                                        <p:cTn id="239" dur="2000" fill="hold"/>
                                        <p:tgtEl>
                                          <p:spTgt spid="661526"/>
                                        </p:tgtEl>
                                        <p:attrNameLst>
                                          <p:attrName>ppt_x</p:attrName>
                                          <p:attrName>ppt_y</p:attrName>
                                        </p:attrNameLst>
                                      </p:cBhvr>
                                      <p:rCtr x="27622" y="856"/>
                                    </p:animMotion>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xit" presetSubtype="0" fill="hold" grpId="1" nodeType="clickEffect">
                                  <p:stCondLst>
                                    <p:cond delay="0"/>
                                  </p:stCondLst>
                                  <p:childTnLst>
                                    <p:set>
                                      <p:cBhvr>
                                        <p:cTn id="243" dur="1" fill="hold">
                                          <p:stCondLst>
                                            <p:cond delay="0"/>
                                          </p:stCondLst>
                                        </p:cTn>
                                        <p:tgtEl>
                                          <p:spTgt spid="661558"/>
                                        </p:tgtEl>
                                        <p:attrNameLst>
                                          <p:attrName>style.visibility</p:attrName>
                                        </p:attrNameLst>
                                      </p:cBhvr>
                                      <p:to>
                                        <p:strVal val="hidden"/>
                                      </p:to>
                                    </p:set>
                                  </p:childTnLst>
                                </p:cTn>
                              </p:par>
                              <p:par>
                                <p:cTn id="244" presetID="2" presetClass="exit" presetSubtype="8" fill="hold" nodeType="withEffect">
                                  <p:stCondLst>
                                    <p:cond delay="0"/>
                                  </p:stCondLst>
                                  <p:childTnLst>
                                    <p:anim calcmode="lin" valueType="num">
                                      <p:cBhvr additive="base">
                                        <p:cTn id="245" dur="500"/>
                                        <p:tgtEl>
                                          <p:spTgt spid="661511"/>
                                        </p:tgtEl>
                                        <p:attrNameLst>
                                          <p:attrName>ppt_x</p:attrName>
                                        </p:attrNameLst>
                                      </p:cBhvr>
                                      <p:tavLst>
                                        <p:tav tm="0">
                                          <p:val>
                                            <p:strVal val="ppt_x"/>
                                          </p:val>
                                        </p:tav>
                                        <p:tav tm="100000">
                                          <p:val>
                                            <p:strVal val="0-ppt_w/2"/>
                                          </p:val>
                                        </p:tav>
                                      </p:tavLst>
                                    </p:anim>
                                    <p:anim calcmode="lin" valueType="num">
                                      <p:cBhvr additive="base">
                                        <p:cTn id="246" dur="500"/>
                                        <p:tgtEl>
                                          <p:spTgt spid="661511"/>
                                        </p:tgtEl>
                                        <p:attrNameLst>
                                          <p:attrName>ppt_y</p:attrName>
                                        </p:attrNameLst>
                                      </p:cBhvr>
                                      <p:tavLst>
                                        <p:tav tm="0">
                                          <p:val>
                                            <p:strVal val="ppt_y"/>
                                          </p:val>
                                        </p:tav>
                                        <p:tav tm="100000">
                                          <p:val>
                                            <p:strVal val="ppt_y"/>
                                          </p:val>
                                        </p:tav>
                                      </p:tavLst>
                                    </p:anim>
                                    <p:set>
                                      <p:cBhvr>
                                        <p:cTn id="247" dur="1" fill="hold">
                                          <p:stCondLst>
                                            <p:cond delay="499"/>
                                          </p:stCondLst>
                                        </p:cTn>
                                        <p:tgtEl>
                                          <p:spTgt spid="661511"/>
                                        </p:tgtEl>
                                        <p:attrNameLst>
                                          <p:attrName>style.visibility</p:attrName>
                                        </p:attrNameLst>
                                      </p:cBhvr>
                                      <p:to>
                                        <p:strVal val="hidden"/>
                                      </p:to>
                                    </p:set>
                                  </p:childTnLst>
                                </p:cTn>
                              </p:par>
                              <p:par>
                                <p:cTn id="248" presetID="2" presetClass="exit" presetSubtype="8" fill="hold" nodeType="withEffect">
                                  <p:stCondLst>
                                    <p:cond delay="0"/>
                                  </p:stCondLst>
                                  <p:childTnLst>
                                    <p:anim calcmode="lin" valueType="num">
                                      <p:cBhvr additive="base">
                                        <p:cTn id="249" dur="500"/>
                                        <p:tgtEl>
                                          <p:spTgt spid="661510"/>
                                        </p:tgtEl>
                                        <p:attrNameLst>
                                          <p:attrName>ppt_x</p:attrName>
                                        </p:attrNameLst>
                                      </p:cBhvr>
                                      <p:tavLst>
                                        <p:tav tm="0">
                                          <p:val>
                                            <p:strVal val="ppt_x"/>
                                          </p:val>
                                        </p:tav>
                                        <p:tav tm="100000">
                                          <p:val>
                                            <p:strVal val="0-ppt_w/2"/>
                                          </p:val>
                                        </p:tav>
                                      </p:tavLst>
                                    </p:anim>
                                    <p:anim calcmode="lin" valueType="num">
                                      <p:cBhvr additive="base">
                                        <p:cTn id="250" dur="500"/>
                                        <p:tgtEl>
                                          <p:spTgt spid="661510"/>
                                        </p:tgtEl>
                                        <p:attrNameLst>
                                          <p:attrName>ppt_y</p:attrName>
                                        </p:attrNameLst>
                                      </p:cBhvr>
                                      <p:tavLst>
                                        <p:tav tm="0">
                                          <p:val>
                                            <p:strVal val="ppt_y"/>
                                          </p:val>
                                        </p:tav>
                                        <p:tav tm="100000">
                                          <p:val>
                                            <p:strVal val="ppt_y"/>
                                          </p:val>
                                        </p:tav>
                                      </p:tavLst>
                                    </p:anim>
                                    <p:set>
                                      <p:cBhvr>
                                        <p:cTn id="251" dur="1" fill="hold">
                                          <p:stCondLst>
                                            <p:cond delay="499"/>
                                          </p:stCondLst>
                                        </p:cTn>
                                        <p:tgtEl>
                                          <p:spTgt spid="661510"/>
                                        </p:tgtEl>
                                        <p:attrNameLst>
                                          <p:attrName>style.visibility</p:attrName>
                                        </p:attrNameLst>
                                      </p:cBhvr>
                                      <p:to>
                                        <p:strVal val="hidden"/>
                                      </p:to>
                                    </p:set>
                                  </p:childTnLst>
                                </p:cTn>
                              </p:par>
                              <p:par>
                                <p:cTn id="252" presetID="2" presetClass="exit" presetSubtype="8" fill="hold" nodeType="withEffect">
                                  <p:stCondLst>
                                    <p:cond delay="0"/>
                                  </p:stCondLst>
                                  <p:childTnLst>
                                    <p:anim calcmode="lin" valueType="num">
                                      <p:cBhvr additive="base">
                                        <p:cTn id="253" dur="500"/>
                                        <p:tgtEl>
                                          <p:spTgt spid="661516"/>
                                        </p:tgtEl>
                                        <p:attrNameLst>
                                          <p:attrName>ppt_x</p:attrName>
                                        </p:attrNameLst>
                                      </p:cBhvr>
                                      <p:tavLst>
                                        <p:tav tm="0">
                                          <p:val>
                                            <p:strVal val="ppt_x"/>
                                          </p:val>
                                        </p:tav>
                                        <p:tav tm="100000">
                                          <p:val>
                                            <p:strVal val="0-ppt_w/2"/>
                                          </p:val>
                                        </p:tav>
                                      </p:tavLst>
                                    </p:anim>
                                    <p:anim calcmode="lin" valueType="num">
                                      <p:cBhvr additive="base">
                                        <p:cTn id="254" dur="500"/>
                                        <p:tgtEl>
                                          <p:spTgt spid="661516"/>
                                        </p:tgtEl>
                                        <p:attrNameLst>
                                          <p:attrName>ppt_y</p:attrName>
                                        </p:attrNameLst>
                                      </p:cBhvr>
                                      <p:tavLst>
                                        <p:tav tm="0">
                                          <p:val>
                                            <p:strVal val="ppt_y"/>
                                          </p:val>
                                        </p:tav>
                                        <p:tav tm="100000">
                                          <p:val>
                                            <p:strVal val="ppt_y"/>
                                          </p:val>
                                        </p:tav>
                                      </p:tavLst>
                                    </p:anim>
                                    <p:set>
                                      <p:cBhvr>
                                        <p:cTn id="255" dur="1" fill="hold">
                                          <p:stCondLst>
                                            <p:cond delay="499"/>
                                          </p:stCondLst>
                                        </p:cTn>
                                        <p:tgtEl>
                                          <p:spTgt spid="661516"/>
                                        </p:tgtEl>
                                        <p:attrNameLst>
                                          <p:attrName>style.visibility</p:attrName>
                                        </p:attrNameLst>
                                      </p:cBhvr>
                                      <p:to>
                                        <p:strVal val="hidden"/>
                                      </p:to>
                                    </p:set>
                                  </p:childTnLst>
                                </p:cTn>
                              </p:par>
                              <p:par>
                                <p:cTn id="256" presetID="2" presetClass="exit" presetSubtype="8" fill="hold" nodeType="withEffect">
                                  <p:stCondLst>
                                    <p:cond delay="0"/>
                                  </p:stCondLst>
                                  <p:childTnLst>
                                    <p:anim calcmode="lin" valueType="num">
                                      <p:cBhvr additive="base">
                                        <p:cTn id="257" dur="500"/>
                                        <p:tgtEl>
                                          <p:spTgt spid="661537"/>
                                        </p:tgtEl>
                                        <p:attrNameLst>
                                          <p:attrName>ppt_x</p:attrName>
                                        </p:attrNameLst>
                                      </p:cBhvr>
                                      <p:tavLst>
                                        <p:tav tm="0">
                                          <p:val>
                                            <p:strVal val="ppt_x"/>
                                          </p:val>
                                        </p:tav>
                                        <p:tav tm="100000">
                                          <p:val>
                                            <p:strVal val="0-ppt_w/2"/>
                                          </p:val>
                                        </p:tav>
                                      </p:tavLst>
                                    </p:anim>
                                    <p:anim calcmode="lin" valueType="num">
                                      <p:cBhvr additive="base">
                                        <p:cTn id="258" dur="500"/>
                                        <p:tgtEl>
                                          <p:spTgt spid="661537"/>
                                        </p:tgtEl>
                                        <p:attrNameLst>
                                          <p:attrName>ppt_y</p:attrName>
                                        </p:attrNameLst>
                                      </p:cBhvr>
                                      <p:tavLst>
                                        <p:tav tm="0">
                                          <p:val>
                                            <p:strVal val="ppt_y"/>
                                          </p:val>
                                        </p:tav>
                                        <p:tav tm="100000">
                                          <p:val>
                                            <p:strVal val="ppt_y"/>
                                          </p:val>
                                        </p:tav>
                                      </p:tavLst>
                                    </p:anim>
                                    <p:set>
                                      <p:cBhvr>
                                        <p:cTn id="259" dur="1" fill="hold">
                                          <p:stCondLst>
                                            <p:cond delay="499"/>
                                          </p:stCondLst>
                                        </p:cTn>
                                        <p:tgtEl>
                                          <p:spTgt spid="661537"/>
                                        </p:tgtEl>
                                        <p:attrNameLst>
                                          <p:attrName>style.visibility</p:attrName>
                                        </p:attrNameLst>
                                      </p:cBhvr>
                                      <p:to>
                                        <p:strVal val="hidden"/>
                                      </p:to>
                                    </p:set>
                                  </p:childTnLst>
                                </p:cTn>
                              </p:par>
                              <p:par>
                                <p:cTn id="260" presetID="2" presetClass="exit" presetSubtype="8" fill="hold" nodeType="withEffect">
                                  <p:stCondLst>
                                    <p:cond delay="0"/>
                                  </p:stCondLst>
                                  <p:childTnLst>
                                    <p:anim calcmode="lin" valueType="num">
                                      <p:cBhvr additive="base">
                                        <p:cTn id="261" dur="500"/>
                                        <p:tgtEl>
                                          <p:spTgt spid="661534"/>
                                        </p:tgtEl>
                                        <p:attrNameLst>
                                          <p:attrName>ppt_x</p:attrName>
                                        </p:attrNameLst>
                                      </p:cBhvr>
                                      <p:tavLst>
                                        <p:tav tm="0">
                                          <p:val>
                                            <p:strVal val="ppt_x"/>
                                          </p:val>
                                        </p:tav>
                                        <p:tav tm="100000">
                                          <p:val>
                                            <p:strVal val="0-ppt_w/2"/>
                                          </p:val>
                                        </p:tav>
                                      </p:tavLst>
                                    </p:anim>
                                    <p:anim calcmode="lin" valueType="num">
                                      <p:cBhvr additive="base">
                                        <p:cTn id="262" dur="500"/>
                                        <p:tgtEl>
                                          <p:spTgt spid="661534"/>
                                        </p:tgtEl>
                                        <p:attrNameLst>
                                          <p:attrName>ppt_y</p:attrName>
                                        </p:attrNameLst>
                                      </p:cBhvr>
                                      <p:tavLst>
                                        <p:tav tm="0">
                                          <p:val>
                                            <p:strVal val="ppt_y"/>
                                          </p:val>
                                        </p:tav>
                                        <p:tav tm="100000">
                                          <p:val>
                                            <p:strVal val="ppt_y"/>
                                          </p:val>
                                        </p:tav>
                                      </p:tavLst>
                                    </p:anim>
                                    <p:set>
                                      <p:cBhvr>
                                        <p:cTn id="263" dur="1" fill="hold">
                                          <p:stCondLst>
                                            <p:cond delay="499"/>
                                          </p:stCondLst>
                                        </p:cTn>
                                        <p:tgtEl>
                                          <p:spTgt spid="661534"/>
                                        </p:tgtEl>
                                        <p:attrNameLst>
                                          <p:attrName>style.visibility</p:attrName>
                                        </p:attrNameLst>
                                      </p:cBhvr>
                                      <p:to>
                                        <p:strVal val="hidden"/>
                                      </p:to>
                                    </p:set>
                                  </p:childTnLst>
                                </p:cTn>
                              </p:par>
                              <p:par>
                                <p:cTn id="264" presetID="2" presetClass="exit" presetSubtype="8" fill="hold" nodeType="withEffect">
                                  <p:stCondLst>
                                    <p:cond delay="0"/>
                                  </p:stCondLst>
                                  <p:childTnLst>
                                    <p:anim calcmode="lin" valueType="num">
                                      <p:cBhvr additive="base">
                                        <p:cTn id="265" dur="500"/>
                                        <p:tgtEl>
                                          <p:spTgt spid="661515"/>
                                        </p:tgtEl>
                                        <p:attrNameLst>
                                          <p:attrName>ppt_x</p:attrName>
                                        </p:attrNameLst>
                                      </p:cBhvr>
                                      <p:tavLst>
                                        <p:tav tm="0">
                                          <p:val>
                                            <p:strVal val="ppt_x"/>
                                          </p:val>
                                        </p:tav>
                                        <p:tav tm="100000">
                                          <p:val>
                                            <p:strVal val="0-ppt_w/2"/>
                                          </p:val>
                                        </p:tav>
                                      </p:tavLst>
                                    </p:anim>
                                    <p:anim calcmode="lin" valueType="num">
                                      <p:cBhvr additive="base">
                                        <p:cTn id="266" dur="500"/>
                                        <p:tgtEl>
                                          <p:spTgt spid="661515"/>
                                        </p:tgtEl>
                                        <p:attrNameLst>
                                          <p:attrName>ppt_y</p:attrName>
                                        </p:attrNameLst>
                                      </p:cBhvr>
                                      <p:tavLst>
                                        <p:tav tm="0">
                                          <p:val>
                                            <p:strVal val="ppt_y"/>
                                          </p:val>
                                        </p:tav>
                                        <p:tav tm="100000">
                                          <p:val>
                                            <p:strVal val="ppt_y"/>
                                          </p:val>
                                        </p:tav>
                                      </p:tavLst>
                                    </p:anim>
                                    <p:set>
                                      <p:cBhvr>
                                        <p:cTn id="267" dur="1" fill="hold">
                                          <p:stCondLst>
                                            <p:cond delay="499"/>
                                          </p:stCondLst>
                                        </p:cTn>
                                        <p:tgtEl>
                                          <p:spTgt spid="661515"/>
                                        </p:tgtEl>
                                        <p:attrNameLst>
                                          <p:attrName>style.visibility</p:attrName>
                                        </p:attrNameLst>
                                      </p:cBhvr>
                                      <p:to>
                                        <p:strVal val="hidden"/>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661530"/>
                                        </p:tgtEl>
                                        <p:attrNameLst>
                                          <p:attrName>style.visibility</p:attrName>
                                        </p:attrNameLst>
                                      </p:cBhvr>
                                      <p:to>
                                        <p:strVal val="visible"/>
                                      </p:to>
                                    </p:se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66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32" grpId="0" animBg="1"/>
      <p:bldP spid="661509" grpId="0"/>
      <p:bldP spid="661520" grpId="0"/>
      <p:bldP spid="661520" grpId="1"/>
      <p:bldP spid="661533" grpId="0" animBg="1"/>
      <p:bldP spid="661533" grpId="1" animBg="1"/>
      <p:bldP spid="661540" grpId="0" animBg="1"/>
      <p:bldP spid="661540" grpId="1" animBg="1"/>
      <p:bldP spid="661541" grpId="0" animBg="1"/>
      <p:bldP spid="661541" grpId="1" animBg="1"/>
      <p:bldP spid="661542" grpId="0" animBg="1"/>
      <p:bldP spid="661542" grpId="1" animBg="1"/>
      <p:bldP spid="661543" grpId="0" animBg="1"/>
      <p:bldP spid="661543" grpId="1" animBg="1"/>
      <p:bldP spid="661544" grpId="0" animBg="1"/>
      <p:bldP spid="661544" grpId="1" animBg="1"/>
      <p:bldP spid="661545" grpId="0" animBg="1"/>
      <p:bldP spid="661545" grpId="1" animBg="1"/>
      <p:bldP spid="661546" grpId="0" animBg="1"/>
      <p:bldP spid="661546" grpId="1" animBg="1"/>
      <p:bldP spid="661547" grpId="0" animBg="1"/>
      <p:bldP spid="661547" grpId="1" animBg="1"/>
      <p:bldP spid="661548" grpId="0" animBg="1"/>
      <p:bldP spid="661548" grpId="1" animBg="1"/>
      <p:bldP spid="661549" grpId="0" animBg="1"/>
      <p:bldP spid="661549" grpId="1" animBg="1"/>
      <p:bldP spid="661550" grpId="0" animBg="1"/>
      <p:bldP spid="661550" grpId="1" animBg="1"/>
      <p:bldP spid="661551" grpId="0" animBg="1"/>
      <p:bldP spid="661551" grpId="1" animBg="1"/>
      <p:bldP spid="661552" grpId="0" animBg="1"/>
      <p:bldP spid="661552" grpId="1" animBg="1"/>
      <p:bldP spid="661553" grpId="0" animBg="1"/>
      <p:bldP spid="661553" grpId="1" animBg="1"/>
      <p:bldP spid="661554" grpId="0" animBg="1"/>
      <p:bldP spid="661554" grpId="1" animBg="1"/>
      <p:bldP spid="661555" grpId="0" animBg="1"/>
      <p:bldP spid="661555" grpId="1" animBg="1"/>
      <p:bldP spid="661556" grpId="0" animBg="1"/>
      <p:bldP spid="661556" grpId="1" animBg="1"/>
      <p:bldP spid="661557" grpId="0" animBg="1"/>
      <p:bldP spid="661557" grpId="1" animBg="1"/>
      <p:bldP spid="661558" grpId="0" animBg="1"/>
      <p:bldP spid="661558" grpId="1" animBg="1"/>
      <p:bldP spid="661559" grpId="0"/>
      <p:bldP spid="661560" grpId="0"/>
      <p:bldP spid="661561" grpId="0"/>
      <p:bldP spid="661530" grpId="0"/>
      <p:bldP spid="6615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80951EF7-44FB-41B4-9653-A160E725D80A}" type="slidenum">
              <a:rPr lang="en-US"/>
              <a:pPr/>
              <a:t>21</a:t>
            </a:fld>
            <a:endParaRPr lang="en-US"/>
          </a:p>
        </p:txBody>
      </p:sp>
      <p:sp>
        <p:nvSpPr>
          <p:cNvPr id="514050" name="Rectangle 2"/>
          <p:cNvSpPr>
            <a:spLocks noGrp="1" noChangeArrowheads="1"/>
          </p:cNvSpPr>
          <p:nvPr>
            <p:ph type="title"/>
          </p:nvPr>
        </p:nvSpPr>
        <p:spPr/>
        <p:txBody>
          <a:bodyPr/>
          <a:lstStyle/>
          <a:p>
            <a:r>
              <a:rPr lang="en-US"/>
              <a:t>Merge Algorithm in C++</a:t>
            </a:r>
          </a:p>
        </p:txBody>
      </p:sp>
      <p:sp>
        <p:nvSpPr>
          <p:cNvPr id="514051" name="Rectangle 3"/>
          <p:cNvSpPr>
            <a:spLocks noChangeArrowheads="1"/>
          </p:cNvSpPr>
          <p:nvPr/>
        </p:nvSpPr>
        <p:spPr bwMode="auto">
          <a:xfrm>
            <a:off x="152400" y="990600"/>
            <a:ext cx="5330825" cy="577056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chemeClr val="tx1"/>
                </a:solidFill>
                <a:latin typeface="Courier New" pitchFamily="49" charset="0"/>
              </a:rPr>
              <a:t>void merge(int data[],int n1, int n2)</a:t>
            </a:r>
            <a:endParaRPr lang="en-US" sz="1200">
              <a:solidFill>
                <a:schemeClr val="tx1"/>
              </a:solidFill>
            </a:endParaRPr>
          </a:p>
          <a:p>
            <a:pPr eaLnBrk="0" hangingPunct="0"/>
            <a:r>
              <a:rPr lang="en-US" sz="1800" b="1">
                <a:solidFill>
                  <a:schemeClr val="tx1"/>
                </a:solidFill>
                <a:latin typeface="Courier New" pitchFamily="49" charset="0"/>
              </a:rPr>
              <a:t>{</a:t>
            </a:r>
            <a:endParaRPr lang="en-US" sz="1200">
              <a:solidFill>
                <a:schemeClr val="tx1"/>
              </a:solidFill>
            </a:endParaRPr>
          </a:p>
          <a:p>
            <a:pPr eaLnBrk="0" hangingPunct="0"/>
            <a:r>
              <a:rPr lang="en-US" sz="1800" b="1">
                <a:solidFill>
                  <a:schemeClr val="tx1"/>
                </a:solidFill>
                <a:latin typeface="Courier New" pitchFamily="49" charset="0"/>
              </a:rPr>
              <a:t>  int i=0, j=0, k=0;</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int *temp = new int[n1+n2];</a:t>
            </a:r>
            <a:endParaRPr lang="en-US" sz="1200">
              <a:solidFill>
                <a:srgbClr val="FF3300"/>
              </a:solidFill>
            </a:endParaRPr>
          </a:p>
          <a:p>
            <a:pPr eaLnBrk="0" hangingPunct="0"/>
            <a:r>
              <a:rPr lang="en-US" sz="1800" b="1">
                <a:solidFill>
                  <a:schemeClr val="tx1"/>
                </a:solidFill>
                <a:latin typeface="Courier New" pitchFamily="49" charset="0"/>
              </a:rPr>
              <a:t>  int *sechalf = data + n1;</a:t>
            </a:r>
            <a:endParaRPr lang="en-US" sz="1200">
              <a:solidFill>
                <a:schemeClr val="tx1"/>
              </a:solidFill>
            </a:endParaRPr>
          </a:p>
          <a:p>
            <a:pPr eaLnBrk="0" hangingPunct="0"/>
            <a:r>
              <a:rPr lang="en-US" sz="12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while (i &lt; n1 || j &lt; n2)</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if (i == n1)</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else if (j == n2)</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 if (data[i] &lt; sechalf[j])</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for (i=0;i&lt;n1+n2;i++)</a:t>
            </a:r>
            <a:endParaRPr lang="en-US" sz="1200">
              <a:solidFill>
                <a:schemeClr val="tx1"/>
              </a:solidFill>
            </a:endParaRPr>
          </a:p>
          <a:p>
            <a:pPr eaLnBrk="0" hangingPunct="0"/>
            <a:r>
              <a:rPr lang="en-US" sz="1800" b="1">
                <a:solidFill>
                  <a:schemeClr val="tx1"/>
                </a:solidFill>
                <a:latin typeface="Courier New" pitchFamily="49" charset="0"/>
              </a:rPr>
              <a:t>    data[i] = temp[i];</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delete [] temp;</a:t>
            </a:r>
            <a:endParaRPr lang="en-US" sz="1200">
              <a:solidFill>
                <a:srgbClr val="FF3300"/>
              </a:solidFill>
            </a:endParaRPr>
          </a:p>
          <a:p>
            <a:pPr eaLnBrk="0" hangingPunct="0"/>
            <a:r>
              <a:rPr lang="en-US" sz="1800" b="1">
                <a:solidFill>
                  <a:schemeClr val="tx1"/>
                </a:solidFill>
                <a:latin typeface="Courier New" pitchFamily="49" charset="0"/>
              </a:rPr>
              <a:t>}</a:t>
            </a:r>
            <a:endParaRPr lang="en-US">
              <a:solidFill>
                <a:schemeClr val="tx1"/>
              </a:solidFill>
              <a:latin typeface="Times New Roman" pitchFamily="18" charset="0"/>
            </a:endParaRPr>
          </a:p>
        </p:txBody>
      </p:sp>
      <p:sp>
        <p:nvSpPr>
          <p:cNvPr id="514053" name="Text Box 5"/>
          <p:cNvSpPr txBox="1">
            <a:spLocks noChangeArrowheads="1"/>
          </p:cNvSpPr>
          <p:nvPr/>
        </p:nvSpPr>
        <p:spPr bwMode="auto">
          <a:xfrm>
            <a:off x="5434013" y="936625"/>
            <a:ext cx="3703637" cy="3597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Here’s the C++ version of our </a:t>
            </a:r>
            <a:r>
              <a:rPr lang="en-US" sz="2000">
                <a:solidFill>
                  <a:srgbClr val="6600CC"/>
                </a:solidFill>
              </a:rPr>
              <a:t>merge</a:t>
            </a:r>
            <a:r>
              <a:rPr lang="en-US" sz="2000"/>
              <a:t> function!</a:t>
            </a:r>
          </a:p>
          <a:p>
            <a:pPr algn="ctr"/>
            <a:endParaRPr lang="en-US" sz="2000"/>
          </a:p>
          <a:p>
            <a:pPr algn="ctr"/>
            <a:r>
              <a:rPr lang="en-US" sz="2000"/>
              <a:t>Instead of passing in </a:t>
            </a:r>
            <a:br>
              <a:rPr lang="en-US" sz="2000"/>
            </a:br>
            <a:r>
              <a:rPr lang="en-US" sz="2000">
                <a:solidFill>
                  <a:schemeClr val="accent2"/>
                </a:solidFill>
              </a:rPr>
              <a:t>A1</a:t>
            </a:r>
            <a:r>
              <a:rPr lang="en-US" sz="2000"/>
              <a:t>, </a:t>
            </a:r>
            <a:r>
              <a:rPr lang="en-US" sz="2000">
                <a:solidFill>
                  <a:schemeClr val="accent2"/>
                </a:solidFill>
              </a:rPr>
              <a:t>A2</a:t>
            </a:r>
            <a:r>
              <a:rPr lang="en-US" sz="2000"/>
              <a:t> and </a:t>
            </a:r>
            <a:r>
              <a:rPr lang="en-US" sz="2000">
                <a:solidFill>
                  <a:schemeClr val="accent2"/>
                </a:solidFill>
              </a:rPr>
              <a:t>B…</a:t>
            </a:r>
            <a:r>
              <a:rPr lang="en-US" sz="2000"/>
              <a:t> </a:t>
            </a:r>
          </a:p>
          <a:p>
            <a:pPr algn="ctr"/>
            <a:endParaRPr lang="en-US" sz="1000"/>
          </a:p>
          <a:p>
            <a:pPr algn="ctr"/>
            <a:r>
              <a:rPr lang="en-US" sz="2000"/>
              <a:t>you pass in an array called </a:t>
            </a:r>
            <a:r>
              <a:rPr lang="en-US" sz="2000">
                <a:solidFill>
                  <a:schemeClr val="accent2"/>
                </a:solidFill>
              </a:rPr>
              <a:t>data</a:t>
            </a:r>
            <a:r>
              <a:rPr lang="en-US" sz="2000"/>
              <a:t> and two sizes: </a:t>
            </a:r>
            <a:r>
              <a:rPr lang="en-US" sz="2000">
                <a:solidFill>
                  <a:schemeClr val="accent2"/>
                </a:solidFill>
              </a:rPr>
              <a:t>n1</a:t>
            </a:r>
            <a:r>
              <a:rPr lang="en-US" sz="2000"/>
              <a:t> and </a:t>
            </a:r>
            <a:r>
              <a:rPr lang="en-US" sz="2000">
                <a:solidFill>
                  <a:schemeClr val="accent2"/>
                </a:solidFill>
              </a:rPr>
              <a:t>n2</a:t>
            </a:r>
          </a:p>
          <a:p>
            <a:pPr algn="ctr"/>
            <a:endParaRPr lang="en-US" sz="2000">
              <a:solidFill>
                <a:schemeClr val="accent2"/>
              </a:solidFill>
            </a:endParaRPr>
          </a:p>
          <a:p>
            <a:pPr algn="ctr"/>
            <a:r>
              <a:rPr lang="en-US" sz="2000">
                <a:solidFill>
                  <a:schemeClr val="tx1"/>
                </a:solidFill>
              </a:rPr>
              <a:t>Notice how this function uses </a:t>
            </a:r>
            <a:r>
              <a:rPr lang="en-US" sz="2000">
                <a:solidFill>
                  <a:srgbClr val="6600CC"/>
                </a:solidFill>
              </a:rPr>
              <a:t>new</a:t>
            </a:r>
            <a:r>
              <a:rPr lang="en-US" sz="2000">
                <a:solidFill>
                  <a:schemeClr val="tx1"/>
                </a:solidFill>
              </a:rPr>
              <a:t>/</a:t>
            </a:r>
            <a:r>
              <a:rPr lang="en-US" sz="2000">
                <a:solidFill>
                  <a:srgbClr val="6600CC"/>
                </a:solidFill>
              </a:rPr>
              <a:t>delete</a:t>
            </a:r>
            <a:r>
              <a:rPr lang="en-US" sz="2000">
                <a:solidFill>
                  <a:schemeClr val="tx1"/>
                </a:solidFill>
              </a:rPr>
              <a:t> to allocate a temporary array for merging.</a:t>
            </a:r>
          </a:p>
        </p:txBody>
      </p:sp>
      <p:grpSp>
        <p:nvGrpSpPr>
          <p:cNvPr id="514066" name="Group 18"/>
          <p:cNvGrpSpPr>
            <a:grpSpLocks/>
          </p:cNvGrpSpPr>
          <p:nvPr/>
        </p:nvGrpSpPr>
        <p:grpSpPr bwMode="auto">
          <a:xfrm>
            <a:off x="3598863" y="5664200"/>
            <a:ext cx="5462587" cy="609600"/>
            <a:chOff x="2267" y="3456"/>
            <a:chExt cx="3441" cy="384"/>
          </a:xfrm>
        </p:grpSpPr>
        <p:sp>
          <p:nvSpPr>
            <p:cNvPr id="514054" name="Rectangle 6"/>
            <p:cNvSpPr>
              <a:spLocks noChangeArrowheads="1"/>
            </p:cNvSpPr>
            <p:nvPr/>
          </p:nvSpPr>
          <p:spPr bwMode="auto">
            <a:xfrm flipH="1">
              <a:off x="275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4055" name="Rectangle 7"/>
            <p:cNvSpPr>
              <a:spLocks noChangeArrowheads="1"/>
            </p:cNvSpPr>
            <p:nvPr/>
          </p:nvSpPr>
          <p:spPr bwMode="auto">
            <a:xfrm flipH="1">
              <a:off x="3040"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56" name="Rectangle 8"/>
            <p:cNvSpPr>
              <a:spLocks noChangeArrowheads="1"/>
            </p:cNvSpPr>
            <p:nvPr/>
          </p:nvSpPr>
          <p:spPr bwMode="auto">
            <a:xfrm flipH="1">
              <a:off x="332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21</a:t>
              </a:r>
            </a:p>
          </p:txBody>
        </p:sp>
        <p:sp>
          <p:nvSpPr>
            <p:cNvPr id="514057" name="Rectangle 9"/>
            <p:cNvSpPr>
              <a:spLocks noChangeArrowheads="1"/>
            </p:cNvSpPr>
            <p:nvPr/>
          </p:nvSpPr>
          <p:spPr bwMode="auto">
            <a:xfrm flipH="1">
              <a:off x="3616"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4058" name="Rectangle 10"/>
            <p:cNvSpPr>
              <a:spLocks noChangeArrowheads="1"/>
            </p:cNvSpPr>
            <p:nvPr/>
          </p:nvSpPr>
          <p:spPr bwMode="auto">
            <a:xfrm flipH="1">
              <a:off x="390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14059" name="Rectangle 11"/>
            <p:cNvSpPr>
              <a:spLocks noChangeArrowheads="1"/>
            </p:cNvSpPr>
            <p:nvPr/>
          </p:nvSpPr>
          <p:spPr bwMode="auto">
            <a:xfrm flipH="1">
              <a:off x="419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69</a:t>
              </a:r>
            </a:p>
          </p:txBody>
        </p:sp>
        <p:sp>
          <p:nvSpPr>
            <p:cNvPr id="514060" name="Rectangle 12"/>
            <p:cNvSpPr>
              <a:spLocks noChangeArrowheads="1"/>
            </p:cNvSpPr>
            <p:nvPr/>
          </p:nvSpPr>
          <p:spPr bwMode="auto">
            <a:xfrm flipH="1">
              <a:off x="451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5</a:t>
              </a:r>
            </a:p>
          </p:txBody>
        </p:sp>
        <p:sp>
          <p:nvSpPr>
            <p:cNvPr id="514061" name="Rectangle 13"/>
            <p:cNvSpPr>
              <a:spLocks noChangeArrowheads="1"/>
            </p:cNvSpPr>
            <p:nvPr/>
          </p:nvSpPr>
          <p:spPr bwMode="auto">
            <a:xfrm flipH="1">
              <a:off x="4806"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62" name="Rectangle 14"/>
            <p:cNvSpPr>
              <a:spLocks noChangeArrowheads="1"/>
            </p:cNvSpPr>
            <p:nvPr/>
          </p:nvSpPr>
          <p:spPr bwMode="auto">
            <a:xfrm flipH="1">
              <a:off x="509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19</a:t>
              </a:r>
            </a:p>
          </p:txBody>
        </p:sp>
        <p:sp>
          <p:nvSpPr>
            <p:cNvPr id="514063" name="Rectangle 15"/>
            <p:cNvSpPr>
              <a:spLocks noChangeArrowheads="1"/>
            </p:cNvSpPr>
            <p:nvPr/>
          </p:nvSpPr>
          <p:spPr bwMode="auto">
            <a:xfrm flipH="1">
              <a:off x="5382"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20</a:t>
              </a:r>
            </a:p>
          </p:txBody>
        </p:sp>
        <p:sp>
          <p:nvSpPr>
            <p:cNvPr id="514064" name="Text Box 16"/>
            <p:cNvSpPr txBox="1">
              <a:spLocks noChangeArrowheads="1"/>
            </p:cNvSpPr>
            <p:nvPr/>
          </p:nvSpPr>
          <p:spPr bwMode="auto">
            <a:xfrm>
              <a:off x="2267" y="3507"/>
              <a:ext cx="5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data</a:t>
              </a:r>
            </a:p>
          </p:txBody>
        </p:sp>
      </p:grpSp>
      <p:sp>
        <p:nvSpPr>
          <p:cNvPr id="514067" name="Rectangle 19"/>
          <p:cNvSpPr>
            <a:spLocks noChangeArrowheads="1"/>
          </p:cNvSpPr>
          <p:nvPr/>
        </p:nvSpPr>
        <p:spPr bwMode="auto">
          <a:xfrm>
            <a:off x="4343400" y="5588000"/>
            <a:ext cx="2841625"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0" name="Group 22"/>
          <p:cNvGrpSpPr>
            <a:grpSpLocks/>
          </p:cNvGrpSpPr>
          <p:nvPr/>
        </p:nvGrpSpPr>
        <p:grpSpPr bwMode="auto">
          <a:xfrm>
            <a:off x="6880225" y="6284913"/>
            <a:ext cx="822325" cy="642937"/>
            <a:chOff x="2770" y="3847"/>
            <a:chExt cx="518" cy="405"/>
          </a:xfrm>
        </p:grpSpPr>
        <p:sp>
          <p:nvSpPr>
            <p:cNvPr id="514068" name="Text Box 20"/>
            <p:cNvSpPr txBox="1">
              <a:spLocks noChangeArrowheads="1"/>
            </p:cNvSpPr>
            <p:nvPr/>
          </p:nvSpPr>
          <p:spPr bwMode="auto">
            <a:xfrm>
              <a:off x="2770" y="3964"/>
              <a:ext cx="51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n1=6</a:t>
              </a:r>
            </a:p>
          </p:txBody>
        </p:sp>
        <p:sp>
          <p:nvSpPr>
            <p:cNvPr id="514069" name="Line 21"/>
            <p:cNvSpPr>
              <a:spLocks noChangeShapeType="1"/>
            </p:cNvSpPr>
            <p:nvPr/>
          </p:nvSpPr>
          <p:spPr bwMode="auto">
            <a:xfrm flipV="1">
              <a:off x="2914" y="3847"/>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3" name="Rectangle 25"/>
          <p:cNvSpPr>
            <a:spLocks noChangeArrowheads="1"/>
          </p:cNvSpPr>
          <p:nvPr/>
        </p:nvSpPr>
        <p:spPr bwMode="auto">
          <a:xfrm>
            <a:off x="7197725" y="5583238"/>
            <a:ext cx="1900238"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7" name="Group 29"/>
          <p:cNvGrpSpPr>
            <a:grpSpLocks/>
          </p:cNvGrpSpPr>
          <p:nvPr/>
        </p:nvGrpSpPr>
        <p:grpSpPr bwMode="auto">
          <a:xfrm>
            <a:off x="8331200" y="6267450"/>
            <a:ext cx="962025" cy="654050"/>
            <a:chOff x="4208" y="3844"/>
            <a:chExt cx="606" cy="412"/>
          </a:xfrm>
        </p:grpSpPr>
        <p:sp>
          <p:nvSpPr>
            <p:cNvPr id="514075" name="Text Box 27"/>
            <p:cNvSpPr txBox="1">
              <a:spLocks noChangeArrowheads="1"/>
            </p:cNvSpPr>
            <p:nvPr/>
          </p:nvSpPr>
          <p:spPr bwMode="auto">
            <a:xfrm>
              <a:off x="4208" y="3968"/>
              <a:ext cx="60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t>n2=4 </a:t>
              </a:r>
            </a:p>
          </p:txBody>
        </p:sp>
        <p:sp>
          <p:nvSpPr>
            <p:cNvPr id="514076" name="Line 28"/>
            <p:cNvSpPr>
              <a:spLocks noChangeShapeType="1"/>
            </p:cNvSpPr>
            <p:nvPr/>
          </p:nvSpPr>
          <p:spPr bwMode="auto">
            <a:xfrm flipV="1">
              <a:off x="4616" y="3844"/>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8" name="Text Box 30"/>
          <p:cNvSpPr txBox="1">
            <a:spLocks noChangeArrowheads="1"/>
          </p:cNvSpPr>
          <p:nvPr/>
        </p:nvSpPr>
        <p:spPr bwMode="auto">
          <a:xfrm>
            <a:off x="5486400" y="4708525"/>
            <a:ext cx="3522663"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solidFill>
                  <a:schemeClr val="accent2"/>
                </a:solidFill>
              </a:rPr>
              <a:t>data</a:t>
            </a:r>
            <a:r>
              <a:rPr lang="en-US" sz="2000"/>
              <a:t> holds the merged contents at the end.</a:t>
            </a:r>
          </a:p>
        </p:txBody>
      </p:sp>
      <p:grpSp>
        <p:nvGrpSpPr>
          <p:cNvPr id="514099" name="Group 51"/>
          <p:cNvGrpSpPr>
            <a:grpSpLocks/>
          </p:cNvGrpSpPr>
          <p:nvPr/>
        </p:nvGrpSpPr>
        <p:grpSpPr bwMode="auto">
          <a:xfrm>
            <a:off x="4375150" y="5653088"/>
            <a:ext cx="4692650" cy="611187"/>
            <a:chOff x="1104" y="3503"/>
            <a:chExt cx="2956" cy="385"/>
          </a:xfrm>
        </p:grpSpPr>
        <p:sp>
          <p:nvSpPr>
            <p:cNvPr id="514079" name="Rectangle 31"/>
            <p:cNvSpPr>
              <a:spLocks noChangeArrowheads="1"/>
            </p:cNvSpPr>
            <p:nvPr/>
          </p:nvSpPr>
          <p:spPr bwMode="auto">
            <a:xfrm flipH="1">
              <a:off x="110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14080" name="Rectangle 32"/>
            <p:cNvSpPr>
              <a:spLocks noChangeArrowheads="1"/>
            </p:cNvSpPr>
            <p:nvPr/>
          </p:nvSpPr>
          <p:spPr bwMode="auto">
            <a:xfrm flipH="1">
              <a:off x="139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1" name="Rectangle 33"/>
            <p:cNvSpPr>
              <a:spLocks noChangeArrowheads="1"/>
            </p:cNvSpPr>
            <p:nvPr/>
          </p:nvSpPr>
          <p:spPr bwMode="auto">
            <a:xfrm flipH="1">
              <a:off x="168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14082" name="Rectangle 34"/>
            <p:cNvSpPr>
              <a:spLocks noChangeArrowheads="1"/>
            </p:cNvSpPr>
            <p:nvPr/>
          </p:nvSpPr>
          <p:spPr bwMode="auto">
            <a:xfrm flipH="1">
              <a:off x="1968" y="350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14083" name="Rectangle 35"/>
            <p:cNvSpPr>
              <a:spLocks noChangeArrowheads="1"/>
            </p:cNvSpPr>
            <p:nvPr/>
          </p:nvSpPr>
          <p:spPr bwMode="auto">
            <a:xfrm flipH="1">
              <a:off x="2256"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14084" name="Rectangle 36"/>
            <p:cNvSpPr>
              <a:spLocks noChangeArrowheads="1"/>
            </p:cNvSpPr>
            <p:nvPr/>
          </p:nvSpPr>
          <p:spPr bwMode="auto">
            <a:xfrm flipH="1">
              <a:off x="254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14085" name="Rectangle 37"/>
            <p:cNvSpPr>
              <a:spLocks noChangeArrowheads="1"/>
            </p:cNvSpPr>
            <p:nvPr/>
          </p:nvSpPr>
          <p:spPr bwMode="auto">
            <a:xfrm flipH="1">
              <a:off x="283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14086" name="Rectangle 38"/>
            <p:cNvSpPr>
              <a:spLocks noChangeArrowheads="1"/>
            </p:cNvSpPr>
            <p:nvPr/>
          </p:nvSpPr>
          <p:spPr bwMode="auto">
            <a:xfrm flipH="1">
              <a:off x="315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14087" name="Rectangle 39"/>
            <p:cNvSpPr>
              <a:spLocks noChangeArrowheads="1"/>
            </p:cNvSpPr>
            <p:nvPr/>
          </p:nvSpPr>
          <p:spPr bwMode="auto">
            <a:xfrm flipH="1">
              <a:off x="344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8" name="Rectangle 40"/>
            <p:cNvSpPr>
              <a:spLocks noChangeArrowheads="1"/>
            </p:cNvSpPr>
            <p:nvPr/>
          </p:nvSpPr>
          <p:spPr bwMode="auto">
            <a:xfrm flipH="1">
              <a:off x="373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19</a:t>
              </a:r>
            </a:p>
          </p:txBody>
        </p:sp>
        <p:sp>
          <p:nvSpPr>
            <p:cNvPr id="514089" name="Text Box 41"/>
            <p:cNvSpPr txBox="1">
              <a:spLocks noChangeArrowheads="1"/>
            </p:cNvSpPr>
            <p:nvPr/>
          </p:nvSpPr>
          <p:spPr bwMode="auto">
            <a:xfrm>
              <a:off x="1162" y="355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514090" name="Rectangle 42"/>
            <p:cNvSpPr>
              <a:spLocks noChangeArrowheads="1"/>
            </p:cNvSpPr>
            <p:nvPr/>
          </p:nvSpPr>
          <p:spPr bwMode="auto">
            <a:xfrm>
              <a:off x="1425" y="356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14091" name="Rectangle 43"/>
            <p:cNvSpPr>
              <a:spLocks noChangeArrowheads="1"/>
            </p:cNvSpPr>
            <p:nvPr/>
          </p:nvSpPr>
          <p:spPr bwMode="auto">
            <a:xfrm>
              <a:off x="1673" y="3569"/>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2" name="Rectangle 44"/>
            <p:cNvSpPr>
              <a:spLocks noChangeArrowheads="1"/>
            </p:cNvSpPr>
            <p:nvPr/>
          </p:nvSpPr>
          <p:spPr bwMode="auto">
            <a:xfrm>
              <a:off x="1951" y="3570"/>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3" name="Rectangle 45"/>
            <p:cNvSpPr>
              <a:spLocks noChangeArrowheads="1"/>
            </p:cNvSpPr>
            <p:nvPr/>
          </p:nvSpPr>
          <p:spPr bwMode="auto">
            <a:xfrm>
              <a:off x="2243"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14094" name="Rectangle 46"/>
            <p:cNvSpPr>
              <a:spLocks noChangeArrowheads="1"/>
            </p:cNvSpPr>
            <p:nvPr/>
          </p:nvSpPr>
          <p:spPr bwMode="auto">
            <a:xfrm>
              <a:off x="2524" y="356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20</a:t>
              </a:r>
            </a:p>
          </p:txBody>
        </p:sp>
        <p:sp>
          <p:nvSpPr>
            <p:cNvPr id="514095" name="Rectangle 47"/>
            <p:cNvSpPr>
              <a:spLocks noChangeArrowheads="1"/>
            </p:cNvSpPr>
            <p:nvPr/>
          </p:nvSpPr>
          <p:spPr bwMode="auto">
            <a:xfrm>
              <a:off x="2840"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21</a:t>
              </a:r>
            </a:p>
          </p:txBody>
        </p:sp>
        <p:sp>
          <p:nvSpPr>
            <p:cNvPr id="514096" name="Rectangle 48"/>
            <p:cNvSpPr>
              <a:spLocks noChangeArrowheads="1"/>
            </p:cNvSpPr>
            <p:nvPr/>
          </p:nvSpPr>
          <p:spPr bwMode="auto">
            <a:xfrm>
              <a:off x="3137"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30</a:t>
              </a:r>
            </a:p>
          </p:txBody>
        </p:sp>
        <p:sp>
          <p:nvSpPr>
            <p:cNvPr id="514097" name="Rectangle 49"/>
            <p:cNvSpPr>
              <a:spLocks noChangeArrowheads="1"/>
            </p:cNvSpPr>
            <p:nvPr/>
          </p:nvSpPr>
          <p:spPr bwMode="auto">
            <a:xfrm>
              <a:off x="3422"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40</a:t>
              </a:r>
            </a:p>
          </p:txBody>
        </p:sp>
        <p:sp>
          <p:nvSpPr>
            <p:cNvPr id="514098" name="Rectangle 50"/>
            <p:cNvSpPr>
              <a:spLocks noChangeArrowheads="1"/>
            </p:cNvSpPr>
            <p:nvPr/>
          </p:nvSpPr>
          <p:spPr bwMode="auto">
            <a:xfrm>
              <a:off x="3710"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40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514070"/>
                                        </p:tgtEl>
                                        <p:attrNameLst>
                                          <p:attrName>style.visibility</p:attrName>
                                        </p:attrNameLst>
                                      </p:cBhvr>
                                      <p:to>
                                        <p:strVal val="visible"/>
                                      </p:to>
                                    </p:set>
                                    <p:animEffect transition="in" filter="wipe(down)">
                                      <p:cBhvr>
                                        <p:cTn id="23" dur="500"/>
                                        <p:tgtEl>
                                          <p:spTgt spid="5140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4067"/>
                                        </p:tgtEl>
                                        <p:attrNameLst>
                                          <p:attrName>style.visibility</p:attrName>
                                        </p:attrNameLst>
                                      </p:cBhvr>
                                      <p:to>
                                        <p:strVal val="visible"/>
                                      </p:to>
                                    </p:set>
                                  </p:childTnLst>
                                  <p:subTnLst>
                                    <p:set>
                                      <p:cBhvr override="childStyle">
                                        <p:cTn dur="1" fill="hold" display="0" masterRel="nextClick" afterEffect="1"/>
                                        <p:tgtEl>
                                          <p:spTgt spid="51406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4077"/>
                                        </p:tgtEl>
                                        <p:attrNameLst>
                                          <p:attrName>style.visibility</p:attrName>
                                        </p:attrNameLst>
                                      </p:cBhvr>
                                      <p:to>
                                        <p:strVal val="visible"/>
                                      </p:to>
                                    </p:set>
                                    <p:animEffect transition="in" filter="wipe(down)">
                                      <p:cBhvr>
                                        <p:cTn id="32" dur="500"/>
                                        <p:tgtEl>
                                          <p:spTgt spid="514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4073"/>
                                        </p:tgtEl>
                                        <p:attrNameLst>
                                          <p:attrName>style.visibility</p:attrName>
                                        </p:attrNameLst>
                                      </p:cBhvr>
                                      <p:to>
                                        <p:strVal val="visible"/>
                                      </p:to>
                                    </p:set>
                                  </p:childTnLst>
                                  <p:subTnLst>
                                    <p:set>
                                      <p:cBhvr override="childStyle">
                                        <p:cTn dur="1" fill="hold" display="0" masterRel="nextClick" afterEffect="1"/>
                                        <p:tgtEl>
                                          <p:spTgt spid="51407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4053">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1407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1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uiExpand="1" build="p"/>
      <p:bldP spid="514067" grpId="0" animBg="1"/>
      <p:bldP spid="514073" grpId="0" animBg="1"/>
      <p:bldP spid="51407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67DE4FE-8C5A-48CC-9F37-95B2C314B544}" type="slidenum">
              <a:rPr lang="en-US"/>
              <a:pPr/>
              <a:t>22</a:t>
            </a:fld>
            <a:endParaRPr lang="en-US"/>
          </a:p>
        </p:txBody>
      </p:sp>
      <p:sp>
        <p:nvSpPr>
          <p:cNvPr id="515074" name="Rectangle 2"/>
          <p:cNvSpPr>
            <a:spLocks noGrp="1" noChangeArrowheads="1"/>
          </p:cNvSpPr>
          <p:nvPr>
            <p:ph type="title"/>
          </p:nvPr>
        </p:nvSpPr>
        <p:spPr/>
        <p:txBody>
          <a:bodyPr/>
          <a:lstStyle/>
          <a:p>
            <a:r>
              <a:rPr lang="en-US"/>
              <a:t>Mergesort</a:t>
            </a:r>
          </a:p>
        </p:txBody>
      </p:sp>
      <p:sp>
        <p:nvSpPr>
          <p:cNvPr id="515075" name="Text Box 3"/>
          <p:cNvSpPr txBox="1">
            <a:spLocks noChangeArrowheads="1"/>
          </p:cNvSpPr>
          <p:nvPr/>
        </p:nvSpPr>
        <p:spPr bwMode="auto">
          <a:xfrm>
            <a:off x="669925" y="1112838"/>
            <a:ext cx="64579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OK – so what’s the full </a:t>
            </a:r>
            <a:r>
              <a:rPr lang="en-US" dirty="0" err="1"/>
              <a:t>mergesort</a:t>
            </a:r>
            <a:r>
              <a:rPr lang="en-US" dirty="0"/>
              <a:t> </a:t>
            </a:r>
            <a:r>
              <a:rPr lang="en-US" dirty="0" err="1"/>
              <a:t>alogrithm</a:t>
            </a:r>
            <a:r>
              <a:rPr lang="en-US" dirty="0"/>
              <a:t>:</a:t>
            </a:r>
          </a:p>
        </p:txBody>
      </p:sp>
      <p:sp>
        <p:nvSpPr>
          <p:cNvPr id="515076" name="Text Box 4"/>
          <p:cNvSpPr txBox="1">
            <a:spLocks noChangeArrowheads="1"/>
          </p:cNvSpPr>
          <p:nvPr/>
        </p:nvSpPr>
        <p:spPr bwMode="auto">
          <a:xfrm>
            <a:off x="457200" y="1752600"/>
            <a:ext cx="8302273" cy="2462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a:t>Mergesort</a:t>
            </a:r>
            <a:r>
              <a:rPr lang="en-US" dirty="0"/>
              <a:t> function :</a:t>
            </a:r>
          </a:p>
          <a:p>
            <a:endParaRPr lang="en-US" sz="1000" dirty="0"/>
          </a:p>
          <a:p>
            <a:r>
              <a:rPr lang="en-US" dirty="0"/>
              <a:t>  1.  If array has one element, then return (it’s sorted).</a:t>
            </a:r>
          </a:p>
          <a:p>
            <a:r>
              <a:rPr lang="en-US" dirty="0"/>
              <a:t>  2. Split up the array into two equal sections</a:t>
            </a:r>
          </a:p>
          <a:p>
            <a:r>
              <a:rPr lang="en-US" dirty="0"/>
              <a:t>  3. Recursively call </a:t>
            </a:r>
            <a:r>
              <a:rPr lang="en-US" dirty="0" err="1"/>
              <a:t>Mergesort</a:t>
            </a:r>
            <a:r>
              <a:rPr lang="en-US" dirty="0"/>
              <a:t> function on the left half</a:t>
            </a:r>
          </a:p>
          <a:p>
            <a:r>
              <a:rPr lang="en-US" dirty="0"/>
              <a:t>  4. Recursively call </a:t>
            </a:r>
            <a:r>
              <a:rPr lang="en-US" dirty="0" err="1"/>
              <a:t>Mergesort</a:t>
            </a:r>
            <a:r>
              <a:rPr lang="en-US" dirty="0"/>
              <a:t> function on the right half</a:t>
            </a:r>
          </a:p>
          <a:p>
            <a:r>
              <a:rPr lang="en-US" dirty="0"/>
              <a:t>  5. Merge the two halves using our </a:t>
            </a:r>
            <a:r>
              <a:rPr lang="en-US" dirty="0">
                <a:solidFill>
                  <a:schemeClr val="accent2"/>
                </a:solidFill>
              </a:rPr>
              <a:t>merge </a:t>
            </a:r>
            <a:r>
              <a:rPr lang="en-US" dirty="0"/>
              <a:t>function</a:t>
            </a:r>
          </a:p>
        </p:txBody>
      </p:sp>
      <p:sp>
        <p:nvSpPr>
          <p:cNvPr id="515077" name="Text Box 5"/>
          <p:cNvSpPr txBox="1">
            <a:spLocks noChangeArrowheads="1"/>
          </p:cNvSpPr>
          <p:nvPr/>
        </p:nvSpPr>
        <p:spPr bwMode="auto">
          <a:xfrm>
            <a:off x="676275" y="5018088"/>
            <a:ext cx="75533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006666"/>
                </a:solidFill>
              </a:rPr>
              <a:t>Ok, let’s see how to </a:t>
            </a:r>
            <a:r>
              <a:rPr lang="en-US" dirty="0" err="1">
                <a:solidFill>
                  <a:srgbClr val="006666"/>
                </a:solidFill>
              </a:rPr>
              <a:t>mergesort</a:t>
            </a:r>
            <a:r>
              <a:rPr lang="en-US" dirty="0">
                <a:solidFill>
                  <a:srgbClr val="006666"/>
                </a:solidFill>
              </a:rPr>
              <a:t> a shelf full of books!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50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507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507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507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507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5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build="p"/>
      <p:bldP spid="5150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6DF95726-1E69-4B4C-8B36-6B291704D6FA}" type="slidenum">
              <a:rPr lang="en-US"/>
              <a:pPr/>
              <a:t>23</a:t>
            </a:fld>
            <a:endParaRPr lang="en-US"/>
          </a:p>
        </p:txBody>
      </p:sp>
      <p:sp>
        <p:nvSpPr>
          <p:cNvPr id="688130" name="Text Box 2"/>
          <p:cNvSpPr txBox="1">
            <a:spLocks noChangeArrowheads="1"/>
          </p:cNvSpPr>
          <p:nvPr/>
        </p:nvSpPr>
        <p:spPr bwMode="auto">
          <a:xfrm>
            <a:off x="287338" y="8683625"/>
            <a:ext cx="83962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Like Quicksort, Mergesort is also </a:t>
            </a:r>
            <a:r>
              <a:rPr lang="en-US">
                <a:solidFill>
                  <a:schemeClr val="accent2"/>
                </a:solidFill>
              </a:rPr>
              <a:t>O(n log(n))</a:t>
            </a:r>
            <a:r>
              <a:rPr lang="en-US"/>
              <a:t>.  </a:t>
            </a:r>
          </a:p>
          <a:p>
            <a:pPr algn="ctr"/>
            <a:endParaRPr lang="en-US"/>
          </a:p>
          <a:p>
            <a:pPr algn="ctr"/>
            <a:r>
              <a:rPr lang="en-US"/>
              <a:t>However, since Mergesort allocates memory each time it merges, this slows it down. It does </a:t>
            </a:r>
            <a:r>
              <a:rPr lang="en-US">
                <a:solidFill>
                  <a:schemeClr val="accent2"/>
                </a:solidFill>
              </a:rPr>
              <a:t>n</a:t>
            </a:r>
            <a:r>
              <a:rPr lang="en-US"/>
              <a:t> calls to new/delete!</a:t>
            </a:r>
          </a:p>
          <a:p>
            <a:pPr algn="ctr"/>
            <a:endParaRPr lang="en-US"/>
          </a:p>
          <a:p>
            <a:pPr algn="ctr"/>
            <a:r>
              <a:rPr lang="en-US"/>
              <a:t>On the other hand, Mergesort has a worst-case complexity of n log(n), instead of Quicksort’s n</a:t>
            </a:r>
            <a:r>
              <a:rPr lang="en-US" b="1" baseline="30000"/>
              <a:t>2</a:t>
            </a:r>
            <a:r>
              <a:rPr lang="en-US"/>
              <a:t>, so it’s a wash…</a:t>
            </a:r>
          </a:p>
        </p:txBody>
      </p:sp>
      <p:pic>
        <p:nvPicPr>
          <p:cNvPr id="68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81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81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813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81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8136" name="Picture 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8137" name="Group 9"/>
          <p:cNvGrpSpPr>
            <a:grpSpLocks/>
          </p:cNvGrpSpPr>
          <p:nvPr/>
        </p:nvGrpSpPr>
        <p:grpSpPr bwMode="auto">
          <a:xfrm>
            <a:off x="4105275" y="647700"/>
            <a:ext cx="387350" cy="1147763"/>
            <a:chOff x="2132" y="346"/>
            <a:chExt cx="253" cy="909"/>
          </a:xfrm>
        </p:grpSpPr>
        <p:pic>
          <p:nvPicPr>
            <p:cNvPr id="68813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8139" name="Rectangle 1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8814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8032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8141"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8142" name="Text Box 14"/>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3" name="Line 15"/>
          <p:cNvSpPr>
            <a:spLocks noChangeShapeType="1"/>
          </p:cNvSpPr>
          <p:nvPr/>
        </p:nvSpPr>
        <p:spPr bwMode="auto">
          <a:xfrm flipH="1">
            <a:off x="3344863"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4" name="Line 16"/>
          <p:cNvSpPr>
            <a:spLocks noChangeShapeType="1"/>
          </p:cNvSpPr>
          <p:nvPr/>
        </p:nvSpPr>
        <p:spPr bwMode="auto">
          <a:xfrm>
            <a:off x="4703763" y="484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5" name="Line 17"/>
          <p:cNvSpPr>
            <a:spLocks noChangeShapeType="1"/>
          </p:cNvSpPr>
          <p:nvPr/>
        </p:nvSpPr>
        <p:spPr bwMode="auto">
          <a:xfrm>
            <a:off x="4695825"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6" name="Line 18"/>
          <p:cNvSpPr>
            <a:spLocks noChangeShapeType="1"/>
          </p:cNvSpPr>
          <p:nvPr/>
        </p:nvSpPr>
        <p:spPr bwMode="auto">
          <a:xfrm>
            <a:off x="4691063" y="1046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7" name="Text Box 19"/>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8" name="Line 20"/>
          <p:cNvSpPr>
            <a:spLocks noChangeShapeType="1"/>
          </p:cNvSpPr>
          <p:nvPr/>
        </p:nvSpPr>
        <p:spPr bwMode="auto">
          <a:xfrm>
            <a:off x="2971800" y="22240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9" name="Line 21"/>
          <p:cNvSpPr>
            <a:spLocks noChangeShapeType="1"/>
          </p:cNvSpPr>
          <p:nvPr/>
        </p:nvSpPr>
        <p:spPr bwMode="auto">
          <a:xfrm>
            <a:off x="2973388" y="250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0" name="Rectangle 22"/>
          <p:cNvSpPr>
            <a:spLocks noChangeArrowheads="1"/>
          </p:cNvSpPr>
          <p:nvPr/>
        </p:nvSpPr>
        <p:spPr bwMode="auto">
          <a:xfrm>
            <a:off x="655638" y="95250"/>
            <a:ext cx="8447087" cy="191135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1" name="Line 23"/>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2" name="Line 24"/>
          <p:cNvSpPr>
            <a:spLocks noChangeShapeType="1"/>
          </p:cNvSpPr>
          <p:nvPr/>
        </p:nvSpPr>
        <p:spPr bwMode="auto">
          <a:xfrm>
            <a:off x="2962275" y="27765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3" name="Text Box 25"/>
          <p:cNvSpPr txBox="1">
            <a:spLocks noChangeArrowheads="1"/>
          </p:cNvSpPr>
          <p:nvPr/>
        </p:nvSpPr>
        <p:spPr bwMode="auto">
          <a:xfrm>
            <a:off x="1670050" y="3711575"/>
            <a:ext cx="3875088"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54" name="Rectangle 26"/>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5" name="Line 27"/>
          <p:cNvSpPr>
            <a:spLocks noChangeShapeType="1"/>
          </p:cNvSpPr>
          <p:nvPr/>
        </p:nvSpPr>
        <p:spPr bwMode="auto">
          <a:xfrm>
            <a:off x="1239838" y="3898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6" name="Line 28"/>
          <p:cNvSpPr>
            <a:spLocks noChangeShapeType="1"/>
          </p:cNvSpPr>
          <p:nvPr/>
        </p:nvSpPr>
        <p:spPr bwMode="auto">
          <a:xfrm>
            <a:off x="1219200" y="4170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7" name="Line 29"/>
          <p:cNvSpPr>
            <a:spLocks noChangeShapeType="1"/>
          </p:cNvSpPr>
          <p:nvPr/>
        </p:nvSpPr>
        <p:spPr bwMode="auto">
          <a:xfrm>
            <a:off x="815975" y="3494088"/>
            <a:ext cx="22225" cy="15843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8" name="Line 30"/>
          <p:cNvSpPr>
            <a:spLocks noChangeShapeType="1"/>
          </p:cNvSpPr>
          <p:nvPr/>
        </p:nvSpPr>
        <p:spPr bwMode="auto">
          <a:xfrm>
            <a:off x="1219200" y="44338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9" name="Rectangle 31"/>
          <p:cNvSpPr>
            <a:spLocks noChangeArrowheads="1"/>
          </p:cNvSpPr>
          <p:nvPr/>
        </p:nvSpPr>
        <p:spPr bwMode="auto">
          <a:xfrm>
            <a:off x="182563" y="3498850"/>
            <a:ext cx="8447087"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0" name="Text Box 32"/>
          <p:cNvSpPr txBox="1">
            <a:spLocks noChangeArrowheads="1"/>
          </p:cNvSpPr>
          <p:nvPr/>
        </p:nvSpPr>
        <p:spPr bwMode="auto">
          <a:xfrm>
            <a:off x="1046163" y="52832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1" name="Line 33"/>
          <p:cNvSpPr>
            <a:spLocks noChangeShapeType="1"/>
          </p:cNvSpPr>
          <p:nvPr/>
        </p:nvSpPr>
        <p:spPr bwMode="auto">
          <a:xfrm>
            <a:off x="598488" y="5440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2" name="Line 34"/>
          <p:cNvSpPr>
            <a:spLocks noChangeShapeType="1"/>
          </p:cNvSpPr>
          <p:nvPr/>
        </p:nvSpPr>
        <p:spPr bwMode="auto">
          <a:xfrm>
            <a:off x="3876675" y="493712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3" name="Line 35"/>
          <p:cNvSpPr>
            <a:spLocks noChangeShapeType="1"/>
          </p:cNvSpPr>
          <p:nvPr/>
        </p:nvSpPr>
        <p:spPr bwMode="auto">
          <a:xfrm>
            <a:off x="1228725" y="4703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4" name="Rectangle 36"/>
          <p:cNvSpPr>
            <a:spLocks noChangeArrowheads="1"/>
          </p:cNvSpPr>
          <p:nvPr/>
        </p:nvSpPr>
        <p:spPr bwMode="auto">
          <a:xfrm>
            <a:off x="266700" y="3459163"/>
            <a:ext cx="8705850" cy="1747837"/>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5" name="Text Box 37"/>
          <p:cNvSpPr txBox="1">
            <a:spLocks noChangeArrowheads="1"/>
          </p:cNvSpPr>
          <p:nvPr/>
        </p:nvSpPr>
        <p:spPr bwMode="auto">
          <a:xfrm>
            <a:off x="1757363" y="52847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6" name="Line 38"/>
          <p:cNvSpPr>
            <a:spLocks noChangeShapeType="1"/>
          </p:cNvSpPr>
          <p:nvPr/>
        </p:nvSpPr>
        <p:spPr bwMode="auto">
          <a:xfrm>
            <a:off x="1309688" y="5441950"/>
            <a:ext cx="5476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7" name="Line 39"/>
          <p:cNvSpPr>
            <a:spLocks noChangeShapeType="1"/>
          </p:cNvSpPr>
          <p:nvPr/>
        </p:nvSpPr>
        <p:spPr bwMode="auto">
          <a:xfrm>
            <a:off x="4738688" y="500697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8" name="Line 40"/>
          <p:cNvSpPr>
            <a:spLocks noChangeShapeType="1"/>
          </p:cNvSpPr>
          <p:nvPr/>
        </p:nvSpPr>
        <p:spPr bwMode="auto">
          <a:xfrm>
            <a:off x="1208088" y="50212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8169" name="Group 41"/>
          <p:cNvGrpSpPr>
            <a:grpSpLocks/>
          </p:cNvGrpSpPr>
          <p:nvPr/>
        </p:nvGrpSpPr>
        <p:grpSpPr bwMode="auto">
          <a:xfrm>
            <a:off x="158750" y="6281738"/>
            <a:ext cx="406400" cy="666750"/>
            <a:chOff x="1223" y="3324"/>
            <a:chExt cx="256" cy="420"/>
          </a:xfrm>
        </p:grpSpPr>
        <p:sp>
          <p:nvSpPr>
            <p:cNvPr id="688170" name="Line 4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1" name="Text Box 4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688172" name="Group 44"/>
          <p:cNvGrpSpPr>
            <a:grpSpLocks/>
          </p:cNvGrpSpPr>
          <p:nvPr/>
        </p:nvGrpSpPr>
        <p:grpSpPr bwMode="auto">
          <a:xfrm>
            <a:off x="1028700" y="6278563"/>
            <a:ext cx="455613" cy="666750"/>
            <a:chOff x="1223" y="3324"/>
            <a:chExt cx="287" cy="420"/>
          </a:xfrm>
        </p:grpSpPr>
        <p:sp>
          <p:nvSpPr>
            <p:cNvPr id="688173" name="Line 45"/>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4" name="Text Box 46"/>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88175" name="Rectangle 47"/>
          <p:cNvSpPr>
            <a:spLocks noChangeArrowheads="1"/>
          </p:cNvSpPr>
          <p:nvPr/>
        </p:nvSpPr>
        <p:spPr bwMode="auto">
          <a:xfrm>
            <a:off x="-4763" y="5016500"/>
            <a:ext cx="995363"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6" name="Line 48"/>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8142"/>
                                        </p:tgtEl>
                                        <p:attrNameLst>
                                          <p:attrName>style.visibility</p:attrName>
                                        </p:attrNameLst>
                                      </p:cBhvr>
                                      <p:to>
                                        <p:strVal val="visible"/>
                                      </p:to>
                                    </p:set>
                                    <p:animEffect transition="in" filter="wipe(down)">
                                      <p:cBhvr>
                                        <p:cTn id="7" dur="500"/>
                                        <p:tgtEl>
                                          <p:spTgt spid="6881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81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88144"/>
                                        </p:tgtEl>
                                        <p:attrNameLst>
                                          <p:attrName>style.visibility</p:attrName>
                                        </p:attrNameLst>
                                      </p:cBhvr>
                                      <p:to>
                                        <p:strVal val="hidden"/>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88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8143"/>
                                        </p:tgtEl>
                                        <p:attrNameLst>
                                          <p:attrName>style.visibility</p:attrName>
                                        </p:attrNameLst>
                                      </p:cBhvr>
                                      <p:to>
                                        <p:strVal val="visible"/>
                                      </p:to>
                                    </p:set>
                                    <p:animEffect transition="in" filter="wipe(down)">
                                      <p:cBhvr>
                                        <p:cTn id="23" dur="500"/>
                                        <p:tgtEl>
                                          <p:spTgt spid="6881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88143"/>
                                        </p:tgtEl>
                                      </p:cBhvr>
                                    </p:animEffect>
                                    <p:animScale>
                                      <p:cBhvr>
                                        <p:cTn id="28" dur="250" autoRev="1" fill="hold"/>
                                        <p:tgtEl>
                                          <p:spTgt spid="688143"/>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8145"/>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814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0 0 L -0.1 0.22202 " pathEditMode="relative" ptsTypes="AA">
                                      <p:cBhvr>
                                        <p:cTn id="39" dur="2000" fill="hold"/>
                                        <p:tgtEl>
                                          <p:spTgt spid="688132"/>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1 0.22202 " pathEditMode="relative" ptsTypes="AA">
                                      <p:cBhvr>
                                        <p:cTn id="41" dur="2000" fill="hold"/>
                                        <p:tgtEl>
                                          <p:spTgt spid="688133"/>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1 0.22202 " pathEditMode="relative" ptsTypes="AA">
                                      <p:cBhvr>
                                        <p:cTn id="43" dur="2000" fill="hold"/>
                                        <p:tgtEl>
                                          <p:spTgt spid="68814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1 0.22202 " pathEditMode="relative" ptsTypes="AA">
                                      <p:cBhvr>
                                        <p:cTn id="45" dur="2000" fill="hold"/>
                                        <p:tgtEl>
                                          <p:spTgt spid="688140"/>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500" fill="hold"/>
                                        <p:tgtEl>
                                          <p:spTgt spid="688146"/>
                                        </p:tgtEl>
                                        <p:attrNameLst>
                                          <p:attrName>stroke.color</p:attrName>
                                        </p:attrNameLst>
                                      </p:cBhvr>
                                      <p:to>
                                        <a:schemeClr val="bg2"/>
                                      </p:to>
                                    </p:animClr>
                                    <p:set>
                                      <p:cBhvr>
                                        <p:cTn id="50" dur="500" fill="hold"/>
                                        <p:tgtEl>
                                          <p:spTgt spid="688146"/>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8147"/>
                                        </p:tgtEl>
                                        <p:attrNameLst>
                                          <p:attrName>style.visibility</p:attrName>
                                        </p:attrNameLst>
                                      </p:cBhvr>
                                      <p:to>
                                        <p:strVal val="visible"/>
                                      </p:to>
                                    </p:set>
                                    <p:animEffect transition="in" filter="wipe(down)">
                                      <p:cBhvr>
                                        <p:cTn id="55" dur="500"/>
                                        <p:tgtEl>
                                          <p:spTgt spid="6881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8150"/>
                                        </p:tgtEl>
                                        <p:attrNameLst>
                                          <p:attrName>style.visibility</p:attrName>
                                        </p:attrNameLst>
                                      </p:cBhvr>
                                      <p:to>
                                        <p:strVal val="visible"/>
                                      </p:to>
                                    </p:set>
                                    <p:animEffect transition="in" filter="fade">
                                      <p:cBhvr>
                                        <p:cTn id="58" dur="500"/>
                                        <p:tgtEl>
                                          <p:spTgt spid="688150"/>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8814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88148"/>
                                        </p:tgtEl>
                                        <p:attrNameLst>
                                          <p:attrName>style.visibility</p:attrName>
                                        </p:attrNameLst>
                                      </p:cBhvr>
                                      <p:to>
                                        <p:strVal val="hidden"/>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6881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8151"/>
                                        </p:tgtEl>
                                        <p:attrNameLst>
                                          <p:attrName>style.visibility</p:attrName>
                                        </p:attrNameLst>
                                      </p:cBhvr>
                                      <p:to>
                                        <p:strVal val="visible"/>
                                      </p:to>
                                    </p:set>
                                    <p:animEffect transition="in" filter="wipe(down)">
                                      <p:cBhvr>
                                        <p:cTn id="73" dur="500"/>
                                        <p:tgtEl>
                                          <p:spTgt spid="6881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6" presetClass="emph" presetSubtype="0" repeatCount="2000" fill="hold" grpId="1" nodeType="clickEffect">
                                  <p:stCondLst>
                                    <p:cond delay="0"/>
                                  </p:stCondLst>
                                  <p:childTnLst>
                                    <p:animEffect transition="out" filter="fade">
                                      <p:cBhvr>
                                        <p:cTn id="77" dur="500" tmFilter="0, 0; .2, .5; .8, .5; 1, 0"/>
                                        <p:tgtEl>
                                          <p:spTgt spid="688151"/>
                                        </p:tgtEl>
                                      </p:cBhvr>
                                    </p:animEffect>
                                    <p:animScale>
                                      <p:cBhvr>
                                        <p:cTn id="78" dur="250" autoRev="1" fill="hold"/>
                                        <p:tgtEl>
                                          <p:spTgt spid="688151"/>
                                        </p:tgtEl>
                                      </p:cBhvr>
                                      <p:by x="105000" y="105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88149"/>
                                        </p:tgtEl>
                                        <p:attrNameLst>
                                          <p:attrName>style.visibility</p:attrName>
                                        </p:attrNameLst>
                                      </p:cBhvr>
                                      <p:to>
                                        <p:strVal val="hidden"/>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88152"/>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1 0.22201 L -0.16666 0.44403 " pathEditMode="relative" rAng="0" ptsTypes="AA">
                                      <p:cBhvr>
                                        <p:cTn id="89" dur="2000" fill="hold"/>
                                        <p:tgtEl>
                                          <p:spTgt spid="688132"/>
                                        </p:tgtEl>
                                        <p:attrNameLst>
                                          <p:attrName>ppt_x</p:attrName>
                                          <p:attrName>ppt_y</p:attrName>
                                        </p:attrNameLst>
                                      </p:cBhvr>
                                      <p:rCtr x="-3333" y="11101"/>
                                    </p:animMotion>
                                  </p:childTnLst>
                                </p:cTn>
                              </p:par>
                              <p:par>
                                <p:cTn id="90" presetID="0" presetClass="path" presetSubtype="0" accel="50000" decel="50000" fill="hold" nodeType="withEffect">
                                  <p:stCondLst>
                                    <p:cond delay="0"/>
                                  </p:stCondLst>
                                  <p:childTnLst>
                                    <p:animMotion origin="layout" path="M -0.09444 0.22086 L -0.14618 0.44265 " pathEditMode="relative" rAng="0" ptsTypes="AA">
                                      <p:cBhvr>
                                        <p:cTn id="91" dur="2000" fill="hold"/>
                                        <p:tgtEl>
                                          <p:spTgt spid="688133"/>
                                        </p:tgtEl>
                                        <p:attrNameLst>
                                          <p:attrName>ppt_x</p:attrName>
                                          <p:attrName>ppt_y</p:attrName>
                                        </p:attrNameLst>
                                      </p:cBhvr>
                                      <p:rCtr x="-2587" y="1107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688152"/>
                                        </p:tgtEl>
                                        <p:attrNameLst>
                                          <p:attrName>stroke.color</p:attrName>
                                        </p:attrNameLst>
                                      </p:cBhvr>
                                      <p:to>
                                        <a:schemeClr val="bg2"/>
                                      </p:to>
                                    </p:animClr>
                                    <p:set>
                                      <p:cBhvr>
                                        <p:cTn id="96" dur="500" fill="hold"/>
                                        <p:tgtEl>
                                          <p:spTgt spid="688152"/>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8153"/>
                                        </p:tgtEl>
                                        <p:attrNameLst>
                                          <p:attrName>style.visibility</p:attrName>
                                        </p:attrNameLst>
                                      </p:cBhvr>
                                      <p:to>
                                        <p:strVal val="visible"/>
                                      </p:to>
                                    </p:set>
                                    <p:animEffect transition="in" filter="wipe(down)">
                                      <p:cBhvr>
                                        <p:cTn id="101" dur="500"/>
                                        <p:tgtEl>
                                          <p:spTgt spid="68815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8154"/>
                                        </p:tgtEl>
                                        <p:attrNameLst>
                                          <p:attrName>style.visibility</p:attrName>
                                        </p:attrNameLst>
                                      </p:cBhvr>
                                      <p:to>
                                        <p:strVal val="visible"/>
                                      </p:to>
                                    </p:set>
                                    <p:animEffect transition="in" filter="fade">
                                      <p:cBhvr>
                                        <p:cTn id="104" dur="500"/>
                                        <p:tgtEl>
                                          <p:spTgt spid="68815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815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88155"/>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81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88157"/>
                                        </p:tgtEl>
                                        <p:attrNameLst>
                                          <p:attrName>style.visibility</p:attrName>
                                        </p:attrNameLst>
                                      </p:cBhvr>
                                      <p:to>
                                        <p:strVal val="visible"/>
                                      </p:to>
                                    </p:set>
                                    <p:animEffect transition="in" filter="wipe(down)">
                                      <p:cBhvr>
                                        <p:cTn id="121" dur="500"/>
                                        <p:tgtEl>
                                          <p:spTgt spid="68815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6" presetClass="emph" presetSubtype="0" repeatCount="2000" fill="hold" grpId="1" nodeType="clickEffect">
                                  <p:stCondLst>
                                    <p:cond delay="0"/>
                                  </p:stCondLst>
                                  <p:childTnLst>
                                    <p:animEffect transition="out" filter="fade">
                                      <p:cBhvr>
                                        <p:cTn id="125" dur="500" tmFilter="0, 0; .2, .5; .8, .5; 1, 0"/>
                                        <p:tgtEl>
                                          <p:spTgt spid="688157"/>
                                        </p:tgtEl>
                                      </p:cBhvr>
                                    </p:animEffect>
                                    <p:animScale>
                                      <p:cBhvr>
                                        <p:cTn id="126" dur="250" autoRev="1" fill="hold"/>
                                        <p:tgtEl>
                                          <p:spTgt spid="688157"/>
                                        </p:tgtEl>
                                      </p:cBhvr>
                                      <p:by x="105000" y="105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88156"/>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815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16667 0.44404 L -0.19236 0.66536 " pathEditMode="relative" rAng="0" ptsTypes="AA">
                                      <p:cBhvr>
                                        <p:cTn id="138" dur="2000" fill="hold"/>
                                        <p:tgtEl>
                                          <p:spTgt spid="688132"/>
                                        </p:tgtEl>
                                        <p:attrNameLst>
                                          <p:attrName>ppt_x</p:attrName>
                                          <p:attrName>ppt_y</p:attrName>
                                        </p:attrNameLst>
                                      </p:cBhvr>
                                      <p:rCtr x="-1285" y="11055"/>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7" presetClass="emph" presetSubtype="2" fill="hold" nodeType="clickEffect">
                                  <p:stCondLst>
                                    <p:cond delay="0"/>
                                  </p:stCondLst>
                                  <p:childTnLst>
                                    <p:animClr clrSpc="rgb" dir="cw">
                                      <p:cBhvr>
                                        <p:cTn id="142" dur="500" fill="hold"/>
                                        <p:tgtEl>
                                          <p:spTgt spid="688158"/>
                                        </p:tgtEl>
                                        <p:attrNameLst>
                                          <p:attrName>stroke.color</p:attrName>
                                        </p:attrNameLst>
                                      </p:cBhvr>
                                      <p:to>
                                        <a:schemeClr val="bg2"/>
                                      </p:to>
                                    </p:animClr>
                                    <p:set>
                                      <p:cBhvr>
                                        <p:cTn id="143" dur="500" fill="hold"/>
                                        <p:tgtEl>
                                          <p:spTgt spid="688158"/>
                                        </p:tgtEl>
                                        <p:attrNameLst>
                                          <p:attrName>stroke.on</p:attrName>
                                        </p:attrNameLst>
                                      </p:cBhvr>
                                      <p:to>
                                        <p:strVal val="tru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688160"/>
                                        </p:tgtEl>
                                        <p:attrNameLst>
                                          <p:attrName>style.visibility</p:attrName>
                                        </p:attrNameLst>
                                      </p:cBhvr>
                                      <p:to>
                                        <p:strVal val="visible"/>
                                      </p:to>
                                    </p:set>
                                    <p:animEffect transition="in" filter="wipe(down)">
                                      <p:cBhvr>
                                        <p:cTn id="148" dur="500"/>
                                        <p:tgtEl>
                                          <p:spTgt spid="68816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88159"/>
                                        </p:tgtEl>
                                        <p:attrNameLst>
                                          <p:attrName>style.visibility</p:attrName>
                                        </p:attrNameLst>
                                      </p:cBhvr>
                                      <p:to>
                                        <p:strVal val="visible"/>
                                      </p:to>
                                    </p:set>
                                    <p:animEffect transition="in" filter="fade">
                                      <p:cBhvr>
                                        <p:cTn id="151" dur="500"/>
                                        <p:tgtEl>
                                          <p:spTgt spid="68815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88161"/>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688161"/>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88162"/>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88162"/>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xit" presetSubtype="0" fill="hold" grpId="1" nodeType="clickEffect">
                                  <p:stCondLst>
                                    <p:cond delay="0"/>
                                  </p:stCondLst>
                                  <p:childTnLst>
                                    <p:animEffect transition="out" filter="fade">
                                      <p:cBhvr>
                                        <p:cTn id="171" dur="500"/>
                                        <p:tgtEl>
                                          <p:spTgt spid="688160"/>
                                        </p:tgtEl>
                                      </p:cBhvr>
                                    </p:animEffect>
                                    <p:set>
                                      <p:cBhvr>
                                        <p:cTn id="172" dur="1" fill="hold">
                                          <p:stCondLst>
                                            <p:cond delay="499"/>
                                          </p:stCondLst>
                                        </p:cTn>
                                        <p:tgtEl>
                                          <p:spTgt spid="688160"/>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88159"/>
                                        </p:tgtEl>
                                      </p:cBhvr>
                                    </p:animEffect>
                                    <p:set>
                                      <p:cBhvr>
                                        <p:cTn id="175" dur="1" fill="hold">
                                          <p:stCondLst>
                                            <p:cond delay="499"/>
                                          </p:stCondLst>
                                        </p:cTn>
                                        <p:tgtEl>
                                          <p:spTgt spid="688159"/>
                                        </p:tgtEl>
                                        <p:attrNameLst>
                                          <p:attrName>style.visibility</p:attrName>
                                        </p:attrNameLst>
                                      </p:cBhvr>
                                      <p:to>
                                        <p:strVal val="hidden"/>
                                      </p:to>
                                    </p:set>
                                  </p:childTnLst>
                                </p:cTn>
                              </p:par>
                            </p:childTnLst>
                          </p:cTn>
                        </p:par>
                        <p:par>
                          <p:cTn id="176" fill="hold" nodeType="afterGroup">
                            <p:stCondLst>
                              <p:cond delay="500"/>
                            </p:stCondLst>
                            <p:childTnLst>
                              <p:par>
                                <p:cTn id="177" presetID="7" presetClass="emph" presetSubtype="2" fill="hold" nodeType="afterEffect">
                                  <p:stCondLst>
                                    <p:cond delay="0"/>
                                  </p:stCondLst>
                                  <p:childTnLst>
                                    <p:animClr clrSpc="rgb" dir="cw">
                                      <p:cBhvr>
                                        <p:cTn id="178" dur="500" fill="hold"/>
                                        <p:tgtEl>
                                          <p:spTgt spid="688158"/>
                                        </p:tgtEl>
                                        <p:attrNameLst>
                                          <p:attrName>stroke.color</p:attrName>
                                        </p:attrNameLst>
                                      </p:cBhvr>
                                      <p:to>
                                        <a:srgbClr val="FF3300"/>
                                      </p:to>
                                    </p:animClr>
                                    <p:set>
                                      <p:cBhvr>
                                        <p:cTn id="179" dur="500" fill="hold"/>
                                        <p:tgtEl>
                                          <p:spTgt spid="688158"/>
                                        </p:tgtEl>
                                        <p:attrNameLst>
                                          <p:attrName>stroke.on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68815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88163"/>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0" presetClass="path" presetSubtype="0" accel="50000" decel="50000" fill="hold" nodeType="clickEffect">
                                  <p:stCondLst>
                                    <p:cond delay="0"/>
                                  </p:stCondLst>
                                  <p:childTnLst>
                                    <p:animMotion origin="layout" path="M -0.14618 0.44265 L -0.12812 0.66166 " pathEditMode="relative" rAng="0" ptsTypes="AA">
                                      <p:cBhvr>
                                        <p:cTn id="191" dur="2000" fill="hold"/>
                                        <p:tgtEl>
                                          <p:spTgt spid="688133"/>
                                        </p:tgtEl>
                                        <p:attrNameLst>
                                          <p:attrName>ppt_x</p:attrName>
                                          <p:attrName>ppt_y</p:attrName>
                                        </p:attrNameLst>
                                      </p:cBhvr>
                                      <p:rCtr x="903" y="10939"/>
                                    </p:animMotion>
                                  </p:childTnLst>
                                </p:cTn>
                              </p:par>
                            </p:childTnLst>
                          </p:cTn>
                        </p:par>
                      </p:childTnLst>
                    </p:cTn>
                  </p:par>
                  <p:par>
                    <p:cTn id="192" fill="hold" nodeType="clickPar">
                      <p:stCondLst>
                        <p:cond delay="indefinite"/>
                      </p:stCondLst>
                      <p:childTnLst>
                        <p:par>
                          <p:cTn id="193" fill="hold" nodeType="withGroup">
                            <p:stCondLst>
                              <p:cond delay="0"/>
                            </p:stCondLst>
                            <p:childTnLst>
                              <p:par>
                                <p:cTn id="194" presetID="7" presetClass="emph" presetSubtype="2" fill="hold" nodeType="clickEffect">
                                  <p:stCondLst>
                                    <p:cond delay="0"/>
                                  </p:stCondLst>
                                  <p:childTnLst>
                                    <p:animClr clrSpc="rgb" dir="cw">
                                      <p:cBhvr>
                                        <p:cTn id="195" dur="500" fill="hold"/>
                                        <p:tgtEl>
                                          <p:spTgt spid="688163"/>
                                        </p:tgtEl>
                                        <p:attrNameLst>
                                          <p:attrName>stroke.color</p:attrName>
                                        </p:attrNameLst>
                                      </p:cBhvr>
                                      <p:to>
                                        <a:schemeClr val="bg2"/>
                                      </p:to>
                                    </p:animClr>
                                    <p:set>
                                      <p:cBhvr>
                                        <p:cTn id="196" dur="500" fill="hold"/>
                                        <p:tgtEl>
                                          <p:spTgt spid="688163"/>
                                        </p:tgtEl>
                                        <p:attrNameLst>
                                          <p:attrName>stroke.on</p:attrName>
                                        </p:attrNameLst>
                                      </p:cBhvr>
                                      <p:to>
                                        <p:strVal val="tru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88165"/>
                                        </p:tgtEl>
                                        <p:attrNameLst>
                                          <p:attrName>style.visibility</p:attrName>
                                        </p:attrNameLst>
                                      </p:cBhvr>
                                      <p:to>
                                        <p:strVal val="visible"/>
                                      </p:to>
                                    </p:set>
                                    <p:animEffect transition="in" filter="wipe(down)">
                                      <p:cBhvr>
                                        <p:cTn id="201" dur="500"/>
                                        <p:tgtEl>
                                          <p:spTgt spid="68816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88175"/>
                                        </p:tgtEl>
                                        <p:attrNameLst>
                                          <p:attrName>style.visibility</p:attrName>
                                        </p:attrNameLst>
                                      </p:cBhvr>
                                      <p:to>
                                        <p:strVal val="visible"/>
                                      </p:to>
                                    </p:set>
                                    <p:animEffect transition="in" filter="fade">
                                      <p:cBhvr>
                                        <p:cTn id="204" dur="500"/>
                                        <p:tgtEl>
                                          <p:spTgt spid="688175"/>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88164"/>
                                        </p:tgtEl>
                                        <p:attrNameLst>
                                          <p:attrName>style.visibility</p:attrName>
                                        </p:attrNameLst>
                                      </p:cBhvr>
                                      <p:to>
                                        <p:strVal val="visible"/>
                                      </p:to>
                                    </p:set>
                                    <p:animEffect transition="in" filter="fade">
                                      <p:cBhvr>
                                        <p:cTn id="207" dur="500"/>
                                        <p:tgtEl>
                                          <p:spTgt spid="688164"/>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88166"/>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88166"/>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88167"/>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688167"/>
                                        </p:tgtEl>
                                        <p:attrNameLst>
                                          <p:attrName>style.visibility</p:attrName>
                                        </p:attrNameLst>
                                      </p:cBhvr>
                                      <p:to>
                                        <p:strVal val="hidden"/>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0" presetClass="exit" presetSubtype="0" fill="hold" grpId="1" nodeType="clickEffect">
                                  <p:stCondLst>
                                    <p:cond delay="0"/>
                                  </p:stCondLst>
                                  <p:childTnLst>
                                    <p:animEffect transition="out" filter="fade">
                                      <p:cBhvr>
                                        <p:cTn id="227" dur="500"/>
                                        <p:tgtEl>
                                          <p:spTgt spid="688165"/>
                                        </p:tgtEl>
                                      </p:cBhvr>
                                    </p:animEffect>
                                    <p:set>
                                      <p:cBhvr>
                                        <p:cTn id="228" dur="1" fill="hold">
                                          <p:stCondLst>
                                            <p:cond delay="499"/>
                                          </p:stCondLst>
                                        </p:cTn>
                                        <p:tgtEl>
                                          <p:spTgt spid="688165"/>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688175"/>
                                        </p:tgtEl>
                                      </p:cBhvr>
                                    </p:animEffect>
                                    <p:set>
                                      <p:cBhvr>
                                        <p:cTn id="231" dur="1" fill="hold">
                                          <p:stCondLst>
                                            <p:cond delay="499"/>
                                          </p:stCondLst>
                                        </p:cTn>
                                        <p:tgtEl>
                                          <p:spTgt spid="688175"/>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8164"/>
                                        </p:tgtEl>
                                      </p:cBhvr>
                                    </p:animEffect>
                                    <p:set>
                                      <p:cBhvr>
                                        <p:cTn id="234" dur="1" fill="hold">
                                          <p:stCondLst>
                                            <p:cond delay="499"/>
                                          </p:stCondLst>
                                        </p:cTn>
                                        <p:tgtEl>
                                          <p:spTgt spid="688164"/>
                                        </p:tgtEl>
                                        <p:attrNameLst>
                                          <p:attrName>style.visibility</p:attrName>
                                        </p:attrNameLst>
                                      </p:cBhvr>
                                      <p:to>
                                        <p:strVal val="hidden"/>
                                      </p:to>
                                    </p:set>
                                  </p:childTnLst>
                                </p:cTn>
                              </p:par>
                            </p:childTnLst>
                          </p:cTn>
                        </p:par>
                        <p:par>
                          <p:cTn id="235" fill="hold" nodeType="afterGroup">
                            <p:stCondLst>
                              <p:cond delay="500"/>
                            </p:stCondLst>
                            <p:childTnLst>
                              <p:par>
                                <p:cTn id="236" presetID="7" presetClass="emph" presetSubtype="2" fill="hold" nodeType="afterEffect">
                                  <p:stCondLst>
                                    <p:cond delay="0"/>
                                  </p:stCondLst>
                                  <p:childTnLst>
                                    <p:animClr clrSpc="rgb" dir="cw">
                                      <p:cBhvr>
                                        <p:cTn id="237" dur="500" fill="hold"/>
                                        <p:tgtEl>
                                          <p:spTgt spid="688163"/>
                                        </p:tgtEl>
                                        <p:attrNameLst>
                                          <p:attrName>stroke.color</p:attrName>
                                        </p:attrNameLst>
                                      </p:cBhvr>
                                      <p:to>
                                        <a:srgbClr val="FF3300"/>
                                      </p:to>
                                    </p:animClr>
                                    <p:set>
                                      <p:cBhvr>
                                        <p:cTn id="238" dur="500" fill="hold"/>
                                        <p:tgtEl>
                                          <p:spTgt spid="688163"/>
                                        </p:tgtEl>
                                        <p:attrNameLst>
                                          <p:attrName>stroke.on</p:attrName>
                                        </p:attrNameLst>
                                      </p:cBhvr>
                                      <p:to>
                                        <p:strVal val="tru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688163"/>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688157"/>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8168"/>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88169"/>
                                        </p:tgtEl>
                                        <p:attrNameLst>
                                          <p:attrName>style.visibility</p:attrName>
                                        </p:attrNameLst>
                                      </p:cBhvr>
                                      <p:to>
                                        <p:strVal val="visible"/>
                                      </p:to>
                                    </p:set>
                                    <p:animEffect transition="in" filter="wipe(down)">
                                      <p:cBhvr>
                                        <p:cTn id="253" dur="500"/>
                                        <p:tgtEl>
                                          <p:spTgt spid="688169"/>
                                        </p:tgtEl>
                                      </p:cBhvr>
                                    </p:animEffect>
                                  </p:childTnLst>
                                </p:cTn>
                              </p:par>
                              <p:par>
                                <p:cTn id="254" presetID="22" presetClass="entr" presetSubtype="4" fill="hold" nodeType="withEffect">
                                  <p:stCondLst>
                                    <p:cond delay="0"/>
                                  </p:stCondLst>
                                  <p:childTnLst>
                                    <p:set>
                                      <p:cBhvr>
                                        <p:cTn id="255" dur="1" fill="hold">
                                          <p:stCondLst>
                                            <p:cond delay="0"/>
                                          </p:stCondLst>
                                        </p:cTn>
                                        <p:tgtEl>
                                          <p:spTgt spid="688172"/>
                                        </p:tgtEl>
                                        <p:attrNameLst>
                                          <p:attrName>style.visibility</p:attrName>
                                        </p:attrNameLst>
                                      </p:cBhvr>
                                      <p:to>
                                        <p:strVal val="visible"/>
                                      </p:to>
                                    </p:set>
                                    <p:animEffect transition="in" filter="wipe(down)">
                                      <p:cBhvr>
                                        <p:cTn id="256" dur="500"/>
                                        <p:tgtEl>
                                          <p:spTgt spid="688172"/>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0.19236 0.66536 L -0.15087 0.43733 " pathEditMode="relative" rAng="0" ptsTypes="AA">
                                      <p:cBhvr>
                                        <p:cTn id="260" dur="2000" fill="hold"/>
                                        <p:tgtEl>
                                          <p:spTgt spid="688132"/>
                                        </p:tgtEl>
                                        <p:attrNameLst>
                                          <p:attrName>ppt_x</p:attrName>
                                          <p:attrName>ppt_y</p:attrName>
                                        </p:attrNameLst>
                                      </p:cBhvr>
                                      <p:rCtr x="2066" y="-11401"/>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nodeType="clickEffect">
                                  <p:stCondLst>
                                    <p:cond delay="0"/>
                                  </p:stCondLst>
                                  <p:childTnLst>
                                    <p:animMotion origin="layout" path="M 0.00209 -1.02683E-6 L 0.02795 -1.02683E-6 " pathEditMode="relative" rAng="0" ptsTypes="AA">
                                      <p:cBhvr>
                                        <p:cTn id="264" dur="2000" fill="hold"/>
                                        <p:tgtEl>
                                          <p:spTgt spid="688169"/>
                                        </p:tgtEl>
                                        <p:attrNameLst>
                                          <p:attrName>ppt_x</p:attrName>
                                          <p:attrName>ppt_y</p:attrName>
                                        </p:attrNameLst>
                                      </p:cBhvr>
                                      <p:rCtr x="1285" y="0"/>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nodeType="clickEffect">
                                  <p:stCondLst>
                                    <p:cond delay="0"/>
                                  </p:stCondLst>
                                  <p:childTnLst>
                                    <p:animMotion origin="layout" path="M -0.12812 0.66166 L -0.14496 0.43756 " pathEditMode="relative" rAng="0" ptsTypes="AA">
                                      <p:cBhvr>
                                        <p:cTn id="268" dur="2000" fill="hold"/>
                                        <p:tgtEl>
                                          <p:spTgt spid="688133"/>
                                        </p:tgtEl>
                                        <p:attrNameLst>
                                          <p:attrName>ppt_x</p:attrName>
                                          <p:attrName>ppt_y</p:attrName>
                                        </p:attrNameLst>
                                      </p:cBhvr>
                                      <p:rCtr x="-851" y="-11216"/>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88168"/>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688169"/>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688172"/>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688154"/>
                                        </p:tgtEl>
                                      </p:cBhvr>
                                    </p:animEffect>
                                    <p:set>
                                      <p:cBhvr>
                                        <p:cTn id="279" dur="1" fill="hold">
                                          <p:stCondLst>
                                            <p:cond delay="499"/>
                                          </p:stCondLst>
                                        </p:cTn>
                                        <p:tgtEl>
                                          <p:spTgt spid="688154"/>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88153"/>
                                        </p:tgtEl>
                                      </p:cBhvr>
                                    </p:animEffect>
                                    <p:set>
                                      <p:cBhvr>
                                        <p:cTn id="282" dur="1" fill="hold">
                                          <p:stCondLst>
                                            <p:cond delay="499"/>
                                          </p:stCondLst>
                                        </p:cTn>
                                        <p:tgtEl>
                                          <p:spTgt spid="688153"/>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7" presetClass="emph" presetSubtype="2" fill="hold" nodeType="clickEffect">
                                  <p:stCondLst>
                                    <p:cond delay="0"/>
                                  </p:stCondLst>
                                  <p:childTnLst>
                                    <p:animClr clrSpc="rgb" dir="cw">
                                      <p:cBhvr>
                                        <p:cTn id="286" dur="500" fill="hold"/>
                                        <p:tgtEl>
                                          <p:spTgt spid="688152"/>
                                        </p:tgtEl>
                                        <p:attrNameLst>
                                          <p:attrName>stroke.color</p:attrName>
                                        </p:attrNameLst>
                                      </p:cBhvr>
                                      <p:to>
                                        <a:srgbClr val="FF3300"/>
                                      </p:to>
                                    </p:animClr>
                                    <p:set>
                                      <p:cBhvr>
                                        <p:cTn id="287" dur="500" fill="hold"/>
                                        <p:tgtEl>
                                          <p:spTgt spid="688152"/>
                                        </p:tgtEl>
                                        <p:attrNameLst>
                                          <p:attrName>stroke.on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688152"/>
                                        </p:tgtEl>
                                        <p:attrNameLst>
                                          <p:attrName>style.visibility</p:attrName>
                                        </p:attrNameLst>
                                      </p:cBhvr>
                                      <p:to>
                                        <p:strVal val="hidden"/>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42" grpId="0" animBg="1"/>
      <p:bldP spid="688143" grpId="0" animBg="1"/>
      <p:bldP spid="688143" grpId="1" animBg="1"/>
      <p:bldP spid="688144" grpId="0" animBg="1"/>
      <p:bldP spid="688144" grpId="1" animBg="1"/>
      <p:bldP spid="688145" grpId="0" animBg="1"/>
      <p:bldP spid="688145" grpId="1" animBg="1"/>
      <p:bldP spid="688146" grpId="0" animBg="1"/>
      <p:bldP spid="688147" grpId="0" animBg="1"/>
      <p:bldP spid="688148" grpId="0" animBg="1"/>
      <p:bldP spid="688148" grpId="1" animBg="1"/>
      <p:bldP spid="688149" grpId="0" animBg="1"/>
      <p:bldP spid="688149" grpId="1" animBg="1"/>
      <p:bldP spid="688150" grpId="0" animBg="1"/>
      <p:bldP spid="688151" grpId="0" animBg="1"/>
      <p:bldP spid="688151" grpId="1" animBg="1"/>
      <p:bldP spid="688152" grpId="0" animBg="1"/>
      <p:bldP spid="688152" grpId="1" animBg="1"/>
      <p:bldP spid="688153" grpId="0" animBg="1"/>
      <p:bldP spid="688153" grpId="1" animBg="1"/>
      <p:bldP spid="688154" grpId="0" animBg="1"/>
      <p:bldP spid="688154" grpId="1" animBg="1"/>
      <p:bldP spid="688155" grpId="0" animBg="1"/>
      <p:bldP spid="688155" grpId="1" animBg="1"/>
      <p:bldP spid="688156" grpId="0" animBg="1"/>
      <p:bldP spid="688156" grpId="1" animBg="1"/>
      <p:bldP spid="688157" grpId="0" animBg="1"/>
      <p:bldP spid="688157" grpId="1" animBg="1"/>
      <p:bldP spid="688157" grpId="2" animBg="1"/>
      <p:bldP spid="688158" grpId="0" animBg="1"/>
      <p:bldP spid="688158" grpId="1" animBg="1"/>
      <p:bldP spid="688159" grpId="0" animBg="1"/>
      <p:bldP spid="688159" grpId="1" animBg="1"/>
      <p:bldP spid="688160" grpId="0" animBg="1"/>
      <p:bldP spid="688160" grpId="1" animBg="1"/>
      <p:bldP spid="688161" grpId="0" animBg="1"/>
      <p:bldP spid="688161" grpId="1" animBg="1"/>
      <p:bldP spid="688162" grpId="0" animBg="1"/>
      <p:bldP spid="688162" grpId="1" animBg="1"/>
      <p:bldP spid="688163" grpId="0" animBg="1"/>
      <p:bldP spid="688163" grpId="1" animBg="1"/>
      <p:bldP spid="688164" grpId="0" animBg="1"/>
      <p:bldP spid="688164" grpId="1" animBg="1"/>
      <p:bldP spid="688165" grpId="0" animBg="1"/>
      <p:bldP spid="688165" grpId="1" animBg="1"/>
      <p:bldP spid="688166" grpId="0" animBg="1"/>
      <p:bldP spid="688166" grpId="1" animBg="1"/>
      <p:bldP spid="688167" grpId="0" animBg="1"/>
      <p:bldP spid="688167" grpId="1" animBg="1"/>
      <p:bldP spid="688168" grpId="0" animBg="1"/>
      <p:bldP spid="688168" grpId="1" animBg="1"/>
      <p:bldP spid="688175" grpId="0" animBg="1"/>
      <p:bldP spid="688175" grpId="1" animBg="1"/>
      <p:bldP spid="6881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A872EF93-12D1-438D-BD36-37EF6585F4EA}" type="slidenum">
              <a:rPr lang="en-US"/>
              <a:pPr/>
              <a:t>24</a:t>
            </a:fld>
            <a:endParaRPr lang="en-US"/>
          </a:p>
        </p:txBody>
      </p:sp>
      <p:pic>
        <p:nvPicPr>
          <p:cNvPr id="69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01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595313" y="41544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018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81063" y="364807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01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1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0183" name="Picture 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184" name="Group 8"/>
          <p:cNvGrpSpPr>
            <a:grpSpLocks/>
          </p:cNvGrpSpPr>
          <p:nvPr/>
        </p:nvGrpSpPr>
        <p:grpSpPr bwMode="auto">
          <a:xfrm>
            <a:off x="4105275" y="647700"/>
            <a:ext cx="387350" cy="1147763"/>
            <a:chOff x="2132" y="346"/>
            <a:chExt cx="253" cy="909"/>
          </a:xfrm>
        </p:grpSpPr>
        <p:pic>
          <p:nvPicPr>
            <p:cNvPr id="69018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186" name="Rectangle 1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187" name="Text Box 11"/>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88" name="Line 12"/>
          <p:cNvSpPr>
            <a:spLocks noChangeShapeType="1"/>
          </p:cNvSpPr>
          <p:nvPr/>
        </p:nvSpPr>
        <p:spPr bwMode="auto">
          <a:xfrm flipH="1">
            <a:off x="3352800" y="187325"/>
            <a:ext cx="0" cy="171767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9" name="Line 13"/>
          <p:cNvSpPr>
            <a:spLocks noChangeShapeType="1"/>
          </p:cNvSpPr>
          <p:nvPr/>
        </p:nvSpPr>
        <p:spPr bwMode="auto">
          <a:xfrm>
            <a:off x="4691063" y="1046163"/>
            <a:ext cx="566737" cy="20637"/>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0" name="Text Box 14"/>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1" name="Rectangle 15"/>
          <p:cNvSpPr>
            <a:spLocks noChangeArrowheads="1"/>
          </p:cNvSpPr>
          <p:nvPr/>
        </p:nvSpPr>
        <p:spPr bwMode="auto">
          <a:xfrm>
            <a:off x="655638" y="95250"/>
            <a:ext cx="8447087" cy="1871663"/>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2" name="Line 16"/>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3" name="Line 17"/>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4" name="Rectangle 18"/>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5" name="Rectangle 19"/>
          <p:cNvSpPr>
            <a:spLocks noChangeArrowheads="1"/>
          </p:cNvSpPr>
          <p:nvPr/>
        </p:nvSpPr>
        <p:spPr bwMode="auto">
          <a:xfrm>
            <a:off x="155575" y="3170238"/>
            <a:ext cx="1362075"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6" name="Text Box 20"/>
          <p:cNvSpPr txBox="1">
            <a:spLocks noChangeArrowheads="1"/>
          </p:cNvSpPr>
          <p:nvPr/>
        </p:nvSpPr>
        <p:spPr bwMode="auto">
          <a:xfrm>
            <a:off x="3395663" y="372903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7" name="Line 21"/>
          <p:cNvSpPr>
            <a:spLocks noChangeShapeType="1"/>
          </p:cNvSpPr>
          <p:nvPr/>
        </p:nvSpPr>
        <p:spPr bwMode="auto">
          <a:xfrm>
            <a:off x="2916238" y="3897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8" name="Line 22"/>
          <p:cNvSpPr>
            <a:spLocks noChangeShapeType="1"/>
          </p:cNvSpPr>
          <p:nvPr/>
        </p:nvSpPr>
        <p:spPr bwMode="auto">
          <a:xfrm>
            <a:off x="2916238" y="4200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90199"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76438" y="229076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0200"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90201" name="Line 25"/>
          <p:cNvSpPr>
            <a:spLocks noChangeShapeType="1"/>
          </p:cNvSpPr>
          <p:nvPr/>
        </p:nvSpPr>
        <p:spPr bwMode="auto">
          <a:xfrm flipH="1">
            <a:off x="2201863" y="3344863"/>
            <a:ext cx="7937" cy="15763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2" name="Line 26"/>
          <p:cNvSpPr>
            <a:spLocks noChangeShapeType="1"/>
          </p:cNvSpPr>
          <p:nvPr/>
        </p:nvSpPr>
        <p:spPr bwMode="auto">
          <a:xfrm>
            <a:off x="2928938" y="4446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3" name="Line 27"/>
          <p:cNvSpPr>
            <a:spLocks noChangeShapeType="1"/>
          </p:cNvSpPr>
          <p:nvPr/>
        </p:nvSpPr>
        <p:spPr bwMode="auto">
          <a:xfrm>
            <a:off x="2928938" y="4703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4" name="Line 28"/>
          <p:cNvSpPr>
            <a:spLocks noChangeShapeType="1"/>
          </p:cNvSpPr>
          <p:nvPr/>
        </p:nvSpPr>
        <p:spPr bwMode="auto">
          <a:xfrm>
            <a:off x="2957513" y="49784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05" name="Group 29"/>
          <p:cNvGrpSpPr>
            <a:grpSpLocks/>
          </p:cNvGrpSpPr>
          <p:nvPr/>
        </p:nvGrpSpPr>
        <p:grpSpPr bwMode="auto">
          <a:xfrm>
            <a:off x="2384425" y="6219825"/>
            <a:ext cx="455613" cy="666750"/>
            <a:chOff x="1223" y="3324"/>
            <a:chExt cx="287" cy="420"/>
          </a:xfrm>
        </p:grpSpPr>
        <p:sp>
          <p:nvSpPr>
            <p:cNvPr id="690206"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7" name="Text Box 31"/>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08" name="Group 32"/>
          <p:cNvGrpSpPr>
            <a:grpSpLocks/>
          </p:cNvGrpSpPr>
          <p:nvPr/>
        </p:nvGrpSpPr>
        <p:grpSpPr bwMode="auto">
          <a:xfrm>
            <a:off x="1547813" y="6267450"/>
            <a:ext cx="406400" cy="666750"/>
            <a:chOff x="1223" y="3324"/>
            <a:chExt cx="256" cy="420"/>
          </a:xfrm>
        </p:grpSpPr>
        <p:sp>
          <p:nvSpPr>
            <p:cNvPr id="690209" name="Line 3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0" name="Text Box 3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1" name="Line 35"/>
          <p:cNvSpPr>
            <a:spLocks noChangeShapeType="1"/>
          </p:cNvSpPr>
          <p:nvPr/>
        </p:nvSpPr>
        <p:spPr bwMode="auto">
          <a:xfrm>
            <a:off x="2971800" y="3328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12" name="Group 36"/>
          <p:cNvGrpSpPr>
            <a:grpSpLocks/>
          </p:cNvGrpSpPr>
          <p:nvPr/>
        </p:nvGrpSpPr>
        <p:grpSpPr bwMode="auto">
          <a:xfrm>
            <a:off x="1841500" y="4810125"/>
            <a:ext cx="455613" cy="666750"/>
            <a:chOff x="1223" y="3324"/>
            <a:chExt cx="287" cy="420"/>
          </a:xfrm>
        </p:grpSpPr>
        <p:sp>
          <p:nvSpPr>
            <p:cNvPr id="690213" name="Line 37"/>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4" name="Text Box 38"/>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15" name="Group 39"/>
          <p:cNvGrpSpPr>
            <a:grpSpLocks/>
          </p:cNvGrpSpPr>
          <p:nvPr/>
        </p:nvGrpSpPr>
        <p:grpSpPr bwMode="auto">
          <a:xfrm>
            <a:off x="508000" y="4857750"/>
            <a:ext cx="406400" cy="666750"/>
            <a:chOff x="1223" y="3324"/>
            <a:chExt cx="256" cy="420"/>
          </a:xfrm>
        </p:grpSpPr>
        <p:sp>
          <p:nvSpPr>
            <p:cNvPr id="690216" name="Line 4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7" name="Text Box 4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8" name="Line 42"/>
          <p:cNvSpPr>
            <a:spLocks noChangeShapeType="1"/>
          </p:cNvSpPr>
          <p:nvPr/>
        </p:nvSpPr>
        <p:spPr bwMode="auto">
          <a:xfrm>
            <a:off x="4705350" y="1295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9" name="Rectangle 43"/>
          <p:cNvSpPr>
            <a:spLocks noChangeArrowheads="1"/>
          </p:cNvSpPr>
          <p:nvPr/>
        </p:nvSpPr>
        <p:spPr bwMode="auto">
          <a:xfrm>
            <a:off x="223838" y="1876425"/>
            <a:ext cx="2782887" cy="1570038"/>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20" name="AutoShape 44"/>
          <p:cNvSpPr>
            <a:spLocks noChangeArrowheads="1"/>
          </p:cNvSpPr>
          <p:nvPr/>
        </p:nvSpPr>
        <p:spPr bwMode="auto">
          <a:xfrm>
            <a:off x="5903913" y="-17463"/>
            <a:ext cx="3048000" cy="957263"/>
          </a:xfrm>
          <a:prstGeom prst="wedgeRoundRectCallout">
            <a:avLst>
              <a:gd name="adj1" fmla="val -43750"/>
              <a:gd name="adj2" fmla="val 8018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800"/>
              <a:t>To save time, we’ll skip the tracing on this side…</a:t>
            </a:r>
          </a:p>
        </p:txBody>
      </p:sp>
      <p:pic>
        <p:nvPicPr>
          <p:cNvPr id="69022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22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9022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075113" y="234791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224" name="Group 48"/>
          <p:cNvGrpSpPr>
            <a:grpSpLocks/>
          </p:cNvGrpSpPr>
          <p:nvPr/>
        </p:nvGrpSpPr>
        <p:grpSpPr bwMode="auto">
          <a:xfrm>
            <a:off x="4703763" y="2108200"/>
            <a:ext cx="387350" cy="1147763"/>
            <a:chOff x="2132" y="346"/>
            <a:chExt cx="253" cy="909"/>
          </a:xfrm>
        </p:grpSpPr>
        <p:pic>
          <p:nvPicPr>
            <p:cNvPr id="69022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22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227" name="Line 51"/>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69288E-6 L 0.02638 0.21646 " pathEditMode="relative" rAng="0" ptsTypes="AA">
                                      <p:cBhvr>
                                        <p:cTn id="6" dur="2000" fill="hold"/>
                                        <p:tgtEl>
                                          <p:spTgt spid="690200"/>
                                        </p:tgtEl>
                                        <p:attrNameLst>
                                          <p:attrName>ppt_x</p:attrName>
                                          <p:attrName>ppt_y</p:attrName>
                                        </p:attrNameLst>
                                      </p:cBhvr>
                                      <p:rCtr x="1319" y="10823"/>
                                    </p:animMotion>
                                  </p:childTnLst>
                                </p:cTn>
                              </p:par>
                              <p:par>
                                <p:cTn id="7" presetID="0" presetClass="path" presetSubtype="0" accel="50000" decel="50000" fill="hold" nodeType="withEffect">
                                  <p:stCondLst>
                                    <p:cond delay="0"/>
                                  </p:stCondLst>
                                  <p:childTnLst>
                                    <p:animMotion origin="layout" path="M 4.44444E-6 2.28492E-6 L 0.0309 0.22063 " pathEditMode="relative" rAng="0" ptsTypes="AA">
                                      <p:cBhvr>
                                        <p:cTn id="8" dur="2000" fill="hold"/>
                                        <p:tgtEl>
                                          <p:spTgt spid="690199"/>
                                        </p:tgtEl>
                                        <p:attrNameLst>
                                          <p:attrName>ppt_x</p:attrName>
                                          <p:attrName>ppt_y</p:attrName>
                                        </p:attrNameLst>
                                      </p:cBhvr>
                                      <p:rCtr x="1545" y="1103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690193"/>
                                        </p:tgtEl>
                                        <p:attrNameLst>
                                          <p:attrName>stroke.color</p:attrName>
                                        </p:attrNameLst>
                                      </p:cBhvr>
                                      <p:to>
                                        <a:schemeClr val="bg2"/>
                                      </p:to>
                                    </p:animClr>
                                    <p:set>
                                      <p:cBhvr>
                                        <p:cTn id="13" dur="500" fill="hold"/>
                                        <p:tgtEl>
                                          <p:spTgt spid="690193"/>
                                        </p:tgtEl>
                                        <p:attrNameLst>
                                          <p:attrName>stroke.on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690194"/>
                                        </p:tgtEl>
                                        <p:attrNameLst>
                                          <p:attrName>style.visibility</p:attrName>
                                        </p:attrNameLst>
                                      </p:cBhvr>
                                      <p:to>
                                        <p:strVal val="visible"/>
                                      </p:to>
                                    </p:set>
                                    <p:animEffect transition="in" filter="fade">
                                      <p:cBhvr>
                                        <p:cTn id="16" dur="500"/>
                                        <p:tgtEl>
                                          <p:spTgt spid="6901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0195"/>
                                        </p:tgtEl>
                                        <p:attrNameLst>
                                          <p:attrName>style.visibility</p:attrName>
                                        </p:attrNameLst>
                                      </p:cBhvr>
                                      <p:to>
                                        <p:strVal val="visible"/>
                                      </p:to>
                                    </p:set>
                                    <p:animEffect transition="in" filter="fade">
                                      <p:cBhvr>
                                        <p:cTn id="19" dur="500"/>
                                        <p:tgtEl>
                                          <p:spTgt spid="6901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90196"/>
                                        </p:tgtEl>
                                        <p:attrNameLst>
                                          <p:attrName>style.visibility</p:attrName>
                                        </p:attrNameLst>
                                      </p:cBhvr>
                                      <p:to>
                                        <p:strVal val="visible"/>
                                      </p:to>
                                    </p:set>
                                    <p:animEffect transition="in" filter="wipe(down)">
                                      <p:cBhvr>
                                        <p:cTn id="24" dur="500"/>
                                        <p:tgtEl>
                                          <p:spTgt spid="6901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01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9019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019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90201"/>
                                        </p:tgtEl>
                                        <p:attrNameLst>
                                          <p:attrName>style.visibility</p:attrName>
                                        </p:attrNameLst>
                                      </p:cBhvr>
                                      <p:to>
                                        <p:strVal val="visible"/>
                                      </p:to>
                                    </p:set>
                                    <p:animEffect transition="in" filter="wipe(down)">
                                      <p:cBhvr>
                                        <p:cTn id="41" dur="500"/>
                                        <p:tgtEl>
                                          <p:spTgt spid="6902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690201"/>
                                        </p:tgtEl>
                                      </p:cBhvr>
                                    </p:animEffect>
                                    <p:animScale>
                                      <p:cBhvr>
                                        <p:cTn id="46" dur="250" autoRev="1" fill="hold"/>
                                        <p:tgtEl>
                                          <p:spTgt spid="690201"/>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9019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020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2638 0.21646 L -0.00243 0.44519 " pathEditMode="relative" rAng="0" ptsTypes="AA">
                                      <p:cBhvr>
                                        <p:cTn id="58" dur="2000" fill="hold"/>
                                        <p:tgtEl>
                                          <p:spTgt spid="690200"/>
                                        </p:tgtEl>
                                        <p:attrNameLst>
                                          <p:attrName>ppt_x</p:attrName>
                                          <p:attrName>ppt_y</p:attrName>
                                        </p:attrNameLst>
                                      </p:cBhvr>
                                      <p:rCtr x="-1441" y="1142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9020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02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309 0.22063 L 0.04722 0.44935 " pathEditMode="relative" rAng="0" ptsTypes="AA">
                                      <p:cBhvr>
                                        <p:cTn id="70" dur="2000" fill="hold"/>
                                        <p:tgtEl>
                                          <p:spTgt spid="690199"/>
                                        </p:tgtEl>
                                        <p:attrNameLst>
                                          <p:attrName>ppt_x</p:attrName>
                                          <p:attrName>ppt_y</p:attrName>
                                        </p:attrNameLst>
                                      </p:cBhvr>
                                      <p:rCtr x="816" y="11425"/>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9020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69020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020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90205"/>
                                        </p:tgtEl>
                                        <p:attrNameLst>
                                          <p:attrName>style.visibility</p:attrName>
                                        </p:attrNameLst>
                                      </p:cBhvr>
                                      <p:to>
                                        <p:strVal val="visible"/>
                                      </p:to>
                                    </p:set>
                                    <p:animEffect transition="in" filter="wipe(down)">
                                      <p:cBhvr>
                                        <p:cTn id="85" dur="500"/>
                                        <p:tgtEl>
                                          <p:spTgt spid="690205"/>
                                        </p:tgtEl>
                                      </p:cBhvr>
                                    </p:animEffect>
                                  </p:childTnLst>
                                </p:cTn>
                              </p:par>
                              <p:par>
                                <p:cTn id="86" presetID="22" presetClass="entr" presetSubtype="4" fill="hold" nodeType="withEffect">
                                  <p:stCondLst>
                                    <p:cond delay="0"/>
                                  </p:stCondLst>
                                  <p:childTnLst>
                                    <p:set>
                                      <p:cBhvr>
                                        <p:cTn id="87" dur="1" fill="hold">
                                          <p:stCondLst>
                                            <p:cond delay="0"/>
                                          </p:stCondLst>
                                        </p:cTn>
                                        <p:tgtEl>
                                          <p:spTgt spid="690208"/>
                                        </p:tgtEl>
                                        <p:attrNameLst>
                                          <p:attrName>style.visibility</p:attrName>
                                        </p:attrNameLst>
                                      </p:cBhvr>
                                      <p:to>
                                        <p:strVal val="visible"/>
                                      </p:to>
                                    </p:set>
                                    <p:animEffect transition="in" filter="wipe(down)">
                                      <p:cBhvr>
                                        <p:cTn id="88" dur="500"/>
                                        <p:tgtEl>
                                          <p:spTgt spid="6902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4722 0.44935 L -0.01719 0.22386 " pathEditMode="relative" rAng="0" ptsTypes="AA">
                                      <p:cBhvr>
                                        <p:cTn id="92" dur="2000" fill="hold"/>
                                        <p:tgtEl>
                                          <p:spTgt spid="690199"/>
                                        </p:tgtEl>
                                        <p:attrNameLst>
                                          <p:attrName>ppt_x</p:attrName>
                                          <p:attrName>ppt_y</p:attrName>
                                        </p:attrNameLst>
                                      </p:cBhvr>
                                      <p:rCtr x="-3229" y="-11286"/>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00209 -1.02683E-6 L 0.02795 -1.02683E-6 " pathEditMode="relative" rAng="0" ptsTypes="AA">
                                      <p:cBhvr>
                                        <p:cTn id="96" dur="2000" fill="hold"/>
                                        <p:tgtEl>
                                          <p:spTgt spid="690205"/>
                                        </p:tgtEl>
                                        <p:attrNameLst>
                                          <p:attrName>ppt_x</p:attrName>
                                          <p:attrName>ppt_y</p:attrName>
                                        </p:attrNameLst>
                                      </p:cBhvr>
                                      <p:rCtr x="1285"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00243 0.44519 L 0.07691 0.21762 " pathEditMode="relative" rAng="0" ptsTypes="AA">
                                      <p:cBhvr>
                                        <p:cTn id="100" dur="2000" fill="hold"/>
                                        <p:tgtEl>
                                          <p:spTgt spid="690200"/>
                                        </p:tgtEl>
                                        <p:attrNameLst>
                                          <p:attrName>ppt_x</p:attrName>
                                          <p:attrName>ppt_y</p:attrName>
                                        </p:attrNameLst>
                                      </p:cBhvr>
                                      <p:rCtr x="3958" y="-11378"/>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9020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9020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69020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690194"/>
                                        </p:tgtEl>
                                      </p:cBhvr>
                                    </p:animEffect>
                                    <p:set>
                                      <p:cBhvr>
                                        <p:cTn id="111" dur="1" fill="hold">
                                          <p:stCondLst>
                                            <p:cond delay="499"/>
                                          </p:stCondLst>
                                        </p:cTn>
                                        <p:tgtEl>
                                          <p:spTgt spid="69019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690195"/>
                                        </p:tgtEl>
                                      </p:cBhvr>
                                    </p:animEffect>
                                    <p:set>
                                      <p:cBhvr>
                                        <p:cTn id="114" dur="1" fill="hold">
                                          <p:stCondLst>
                                            <p:cond delay="499"/>
                                          </p:stCondLst>
                                        </p:cTn>
                                        <p:tgtEl>
                                          <p:spTgt spid="69019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690196"/>
                                        </p:tgtEl>
                                      </p:cBhvr>
                                    </p:animEffect>
                                    <p:set>
                                      <p:cBhvr>
                                        <p:cTn id="117" dur="1" fill="hold">
                                          <p:stCondLst>
                                            <p:cond delay="499"/>
                                          </p:stCondLst>
                                        </p:cTn>
                                        <p:tgtEl>
                                          <p:spTgt spid="690196"/>
                                        </p:tgtEl>
                                        <p:attrNameLst>
                                          <p:attrName>style.visibility</p:attrName>
                                        </p:attrNameLst>
                                      </p:cBhvr>
                                      <p:to>
                                        <p:strVal val="hidden"/>
                                      </p:to>
                                    </p:set>
                                  </p:childTnLst>
                                </p:cTn>
                              </p:par>
                            </p:childTnLst>
                          </p:cTn>
                        </p:par>
                        <p:par>
                          <p:cTn id="118" fill="hold" nodeType="afterGroup">
                            <p:stCondLst>
                              <p:cond delay="500"/>
                            </p:stCondLst>
                            <p:childTnLst>
                              <p:par>
                                <p:cTn id="119" presetID="7" presetClass="emph" presetSubtype="2" fill="hold" nodeType="afterEffect">
                                  <p:stCondLst>
                                    <p:cond delay="0"/>
                                  </p:stCondLst>
                                  <p:childTnLst>
                                    <p:animClr clrSpc="rgb" dir="cw">
                                      <p:cBhvr>
                                        <p:cTn id="120" dur="500" fill="hold"/>
                                        <p:tgtEl>
                                          <p:spTgt spid="690193"/>
                                        </p:tgtEl>
                                        <p:attrNameLst>
                                          <p:attrName>stroke.color</p:attrName>
                                        </p:attrNameLst>
                                      </p:cBhvr>
                                      <p:to>
                                        <a:srgbClr val="FF3300"/>
                                      </p:to>
                                    </p:animClr>
                                    <p:set>
                                      <p:cBhvr>
                                        <p:cTn id="121" dur="500" fill="hold"/>
                                        <p:tgtEl>
                                          <p:spTgt spid="690193"/>
                                        </p:tgtEl>
                                        <p:attrNameLst>
                                          <p:attrName>stroke.on</p:attrName>
                                        </p:attrNameLst>
                                      </p:cBhvr>
                                      <p:to>
                                        <p:strVal val="tru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90193"/>
                                        </p:tgtEl>
                                        <p:attrNameLst>
                                          <p:attrName>style.visibility</p:attrName>
                                        </p:attrNameLst>
                                      </p:cBhvr>
                                      <p:to>
                                        <p:strVal val="hidden"/>
                                      </p:to>
                                    </p:set>
                                  </p:childTnLst>
                                </p:cTn>
                              </p:par>
                              <p:par>
                                <p:cTn id="126" presetID="1" presetClass="exit" presetSubtype="0" fill="hold" grpId="0" nodeType="withEffect">
                                  <p:stCondLst>
                                    <p:cond delay="0"/>
                                  </p:stCondLst>
                                  <p:childTnLst>
                                    <p:set>
                                      <p:cBhvr>
                                        <p:cTn id="127" dur="1" fill="hold">
                                          <p:stCondLst>
                                            <p:cond delay="0"/>
                                          </p:stCondLst>
                                        </p:cTn>
                                        <p:tgtEl>
                                          <p:spTgt spid="69019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90211"/>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nodeType="clickEffect">
                                  <p:stCondLst>
                                    <p:cond delay="0"/>
                                  </p:stCondLst>
                                  <p:childTnLst>
                                    <p:set>
                                      <p:cBhvr>
                                        <p:cTn id="135" dur="1" fill="hold">
                                          <p:stCondLst>
                                            <p:cond delay="0"/>
                                          </p:stCondLst>
                                        </p:cTn>
                                        <p:tgtEl>
                                          <p:spTgt spid="690212"/>
                                        </p:tgtEl>
                                        <p:attrNameLst>
                                          <p:attrName>style.visibility</p:attrName>
                                        </p:attrNameLst>
                                      </p:cBhvr>
                                      <p:to>
                                        <p:strVal val="visible"/>
                                      </p:to>
                                    </p:set>
                                    <p:animEffect transition="in" filter="wipe(down)">
                                      <p:cBhvr>
                                        <p:cTn id="136" dur="500"/>
                                        <p:tgtEl>
                                          <p:spTgt spid="690212"/>
                                        </p:tgtEl>
                                      </p:cBhvr>
                                    </p:animEffect>
                                  </p:childTnLst>
                                </p:cTn>
                              </p:par>
                              <p:par>
                                <p:cTn id="137" presetID="22" presetClass="entr" presetSubtype="4" fill="hold" nodeType="withEffect">
                                  <p:stCondLst>
                                    <p:cond delay="0"/>
                                  </p:stCondLst>
                                  <p:childTnLst>
                                    <p:set>
                                      <p:cBhvr>
                                        <p:cTn id="138" dur="1" fill="hold">
                                          <p:stCondLst>
                                            <p:cond delay="0"/>
                                          </p:stCondLst>
                                        </p:cTn>
                                        <p:tgtEl>
                                          <p:spTgt spid="690215"/>
                                        </p:tgtEl>
                                        <p:attrNameLst>
                                          <p:attrName>style.visibility</p:attrName>
                                        </p:attrNameLst>
                                      </p:cBhvr>
                                      <p:to>
                                        <p:strVal val="visible"/>
                                      </p:to>
                                    </p:set>
                                    <p:animEffect transition="in" filter="wipe(down)">
                                      <p:cBhvr>
                                        <p:cTn id="139" dur="500"/>
                                        <p:tgtEl>
                                          <p:spTgt spid="6902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2.77778E-7 -1.23959E-6 L 0.04392 -0.21924 " pathEditMode="relative" rAng="0" ptsTypes="AA">
                                      <p:cBhvr>
                                        <p:cTn id="143" dur="2000" fill="hold"/>
                                        <p:tgtEl>
                                          <p:spTgt spid="690179"/>
                                        </p:tgtEl>
                                        <p:attrNameLst>
                                          <p:attrName>ppt_x</p:attrName>
                                          <p:attrName>ppt_y</p:attrName>
                                        </p:attrNameLst>
                                      </p:cBhvr>
                                      <p:rCtr x="2187" y="-10962"/>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0" presetClass="path" presetSubtype="0" accel="50000" decel="50000" fill="hold" nodeType="clickEffect">
                                  <p:stCondLst>
                                    <p:cond delay="0"/>
                                  </p:stCondLst>
                                  <p:childTnLst>
                                    <p:animMotion origin="layout" path="M -5E-6 -1.57262E-7 L 0.03282 -1.57262E-7 " pathEditMode="relative" ptsTypes="AA">
                                      <p:cBhvr>
                                        <p:cTn id="147" dur="2000" fill="hold"/>
                                        <p:tgtEl>
                                          <p:spTgt spid="690215"/>
                                        </p:tgtEl>
                                        <p:attrNameLst>
                                          <p:attrName>ppt_x</p:attrName>
                                          <p:attrName>ppt_y</p:attrName>
                                        </p:attrNameLst>
                                      </p:cBhvr>
                                    </p:animMotion>
                                  </p:childTnLst>
                                </p:cTn>
                              </p:par>
                            </p:childTnLst>
                          </p:cTn>
                        </p:par>
                      </p:childTnLst>
                    </p:cTn>
                  </p:par>
                  <p:par>
                    <p:cTn id="148" fill="hold" nodeType="clickPar">
                      <p:stCondLst>
                        <p:cond delay="indefinite"/>
                      </p:stCondLst>
                      <p:childTnLst>
                        <p:par>
                          <p:cTn id="149" fill="hold" nodeType="withGroup">
                            <p:stCondLst>
                              <p:cond delay="0"/>
                            </p:stCondLst>
                            <p:childTnLst>
                              <p:par>
                                <p:cTn id="150" presetID="0" presetClass="path" presetSubtype="0" accel="50000" decel="50000" fill="hold" nodeType="clickEffect">
                                  <p:stCondLst>
                                    <p:cond delay="0"/>
                                  </p:stCondLst>
                                  <p:childTnLst>
                                    <p:animMotion origin="layout" path="M -0.01754 0.22502 L -0.07848 0.00185 " pathEditMode="relative" rAng="0" ptsTypes="AA">
                                      <p:cBhvr>
                                        <p:cTn id="151" dur="2000" fill="hold"/>
                                        <p:tgtEl>
                                          <p:spTgt spid="690199"/>
                                        </p:tgtEl>
                                        <p:attrNameLst>
                                          <p:attrName>ppt_x</p:attrName>
                                          <p:attrName>ppt_y</p:attrName>
                                        </p:attrNameLst>
                                      </p:cBhvr>
                                      <p:rCtr x="-3056" y="-11170"/>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0" presetClass="path" presetSubtype="0" accel="50000" decel="50000" fill="hold" nodeType="clickEffect">
                                  <p:stCondLst>
                                    <p:cond delay="0"/>
                                  </p:stCondLst>
                                  <p:childTnLst>
                                    <p:animMotion origin="layout" path="M 4.72222E-6 3.80204E-6 L 0.04531 3.80204E-6 " pathEditMode="relative" rAng="0" ptsTypes="AA">
                                      <p:cBhvr>
                                        <p:cTn id="155" dur="2000" fill="hold"/>
                                        <p:tgtEl>
                                          <p:spTgt spid="690212"/>
                                        </p:tgtEl>
                                        <p:attrNameLst>
                                          <p:attrName>ppt_x</p:attrName>
                                          <p:attrName>ppt_y</p:attrName>
                                        </p:attrNameLst>
                                      </p:cBhvr>
                                      <p:rCtr x="2257" y="0"/>
                                    </p:animMotion>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22222E-6 -3.67253E-6 L 0.08975 -0.22063 " pathEditMode="relative" rAng="0" ptsTypes="AA">
                                      <p:cBhvr>
                                        <p:cTn id="159" dur="2000" fill="hold"/>
                                        <p:tgtEl>
                                          <p:spTgt spid="690180"/>
                                        </p:tgtEl>
                                        <p:attrNameLst>
                                          <p:attrName>ppt_x</p:attrName>
                                          <p:attrName>ppt_y</p:attrName>
                                        </p:attrNameLst>
                                      </p:cBhvr>
                                      <p:rCtr x="4479" y="-11031"/>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0.03281 7.60407E-6 L 0.06615 7.60407E-6 " pathEditMode="relative" ptsTypes="AA">
                                      <p:cBhvr>
                                        <p:cTn id="163" dur="2000" fill="hold"/>
                                        <p:tgtEl>
                                          <p:spTgt spid="690215"/>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0" presetClass="path" presetSubtype="0" accel="50000" decel="50000" fill="hold" nodeType="clickEffect">
                                  <p:stCondLst>
                                    <p:cond delay="0"/>
                                  </p:stCondLst>
                                  <p:childTnLst>
                                    <p:animMotion origin="layout" path="M 0.0776 0.22294 L 0.04982 1.69288E-6 " pathEditMode="relative" rAng="0" ptsTypes="AA">
                                      <p:cBhvr>
                                        <p:cTn id="167" dur="2000" fill="hold"/>
                                        <p:tgtEl>
                                          <p:spTgt spid="690200"/>
                                        </p:tgtEl>
                                        <p:attrNameLst>
                                          <p:attrName>ppt_x</p:attrName>
                                          <p:attrName>ppt_y</p:attrName>
                                        </p:attrNameLst>
                                      </p:cBhvr>
                                      <p:rCtr x="-1389" y="-11147"/>
                                    </p:animMotion>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69021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90212"/>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90215"/>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690190"/>
                                        </p:tgtEl>
                                      </p:cBhvr>
                                    </p:animEffect>
                                    <p:set>
                                      <p:cBhvr>
                                        <p:cTn id="178" dur="1" fill="hold">
                                          <p:stCondLst>
                                            <p:cond delay="499"/>
                                          </p:stCondLst>
                                        </p:cTn>
                                        <p:tgtEl>
                                          <p:spTgt spid="690190"/>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690191"/>
                                        </p:tgtEl>
                                      </p:cBhvr>
                                    </p:animEffect>
                                    <p:set>
                                      <p:cBhvr>
                                        <p:cTn id="181" dur="1" fill="hold">
                                          <p:stCondLst>
                                            <p:cond delay="499"/>
                                          </p:stCondLst>
                                        </p:cTn>
                                        <p:tgtEl>
                                          <p:spTgt spid="690191"/>
                                        </p:tgtEl>
                                        <p:attrNameLst>
                                          <p:attrName>style.visibility</p:attrName>
                                        </p:attrNameLst>
                                      </p:cBhvr>
                                      <p:to>
                                        <p:strVal val="hidden"/>
                                      </p:to>
                                    </p:set>
                                  </p:childTnLst>
                                </p:cTn>
                              </p:par>
                            </p:childTnLst>
                          </p:cTn>
                        </p:par>
                        <p:par>
                          <p:cTn id="182" fill="hold" nodeType="afterGroup">
                            <p:stCondLst>
                              <p:cond delay="500"/>
                            </p:stCondLst>
                            <p:childTnLst>
                              <p:par>
                                <p:cTn id="183" presetID="7" presetClass="emph" presetSubtype="2" fill="hold" nodeType="afterEffect">
                                  <p:stCondLst>
                                    <p:cond delay="0"/>
                                  </p:stCondLst>
                                  <p:childTnLst>
                                    <p:animClr clrSpc="rgb" dir="cw">
                                      <p:cBhvr>
                                        <p:cTn id="184" dur="500" fill="hold"/>
                                        <p:tgtEl>
                                          <p:spTgt spid="690189"/>
                                        </p:tgtEl>
                                        <p:attrNameLst>
                                          <p:attrName>stroke.color</p:attrName>
                                        </p:attrNameLst>
                                      </p:cBhvr>
                                      <p:to>
                                        <a:srgbClr val="FF3300"/>
                                      </p:to>
                                    </p:animClr>
                                    <p:set>
                                      <p:cBhvr>
                                        <p:cTn id="185" dur="500" fill="hold"/>
                                        <p:tgtEl>
                                          <p:spTgt spid="690189"/>
                                        </p:tgtEl>
                                        <p:attrNameLst>
                                          <p:attrName>stroke.on</p:attrName>
                                        </p:attrNameLst>
                                      </p:cBhvr>
                                      <p:to>
                                        <p:strVal val="tru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0" nodeType="clickEffect">
                                  <p:stCondLst>
                                    <p:cond delay="0"/>
                                  </p:stCondLst>
                                  <p:childTnLst>
                                    <p:set>
                                      <p:cBhvr>
                                        <p:cTn id="189" dur="1" fill="hold">
                                          <p:stCondLst>
                                            <p:cond delay="0"/>
                                          </p:stCondLst>
                                        </p:cTn>
                                        <p:tgtEl>
                                          <p:spTgt spid="690189"/>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90218"/>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nodeType="clickEffect">
                                  <p:stCondLst>
                                    <p:cond delay="0"/>
                                  </p:stCondLst>
                                  <p:childTnLst>
                                    <p:animMotion origin="layout" path="M -4.44444E-6 4.12581E-6 L 0.06962 0.22294 " pathEditMode="relative" rAng="0" ptsTypes="AA">
                                      <p:cBhvr>
                                        <p:cTn id="197" dur="2000" fill="hold"/>
                                        <p:tgtEl>
                                          <p:spTgt spid="690181"/>
                                        </p:tgtEl>
                                        <p:attrNameLst>
                                          <p:attrName>ppt_x</p:attrName>
                                          <p:attrName>ppt_y</p:attrName>
                                        </p:attrNameLst>
                                      </p:cBhvr>
                                      <p:rCtr x="3472" y="11147"/>
                                    </p:animMotion>
                                  </p:childTnLst>
                                </p:cTn>
                              </p:par>
                              <p:par>
                                <p:cTn id="198" presetID="0" presetClass="path" presetSubtype="0" accel="50000" decel="50000" fill="hold" nodeType="withEffect">
                                  <p:stCondLst>
                                    <p:cond delay="0"/>
                                  </p:stCondLst>
                                  <p:childTnLst>
                                    <p:animMotion origin="layout" path="M 1.11111E-6 4.99537E-6 L 0.07118 0.22664 " pathEditMode="relative" rAng="0" ptsTypes="AA">
                                      <p:cBhvr>
                                        <p:cTn id="199" dur="2000" fill="hold"/>
                                        <p:tgtEl>
                                          <p:spTgt spid="690182"/>
                                        </p:tgtEl>
                                        <p:attrNameLst>
                                          <p:attrName>ppt_x</p:attrName>
                                          <p:attrName>ppt_y</p:attrName>
                                        </p:attrNameLst>
                                      </p:cBhvr>
                                      <p:rCtr x="3559" y="11332"/>
                                    </p:animMotion>
                                  </p:childTnLst>
                                </p:cTn>
                              </p:par>
                              <p:par>
                                <p:cTn id="200" presetID="0" presetClass="path" presetSubtype="0" accel="50000" decel="50000" fill="hold" nodeType="withEffect">
                                  <p:stCondLst>
                                    <p:cond delay="0"/>
                                  </p:stCondLst>
                                  <p:childTnLst>
                                    <p:animMotion origin="layout" path="M 2.5E-6 -7.67808E-7 L 0.06962 0.22502 " pathEditMode="relative" rAng="0" ptsTypes="AA">
                                      <p:cBhvr>
                                        <p:cTn id="201" dur="2000" fill="hold"/>
                                        <p:tgtEl>
                                          <p:spTgt spid="690183"/>
                                        </p:tgtEl>
                                        <p:attrNameLst>
                                          <p:attrName>ppt_x</p:attrName>
                                          <p:attrName>ppt_y</p:attrName>
                                        </p:attrNameLst>
                                      </p:cBhvr>
                                      <p:rCtr x="3472" y="11240"/>
                                    </p:animMotion>
                                  </p:childTnLst>
                                </p:cTn>
                              </p:par>
                              <p:par>
                                <p:cTn id="202" presetID="0" presetClass="path" presetSubtype="0" accel="50000" decel="50000" fill="hold" nodeType="withEffect">
                                  <p:stCondLst>
                                    <p:cond delay="0"/>
                                  </p:stCondLst>
                                  <p:childTnLst>
                                    <p:animMotion origin="layout" path="M 1.11111E-6 -4.58834E-6 L 0.06805 0.22086 " pathEditMode="relative" rAng="0" ptsTypes="AA">
                                      <p:cBhvr>
                                        <p:cTn id="203" dur="2000" fill="hold"/>
                                        <p:tgtEl>
                                          <p:spTgt spid="690184"/>
                                        </p:tgtEl>
                                        <p:attrNameLst>
                                          <p:attrName>ppt_x</p:attrName>
                                          <p:attrName>ppt_y</p:attrName>
                                        </p:attrNameLst>
                                      </p:cBhvr>
                                      <p:rCtr x="3403" y="11031"/>
                                    </p:animMotion>
                                  </p:childTnLst>
                                </p:cTn>
                              </p:par>
                              <p:par>
                                <p:cTn id="204" presetID="10" presetClass="entr" presetSubtype="0" fill="hold" grpId="0" nodeType="withEffect">
                                  <p:stCondLst>
                                    <p:cond delay="0"/>
                                  </p:stCondLst>
                                  <p:childTnLst>
                                    <p:set>
                                      <p:cBhvr>
                                        <p:cTn id="205" dur="1" fill="hold">
                                          <p:stCondLst>
                                            <p:cond delay="0"/>
                                          </p:stCondLst>
                                        </p:cTn>
                                        <p:tgtEl>
                                          <p:spTgt spid="690219"/>
                                        </p:tgtEl>
                                        <p:attrNameLst>
                                          <p:attrName>style.visibility</p:attrName>
                                        </p:attrNameLst>
                                      </p:cBhvr>
                                      <p:to>
                                        <p:strVal val="visible"/>
                                      </p:to>
                                    </p:set>
                                    <p:animEffect transition="in" filter="fade">
                                      <p:cBhvr>
                                        <p:cTn id="206" dur="500"/>
                                        <p:tgtEl>
                                          <p:spTgt spid="69021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690220"/>
                                        </p:tgtEl>
                                        <p:attrNameLst>
                                          <p:attrName>style.visibility</p:attrName>
                                        </p:attrNameLst>
                                      </p:cBhvr>
                                      <p:to>
                                        <p:strVal val="visible"/>
                                      </p:to>
                                    </p:set>
                                    <p:animEffect transition="in" filter="wipe(down)">
                                      <p:cBhvr>
                                        <p:cTn id="211" dur="500"/>
                                        <p:tgtEl>
                                          <p:spTgt spid="690220"/>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xit" presetSubtype="0" fill="hold" nodeType="clickEffect">
                                  <p:stCondLst>
                                    <p:cond delay="0"/>
                                  </p:stCondLst>
                                  <p:childTnLst>
                                    <p:animEffect transition="out" filter="fade">
                                      <p:cBhvr>
                                        <p:cTn id="215" dur="500"/>
                                        <p:tgtEl>
                                          <p:spTgt spid="690181"/>
                                        </p:tgtEl>
                                      </p:cBhvr>
                                    </p:animEffect>
                                    <p:set>
                                      <p:cBhvr>
                                        <p:cTn id="216" dur="1" fill="hold">
                                          <p:stCondLst>
                                            <p:cond delay="499"/>
                                          </p:stCondLst>
                                        </p:cTn>
                                        <p:tgtEl>
                                          <p:spTgt spid="690181"/>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690183"/>
                                        </p:tgtEl>
                                      </p:cBhvr>
                                    </p:animEffect>
                                    <p:set>
                                      <p:cBhvr>
                                        <p:cTn id="219" dur="1" fill="hold">
                                          <p:stCondLst>
                                            <p:cond delay="499"/>
                                          </p:stCondLst>
                                        </p:cTn>
                                        <p:tgtEl>
                                          <p:spTgt spid="690183"/>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690184"/>
                                        </p:tgtEl>
                                      </p:cBhvr>
                                    </p:animEffect>
                                    <p:set>
                                      <p:cBhvr>
                                        <p:cTn id="222" dur="1" fill="hold">
                                          <p:stCondLst>
                                            <p:cond delay="499"/>
                                          </p:stCondLst>
                                        </p:cTn>
                                        <p:tgtEl>
                                          <p:spTgt spid="690184"/>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690182"/>
                                        </p:tgtEl>
                                      </p:cBhvr>
                                    </p:animEffect>
                                    <p:set>
                                      <p:cBhvr>
                                        <p:cTn id="225" dur="1" fill="hold">
                                          <p:stCondLst>
                                            <p:cond delay="499"/>
                                          </p:stCondLst>
                                        </p:cTn>
                                        <p:tgtEl>
                                          <p:spTgt spid="690182"/>
                                        </p:tgtEl>
                                        <p:attrNameLst>
                                          <p:attrName>style.visibility</p:attrName>
                                        </p:attrNameLst>
                                      </p:cBhvr>
                                      <p:to>
                                        <p:strVal val="hidden"/>
                                      </p:to>
                                    </p:set>
                                  </p:childTnLst>
                                </p:cTn>
                              </p:par>
                              <p:par>
                                <p:cTn id="226" presetID="10" presetClass="entr" presetSubtype="0" fill="hold" nodeType="withEffect">
                                  <p:stCondLst>
                                    <p:cond delay="0"/>
                                  </p:stCondLst>
                                  <p:childTnLst>
                                    <p:set>
                                      <p:cBhvr>
                                        <p:cTn id="227" dur="1" fill="hold">
                                          <p:stCondLst>
                                            <p:cond delay="0"/>
                                          </p:stCondLst>
                                        </p:cTn>
                                        <p:tgtEl>
                                          <p:spTgt spid="690221"/>
                                        </p:tgtEl>
                                        <p:attrNameLst>
                                          <p:attrName>style.visibility</p:attrName>
                                        </p:attrNameLst>
                                      </p:cBhvr>
                                      <p:to>
                                        <p:strVal val="visible"/>
                                      </p:to>
                                    </p:set>
                                    <p:animEffect transition="in" filter="fade">
                                      <p:cBhvr>
                                        <p:cTn id="228" dur="500"/>
                                        <p:tgtEl>
                                          <p:spTgt spid="690221"/>
                                        </p:tgtEl>
                                      </p:cBhvr>
                                    </p:animEffect>
                                  </p:childTnLst>
                                </p:cTn>
                              </p:par>
                              <p:par>
                                <p:cTn id="229" presetID="10" presetClass="entr" presetSubtype="0" fill="hold" nodeType="withEffect">
                                  <p:stCondLst>
                                    <p:cond delay="0"/>
                                  </p:stCondLst>
                                  <p:childTnLst>
                                    <p:set>
                                      <p:cBhvr>
                                        <p:cTn id="230" dur="1" fill="hold">
                                          <p:stCondLst>
                                            <p:cond delay="0"/>
                                          </p:stCondLst>
                                        </p:cTn>
                                        <p:tgtEl>
                                          <p:spTgt spid="690222"/>
                                        </p:tgtEl>
                                        <p:attrNameLst>
                                          <p:attrName>style.visibility</p:attrName>
                                        </p:attrNameLst>
                                      </p:cBhvr>
                                      <p:to>
                                        <p:strVal val="visible"/>
                                      </p:to>
                                    </p:set>
                                    <p:animEffect transition="in" filter="fade">
                                      <p:cBhvr>
                                        <p:cTn id="231" dur="500"/>
                                        <p:tgtEl>
                                          <p:spTgt spid="690222"/>
                                        </p:tgtEl>
                                      </p:cBhvr>
                                    </p:animEffect>
                                  </p:childTnLst>
                                </p:cTn>
                              </p:par>
                              <p:par>
                                <p:cTn id="232" presetID="10" presetClass="entr" presetSubtype="0" fill="hold" nodeType="withEffect">
                                  <p:stCondLst>
                                    <p:cond delay="0"/>
                                  </p:stCondLst>
                                  <p:childTnLst>
                                    <p:set>
                                      <p:cBhvr>
                                        <p:cTn id="233" dur="1" fill="hold">
                                          <p:stCondLst>
                                            <p:cond delay="0"/>
                                          </p:stCondLst>
                                        </p:cTn>
                                        <p:tgtEl>
                                          <p:spTgt spid="690223"/>
                                        </p:tgtEl>
                                        <p:attrNameLst>
                                          <p:attrName>style.visibility</p:attrName>
                                        </p:attrNameLst>
                                      </p:cBhvr>
                                      <p:to>
                                        <p:strVal val="visible"/>
                                      </p:to>
                                    </p:set>
                                    <p:animEffect transition="in" filter="fade">
                                      <p:cBhvr>
                                        <p:cTn id="234" dur="500"/>
                                        <p:tgtEl>
                                          <p:spTgt spid="690223"/>
                                        </p:tgtEl>
                                      </p:cBhvr>
                                    </p:animEffect>
                                  </p:childTnLst>
                                </p:cTn>
                              </p:par>
                              <p:par>
                                <p:cTn id="235" presetID="10" presetClass="entr" presetSubtype="0" fill="hold" nodeType="withEffect">
                                  <p:stCondLst>
                                    <p:cond delay="0"/>
                                  </p:stCondLst>
                                  <p:childTnLst>
                                    <p:set>
                                      <p:cBhvr>
                                        <p:cTn id="236" dur="1" fill="hold">
                                          <p:stCondLst>
                                            <p:cond delay="0"/>
                                          </p:stCondLst>
                                        </p:cTn>
                                        <p:tgtEl>
                                          <p:spTgt spid="690224"/>
                                        </p:tgtEl>
                                        <p:attrNameLst>
                                          <p:attrName>style.visibility</p:attrName>
                                        </p:attrNameLst>
                                      </p:cBhvr>
                                      <p:to>
                                        <p:strVal val="visible"/>
                                      </p:to>
                                    </p:set>
                                    <p:animEffect transition="in" filter="fade">
                                      <p:cBhvr>
                                        <p:cTn id="237" dur="500"/>
                                        <p:tgtEl>
                                          <p:spTgt spid="690224"/>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690220"/>
                                        </p:tgtEl>
                                        <p:attrNameLst>
                                          <p:attrName>style.visibility</p:attrName>
                                        </p:attrNameLst>
                                      </p:cBhvr>
                                      <p:to>
                                        <p:strVal val="hidden"/>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690218"/>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90219"/>
                                        </p:tgtEl>
                                      </p:cBhvr>
                                    </p:animEffect>
                                    <p:set>
                                      <p:cBhvr>
                                        <p:cTn id="248" dur="1" fill="hold">
                                          <p:stCondLst>
                                            <p:cond delay="499"/>
                                          </p:stCondLst>
                                        </p:cTn>
                                        <p:tgtEl>
                                          <p:spTgt spid="690219"/>
                                        </p:tgtEl>
                                        <p:attrNameLst>
                                          <p:attrName>style.visibility</p:attrName>
                                        </p:attrNameLst>
                                      </p:cBhvr>
                                      <p:to>
                                        <p:strVal val="hidden"/>
                                      </p:to>
                                    </p:set>
                                  </p:childTnLst>
                                </p:cTn>
                              </p:par>
                              <p:par>
                                <p:cTn id="249" presetID="1" presetClass="exit" presetSubtype="0" fill="hold" grpId="0" nodeType="withEffect">
                                  <p:stCondLst>
                                    <p:cond delay="0"/>
                                  </p:stCondLst>
                                  <p:childTnLst>
                                    <p:set>
                                      <p:cBhvr>
                                        <p:cTn id="250" dur="1" fill="hold">
                                          <p:stCondLst>
                                            <p:cond delay="0"/>
                                          </p:stCondLst>
                                        </p:cTn>
                                        <p:tgtEl>
                                          <p:spTgt spid="690188"/>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69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8" grpId="0" animBg="1"/>
      <p:bldP spid="690189" grpId="0" animBg="1"/>
      <p:bldP spid="690190" grpId="0" animBg="1"/>
      <p:bldP spid="690191" grpId="0" animBg="1"/>
      <p:bldP spid="690192" grpId="0" animBg="1"/>
      <p:bldP spid="690193" grpId="0" animBg="1"/>
      <p:bldP spid="690194" grpId="0" animBg="1"/>
      <p:bldP spid="690194" grpId="1" animBg="1"/>
      <p:bldP spid="690195" grpId="0" animBg="1"/>
      <p:bldP spid="690195" grpId="1" animBg="1"/>
      <p:bldP spid="690196" grpId="0" animBg="1"/>
      <p:bldP spid="690196" grpId="1" animBg="1"/>
      <p:bldP spid="690197" grpId="0" animBg="1"/>
      <p:bldP spid="690197" grpId="1" animBg="1"/>
      <p:bldP spid="690198" grpId="0" animBg="1"/>
      <p:bldP spid="690198" grpId="1" animBg="1"/>
      <p:bldP spid="690201" grpId="0" animBg="1"/>
      <p:bldP spid="690201" grpId="1" animBg="1"/>
      <p:bldP spid="690201" grpId="2" animBg="1"/>
      <p:bldP spid="690202" grpId="0" animBg="1"/>
      <p:bldP spid="690202" grpId="1" animBg="1"/>
      <p:bldP spid="690203" grpId="0" animBg="1"/>
      <p:bldP spid="690203" grpId="1" animBg="1"/>
      <p:bldP spid="690204" grpId="0" animBg="1"/>
      <p:bldP spid="690204" grpId="1" animBg="1"/>
      <p:bldP spid="690211" grpId="0" animBg="1"/>
      <p:bldP spid="690211" grpId="1" animBg="1"/>
      <p:bldP spid="690218" grpId="0" animBg="1"/>
      <p:bldP spid="690218" grpId="1" animBg="1"/>
      <p:bldP spid="690219" grpId="0" animBg="1"/>
      <p:bldP spid="690219" grpId="1" animBg="1"/>
      <p:bldP spid="690220" grpId="0" animBg="1"/>
      <p:bldP spid="690220" grpId="1" animBg="1"/>
      <p:bldP spid="6902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1FB48A8A-6B2F-48F1-8947-06B50DC01ABB}" type="slidenum">
              <a:rPr lang="en-US"/>
              <a:pPr/>
              <a:t>25</a:t>
            </a:fld>
            <a:endParaRPr lang="en-US"/>
          </a:p>
        </p:txBody>
      </p:sp>
      <p:pic>
        <p:nvPicPr>
          <p:cNvPr id="70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86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977900" y="26527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86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685925" y="2133600"/>
            <a:ext cx="330200" cy="1111250"/>
          </a:xfrm>
          <a:prstGeom prst="rect">
            <a:avLst/>
          </a:prstGeom>
          <a:noFill/>
          <a:extLst>
            <a:ext uri="{909E8E84-426E-40DD-AFC4-6F175D3DCCD1}">
              <a14:hiddenFill xmlns:a14="http://schemas.microsoft.com/office/drawing/2010/main">
                <a:solidFill>
                  <a:srgbClr val="FFFFFF"/>
                </a:solidFill>
              </a14:hiddenFill>
            </a:ext>
          </a:extLst>
        </p:spPr>
      </p:pic>
      <p:sp>
        <p:nvSpPr>
          <p:cNvPr id="708613" name="Text Box 5"/>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pic>
        <p:nvPicPr>
          <p:cNvPr id="7086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1262063" y="2300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861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36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708616" name="Group 8"/>
          <p:cNvGrpSpPr>
            <a:grpSpLocks/>
          </p:cNvGrpSpPr>
          <p:nvPr/>
        </p:nvGrpSpPr>
        <p:grpSpPr bwMode="auto">
          <a:xfrm>
            <a:off x="3984625" y="3336925"/>
            <a:ext cx="455613" cy="666750"/>
            <a:chOff x="1223" y="3324"/>
            <a:chExt cx="287" cy="420"/>
          </a:xfrm>
        </p:grpSpPr>
        <p:sp>
          <p:nvSpPr>
            <p:cNvPr id="708617" name="Line 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8" name="Text Box 1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08619" name="Group 11"/>
          <p:cNvGrpSpPr>
            <a:grpSpLocks/>
          </p:cNvGrpSpPr>
          <p:nvPr/>
        </p:nvGrpSpPr>
        <p:grpSpPr bwMode="auto">
          <a:xfrm>
            <a:off x="903288" y="3425825"/>
            <a:ext cx="406400" cy="666750"/>
            <a:chOff x="1223" y="3324"/>
            <a:chExt cx="256" cy="420"/>
          </a:xfrm>
        </p:grpSpPr>
        <p:sp>
          <p:nvSpPr>
            <p:cNvPr id="708620" name="Line 1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1" name="Text Box 1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0862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8623"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708624" name="Group 16"/>
          <p:cNvGrpSpPr>
            <a:grpSpLocks/>
          </p:cNvGrpSpPr>
          <p:nvPr/>
        </p:nvGrpSpPr>
        <p:grpSpPr bwMode="auto">
          <a:xfrm>
            <a:off x="4703763" y="2108200"/>
            <a:ext cx="387350" cy="1147763"/>
            <a:chOff x="2132" y="346"/>
            <a:chExt cx="253" cy="909"/>
          </a:xfrm>
        </p:grpSpPr>
        <p:pic>
          <p:nvPicPr>
            <p:cNvPr id="70862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8626" name="Rectangle 1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8627" name="Line 19"/>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8628" name="Picture 20"/>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076700" y="2338388"/>
            <a:ext cx="252413" cy="895350"/>
          </a:xfrm>
          <a:prstGeom prst="rect">
            <a:avLst/>
          </a:prstGeom>
          <a:noFill/>
          <a:extLst>
            <a:ext uri="{909E8E84-426E-40DD-AFC4-6F175D3DCCD1}">
              <a14:hiddenFill xmlns:a14="http://schemas.microsoft.com/office/drawing/2010/main">
                <a:solidFill>
                  <a:srgbClr val="FFFFFF"/>
                </a:solidFill>
              </a14:hiddenFill>
            </a:ext>
          </a:extLst>
        </p:spPr>
      </p:pic>
      <p:sp>
        <p:nvSpPr>
          <p:cNvPr id="708629" name="Text Box 21"/>
          <p:cNvSpPr txBox="1">
            <a:spLocks noChangeArrowheads="1"/>
          </p:cNvSpPr>
          <p:nvPr/>
        </p:nvSpPr>
        <p:spPr bwMode="auto">
          <a:xfrm>
            <a:off x="6080125" y="3627438"/>
            <a:ext cx="24780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And our array is</a:t>
            </a:r>
            <a:br>
              <a:rPr lang="en-US"/>
            </a:br>
            <a:r>
              <a:rPr lang="en-US"/>
              <a:t>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86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1.38778E-17 -2.33117E-6 L 0.1059 -0.2204 " pathEditMode="relative" rAng="0" ptsTypes="AA">
                                      <p:cBhvr>
                                        <p:cTn id="12" dur="2000" fill="hold"/>
                                        <p:tgtEl>
                                          <p:spTgt spid="708611"/>
                                        </p:tgtEl>
                                        <p:attrNameLst>
                                          <p:attrName>ppt_x</p:attrName>
                                          <p:attrName>ppt_y</p:attrName>
                                        </p:attrNameLst>
                                      </p:cBhvr>
                                      <p:rCtr x="5295" y="-1103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nodeType="clickEffect">
                                  <p:stCondLst>
                                    <p:cond delay="0"/>
                                  </p:stCondLst>
                                  <p:childTnLst>
                                    <p:animMotion origin="layout" path="M -3.05556E-6 1.11008E-6 L 0.03333 1.11008E-6 " pathEditMode="relative" ptsTypes="AA">
                                      <p:cBhvr>
                                        <p:cTn id="16" dur="2000" fill="hold"/>
                                        <p:tgtEl>
                                          <p:spTgt spid="708619"/>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1.38889E-6 -4.19056E-6 L -0.20452 -0.21322 " pathEditMode="relative" rAng="0" ptsTypes="AA">
                                      <p:cBhvr>
                                        <p:cTn id="20" dur="2000" fill="hold"/>
                                        <p:tgtEl>
                                          <p:spTgt spid="708628"/>
                                        </p:tgtEl>
                                        <p:attrNameLst>
                                          <p:attrName>ppt_x</p:attrName>
                                          <p:attrName>ppt_y</p:attrName>
                                        </p:attrNameLst>
                                      </p:cBhvr>
                                      <p:rCtr x="-10226" y="-10661"/>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5.55556E-7 4.6346E-6 L 0.04028 0.00208 " pathEditMode="relative" ptsTypes="AA">
                                      <p:cBhvr>
                                        <p:cTn id="24" dur="2000" fill="hold"/>
                                        <p:tgtEl>
                                          <p:spTgt spid="708616"/>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nodeType="clickEffect">
                                  <p:stCondLst>
                                    <p:cond delay="0"/>
                                  </p:stCondLst>
                                  <p:childTnLst>
                                    <p:animMotion origin="layout" path="M -5.55556E-7 4.68085E-6 L 0.14028 -0.21878 " pathEditMode="relative" rAng="0" ptsTypes="AA">
                                      <p:cBhvr>
                                        <p:cTn id="28" dur="2000" fill="hold"/>
                                        <p:tgtEl>
                                          <p:spTgt spid="708614"/>
                                        </p:tgtEl>
                                        <p:attrNameLst>
                                          <p:attrName>ppt_x</p:attrName>
                                          <p:attrName>ppt_y</p:attrName>
                                        </p:attrNameLst>
                                      </p:cBhvr>
                                      <p:rCtr x="7014" y="-10939"/>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nodeType="clickEffect">
                                  <p:stCondLst>
                                    <p:cond delay="0"/>
                                  </p:stCondLst>
                                  <p:childTnLst>
                                    <p:animMotion origin="layout" path="M 0.03333 3.66327E-6 L 0.07656 3.66327E-6 " pathEditMode="relative" ptsTypes="AA">
                                      <p:cBhvr>
                                        <p:cTn id="32" dur="2000" fill="hold"/>
                                        <p:tgtEl>
                                          <p:spTgt spid="708619"/>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77778E-7 -2.36818E-6 L -0.15816 -0.21855 " pathEditMode="relative" rAng="0" ptsTypes="AA">
                                      <p:cBhvr>
                                        <p:cTn id="36" dur="2000" fill="hold"/>
                                        <p:tgtEl>
                                          <p:spTgt spid="708623"/>
                                        </p:tgtEl>
                                        <p:attrNameLst>
                                          <p:attrName>ppt_x</p:attrName>
                                          <p:attrName>ppt_y</p:attrName>
                                        </p:attrNameLst>
                                      </p:cBhvr>
                                      <p:rCtr x="-7917" y="-1093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0.04028 0.00208 L 0.07361 0.00208 " pathEditMode="relative" ptsTypes="AA">
                                      <p:cBhvr>
                                        <p:cTn id="40" dur="2000" fill="hold"/>
                                        <p:tgtEl>
                                          <p:spTgt spid="708616"/>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5.55556E-7 3.11748E-6 L 0.17326 -0.21647 " pathEditMode="relative" rAng="0" ptsTypes="AA">
                                      <p:cBhvr>
                                        <p:cTn id="44" dur="2000" fill="hold"/>
                                        <p:tgtEl>
                                          <p:spTgt spid="708612"/>
                                        </p:tgtEl>
                                        <p:attrNameLst>
                                          <p:attrName>ppt_x</p:attrName>
                                          <p:attrName>ppt_y</p:attrName>
                                        </p:attrNameLst>
                                      </p:cBhvr>
                                      <p:rCtr x="8663" y="-10823"/>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nodeType="clickEffect">
                                  <p:stCondLst>
                                    <p:cond delay="0"/>
                                  </p:stCondLst>
                                  <p:childTnLst>
                                    <p:animMotion origin="layout" path="M 0.07656 5.06938E-6 L 0.12135 5.06938E-6 " pathEditMode="relative" ptsTypes="AA">
                                      <p:cBhvr>
                                        <p:cTn id="48" dur="2000" fill="hold"/>
                                        <p:tgtEl>
                                          <p:spTgt spid="708619"/>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2.77778E-7 -5.45791E-7 L -0.11771 -0.21485 " pathEditMode="relative" rAng="0" ptsTypes="AA">
                                      <p:cBhvr>
                                        <p:cTn id="52" dur="2000" fill="hold"/>
                                        <p:tgtEl>
                                          <p:spTgt spid="708624"/>
                                        </p:tgtEl>
                                        <p:attrNameLst>
                                          <p:attrName>ppt_x</p:attrName>
                                          <p:attrName>ppt_y</p:attrName>
                                        </p:attrNameLst>
                                      </p:cBhvr>
                                      <p:rCtr x="-5885" y="-10754"/>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07361 0.00208 L 0.12274 0.00208 " pathEditMode="relative" rAng="0" ptsTypes="AA">
                                      <p:cBhvr>
                                        <p:cTn id="56" dur="2000" fill="hold"/>
                                        <p:tgtEl>
                                          <p:spTgt spid="708616"/>
                                        </p:tgtEl>
                                        <p:attrNameLst>
                                          <p:attrName>ppt_x</p:attrName>
                                          <p:attrName>ppt_y</p:attrName>
                                        </p:attrNameLst>
                                      </p:cBhvr>
                                      <p:rCtr x="2448" y="0"/>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nodeType="clickEffect">
                                  <p:stCondLst>
                                    <p:cond delay="0"/>
                                  </p:stCondLst>
                                  <p:childTnLst>
                                    <p:animMotion origin="layout" path="M 4.16667E-6 1.69288E-6 L 0.21198 -0.2167 " pathEditMode="relative" rAng="0" ptsTypes="AA">
                                      <p:cBhvr>
                                        <p:cTn id="60" dur="2000" fill="hold"/>
                                        <p:tgtEl>
                                          <p:spTgt spid="708615"/>
                                        </p:tgtEl>
                                        <p:attrNameLst>
                                          <p:attrName>ppt_x</p:attrName>
                                          <p:attrName>ppt_y</p:attrName>
                                        </p:attrNameLst>
                                      </p:cBhvr>
                                      <p:rCtr x="10590" y="-10846"/>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nodeType="clickEffect">
                                  <p:stCondLst>
                                    <p:cond delay="0"/>
                                  </p:stCondLst>
                                  <p:childTnLst>
                                    <p:animMotion origin="layout" path="M 0.12135 5.06938E-6 L 0.16163 5.06938E-6 " pathEditMode="relative" ptsTypes="AA">
                                      <p:cBhvr>
                                        <p:cTn id="64" dur="2000" fill="hold"/>
                                        <p:tgtEl>
                                          <p:spTgt spid="708619"/>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nodeType="clickEffect">
                                  <p:stCondLst>
                                    <p:cond delay="0"/>
                                  </p:stCondLst>
                                  <p:childTnLst>
                                    <p:animMotion origin="layout" path="M 8.33333E-7 -4.25532E-7 L -0.08524 -0.21277 " pathEditMode="relative" rAng="0" ptsTypes="AA">
                                      <p:cBhvr>
                                        <p:cTn id="68" dur="2000" fill="hold"/>
                                        <p:tgtEl>
                                          <p:spTgt spid="708622"/>
                                        </p:tgtEl>
                                        <p:attrNameLst>
                                          <p:attrName>ppt_x</p:attrName>
                                          <p:attrName>ppt_y</p:attrName>
                                        </p:attrNameLst>
                                      </p:cBhvr>
                                      <p:rCtr x="-4271" y="-10638"/>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8629"/>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70861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086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D569FE12-DA9F-4D56-B67F-547D4F397AFA}" type="slidenum">
              <a:rPr lang="en-US"/>
              <a:pPr/>
              <a:t>26</a:t>
            </a:fld>
            <a:endParaRPr lang="en-US"/>
          </a:p>
        </p:txBody>
      </p:sp>
      <p:grpSp>
        <p:nvGrpSpPr>
          <p:cNvPr id="710693" name="Group 37"/>
          <p:cNvGrpSpPr>
            <a:grpSpLocks/>
          </p:cNvGrpSpPr>
          <p:nvPr/>
        </p:nvGrpSpPr>
        <p:grpSpPr bwMode="auto">
          <a:xfrm>
            <a:off x="7696200" y="1992313"/>
            <a:ext cx="455613" cy="666750"/>
            <a:chOff x="1223" y="3324"/>
            <a:chExt cx="287" cy="420"/>
          </a:xfrm>
        </p:grpSpPr>
        <p:sp>
          <p:nvSpPr>
            <p:cNvPr id="710694" name="Line 38"/>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5" name="Text Box 39"/>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10696" name="Group 40"/>
          <p:cNvGrpSpPr>
            <a:grpSpLocks/>
          </p:cNvGrpSpPr>
          <p:nvPr/>
        </p:nvGrpSpPr>
        <p:grpSpPr bwMode="auto">
          <a:xfrm>
            <a:off x="7289800" y="1985963"/>
            <a:ext cx="406400" cy="666750"/>
            <a:chOff x="1223" y="3324"/>
            <a:chExt cx="256" cy="420"/>
          </a:xfrm>
        </p:grpSpPr>
        <p:sp>
          <p:nvSpPr>
            <p:cNvPr id="710697" name="Line 4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8" name="Text Box 42"/>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10699"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67000"/>
            <a:ext cx="1681163"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06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1938"/>
            <a:ext cx="1681163" cy="1651000"/>
          </a:xfrm>
          <a:prstGeom prst="rect">
            <a:avLst/>
          </a:prstGeom>
          <a:noFill/>
          <a:extLst>
            <a:ext uri="{909E8E84-426E-40DD-AFC4-6F175D3DCCD1}">
              <a14:hiddenFill xmlns:a14="http://schemas.microsoft.com/office/drawing/2010/main">
                <a:solidFill>
                  <a:srgbClr val="FFFFFF"/>
                </a:solidFill>
              </a14:hiddenFill>
            </a:ext>
          </a:extLst>
        </p:spPr>
      </p:pic>
      <p:sp>
        <p:nvSpPr>
          <p:cNvPr id="710678" name="Line 22"/>
          <p:cNvSpPr>
            <a:spLocks noChangeShapeType="1"/>
          </p:cNvSpPr>
          <p:nvPr/>
        </p:nvSpPr>
        <p:spPr bwMode="auto">
          <a:xfrm flipH="1">
            <a:off x="8016875" y="223838"/>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06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767638" y="11874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106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7359650" y="7048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1066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8342313" y="903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066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6563" y="458788"/>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710674"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4" name="Line 28"/>
          <p:cNvSpPr>
            <a:spLocks noChangeShapeType="1"/>
          </p:cNvSpPr>
          <p:nvPr/>
        </p:nvSpPr>
        <p:spPr bwMode="auto">
          <a:xfrm flipH="1">
            <a:off x="7715250" y="22066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6" name="Line 20"/>
          <p:cNvSpPr>
            <a:spLocks noChangeShapeType="1"/>
          </p:cNvSpPr>
          <p:nvPr/>
        </p:nvSpPr>
        <p:spPr bwMode="auto">
          <a:xfrm>
            <a:off x="3411538" y="5335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7" name="Line 21"/>
          <p:cNvSpPr>
            <a:spLocks noChangeShapeType="1"/>
          </p:cNvSpPr>
          <p:nvPr/>
        </p:nvSpPr>
        <p:spPr bwMode="auto">
          <a:xfrm>
            <a:off x="3411538" y="5611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Line 23"/>
          <p:cNvSpPr>
            <a:spLocks noChangeShapeType="1"/>
          </p:cNvSpPr>
          <p:nvPr/>
        </p:nvSpPr>
        <p:spPr bwMode="auto">
          <a:xfrm>
            <a:off x="3443288" y="58832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Text Box 24"/>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1" name="Rectangle 25"/>
          <p:cNvSpPr>
            <a:spLocks noChangeArrowheads="1"/>
          </p:cNvSpPr>
          <p:nvPr/>
        </p:nvSpPr>
        <p:spPr bwMode="auto">
          <a:xfrm>
            <a:off x="8053388" y="392113"/>
            <a:ext cx="6969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2" name="Line 26"/>
          <p:cNvSpPr>
            <a:spLocks noChangeShapeType="1"/>
          </p:cNvSpPr>
          <p:nvPr/>
        </p:nvSpPr>
        <p:spPr bwMode="auto">
          <a:xfrm>
            <a:off x="3576638" y="51879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3" name="Line 27"/>
          <p:cNvSpPr>
            <a:spLocks noChangeShapeType="1"/>
          </p:cNvSpPr>
          <p:nvPr/>
        </p:nvSpPr>
        <p:spPr bwMode="auto">
          <a:xfrm>
            <a:off x="3581400" y="5465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5" name="Line 29"/>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7" name="Rectangle 31"/>
          <p:cNvSpPr>
            <a:spLocks noChangeArrowheads="1"/>
          </p:cNvSpPr>
          <p:nvPr/>
        </p:nvSpPr>
        <p:spPr bwMode="auto">
          <a:xfrm>
            <a:off x="7742238" y="392113"/>
            <a:ext cx="23336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0" name="Line 34"/>
          <p:cNvSpPr>
            <a:spLocks noChangeShapeType="1"/>
          </p:cNvSpPr>
          <p:nvPr/>
        </p:nvSpPr>
        <p:spPr bwMode="auto">
          <a:xfrm>
            <a:off x="3568700" y="60134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1" name="Rectangle 35"/>
          <p:cNvSpPr>
            <a:spLocks noChangeArrowheads="1"/>
          </p:cNvSpPr>
          <p:nvPr/>
        </p:nvSpPr>
        <p:spPr bwMode="auto">
          <a:xfrm>
            <a:off x="7332663" y="371475"/>
            <a:ext cx="34290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2" name="Line 36"/>
          <p:cNvSpPr>
            <a:spLocks noChangeShapeType="1"/>
          </p:cNvSpPr>
          <p:nvPr/>
        </p:nvSpPr>
        <p:spPr bwMode="auto">
          <a:xfrm>
            <a:off x="3584575" y="63023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700" name="Text Box 44"/>
          <p:cNvSpPr txBox="1">
            <a:spLocks noChangeArrowheads="1"/>
          </p:cNvSpPr>
          <p:nvPr/>
        </p:nvSpPr>
        <p:spPr bwMode="auto">
          <a:xfrm>
            <a:off x="457200" y="204788"/>
            <a:ext cx="6340475"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Mergesort – One Final Detail</a:t>
            </a:r>
          </a:p>
        </p:txBody>
      </p:sp>
      <p:sp>
        <p:nvSpPr>
          <p:cNvPr id="710701" name="Text Box 45"/>
          <p:cNvSpPr txBox="1">
            <a:spLocks noChangeArrowheads="1"/>
          </p:cNvSpPr>
          <p:nvPr/>
        </p:nvSpPr>
        <p:spPr bwMode="auto">
          <a:xfrm>
            <a:off x="457200" y="1219200"/>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While I showed the Mergesort moving books into a bunch of small piles…</a:t>
            </a:r>
          </a:p>
        </p:txBody>
      </p:sp>
      <p:sp>
        <p:nvSpPr>
          <p:cNvPr id="710702" name="Text Box 46"/>
          <p:cNvSpPr txBox="1">
            <a:spLocks noChangeArrowheads="1"/>
          </p:cNvSpPr>
          <p:nvPr/>
        </p:nvSpPr>
        <p:spPr bwMode="auto">
          <a:xfrm>
            <a:off x="433388" y="2422525"/>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real algorithm sorts the data in-place in the array…</a:t>
            </a:r>
          </a:p>
        </p:txBody>
      </p:sp>
      <p:sp>
        <p:nvSpPr>
          <p:cNvPr id="710704" name="Rectangle 48"/>
          <p:cNvSpPr>
            <a:spLocks noChangeArrowheads="1"/>
          </p:cNvSpPr>
          <p:nvPr/>
        </p:nvSpPr>
        <p:spPr bwMode="auto">
          <a:xfrm>
            <a:off x="414338" y="3513138"/>
            <a:ext cx="63166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only uses a separate array for merging.</a:t>
            </a:r>
          </a:p>
        </p:txBody>
      </p:sp>
      <p:sp>
        <p:nvSpPr>
          <p:cNvPr id="710705" name="Rectangle 49"/>
          <p:cNvSpPr>
            <a:spLocks noChangeArrowheads="1"/>
          </p:cNvSpPr>
          <p:nvPr/>
        </p:nvSpPr>
        <p:spPr bwMode="auto">
          <a:xfrm>
            <a:off x="1371600" y="4343400"/>
            <a:ext cx="42672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how it really works!</a:t>
            </a:r>
          </a:p>
        </p:txBody>
      </p:sp>
      <p:pic>
        <p:nvPicPr>
          <p:cNvPr id="710706" name="Picture 50"/>
          <p:cNvPicPr>
            <a:picLocks noChangeAspect="1" noChangeArrowheads="1"/>
          </p:cNvPicPr>
          <p:nvPr/>
        </p:nvPicPr>
        <p:blipFill>
          <a:blip r:embed="rId8" cstate="print">
            <a:extLst>
              <a:ext uri="{28A0092B-C50C-407E-A947-70E740481C1C}">
                <a14:useLocalDpi xmlns:a14="http://schemas.microsoft.com/office/drawing/2010/main" val="0"/>
              </a:ext>
            </a:extLst>
          </a:blip>
          <a:srcRect l="9332" r="34056"/>
          <a:stretch>
            <a:fillRect/>
          </a:stretch>
        </p:blipFill>
        <p:spPr bwMode="auto">
          <a:xfrm>
            <a:off x="1563688" y="2120900"/>
            <a:ext cx="3649662" cy="4029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07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71070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0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07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07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10674"/>
                                        </p:tgtEl>
                                        <p:attrNameLst>
                                          <p:attrName>style.visibility</p:attrName>
                                        </p:attrNameLst>
                                      </p:cBhvr>
                                      <p:to>
                                        <p:strVal val="visible"/>
                                      </p:to>
                                    </p:set>
                                    <p:animEffect transition="in" filter="wipe(down)">
                                      <p:cBhvr>
                                        <p:cTn id="31" dur="500"/>
                                        <p:tgtEl>
                                          <p:spTgt spid="71067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106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1067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06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0678"/>
                                        </p:tgtEl>
                                        <p:attrNameLst>
                                          <p:attrName>style.visibility</p:attrName>
                                        </p:attrNameLst>
                                      </p:cBhvr>
                                      <p:to>
                                        <p:strVal val="visible"/>
                                      </p:to>
                                    </p:set>
                                    <p:animEffect transition="in" filter="wipe(down)">
                                      <p:cBhvr>
                                        <p:cTn id="47" dur="500"/>
                                        <p:tgtEl>
                                          <p:spTgt spid="7106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repeatCount="2000" fill="hold" grpId="1" nodeType="clickEffect">
                                  <p:stCondLst>
                                    <p:cond delay="0"/>
                                  </p:stCondLst>
                                  <p:childTnLst>
                                    <p:animEffect transition="out" filter="fade">
                                      <p:cBhvr>
                                        <p:cTn id="51" dur="500" tmFilter="0, 0; .2, .5; .8, .5; 1, 0"/>
                                        <p:tgtEl>
                                          <p:spTgt spid="710678"/>
                                        </p:tgtEl>
                                      </p:cBhvr>
                                    </p:animEffect>
                                    <p:animScale>
                                      <p:cBhvr>
                                        <p:cTn id="52" dur="250" autoRev="1" fill="hold"/>
                                        <p:tgtEl>
                                          <p:spTgt spid="710678"/>
                                        </p:tgtEl>
                                      </p:cBhvr>
                                      <p:by x="105000" y="105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71067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06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7" presetClass="emph" presetSubtype="2" fill="hold" nodeType="clickEffect">
                                  <p:stCondLst>
                                    <p:cond delay="0"/>
                                  </p:stCondLst>
                                  <p:childTnLst>
                                    <p:animClr clrSpc="rgb" dir="cw">
                                      <p:cBhvr>
                                        <p:cTn id="64" dur="500" fill="hold"/>
                                        <p:tgtEl>
                                          <p:spTgt spid="710679"/>
                                        </p:tgtEl>
                                        <p:attrNameLst>
                                          <p:attrName>stroke.color</p:attrName>
                                        </p:attrNameLst>
                                      </p:cBhvr>
                                      <p:to>
                                        <a:schemeClr val="bg2"/>
                                      </p:to>
                                    </p:animClr>
                                    <p:set>
                                      <p:cBhvr>
                                        <p:cTn id="65" dur="500" fill="hold"/>
                                        <p:tgtEl>
                                          <p:spTgt spid="710679"/>
                                        </p:tgtEl>
                                        <p:attrNameLst>
                                          <p:attrName>stroke.on</p:attrName>
                                        </p:attrNameLst>
                                      </p:cBhvr>
                                      <p:to>
                                        <p:strVal val="tru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10680"/>
                                        </p:tgtEl>
                                        <p:attrNameLst>
                                          <p:attrName>style.visibility</p:attrName>
                                        </p:attrNameLst>
                                      </p:cBhvr>
                                      <p:to>
                                        <p:strVal val="visible"/>
                                      </p:to>
                                    </p:set>
                                    <p:animEffect transition="in" filter="wipe(down)">
                                      <p:cBhvr>
                                        <p:cTn id="70" dur="500"/>
                                        <p:tgtEl>
                                          <p:spTgt spid="71068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0681"/>
                                        </p:tgtEl>
                                        <p:attrNameLst>
                                          <p:attrName>style.visibility</p:attrName>
                                        </p:attrNameLst>
                                      </p:cBhvr>
                                      <p:to>
                                        <p:strVal val="visible"/>
                                      </p:to>
                                    </p:set>
                                    <p:animEffect transition="in" filter="fade">
                                      <p:cBhvr>
                                        <p:cTn id="73" dur="500"/>
                                        <p:tgtEl>
                                          <p:spTgt spid="710681"/>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71068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1068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71068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710684"/>
                                        </p:tgtEl>
                                        <p:attrNameLst>
                                          <p:attrName>style.visibility</p:attrName>
                                        </p:attrNameLst>
                                      </p:cBhvr>
                                      <p:to>
                                        <p:strVal val="visible"/>
                                      </p:to>
                                    </p:set>
                                    <p:animEffect transition="in" filter="wipe(down)">
                                      <p:cBhvr>
                                        <p:cTn id="88" dur="500"/>
                                        <p:tgtEl>
                                          <p:spTgt spid="71068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mph" presetSubtype="0" repeatCount="2000" fill="hold" grpId="1" nodeType="clickEffect">
                                  <p:stCondLst>
                                    <p:cond delay="0"/>
                                  </p:stCondLst>
                                  <p:childTnLst>
                                    <p:animEffect transition="out" filter="fade">
                                      <p:cBhvr>
                                        <p:cTn id="92" dur="500" tmFilter="0, 0; .2, .5; .8, .5; 1, 0"/>
                                        <p:tgtEl>
                                          <p:spTgt spid="710684"/>
                                        </p:tgtEl>
                                      </p:cBhvr>
                                    </p:animEffect>
                                    <p:animScale>
                                      <p:cBhvr>
                                        <p:cTn id="93" dur="250" autoRev="1" fill="hold"/>
                                        <p:tgtEl>
                                          <p:spTgt spid="710684"/>
                                        </p:tgtEl>
                                      </p:cBhvr>
                                      <p:by x="105000" y="105000"/>
                                    </p:animScale>
                                  </p:childTnLst>
                                </p:cTn>
                              </p:par>
                              <p:par>
                                <p:cTn id="94" presetID="7" presetClass="emph" presetSubtype="2" fill="hold" nodeType="withEffect">
                                  <p:stCondLst>
                                    <p:cond delay="0"/>
                                  </p:stCondLst>
                                  <p:childTnLst>
                                    <p:animClr clrSpc="rgb" dir="cw">
                                      <p:cBhvr>
                                        <p:cTn id="95" dur="500" fill="hold"/>
                                        <p:tgtEl>
                                          <p:spTgt spid="710678"/>
                                        </p:tgtEl>
                                        <p:attrNameLst>
                                          <p:attrName>stroke.color</p:attrName>
                                        </p:attrNameLst>
                                      </p:cBhvr>
                                      <p:to>
                                        <a:schemeClr val="bg2"/>
                                      </p:to>
                                    </p:animClr>
                                    <p:set>
                                      <p:cBhvr>
                                        <p:cTn id="96" dur="500" fill="hold"/>
                                        <p:tgtEl>
                                          <p:spTgt spid="710678"/>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10683"/>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10685"/>
                                        </p:tgtEl>
                                        <p:attrNameLst>
                                          <p:attrName>style.visibility</p:attrName>
                                        </p:attrNameLst>
                                      </p:cBhvr>
                                      <p:to>
                                        <p:strVal val="visible"/>
                                      </p:to>
                                    </p:set>
                                  </p:childTnLst>
                                </p:cTn>
                              </p:par>
                              <p:par>
                                <p:cTn id="105" presetID="10" presetClass="entr" presetSubtype="0" fill="hold" grpId="0" nodeType="withEffect">
                                  <p:stCondLst>
                                    <p:cond delay="0"/>
                                  </p:stCondLst>
                                  <p:childTnLst>
                                    <p:set>
                                      <p:cBhvr>
                                        <p:cTn id="106" dur="1" fill="hold">
                                          <p:stCondLst>
                                            <p:cond delay="0"/>
                                          </p:stCondLst>
                                        </p:cTn>
                                        <p:tgtEl>
                                          <p:spTgt spid="710687"/>
                                        </p:tgtEl>
                                        <p:attrNameLst>
                                          <p:attrName>style.visibility</p:attrName>
                                        </p:attrNameLst>
                                      </p:cBhvr>
                                      <p:to>
                                        <p:strVal val="visible"/>
                                      </p:to>
                                    </p:set>
                                    <p:animEffect transition="in" filter="fade">
                                      <p:cBhvr>
                                        <p:cTn id="107" dur="500"/>
                                        <p:tgtEl>
                                          <p:spTgt spid="71068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10687"/>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1068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10690"/>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710691"/>
                                        </p:tgtEl>
                                        <p:attrNameLst>
                                          <p:attrName>style.visibility</p:attrName>
                                        </p:attrNameLst>
                                      </p:cBhvr>
                                      <p:to>
                                        <p:strVal val="visible"/>
                                      </p:to>
                                    </p:set>
                                    <p:animEffect transition="in" filter="fade">
                                      <p:cBhvr>
                                        <p:cTn id="122" dur="500"/>
                                        <p:tgtEl>
                                          <p:spTgt spid="71069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710691"/>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71069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1069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71069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1069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nodeType="clickEffect">
                                  <p:stCondLst>
                                    <p:cond delay="0"/>
                                  </p:stCondLst>
                                  <p:childTnLst>
                                    <p:set>
                                      <p:cBhvr>
                                        <p:cTn id="144" dur="1" fill="hold">
                                          <p:stCondLst>
                                            <p:cond delay="0"/>
                                          </p:stCondLst>
                                        </p:cTn>
                                        <p:tgtEl>
                                          <p:spTgt spid="710699"/>
                                        </p:tgtEl>
                                        <p:attrNameLst>
                                          <p:attrName>style.visibility</p:attrName>
                                        </p:attrNameLst>
                                      </p:cBhvr>
                                      <p:to>
                                        <p:strVal val="visible"/>
                                      </p:to>
                                    </p:set>
                                    <p:anim calcmode="lin" valueType="num">
                                      <p:cBhvr additive="base">
                                        <p:cTn id="145" dur="500" fill="hold"/>
                                        <p:tgtEl>
                                          <p:spTgt spid="710699"/>
                                        </p:tgtEl>
                                        <p:attrNameLst>
                                          <p:attrName>ppt_x</p:attrName>
                                        </p:attrNameLst>
                                      </p:cBhvr>
                                      <p:tavLst>
                                        <p:tav tm="0">
                                          <p:val>
                                            <p:strVal val="1+#ppt_w/2"/>
                                          </p:val>
                                        </p:tav>
                                        <p:tav tm="100000">
                                          <p:val>
                                            <p:strVal val="#ppt_x"/>
                                          </p:val>
                                        </p:tav>
                                      </p:tavLst>
                                    </p:anim>
                                    <p:anim calcmode="lin" valueType="num">
                                      <p:cBhvr additive="base">
                                        <p:cTn id="146" dur="500" fill="hold"/>
                                        <p:tgtEl>
                                          <p:spTgt spid="710699"/>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5.55556E-7 4.04255E-6 L -0.04844 0.35661 " pathEditMode="relative" rAng="0" ptsTypes="AA">
                                      <p:cBhvr>
                                        <p:cTn id="150" dur="2000" fill="hold"/>
                                        <p:tgtEl>
                                          <p:spTgt spid="710659"/>
                                        </p:tgtEl>
                                        <p:attrNameLst>
                                          <p:attrName>ppt_x</p:attrName>
                                          <p:attrName>ppt_y</p:attrName>
                                        </p:attrNameLst>
                                      </p:cBhvr>
                                      <p:rCtr x="-2431" y="17831"/>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5.55556E-7 4.6346E-6 L 0.04028 0.00208 " pathEditMode="relative" ptsTypes="AA">
                                      <p:cBhvr>
                                        <p:cTn id="154" dur="2000" fill="hold"/>
                                        <p:tgtEl>
                                          <p:spTgt spid="710693"/>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2.5E-6 3.42276E-7 L 0.02309 0.35268 " pathEditMode="relative" rAng="0" ptsTypes="AA">
                                      <p:cBhvr>
                                        <p:cTn id="158" dur="2000" fill="hold"/>
                                        <p:tgtEl>
                                          <p:spTgt spid="710660"/>
                                        </p:tgtEl>
                                        <p:attrNameLst>
                                          <p:attrName>ppt_x</p:attrName>
                                          <p:attrName>ppt_y</p:attrName>
                                        </p:attrNameLst>
                                      </p:cBhvr>
                                      <p:rCtr x="1146" y="17623"/>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0" presetClass="path" presetSubtype="0" accel="50000" decel="50000" fill="hold" nodeType="clickEffect">
                                  <p:stCondLst>
                                    <p:cond delay="0"/>
                                  </p:stCondLst>
                                  <p:childTnLst>
                                    <p:animMotion origin="layout" path="M -3.05556E-6 1.11008E-6 L 0.03333 1.11008E-6 " pathEditMode="relative" ptsTypes="AA">
                                      <p:cBhvr>
                                        <p:cTn id="162" dur="2000" fill="hold"/>
                                        <p:tgtEl>
                                          <p:spTgt spid="710696"/>
                                        </p:tgtEl>
                                        <p:attrNameLst>
                                          <p:attrName>ppt_x</p:attrName>
                                          <p:attrName>ppt_y</p:attrName>
                                        </p:attrNameLst>
                                      </p:cBhvr>
                                    </p:animMotion>
                                  </p:childTnLst>
                                </p:cTn>
                              </p:par>
                              <p:par>
                                <p:cTn id="163" presetID="1" presetClass="exit" presetSubtype="0" fill="hold" nodeType="withEffect">
                                  <p:stCondLst>
                                    <p:cond delay="0"/>
                                  </p:stCondLst>
                                  <p:childTnLst>
                                    <p:set>
                                      <p:cBhvr>
                                        <p:cTn id="164" dur="1" fill="hold">
                                          <p:stCondLst>
                                            <p:cond delay="0"/>
                                          </p:stCondLst>
                                        </p:cTn>
                                        <p:tgtEl>
                                          <p:spTgt spid="71069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710696"/>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0" presetClass="exit" presetSubtype="0" fill="hold" grpId="2" nodeType="clickEffect">
                                  <p:stCondLst>
                                    <p:cond delay="0"/>
                                  </p:stCondLst>
                                  <p:childTnLst>
                                    <p:animEffect transition="out" filter="fade">
                                      <p:cBhvr>
                                        <p:cTn id="170" dur="1000"/>
                                        <p:tgtEl>
                                          <p:spTgt spid="710684"/>
                                        </p:tgtEl>
                                      </p:cBhvr>
                                    </p:animEffect>
                                    <p:set>
                                      <p:cBhvr>
                                        <p:cTn id="171" dur="1" fill="hold">
                                          <p:stCondLst>
                                            <p:cond delay="999"/>
                                          </p:stCondLst>
                                        </p:cTn>
                                        <p:tgtEl>
                                          <p:spTgt spid="710684"/>
                                        </p:tgtEl>
                                        <p:attrNameLst>
                                          <p:attrName>style.visibility</p:attrName>
                                        </p:attrNameLst>
                                      </p:cBhvr>
                                      <p:to>
                                        <p:strVal val="hidden"/>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64" presetClass="path" presetSubtype="0" accel="50000" decel="50000" fill="hold" nodeType="clickEffect">
                                  <p:stCondLst>
                                    <p:cond delay="0"/>
                                  </p:stCondLst>
                                  <p:childTnLst>
                                    <p:animMotion origin="layout" path="M -0.04844 0.35661 L -0.05139 -0.00232 " pathEditMode="relative" rAng="0" ptsTypes="AA">
                                      <p:cBhvr>
                                        <p:cTn id="175" dur="2000" fill="hold"/>
                                        <p:tgtEl>
                                          <p:spTgt spid="710659"/>
                                        </p:tgtEl>
                                        <p:attrNameLst>
                                          <p:attrName>ppt_x</p:attrName>
                                          <p:attrName>ppt_y</p:attrName>
                                        </p:attrNameLst>
                                      </p:cBhvr>
                                      <p:rCtr x="-156" y="-17946"/>
                                    </p:animMotion>
                                  </p:childTnLst>
                                </p:cTn>
                              </p:par>
                              <p:par>
                                <p:cTn id="176" presetID="64" presetClass="path" presetSubtype="0" accel="50000" decel="50000" fill="hold" nodeType="withEffect">
                                  <p:stCondLst>
                                    <p:cond delay="0"/>
                                  </p:stCondLst>
                                  <p:childTnLst>
                                    <p:animMotion origin="layout" path="M 0.02292 0.35407 L 0.02292 0.00116 " pathEditMode="relative" rAng="0" ptsTypes="AA">
                                      <p:cBhvr>
                                        <p:cTn id="177" dur="2000" fill="hold"/>
                                        <p:tgtEl>
                                          <p:spTgt spid="710660"/>
                                        </p:tgtEl>
                                        <p:attrNameLst>
                                          <p:attrName>ppt_x</p:attrName>
                                          <p:attrName>ppt_y</p:attrName>
                                        </p:attrNameLst>
                                      </p:cBhvr>
                                      <p:rCtr x="0" y="-17646"/>
                                    </p:animMotion>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xit" presetSubtype="2" fill="hold" nodeType="clickEffect">
                                  <p:stCondLst>
                                    <p:cond delay="0"/>
                                  </p:stCondLst>
                                  <p:childTnLst>
                                    <p:anim calcmode="lin" valueType="num">
                                      <p:cBhvr additive="base">
                                        <p:cTn id="181" dur="500"/>
                                        <p:tgtEl>
                                          <p:spTgt spid="710699"/>
                                        </p:tgtEl>
                                        <p:attrNameLst>
                                          <p:attrName>ppt_x</p:attrName>
                                        </p:attrNameLst>
                                      </p:cBhvr>
                                      <p:tavLst>
                                        <p:tav tm="0">
                                          <p:val>
                                            <p:strVal val="ppt_x"/>
                                          </p:val>
                                        </p:tav>
                                        <p:tav tm="100000">
                                          <p:val>
                                            <p:strVal val="1+ppt_w/2"/>
                                          </p:val>
                                        </p:tav>
                                      </p:tavLst>
                                    </p:anim>
                                    <p:anim calcmode="lin" valueType="num">
                                      <p:cBhvr additive="base">
                                        <p:cTn id="182" dur="500"/>
                                        <p:tgtEl>
                                          <p:spTgt spid="710699"/>
                                        </p:tgtEl>
                                        <p:attrNameLst>
                                          <p:attrName>ppt_y</p:attrName>
                                        </p:attrNameLst>
                                      </p:cBhvr>
                                      <p:tavLst>
                                        <p:tav tm="0">
                                          <p:val>
                                            <p:strVal val="ppt_y"/>
                                          </p:val>
                                        </p:tav>
                                        <p:tav tm="100000">
                                          <p:val>
                                            <p:strVal val="ppt_y"/>
                                          </p:val>
                                        </p:tav>
                                      </p:tavLst>
                                    </p:anim>
                                    <p:set>
                                      <p:cBhvr>
                                        <p:cTn id="183" dur="1" fill="hold">
                                          <p:stCondLst>
                                            <p:cond delay="499"/>
                                          </p:stCondLst>
                                        </p:cTn>
                                        <p:tgtEl>
                                          <p:spTgt spid="710699"/>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710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8" grpId="1" animBg="1"/>
      <p:bldP spid="710674" grpId="0" animBg="1"/>
      <p:bldP spid="710684" grpId="0" animBg="1"/>
      <p:bldP spid="710684" grpId="1" animBg="1"/>
      <p:bldP spid="710684" grpId="2" animBg="1"/>
      <p:bldP spid="710676" grpId="0" animBg="1"/>
      <p:bldP spid="710676" grpId="1" animBg="1"/>
      <p:bldP spid="710677" grpId="0" animBg="1"/>
      <p:bldP spid="710677" grpId="1" animBg="1"/>
      <p:bldP spid="710679" grpId="0" animBg="1"/>
      <p:bldP spid="710680" grpId="0" animBg="1"/>
      <p:bldP spid="710681" grpId="0" animBg="1"/>
      <p:bldP spid="710682" grpId="0" animBg="1"/>
      <p:bldP spid="710682" grpId="1" animBg="1"/>
      <p:bldP spid="710683" grpId="0" animBg="1"/>
      <p:bldP spid="710683" grpId="1" animBg="1"/>
      <p:bldP spid="710685" grpId="0" animBg="1"/>
      <p:bldP spid="710685" grpId="1" animBg="1"/>
      <p:bldP spid="710687" grpId="0" animBg="1"/>
      <p:bldP spid="710687" grpId="1" animBg="1"/>
      <p:bldP spid="710690" grpId="0" animBg="1"/>
      <p:bldP spid="710690" grpId="1" animBg="1"/>
      <p:bldP spid="710691" grpId="0" animBg="1"/>
      <p:bldP spid="710691" grpId="1" animBg="1"/>
      <p:bldP spid="710692" grpId="0" animBg="1"/>
      <p:bldP spid="710692" grpId="1" animBg="1"/>
      <p:bldP spid="710701" grpId="0"/>
      <p:bldP spid="710702" grpId="0"/>
      <p:bldP spid="710704" grpId="0"/>
      <p:bldP spid="7107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592C2894-8693-491E-8585-6F3E8E63698E}" type="slidenum">
              <a:rPr lang="en-US"/>
              <a:pPr/>
              <a:t>27</a:t>
            </a:fld>
            <a:endParaRPr lang="en-US"/>
          </a:p>
        </p:txBody>
      </p:sp>
      <p:sp>
        <p:nvSpPr>
          <p:cNvPr id="526338"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526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526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4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4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46" name="Picture 10"/>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47" name="Group 11"/>
          <p:cNvGrpSpPr>
            <a:grpSpLocks/>
          </p:cNvGrpSpPr>
          <p:nvPr/>
        </p:nvGrpSpPr>
        <p:grpSpPr bwMode="auto">
          <a:xfrm>
            <a:off x="4105275" y="647700"/>
            <a:ext cx="387350" cy="1147763"/>
            <a:chOff x="2132" y="346"/>
            <a:chExt cx="253" cy="909"/>
          </a:xfrm>
        </p:grpSpPr>
        <p:pic>
          <p:nvPicPr>
            <p:cNvPr id="52634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49" name="Rectangle 13"/>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53"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54"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526392" name="Group 56"/>
          <p:cNvGrpSpPr>
            <a:grpSpLocks/>
          </p:cNvGrpSpPr>
          <p:nvPr/>
        </p:nvGrpSpPr>
        <p:grpSpPr bwMode="auto">
          <a:xfrm>
            <a:off x="1143000" y="1965325"/>
            <a:ext cx="4570413" cy="1397000"/>
            <a:chOff x="720" y="1238"/>
            <a:chExt cx="2879" cy="880"/>
          </a:xfrm>
        </p:grpSpPr>
        <p:pic>
          <p:nvPicPr>
            <p:cNvPr id="52635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20" y="1721"/>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58"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64" y="1402"/>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59"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905" y="1238"/>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6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 y="1440"/>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61" name="Picture 25"/>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440" y="153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62" name="Group 26"/>
            <p:cNvGrpSpPr>
              <a:grpSpLocks/>
            </p:cNvGrpSpPr>
            <p:nvPr/>
          </p:nvGrpSpPr>
          <p:grpSpPr bwMode="auto">
            <a:xfrm>
              <a:off x="3166" y="1387"/>
              <a:ext cx="244" cy="723"/>
              <a:chOff x="2132" y="346"/>
              <a:chExt cx="253" cy="909"/>
            </a:xfrm>
          </p:grpSpPr>
          <p:pic>
            <p:nvPicPr>
              <p:cNvPr id="526363" name="Picture 2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64" name="Rectangle 2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65" name="Picture 2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412" y="1514"/>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66" name="Picture 3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4" y="1251"/>
              <a:ext cx="163" cy="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6391" name="Group 55"/>
          <p:cNvGrpSpPr>
            <a:grpSpLocks/>
          </p:cNvGrpSpPr>
          <p:nvPr/>
        </p:nvGrpSpPr>
        <p:grpSpPr bwMode="auto">
          <a:xfrm>
            <a:off x="457200" y="3570288"/>
            <a:ext cx="5559425" cy="1408112"/>
            <a:chOff x="288" y="2249"/>
            <a:chExt cx="3502" cy="887"/>
          </a:xfrm>
        </p:grpSpPr>
        <p:pic>
          <p:nvPicPr>
            <p:cNvPr id="526367"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288" y="2729"/>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68"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432" y="2410"/>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69" name="Picture 3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538" y="2509"/>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70" name="Picture 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07" y="2249"/>
              <a:ext cx="163" cy="864"/>
            </a:xfrm>
            <a:prstGeom prst="rect">
              <a:avLst/>
            </a:prstGeom>
            <a:noFill/>
            <a:extLst>
              <a:ext uri="{909E8E84-426E-40DD-AFC4-6F175D3DCCD1}">
                <a14:hiddenFill xmlns:a14="http://schemas.microsoft.com/office/drawing/2010/main">
                  <a:solidFill>
                    <a:srgbClr val="FFFFFF"/>
                  </a:solidFill>
                </a14:hiddenFill>
              </a:ext>
            </a:extLst>
          </p:spPr>
        </p:pic>
        <p:pic>
          <p:nvPicPr>
            <p:cNvPr id="526371" name="Picture 3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544" y="2256"/>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72"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 y="2458"/>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73" name="Picture 3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631" y="250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74" name="Group 38"/>
            <p:cNvGrpSpPr>
              <a:grpSpLocks/>
            </p:cNvGrpSpPr>
            <p:nvPr/>
          </p:nvGrpSpPr>
          <p:grpSpPr bwMode="auto">
            <a:xfrm>
              <a:off x="3362" y="2352"/>
              <a:ext cx="244" cy="723"/>
              <a:chOff x="2132" y="346"/>
              <a:chExt cx="253" cy="909"/>
            </a:xfrm>
          </p:grpSpPr>
          <p:pic>
            <p:nvPicPr>
              <p:cNvPr id="526375" name="Picture 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76" name="Rectangle 4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526377"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04800" y="58991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78" name="Picture 4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914400" y="54419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79" name="Picture 4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614613" y="56038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80" name="Picture 4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8800" y="518160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2638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419600" y="517048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8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47528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8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6015038" y="563086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84" name="Group 48"/>
          <p:cNvGrpSpPr>
            <a:grpSpLocks/>
          </p:cNvGrpSpPr>
          <p:nvPr/>
        </p:nvGrpSpPr>
        <p:grpSpPr bwMode="auto">
          <a:xfrm>
            <a:off x="5173663" y="5405438"/>
            <a:ext cx="387350" cy="1147762"/>
            <a:chOff x="2132" y="346"/>
            <a:chExt cx="253" cy="909"/>
          </a:xfrm>
        </p:grpSpPr>
        <p:pic>
          <p:nvPicPr>
            <p:cNvPr id="52638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8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6389" name="Line 53"/>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0" name="Text Box 54"/>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526393" name="Line 57"/>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4" name="Text Box 58"/>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392"/>
                                        </p:tgtEl>
                                        <p:attrNameLst>
                                          <p:attrName>style.visibility</p:attrName>
                                        </p:attrNameLst>
                                      </p:cBhvr>
                                      <p:to>
                                        <p:strVal val="visible"/>
                                      </p:to>
                                    </p:set>
                                    <p:animEffect transition="in" filter="wipe(up)">
                                      <p:cBhvr>
                                        <p:cTn id="7" dur="500"/>
                                        <p:tgtEl>
                                          <p:spTgt spid="526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6391"/>
                                        </p:tgtEl>
                                        <p:attrNameLst>
                                          <p:attrName>style.visibility</p:attrName>
                                        </p:attrNameLst>
                                      </p:cBhvr>
                                      <p:to>
                                        <p:strVal val="visible"/>
                                      </p:to>
                                    </p:set>
                                    <p:animEffect transition="in" filter="wipe(up)">
                                      <p:cBhvr>
                                        <p:cTn id="12" dur="500"/>
                                        <p:tgtEl>
                                          <p:spTgt spid="52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6377"/>
                                        </p:tgtEl>
                                        <p:attrNameLst>
                                          <p:attrName>style.visibility</p:attrName>
                                        </p:attrNameLst>
                                      </p:cBhvr>
                                      <p:to>
                                        <p:strVal val="visible"/>
                                      </p:to>
                                    </p:set>
                                    <p:animEffect transition="in" filter="wipe(up)">
                                      <p:cBhvr>
                                        <p:cTn id="17" dur="500"/>
                                        <p:tgtEl>
                                          <p:spTgt spid="526377"/>
                                        </p:tgtEl>
                                      </p:cBhvr>
                                    </p:animEffect>
                                  </p:childTnLst>
                                </p:cTn>
                              </p:par>
                              <p:par>
                                <p:cTn id="18" presetID="22" presetClass="entr" presetSubtype="1" fill="hold" nodeType="withEffect">
                                  <p:stCondLst>
                                    <p:cond delay="0"/>
                                  </p:stCondLst>
                                  <p:childTnLst>
                                    <p:set>
                                      <p:cBhvr>
                                        <p:cTn id="19" dur="1" fill="hold">
                                          <p:stCondLst>
                                            <p:cond delay="0"/>
                                          </p:stCondLst>
                                        </p:cTn>
                                        <p:tgtEl>
                                          <p:spTgt spid="526378"/>
                                        </p:tgtEl>
                                        <p:attrNameLst>
                                          <p:attrName>style.visibility</p:attrName>
                                        </p:attrNameLst>
                                      </p:cBhvr>
                                      <p:to>
                                        <p:strVal val="visible"/>
                                      </p:to>
                                    </p:set>
                                    <p:animEffect transition="in" filter="wipe(up)">
                                      <p:cBhvr>
                                        <p:cTn id="20" dur="500"/>
                                        <p:tgtEl>
                                          <p:spTgt spid="526378"/>
                                        </p:tgtEl>
                                      </p:cBhvr>
                                    </p:animEffect>
                                  </p:childTnLst>
                                </p:cTn>
                              </p:par>
                              <p:par>
                                <p:cTn id="21" presetID="22" presetClass="entr" presetSubtype="1" fill="hold" nodeType="withEffect">
                                  <p:stCondLst>
                                    <p:cond delay="0"/>
                                  </p:stCondLst>
                                  <p:childTnLst>
                                    <p:set>
                                      <p:cBhvr>
                                        <p:cTn id="22" dur="1" fill="hold">
                                          <p:stCondLst>
                                            <p:cond delay="0"/>
                                          </p:stCondLst>
                                        </p:cTn>
                                        <p:tgtEl>
                                          <p:spTgt spid="526379"/>
                                        </p:tgtEl>
                                        <p:attrNameLst>
                                          <p:attrName>style.visibility</p:attrName>
                                        </p:attrNameLst>
                                      </p:cBhvr>
                                      <p:to>
                                        <p:strVal val="visible"/>
                                      </p:to>
                                    </p:set>
                                    <p:animEffect transition="in" filter="wipe(up)">
                                      <p:cBhvr>
                                        <p:cTn id="23" dur="500"/>
                                        <p:tgtEl>
                                          <p:spTgt spid="526379"/>
                                        </p:tgtEl>
                                      </p:cBhvr>
                                    </p:animEffect>
                                  </p:childTnLst>
                                </p:cTn>
                              </p:par>
                              <p:par>
                                <p:cTn id="24" presetID="22" presetClass="entr" presetSubtype="1" fill="hold" nodeType="withEffect">
                                  <p:stCondLst>
                                    <p:cond delay="0"/>
                                  </p:stCondLst>
                                  <p:childTnLst>
                                    <p:set>
                                      <p:cBhvr>
                                        <p:cTn id="25" dur="1" fill="hold">
                                          <p:stCondLst>
                                            <p:cond delay="0"/>
                                          </p:stCondLst>
                                        </p:cTn>
                                        <p:tgtEl>
                                          <p:spTgt spid="526380"/>
                                        </p:tgtEl>
                                        <p:attrNameLst>
                                          <p:attrName>style.visibility</p:attrName>
                                        </p:attrNameLst>
                                      </p:cBhvr>
                                      <p:to>
                                        <p:strVal val="visible"/>
                                      </p:to>
                                    </p:set>
                                    <p:animEffect transition="in" filter="wipe(up)">
                                      <p:cBhvr>
                                        <p:cTn id="26" dur="500"/>
                                        <p:tgtEl>
                                          <p:spTgt spid="526380"/>
                                        </p:tgtEl>
                                      </p:cBhvr>
                                    </p:animEffect>
                                  </p:childTnLst>
                                </p:cTn>
                              </p:par>
                              <p:par>
                                <p:cTn id="27" presetID="22" presetClass="entr" presetSubtype="1" fill="hold" nodeType="withEffect">
                                  <p:stCondLst>
                                    <p:cond delay="0"/>
                                  </p:stCondLst>
                                  <p:childTnLst>
                                    <p:set>
                                      <p:cBhvr>
                                        <p:cTn id="28" dur="1" fill="hold">
                                          <p:stCondLst>
                                            <p:cond delay="0"/>
                                          </p:stCondLst>
                                        </p:cTn>
                                        <p:tgtEl>
                                          <p:spTgt spid="526381"/>
                                        </p:tgtEl>
                                        <p:attrNameLst>
                                          <p:attrName>style.visibility</p:attrName>
                                        </p:attrNameLst>
                                      </p:cBhvr>
                                      <p:to>
                                        <p:strVal val="visible"/>
                                      </p:to>
                                    </p:set>
                                    <p:animEffect transition="in" filter="wipe(up)">
                                      <p:cBhvr>
                                        <p:cTn id="29" dur="500"/>
                                        <p:tgtEl>
                                          <p:spTgt spid="526381"/>
                                        </p:tgtEl>
                                      </p:cBhvr>
                                    </p:animEffect>
                                  </p:childTnLst>
                                </p:cTn>
                              </p:par>
                              <p:par>
                                <p:cTn id="30" presetID="22" presetClass="entr" presetSubtype="1" fill="hold" nodeType="withEffect">
                                  <p:stCondLst>
                                    <p:cond delay="0"/>
                                  </p:stCondLst>
                                  <p:childTnLst>
                                    <p:set>
                                      <p:cBhvr>
                                        <p:cTn id="31" dur="1" fill="hold">
                                          <p:stCondLst>
                                            <p:cond delay="0"/>
                                          </p:stCondLst>
                                        </p:cTn>
                                        <p:tgtEl>
                                          <p:spTgt spid="526382"/>
                                        </p:tgtEl>
                                        <p:attrNameLst>
                                          <p:attrName>style.visibility</p:attrName>
                                        </p:attrNameLst>
                                      </p:cBhvr>
                                      <p:to>
                                        <p:strVal val="visible"/>
                                      </p:to>
                                    </p:set>
                                    <p:animEffect transition="in" filter="wipe(up)">
                                      <p:cBhvr>
                                        <p:cTn id="32" dur="500"/>
                                        <p:tgtEl>
                                          <p:spTgt spid="526382"/>
                                        </p:tgtEl>
                                      </p:cBhvr>
                                    </p:animEffect>
                                  </p:childTnLst>
                                </p:cTn>
                              </p:par>
                              <p:par>
                                <p:cTn id="33" presetID="22" presetClass="entr" presetSubtype="1" fill="hold" nodeType="withEffect">
                                  <p:stCondLst>
                                    <p:cond delay="0"/>
                                  </p:stCondLst>
                                  <p:childTnLst>
                                    <p:set>
                                      <p:cBhvr>
                                        <p:cTn id="34" dur="1" fill="hold">
                                          <p:stCondLst>
                                            <p:cond delay="0"/>
                                          </p:stCondLst>
                                        </p:cTn>
                                        <p:tgtEl>
                                          <p:spTgt spid="526383"/>
                                        </p:tgtEl>
                                        <p:attrNameLst>
                                          <p:attrName>style.visibility</p:attrName>
                                        </p:attrNameLst>
                                      </p:cBhvr>
                                      <p:to>
                                        <p:strVal val="visible"/>
                                      </p:to>
                                    </p:set>
                                    <p:animEffect transition="in" filter="wipe(up)">
                                      <p:cBhvr>
                                        <p:cTn id="35" dur="500"/>
                                        <p:tgtEl>
                                          <p:spTgt spid="526383"/>
                                        </p:tgtEl>
                                      </p:cBhvr>
                                    </p:animEffect>
                                  </p:childTnLst>
                                </p:cTn>
                              </p:par>
                              <p:par>
                                <p:cTn id="36" presetID="22" presetClass="entr" presetSubtype="1" fill="hold" nodeType="withEffect">
                                  <p:stCondLst>
                                    <p:cond delay="0"/>
                                  </p:stCondLst>
                                  <p:childTnLst>
                                    <p:set>
                                      <p:cBhvr>
                                        <p:cTn id="37" dur="1" fill="hold">
                                          <p:stCondLst>
                                            <p:cond delay="0"/>
                                          </p:stCondLst>
                                        </p:cTn>
                                        <p:tgtEl>
                                          <p:spTgt spid="526384"/>
                                        </p:tgtEl>
                                        <p:attrNameLst>
                                          <p:attrName>style.visibility</p:attrName>
                                        </p:attrNameLst>
                                      </p:cBhvr>
                                      <p:to>
                                        <p:strVal val="visible"/>
                                      </p:to>
                                    </p:set>
                                    <p:animEffect transition="in" filter="wipe(up)">
                                      <p:cBhvr>
                                        <p:cTn id="38" dur="500"/>
                                        <p:tgtEl>
                                          <p:spTgt spid="5263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26389"/>
                                        </p:tgtEl>
                                        <p:attrNameLst>
                                          <p:attrName>style.visibility</p:attrName>
                                        </p:attrNameLst>
                                      </p:cBhvr>
                                      <p:to>
                                        <p:strVal val="visible"/>
                                      </p:to>
                                    </p:set>
                                    <p:animEffect transition="in" filter="wipe(up)">
                                      <p:cBhvr>
                                        <p:cTn id="43" dur="500"/>
                                        <p:tgtEl>
                                          <p:spTgt spid="5263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6390"/>
                                        </p:tgtEl>
                                        <p:attrNameLst>
                                          <p:attrName>style.visibility</p:attrName>
                                        </p:attrNameLst>
                                      </p:cBhvr>
                                      <p:to>
                                        <p:strVal val="visible"/>
                                      </p:to>
                                    </p:set>
                                    <p:animEffect transition="in" filter="fade">
                                      <p:cBhvr>
                                        <p:cTn id="46" dur="500"/>
                                        <p:tgtEl>
                                          <p:spTgt spid="52639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xit" presetSubtype="0" fill="hold" nodeType="clickEffect">
                                  <p:stCondLst>
                                    <p:cond delay="0"/>
                                  </p:stCondLst>
                                  <p:childTnLst>
                                    <p:animEffect transition="out" filter="fade">
                                      <p:cBhvr>
                                        <p:cTn id="50" dur="500"/>
                                        <p:tgtEl>
                                          <p:spTgt spid="526392"/>
                                        </p:tgtEl>
                                      </p:cBhvr>
                                    </p:animEffect>
                                    <p:set>
                                      <p:cBhvr>
                                        <p:cTn id="51" dur="1" fill="hold">
                                          <p:stCondLst>
                                            <p:cond delay="499"/>
                                          </p:stCondLst>
                                        </p:cTn>
                                        <p:tgtEl>
                                          <p:spTgt spid="52639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26391"/>
                                        </p:tgtEl>
                                      </p:cBhvr>
                                    </p:animEffect>
                                    <p:set>
                                      <p:cBhvr>
                                        <p:cTn id="54" dur="1" fill="hold">
                                          <p:stCondLst>
                                            <p:cond delay="499"/>
                                          </p:stCondLst>
                                        </p:cTn>
                                        <p:tgtEl>
                                          <p:spTgt spid="52639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64" presetClass="path" presetSubtype="0" accel="50000" decel="50000" fill="hold" nodeType="clickEffect">
                                  <p:stCondLst>
                                    <p:cond delay="0"/>
                                  </p:stCondLst>
                                  <p:childTnLst>
                                    <p:animMotion origin="layout" path="M 1.11111E-6 -4.0518E-6 L 0.01649 -0.23149 " pathEditMode="relative" rAng="0" ptsTypes="AA">
                                      <p:cBhvr>
                                        <p:cTn id="58" dur="2000" fill="hold"/>
                                        <p:tgtEl>
                                          <p:spTgt spid="526377"/>
                                        </p:tgtEl>
                                        <p:attrNameLst>
                                          <p:attrName>ppt_x</p:attrName>
                                          <p:attrName>ppt_y</p:attrName>
                                        </p:attrNameLst>
                                      </p:cBhvr>
                                      <p:rCtr x="816" y="-11586"/>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64" presetClass="path" presetSubtype="0" accel="50000" decel="50000" fill="hold" nodeType="clickEffect">
                                  <p:stCondLst>
                                    <p:cond delay="0"/>
                                  </p:stCondLst>
                                  <p:childTnLst>
                                    <p:animMotion origin="layout" path="M 4.44444E-6 1.9704E-6 L -0.02188 -0.24098 " pathEditMode="relative" rAng="0" ptsTypes="AA">
                                      <p:cBhvr>
                                        <p:cTn id="62" dur="2000" fill="hold"/>
                                        <p:tgtEl>
                                          <p:spTgt spid="526378"/>
                                        </p:tgtEl>
                                        <p:attrNameLst>
                                          <p:attrName>ppt_x</p:attrName>
                                          <p:attrName>ppt_y</p:attrName>
                                        </p:attrNameLst>
                                      </p:cBhvr>
                                      <p:rCtr x="-1094" y="-12049"/>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64" presetClass="path" presetSubtype="0" accel="50000" decel="50000" fill="hold" nodeType="clickEffect">
                                  <p:stCondLst>
                                    <p:cond delay="0"/>
                                  </p:stCondLst>
                                  <p:childTnLst>
                                    <p:animMotion origin="layout" path="M 2.77778E-6 -2.6642E-6 L -0.06407 -0.24977 " pathEditMode="relative" rAng="0" ptsTypes="AA">
                                      <p:cBhvr>
                                        <p:cTn id="66" dur="2000" fill="hold"/>
                                        <p:tgtEl>
                                          <p:spTgt spid="526379"/>
                                        </p:tgtEl>
                                        <p:attrNameLst>
                                          <p:attrName>ppt_x</p:attrName>
                                          <p:attrName>ppt_y</p:attrName>
                                        </p:attrNameLst>
                                      </p:cBhvr>
                                      <p:rCtr x="-3212" y="-1248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64" presetClass="path" presetSubtype="0" accel="50000" decel="50000" fill="hold" nodeType="clickEffect">
                                  <p:stCondLst>
                                    <p:cond delay="0"/>
                                  </p:stCondLst>
                                  <p:childTnLst>
                                    <p:animMotion origin="layout" path="M -2.5E-6 -4.10731E-6 L 0.07466 -0.24953 " pathEditMode="relative" rAng="0" ptsTypes="AA">
                                      <p:cBhvr>
                                        <p:cTn id="70" dur="2000" fill="hold"/>
                                        <p:tgtEl>
                                          <p:spTgt spid="526380"/>
                                        </p:tgtEl>
                                        <p:attrNameLst>
                                          <p:attrName>ppt_x</p:attrName>
                                          <p:attrName>ppt_y</p:attrName>
                                        </p:attrNameLst>
                                      </p:cBhvr>
                                      <p:rCtr x="3733" y="-12488"/>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64" presetClass="path" presetSubtype="0" accel="50000" decel="50000" fill="hold" nodeType="clickEffect">
                                  <p:stCondLst>
                                    <p:cond delay="0"/>
                                  </p:stCondLst>
                                  <p:childTnLst>
                                    <p:animMotion origin="layout" path="M 1.66667E-6 -1.83164E-6 L 0.02535 -0.23751 " pathEditMode="relative" rAng="0" ptsTypes="AA">
                                      <p:cBhvr>
                                        <p:cTn id="74" dur="2000" fill="hold"/>
                                        <p:tgtEl>
                                          <p:spTgt spid="526382"/>
                                        </p:tgtEl>
                                        <p:attrNameLst>
                                          <p:attrName>ppt_x</p:attrName>
                                          <p:attrName>ppt_y</p:attrName>
                                        </p:attrNameLst>
                                      </p:cBhvr>
                                      <p:rCtr x="1267" y="-11887"/>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64" presetClass="path" presetSubtype="0" accel="50000" decel="50000" fill="hold" nodeType="clickEffect">
                                  <p:stCondLst>
                                    <p:cond delay="0"/>
                                  </p:stCondLst>
                                  <p:childTnLst>
                                    <p:animMotion origin="layout" path="M -4.16667E-6 4.62535E-6 L -0.03593 -0.23914 " pathEditMode="relative" rAng="0" ptsTypes="AA">
                                      <p:cBhvr>
                                        <p:cTn id="78" dur="2000" fill="hold"/>
                                        <p:tgtEl>
                                          <p:spTgt spid="526381"/>
                                        </p:tgtEl>
                                        <p:attrNameLst>
                                          <p:attrName>ppt_x</p:attrName>
                                          <p:attrName>ppt_y</p:attrName>
                                        </p:attrNameLst>
                                      </p:cBhvr>
                                      <p:rCtr x="-1806" y="-11957"/>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64" presetClass="path" presetSubtype="0" accel="50000" decel="50000" fill="hold" nodeType="clickEffect">
                                  <p:stCondLst>
                                    <p:cond delay="0"/>
                                  </p:stCondLst>
                                  <p:childTnLst>
                                    <p:animMotion origin="layout" path="M 2.22222E-6 -2.6642E-6 L -0.06719 -0.23959 " pathEditMode="relative" rAng="0" ptsTypes="AA">
                                      <p:cBhvr>
                                        <p:cTn id="82" dur="2000" fill="hold"/>
                                        <p:tgtEl>
                                          <p:spTgt spid="526383"/>
                                        </p:tgtEl>
                                        <p:attrNameLst>
                                          <p:attrName>ppt_x</p:attrName>
                                          <p:attrName>ppt_y</p:attrName>
                                        </p:attrNameLst>
                                      </p:cBhvr>
                                      <p:rCtr x="-3368" y="-11980"/>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64" presetClass="path" presetSubtype="0" accel="50000" decel="50000" fill="hold" nodeType="clickEffect">
                                  <p:stCondLst>
                                    <p:cond delay="0"/>
                                  </p:stCondLst>
                                  <p:childTnLst>
                                    <p:animMotion origin="layout" path="M 8.33333E-7 -2.82146E-6 L 0.0599 -0.23959 " pathEditMode="relative" rAng="0" ptsTypes="AA">
                                      <p:cBhvr>
                                        <p:cTn id="86" dur="2000" fill="hold"/>
                                        <p:tgtEl>
                                          <p:spTgt spid="526384"/>
                                        </p:tgtEl>
                                        <p:attrNameLst>
                                          <p:attrName>ppt_x</p:attrName>
                                          <p:attrName>ppt_y</p:attrName>
                                        </p:attrNameLst>
                                      </p:cBhvr>
                                      <p:rCtr x="2986" y="-1198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526393"/>
                                        </p:tgtEl>
                                        <p:attrNameLst>
                                          <p:attrName>style.visibility</p:attrName>
                                        </p:attrNameLst>
                                      </p:cBhvr>
                                      <p:to>
                                        <p:strVal val="visible"/>
                                      </p:to>
                                    </p:set>
                                    <p:animEffect transition="in" filter="wipe(up)">
                                      <p:cBhvr>
                                        <p:cTn id="91" dur="500"/>
                                        <p:tgtEl>
                                          <p:spTgt spid="52639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6394"/>
                                        </p:tgtEl>
                                        <p:attrNameLst>
                                          <p:attrName>style.visibility</p:attrName>
                                        </p:attrNameLst>
                                      </p:cBhvr>
                                      <p:to>
                                        <p:strVal val="visible"/>
                                      </p:to>
                                    </p:set>
                                    <p:animEffect transition="in" filter="fade">
                                      <p:cBhvr>
                                        <p:cTn id="94" dur="500"/>
                                        <p:tgtEl>
                                          <p:spTgt spid="52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89" grpId="0" animBg="1"/>
      <p:bldP spid="526390" grpId="0"/>
      <p:bldP spid="526393" grpId="0" animBg="1"/>
      <p:bldP spid="5263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4AA6056F-D375-497E-93F8-4363BE5A5E97}" type="slidenum">
              <a:rPr lang="en-US"/>
              <a:pPr/>
              <a:t>28</a:t>
            </a:fld>
            <a:endParaRPr lang="en-US"/>
          </a:p>
        </p:txBody>
      </p:sp>
      <p:sp>
        <p:nvSpPr>
          <p:cNvPr id="675842"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58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4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4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5849"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50" name="Group 10"/>
          <p:cNvGrpSpPr>
            <a:grpSpLocks/>
          </p:cNvGrpSpPr>
          <p:nvPr/>
        </p:nvGrpSpPr>
        <p:grpSpPr bwMode="auto">
          <a:xfrm>
            <a:off x="4105275" y="647700"/>
            <a:ext cx="387350" cy="1147763"/>
            <a:chOff x="2132" y="346"/>
            <a:chExt cx="253" cy="909"/>
          </a:xfrm>
        </p:grpSpPr>
        <p:pic>
          <p:nvPicPr>
            <p:cNvPr id="675851"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5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585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5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77"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87350" y="43164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78"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655638" y="377666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79" name="Picture 3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85963" y="388461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80" name="Picture 4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70150" y="3475038"/>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81"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051300" y="35464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82"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700" y="3851275"/>
            <a:ext cx="287338"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5883" name="Picture 43"/>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5387975" y="3994150"/>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84" name="Group 44"/>
          <p:cNvGrpSpPr>
            <a:grpSpLocks/>
          </p:cNvGrpSpPr>
          <p:nvPr/>
        </p:nvGrpSpPr>
        <p:grpSpPr bwMode="auto">
          <a:xfrm>
            <a:off x="5719763" y="3754438"/>
            <a:ext cx="387350" cy="1147762"/>
            <a:chOff x="2132" y="346"/>
            <a:chExt cx="253" cy="909"/>
          </a:xfrm>
        </p:grpSpPr>
        <p:pic>
          <p:nvPicPr>
            <p:cNvPr id="675885" name="Picture 4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86" name="Rectangle 46"/>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5887" name="Line 47"/>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8" name="Text Box 48"/>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5890" name="Text Box 50"/>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5892" name="Line 52"/>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5" name="Line 55"/>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6" name="Text Box 56"/>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33333E-6 -5.08788E-7 L 0.08524 -0.23774 " pathEditMode="relative" rAng="0" ptsTypes="AA">
                                      <p:cBhvr>
                                        <p:cTn id="6" dur="2000" fill="hold"/>
                                        <p:tgtEl>
                                          <p:spTgt spid="675877"/>
                                        </p:tgtEl>
                                        <p:attrNameLst>
                                          <p:attrName>ppt_x</p:attrName>
                                          <p:attrName>ppt_y</p:attrName>
                                        </p:attrNameLst>
                                      </p:cBhvr>
                                      <p:rCtr x="4253" y="-1188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4" presetClass="path" presetSubtype="0" accel="50000" decel="50000" fill="hold" nodeType="clickEffect">
                                  <p:stCondLst>
                                    <p:cond delay="0"/>
                                  </p:stCondLst>
                                  <p:childTnLst>
                                    <p:animMotion origin="layout" path="M 2.77778E-6 -1.2951E-7 L -0.06268 -0.22572 " pathEditMode="relative" rAng="0" ptsTypes="AA">
                                      <p:cBhvr>
                                        <p:cTn id="10" dur="2000" fill="hold"/>
                                        <p:tgtEl>
                                          <p:spTgt spid="675879"/>
                                        </p:tgtEl>
                                        <p:attrNameLst>
                                          <p:attrName>ppt_x</p:attrName>
                                          <p:attrName>ppt_y</p:attrName>
                                        </p:attrNameLst>
                                      </p:cBhvr>
                                      <p:rCtr x="-3142" y="-1128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3.05556E-6 1.41536E-6 L 0.13194 -0.23497 " pathEditMode="relative" rAng="0" ptsTypes="AA">
                                      <p:cBhvr>
                                        <p:cTn id="14" dur="2000" fill="hold"/>
                                        <p:tgtEl>
                                          <p:spTgt spid="675878"/>
                                        </p:tgtEl>
                                        <p:attrNameLst>
                                          <p:attrName>ppt_x</p:attrName>
                                          <p:attrName>ppt_y</p:attrName>
                                        </p:attrNameLst>
                                      </p:cBhvr>
                                      <p:rCtr x="6597" y="-11748"/>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64" presetClass="path" presetSubtype="0" accel="50000" decel="50000" fill="hold" nodeType="clickEffect">
                                  <p:stCondLst>
                                    <p:cond delay="0"/>
                                  </p:stCondLst>
                                  <p:childTnLst>
                                    <p:animMotion origin="layout" path="M -1.38889E-6 -1.71138E-6 L -0.02691 -0.22988 " pathEditMode="relative" rAng="0" ptsTypes="AA">
                                      <p:cBhvr>
                                        <p:cTn id="18" dur="2000" fill="hold"/>
                                        <p:tgtEl>
                                          <p:spTgt spid="675880"/>
                                        </p:tgtEl>
                                        <p:attrNameLst>
                                          <p:attrName>ppt_x</p:attrName>
                                          <p:attrName>ppt_y</p:attrName>
                                        </p:attrNameLst>
                                      </p:cBhvr>
                                      <p:rCtr x="-1354" y="-11494"/>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4" presetClass="path" presetSubtype="0" accel="50000" decel="50000" fill="hold" nodeType="clickEffect">
                                  <p:stCondLst>
                                    <p:cond delay="0"/>
                                  </p:stCondLst>
                                  <p:childTnLst>
                                    <p:animMotion origin="layout" path="M -1.38889E-6 3.96855E-6 L -0.12795 -0.22988 " pathEditMode="relative" rAng="0" ptsTypes="AA">
                                      <p:cBhvr>
                                        <p:cTn id="22" dur="2000" fill="hold"/>
                                        <p:tgtEl>
                                          <p:spTgt spid="675883"/>
                                        </p:tgtEl>
                                        <p:attrNameLst>
                                          <p:attrName>ppt_x</p:attrName>
                                          <p:attrName>ppt_y</p:attrName>
                                        </p:attrNameLst>
                                      </p:cBhvr>
                                      <p:rCtr x="-6406" y="-11494"/>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64" presetClass="path" presetSubtype="0" accel="50000" decel="50000" fill="hold" nodeType="clickEffect">
                                  <p:stCondLst>
                                    <p:cond delay="0"/>
                                  </p:stCondLst>
                                  <p:childTnLst>
                                    <p:animMotion origin="layout" path="M -1.66667E-6 4.66235E-6 L 0.08872 -0.23058 " pathEditMode="relative" rAng="0" ptsTypes="AA">
                                      <p:cBhvr>
                                        <p:cTn id="26" dur="2000" fill="hold"/>
                                        <p:tgtEl>
                                          <p:spTgt spid="675882"/>
                                        </p:tgtEl>
                                        <p:attrNameLst>
                                          <p:attrName>ppt_x</p:attrName>
                                          <p:attrName>ppt_y</p:attrName>
                                        </p:attrNameLst>
                                      </p:cBhvr>
                                      <p:rCtr x="4427" y="-1154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nodeType="clickEffect">
                                  <p:stCondLst>
                                    <p:cond delay="0"/>
                                  </p:stCondLst>
                                  <p:childTnLst>
                                    <p:animMotion origin="layout" path="M -1.38889E-6 -4.78261E-6 L -0.09826 -0.22779 " pathEditMode="relative" rAng="0" ptsTypes="AA">
                                      <p:cBhvr>
                                        <p:cTn id="30" dur="2000" fill="hold"/>
                                        <p:tgtEl>
                                          <p:spTgt spid="675884"/>
                                        </p:tgtEl>
                                        <p:attrNameLst>
                                          <p:attrName>ppt_x</p:attrName>
                                          <p:attrName>ppt_y</p:attrName>
                                        </p:attrNameLst>
                                      </p:cBhvr>
                                      <p:rCtr x="-4913" y="-11401"/>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64" presetClass="path" presetSubtype="0" accel="50000" decel="50000" fill="hold" nodeType="clickEffect">
                                  <p:stCondLst>
                                    <p:cond delay="0"/>
                                  </p:stCondLst>
                                  <p:childTnLst>
                                    <p:animMotion origin="layout" path="M 3.61111E-6 1.11933E-6 L 0.13142 -0.23705 " pathEditMode="relative" rAng="0" ptsTypes="AA">
                                      <p:cBhvr>
                                        <p:cTn id="34" dur="2000" fill="hold"/>
                                        <p:tgtEl>
                                          <p:spTgt spid="675881"/>
                                        </p:tgtEl>
                                        <p:attrNameLst>
                                          <p:attrName>ppt_x</p:attrName>
                                          <p:attrName>ppt_y</p:attrName>
                                        </p:attrNameLst>
                                      </p:cBhvr>
                                      <p:rCtr x="6562" y="-11864"/>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75895"/>
                                        </p:tgtEl>
                                        <p:attrNameLst>
                                          <p:attrName>style.visibility</p:attrName>
                                        </p:attrNameLst>
                                      </p:cBhvr>
                                      <p:to>
                                        <p:strVal val="visible"/>
                                      </p:to>
                                    </p:set>
                                    <p:animEffect transition="in" filter="wipe(up)">
                                      <p:cBhvr>
                                        <p:cTn id="39" dur="500"/>
                                        <p:tgtEl>
                                          <p:spTgt spid="6758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5896"/>
                                        </p:tgtEl>
                                        <p:attrNameLst>
                                          <p:attrName>style.visibility</p:attrName>
                                        </p:attrNameLst>
                                      </p:cBhvr>
                                      <p:to>
                                        <p:strVal val="visible"/>
                                      </p:to>
                                    </p:set>
                                    <p:animEffect transition="in" filter="fade">
                                      <p:cBhvr>
                                        <p:cTn id="42" dur="500"/>
                                        <p:tgtEl>
                                          <p:spTgt spid="67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5" grpId="0" animBg="1"/>
      <p:bldP spid="6758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251B5B59-8FBF-4B73-A43B-525824FCC569}" type="slidenum">
              <a:rPr lang="en-US"/>
              <a:pPr/>
              <a:t>29</a:t>
            </a:fld>
            <a:endParaRPr lang="en-US"/>
          </a:p>
        </p:txBody>
      </p:sp>
      <p:sp>
        <p:nvSpPr>
          <p:cNvPr id="677890"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789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89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89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7897"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898" name="Group 10"/>
          <p:cNvGrpSpPr>
            <a:grpSpLocks/>
          </p:cNvGrpSpPr>
          <p:nvPr/>
        </p:nvGrpSpPr>
        <p:grpSpPr bwMode="auto">
          <a:xfrm>
            <a:off x="4105275" y="647700"/>
            <a:ext cx="387350" cy="1147763"/>
            <a:chOff x="2132" y="346"/>
            <a:chExt cx="253" cy="909"/>
          </a:xfrm>
        </p:grpSpPr>
        <p:pic>
          <p:nvPicPr>
            <p:cNvPr id="67789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0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7901"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2"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3"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r="2388" b="1042"/>
          <a:stretch>
            <a:fillRect/>
          </a:stretch>
        </p:blipFill>
        <p:spPr bwMode="auto">
          <a:xfrm>
            <a:off x="1138238" y="27066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904"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828800" y="219392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90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371600" y="23558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6"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70113" y="1946275"/>
            <a:ext cx="258762"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7"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265738" y="19637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90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2955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7909" name="Picture 21"/>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213225" y="245268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910" name="Group 22"/>
          <p:cNvGrpSpPr>
            <a:grpSpLocks/>
          </p:cNvGrpSpPr>
          <p:nvPr/>
        </p:nvGrpSpPr>
        <p:grpSpPr bwMode="auto">
          <a:xfrm>
            <a:off x="4805363" y="2212975"/>
            <a:ext cx="387350" cy="1147763"/>
            <a:chOff x="2132" y="346"/>
            <a:chExt cx="253" cy="909"/>
          </a:xfrm>
        </p:grpSpPr>
        <p:pic>
          <p:nvPicPr>
            <p:cNvPr id="677911"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12" name="Rectangle 2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7913" name="Line 25"/>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4" name="Text Box 26"/>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7915" name="Text Box 27"/>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16" name="Line 28"/>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7" name="Line 29"/>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8" name="Text Box 30"/>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0" name="Line 32"/>
          <p:cNvSpPr>
            <a:spLocks noChangeShapeType="1"/>
          </p:cNvSpPr>
          <p:nvPr/>
        </p:nvSpPr>
        <p:spPr bwMode="auto">
          <a:xfrm>
            <a:off x="838200" y="20574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21" name="Text Box 33"/>
          <p:cNvSpPr txBox="1">
            <a:spLocks noChangeArrowheads="1"/>
          </p:cNvSpPr>
          <p:nvPr/>
        </p:nvSpPr>
        <p:spPr bwMode="auto">
          <a:xfrm>
            <a:off x="2490788" y="22066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2" name="Text Box 34"/>
          <p:cNvSpPr txBox="1">
            <a:spLocks noChangeArrowheads="1"/>
          </p:cNvSpPr>
          <p:nvPr/>
        </p:nvSpPr>
        <p:spPr bwMode="auto">
          <a:xfrm>
            <a:off x="517525" y="6062663"/>
            <a:ext cx="5942013"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6600CC"/>
                </a:solidFill>
              </a:rPr>
              <a:t>Overall, this gives us n·log</a:t>
            </a:r>
            <a:r>
              <a:rPr lang="en-US" sz="2200" b="1" baseline="-25000">
                <a:solidFill>
                  <a:srgbClr val="6600CC"/>
                </a:solidFill>
              </a:rPr>
              <a:t>2</a:t>
            </a:r>
            <a:r>
              <a:rPr lang="en-US" sz="2200">
                <a:solidFill>
                  <a:srgbClr val="6600CC"/>
                </a:solidFill>
              </a:rPr>
              <a:t>(n) steps to sort n items of data.  Not bad! </a:t>
            </a:r>
            <a:r>
              <a:rPr lang="en-US" sz="2200">
                <a:solidFill>
                  <a:srgbClr val="6600CC"/>
                </a:solidFill>
                <a:sym typeface="Wingdings" pitchFamily="2" charset="2"/>
              </a:rPr>
              <a:t></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77893"/>
                                        </p:tgtEl>
                                      </p:cBhvr>
                                    </p:animEffect>
                                    <p:set>
                                      <p:cBhvr>
                                        <p:cTn id="7" dur="1" fill="hold">
                                          <p:stCondLst>
                                            <p:cond delay="499"/>
                                          </p:stCondLst>
                                        </p:cTn>
                                        <p:tgtEl>
                                          <p:spTgt spid="67789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77894"/>
                                        </p:tgtEl>
                                      </p:cBhvr>
                                    </p:animEffect>
                                    <p:set>
                                      <p:cBhvr>
                                        <p:cTn id="10" dur="1" fill="hold">
                                          <p:stCondLst>
                                            <p:cond delay="499"/>
                                          </p:stCondLst>
                                        </p:cTn>
                                        <p:tgtEl>
                                          <p:spTgt spid="67789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77902"/>
                                        </p:tgtEl>
                                      </p:cBhvr>
                                    </p:animEffect>
                                    <p:set>
                                      <p:cBhvr>
                                        <p:cTn id="13" dur="1" fill="hold">
                                          <p:stCondLst>
                                            <p:cond delay="499"/>
                                          </p:stCondLst>
                                        </p:cTn>
                                        <p:tgtEl>
                                          <p:spTgt spid="67790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77901"/>
                                        </p:tgtEl>
                                      </p:cBhvr>
                                    </p:animEffect>
                                    <p:set>
                                      <p:cBhvr>
                                        <p:cTn id="16" dur="1" fill="hold">
                                          <p:stCondLst>
                                            <p:cond delay="499"/>
                                          </p:stCondLst>
                                        </p:cTn>
                                        <p:tgtEl>
                                          <p:spTgt spid="67790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77896"/>
                                        </p:tgtEl>
                                      </p:cBhvr>
                                    </p:animEffect>
                                    <p:set>
                                      <p:cBhvr>
                                        <p:cTn id="19" dur="1" fill="hold">
                                          <p:stCondLst>
                                            <p:cond delay="499"/>
                                          </p:stCondLst>
                                        </p:cTn>
                                        <p:tgtEl>
                                          <p:spTgt spid="67789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77895"/>
                                        </p:tgtEl>
                                      </p:cBhvr>
                                    </p:animEffect>
                                    <p:set>
                                      <p:cBhvr>
                                        <p:cTn id="22" dur="1" fill="hold">
                                          <p:stCondLst>
                                            <p:cond delay="499"/>
                                          </p:stCondLst>
                                        </p:cTn>
                                        <p:tgtEl>
                                          <p:spTgt spid="67789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77898"/>
                                        </p:tgtEl>
                                      </p:cBhvr>
                                    </p:animEffect>
                                    <p:set>
                                      <p:cBhvr>
                                        <p:cTn id="25" dur="1" fill="hold">
                                          <p:stCondLst>
                                            <p:cond delay="499"/>
                                          </p:stCondLst>
                                        </p:cTn>
                                        <p:tgtEl>
                                          <p:spTgt spid="67789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77897"/>
                                        </p:tgtEl>
                                      </p:cBhvr>
                                    </p:animEffect>
                                    <p:set>
                                      <p:cBhvr>
                                        <p:cTn id="28" dur="1" fill="hold">
                                          <p:stCondLst>
                                            <p:cond delay="499"/>
                                          </p:stCondLst>
                                        </p:cTn>
                                        <p:tgtEl>
                                          <p:spTgt spid="67789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nodeType="clickEffect">
                                  <p:stCondLst>
                                    <p:cond delay="0"/>
                                  </p:stCondLst>
                                  <p:childTnLst>
                                    <p:animMotion origin="layout" path="M -4.72222E-6 4.57909E-6 L 0.09584 -0.22572 " pathEditMode="relative" rAng="0" ptsTypes="AA">
                                      <p:cBhvr>
                                        <p:cTn id="32" dur="2000" fill="hold"/>
                                        <p:tgtEl>
                                          <p:spTgt spid="677903"/>
                                        </p:tgtEl>
                                        <p:attrNameLst>
                                          <p:attrName>ppt_x</p:attrName>
                                          <p:attrName>ppt_y</p:attrName>
                                        </p:attrNameLst>
                                      </p:cBhvr>
                                      <p:rCtr x="4792" y="-11286"/>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64" presetClass="path" presetSubtype="0" accel="50000" decel="50000" fill="hold" nodeType="clickEffect">
                                  <p:stCondLst>
                                    <p:cond delay="0"/>
                                  </p:stCondLst>
                                  <p:childTnLst>
                                    <p:animMotion origin="layout" path="M 8.33333E-7 4.56059E-6 L -0.21163 -0.22595 " pathEditMode="relative" rAng="0" ptsTypes="AA">
                                      <p:cBhvr>
                                        <p:cTn id="36" dur="2000" fill="hold"/>
                                        <p:tgtEl>
                                          <p:spTgt spid="677909"/>
                                        </p:tgtEl>
                                        <p:attrNameLst>
                                          <p:attrName>ppt_x</p:attrName>
                                          <p:attrName>ppt_y</p:attrName>
                                        </p:attrNameLst>
                                      </p:cBhvr>
                                      <p:rCtr x="-10590" y="-1130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64" presetClass="path" presetSubtype="0" accel="50000" decel="50000" fill="hold" nodeType="clickEffect">
                                  <p:stCondLst>
                                    <p:cond delay="0"/>
                                  </p:stCondLst>
                                  <p:childTnLst>
                                    <p:animMotion origin="layout" path="M 2.77778E-7 3.23774E-7 L 0.13576 -0.2197 " pathEditMode="relative" rAng="0" ptsTypes="AA">
                                      <p:cBhvr>
                                        <p:cTn id="40" dur="2000" fill="hold"/>
                                        <p:tgtEl>
                                          <p:spTgt spid="677905"/>
                                        </p:tgtEl>
                                        <p:attrNameLst>
                                          <p:attrName>ppt_x</p:attrName>
                                          <p:attrName>ppt_y</p:attrName>
                                        </p:attrNameLst>
                                      </p:cBhvr>
                                      <p:rCtr x="6788" y="-10985"/>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64" presetClass="path" presetSubtype="0" accel="50000" decel="50000" fill="hold" nodeType="clickEffect">
                                  <p:stCondLst>
                                    <p:cond delay="0"/>
                                  </p:stCondLst>
                                  <p:childTnLst>
                                    <p:animMotion origin="layout" path="M -2.5E-6 -3.3395E-6 L -0.15903 -0.22641 " pathEditMode="relative" rAng="0" ptsTypes="AA">
                                      <p:cBhvr>
                                        <p:cTn id="44" dur="2000" fill="hold"/>
                                        <p:tgtEl>
                                          <p:spTgt spid="677908"/>
                                        </p:tgtEl>
                                        <p:attrNameLst>
                                          <p:attrName>ppt_x</p:attrName>
                                          <p:attrName>ppt_y</p:attrName>
                                        </p:attrNameLst>
                                      </p:cBhvr>
                                      <p:rCtr x="-7951" y="-11332"/>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64" presetClass="path" presetSubtype="0" accel="50000" decel="50000" fill="hold" nodeType="clickEffect">
                                  <p:stCondLst>
                                    <p:cond delay="0"/>
                                  </p:stCondLst>
                                  <p:childTnLst>
                                    <p:animMotion origin="layout" path="M 4.44444E-6 4.95837E-6 L 0.17361 -0.22295 " pathEditMode="relative" rAng="0" ptsTypes="AA">
                                      <p:cBhvr>
                                        <p:cTn id="48" dur="2000" fill="hold"/>
                                        <p:tgtEl>
                                          <p:spTgt spid="677904"/>
                                        </p:tgtEl>
                                        <p:attrNameLst>
                                          <p:attrName>ppt_x</p:attrName>
                                          <p:attrName>ppt_y</p:attrName>
                                        </p:attrNameLst>
                                      </p:cBhvr>
                                      <p:rCtr x="8681" y="-11147"/>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64" presetClass="path" presetSubtype="0" accel="50000" decel="50000" fill="hold" nodeType="clickEffect">
                                  <p:stCondLst>
                                    <p:cond delay="0"/>
                                  </p:stCondLst>
                                  <p:childTnLst>
                                    <p:animMotion origin="layout" path="M -1.38889E-6 -4.19056E-6 L -0.10729 -0.23358 " pathEditMode="relative" rAng="0" ptsTypes="AA">
                                      <p:cBhvr>
                                        <p:cTn id="52" dur="2000" fill="hold"/>
                                        <p:tgtEl>
                                          <p:spTgt spid="677910"/>
                                        </p:tgtEl>
                                        <p:attrNameLst>
                                          <p:attrName>ppt_x</p:attrName>
                                          <p:attrName>ppt_y</p:attrName>
                                        </p:attrNameLst>
                                      </p:cBhvr>
                                      <p:rCtr x="-5365" y="-1167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64" presetClass="path" presetSubtype="0" accel="50000" decel="50000" fill="hold" nodeType="clickEffect">
                                  <p:stCondLst>
                                    <p:cond delay="0"/>
                                  </p:stCondLst>
                                  <p:childTnLst>
                                    <p:animMotion origin="layout" path="M 0 -1.51711E-6 L 0.22517 -0.22595 " pathEditMode="relative" rAng="0" ptsTypes="AA">
                                      <p:cBhvr>
                                        <p:cTn id="56" dur="2000" fill="hold"/>
                                        <p:tgtEl>
                                          <p:spTgt spid="677906"/>
                                        </p:tgtEl>
                                        <p:attrNameLst>
                                          <p:attrName>ppt_x</p:attrName>
                                          <p:attrName>ppt_y</p:attrName>
                                        </p:attrNameLst>
                                      </p:cBhvr>
                                      <p:rCtr x="11250" y="-11309"/>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64" presetClass="path" presetSubtype="0" accel="50000" decel="50000" fill="hold" nodeType="clickEffect">
                                  <p:stCondLst>
                                    <p:cond delay="0"/>
                                  </p:stCondLst>
                                  <p:childTnLst>
                                    <p:animMotion origin="layout" path="M 1.11111E-6 4.66235E-6 L -0.0849 -0.23335 " pathEditMode="relative" rAng="0" ptsTypes="AA">
                                      <p:cBhvr>
                                        <p:cTn id="60" dur="2000" fill="hold"/>
                                        <p:tgtEl>
                                          <p:spTgt spid="677907"/>
                                        </p:tgtEl>
                                        <p:attrNameLst>
                                          <p:attrName>ppt_x</p:attrName>
                                          <p:attrName>ppt_y</p:attrName>
                                        </p:attrNameLst>
                                      </p:cBhvr>
                                      <p:rCtr x="-4253" y="-11679"/>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77920"/>
                                        </p:tgtEl>
                                        <p:attrNameLst>
                                          <p:attrName>style.visibility</p:attrName>
                                        </p:attrNameLst>
                                      </p:cBhvr>
                                      <p:to>
                                        <p:strVal val="visible"/>
                                      </p:to>
                                    </p:set>
                                    <p:animEffect transition="in" filter="wipe(up)">
                                      <p:cBhvr>
                                        <p:cTn id="65" dur="500"/>
                                        <p:tgtEl>
                                          <p:spTgt spid="6779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77921"/>
                                        </p:tgtEl>
                                        <p:attrNameLst>
                                          <p:attrName>style.visibility</p:attrName>
                                        </p:attrNameLst>
                                      </p:cBhvr>
                                      <p:to>
                                        <p:strVal val="visible"/>
                                      </p:to>
                                    </p:set>
                                    <p:animEffect transition="in" filter="fade">
                                      <p:cBhvr>
                                        <p:cTn id="68" dur="500"/>
                                        <p:tgtEl>
                                          <p:spTgt spid="6779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77922"/>
                                        </p:tgtEl>
                                        <p:attrNameLst>
                                          <p:attrName>style.visibility</p:attrName>
                                        </p:attrNameLst>
                                      </p:cBhvr>
                                      <p:to>
                                        <p:strVal val="visible"/>
                                      </p:to>
                                    </p:set>
                                    <p:animEffect transition="in" filter="fade">
                                      <p:cBhvr>
                                        <p:cTn id="73" dur="500"/>
                                        <p:tgtEl>
                                          <p:spTgt spid="67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20" grpId="0" animBg="1"/>
      <p:bldP spid="677921" grpId="0"/>
      <p:bldP spid="6779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468"/>
            <a:ext cx="7772400" cy="1143000"/>
          </a:xfrm>
        </p:spPr>
        <p:txBody>
          <a:bodyPr/>
          <a:lstStyle/>
          <a:p>
            <a:r>
              <a:rPr lang="en-US"/>
              <a:t>Advanced Sorting Algos.</a:t>
            </a:r>
            <a:endParaRPr lang="en-US" dirty="0"/>
          </a:p>
        </p:txBody>
      </p:sp>
      <p:sp>
        <p:nvSpPr>
          <p:cNvPr id="4" name="Slide Number Placeholder 3"/>
          <p:cNvSpPr>
            <a:spLocks noGrp="1"/>
          </p:cNvSpPr>
          <p:nvPr>
            <p:ph type="sldNum" sz="quarter" idx="12"/>
          </p:nvPr>
        </p:nvSpPr>
        <p:spPr/>
        <p:txBody>
          <a:bodyPr/>
          <a:lstStyle/>
          <a:p>
            <a:fld id="{63CF8349-86FD-47DD-A9A7-0A383510F8F0}" type="slidenum">
              <a:rPr lang="en-US" smtClean="0"/>
              <a:pPr/>
              <a:t>3</a:t>
            </a:fld>
            <a:endParaRPr lang="en-US"/>
          </a:p>
        </p:txBody>
      </p:sp>
      <p:grpSp>
        <p:nvGrpSpPr>
          <p:cNvPr id="12" name="Group 11"/>
          <p:cNvGrpSpPr/>
          <p:nvPr/>
        </p:nvGrpSpPr>
        <p:grpSpPr>
          <a:xfrm>
            <a:off x="1981200" y="1066800"/>
            <a:ext cx="5174609" cy="5174609"/>
            <a:chOff x="1981200" y="1066800"/>
            <a:chExt cx="5174609" cy="5174609"/>
          </a:xfrm>
        </p:grpSpPr>
        <p:pic>
          <p:nvPicPr>
            <p:cNvPr id="9" name="Picture 8"/>
            <p:cNvPicPr>
              <a:picLocks noChangeAspect="1"/>
            </p:cNvPicPr>
            <p:nvPr/>
          </p:nvPicPr>
          <p:blipFill>
            <a:blip r:embed="rId2"/>
            <a:stretch>
              <a:fillRect/>
            </a:stretch>
          </p:blipFill>
          <p:spPr>
            <a:xfrm>
              <a:off x="1981200" y="1066800"/>
              <a:ext cx="5174609" cy="5174609"/>
            </a:xfrm>
            <a:prstGeom prst="rect">
              <a:avLst/>
            </a:prstGeom>
          </p:spPr>
        </p:pic>
        <p:pic>
          <p:nvPicPr>
            <p:cNvPr id="5" name="Picture 4"/>
            <p:cNvPicPr>
              <a:picLocks noChangeAspect="1"/>
            </p:cNvPicPr>
            <p:nvPr/>
          </p:nvPicPr>
          <p:blipFill rotWithShape="1">
            <a:blip r:embed="rId3"/>
            <a:srcRect l="8000" t="32000" r="8000" b="32000"/>
            <a:stretch/>
          </p:blipFill>
          <p:spPr>
            <a:xfrm>
              <a:off x="2434905" y="2739705"/>
              <a:ext cx="4267200" cy="1828800"/>
            </a:xfrm>
            <a:prstGeom prst="rect">
              <a:avLst/>
            </a:prstGeom>
          </p:spPr>
        </p:pic>
        <p:sp>
          <p:nvSpPr>
            <p:cNvPr id="10" name="TextBox 9"/>
            <p:cNvSpPr txBox="1"/>
            <p:nvPr/>
          </p:nvSpPr>
          <p:spPr>
            <a:xfrm>
              <a:off x="3512766" y="1123358"/>
              <a:ext cx="2111475" cy="707886"/>
            </a:xfrm>
            <a:prstGeom prst="rect">
              <a:avLst/>
            </a:prstGeom>
            <a:noFill/>
          </p:spPr>
          <p:txBody>
            <a:bodyPr wrap="none" rtlCol="0">
              <a:spAutoFit/>
            </a:bodyPr>
            <a:lstStyle/>
            <a:p>
              <a:r>
                <a:rPr lang="en-US" sz="4000" dirty="0">
                  <a:solidFill>
                    <a:schemeClr val="bg1"/>
                  </a:solidFill>
                  <a:latin typeface="Impact" panose="020B0806030902050204" pitchFamily="34" charset="0"/>
                </a:rPr>
                <a:t>OH YEAH?</a:t>
              </a:r>
            </a:p>
          </p:txBody>
        </p:sp>
        <p:sp>
          <p:nvSpPr>
            <p:cNvPr id="11" name="TextBox 10"/>
            <p:cNvSpPr txBox="1"/>
            <p:nvPr/>
          </p:nvSpPr>
          <p:spPr>
            <a:xfrm>
              <a:off x="2735982" y="5476966"/>
              <a:ext cx="3665042" cy="707886"/>
            </a:xfrm>
            <a:prstGeom prst="rect">
              <a:avLst/>
            </a:prstGeom>
            <a:noFill/>
          </p:spPr>
          <p:txBody>
            <a:bodyPr wrap="none" rtlCol="0">
              <a:spAutoFit/>
            </a:bodyPr>
            <a:lstStyle/>
            <a:p>
              <a:r>
                <a:rPr lang="en-US" sz="4000">
                  <a:solidFill>
                    <a:schemeClr val="bg1"/>
                  </a:solidFill>
                  <a:latin typeface="Impact" panose="020B0806030902050204" pitchFamily="34" charset="0"/>
                </a:rPr>
                <a:t>QUICKSORT THIS!</a:t>
              </a:r>
              <a:endParaRPr lang="en-US" sz="4000" dirty="0">
                <a:solidFill>
                  <a:schemeClr val="bg1"/>
                </a:solidFill>
                <a:latin typeface="Impact" panose="020B0806030902050204" pitchFamily="34" charset="0"/>
              </a:endParaRPr>
            </a:p>
          </p:txBody>
        </p:sp>
      </p:grpSp>
    </p:spTree>
    <p:extLst>
      <p:ext uri="{BB962C8B-B14F-4D97-AF65-F5344CB8AC3E}">
        <p14:creationId xmlns:p14="http://schemas.microsoft.com/office/powerpoint/2010/main" val="20167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43AD919-9FE3-49FE-BE0E-CAA285551D2B}" type="slidenum">
              <a:rPr lang="en-US"/>
              <a:pPr/>
              <a:t>30</a:t>
            </a:fld>
            <a:endParaRPr lang="en-US"/>
          </a:p>
        </p:txBody>
      </p:sp>
      <p:sp>
        <p:nvSpPr>
          <p:cNvPr id="679938" name="Rectangle 2"/>
          <p:cNvSpPr>
            <a:spLocks noGrp="1" noChangeArrowheads="1"/>
          </p:cNvSpPr>
          <p:nvPr>
            <p:ph type="title"/>
          </p:nvPr>
        </p:nvSpPr>
        <p:spPr>
          <a:xfrm>
            <a:off x="457200" y="228600"/>
            <a:ext cx="8094663" cy="1143000"/>
          </a:xfrm>
        </p:spPr>
        <p:txBody>
          <a:bodyPr/>
          <a:lstStyle/>
          <a:p>
            <a:r>
              <a:rPr lang="en-US" sz="4000"/>
              <a:t>Mergesort – Any Problem Cases</a:t>
            </a:r>
          </a:p>
        </p:txBody>
      </p:sp>
      <p:sp>
        <p:nvSpPr>
          <p:cNvPr id="679940" name="Text Box 4"/>
          <p:cNvSpPr txBox="1">
            <a:spLocks noChangeArrowheads="1"/>
          </p:cNvSpPr>
          <p:nvPr/>
        </p:nvSpPr>
        <p:spPr bwMode="auto">
          <a:xfrm>
            <a:off x="115888" y="1306513"/>
            <a:ext cx="404495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So, are there any cases where mergesort is less efficient?</a:t>
            </a:r>
          </a:p>
        </p:txBody>
      </p:sp>
      <p:grpSp>
        <p:nvGrpSpPr>
          <p:cNvPr id="679969" name="Group 33"/>
          <p:cNvGrpSpPr>
            <a:grpSpLocks/>
          </p:cNvGrpSpPr>
          <p:nvPr/>
        </p:nvGrpSpPr>
        <p:grpSpPr bwMode="auto">
          <a:xfrm>
            <a:off x="4210050" y="1401763"/>
            <a:ext cx="2239963" cy="1787525"/>
            <a:chOff x="2652" y="883"/>
            <a:chExt cx="1411" cy="1126"/>
          </a:xfrm>
        </p:grpSpPr>
        <p:pic>
          <p:nvPicPr>
            <p:cNvPr id="67996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 y="883"/>
              <a:ext cx="1411" cy="1126"/>
            </a:xfrm>
            <a:prstGeom prst="rect">
              <a:avLst/>
            </a:prstGeom>
            <a:noFill/>
            <a:extLst>
              <a:ext uri="{909E8E84-426E-40DD-AFC4-6F175D3DCCD1}">
                <a14:hiddenFill xmlns:a14="http://schemas.microsoft.com/office/drawing/2010/main">
                  <a:solidFill>
                    <a:srgbClr val="FFFFFF"/>
                  </a:solidFill>
                </a14:hiddenFill>
              </a:ext>
            </a:extLst>
          </p:spPr>
        </p:pic>
        <p:pic>
          <p:nvPicPr>
            <p:cNvPr id="67994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r="17955"/>
            <a:stretch>
              <a:fillRect/>
            </a:stretch>
          </p:blipFill>
          <p:spPr bwMode="auto">
            <a:xfrm>
              <a:off x="3290" y="1167"/>
              <a:ext cx="214" cy="823"/>
            </a:xfrm>
            <a:prstGeom prst="rect">
              <a:avLst/>
            </a:prstGeom>
            <a:noFill/>
            <a:extLst>
              <a:ext uri="{909E8E84-426E-40DD-AFC4-6F175D3DCCD1}">
                <a14:hiddenFill xmlns:a14="http://schemas.microsoft.com/office/drawing/2010/main">
                  <a:solidFill>
                    <a:srgbClr val="FFFFFF"/>
                  </a:solidFill>
                </a14:hiddenFill>
              </a:ext>
            </a:extLst>
          </p:spPr>
        </p:pic>
        <p:pic>
          <p:nvPicPr>
            <p:cNvPr id="67994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l="2806" t="2338" r="63844"/>
            <a:stretch>
              <a:fillRect/>
            </a:stretch>
          </p:blipFill>
          <p:spPr bwMode="auto">
            <a:xfrm>
              <a:off x="3689" y="1095"/>
              <a:ext cx="245" cy="886"/>
            </a:xfrm>
            <a:prstGeom prst="rect">
              <a:avLst/>
            </a:prstGeom>
            <a:noFill/>
            <a:extLst>
              <a:ext uri="{909E8E84-426E-40DD-AFC4-6F175D3DCCD1}">
                <a14:hiddenFill xmlns:a14="http://schemas.microsoft.com/office/drawing/2010/main">
                  <a:solidFill>
                    <a:srgbClr val="FFFFFF"/>
                  </a:solidFill>
                </a14:hiddenFill>
              </a:ext>
            </a:extLst>
          </p:spPr>
        </p:pic>
        <p:pic>
          <p:nvPicPr>
            <p:cNvPr id="67995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 y="966"/>
              <a:ext cx="168" cy="1015"/>
            </a:xfrm>
            <a:prstGeom prst="rect">
              <a:avLst/>
            </a:prstGeom>
            <a:noFill/>
            <a:extLst>
              <a:ext uri="{909E8E84-426E-40DD-AFC4-6F175D3DCCD1}">
                <a14:hiddenFill xmlns:a14="http://schemas.microsoft.com/office/drawing/2010/main">
                  <a:solidFill>
                    <a:srgbClr val="FFFFFF"/>
                  </a:solidFill>
                </a14:hiddenFill>
              </a:ext>
            </a:extLst>
          </p:spPr>
        </p:pic>
        <p:pic>
          <p:nvPicPr>
            <p:cNvPr id="679951"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r="2388" b="1042"/>
            <a:stretch>
              <a:fillRect/>
            </a:stretch>
          </p:blipFill>
          <p:spPr bwMode="auto">
            <a:xfrm>
              <a:off x="2778" y="1520"/>
              <a:ext cx="139" cy="453"/>
            </a:xfrm>
            <a:prstGeom prst="rect">
              <a:avLst/>
            </a:prstGeom>
            <a:noFill/>
            <a:extLst>
              <a:ext uri="{909E8E84-426E-40DD-AFC4-6F175D3DCCD1}">
                <a14:hiddenFill xmlns:a14="http://schemas.microsoft.com/office/drawing/2010/main">
                  <a:solidFill>
                    <a:srgbClr val="FFFFFF"/>
                  </a:solidFill>
                </a14:hiddenFill>
              </a:ext>
            </a:extLst>
          </p:spPr>
        </p:pic>
        <p:pic>
          <p:nvPicPr>
            <p:cNvPr id="67995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1" y="1456"/>
              <a:ext cx="159" cy="534"/>
            </a:xfrm>
            <a:prstGeom prst="rect">
              <a:avLst/>
            </a:prstGeom>
            <a:noFill/>
            <a:extLst>
              <a:ext uri="{909E8E84-426E-40DD-AFC4-6F175D3DCCD1}">
                <a14:hiddenFill xmlns:a14="http://schemas.microsoft.com/office/drawing/2010/main">
                  <a:solidFill>
                    <a:srgbClr val="FFFFFF"/>
                  </a:solidFill>
                </a14:hiddenFill>
              </a:ext>
            </a:extLst>
          </p:spPr>
        </p:pic>
        <p:pic>
          <p:nvPicPr>
            <p:cNvPr id="679953"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3082" y="1288"/>
              <a:ext cx="195" cy="707"/>
            </a:xfrm>
            <a:prstGeom prst="rect">
              <a:avLst/>
            </a:prstGeom>
            <a:noFill/>
            <a:extLst>
              <a:ext uri="{909E8E84-426E-40DD-AFC4-6F175D3DCCD1}">
                <a14:hiddenFill xmlns:a14="http://schemas.microsoft.com/office/drawing/2010/main">
                  <a:solidFill>
                    <a:srgbClr val="FFFFFF"/>
                  </a:solidFill>
                </a14:hiddenFill>
              </a:ext>
            </a:extLst>
          </p:spPr>
        </p:pic>
      </p:grpSp>
      <p:sp>
        <p:nvSpPr>
          <p:cNvPr id="679962" name="Text Box 26"/>
          <p:cNvSpPr txBox="1">
            <a:spLocks noChangeArrowheads="1"/>
          </p:cNvSpPr>
          <p:nvPr/>
        </p:nvSpPr>
        <p:spPr bwMode="auto">
          <a:xfrm>
            <a:off x="269875" y="2617788"/>
            <a:ext cx="35687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No!  Mergesort works equally well regardless of the ordering of the data…</a:t>
            </a:r>
          </a:p>
        </p:txBody>
      </p:sp>
      <p:sp>
        <p:nvSpPr>
          <p:cNvPr id="679963" name="Text Box 27"/>
          <p:cNvSpPr txBox="1">
            <a:spLocks noChangeArrowheads="1"/>
          </p:cNvSpPr>
          <p:nvPr/>
        </p:nvSpPr>
        <p:spPr bwMode="auto">
          <a:xfrm>
            <a:off x="546100" y="4791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However, because the merge function needs secondary arrays to merge, this can slow things down a bit…</a:t>
            </a:r>
          </a:p>
        </p:txBody>
      </p:sp>
      <p:sp>
        <p:nvSpPr>
          <p:cNvPr id="679964" name="Text Box 28"/>
          <p:cNvSpPr txBox="1">
            <a:spLocks noChangeArrowheads="1"/>
          </p:cNvSpPr>
          <p:nvPr/>
        </p:nvSpPr>
        <p:spPr bwMode="auto">
          <a:xfrm>
            <a:off x="609600" y="5807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In contrast, quicksort doesn’t need to allocate any new arrays to work.</a:t>
            </a:r>
          </a:p>
        </p:txBody>
      </p:sp>
      <p:pic>
        <p:nvPicPr>
          <p:cNvPr id="679967"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313" y="1212850"/>
            <a:ext cx="2239962" cy="1787525"/>
          </a:xfrm>
          <a:prstGeom prst="rect">
            <a:avLst/>
          </a:prstGeom>
          <a:noFill/>
          <a:extLst>
            <a:ext uri="{909E8E84-426E-40DD-AFC4-6F175D3DCCD1}">
              <a14:hiddenFill xmlns:a14="http://schemas.microsoft.com/office/drawing/2010/main">
                <a:solidFill>
                  <a:srgbClr val="FFFFFF"/>
                </a:solidFill>
              </a14:hiddenFill>
            </a:ext>
          </a:extLst>
        </p:spPr>
      </p:pic>
      <p:pic>
        <p:nvPicPr>
          <p:cNvPr id="679968"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200" y="3044825"/>
            <a:ext cx="2239963" cy="178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99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99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9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79967"/>
                                        </p:tgtEl>
                                        <p:attrNameLst>
                                          <p:attrName>style.visibility</p:attrName>
                                        </p:attrNameLst>
                                      </p:cBhvr>
                                      <p:to>
                                        <p:strVal val="visible"/>
                                      </p:to>
                                    </p:set>
                                    <p:anim calcmode="lin" valueType="num">
                                      <p:cBhvr additive="base">
                                        <p:cTn id="19" dur="500" fill="hold"/>
                                        <p:tgtEl>
                                          <p:spTgt spid="679967"/>
                                        </p:tgtEl>
                                        <p:attrNameLst>
                                          <p:attrName>ppt_x</p:attrName>
                                        </p:attrNameLst>
                                      </p:cBhvr>
                                      <p:tavLst>
                                        <p:tav tm="0">
                                          <p:val>
                                            <p:strVal val="1+#ppt_w/2"/>
                                          </p:val>
                                        </p:tav>
                                        <p:tav tm="100000">
                                          <p:val>
                                            <p:strVal val="#ppt_x"/>
                                          </p:val>
                                        </p:tav>
                                      </p:tavLst>
                                    </p:anim>
                                    <p:anim calcmode="lin" valueType="num">
                                      <p:cBhvr additive="base">
                                        <p:cTn id="20" dur="500" fill="hold"/>
                                        <p:tgtEl>
                                          <p:spTgt spid="67996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79968"/>
                                        </p:tgtEl>
                                        <p:attrNameLst>
                                          <p:attrName>style.visibility</p:attrName>
                                        </p:attrNameLst>
                                      </p:cBhvr>
                                      <p:to>
                                        <p:strVal val="visible"/>
                                      </p:to>
                                    </p:set>
                                    <p:anim calcmode="lin" valueType="num">
                                      <p:cBhvr additive="base">
                                        <p:cTn id="23" dur="500" fill="hold"/>
                                        <p:tgtEl>
                                          <p:spTgt spid="679968"/>
                                        </p:tgtEl>
                                        <p:attrNameLst>
                                          <p:attrName>ppt_x</p:attrName>
                                        </p:attrNameLst>
                                      </p:cBhvr>
                                      <p:tavLst>
                                        <p:tav tm="0">
                                          <p:val>
                                            <p:strVal val="1+#ppt_w/2"/>
                                          </p:val>
                                        </p:tav>
                                        <p:tav tm="100000">
                                          <p:val>
                                            <p:strVal val="#ppt_x"/>
                                          </p:val>
                                        </p:tav>
                                      </p:tavLst>
                                    </p:anim>
                                    <p:anim calcmode="lin" valueType="num">
                                      <p:cBhvr additive="base">
                                        <p:cTn id="24" dur="500" fill="hold"/>
                                        <p:tgtEl>
                                          <p:spTgt spid="67996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2" fill="hold" nodeType="clickEffect">
                                  <p:stCondLst>
                                    <p:cond delay="0"/>
                                  </p:stCondLst>
                                  <p:childTnLst>
                                    <p:anim calcmode="lin" valueType="num">
                                      <p:cBhvr additive="base">
                                        <p:cTn id="28" dur="500"/>
                                        <p:tgtEl>
                                          <p:spTgt spid="679967"/>
                                        </p:tgtEl>
                                        <p:attrNameLst>
                                          <p:attrName>ppt_x</p:attrName>
                                        </p:attrNameLst>
                                      </p:cBhvr>
                                      <p:tavLst>
                                        <p:tav tm="0">
                                          <p:val>
                                            <p:strVal val="ppt_x"/>
                                          </p:val>
                                        </p:tav>
                                        <p:tav tm="100000">
                                          <p:val>
                                            <p:strVal val="1+ppt_w/2"/>
                                          </p:val>
                                        </p:tav>
                                      </p:tavLst>
                                    </p:anim>
                                    <p:anim calcmode="lin" valueType="num">
                                      <p:cBhvr additive="base">
                                        <p:cTn id="29" dur="500"/>
                                        <p:tgtEl>
                                          <p:spTgt spid="679967"/>
                                        </p:tgtEl>
                                        <p:attrNameLst>
                                          <p:attrName>ppt_y</p:attrName>
                                        </p:attrNameLst>
                                      </p:cBhvr>
                                      <p:tavLst>
                                        <p:tav tm="0">
                                          <p:val>
                                            <p:strVal val="ppt_y"/>
                                          </p:val>
                                        </p:tav>
                                        <p:tav tm="100000">
                                          <p:val>
                                            <p:strVal val="ppt_y"/>
                                          </p:val>
                                        </p:tav>
                                      </p:tavLst>
                                    </p:anim>
                                    <p:set>
                                      <p:cBhvr>
                                        <p:cTn id="30" dur="1" fill="hold">
                                          <p:stCondLst>
                                            <p:cond delay="499"/>
                                          </p:stCondLst>
                                        </p:cTn>
                                        <p:tgtEl>
                                          <p:spTgt spid="679967"/>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500"/>
                                        <p:tgtEl>
                                          <p:spTgt spid="679968"/>
                                        </p:tgtEl>
                                        <p:attrNameLst>
                                          <p:attrName>ppt_x</p:attrName>
                                        </p:attrNameLst>
                                      </p:cBhvr>
                                      <p:tavLst>
                                        <p:tav tm="0">
                                          <p:val>
                                            <p:strVal val="ppt_x"/>
                                          </p:val>
                                        </p:tav>
                                        <p:tav tm="100000">
                                          <p:val>
                                            <p:strVal val="1+ppt_w/2"/>
                                          </p:val>
                                        </p:tav>
                                      </p:tavLst>
                                    </p:anim>
                                    <p:anim calcmode="lin" valueType="num">
                                      <p:cBhvr additive="base">
                                        <p:cTn id="33" dur="500"/>
                                        <p:tgtEl>
                                          <p:spTgt spid="679968"/>
                                        </p:tgtEl>
                                        <p:attrNameLst>
                                          <p:attrName>ppt_y</p:attrName>
                                        </p:attrNameLst>
                                      </p:cBhvr>
                                      <p:tavLst>
                                        <p:tav tm="0">
                                          <p:val>
                                            <p:strVal val="ppt_y"/>
                                          </p:val>
                                        </p:tav>
                                        <p:tav tm="100000">
                                          <p:val>
                                            <p:strVal val="ppt_y"/>
                                          </p:val>
                                        </p:tav>
                                      </p:tavLst>
                                    </p:anim>
                                    <p:set>
                                      <p:cBhvr>
                                        <p:cTn id="34" dur="1" fill="hold">
                                          <p:stCondLst>
                                            <p:cond delay="499"/>
                                          </p:stCondLst>
                                        </p:cTn>
                                        <p:tgtEl>
                                          <p:spTgt spid="67996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9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62" grpId="0"/>
      <p:bldP spid="679963" grpId="0"/>
      <p:bldP spid="6799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Questions</a:t>
            </a:r>
          </a:p>
        </p:txBody>
      </p:sp>
      <p:sp>
        <p:nvSpPr>
          <p:cNvPr id="3" name="Slide Number Placeholder 2"/>
          <p:cNvSpPr>
            <a:spLocks noGrp="1"/>
          </p:cNvSpPr>
          <p:nvPr>
            <p:ph type="sldNum" sz="quarter" idx="12"/>
          </p:nvPr>
        </p:nvSpPr>
        <p:spPr/>
        <p:txBody>
          <a:bodyPr/>
          <a:lstStyle/>
          <a:p>
            <a:fld id="{C38621DE-2D7F-44F3-B4E5-FDBBA24CB563}" type="slidenum">
              <a:rPr lang="en-US" smtClean="0"/>
              <a:pPr/>
              <a:t>31</a:t>
            </a:fld>
            <a:endParaRPr lang="en-US"/>
          </a:p>
        </p:txBody>
      </p:sp>
      <p:sp>
        <p:nvSpPr>
          <p:cNvPr id="5" name="Rectangle 4"/>
          <p:cNvSpPr/>
          <p:nvPr/>
        </p:nvSpPr>
        <p:spPr>
          <a:xfrm>
            <a:off x="801189" y="1295400"/>
            <a:ext cx="7733211" cy="4585871"/>
          </a:xfrm>
          <a:prstGeom prst="rect">
            <a:avLst/>
          </a:prstGeom>
        </p:spPr>
        <p:txBody>
          <a:bodyPr wrap="square">
            <a:spAutoFit/>
          </a:bodyPr>
          <a:lstStyle/>
          <a:p>
            <a:pPr algn="ctr"/>
            <a:endParaRPr lang="en-US" sz="2000" dirty="0"/>
          </a:p>
          <a:p>
            <a:pPr algn="ctr"/>
            <a:r>
              <a:rPr lang="en-US" sz="2800" dirty="0"/>
              <a:t>Can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a:t>be applied easily to </a:t>
            </a:r>
            <a:br>
              <a:rPr lang="en-US" sz="2800" dirty="0"/>
            </a:br>
            <a:r>
              <a:rPr lang="en-US" sz="2800" dirty="0"/>
              <a:t>sort items within a </a:t>
            </a:r>
            <a:r>
              <a:rPr lang="en-US" sz="2800" dirty="0">
                <a:solidFill>
                  <a:srgbClr val="FF3300"/>
                </a:solidFill>
              </a:rPr>
              <a:t>linked list</a:t>
            </a:r>
            <a:r>
              <a:rPr lang="en-US" sz="2800" dirty="0"/>
              <a:t>?</a:t>
            </a:r>
            <a:br>
              <a:rPr lang="en-US" sz="2800" dirty="0"/>
            </a:br>
            <a:endParaRPr lang="en-US" sz="2000" dirty="0"/>
          </a:p>
          <a:p>
            <a:pPr algn="ctr"/>
            <a:r>
              <a:rPr lang="en-US" sz="2800" dirty="0"/>
              <a:t>Is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a:t>a “</a:t>
            </a:r>
            <a:r>
              <a:rPr lang="en-US" sz="2800" dirty="0">
                <a:solidFill>
                  <a:srgbClr val="FF3300"/>
                </a:solidFill>
              </a:rPr>
              <a:t>stable</a:t>
            </a:r>
            <a:r>
              <a:rPr lang="en-US" sz="2800" dirty="0"/>
              <a:t>” sort?</a:t>
            </a:r>
          </a:p>
          <a:p>
            <a:pPr algn="ctr"/>
            <a:endParaRPr lang="en-US" sz="2800" dirty="0"/>
          </a:p>
          <a:p>
            <a:pPr algn="ctr"/>
            <a:r>
              <a:rPr lang="en-US" sz="2800" dirty="0"/>
              <a:t>Are there any </a:t>
            </a:r>
            <a:r>
              <a:rPr lang="en-US" sz="2800" dirty="0">
                <a:solidFill>
                  <a:srgbClr val="FF3300"/>
                </a:solidFill>
              </a:rPr>
              <a:t>special uses </a:t>
            </a:r>
            <a:r>
              <a:rPr lang="en-US" sz="2800" dirty="0"/>
              <a:t>for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a:t>that other sorts can’t handle?</a:t>
            </a:r>
          </a:p>
          <a:p>
            <a:pPr algn="ctr"/>
            <a:endParaRPr lang="en-US" sz="2800" dirty="0"/>
          </a:p>
          <a:p>
            <a:pPr algn="ctr"/>
            <a:r>
              <a:rPr lang="en-US" sz="2800" dirty="0"/>
              <a:t>Can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a:t>be </a:t>
            </a:r>
            <a:r>
              <a:rPr lang="en-US" sz="2800" dirty="0">
                <a:solidFill>
                  <a:srgbClr val="FF3300"/>
                </a:solidFill>
              </a:rPr>
              <a:t>parallelized</a:t>
            </a:r>
            <a:r>
              <a:rPr lang="en-US" sz="2800" dirty="0"/>
              <a:t> across multiple cores? </a:t>
            </a:r>
          </a:p>
        </p:txBody>
      </p:sp>
    </p:spTree>
    <p:extLst>
      <p:ext uri="{BB962C8B-B14F-4D97-AF65-F5344CB8AC3E}">
        <p14:creationId xmlns:p14="http://schemas.microsoft.com/office/powerpoint/2010/main" val="21003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7851"/>
            <a:ext cx="7772400" cy="1143000"/>
          </a:xfrm>
        </p:spPr>
        <p:txBody>
          <a:bodyPr/>
          <a:lstStyle/>
          <a:p>
            <a:r>
              <a:rPr lang="en-US" sz="3600" dirty="0"/>
              <a:t>Sorting </a:t>
            </a:r>
            <a:r>
              <a:rPr lang="en-US" sz="3200" dirty="0"/>
              <a:t>Overview</a:t>
            </a:r>
            <a:endParaRPr lang="en-US" sz="3600" dirty="0"/>
          </a:p>
        </p:txBody>
      </p:sp>
      <p:sp>
        <p:nvSpPr>
          <p:cNvPr id="4" name="Slide Number Placeholder 3"/>
          <p:cNvSpPr>
            <a:spLocks noGrp="1"/>
          </p:cNvSpPr>
          <p:nvPr>
            <p:ph type="sldNum" sz="quarter" idx="12"/>
          </p:nvPr>
        </p:nvSpPr>
        <p:spPr/>
        <p:txBody>
          <a:bodyPr/>
          <a:lstStyle/>
          <a:p>
            <a:fld id="{787C09DC-742E-4E7A-8CF1-B3E21A3A6B83}" type="slidenum">
              <a:rPr lang="en-US" smtClean="0"/>
              <a:pPr/>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23609754"/>
              </p:ext>
            </p:extLst>
          </p:nvPr>
        </p:nvGraphicFramePr>
        <p:xfrm>
          <a:off x="75281" y="484910"/>
          <a:ext cx="8991600" cy="6370320"/>
        </p:xfrm>
        <a:graphic>
          <a:graphicData uri="http://schemas.openxmlformats.org/drawingml/2006/table">
            <a:tbl>
              <a:tblPr firstRow="1" bandRow="1">
                <a:tableStyleId>{5C22544A-7EE6-4342-B048-85BDC9FD1C3A}</a:tableStyleId>
              </a:tblPr>
              <a:tblGrid>
                <a:gridCol w="1251005">
                  <a:extLst>
                    <a:ext uri="{9D8B030D-6E8A-4147-A177-3AD203B41FA5}">
                      <a16:colId xmlns:a16="http://schemas.microsoft.com/office/drawing/2014/main" val="20000"/>
                    </a:ext>
                  </a:extLst>
                </a:gridCol>
                <a:gridCol w="1188314">
                  <a:extLst>
                    <a:ext uri="{9D8B030D-6E8A-4147-A177-3AD203B41FA5}">
                      <a16:colId xmlns:a16="http://schemas.microsoft.com/office/drawing/2014/main" val="20001"/>
                    </a:ext>
                  </a:extLst>
                </a:gridCol>
                <a:gridCol w="6552281">
                  <a:extLst>
                    <a:ext uri="{9D8B030D-6E8A-4147-A177-3AD203B41FA5}">
                      <a16:colId xmlns:a16="http://schemas.microsoft.com/office/drawing/2014/main" val="20002"/>
                    </a:ext>
                  </a:extLst>
                </a:gridCol>
              </a:tblGrid>
              <a:tr h="893586">
                <a:tc>
                  <a:txBody>
                    <a:bodyPr/>
                    <a:lstStyle/>
                    <a:p>
                      <a:r>
                        <a:rPr lang="en-US" dirty="0"/>
                        <a:t>Sort Name</a:t>
                      </a:r>
                    </a:p>
                  </a:txBody>
                  <a:tcPr/>
                </a:tc>
                <a:tc>
                  <a:txBody>
                    <a:bodyPr/>
                    <a:lstStyle/>
                    <a:p>
                      <a:r>
                        <a:rPr lang="en-US" dirty="0"/>
                        <a:t>Stable/</a:t>
                      </a:r>
                      <a:br>
                        <a:rPr lang="en-US" dirty="0"/>
                      </a:br>
                      <a:r>
                        <a:rPr lang="en-US" dirty="0"/>
                        <a:t>Non-stable</a:t>
                      </a:r>
                    </a:p>
                  </a:txBody>
                  <a:tcPr/>
                </a:tc>
                <a:tc>
                  <a:txBody>
                    <a:bodyPr/>
                    <a:lstStyle/>
                    <a:p>
                      <a:r>
                        <a:rPr lang="en-US" dirty="0"/>
                        <a:t>Notes</a:t>
                      </a:r>
                    </a:p>
                  </a:txBody>
                  <a:tcPr/>
                </a:tc>
                <a:extLst>
                  <a:ext uri="{0D108BD9-81ED-4DB2-BD59-A6C34878D82A}">
                    <a16:rowId xmlns:a16="http://schemas.microsoft.com/office/drawing/2014/main" val="10000"/>
                  </a:ext>
                </a:extLst>
              </a:tr>
              <a:tr h="625510">
                <a:tc>
                  <a:txBody>
                    <a:bodyPr/>
                    <a:lstStyle/>
                    <a:p>
                      <a:r>
                        <a:rPr lang="en-US" sz="1800" dirty="0"/>
                        <a:t>Selection Sort</a:t>
                      </a:r>
                    </a:p>
                  </a:txBody>
                  <a:tcPr/>
                </a:tc>
                <a:tc>
                  <a:txBody>
                    <a:bodyPr/>
                    <a:lstStyle/>
                    <a:p>
                      <a:r>
                        <a:rPr lang="en-US"/>
                        <a:t>Unstable</a:t>
                      </a:r>
                      <a:endParaRPr lang="en-US" dirty="0"/>
                    </a:p>
                  </a:txBody>
                  <a:tcPr/>
                </a:tc>
                <a:tc>
                  <a:txBody>
                    <a:bodyPr/>
                    <a:lstStyle/>
                    <a:p>
                      <a:r>
                        <a:rPr lang="en-US" sz="1500" dirty="0"/>
                        <a:t>Always O(n</a:t>
                      </a:r>
                      <a:r>
                        <a:rPr lang="en-US" sz="1500" b="1" baseline="30000" dirty="0"/>
                        <a:t>2</a:t>
                      </a:r>
                      <a:r>
                        <a:rPr lang="en-US" sz="1500" dirty="0"/>
                        <a:t>), but</a:t>
                      </a:r>
                      <a:r>
                        <a:rPr lang="en-US" sz="1500" baseline="0" dirty="0"/>
                        <a:t> simple to implement. </a:t>
                      </a:r>
                      <a:r>
                        <a:rPr lang="en-US" sz="1500" dirty="0"/>
                        <a:t>Can</a:t>
                      </a:r>
                      <a:r>
                        <a:rPr lang="en-US" sz="1500" baseline="0" dirty="0"/>
                        <a:t> be used with linked lists. </a:t>
                      </a:r>
                      <a:r>
                        <a:rPr lang="en-US" sz="1500" dirty="0"/>
                        <a:t> Minimizes</a:t>
                      </a:r>
                      <a:r>
                        <a:rPr lang="en-US" sz="1500" baseline="0" dirty="0"/>
                        <a:t> the number of item-swaps (important if swaps are slow)</a:t>
                      </a:r>
                      <a:endParaRPr lang="en-US" sz="1500" dirty="0"/>
                    </a:p>
                  </a:txBody>
                  <a:tcPr/>
                </a:tc>
                <a:extLst>
                  <a:ext uri="{0D108BD9-81ED-4DB2-BD59-A6C34878D82A}">
                    <a16:rowId xmlns:a16="http://schemas.microsoft.com/office/drawing/2014/main" val="10001"/>
                  </a:ext>
                </a:extLst>
              </a:tr>
              <a:tr h="625510">
                <a:tc>
                  <a:txBody>
                    <a:bodyPr/>
                    <a:lstStyle/>
                    <a:p>
                      <a:r>
                        <a:rPr lang="en-US" sz="1800" dirty="0"/>
                        <a:t>Insertion Sort</a:t>
                      </a:r>
                    </a:p>
                  </a:txBody>
                  <a:tcPr/>
                </a:tc>
                <a:tc>
                  <a:txBody>
                    <a:bodyPr/>
                    <a:lstStyle/>
                    <a:p>
                      <a:r>
                        <a:rPr lang="en-US" dirty="0"/>
                        <a:t>Stable</a:t>
                      </a:r>
                    </a:p>
                  </a:txBody>
                  <a:tcPr/>
                </a:tc>
                <a:tc>
                  <a:txBody>
                    <a:bodyPr/>
                    <a:lstStyle/>
                    <a:p>
                      <a:r>
                        <a:rPr lang="en-US" sz="1600" dirty="0"/>
                        <a:t>O(n) for already or nearly-ordered arrays.</a:t>
                      </a:r>
                      <a:r>
                        <a:rPr lang="en-US" sz="1600" baseline="0" dirty="0"/>
                        <a:t> </a:t>
                      </a:r>
                      <a:r>
                        <a:rPr lang="en-US" sz="1600" dirty="0"/>
                        <a:t>O(n</a:t>
                      </a:r>
                      <a:r>
                        <a:rPr lang="en-US" sz="1600" b="1" baseline="30000" dirty="0"/>
                        <a:t>2</a:t>
                      </a:r>
                      <a:r>
                        <a:rPr lang="en-US" sz="1600" dirty="0"/>
                        <a:t>) otherwise. Can</a:t>
                      </a:r>
                      <a:r>
                        <a:rPr lang="en-US" sz="1600" baseline="0" dirty="0"/>
                        <a:t> be used with linked lists. </a:t>
                      </a:r>
                      <a:r>
                        <a:rPr lang="en-US" sz="1600" dirty="0"/>
                        <a:t>Easy to implement.  </a:t>
                      </a:r>
                    </a:p>
                  </a:txBody>
                  <a:tcPr/>
                </a:tc>
                <a:extLst>
                  <a:ext uri="{0D108BD9-81ED-4DB2-BD59-A6C34878D82A}">
                    <a16:rowId xmlns:a16="http://schemas.microsoft.com/office/drawing/2014/main" val="10002"/>
                  </a:ext>
                </a:extLst>
              </a:tr>
              <a:tr h="804227">
                <a:tc>
                  <a:txBody>
                    <a:bodyPr/>
                    <a:lstStyle/>
                    <a:p>
                      <a:r>
                        <a:rPr lang="en-US" sz="1800" dirty="0"/>
                        <a:t>Bubble Sort</a:t>
                      </a:r>
                    </a:p>
                  </a:txBody>
                  <a:tcPr/>
                </a:tc>
                <a:tc>
                  <a:txBody>
                    <a:bodyPr/>
                    <a:lstStyle/>
                    <a:p>
                      <a:r>
                        <a:rPr lang="en-US" dirty="0"/>
                        <a:t>Stable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O(n) for already or nearly-ordered arrays</a:t>
                      </a:r>
                      <a:r>
                        <a:rPr lang="en-US" sz="1600" baseline="0" dirty="0"/>
                        <a:t> (with a good implementation)</a:t>
                      </a:r>
                      <a:r>
                        <a:rPr lang="en-US" sz="1600" dirty="0"/>
                        <a:t>.</a:t>
                      </a:r>
                      <a:r>
                        <a:rPr lang="en-US" sz="1600" baseline="0" dirty="0"/>
                        <a:t> </a:t>
                      </a:r>
                      <a:r>
                        <a:rPr lang="en-US" sz="1600" dirty="0"/>
                        <a:t>O(n</a:t>
                      </a:r>
                      <a:r>
                        <a:rPr lang="en-US" sz="1600" b="1" baseline="30000" dirty="0"/>
                        <a:t>2</a:t>
                      </a:r>
                      <a:r>
                        <a:rPr lang="en-US" sz="1600" dirty="0"/>
                        <a:t>) otherwise. Can</a:t>
                      </a:r>
                      <a:r>
                        <a:rPr lang="en-US" sz="1600" baseline="0" dirty="0"/>
                        <a:t> be used with linked lists. </a:t>
                      </a:r>
                      <a:r>
                        <a:rPr lang="en-US" sz="1600" dirty="0"/>
                        <a:t>Easy to implement.  Rarely</a:t>
                      </a:r>
                      <a:r>
                        <a:rPr lang="en-US" sz="1600" baseline="0" dirty="0"/>
                        <a:t> a good answer on an interview!</a:t>
                      </a:r>
                      <a:endParaRPr lang="en-US" sz="1600" dirty="0"/>
                    </a:p>
                  </a:txBody>
                  <a:tcPr/>
                </a:tc>
                <a:extLst>
                  <a:ext uri="{0D108BD9-81ED-4DB2-BD59-A6C34878D82A}">
                    <a16:rowId xmlns:a16="http://schemas.microsoft.com/office/drawing/2014/main" val="10003"/>
                  </a:ext>
                </a:extLst>
              </a:tr>
              <a:tr h="563880">
                <a:tc>
                  <a:txBody>
                    <a:bodyPr/>
                    <a:lstStyle/>
                    <a:p>
                      <a:r>
                        <a:rPr lang="en-US" sz="1800" dirty="0"/>
                        <a:t>Shell Sort</a:t>
                      </a:r>
                    </a:p>
                  </a:txBody>
                  <a:tcPr/>
                </a:tc>
                <a:tc>
                  <a:txBody>
                    <a:bodyPr/>
                    <a:lstStyle/>
                    <a:p>
                      <a:r>
                        <a:rPr lang="en-US" dirty="0"/>
                        <a:t>Unstable</a:t>
                      </a:r>
                    </a:p>
                  </a:txBody>
                  <a:tcPr/>
                </a:tc>
                <a:tc>
                  <a:txBody>
                    <a:bodyPr/>
                    <a:lstStyle/>
                    <a:p>
                      <a:r>
                        <a:rPr lang="en-US" sz="1600" dirty="0"/>
                        <a:t>O(n</a:t>
                      </a:r>
                      <a:r>
                        <a:rPr lang="en-US" sz="1600" baseline="30000" dirty="0"/>
                        <a:t>1.25</a:t>
                      </a:r>
                      <a:r>
                        <a:rPr lang="en-US" sz="1600" dirty="0"/>
                        <a:t>) approx. </a:t>
                      </a:r>
                      <a:r>
                        <a:rPr lang="en-US" sz="1600" baseline="0"/>
                        <a:t>OK for </a:t>
                      </a:r>
                      <a:r>
                        <a:rPr lang="en-US" sz="1600" baseline="0" dirty="0"/>
                        <a:t>linked lists. Used in some embedded systems (</a:t>
                      </a:r>
                      <a:r>
                        <a:rPr lang="en-US" sz="1600" baseline="0" dirty="0" err="1"/>
                        <a:t>eg</a:t>
                      </a:r>
                      <a:r>
                        <a:rPr lang="en-US" sz="1600" baseline="0" dirty="0"/>
                        <a:t>, in a car) instead of quicksort due to fixed RAM usage.</a:t>
                      </a:r>
                      <a:endParaRPr lang="en-US" dirty="0"/>
                    </a:p>
                  </a:txBody>
                  <a:tcPr/>
                </a:tc>
                <a:extLst>
                  <a:ext uri="{0D108BD9-81ED-4DB2-BD59-A6C34878D82A}">
                    <a16:rowId xmlns:a16="http://schemas.microsoft.com/office/drawing/2014/main" val="10004"/>
                  </a:ext>
                </a:extLst>
              </a:tr>
              <a:tr h="831531">
                <a:tc>
                  <a:txBody>
                    <a:bodyPr/>
                    <a:lstStyle/>
                    <a:p>
                      <a:r>
                        <a:rPr lang="en-US" sz="1800" dirty="0"/>
                        <a:t>Quick Sort</a:t>
                      </a:r>
                    </a:p>
                  </a:txBody>
                  <a:tcPr/>
                </a:tc>
                <a:tc>
                  <a:txBody>
                    <a:bodyPr/>
                    <a:lstStyle/>
                    <a:p>
                      <a:r>
                        <a:rPr lang="en-US" dirty="0"/>
                        <a:t>Unstable</a:t>
                      </a:r>
                    </a:p>
                  </a:txBody>
                  <a:tcPr/>
                </a:tc>
                <a:tc>
                  <a:txBody>
                    <a:bodyPr/>
                    <a:lstStyle/>
                    <a:p>
                      <a:r>
                        <a:rPr lang="en-US" sz="1500" dirty="0"/>
                        <a:t>O(n log</a:t>
                      </a:r>
                      <a:r>
                        <a:rPr lang="en-US" sz="1500" baseline="-25000" dirty="0"/>
                        <a:t>2</a:t>
                      </a:r>
                      <a:r>
                        <a:rPr lang="en-US" sz="1500" dirty="0"/>
                        <a:t>n) average, O(n</a:t>
                      </a:r>
                      <a:r>
                        <a:rPr lang="en-US" sz="1500" b="1" baseline="30000" dirty="0"/>
                        <a:t>2</a:t>
                      </a:r>
                      <a:r>
                        <a:rPr lang="en-US" sz="1500" dirty="0"/>
                        <a:t>) for</a:t>
                      </a:r>
                      <a:r>
                        <a:rPr lang="en-US" sz="1500" baseline="0" dirty="0"/>
                        <a:t> already/mostly/reverse ordered arrays or arrays with the same value repeated many times. Can be used with linked lists. Can be parallelized across multiple cores. Can require up O(n) slots of extra RAM (for recursion) in the worst case, O(</a:t>
                      </a:r>
                      <a:r>
                        <a:rPr lang="en-US" sz="1500" dirty="0"/>
                        <a:t>log</a:t>
                      </a:r>
                      <a:r>
                        <a:rPr lang="en-US" sz="1500" baseline="-25000" dirty="0"/>
                        <a:t>2</a:t>
                      </a:r>
                      <a:r>
                        <a:rPr lang="en-US" sz="1500" dirty="0"/>
                        <a:t>n) avg</a:t>
                      </a:r>
                      <a:r>
                        <a:rPr lang="en-US" sz="1500" baseline="0" dirty="0"/>
                        <a:t>. </a:t>
                      </a:r>
                      <a:endParaRPr lang="en-US" sz="1500" dirty="0"/>
                    </a:p>
                  </a:txBody>
                  <a:tcPr/>
                </a:tc>
                <a:extLst>
                  <a:ext uri="{0D108BD9-81ED-4DB2-BD59-A6C34878D82A}">
                    <a16:rowId xmlns:a16="http://schemas.microsoft.com/office/drawing/2014/main" val="10005"/>
                  </a:ext>
                </a:extLst>
              </a:tr>
              <a:tr h="1042516">
                <a:tc>
                  <a:txBody>
                    <a:bodyPr/>
                    <a:lstStyle/>
                    <a:p>
                      <a:r>
                        <a:rPr lang="en-US" sz="1800" dirty="0"/>
                        <a:t>Merge</a:t>
                      </a:r>
                      <a:r>
                        <a:rPr lang="en-US" sz="1800" baseline="0" dirty="0"/>
                        <a:t> Sort</a:t>
                      </a:r>
                      <a:endParaRPr lang="en-US" sz="1800" dirty="0"/>
                    </a:p>
                  </a:txBody>
                  <a:tcPr/>
                </a:tc>
                <a:tc>
                  <a:txBody>
                    <a:bodyPr/>
                    <a:lstStyle/>
                    <a:p>
                      <a:r>
                        <a:rPr lang="en-US" dirty="0"/>
                        <a:t>Stable</a:t>
                      </a:r>
                    </a:p>
                  </a:txBody>
                  <a:tcPr/>
                </a:tc>
                <a:tc>
                  <a:txBody>
                    <a:bodyPr/>
                    <a:lstStyle/>
                    <a:p>
                      <a:r>
                        <a:rPr lang="en-US" sz="1600" dirty="0"/>
                        <a:t>O(n log</a:t>
                      </a:r>
                      <a:r>
                        <a:rPr lang="en-US" sz="1600" baseline="-25000" dirty="0"/>
                        <a:t>2</a:t>
                      </a:r>
                      <a:r>
                        <a:rPr lang="en-US" sz="1600" dirty="0"/>
                        <a:t>n) always. Used for sorting large amounts of</a:t>
                      </a:r>
                      <a:r>
                        <a:rPr lang="en-US" sz="1600" baseline="0" dirty="0"/>
                        <a:t> data </a:t>
                      </a:r>
                      <a:r>
                        <a:rPr lang="en-US" sz="1600" dirty="0"/>
                        <a:t>on disk (aka</a:t>
                      </a:r>
                      <a:r>
                        <a:rPr lang="en-US" sz="1600" baseline="0" dirty="0"/>
                        <a:t> “external sorting”)</a:t>
                      </a:r>
                      <a:r>
                        <a:rPr lang="en-US" sz="1600" dirty="0"/>
                        <a:t>.</a:t>
                      </a:r>
                      <a:r>
                        <a:rPr lang="en-US" sz="1600" baseline="0" dirty="0"/>
                        <a:t> Can be used to sort</a:t>
                      </a:r>
                      <a:r>
                        <a:rPr lang="en-US" sz="1600" dirty="0"/>
                        <a:t> linked lists. </a:t>
                      </a:r>
                      <a:r>
                        <a:rPr lang="en-US" sz="1600" baseline="0" dirty="0"/>
                        <a:t>Can be parallelized across multiple cores. Downside: Requires n slots of extra memory/disk for merging – other sorts don’t need </a:t>
                      </a:r>
                      <a:r>
                        <a:rPr lang="en-US" sz="1600" baseline="0" dirty="0" err="1"/>
                        <a:t>xtra</a:t>
                      </a:r>
                      <a:r>
                        <a:rPr lang="en-US" sz="1600" baseline="0" dirty="0"/>
                        <a:t> RAM.</a:t>
                      </a:r>
                      <a:endParaRPr lang="en-US" sz="1600" dirty="0"/>
                    </a:p>
                  </a:txBody>
                  <a:tcPr/>
                </a:tc>
                <a:extLst>
                  <a:ext uri="{0D108BD9-81ED-4DB2-BD59-A6C34878D82A}">
                    <a16:rowId xmlns:a16="http://schemas.microsoft.com/office/drawing/2014/main" val="10006"/>
                  </a:ext>
                </a:extLst>
              </a:tr>
              <a:tr h="526731">
                <a:tc>
                  <a:txBody>
                    <a:bodyPr/>
                    <a:lstStyle/>
                    <a:p>
                      <a:r>
                        <a:rPr lang="en-US" sz="1800" dirty="0"/>
                        <a:t>Heap </a:t>
                      </a:r>
                      <a:r>
                        <a:rPr lang="en-US" sz="1800" baseline="0" dirty="0"/>
                        <a:t>Sort</a:t>
                      </a:r>
                      <a:endParaRPr lang="en-US" sz="1800" dirty="0"/>
                    </a:p>
                  </a:txBody>
                  <a:tcPr/>
                </a:tc>
                <a:tc>
                  <a:txBody>
                    <a:bodyPr/>
                    <a:lstStyle/>
                    <a:p>
                      <a:r>
                        <a:rPr lang="en-US" dirty="0"/>
                        <a:t>Unstable</a:t>
                      </a:r>
                    </a:p>
                  </a:txBody>
                  <a:tcPr/>
                </a:tc>
                <a:tc>
                  <a:txBody>
                    <a:bodyPr/>
                    <a:lstStyle/>
                    <a:p>
                      <a:r>
                        <a:rPr lang="en-US" sz="1600" dirty="0"/>
                        <a:t>O(n log</a:t>
                      </a:r>
                      <a:r>
                        <a:rPr lang="en-US" sz="1600" baseline="-25000" dirty="0"/>
                        <a:t>2</a:t>
                      </a:r>
                      <a:r>
                        <a:rPr lang="en-US" sz="1600" dirty="0"/>
                        <a:t>n) always. Sometimes used in low-RAM embedded systems because</a:t>
                      </a:r>
                      <a:r>
                        <a:rPr lang="en-US" sz="1600" baseline="0" dirty="0"/>
                        <a:t> of its performance/low memory </a:t>
                      </a:r>
                      <a:r>
                        <a:rPr lang="en-US" sz="1600" baseline="0" dirty="0" err="1"/>
                        <a:t>req’ts</a:t>
                      </a:r>
                      <a:r>
                        <a:rPr lang="en-US" sz="1600" baseline="0" dirty="0"/>
                        <a:t>.</a:t>
                      </a:r>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93195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4C70744-901E-468D-BE03-30980082B185}" type="slidenum">
              <a:rPr lang="en-US"/>
              <a:pPr/>
              <a:t>33</a:t>
            </a:fld>
            <a:endParaRPr lang="en-US"/>
          </a:p>
        </p:txBody>
      </p:sp>
      <p:sp>
        <p:nvSpPr>
          <p:cNvPr id="615426" name="Rectangle 2"/>
          <p:cNvSpPr>
            <a:spLocks noGrp="1" noChangeArrowheads="1"/>
          </p:cNvSpPr>
          <p:nvPr>
            <p:ph type="title"/>
          </p:nvPr>
        </p:nvSpPr>
        <p:spPr/>
        <p:txBody>
          <a:bodyPr/>
          <a:lstStyle/>
          <a:p>
            <a:r>
              <a:rPr lang="en-US"/>
              <a:t>Challenge Problems</a:t>
            </a:r>
          </a:p>
        </p:txBody>
      </p:sp>
      <p:sp>
        <p:nvSpPr>
          <p:cNvPr id="615428" name="Rectangle 4"/>
          <p:cNvSpPr>
            <a:spLocks noChangeArrowheads="1"/>
          </p:cNvSpPr>
          <p:nvPr/>
        </p:nvSpPr>
        <p:spPr bwMode="auto">
          <a:xfrm>
            <a:off x="706438" y="1524000"/>
            <a:ext cx="7523162" cy="337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endParaRPr lang="en-US"/>
          </a:p>
          <a:p>
            <a:pPr marL="457200" indent="-457200">
              <a:buFontTx/>
              <a:buAutoNum type="arabicPeriod"/>
            </a:pPr>
            <a:r>
              <a:rPr lang="en-US"/>
              <a:t>Give an algorithm to efficiently determine which element occurs the largest number of times in the array.</a:t>
            </a:r>
          </a:p>
          <a:p>
            <a:pPr marL="457200" indent="-457200">
              <a:buFontTx/>
              <a:buAutoNum type="arabicPeriod"/>
            </a:pPr>
            <a:endParaRPr lang="en-US"/>
          </a:p>
          <a:p>
            <a:pPr marL="457200" indent="-457200">
              <a:buFontTx/>
              <a:buAutoNum type="arabicPeriod"/>
            </a:pPr>
            <a:r>
              <a:rPr lang="en-US"/>
              <a:t>What’s the best algorithm to sort 1,000,000 random numbers that are all between 1 and 5?</a:t>
            </a:r>
          </a:p>
          <a:p>
            <a:pPr marL="457200" indent="-457200">
              <a:buFontTx/>
              <a:buAutoNum type="arabicPeriod"/>
            </a:pPr>
            <a:endParaRPr lang="en-US"/>
          </a:p>
          <a:p>
            <a:pPr marL="457200" indent="-457200"/>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5468"/>
            <a:ext cx="7772400" cy="1143000"/>
          </a:xfrm>
        </p:spPr>
        <p:txBody>
          <a:bodyPr/>
          <a:lstStyle/>
          <a:p>
            <a:r>
              <a:rPr lang="en-US" dirty="0"/>
              <a:t>Trees</a:t>
            </a:r>
          </a:p>
        </p:txBody>
      </p:sp>
      <p:sp>
        <p:nvSpPr>
          <p:cNvPr id="4" name="Slide Number Placeholder 3"/>
          <p:cNvSpPr>
            <a:spLocks noGrp="1"/>
          </p:cNvSpPr>
          <p:nvPr>
            <p:ph type="sldNum" sz="quarter" idx="12"/>
          </p:nvPr>
        </p:nvSpPr>
        <p:spPr/>
        <p:txBody>
          <a:bodyPr/>
          <a:lstStyle/>
          <a:p>
            <a:fld id="{63CF8349-86FD-47DD-A9A7-0A383510F8F0}" type="slidenum">
              <a:rPr lang="en-US" smtClean="0"/>
              <a:pPr/>
              <a:t>34</a:t>
            </a:fld>
            <a:endParaRPr lang="en-US"/>
          </a:p>
        </p:txBody>
      </p:sp>
      <p:pic>
        <p:nvPicPr>
          <p:cNvPr id="8" name="Picture 7"/>
          <p:cNvPicPr>
            <a:picLocks noChangeAspect="1"/>
          </p:cNvPicPr>
          <p:nvPr/>
        </p:nvPicPr>
        <p:blipFill>
          <a:blip r:embed="rId2"/>
          <a:stretch>
            <a:fillRect/>
          </a:stretch>
        </p:blipFill>
        <p:spPr>
          <a:xfrm>
            <a:off x="2362200" y="947532"/>
            <a:ext cx="4524375" cy="5353050"/>
          </a:xfrm>
          <a:prstGeom prst="rect">
            <a:avLst/>
          </a:prstGeom>
        </p:spPr>
      </p:pic>
      <p:sp>
        <p:nvSpPr>
          <p:cNvPr id="13" name="TextBox 12"/>
          <p:cNvSpPr txBox="1"/>
          <p:nvPr/>
        </p:nvSpPr>
        <p:spPr>
          <a:xfrm>
            <a:off x="2514600" y="1066800"/>
            <a:ext cx="4267200" cy="400110"/>
          </a:xfrm>
          <a:prstGeom prst="rect">
            <a:avLst/>
          </a:prstGeom>
          <a:noFill/>
        </p:spPr>
        <p:txBody>
          <a:bodyPr wrap="square" rtlCol="0">
            <a:spAutoFit/>
          </a:bodyPr>
          <a:lstStyle/>
          <a:p>
            <a:pPr algn="ctr"/>
            <a:r>
              <a:rPr lang="en-US" sz="2000" dirty="0">
                <a:solidFill>
                  <a:schemeClr val="bg1"/>
                </a:solidFill>
                <a:latin typeface="Impact" panose="020B0806030902050204" pitchFamily="34" charset="0"/>
              </a:rPr>
              <a:t>IMPLEMENTS BINARY SEARCH TREE</a:t>
            </a:r>
          </a:p>
        </p:txBody>
      </p:sp>
      <p:sp>
        <p:nvSpPr>
          <p:cNvPr id="14" name="TextBox 13"/>
          <p:cNvSpPr txBox="1"/>
          <p:nvPr/>
        </p:nvSpPr>
        <p:spPr>
          <a:xfrm>
            <a:off x="2520892" y="5791200"/>
            <a:ext cx="4267200" cy="400110"/>
          </a:xfrm>
          <a:prstGeom prst="rect">
            <a:avLst/>
          </a:prstGeom>
          <a:noFill/>
        </p:spPr>
        <p:txBody>
          <a:bodyPr wrap="square" rtlCol="0">
            <a:spAutoFit/>
          </a:bodyPr>
          <a:lstStyle/>
          <a:p>
            <a:pPr algn="ctr"/>
            <a:r>
              <a:rPr lang="en-US" sz="2000" dirty="0">
                <a:solidFill>
                  <a:schemeClr val="bg1"/>
                </a:solidFill>
                <a:latin typeface="Impact" panose="020B0806030902050204" pitchFamily="34" charset="0"/>
              </a:rPr>
              <a:t>NEEDED AN INT </a:t>
            </a:r>
          </a:p>
        </p:txBody>
      </p:sp>
    </p:spTree>
    <p:extLst>
      <p:ext uri="{BB962C8B-B14F-4D97-AF65-F5344CB8AC3E}">
        <p14:creationId xmlns:p14="http://schemas.microsoft.com/office/powerpoint/2010/main" val="4007718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3" name="Rectangle 11"/>
          <p:cNvSpPr>
            <a:spLocks noChangeArrowheads="1"/>
          </p:cNvSpPr>
          <p:nvPr/>
        </p:nvSpPr>
        <p:spPr bwMode="auto">
          <a:xfrm>
            <a:off x="509047" y="37708"/>
            <a:ext cx="828851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dirty="0">
                <a:solidFill>
                  <a:schemeClr val="tx2"/>
                </a:solidFill>
              </a:rPr>
              <a:t>Trees</a:t>
            </a:r>
          </a:p>
          <a:p>
            <a:pPr algn="ctr"/>
            <a:r>
              <a:rPr lang="en-US" sz="3200" dirty="0">
                <a:solidFill>
                  <a:srgbClr val="FF0000"/>
                </a:solidFill>
              </a:rPr>
              <a:t>Why should you care?</a:t>
            </a:r>
          </a:p>
        </p:txBody>
      </p:sp>
      <p:sp>
        <p:nvSpPr>
          <p:cNvPr id="9" name="Rectangle 8"/>
          <p:cNvSpPr/>
          <p:nvPr/>
        </p:nvSpPr>
        <p:spPr bwMode="auto">
          <a:xfrm>
            <a:off x="509047" y="1279591"/>
            <a:ext cx="6042582" cy="5319172"/>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omic Sans MS" pitchFamily="66" charset="0"/>
              <a:cs typeface="Times New Roman" pitchFamily="18" charset="0"/>
            </a:endParaRPr>
          </a:p>
        </p:txBody>
      </p:sp>
      <p:pic>
        <p:nvPicPr>
          <p:cNvPr id="10" name="Picture 9"/>
          <p:cNvPicPr>
            <a:picLocks noChangeAspect="1"/>
          </p:cNvPicPr>
          <p:nvPr/>
        </p:nvPicPr>
        <p:blipFill>
          <a:blip r:embed="rId3"/>
          <a:stretch>
            <a:fillRect/>
          </a:stretch>
        </p:blipFill>
        <p:spPr>
          <a:xfrm>
            <a:off x="6551629" y="1279591"/>
            <a:ext cx="2402823" cy="1307822"/>
          </a:xfrm>
          <a:prstGeom prst="rect">
            <a:avLst/>
          </a:prstGeom>
        </p:spPr>
      </p:pic>
      <p:sp>
        <p:nvSpPr>
          <p:cNvPr id="16" name="TextBox 15"/>
          <p:cNvSpPr txBox="1"/>
          <p:nvPr/>
        </p:nvSpPr>
        <p:spPr>
          <a:xfrm>
            <a:off x="778890" y="5877580"/>
            <a:ext cx="5542960" cy="523220"/>
          </a:xfrm>
          <a:prstGeom prst="rect">
            <a:avLst/>
          </a:prstGeom>
          <a:noFill/>
        </p:spPr>
        <p:txBody>
          <a:bodyPr wrap="square" rtlCol="0">
            <a:spAutoFit/>
          </a:bodyPr>
          <a:lstStyle/>
          <a:p>
            <a:pPr algn="ctr"/>
            <a:r>
              <a:rPr lang="en-US" sz="2800" dirty="0"/>
              <a:t>So pay attention!</a:t>
            </a:r>
          </a:p>
        </p:txBody>
      </p:sp>
      <p:sp>
        <p:nvSpPr>
          <p:cNvPr id="13" name="TextBox 12"/>
          <p:cNvSpPr txBox="1"/>
          <p:nvPr/>
        </p:nvSpPr>
        <p:spPr>
          <a:xfrm>
            <a:off x="656391" y="4842328"/>
            <a:ext cx="5787957" cy="830997"/>
          </a:xfrm>
          <a:prstGeom prst="rect">
            <a:avLst/>
          </a:prstGeom>
          <a:noFill/>
        </p:spPr>
        <p:txBody>
          <a:bodyPr wrap="square" rtlCol="0">
            <a:spAutoFit/>
          </a:bodyPr>
          <a:lstStyle/>
          <a:p>
            <a:pPr algn="ctr"/>
            <a:r>
              <a:rPr lang="en-US" sz="2400" dirty="0"/>
              <a:t>And because you’ll be asked about them in </a:t>
            </a:r>
            <a:r>
              <a:rPr lang="en-US" sz="2400" dirty="0">
                <a:solidFill>
                  <a:srgbClr val="FF0000"/>
                </a:solidFill>
              </a:rPr>
              <a:t>job interviews </a:t>
            </a:r>
            <a:r>
              <a:rPr lang="en-US" sz="2400" dirty="0"/>
              <a:t>and on </a:t>
            </a:r>
            <a:r>
              <a:rPr lang="en-US" sz="2400" dirty="0">
                <a:solidFill>
                  <a:srgbClr val="FF0000"/>
                </a:solidFill>
              </a:rPr>
              <a:t>exams</a:t>
            </a:r>
            <a:r>
              <a:rPr lang="en-US" sz="2400" dirty="0"/>
              <a:t>.</a:t>
            </a:r>
          </a:p>
        </p:txBody>
      </p:sp>
      <p:sp>
        <p:nvSpPr>
          <p:cNvPr id="17" name="TextBox 16"/>
          <p:cNvSpPr txBox="1"/>
          <p:nvPr/>
        </p:nvSpPr>
        <p:spPr>
          <a:xfrm>
            <a:off x="509047" y="1602363"/>
            <a:ext cx="6042581" cy="892552"/>
          </a:xfrm>
          <a:prstGeom prst="rect">
            <a:avLst/>
          </a:prstGeom>
          <a:noFill/>
        </p:spPr>
        <p:txBody>
          <a:bodyPr wrap="square" rtlCol="0">
            <a:spAutoFit/>
          </a:bodyPr>
          <a:lstStyle/>
          <a:p>
            <a:pPr algn="ctr"/>
            <a:r>
              <a:rPr lang="en-US" sz="2600" dirty="0"/>
              <a:t>Trees are used to organize data in many software applications, including:</a:t>
            </a:r>
          </a:p>
        </p:txBody>
      </p:sp>
      <p:sp>
        <p:nvSpPr>
          <p:cNvPr id="12" name="TextBox 11"/>
          <p:cNvSpPr txBox="1"/>
          <p:nvPr/>
        </p:nvSpPr>
        <p:spPr>
          <a:xfrm>
            <a:off x="665850" y="2756132"/>
            <a:ext cx="5787957" cy="1569660"/>
          </a:xfrm>
          <a:prstGeom prst="rect">
            <a:avLst/>
          </a:prstGeom>
          <a:noFill/>
        </p:spPr>
        <p:txBody>
          <a:bodyPr wrap="square" rtlCol="0">
            <a:spAutoFit/>
          </a:bodyPr>
          <a:lstStyle/>
          <a:p>
            <a:pPr algn="ctr"/>
            <a:r>
              <a:rPr lang="en-US" sz="2400" dirty="0">
                <a:solidFill>
                  <a:srgbClr val="00B050"/>
                </a:solidFill>
              </a:rPr>
              <a:t>Databases (B-TREES)</a:t>
            </a:r>
          </a:p>
          <a:p>
            <a:pPr algn="ctr"/>
            <a:r>
              <a:rPr lang="en-US" sz="2400" dirty="0">
                <a:solidFill>
                  <a:srgbClr val="C00000"/>
                </a:solidFill>
              </a:rPr>
              <a:t>Data Compression (Huffman Trees)</a:t>
            </a:r>
          </a:p>
          <a:p>
            <a:pPr algn="ctr"/>
            <a:r>
              <a:rPr lang="en-US" dirty="0">
                <a:solidFill>
                  <a:srgbClr val="7030A0"/>
                </a:solidFill>
              </a:rPr>
              <a:t>Bitcoin (</a:t>
            </a:r>
            <a:r>
              <a:rPr lang="en-US" dirty="0" err="1">
                <a:solidFill>
                  <a:srgbClr val="7030A0"/>
                </a:solidFill>
              </a:rPr>
              <a:t>Merkle</a:t>
            </a:r>
            <a:r>
              <a:rPr lang="en-US" dirty="0">
                <a:solidFill>
                  <a:srgbClr val="7030A0"/>
                </a:solidFill>
              </a:rPr>
              <a:t> Trees)</a:t>
            </a:r>
          </a:p>
          <a:p>
            <a:pPr algn="ctr"/>
            <a:r>
              <a:rPr lang="en-US" dirty="0">
                <a:solidFill>
                  <a:srgbClr val="F09B66"/>
                </a:solidFill>
              </a:rPr>
              <a:t>Medical Diagnosis (Decision Trees)</a:t>
            </a:r>
            <a:endParaRPr lang="en-US" sz="2400" dirty="0">
              <a:solidFill>
                <a:srgbClr val="F09B66"/>
              </a:solidFill>
            </a:endParaRPr>
          </a:p>
        </p:txBody>
      </p:sp>
      <p:pic>
        <p:nvPicPr>
          <p:cNvPr id="4" name="Picture 3"/>
          <p:cNvPicPr>
            <a:picLocks noChangeAspect="1"/>
          </p:cNvPicPr>
          <p:nvPr/>
        </p:nvPicPr>
        <p:blipFill rotWithShape="1">
          <a:blip r:embed="rId4"/>
          <a:srcRect l="15333" t="5199" r="28666" b="18000"/>
          <a:stretch/>
        </p:blipFill>
        <p:spPr>
          <a:xfrm>
            <a:off x="7551731" y="1284180"/>
            <a:ext cx="1287469" cy="1303233"/>
          </a:xfrm>
          <a:prstGeom prst="rect">
            <a:avLst/>
          </a:prstGeom>
        </p:spPr>
      </p:pic>
    </p:spTree>
    <p:extLst>
      <p:ext uri="{BB962C8B-B14F-4D97-AF65-F5344CB8AC3E}">
        <p14:creationId xmlns:p14="http://schemas.microsoft.com/office/powerpoint/2010/main" val="3449569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p:cNvSpPr>
            <a:spLocks noGrp="1"/>
          </p:cNvSpPr>
          <p:nvPr>
            <p:ph type="sldNum" sz="quarter" idx="12"/>
          </p:nvPr>
        </p:nvSpPr>
        <p:spPr/>
        <p:txBody>
          <a:bodyPr/>
          <a:lstStyle/>
          <a:p>
            <a:fld id="{5392D39B-1EB0-4768-B6E6-7531262C04A9}" type="slidenum">
              <a:rPr lang="en-US"/>
              <a:pPr/>
              <a:t>36</a:t>
            </a:fld>
            <a:endParaRPr lang="en-US"/>
          </a:p>
        </p:txBody>
      </p:sp>
      <p:sp>
        <p:nvSpPr>
          <p:cNvPr id="556034" name="Rectangle 2"/>
          <p:cNvSpPr>
            <a:spLocks noGrp="1" noChangeArrowheads="1"/>
          </p:cNvSpPr>
          <p:nvPr>
            <p:ph type="title"/>
          </p:nvPr>
        </p:nvSpPr>
        <p:spPr>
          <a:xfrm>
            <a:off x="685800" y="-182563"/>
            <a:ext cx="7772400" cy="1143000"/>
          </a:xfrm>
        </p:spPr>
        <p:txBody>
          <a:bodyPr/>
          <a:lstStyle/>
          <a:p>
            <a:r>
              <a:rPr lang="en-US"/>
              <a:t>Trees</a:t>
            </a:r>
          </a:p>
        </p:txBody>
      </p:sp>
      <p:sp>
        <p:nvSpPr>
          <p:cNvPr id="556037" name="Text Box 5"/>
          <p:cNvSpPr txBox="1">
            <a:spLocks noChangeArrowheads="1"/>
          </p:cNvSpPr>
          <p:nvPr/>
        </p:nvSpPr>
        <p:spPr bwMode="auto">
          <a:xfrm>
            <a:off x="822325" y="854075"/>
            <a:ext cx="7731125"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“I think that I shall never see a data structure as lovely as a tree.”   - Carey </a:t>
            </a:r>
            <a:r>
              <a:rPr lang="en-US" dirty="0" err="1"/>
              <a:t>Nachenberg</a:t>
            </a:r>
            <a:endParaRPr lang="en-US" dirty="0"/>
          </a:p>
        </p:txBody>
      </p:sp>
      <p:sp>
        <p:nvSpPr>
          <p:cNvPr id="556039" name="Text Box 7"/>
          <p:cNvSpPr txBox="1">
            <a:spLocks noChangeArrowheads="1"/>
          </p:cNvSpPr>
          <p:nvPr/>
        </p:nvSpPr>
        <p:spPr bwMode="auto">
          <a:xfrm>
            <a:off x="509588" y="1836003"/>
            <a:ext cx="8101012"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A </a:t>
            </a:r>
            <a:r>
              <a:rPr lang="en-US" dirty="0">
                <a:solidFill>
                  <a:srgbClr val="FF0000"/>
                </a:solidFill>
              </a:rPr>
              <a:t>Tree </a:t>
            </a:r>
            <a:r>
              <a:rPr lang="en-US" dirty="0"/>
              <a:t>is a special </a:t>
            </a:r>
            <a:r>
              <a:rPr lang="en-US" dirty="0">
                <a:solidFill>
                  <a:srgbClr val="FF0000"/>
                </a:solidFill>
              </a:rPr>
              <a:t>linked list-based data structure </a:t>
            </a:r>
            <a:br>
              <a:rPr lang="en-US" dirty="0"/>
            </a:br>
            <a:r>
              <a:rPr lang="en-US" dirty="0"/>
              <a:t>that has many uses in Computer Science:</a:t>
            </a:r>
          </a:p>
        </p:txBody>
      </p:sp>
      <p:sp>
        <p:nvSpPr>
          <p:cNvPr id="556040" name="Text Box 8"/>
          <p:cNvSpPr txBox="1">
            <a:spLocks noChangeArrowheads="1"/>
          </p:cNvSpPr>
          <p:nvPr/>
        </p:nvSpPr>
        <p:spPr bwMode="auto">
          <a:xfrm>
            <a:off x="152400" y="3436938"/>
            <a:ext cx="5484813" cy="230832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dirty="0"/>
              <a:t> </a:t>
            </a:r>
            <a:r>
              <a:rPr lang="en-US" dirty="0">
                <a:solidFill>
                  <a:srgbClr val="6600CC"/>
                </a:solidFill>
              </a:rPr>
              <a:t>To organize hierarchical data </a:t>
            </a:r>
          </a:p>
          <a:p>
            <a:pPr>
              <a:buFontTx/>
              <a:buChar char="•"/>
            </a:pPr>
            <a:r>
              <a:rPr lang="en-US" dirty="0">
                <a:solidFill>
                  <a:srgbClr val="6600CC"/>
                </a:solidFill>
              </a:rPr>
              <a:t> </a:t>
            </a:r>
            <a:r>
              <a:rPr lang="en-US" dirty="0">
                <a:solidFill>
                  <a:schemeClr val="accent5">
                    <a:lumMod val="50000"/>
                  </a:schemeClr>
                </a:solidFill>
              </a:rPr>
              <a:t>To make information easily </a:t>
            </a:r>
            <a:br>
              <a:rPr lang="en-US" dirty="0">
                <a:solidFill>
                  <a:schemeClr val="accent5">
                    <a:lumMod val="50000"/>
                  </a:schemeClr>
                </a:solidFill>
              </a:rPr>
            </a:br>
            <a:r>
              <a:rPr lang="en-US" dirty="0">
                <a:solidFill>
                  <a:schemeClr val="accent5">
                    <a:lumMod val="50000"/>
                  </a:schemeClr>
                </a:solidFill>
              </a:rPr>
              <a:t>   searchable</a:t>
            </a:r>
          </a:p>
          <a:p>
            <a:pPr>
              <a:buFontTx/>
              <a:buChar char="•"/>
            </a:pPr>
            <a:r>
              <a:rPr lang="en-US" dirty="0">
                <a:solidFill>
                  <a:srgbClr val="6600CC"/>
                </a:solidFill>
              </a:rPr>
              <a:t> To simplify the evaluation of </a:t>
            </a:r>
            <a:br>
              <a:rPr lang="en-US" dirty="0">
                <a:solidFill>
                  <a:srgbClr val="6600CC"/>
                </a:solidFill>
              </a:rPr>
            </a:br>
            <a:r>
              <a:rPr lang="en-US" dirty="0">
                <a:solidFill>
                  <a:srgbClr val="6600CC"/>
                </a:solidFill>
              </a:rPr>
              <a:t>   mathematical expressions</a:t>
            </a:r>
          </a:p>
          <a:p>
            <a:pPr>
              <a:buFontTx/>
              <a:buChar char="•"/>
            </a:pPr>
            <a:r>
              <a:rPr lang="en-US" dirty="0">
                <a:solidFill>
                  <a:schemeClr val="accent5">
                    <a:lumMod val="50000"/>
                  </a:schemeClr>
                </a:solidFill>
              </a:rPr>
              <a:t> To make decisions</a:t>
            </a:r>
          </a:p>
        </p:txBody>
      </p:sp>
      <p:grpSp>
        <p:nvGrpSpPr>
          <p:cNvPr id="5" name="Group 4"/>
          <p:cNvGrpSpPr/>
          <p:nvPr/>
        </p:nvGrpSpPr>
        <p:grpSpPr>
          <a:xfrm>
            <a:off x="5465763" y="3352800"/>
            <a:ext cx="3678237" cy="3311235"/>
            <a:chOff x="5465763" y="3352800"/>
            <a:chExt cx="3678237" cy="3311235"/>
          </a:xfrm>
        </p:grpSpPr>
        <p:grpSp>
          <p:nvGrpSpPr>
            <p:cNvPr id="556043" name="Group 11"/>
            <p:cNvGrpSpPr>
              <a:grpSpLocks/>
            </p:cNvGrpSpPr>
            <p:nvPr/>
          </p:nvGrpSpPr>
          <p:grpSpPr bwMode="auto">
            <a:xfrm>
              <a:off x="5899150" y="4910138"/>
              <a:ext cx="792162" cy="592138"/>
              <a:chOff x="3511" y="3072"/>
              <a:chExt cx="729" cy="624"/>
            </a:xfrm>
          </p:grpSpPr>
          <p:sp>
            <p:nvSpPr>
              <p:cNvPr id="556044"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5"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6"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7"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48" name="Group 16"/>
            <p:cNvGrpSpPr>
              <a:grpSpLocks/>
            </p:cNvGrpSpPr>
            <p:nvPr/>
          </p:nvGrpSpPr>
          <p:grpSpPr bwMode="auto">
            <a:xfrm>
              <a:off x="6848475" y="3903663"/>
              <a:ext cx="792162" cy="592138"/>
              <a:chOff x="3511" y="3072"/>
              <a:chExt cx="729" cy="624"/>
            </a:xfrm>
          </p:grpSpPr>
          <p:sp>
            <p:nvSpPr>
              <p:cNvPr id="556049"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0"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1"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2"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8" name="Group 26"/>
            <p:cNvGrpSpPr>
              <a:grpSpLocks/>
            </p:cNvGrpSpPr>
            <p:nvPr/>
          </p:nvGrpSpPr>
          <p:grpSpPr bwMode="auto">
            <a:xfrm>
              <a:off x="5522913" y="6035675"/>
              <a:ext cx="792162" cy="592138"/>
              <a:chOff x="3511" y="3072"/>
              <a:chExt cx="729" cy="624"/>
            </a:xfrm>
          </p:grpSpPr>
          <p:sp>
            <p:nvSpPr>
              <p:cNvPr id="55605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63" name="Group 31"/>
            <p:cNvGrpSpPr>
              <a:grpSpLocks/>
            </p:cNvGrpSpPr>
            <p:nvPr/>
          </p:nvGrpSpPr>
          <p:grpSpPr bwMode="auto">
            <a:xfrm>
              <a:off x="6434138" y="6034088"/>
              <a:ext cx="790575" cy="592138"/>
              <a:chOff x="3511" y="3072"/>
              <a:chExt cx="729" cy="624"/>
            </a:xfrm>
          </p:grpSpPr>
          <p:sp>
            <p:nvSpPr>
              <p:cNvPr id="55606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73"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4"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6"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7"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81"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2"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3"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4"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8" name="Text Box 56"/>
            <p:cNvSpPr txBox="1">
              <a:spLocks noChangeArrowheads="1"/>
            </p:cNvSpPr>
            <p:nvPr/>
          </p:nvSpPr>
          <p:spPr bwMode="auto">
            <a:xfrm>
              <a:off x="6794500" y="3922713"/>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556089" name="Text Box 57"/>
            <p:cNvSpPr txBox="1">
              <a:spLocks noChangeArrowheads="1"/>
            </p:cNvSpPr>
            <p:nvPr/>
          </p:nvSpPr>
          <p:spPr bwMode="auto">
            <a:xfrm>
              <a:off x="5880100" y="4951413"/>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3" name="Group 2"/>
            <p:cNvGrpSpPr/>
            <p:nvPr/>
          </p:nvGrpSpPr>
          <p:grpSpPr>
            <a:xfrm>
              <a:off x="7673975" y="4910138"/>
              <a:ext cx="1089025" cy="592138"/>
              <a:chOff x="7523163" y="4910138"/>
              <a:chExt cx="1089025" cy="592138"/>
            </a:xfrm>
          </p:grpSpPr>
          <p:grpSp>
            <p:nvGrpSpPr>
              <p:cNvPr id="556053" name="Group 21"/>
              <p:cNvGrpSpPr>
                <a:grpSpLocks/>
              </p:cNvGrpSpPr>
              <p:nvPr/>
            </p:nvGrpSpPr>
            <p:grpSpPr bwMode="auto">
              <a:xfrm>
                <a:off x="7621588" y="4910138"/>
                <a:ext cx="790575" cy="592138"/>
                <a:chOff x="3511" y="3072"/>
                <a:chExt cx="729" cy="624"/>
              </a:xfrm>
            </p:grpSpPr>
            <p:sp>
              <p:nvSpPr>
                <p:cNvPr id="556054"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5"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6"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7"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90"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4" name="Group 3"/>
            <p:cNvGrpSpPr/>
            <p:nvPr/>
          </p:nvGrpSpPr>
          <p:grpSpPr>
            <a:xfrm>
              <a:off x="8128000" y="6035675"/>
              <a:ext cx="1016000" cy="609310"/>
              <a:chOff x="7975600" y="6035675"/>
              <a:chExt cx="1016000" cy="609310"/>
            </a:xfrm>
          </p:grpSpPr>
          <p:grpSp>
            <p:nvGrpSpPr>
              <p:cNvPr id="556068" name="Group 36"/>
              <p:cNvGrpSpPr>
                <a:grpSpLocks/>
              </p:cNvGrpSpPr>
              <p:nvPr/>
            </p:nvGrpSpPr>
            <p:grpSpPr bwMode="auto">
              <a:xfrm>
                <a:off x="8050213" y="6035675"/>
                <a:ext cx="792162" cy="592138"/>
                <a:chOff x="3511" y="3072"/>
                <a:chExt cx="729" cy="624"/>
              </a:xfrm>
            </p:grpSpPr>
            <p:sp>
              <p:nvSpPr>
                <p:cNvPr id="556069"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0"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1"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2"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85"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6"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91"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556092" name="Text Box 60"/>
            <p:cNvSpPr txBox="1">
              <a:spLocks noChangeArrowheads="1"/>
            </p:cNvSpPr>
            <p:nvPr/>
          </p:nvSpPr>
          <p:spPr bwMode="auto">
            <a:xfrm>
              <a:off x="5465763" y="6051550"/>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56093" name="Text Box 61"/>
            <p:cNvSpPr txBox="1">
              <a:spLocks noChangeArrowheads="1"/>
            </p:cNvSpPr>
            <p:nvPr/>
          </p:nvSpPr>
          <p:spPr bwMode="auto">
            <a:xfrm>
              <a:off x="6356350" y="6042025"/>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sp>
          <p:nvSpPr>
            <p:cNvPr id="556094" name="Text Box 62"/>
            <p:cNvSpPr txBox="1">
              <a:spLocks noChangeArrowheads="1"/>
            </p:cNvSpPr>
            <p:nvPr/>
          </p:nvSpPr>
          <p:spPr bwMode="auto">
            <a:xfrm>
              <a:off x="6248400" y="3352800"/>
              <a:ext cx="21812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a:t>
              </a:r>
              <a:r>
                <a:rPr lang="en-US" dirty="0">
                  <a:solidFill>
                    <a:srgbClr val="FF0000"/>
                  </a:solidFill>
                </a:rPr>
                <a:t>Family</a:t>
              </a:r>
              <a:r>
                <a:rPr lang="en-US" dirty="0"/>
                <a:t> Tree</a:t>
              </a:r>
            </a:p>
          </p:txBody>
        </p:sp>
        <p:grpSp>
          <p:nvGrpSpPr>
            <p:cNvPr id="2" name="Group 1"/>
            <p:cNvGrpSpPr/>
            <p:nvPr/>
          </p:nvGrpSpPr>
          <p:grpSpPr>
            <a:xfrm>
              <a:off x="7234786" y="5384800"/>
              <a:ext cx="1029449" cy="1279235"/>
              <a:chOff x="5576598" y="5537200"/>
              <a:chExt cx="1029449" cy="1279235"/>
            </a:xfrm>
          </p:grpSpPr>
          <p:grpSp>
            <p:nvGrpSpPr>
              <p:cNvPr id="73" name="Group 26"/>
              <p:cNvGrpSpPr>
                <a:grpSpLocks/>
              </p:cNvGrpSpPr>
              <p:nvPr/>
            </p:nvGrpSpPr>
            <p:grpSpPr bwMode="auto">
              <a:xfrm>
                <a:off x="5675313" y="6188075"/>
                <a:ext cx="792162" cy="592138"/>
                <a:chOff x="3511" y="3072"/>
                <a:chExt cx="729" cy="624"/>
              </a:xfrm>
            </p:grpSpPr>
            <p:sp>
              <p:nvSpPr>
                <p:cNvPr id="74"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0"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1"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r>
                  <a:rPr lang="en-US" sz="1600" dirty="0" err="1"/>
                  <a:t>martha</a:t>
                </a:r>
                <a:r>
                  <a:rPr lang="en-US" sz="1600" dirty="0"/>
                  <a:t>”</a:t>
                </a:r>
              </a:p>
            </p:txBody>
          </p:sp>
        </p:grpSp>
        <p:sp>
          <p:nvSpPr>
            <p:cNvPr id="556075"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 name="Group 85"/>
          <p:cNvGrpSpPr/>
          <p:nvPr/>
        </p:nvGrpSpPr>
        <p:grpSpPr>
          <a:xfrm>
            <a:off x="5465763" y="3352800"/>
            <a:ext cx="3611562" cy="3311235"/>
            <a:chOff x="5465763" y="3352800"/>
            <a:chExt cx="3611562" cy="3311235"/>
          </a:xfrm>
        </p:grpSpPr>
        <p:grpSp>
          <p:nvGrpSpPr>
            <p:cNvPr id="87" name="Group 11"/>
            <p:cNvGrpSpPr>
              <a:grpSpLocks/>
            </p:cNvGrpSpPr>
            <p:nvPr/>
          </p:nvGrpSpPr>
          <p:grpSpPr bwMode="auto">
            <a:xfrm>
              <a:off x="5899150" y="4910138"/>
              <a:ext cx="792162" cy="592138"/>
              <a:chOff x="3511" y="3072"/>
              <a:chExt cx="729" cy="624"/>
            </a:xfrm>
          </p:grpSpPr>
          <p:sp>
            <p:nvSpPr>
              <p:cNvPr id="143"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16"/>
            <p:cNvGrpSpPr>
              <a:grpSpLocks/>
            </p:cNvGrpSpPr>
            <p:nvPr/>
          </p:nvGrpSpPr>
          <p:grpSpPr bwMode="auto">
            <a:xfrm>
              <a:off x="6848475" y="3903663"/>
              <a:ext cx="792162" cy="592138"/>
              <a:chOff x="3511" y="3072"/>
              <a:chExt cx="729" cy="624"/>
            </a:xfrm>
          </p:grpSpPr>
          <p:sp>
            <p:nvSpPr>
              <p:cNvPr id="139"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26"/>
            <p:cNvGrpSpPr>
              <a:grpSpLocks/>
            </p:cNvGrpSpPr>
            <p:nvPr/>
          </p:nvGrpSpPr>
          <p:grpSpPr bwMode="auto">
            <a:xfrm>
              <a:off x="5522913" y="6035675"/>
              <a:ext cx="792162" cy="592138"/>
              <a:chOff x="3511" y="3072"/>
              <a:chExt cx="729" cy="624"/>
            </a:xfrm>
          </p:grpSpPr>
          <p:sp>
            <p:nvSpPr>
              <p:cNvPr id="135"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 name="Group 31"/>
            <p:cNvGrpSpPr>
              <a:grpSpLocks/>
            </p:cNvGrpSpPr>
            <p:nvPr/>
          </p:nvGrpSpPr>
          <p:grpSpPr bwMode="auto">
            <a:xfrm>
              <a:off x="6434138" y="6034088"/>
              <a:ext cx="790575" cy="592138"/>
              <a:chOff x="3511" y="3072"/>
              <a:chExt cx="729" cy="624"/>
            </a:xfrm>
          </p:grpSpPr>
          <p:sp>
            <p:nvSpPr>
              <p:cNvPr id="131"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1"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6"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7"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8"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9" name="Text Box 56"/>
            <p:cNvSpPr txBox="1">
              <a:spLocks noChangeArrowheads="1"/>
            </p:cNvSpPr>
            <p:nvPr/>
          </p:nvSpPr>
          <p:spPr bwMode="auto">
            <a:xfrm>
              <a:off x="6737511" y="3922713"/>
              <a:ext cx="1011815"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marty</a:t>
              </a:r>
              <a:r>
                <a:rPr lang="en-US" sz="1800" dirty="0"/>
                <a:t>”</a:t>
              </a:r>
            </a:p>
          </p:txBody>
        </p:sp>
        <p:sp>
          <p:nvSpPr>
            <p:cNvPr id="100" name="Text Box 57"/>
            <p:cNvSpPr txBox="1">
              <a:spLocks noChangeArrowheads="1"/>
            </p:cNvSpPr>
            <p:nvPr/>
          </p:nvSpPr>
          <p:spPr bwMode="auto">
            <a:xfrm>
              <a:off x="5880100" y="4951413"/>
              <a:ext cx="960519"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“harry”</a:t>
              </a:r>
            </a:p>
          </p:txBody>
        </p:sp>
        <p:grpSp>
          <p:nvGrpSpPr>
            <p:cNvPr id="101" name="Group 100"/>
            <p:cNvGrpSpPr/>
            <p:nvPr/>
          </p:nvGrpSpPr>
          <p:grpSpPr>
            <a:xfrm>
              <a:off x="7772400" y="4910138"/>
              <a:ext cx="807662" cy="592138"/>
              <a:chOff x="7621588" y="4910138"/>
              <a:chExt cx="807662" cy="592138"/>
            </a:xfrm>
          </p:grpSpPr>
          <p:grpSp>
            <p:nvGrpSpPr>
              <p:cNvPr id="125" name="Group 21"/>
              <p:cNvGrpSpPr>
                <a:grpSpLocks/>
              </p:cNvGrpSpPr>
              <p:nvPr/>
            </p:nvGrpSpPr>
            <p:grpSpPr bwMode="auto">
              <a:xfrm>
                <a:off x="7621588" y="4910138"/>
                <a:ext cx="790575" cy="592138"/>
                <a:chOff x="3511" y="3072"/>
                <a:chExt cx="729" cy="624"/>
              </a:xfrm>
            </p:grpSpPr>
            <p:sp>
              <p:nvSpPr>
                <p:cNvPr id="127"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 name="Text Box 58"/>
              <p:cNvSpPr txBox="1">
                <a:spLocks noChangeArrowheads="1"/>
              </p:cNvSpPr>
              <p:nvPr/>
            </p:nvSpPr>
            <p:spPr bwMode="auto">
              <a:xfrm>
                <a:off x="7635443" y="4948238"/>
                <a:ext cx="793807"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“rich”</a:t>
                </a:r>
              </a:p>
            </p:txBody>
          </p:sp>
        </p:grpSp>
        <p:grpSp>
          <p:nvGrpSpPr>
            <p:cNvPr id="102" name="Group 101"/>
            <p:cNvGrpSpPr/>
            <p:nvPr/>
          </p:nvGrpSpPr>
          <p:grpSpPr>
            <a:xfrm>
              <a:off x="8175625" y="6035675"/>
              <a:ext cx="901700" cy="609310"/>
              <a:chOff x="8023225" y="6035675"/>
              <a:chExt cx="901700" cy="609310"/>
            </a:xfrm>
          </p:grpSpPr>
          <p:grpSp>
            <p:nvGrpSpPr>
              <p:cNvPr id="117" name="Group 36"/>
              <p:cNvGrpSpPr>
                <a:grpSpLocks/>
              </p:cNvGrpSpPr>
              <p:nvPr/>
            </p:nvGrpSpPr>
            <p:grpSpPr bwMode="auto">
              <a:xfrm>
                <a:off x="8050213" y="6035675"/>
                <a:ext cx="792162" cy="592138"/>
                <a:chOff x="3511" y="3072"/>
                <a:chExt cx="729" cy="624"/>
              </a:xfrm>
            </p:grpSpPr>
            <p:sp>
              <p:nvSpPr>
                <p:cNvPr id="121"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9"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20" name="Text Box 59"/>
              <p:cNvSpPr txBox="1">
                <a:spLocks noChangeArrowheads="1"/>
              </p:cNvSpPr>
              <p:nvPr/>
            </p:nvSpPr>
            <p:spPr bwMode="auto">
              <a:xfrm>
                <a:off x="8089418" y="6042025"/>
                <a:ext cx="673582"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t>
                </a:r>
                <a:r>
                  <a:rPr lang="en-US" sz="1800" dirty="0" err="1"/>
                  <a:t>zai</a:t>
                </a:r>
                <a:r>
                  <a:rPr lang="en-US" sz="1800" dirty="0"/>
                  <a:t>”</a:t>
                </a:r>
              </a:p>
            </p:txBody>
          </p:sp>
        </p:grpSp>
        <p:sp>
          <p:nvSpPr>
            <p:cNvPr id="103" name="Text Box 60"/>
            <p:cNvSpPr txBox="1">
              <a:spLocks noChangeArrowheads="1"/>
            </p:cNvSpPr>
            <p:nvPr/>
          </p:nvSpPr>
          <p:spPr bwMode="auto">
            <a:xfrm>
              <a:off x="5465763" y="6051550"/>
              <a:ext cx="787395"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alan</a:t>
              </a:r>
              <a:r>
                <a:rPr lang="en-US" sz="1800" dirty="0"/>
                <a:t>”</a:t>
              </a:r>
            </a:p>
          </p:txBody>
        </p:sp>
        <p:sp>
          <p:nvSpPr>
            <p:cNvPr id="104" name="Text Box 61"/>
            <p:cNvSpPr txBox="1">
              <a:spLocks noChangeArrowheads="1"/>
            </p:cNvSpPr>
            <p:nvPr/>
          </p:nvSpPr>
          <p:spPr bwMode="auto">
            <a:xfrm>
              <a:off x="6356350" y="6042025"/>
              <a:ext cx="955711"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jacob</a:t>
              </a:r>
              <a:r>
                <a:rPr lang="en-US" sz="1800" dirty="0"/>
                <a:t>”</a:t>
              </a:r>
            </a:p>
          </p:txBody>
        </p:sp>
        <p:sp>
          <p:nvSpPr>
            <p:cNvPr id="105" name="Text Box 62"/>
            <p:cNvSpPr txBox="1">
              <a:spLocks noChangeArrowheads="1"/>
            </p:cNvSpPr>
            <p:nvPr/>
          </p:nvSpPr>
          <p:spPr bwMode="auto">
            <a:xfrm>
              <a:off x="5608084" y="3352800"/>
              <a:ext cx="3307316"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Binary </a:t>
              </a:r>
              <a:r>
                <a:rPr lang="en-US" dirty="0">
                  <a:solidFill>
                    <a:srgbClr val="FF0000"/>
                  </a:solidFill>
                </a:rPr>
                <a:t>Search</a:t>
              </a:r>
              <a:r>
                <a:rPr lang="en-US" dirty="0"/>
                <a:t> Tree</a:t>
              </a:r>
            </a:p>
          </p:txBody>
        </p:sp>
        <p:grpSp>
          <p:nvGrpSpPr>
            <p:cNvPr id="106" name="Group 105"/>
            <p:cNvGrpSpPr/>
            <p:nvPr/>
          </p:nvGrpSpPr>
          <p:grpSpPr>
            <a:xfrm>
              <a:off x="7234786" y="5384800"/>
              <a:ext cx="968665" cy="1279235"/>
              <a:chOff x="5576598" y="5537200"/>
              <a:chExt cx="968665" cy="1279235"/>
            </a:xfrm>
          </p:grpSpPr>
          <p:grpSp>
            <p:nvGrpSpPr>
              <p:cNvPr id="108" name="Group 26"/>
              <p:cNvGrpSpPr>
                <a:grpSpLocks/>
              </p:cNvGrpSpPr>
              <p:nvPr/>
            </p:nvGrpSpPr>
            <p:grpSpPr bwMode="auto">
              <a:xfrm>
                <a:off x="5675313" y="6188075"/>
                <a:ext cx="792162" cy="592138"/>
                <a:chOff x="3511" y="3072"/>
                <a:chExt cx="729" cy="624"/>
              </a:xfrm>
            </p:grpSpPr>
            <p:sp>
              <p:nvSpPr>
                <p:cNvPr id="113"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9"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1"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2" name="Text Box 60"/>
              <p:cNvSpPr txBox="1">
                <a:spLocks noChangeArrowheads="1"/>
              </p:cNvSpPr>
              <p:nvPr/>
            </p:nvSpPr>
            <p:spPr bwMode="auto">
              <a:xfrm>
                <a:off x="5576598" y="6203950"/>
                <a:ext cx="878767"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t>“</a:t>
                </a:r>
                <a:r>
                  <a:rPr lang="en-US" sz="1600" dirty="0" err="1"/>
                  <a:t>nancy</a:t>
                </a:r>
                <a:r>
                  <a:rPr lang="en-US" sz="1600" dirty="0"/>
                  <a:t>”</a:t>
                </a:r>
              </a:p>
            </p:txBody>
          </p:sp>
        </p:grpSp>
        <p:sp>
          <p:nvSpPr>
            <p:cNvPr id="107"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7" name="Group 146"/>
          <p:cNvGrpSpPr/>
          <p:nvPr/>
        </p:nvGrpSpPr>
        <p:grpSpPr>
          <a:xfrm>
            <a:off x="5508670" y="3377382"/>
            <a:ext cx="3586162" cy="3311235"/>
            <a:chOff x="5491163" y="3352800"/>
            <a:chExt cx="3586162" cy="3311235"/>
          </a:xfrm>
        </p:grpSpPr>
        <p:grpSp>
          <p:nvGrpSpPr>
            <p:cNvPr id="148" name="Group 11"/>
            <p:cNvGrpSpPr>
              <a:grpSpLocks/>
            </p:cNvGrpSpPr>
            <p:nvPr/>
          </p:nvGrpSpPr>
          <p:grpSpPr bwMode="auto">
            <a:xfrm>
              <a:off x="5899150" y="4910138"/>
              <a:ext cx="792162" cy="592138"/>
              <a:chOff x="3511" y="3072"/>
              <a:chExt cx="729" cy="624"/>
            </a:xfrm>
          </p:grpSpPr>
          <p:sp>
            <p:nvSpPr>
              <p:cNvPr id="204"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9" name="Group 16"/>
            <p:cNvGrpSpPr>
              <a:grpSpLocks/>
            </p:cNvGrpSpPr>
            <p:nvPr/>
          </p:nvGrpSpPr>
          <p:grpSpPr bwMode="auto">
            <a:xfrm>
              <a:off x="6848475" y="3903663"/>
              <a:ext cx="792162" cy="592138"/>
              <a:chOff x="3511" y="3072"/>
              <a:chExt cx="729" cy="624"/>
            </a:xfrm>
          </p:grpSpPr>
          <p:sp>
            <p:nvSpPr>
              <p:cNvPr id="200"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0" name="Group 26"/>
            <p:cNvGrpSpPr>
              <a:grpSpLocks/>
            </p:cNvGrpSpPr>
            <p:nvPr/>
          </p:nvGrpSpPr>
          <p:grpSpPr bwMode="auto">
            <a:xfrm>
              <a:off x="5522913" y="6035675"/>
              <a:ext cx="792162" cy="592138"/>
              <a:chOff x="3511" y="3072"/>
              <a:chExt cx="729" cy="624"/>
            </a:xfrm>
          </p:grpSpPr>
          <p:sp>
            <p:nvSpPr>
              <p:cNvPr id="196"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1" name="Group 31"/>
            <p:cNvGrpSpPr>
              <a:grpSpLocks/>
            </p:cNvGrpSpPr>
            <p:nvPr/>
          </p:nvGrpSpPr>
          <p:grpSpPr bwMode="auto">
            <a:xfrm>
              <a:off x="6434138" y="6034088"/>
              <a:ext cx="790575" cy="592138"/>
              <a:chOff x="3511" y="3072"/>
              <a:chExt cx="729" cy="624"/>
            </a:xfrm>
          </p:grpSpPr>
          <p:sp>
            <p:nvSpPr>
              <p:cNvPr id="19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2"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57"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58"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59"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60" name="Text Box 56"/>
            <p:cNvSpPr txBox="1">
              <a:spLocks noChangeArrowheads="1"/>
            </p:cNvSpPr>
            <p:nvPr/>
          </p:nvSpPr>
          <p:spPr bwMode="auto">
            <a:xfrm>
              <a:off x="7052476" y="3823182"/>
              <a:ext cx="357790" cy="52322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t>+</a:t>
              </a:r>
            </a:p>
          </p:txBody>
        </p:sp>
        <p:sp>
          <p:nvSpPr>
            <p:cNvPr id="161" name="Text Box 57"/>
            <p:cNvSpPr txBox="1">
              <a:spLocks noChangeArrowheads="1"/>
            </p:cNvSpPr>
            <p:nvPr/>
          </p:nvSpPr>
          <p:spPr bwMode="auto">
            <a:xfrm>
              <a:off x="6123853" y="4923703"/>
              <a:ext cx="34817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t>
              </a:r>
            </a:p>
          </p:txBody>
        </p:sp>
        <p:grpSp>
          <p:nvGrpSpPr>
            <p:cNvPr id="162" name="Group 161"/>
            <p:cNvGrpSpPr/>
            <p:nvPr/>
          </p:nvGrpSpPr>
          <p:grpSpPr>
            <a:xfrm>
              <a:off x="7772400" y="4815367"/>
              <a:ext cx="790575" cy="686909"/>
              <a:chOff x="7621588" y="4815367"/>
              <a:chExt cx="790575" cy="686909"/>
            </a:xfrm>
          </p:grpSpPr>
          <p:grpSp>
            <p:nvGrpSpPr>
              <p:cNvPr id="186" name="Group 21"/>
              <p:cNvGrpSpPr>
                <a:grpSpLocks/>
              </p:cNvGrpSpPr>
              <p:nvPr/>
            </p:nvGrpSpPr>
            <p:grpSpPr bwMode="auto">
              <a:xfrm>
                <a:off x="7621588" y="4910138"/>
                <a:ext cx="790575" cy="592138"/>
                <a:chOff x="3511" y="3072"/>
                <a:chExt cx="729" cy="624"/>
              </a:xfrm>
            </p:grpSpPr>
            <p:sp>
              <p:nvSpPr>
                <p:cNvPr id="188"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7" name="Text Box 58"/>
              <p:cNvSpPr txBox="1">
                <a:spLocks noChangeArrowheads="1"/>
              </p:cNvSpPr>
              <p:nvPr/>
            </p:nvSpPr>
            <p:spPr bwMode="auto">
              <a:xfrm>
                <a:off x="7828715" y="4815367"/>
                <a:ext cx="381836"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t>+</a:t>
                </a:r>
              </a:p>
            </p:txBody>
          </p:sp>
        </p:grpSp>
        <p:grpSp>
          <p:nvGrpSpPr>
            <p:cNvPr id="163" name="Group 162"/>
            <p:cNvGrpSpPr/>
            <p:nvPr/>
          </p:nvGrpSpPr>
          <p:grpSpPr>
            <a:xfrm>
              <a:off x="8175625" y="6035675"/>
              <a:ext cx="901700" cy="609310"/>
              <a:chOff x="8023225" y="6035675"/>
              <a:chExt cx="901700" cy="609310"/>
            </a:xfrm>
          </p:grpSpPr>
          <p:grpSp>
            <p:nvGrpSpPr>
              <p:cNvPr id="178" name="Group 36"/>
              <p:cNvGrpSpPr>
                <a:grpSpLocks/>
              </p:cNvGrpSpPr>
              <p:nvPr/>
            </p:nvGrpSpPr>
            <p:grpSpPr bwMode="auto">
              <a:xfrm>
                <a:off x="8050213" y="6035675"/>
                <a:ext cx="792162" cy="592138"/>
                <a:chOff x="3511" y="3072"/>
                <a:chExt cx="729" cy="624"/>
              </a:xfrm>
            </p:grpSpPr>
            <p:sp>
              <p:nvSpPr>
                <p:cNvPr id="182"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9"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0"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1" name="Text Box 59"/>
              <p:cNvSpPr txBox="1">
                <a:spLocks noChangeArrowheads="1"/>
              </p:cNvSpPr>
              <p:nvPr/>
            </p:nvSpPr>
            <p:spPr bwMode="auto">
              <a:xfrm>
                <a:off x="8285163" y="6042025"/>
                <a:ext cx="32573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4</a:t>
                </a:r>
              </a:p>
            </p:txBody>
          </p:sp>
        </p:grpSp>
        <p:sp>
          <p:nvSpPr>
            <p:cNvPr id="164" name="Text Box 60"/>
            <p:cNvSpPr txBox="1">
              <a:spLocks noChangeArrowheads="1"/>
            </p:cNvSpPr>
            <p:nvPr/>
          </p:nvSpPr>
          <p:spPr bwMode="auto">
            <a:xfrm>
              <a:off x="5701293" y="6051550"/>
              <a:ext cx="466794"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32</a:t>
              </a:r>
            </a:p>
          </p:txBody>
        </p:sp>
        <p:sp>
          <p:nvSpPr>
            <p:cNvPr id="165" name="Text Box 61"/>
            <p:cNvSpPr txBox="1">
              <a:spLocks noChangeArrowheads="1"/>
            </p:cNvSpPr>
            <p:nvPr/>
          </p:nvSpPr>
          <p:spPr bwMode="auto">
            <a:xfrm>
              <a:off x="6649892" y="6069735"/>
              <a:ext cx="429926"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17</a:t>
              </a:r>
            </a:p>
          </p:txBody>
        </p:sp>
        <p:sp>
          <p:nvSpPr>
            <p:cNvPr id="166" name="Text Box 62"/>
            <p:cNvSpPr txBox="1">
              <a:spLocks noChangeArrowheads="1"/>
            </p:cNvSpPr>
            <p:nvPr/>
          </p:nvSpPr>
          <p:spPr bwMode="auto">
            <a:xfrm>
              <a:off x="5770563" y="3352800"/>
              <a:ext cx="3010761"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An </a:t>
              </a:r>
              <a:r>
                <a:rPr lang="en-US" dirty="0">
                  <a:solidFill>
                    <a:srgbClr val="FF0000"/>
                  </a:solidFill>
                </a:rPr>
                <a:t>Expression</a:t>
              </a:r>
              <a:r>
                <a:rPr lang="en-US" dirty="0"/>
                <a:t> Tree</a:t>
              </a:r>
            </a:p>
          </p:txBody>
        </p:sp>
        <p:grpSp>
          <p:nvGrpSpPr>
            <p:cNvPr id="167" name="Group 166"/>
            <p:cNvGrpSpPr/>
            <p:nvPr/>
          </p:nvGrpSpPr>
          <p:grpSpPr>
            <a:xfrm>
              <a:off x="7301751" y="5384800"/>
              <a:ext cx="901700" cy="1279235"/>
              <a:chOff x="5643563" y="5537200"/>
              <a:chExt cx="901700" cy="1279235"/>
            </a:xfrm>
          </p:grpSpPr>
          <p:grpSp>
            <p:nvGrpSpPr>
              <p:cNvPr id="169" name="Group 26"/>
              <p:cNvGrpSpPr>
                <a:grpSpLocks/>
              </p:cNvGrpSpPr>
              <p:nvPr/>
            </p:nvGrpSpPr>
            <p:grpSpPr bwMode="auto">
              <a:xfrm>
                <a:off x="5675313" y="6188075"/>
                <a:ext cx="792162" cy="592138"/>
                <a:chOff x="3511" y="3072"/>
                <a:chExt cx="729" cy="624"/>
              </a:xfrm>
            </p:grpSpPr>
            <p:sp>
              <p:nvSpPr>
                <p:cNvPr id="174"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0"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2"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3" name="Text Box 60"/>
              <p:cNvSpPr txBox="1">
                <a:spLocks noChangeArrowheads="1"/>
              </p:cNvSpPr>
              <p:nvPr/>
            </p:nvSpPr>
            <p:spPr bwMode="auto">
              <a:xfrm>
                <a:off x="5788626" y="6217805"/>
                <a:ext cx="562975"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-42</a:t>
                </a:r>
              </a:p>
            </p:txBody>
          </p:sp>
        </p:grpSp>
        <p:sp>
          <p:nvSpPr>
            <p:cNvPr id="168"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6"/>
          <p:cNvGrpSpPr/>
          <p:nvPr/>
        </p:nvGrpSpPr>
        <p:grpSpPr>
          <a:xfrm>
            <a:off x="4572000" y="2891135"/>
            <a:ext cx="4267200" cy="3966865"/>
            <a:chOff x="4572000" y="2891135"/>
            <a:chExt cx="4267200" cy="3966865"/>
          </a:xfrm>
        </p:grpSpPr>
        <p:grpSp>
          <p:nvGrpSpPr>
            <p:cNvPr id="556113" name="Group 81"/>
            <p:cNvGrpSpPr>
              <a:grpSpLocks/>
            </p:cNvGrpSpPr>
            <p:nvPr/>
          </p:nvGrpSpPr>
          <p:grpSpPr bwMode="auto">
            <a:xfrm>
              <a:off x="4572000" y="3367087"/>
              <a:ext cx="4267200" cy="3490913"/>
              <a:chOff x="3024" y="2142"/>
              <a:chExt cx="2688" cy="2199"/>
            </a:xfrm>
          </p:grpSpPr>
          <p:sp>
            <p:nvSpPr>
              <p:cNvPr id="556096" name="Rectangle 64"/>
              <p:cNvSpPr>
                <a:spLocks noChangeArrowheads="1"/>
              </p:cNvSpPr>
              <p:nvPr/>
            </p:nvSpPr>
            <p:spPr bwMode="auto">
              <a:xfrm>
                <a:off x="4221" y="2142"/>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Does the </a:t>
                </a:r>
                <a:br>
                  <a:rPr lang="en-US" sz="1800" dirty="0"/>
                </a:br>
                <a:r>
                  <a:rPr lang="en-US" sz="1800" dirty="0"/>
                  <a:t>patient </a:t>
                </a:r>
                <a:br>
                  <a:rPr lang="en-US" sz="1800" dirty="0"/>
                </a:br>
                <a:r>
                  <a:rPr lang="en-US" sz="1800" dirty="0"/>
                  <a:t>have a fever?</a:t>
                </a:r>
              </a:p>
            </p:txBody>
          </p:sp>
          <p:sp>
            <p:nvSpPr>
              <p:cNvPr id="556098" name="Rectangle 66"/>
              <p:cNvSpPr>
                <a:spLocks noChangeArrowheads="1"/>
              </p:cNvSpPr>
              <p:nvPr/>
            </p:nvSpPr>
            <p:spPr bwMode="auto">
              <a:xfrm>
                <a:off x="3552"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spots on </a:t>
                </a:r>
              </a:p>
              <a:p>
                <a:pPr algn="ctr"/>
                <a:r>
                  <a:rPr lang="en-US" sz="1800"/>
                  <a:t>his/her face?</a:t>
                </a:r>
              </a:p>
            </p:txBody>
          </p:sp>
          <p:sp>
            <p:nvSpPr>
              <p:cNvPr id="556099" name="Rectangle 67"/>
              <p:cNvSpPr>
                <a:spLocks noChangeArrowheads="1"/>
              </p:cNvSpPr>
              <p:nvPr/>
            </p:nvSpPr>
            <p:spPr bwMode="auto">
              <a:xfrm>
                <a:off x="4704"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a sore</a:t>
                </a:r>
                <a:br>
                  <a:rPr lang="en-US" sz="1800"/>
                </a:br>
                <a:r>
                  <a:rPr lang="en-US" sz="1800"/>
                  <a:t>throat?</a:t>
                </a:r>
              </a:p>
            </p:txBody>
          </p:sp>
          <p:sp>
            <p:nvSpPr>
              <p:cNvPr id="556100" name="Rectangle 68"/>
              <p:cNvSpPr>
                <a:spLocks noChangeArrowheads="1"/>
              </p:cNvSpPr>
              <p:nvPr/>
            </p:nvSpPr>
            <p:spPr bwMode="auto">
              <a:xfrm>
                <a:off x="3024" y="3813"/>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He has </a:t>
                </a:r>
                <a:br>
                  <a:rPr lang="en-US" sz="1800" dirty="0"/>
                </a:br>
                <a:r>
                  <a:rPr lang="en-US" sz="1800" dirty="0">
                    <a:solidFill>
                      <a:srgbClr val="FF0000"/>
                    </a:solidFill>
                  </a:rPr>
                  <a:t>COOTIES!</a:t>
                </a:r>
              </a:p>
            </p:txBody>
          </p:sp>
          <p:sp>
            <p:nvSpPr>
              <p:cNvPr id="556102" name="Line 70"/>
              <p:cNvSpPr>
                <a:spLocks noChangeShapeType="1"/>
              </p:cNvSpPr>
              <p:nvPr/>
            </p:nvSpPr>
            <p:spPr bwMode="auto">
              <a:xfrm flipH="1">
                <a:off x="4224" y="267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3" name="Line 71"/>
              <p:cNvSpPr>
                <a:spLocks noChangeShapeType="1"/>
              </p:cNvSpPr>
              <p:nvPr/>
            </p:nvSpPr>
            <p:spPr bwMode="auto">
              <a:xfrm>
                <a:off x="4878" y="2667"/>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4" name="Line 72"/>
              <p:cNvSpPr>
                <a:spLocks noChangeShapeType="1"/>
              </p:cNvSpPr>
              <p:nvPr/>
            </p:nvSpPr>
            <p:spPr bwMode="auto">
              <a:xfrm flipH="1">
                <a:off x="3600" y="3505"/>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5" name="Text Box 73"/>
              <p:cNvSpPr txBox="1">
                <a:spLocks noChangeArrowheads="1"/>
              </p:cNvSpPr>
              <p:nvPr/>
            </p:nvSpPr>
            <p:spPr bwMode="auto">
              <a:xfrm>
                <a:off x="3989" y="268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6" name="Text Box 74"/>
              <p:cNvSpPr txBox="1">
                <a:spLocks noChangeArrowheads="1"/>
              </p:cNvSpPr>
              <p:nvPr/>
            </p:nvSpPr>
            <p:spPr bwMode="auto">
              <a:xfrm>
                <a:off x="5011" y="2688"/>
                <a:ext cx="284"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no</a:t>
                </a:r>
              </a:p>
            </p:txBody>
          </p:sp>
          <p:sp>
            <p:nvSpPr>
              <p:cNvPr id="556107" name="Text Box 75"/>
              <p:cNvSpPr txBox="1">
                <a:spLocks noChangeArrowheads="1"/>
              </p:cNvSpPr>
              <p:nvPr/>
            </p:nvSpPr>
            <p:spPr bwMode="auto">
              <a:xfrm>
                <a:off x="3360" y="352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8" name="Line 76"/>
              <p:cNvSpPr>
                <a:spLocks noChangeShapeType="1"/>
              </p:cNvSpPr>
              <p:nvPr/>
            </p:nvSpPr>
            <p:spPr bwMode="auto">
              <a:xfrm>
                <a:off x="4175" y="351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9" name="Text Box 77"/>
              <p:cNvSpPr txBox="1">
                <a:spLocks noChangeArrowheads="1"/>
              </p:cNvSpPr>
              <p:nvPr/>
            </p:nvSpPr>
            <p:spPr bwMode="auto">
              <a:xfrm>
                <a:off x="4368" y="3624"/>
                <a:ext cx="365" cy="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600"/>
                  <a:t>…</a:t>
                </a:r>
              </a:p>
            </p:txBody>
          </p:sp>
          <p:sp>
            <p:nvSpPr>
              <p:cNvPr id="556110" name="Line 78"/>
              <p:cNvSpPr>
                <a:spLocks noChangeShapeType="1"/>
              </p:cNvSpPr>
              <p:nvPr/>
            </p:nvSpPr>
            <p:spPr bwMode="auto">
              <a:xfrm flipH="1">
                <a:off x="4752" y="3508"/>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11" name="Line 79"/>
              <p:cNvSpPr>
                <a:spLocks noChangeShapeType="1"/>
              </p:cNvSpPr>
              <p:nvPr/>
            </p:nvSpPr>
            <p:spPr bwMode="auto">
              <a:xfrm>
                <a:off x="5406" y="3504"/>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 name="Rectangle 5"/>
            <p:cNvSpPr/>
            <p:nvPr/>
          </p:nvSpPr>
          <p:spPr>
            <a:xfrm>
              <a:off x="6035662" y="2891135"/>
              <a:ext cx="2481770" cy="461665"/>
            </a:xfrm>
            <a:prstGeom prst="rect">
              <a:avLst/>
            </a:prstGeom>
          </p:spPr>
          <p:txBody>
            <a:bodyPr wrap="none">
              <a:spAutoFit/>
            </a:bodyPr>
            <a:lstStyle/>
            <a:p>
              <a:r>
                <a:rPr lang="en-US" dirty="0"/>
                <a:t>A </a:t>
              </a:r>
              <a:r>
                <a:rPr lang="en-US" dirty="0">
                  <a:solidFill>
                    <a:srgbClr val="FF0000"/>
                  </a:solidFill>
                </a:rPr>
                <a:t>Decision </a:t>
              </a:r>
              <a:r>
                <a:rPr lang="en-US" dirty="0"/>
                <a:t>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56040">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6"/>
                                        </p:tgtEl>
                                      </p:cBhvr>
                                    </p:animEffect>
                                    <p:set>
                                      <p:cBhvr>
                                        <p:cTn id="32" dur="1" fill="hold">
                                          <p:stCondLst>
                                            <p:cond delay="499"/>
                                          </p:stCondLst>
                                        </p:cTn>
                                        <p:tgtEl>
                                          <p:spTgt spid="8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604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47"/>
                                        </p:tgtEl>
                                      </p:cBhvr>
                                    </p:animEffect>
                                    <p:set>
                                      <p:cBhvr>
                                        <p:cTn id="45" dur="1" fill="hold">
                                          <p:stCondLst>
                                            <p:cond delay="499"/>
                                          </p:stCondLst>
                                        </p:cTn>
                                        <p:tgtEl>
                                          <p:spTgt spid="14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56040">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9" grpId="0"/>
      <p:bldP spid="55604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4"/>
          <p:cNvSpPr>
            <a:spLocks noGrp="1"/>
          </p:cNvSpPr>
          <p:nvPr>
            <p:ph type="sldNum" sz="quarter" idx="12"/>
          </p:nvPr>
        </p:nvSpPr>
        <p:spPr/>
        <p:txBody>
          <a:bodyPr/>
          <a:lstStyle/>
          <a:p>
            <a:fld id="{FBE26A4C-C1C5-4627-B6B0-457DD982F4CA}" type="slidenum">
              <a:rPr lang="en-US"/>
              <a:pPr/>
              <a:t>37</a:t>
            </a:fld>
            <a:endParaRPr lang="en-US"/>
          </a:p>
        </p:txBody>
      </p:sp>
      <p:sp>
        <p:nvSpPr>
          <p:cNvPr id="527362" name="Rectangle 2"/>
          <p:cNvSpPr>
            <a:spLocks noGrp="1" noChangeArrowheads="1"/>
          </p:cNvSpPr>
          <p:nvPr>
            <p:ph type="title"/>
          </p:nvPr>
        </p:nvSpPr>
        <p:spPr>
          <a:xfrm>
            <a:off x="685800" y="-228600"/>
            <a:ext cx="7772400" cy="1143000"/>
          </a:xfrm>
        </p:spPr>
        <p:txBody>
          <a:bodyPr/>
          <a:lstStyle/>
          <a:p>
            <a:r>
              <a:rPr lang="en-US" dirty="0"/>
              <a:t>Basic Tree Facts</a:t>
            </a:r>
          </a:p>
        </p:txBody>
      </p:sp>
      <p:sp>
        <p:nvSpPr>
          <p:cNvPr id="527479" name="Rectangle 119"/>
          <p:cNvSpPr>
            <a:spLocks noChangeArrowheads="1"/>
          </p:cNvSpPr>
          <p:nvPr/>
        </p:nvSpPr>
        <p:spPr bwMode="auto">
          <a:xfrm>
            <a:off x="225425" y="942110"/>
            <a:ext cx="45720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sz="2200" dirty="0"/>
              <a:t>Trees are made of </a:t>
            </a:r>
            <a:r>
              <a:rPr lang="en-US" sz="2200" dirty="0">
                <a:solidFill>
                  <a:schemeClr val="accent2"/>
                </a:solidFill>
              </a:rPr>
              <a:t>nodes (</a:t>
            </a:r>
            <a:r>
              <a:rPr lang="en-US" sz="2200" dirty="0">
                <a:solidFill>
                  <a:srgbClr val="A50021"/>
                </a:solidFill>
              </a:rPr>
              <a:t>just like linked list nodes</a:t>
            </a:r>
            <a:r>
              <a:rPr lang="en-US" sz="2200" dirty="0">
                <a:solidFill>
                  <a:schemeClr val="accent2"/>
                </a:solidFill>
              </a:rPr>
              <a:t>)</a:t>
            </a:r>
            <a:r>
              <a:rPr lang="en-US" sz="2200" dirty="0"/>
              <a:t>.</a:t>
            </a:r>
          </a:p>
        </p:txBody>
      </p:sp>
      <p:sp>
        <p:nvSpPr>
          <p:cNvPr id="527480" name="Rectangle 120"/>
          <p:cNvSpPr>
            <a:spLocks noChangeArrowheads="1"/>
          </p:cNvSpPr>
          <p:nvPr/>
        </p:nvSpPr>
        <p:spPr bwMode="auto">
          <a:xfrm>
            <a:off x="193675" y="2185092"/>
            <a:ext cx="3807453"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dirty="0"/>
              <a:t>3.  The top node of a tree</a:t>
            </a:r>
            <a:br>
              <a:rPr lang="en-US" sz="2200" dirty="0"/>
            </a:br>
            <a:r>
              <a:rPr lang="en-US" sz="2200" dirty="0"/>
              <a:t>is called its "</a:t>
            </a:r>
            <a:r>
              <a:rPr lang="en-US" sz="2200" dirty="0">
                <a:solidFill>
                  <a:schemeClr val="accent2"/>
                </a:solidFill>
              </a:rPr>
              <a:t>root</a:t>
            </a:r>
            <a:r>
              <a:rPr lang="en-US" sz="2200" dirty="0"/>
              <a:t>" node.</a:t>
            </a:r>
          </a:p>
        </p:txBody>
      </p:sp>
      <p:sp>
        <p:nvSpPr>
          <p:cNvPr id="527481" name="Rectangle 121"/>
          <p:cNvSpPr>
            <a:spLocks noChangeArrowheads="1"/>
          </p:cNvSpPr>
          <p:nvPr/>
        </p:nvSpPr>
        <p:spPr bwMode="auto">
          <a:xfrm>
            <a:off x="182563" y="2955829"/>
            <a:ext cx="479425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dirty="0"/>
              <a:t>4.  Every node may have zero </a:t>
            </a:r>
            <a:br>
              <a:rPr lang="en-US" sz="2200" dirty="0"/>
            </a:br>
            <a:r>
              <a:rPr lang="en-US" sz="2200" dirty="0"/>
              <a:t>or more “</a:t>
            </a:r>
            <a:r>
              <a:rPr lang="en-US" sz="2200" dirty="0">
                <a:solidFill>
                  <a:srgbClr val="0000CC"/>
                </a:solidFill>
              </a:rPr>
              <a:t>children</a:t>
            </a:r>
            <a:r>
              <a:rPr lang="en-US" sz="2200" dirty="0"/>
              <a:t>” nodes.</a:t>
            </a:r>
          </a:p>
        </p:txBody>
      </p:sp>
      <p:sp>
        <p:nvSpPr>
          <p:cNvPr id="527483" name="Rectangle 123"/>
          <p:cNvSpPr>
            <a:spLocks noChangeArrowheads="1"/>
          </p:cNvSpPr>
          <p:nvPr/>
        </p:nvSpPr>
        <p:spPr bwMode="auto">
          <a:xfrm>
            <a:off x="203200" y="3722094"/>
            <a:ext cx="4784725" cy="11079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dirty="0"/>
              <a:t>5.  </a:t>
            </a:r>
            <a:r>
              <a:rPr lang="en-US" sz="2200" dirty="0">
                <a:cs typeface="Courier New" pitchFamily="49" charset="0"/>
              </a:rPr>
              <a:t>A node with </a:t>
            </a:r>
            <a:r>
              <a:rPr lang="en-US" sz="2200" dirty="0">
                <a:solidFill>
                  <a:schemeClr val="accent2"/>
                </a:solidFill>
                <a:cs typeface="Courier New" pitchFamily="49" charset="0"/>
              </a:rPr>
              <a:t>0 </a:t>
            </a:r>
            <a:r>
              <a:rPr lang="en-US" sz="2200" dirty="0">
                <a:cs typeface="Courier New" pitchFamily="49" charset="0"/>
              </a:rPr>
              <a:t>children is </a:t>
            </a:r>
            <a:br>
              <a:rPr lang="en-US" sz="2200" dirty="0">
                <a:cs typeface="Courier New" pitchFamily="49" charset="0"/>
              </a:rPr>
            </a:br>
            <a:r>
              <a:rPr lang="en-US" sz="2200" dirty="0">
                <a:cs typeface="Courier New" pitchFamily="49" charset="0"/>
              </a:rPr>
              <a:t>called a “</a:t>
            </a:r>
            <a:r>
              <a:rPr lang="en-US" sz="2200" dirty="0">
                <a:solidFill>
                  <a:srgbClr val="0000CC"/>
                </a:solidFill>
                <a:cs typeface="Courier New" pitchFamily="49" charset="0"/>
              </a:rPr>
              <a:t>leaf</a:t>
            </a:r>
            <a:r>
              <a:rPr lang="en-US" sz="2200" dirty="0">
                <a:cs typeface="Courier New" pitchFamily="49" charset="0"/>
              </a:rPr>
              <a:t>” node.</a:t>
            </a:r>
          </a:p>
          <a:p>
            <a:pPr marL="457200" indent="-457200"/>
            <a:endParaRPr lang="en-US" sz="2200" dirty="0"/>
          </a:p>
        </p:txBody>
      </p:sp>
      <p:sp>
        <p:nvSpPr>
          <p:cNvPr id="527484" name="Text Box 124"/>
          <p:cNvSpPr txBox="1">
            <a:spLocks noChangeArrowheads="1"/>
          </p:cNvSpPr>
          <p:nvPr/>
        </p:nvSpPr>
        <p:spPr bwMode="auto">
          <a:xfrm>
            <a:off x="196850" y="4488359"/>
            <a:ext cx="4908550"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2200" dirty="0">
                <a:latin typeface="+mj-lt"/>
              </a:rPr>
              <a:t>6. A tree with no nodes is </a:t>
            </a:r>
            <a:br>
              <a:rPr lang="en-US" sz="2200" dirty="0">
                <a:latin typeface="+mj-lt"/>
              </a:rPr>
            </a:br>
            <a:r>
              <a:rPr lang="en-US" sz="2200" dirty="0">
                <a:latin typeface="+mj-lt"/>
              </a:rPr>
              <a:t>called an “</a:t>
            </a:r>
            <a:r>
              <a:rPr lang="en-US" sz="2200" dirty="0">
                <a:solidFill>
                  <a:srgbClr val="0000CC"/>
                </a:solidFill>
                <a:latin typeface="+mj-lt"/>
              </a:rPr>
              <a:t>empty tree</a:t>
            </a:r>
            <a:r>
              <a:rPr lang="en-US" sz="2200" dirty="0">
                <a:latin typeface="+mj-lt"/>
              </a:rPr>
              <a:t>.”</a:t>
            </a:r>
            <a:endParaRPr lang="en-US" sz="2200" dirty="0">
              <a:latin typeface="+mj-lt"/>
              <a:cs typeface="Courier New" pitchFamily="49" charset="0"/>
            </a:endParaRPr>
          </a:p>
        </p:txBody>
      </p:sp>
      <p:grpSp>
        <p:nvGrpSpPr>
          <p:cNvPr id="527494" name="Group 134"/>
          <p:cNvGrpSpPr>
            <a:grpSpLocks/>
          </p:cNvGrpSpPr>
          <p:nvPr/>
        </p:nvGrpSpPr>
        <p:grpSpPr bwMode="auto">
          <a:xfrm>
            <a:off x="4959350" y="1274763"/>
            <a:ext cx="4184650" cy="4832350"/>
            <a:chOff x="3124" y="803"/>
            <a:chExt cx="2636" cy="3044"/>
          </a:xfrm>
        </p:grpSpPr>
        <p:grpSp>
          <p:nvGrpSpPr>
            <p:cNvPr id="527427" name="Group 67"/>
            <p:cNvGrpSpPr>
              <a:grpSpLocks/>
            </p:cNvGrpSpPr>
            <p:nvPr/>
          </p:nvGrpSpPr>
          <p:grpSpPr bwMode="auto">
            <a:xfrm>
              <a:off x="3152" y="803"/>
              <a:ext cx="2560" cy="3037"/>
              <a:chOff x="3152" y="323"/>
              <a:chExt cx="2560" cy="3037"/>
            </a:xfrm>
          </p:grpSpPr>
          <p:grpSp>
            <p:nvGrpSpPr>
              <p:cNvPr id="527389" name="Group 29"/>
              <p:cNvGrpSpPr>
                <a:grpSpLocks/>
              </p:cNvGrpSpPr>
              <p:nvPr/>
            </p:nvGrpSpPr>
            <p:grpSpPr bwMode="auto">
              <a:xfrm>
                <a:off x="3456" y="1968"/>
                <a:ext cx="640" cy="480"/>
                <a:chOff x="3511" y="3072"/>
                <a:chExt cx="729" cy="624"/>
              </a:xfrm>
            </p:grpSpPr>
            <p:sp>
              <p:nvSpPr>
                <p:cNvPr id="527381" name="Rectangle 2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2" name="Rectangle 2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3" name="Rectangle 2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4" name="Rectangle 2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-33</a:t>
                  </a:r>
                </a:p>
              </p:txBody>
            </p:sp>
          </p:grpSp>
          <p:grpSp>
            <p:nvGrpSpPr>
              <p:cNvPr id="527390" name="Group 30"/>
              <p:cNvGrpSpPr>
                <a:grpSpLocks/>
              </p:cNvGrpSpPr>
              <p:nvPr/>
            </p:nvGrpSpPr>
            <p:grpSpPr bwMode="auto">
              <a:xfrm>
                <a:off x="4224" y="1152"/>
                <a:ext cx="640" cy="480"/>
                <a:chOff x="3511" y="3072"/>
                <a:chExt cx="729" cy="624"/>
              </a:xfrm>
            </p:grpSpPr>
            <p:sp>
              <p:nvSpPr>
                <p:cNvPr id="527391" name="Rectangle 3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2" name="Rectangle 3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3" name="Rectangle 3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4" name="Rectangle 3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a:t>
                  </a:r>
                </a:p>
              </p:txBody>
            </p:sp>
          </p:grpSp>
          <p:grpSp>
            <p:nvGrpSpPr>
              <p:cNvPr id="527395" name="Group 35"/>
              <p:cNvGrpSpPr>
                <a:grpSpLocks/>
              </p:cNvGrpSpPr>
              <p:nvPr/>
            </p:nvGrpSpPr>
            <p:grpSpPr bwMode="auto">
              <a:xfrm>
                <a:off x="4848" y="1968"/>
                <a:ext cx="640" cy="480"/>
                <a:chOff x="3511" y="3072"/>
                <a:chExt cx="729" cy="624"/>
              </a:xfrm>
            </p:grpSpPr>
            <p:sp>
              <p:nvSpPr>
                <p:cNvPr id="527396" name="Rectangle 3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7" name="Rectangle 3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8" name="Rectangle 3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9" name="Rectangle 3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17</a:t>
                  </a:r>
                </a:p>
              </p:txBody>
            </p:sp>
          </p:grpSp>
          <p:grpSp>
            <p:nvGrpSpPr>
              <p:cNvPr id="527400" name="Group 40"/>
              <p:cNvGrpSpPr>
                <a:grpSpLocks/>
              </p:cNvGrpSpPr>
              <p:nvPr/>
            </p:nvGrpSpPr>
            <p:grpSpPr bwMode="auto">
              <a:xfrm>
                <a:off x="3152" y="2880"/>
                <a:ext cx="640" cy="480"/>
                <a:chOff x="3511" y="3072"/>
                <a:chExt cx="729" cy="624"/>
              </a:xfrm>
            </p:grpSpPr>
            <p:sp>
              <p:nvSpPr>
                <p:cNvPr id="527401" name="Rectangle 4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2" name="Rectangle 4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3" name="Rectangle 4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4" name="Rectangle 4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53</a:t>
                  </a:r>
                </a:p>
              </p:txBody>
            </p:sp>
          </p:grpSp>
          <p:grpSp>
            <p:nvGrpSpPr>
              <p:cNvPr id="527405" name="Group 45"/>
              <p:cNvGrpSpPr>
                <a:grpSpLocks/>
              </p:cNvGrpSpPr>
              <p:nvPr/>
            </p:nvGrpSpPr>
            <p:grpSpPr bwMode="auto">
              <a:xfrm>
                <a:off x="3888" y="2879"/>
                <a:ext cx="640" cy="480"/>
                <a:chOff x="3511" y="3072"/>
                <a:chExt cx="729" cy="624"/>
              </a:xfrm>
            </p:grpSpPr>
            <p:sp>
              <p:nvSpPr>
                <p:cNvPr id="527406" name="Rectangle 4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7" name="Rectangle 4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8" name="Rectangle 4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9" name="Rectangle 4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91</a:t>
                  </a:r>
                </a:p>
              </p:txBody>
            </p:sp>
          </p:grpSp>
          <p:grpSp>
            <p:nvGrpSpPr>
              <p:cNvPr id="527410" name="Group 50"/>
              <p:cNvGrpSpPr>
                <a:grpSpLocks/>
              </p:cNvGrpSpPr>
              <p:nvPr/>
            </p:nvGrpSpPr>
            <p:grpSpPr bwMode="auto">
              <a:xfrm>
                <a:off x="5072" y="2880"/>
                <a:ext cx="640" cy="480"/>
                <a:chOff x="3511" y="3072"/>
                <a:chExt cx="729" cy="624"/>
              </a:xfrm>
            </p:grpSpPr>
            <p:sp>
              <p:nvSpPr>
                <p:cNvPr id="527411" name="Rectangle 5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2" name="Rectangle 5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3" name="Rectangle 5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4" name="Rectangle 5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-115</a:t>
                  </a:r>
                </a:p>
              </p:txBody>
            </p:sp>
          </p:grpSp>
          <p:sp>
            <p:nvSpPr>
              <p:cNvPr id="527415" name="Line 55"/>
              <p:cNvSpPr>
                <a:spLocks noChangeShapeType="1"/>
              </p:cNvSpPr>
              <p:nvPr/>
            </p:nvSpPr>
            <p:spPr bwMode="auto">
              <a:xfrm flipH="1">
                <a:off x="3840" y="1536"/>
                <a:ext cx="528" cy="432"/>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6" name="Line 56"/>
              <p:cNvSpPr>
                <a:spLocks noChangeShapeType="1"/>
              </p:cNvSpPr>
              <p:nvPr/>
            </p:nvSpPr>
            <p:spPr bwMode="auto">
              <a:xfrm>
                <a:off x="4696" y="1535"/>
                <a:ext cx="437" cy="43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7" name="Line 57"/>
              <p:cNvSpPr>
                <a:spLocks noChangeShapeType="1"/>
              </p:cNvSpPr>
              <p:nvPr/>
            </p:nvSpPr>
            <p:spPr bwMode="auto">
              <a:xfrm>
                <a:off x="5286" y="2394"/>
                <a:ext cx="227" cy="49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8" name="Line 58"/>
              <p:cNvSpPr>
                <a:spLocks noChangeShapeType="1"/>
              </p:cNvSpPr>
              <p:nvPr/>
            </p:nvSpPr>
            <p:spPr bwMode="auto">
              <a:xfrm flipH="1">
                <a:off x="3318" y="2352"/>
                <a:ext cx="378"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9" name="Line 59"/>
              <p:cNvSpPr>
                <a:spLocks noChangeShapeType="1"/>
              </p:cNvSpPr>
              <p:nvPr/>
            </p:nvSpPr>
            <p:spPr bwMode="auto">
              <a:xfrm>
                <a:off x="3897" y="2350"/>
                <a:ext cx="377"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4" name="Rectangle 64"/>
              <p:cNvSpPr>
                <a:spLocks noChangeArrowheads="1"/>
              </p:cNvSpPr>
              <p:nvPr/>
            </p:nvSpPr>
            <p:spPr bwMode="auto">
              <a:xfrm>
                <a:off x="4864" y="576"/>
                <a:ext cx="608" cy="21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5" name="Line 65"/>
              <p:cNvSpPr>
                <a:spLocks noChangeShapeType="1"/>
              </p:cNvSpPr>
              <p:nvPr/>
            </p:nvSpPr>
            <p:spPr bwMode="auto">
              <a:xfrm flipH="1">
                <a:off x="4541" y="672"/>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6" name="Rectangle 66"/>
              <p:cNvSpPr>
                <a:spLocks noChangeArrowheads="1"/>
              </p:cNvSpPr>
              <p:nvPr/>
            </p:nvSpPr>
            <p:spPr bwMode="auto">
              <a:xfrm>
                <a:off x="4793" y="323"/>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sp>
          <p:nvSpPr>
            <p:cNvPr id="527476" name="Line 116"/>
            <p:cNvSpPr>
              <a:spLocks noChangeShapeType="1"/>
            </p:cNvSpPr>
            <p:nvPr/>
          </p:nvSpPr>
          <p:spPr bwMode="auto">
            <a:xfrm flipH="1">
              <a:off x="4608" y="35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86" name="Text Box 126"/>
            <p:cNvSpPr txBox="1">
              <a:spLocks noChangeArrowheads="1"/>
            </p:cNvSpPr>
            <p:nvPr/>
          </p:nvSpPr>
          <p:spPr bwMode="auto">
            <a:xfrm>
              <a:off x="4821" y="275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7" name="Text Box 127"/>
            <p:cNvSpPr txBox="1">
              <a:spLocks noChangeArrowheads="1"/>
            </p:cNvSpPr>
            <p:nvPr/>
          </p:nvSpPr>
          <p:spPr bwMode="auto">
            <a:xfrm>
              <a:off x="5031"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8" name="Text Box 128"/>
            <p:cNvSpPr txBox="1">
              <a:spLocks noChangeArrowheads="1"/>
            </p:cNvSpPr>
            <p:nvPr/>
          </p:nvSpPr>
          <p:spPr bwMode="auto">
            <a:xfrm>
              <a:off x="5346"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0" name="Text Box 130"/>
            <p:cNvSpPr txBox="1">
              <a:spLocks noChangeArrowheads="1"/>
            </p:cNvSpPr>
            <p:nvPr/>
          </p:nvSpPr>
          <p:spPr bwMode="auto">
            <a:xfrm>
              <a:off x="3853"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1" name="Text Box 131"/>
            <p:cNvSpPr txBox="1">
              <a:spLocks noChangeArrowheads="1"/>
            </p:cNvSpPr>
            <p:nvPr/>
          </p:nvSpPr>
          <p:spPr bwMode="auto">
            <a:xfrm>
              <a:off x="4168"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2" name="Text Box 132"/>
            <p:cNvSpPr txBox="1">
              <a:spLocks noChangeArrowheads="1"/>
            </p:cNvSpPr>
            <p:nvPr/>
          </p:nvSpPr>
          <p:spPr bwMode="auto">
            <a:xfrm>
              <a:off x="3124"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3" name="Text Box 133"/>
            <p:cNvSpPr txBox="1">
              <a:spLocks noChangeArrowheads="1"/>
            </p:cNvSpPr>
            <p:nvPr/>
          </p:nvSpPr>
          <p:spPr bwMode="auto">
            <a:xfrm>
              <a:off x="3439"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sp>
        <p:nvSpPr>
          <p:cNvPr id="527505" name="Rectangle 145"/>
          <p:cNvSpPr>
            <a:spLocks noChangeArrowheads="1"/>
          </p:cNvSpPr>
          <p:nvPr/>
        </p:nvSpPr>
        <p:spPr bwMode="auto">
          <a:xfrm>
            <a:off x="7197725" y="5410200"/>
            <a:ext cx="803275" cy="1219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4"/>
          <p:cNvSpPr txBox="1">
            <a:spLocks noChangeArrowheads="1"/>
          </p:cNvSpPr>
          <p:nvPr/>
        </p:nvSpPr>
        <p:spPr bwMode="auto">
          <a:xfrm>
            <a:off x="741361" y="4572000"/>
            <a:ext cx="3906839" cy="2192908"/>
          </a:xfrm>
          <a:prstGeom prst="rect">
            <a:avLst/>
          </a:prstGeom>
          <a:solidFill>
            <a:srgbClr val="FFFFCC"/>
          </a:solidFill>
          <a:ln w="3175">
            <a:solidFill>
              <a:schemeClr val="tx1"/>
            </a:solidFill>
            <a:miter lim="800000"/>
            <a:headEnd/>
            <a:tailEnd/>
          </a:ln>
          <a:effectLst/>
          <a:extLst/>
        </p:spPr>
        <p:txBody>
          <a:bodyPr wrap="none">
            <a:spAutoFit/>
          </a:bodyPr>
          <a:lstStyle/>
          <a:p>
            <a:r>
              <a:rPr lang="en-US" sz="1800" b="1" dirty="0" err="1">
                <a:latin typeface="Courier New" pitchFamily="49" charset="0"/>
              </a:rPr>
              <a:t>struct</a:t>
            </a:r>
            <a:r>
              <a:rPr lang="en-US" sz="1800" b="1" dirty="0">
                <a:latin typeface="Courier New" pitchFamily="49" charset="0"/>
              </a:rPr>
              <a:t> node</a:t>
            </a:r>
          </a:p>
          <a:p>
            <a:r>
              <a:rPr lang="en-US" sz="1800" b="1" dirty="0">
                <a:latin typeface="Courier New" pitchFamily="49" charset="0"/>
              </a:rPr>
              <a:t>{</a:t>
            </a:r>
          </a:p>
          <a:p>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value;  // some value</a:t>
            </a:r>
          </a:p>
          <a:p>
            <a:endParaRPr lang="en-US" sz="1050" b="1" dirty="0">
              <a:latin typeface="Courier New" pitchFamily="49" charset="0"/>
            </a:endParaRPr>
          </a:p>
          <a:p>
            <a:r>
              <a:rPr lang="en-US" sz="1800" b="1" dirty="0">
                <a:latin typeface="Courier New" pitchFamily="49" charset="0"/>
              </a:rPr>
              <a:t>  node *left, *right;</a:t>
            </a:r>
          </a:p>
          <a:p>
            <a:r>
              <a:rPr lang="en-US" sz="1800" b="1" dirty="0">
                <a:latin typeface="Courier New" pitchFamily="49" charset="0"/>
              </a:rPr>
              <a:t>};</a:t>
            </a:r>
          </a:p>
          <a:p>
            <a:endParaRPr lang="en-US" sz="1800" b="1" dirty="0">
              <a:latin typeface="Courier New" pitchFamily="49" charset="0"/>
            </a:endParaRPr>
          </a:p>
          <a:p>
            <a:endParaRPr lang="en-US" sz="1800" b="1" dirty="0">
              <a:latin typeface="Courier New" pitchFamily="49" charset="0"/>
            </a:endParaRPr>
          </a:p>
        </p:txBody>
      </p:sp>
      <p:sp>
        <p:nvSpPr>
          <p:cNvPr id="2" name="Right Arrow 1"/>
          <p:cNvSpPr/>
          <p:nvPr/>
        </p:nvSpPr>
        <p:spPr bwMode="auto">
          <a:xfrm>
            <a:off x="4959351" y="2590801"/>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2"/>
                </a:solidFill>
                <a:effectLst/>
                <a:latin typeface="Comic Sans MS" pitchFamily="66" charset="0"/>
                <a:cs typeface="Times New Roman" pitchFamily="18" charset="0"/>
              </a:rPr>
              <a:t>Root node</a:t>
            </a:r>
          </a:p>
        </p:txBody>
      </p:sp>
      <p:sp>
        <p:nvSpPr>
          <p:cNvPr id="129" name="Right Arrow 128"/>
          <p:cNvSpPr/>
          <p:nvPr/>
        </p:nvSpPr>
        <p:spPr bwMode="auto">
          <a:xfrm>
            <a:off x="3790950" y="3778722"/>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a:t>2 children</a:t>
            </a:r>
            <a:endParaRPr kumimoji="0" lang="en-US" sz="22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31" name="Rectangle 120"/>
          <p:cNvSpPr>
            <a:spLocks noChangeArrowheads="1"/>
          </p:cNvSpPr>
          <p:nvPr/>
        </p:nvSpPr>
        <p:spPr bwMode="auto">
          <a:xfrm>
            <a:off x="193675" y="1708375"/>
            <a:ext cx="4767652" cy="430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dirty="0"/>
              <a:t>2.  Every tree has a "</a:t>
            </a:r>
            <a:r>
              <a:rPr lang="en-US" sz="2200" dirty="0">
                <a:solidFill>
                  <a:schemeClr val="accent2"/>
                </a:solidFill>
              </a:rPr>
              <a:t>root</a:t>
            </a:r>
            <a:r>
              <a:rPr lang="en-US" sz="2200" dirty="0"/>
              <a:t>" pointer.</a:t>
            </a:r>
          </a:p>
        </p:txBody>
      </p:sp>
      <p:sp>
        <p:nvSpPr>
          <p:cNvPr id="3" name="Rounded Rectangular Callout 2"/>
          <p:cNvSpPr/>
          <p:nvPr/>
        </p:nvSpPr>
        <p:spPr bwMode="auto">
          <a:xfrm>
            <a:off x="-55420" y="4749807"/>
            <a:ext cx="2982880" cy="1139813"/>
          </a:xfrm>
          <a:prstGeom prst="wedgeRoundRectCallout">
            <a:avLst>
              <a:gd name="adj1" fmla="val 37795"/>
              <a:gd name="adj2" fmla="val 99470"/>
              <a:gd name="adj3" fmla="val 16667"/>
            </a:avLst>
          </a:prstGeom>
          <a:solidFill>
            <a:srgbClr val="FFE1E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Comic Sans MS" pitchFamily="66" charset="0"/>
                <a:cs typeface="Times New Roman" pitchFamily="18" charset="0"/>
              </a:rPr>
              <a:t>The tree’s </a:t>
            </a:r>
            <a:r>
              <a:rPr kumimoji="0" lang="en-US" sz="2000" b="0" i="0" u="none" strike="noStrike" cap="none" normalizeH="0" baseline="0" dirty="0">
                <a:ln>
                  <a:noFill/>
                </a:ln>
                <a:solidFill>
                  <a:srgbClr val="FF0000"/>
                </a:solidFill>
                <a:effectLst/>
                <a:latin typeface="Comic Sans MS" pitchFamily="66" charset="0"/>
                <a:cs typeface="Times New Roman" pitchFamily="18" charset="0"/>
              </a:rPr>
              <a:t>root pointer</a:t>
            </a:r>
            <a:r>
              <a:rPr kumimoji="0" lang="en-US" sz="2000" b="0" i="0" u="none" strike="noStrike" cap="none" normalizeH="0" baseline="0" dirty="0">
                <a:ln>
                  <a:noFill/>
                </a:ln>
                <a:solidFill>
                  <a:schemeClr val="tx2"/>
                </a:solidFill>
                <a:effectLst/>
                <a:latin typeface="Comic Sans MS" pitchFamily="66" charset="0"/>
                <a:cs typeface="Times New Roman" pitchFamily="18" charset="0"/>
              </a:rPr>
              <a:t> is</a:t>
            </a:r>
            <a:r>
              <a:rPr kumimoji="0" lang="en-US" sz="2000" b="0" i="0" u="none" strike="noStrike" cap="none" normalizeH="0" dirty="0">
                <a:ln>
                  <a:noFill/>
                </a:ln>
                <a:solidFill>
                  <a:schemeClr val="tx2"/>
                </a:solidFill>
                <a:effectLst/>
                <a:latin typeface="Comic Sans MS" pitchFamily="66" charset="0"/>
                <a:cs typeface="Times New Roman" pitchFamily="18" charset="0"/>
              </a:rPr>
              <a:t> like a linked list’s </a:t>
            </a:r>
            <a:r>
              <a:rPr kumimoji="0" lang="en-US" sz="2000" b="0" i="0" u="none" strike="noStrike" cap="none" normalizeH="0" dirty="0">
                <a:ln>
                  <a:noFill/>
                </a:ln>
                <a:solidFill>
                  <a:srgbClr val="FF0000"/>
                </a:solidFill>
                <a:effectLst/>
                <a:latin typeface="Comic Sans MS" pitchFamily="66" charset="0"/>
                <a:cs typeface="Times New Roman" pitchFamily="18" charset="0"/>
              </a:rPr>
              <a:t>head</a:t>
            </a:r>
            <a:r>
              <a:rPr kumimoji="0" lang="en-US" sz="2000" b="0" i="0" u="none" strike="noStrike" cap="none" normalizeH="0" dirty="0">
                <a:ln>
                  <a:noFill/>
                </a:ln>
                <a:solidFill>
                  <a:schemeClr val="tx2"/>
                </a:solidFill>
                <a:effectLst/>
                <a:latin typeface="Comic Sans MS" pitchFamily="66" charset="0"/>
                <a:cs typeface="Times New Roman" pitchFamily="18" charset="0"/>
              </a:rPr>
              <a:t> </a:t>
            </a:r>
            <a:r>
              <a:rPr kumimoji="0" lang="en-US" sz="2000" b="0" i="0" u="none" strike="noStrike" cap="none" normalizeH="0" dirty="0">
                <a:ln>
                  <a:noFill/>
                </a:ln>
                <a:solidFill>
                  <a:srgbClr val="FF0000"/>
                </a:solidFill>
                <a:effectLst/>
                <a:latin typeface="Comic Sans MS" pitchFamily="66" charset="0"/>
                <a:cs typeface="Times New Roman" pitchFamily="18" charset="0"/>
              </a:rPr>
              <a:t>pointer</a:t>
            </a:r>
            <a:r>
              <a:rPr kumimoji="0" lang="en-US" sz="2000" b="0" i="0" u="none" strike="noStrike" cap="none" normalizeH="0" dirty="0">
                <a:ln>
                  <a:noFill/>
                </a:ln>
                <a:solidFill>
                  <a:schemeClr val="tx2"/>
                </a:solidFill>
                <a:effectLst/>
                <a:latin typeface="Comic Sans MS" pitchFamily="66" charset="0"/>
                <a:cs typeface="Times New Roman" pitchFamily="18" charset="0"/>
              </a:rPr>
              <a:t>!</a:t>
            </a:r>
            <a:endParaRPr kumimoji="0" lang="en-US" sz="20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34" name="Rounded Rectangular Callout 133"/>
          <p:cNvSpPr/>
          <p:nvPr/>
        </p:nvSpPr>
        <p:spPr bwMode="auto">
          <a:xfrm>
            <a:off x="2008187" y="2479965"/>
            <a:ext cx="3859213" cy="1356683"/>
          </a:xfrm>
          <a:prstGeom prst="wedgeRoundRectCallout">
            <a:avLst>
              <a:gd name="adj1" fmla="val -39469"/>
              <a:gd name="adj2" fmla="val 181311"/>
              <a:gd name="adj3" fmla="val 16667"/>
            </a:avLst>
          </a:prstGeom>
          <a:solidFill>
            <a:srgbClr val="FFE1E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Comic Sans MS" pitchFamily="66" charset="0"/>
                <a:cs typeface="Times New Roman" pitchFamily="18" charset="0"/>
              </a:rPr>
              <a:t>But instead of just one</a:t>
            </a:r>
            <a:r>
              <a:rPr kumimoji="0" lang="en-US" sz="2000" b="0" i="0" u="none" strike="noStrike" cap="none" normalizeH="0" dirty="0">
                <a:ln>
                  <a:noFill/>
                </a:ln>
                <a:solidFill>
                  <a:schemeClr val="tx2"/>
                </a:solidFill>
                <a:effectLst/>
                <a:latin typeface="Comic Sans MS" pitchFamily="66" charset="0"/>
                <a:cs typeface="Times New Roman" pitchFamily="18" charset="0"/>
              </a:rPr>
              <a:t> next pointer</a:t>
            </a:r>
            <a:r>
              <a:rPr kumimoji="0" lang="en-US" sz="2000" b="0" i="0" u="none" strike="noStrike" cap="none" normalizeH="0" baseline="0" dirty="0">
                <a:ln>
                  <a:noFill/>
                </a:ln>
                <a:solidFill>
                  <a:schemeClr val="tx2"/>
                </a:solidFill>
                <a:effectLst/>
                <a:latin typeface="Comic Sans MS" pitchFamily="66" charset="0"/>
                <a:cs typeface="Times New Roman" pitchFamily="18" charset="0"/>
              </a:rPr>
              <a:t>, a tree node can have </a:t>
            </a:r>
            <a:r>
              <a:rPr kumimoji="0" lang="en-US" sz="2000" b="0" i="0" u="none" strike="noStrike" cap="none" normalizeH="0" baseline="0" dirty="0">
                <a:ln>
                  <a:noFill/>
                </a:ln>
                <a:solidFill>
                  <a:srgbClr val="FF0000"/>
                </a:solidFill>
                <a:effectLst/>
                <a:latin typeface="Comic Sans MS" pitchFamily="66" charset="0"/>
                <a:cs typeface="Times New Roman" pitchFamily="18" charset="0"/>
              </a:rPr>
              <a:t>two or</a:t>
            </a:r>
            <a:r>
              <a:rPr kumimoji="0" lang="en-US" sz="2000" b="0" i="0" u="none" strike="noStrike" cap="none" normalizeH="0" dirty="0">
                <a:ln>
                  <a:noFill/>
                </a:ln>
                <a:solidFill>
                  <a:srgbClr val="FF0000"/>
                </a:solidFill>
                <a:effectLst/>
                <a:latin typeface="Comic Sans MS" pitchFamily="66" charset="0"/>
                <a:cs typeface="Times New Roman" pitchFamily="18" charset="0"/>
              </a:rPr>
              <a:t> more next pointers</a:t>
            </a:r>
            <a:r>
              <a:rPr kumimoji="0" lang="en-US" sz="2000" b="0" i="0" u="none" strike="noStrike" cap="none" normalizeH="0" dirty="0">
                <a:ln>
                  <a:noFill/>
                </a:ln>
                <a:solidFill>
                  <a:schemeClr val="tx2"/>
                </a:solidFill>
                <a:effectLst/>
                <a:latin typeface="Comic Sans MS" pitchFamily="66" charset="0"/>
                <a:cs typeface="Times New Roman" pitchFamily="18" charset="0"/>
              </a:rPr>
              <a:t>!</a:t>
            </a:r>
            <a:endParaRPr kumimoji="0" lang="en-US" sz="20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35" name="Right Arrow 134"/>
          <p:cNvSpPr/>
          <p:nvPr/>
        </p:nvSpPr>
        <p:spPr bwMode="auto">
          <a:xfrm>
            <a:off x="6021577" y="3754676"/>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a:t>   1 child</a:t>
            </a:r>
            <a:endParaRPr kumimoji="0" lang="en-US" sz="22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36" name="Right Arrow 135"/>
          <p:cNvSpPr/>
          <p:nvPr/>
        </p:nvSpPr>
        <p:spPr bwMode="auto">
          <a:xfrm>
            <a:off x="3295683" y="5296335"/>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a:t> 0 children</a:t>
            </a:r>
            <a:endParaRPr kumimoji="0" lang="en-US" sz="22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37" name="Right Arrow 136"/>
          <p:cNvSpPr/>
          <p:nvPr/>
        </p:nvSpPr>
        <p:spPr bwMode="auto">
          <a:xfrm>
            <a:off x="3322670" y="5268129"/>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a:t> Leaf node</a:t>
            </a:r>
            <a:endParaRPr kumimoji="0" lang="en-US" sz="2200" b="0" i="0" u="none" strike="noStrike" cap="none" normalizeH="0" baseline="0" dirty="0">
              <a:ln>
                <a:noFill/>
              </a:ln>
              <a:solidFill>
                <a:schemeClr val="tx2"/>
              </a:solidFill>
              <a:effectLst/>
              <a:latin typeface="Comic Sans MS" pitchFamily="66" charset="0"/>
              <a:cs typeface="Times New Roman" pitchFamily="18" charset="0"/>
            </a:endParaRPr>
          </a:p>
        </p:txBody>
      </p:sp>
      <p:grpSp>
        <p:nvGrpSpPr>
          <p:cNvPr id="4" name="Group 3"/>
          <p:cNvGrpSpPr/>
          <p:nvPr/>
        </p:nvGrpSpPr>
        <p:grpSpPr>
          <a:xfrm>
            <a:off x="7608575" y="1276639"/>
            <a:ext cx="1414463" cy="759981"/>
            <a:chOff x="11447609" y="1605396"/>
            <a:chExt cx="1414463" cy="759981"/>
          </a:xfrm>
        </p:grpSpPr>
        <p:sp>
          <p:nvSpPr>
            <p:cNvPr id="161" name="Rectangle 66"/>
            <p:cNvSpPr>
              <a:spLocks noChangeArrowheads="1"/>
            </p:cNvSpPr>
            <p:nvPr/>
          </p:nvSpPr>
          <p:spPr bwMode="auto">
            <a:xfrm>
              <a:off x="11447609" y="1605396"/>
              <a:ext cx="141446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root </a:t>
              </a:r>
              <a:r>
                <a:rPr lang="en-US" dirty="0" err="1"/>
                <a:t>ptr</a:t>
              </a:r>
              <a:endParaRPr lang="en-US" dirty="0"/>
            </a:p>
          </p:txBody>
        </p:sp>
        <p:sp>
          <p:nvSpPr>
            <p:cNvPr id="186" name="Rectangle 64"/>
            <p:cNvSpPr>
              <a:spLocks noChangeArrowheads="1"/>
            </p:cNvSpPr>
            <p:nvPr/>
          </p:nvSpPr>
          <p:spPr bwMode="auto">
            <a:xfrm>
              <a:off x="11561620" y="2020889"/>
              <a:ext cx="965200" cy="34448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solidFill>
                    <a:srgbClr val="FF0000"/>
                  </a:solidFill>
                </a:rPr>
                <a:t>NULL</a:t>
              </a:r>
            </a:p>
          </p:txBody>
        </p:sp>
      </p:grpSp>
      <p:sp>
        <p:nvSpPr>
          <p:cNvPr id="188" name="Right Arrow 187"/>
          <p:cNvSpPr/>
          <p:nvPr/>
        </p:nvSpPr>
        <p:spPr bwMode="auto">
          <a:xfrm>
            <a:off x="5994400" y="1418978"/>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a:t>Empty tree</a:t>
            </a:r>
            <a:endParaRPr kumimoji="0" lang="en-US" sz="22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89" name="Rectangle 120"/>
          <p:cNvSpPr>
            <a:spLocks noChangeArrowheads="1"/>
          </p:cNvSpPr>
          <p:nvPr/>
        </p:nvSpPr>
        <p:spPr bwMode="auto">
          <a:xfrm>
            <a:off x="755216" y="6322666"/>
            <a:ext cx="2103461" cy="430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dirty="0"/>
              <a:t>node *</a:t>
            </a:r>
            <a:r>
              <a:rPr lang="en-US" sz="2200" dirty="0" err="1">
                <a:solidFill>
                  <a:srgbClr val="FF3300"/>
                </a:solidFill>
              </a:rPr>
              <a:t>rootPtr</a:t>
            </a:r>
            <a:r>
              <a:rPr lang="en-US" sz="22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7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500" fill="hold"/>
                                        <p:tgtEl>
                                          <p:spTgt spid="126"/>
                                        </p:tgtEl>
                                        <p:attrNameLst>
                                          <p:attrName>ppt_x</p:attrName>
                                        </p:attrNameLst>
                                      </p:cBhvr>
                                      <p:tavLst>
                                        <p:tav tm="0">
                                          <p:val>
                                            <p:strVal val="0-#ppt_w/2"/>
                                          </p:val>
                                        </p:tav>
                                        <p:tav tm="100000">
                                          <p:val>
                                            <p:strVal val="#ppt_x"/>
                                          </p:val>
                                        </p:tav>
                                      </p:tavLst>
                                    </p:anim>
                                    <p:anim calcmode="lin" valueType="num">
                                      <p:cBhvr additive="base">
                                        <p:cTn id="12"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wipe(down)">
                                      <p:cBhvr>
                                        <p:cTn id="17" dur="5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2" nodeType="clickEffect">
                                  <p:stCondLst>
                                    <p:cond delay="0"/>
                                  </p:stCondLst>
                                  <p:childTnLst>
                                    <p:animMotion origin="layout" path="M 0 0 L 0.06216 0.00023 " pathEditMode="relative" ptsTypes="AA">
                                      <p:cBhvr>
                                        <p:cTn id="21" dur="2000" fill="hold"/>
                                        <p:tgtEl>
                                          <p:spTgt spid="134"/>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3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wipe(left)">
                                      <p:cBhvr>
                                        <p:cTn id="34" dur="500"/>
                                        <p:tgtEl>
                                          <p:spTgt spid="18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2" nodeType="clickEffect">
                                  <p:stCondLst>
                                    <p:cond delay="0"/>
                                  </p:stCondLst>
                                  <p:childTnLst>
                                    <p:animMotion origin="layout" path="M -8.33333E-7 -4.44444E-6 L 0.56198 -0.70902 " pathEditMode="relative" rAng="0" ptsTypes="AA">
                                      <p:cBhvr>
                                        <p:cTn id="43" dur="2000" fill="hold"/>
                                        <p:tgtEl>
                                          <p:spTgt spid="3"/>
                                        </p:tgtEl>
                                        <p:attrNameLst>
                                          <p:attrName>ppt_x</p:attrName>
                                          <p:attrName>ppt_y</p:attrName>
                                        </p:attrNameLst>
                                      </p:cBhvr>
                                      <p:rCtr x="28090" y="-35463"/>
                                    </p:animMotion>
                                  </p:childTnLst>
                                </p:cTn>
                              </p:par>
                            </p:childTnLst>
                          </p:cTn>
                        </p:par>
                      </p:childTnLst>
                    </p:cTn>
                  </p:par>
                  <p:par>
                    <p:cTn id="44" fill="hold">
                      <p:stCondLst>
                        <p:cond delay="indefinite"/>
                      </p:stCondLst>
                      <p:childTnLst>
                        <p:par>
                          <p:cTn id="45" fill="hold">
                            <p:stCondLst>
                              <p:cond delay="0"/>
                            </p:stCondLst>
                            <p:childTnLst>
                              <p:par>
                                <p:cTn id="46" presetID="2" presetClass="exit" presetSubtype="8" fill="hold" grpId="1" nodeType="clickEffect">
                                  <p:stCondLst>
                                    <p:cond delay="0"/>
                                  </p:stCondLst>
                                  <p:childTnLst>
                                    <p:anim calcmode="lin" valueType="num">
                                      <p:cBhvr additive="base">
                                        <p:cTn id="47" dur="500"/>
                                        <p:tgtEl>
                                          <p:spTgt spid="126"/>
                                        </p:tgtEl>
                                        <p:attrNameLst>
                                          <p:attrName>ppt_x</p:attrName>
                                        </p:attrNameLst>
                                      </p:cBhvr>
                                      <p:tavLst>
                                        <p:tav tm="0">
                                          <p:val>
                                            <p:strVal val="ppt_x"/>
                                          </p:val>
                                        </p:tav>
                                        <p:tav tm="100000">
                                          <p:val>
                                            <p:strVal val="0-ppt_w/2"/>
                                          </p:val>
                                        </p:tav>
                                      </p:tavLst>
                                    </p:anim>
                                    <p:anim calcmode="lin" valueType="num">
                                      <p:cBhvr additive="base">
                                        <p:cTn id="48" dur="500"/>
                                        <p:tgtEl>
                                          <p:spTgt spid="126"/>
                                        </p:tgtEl>
                                        <p:attrNameLst>
                                          <p:attrName>ppt_y</p:attrName>
                                        </p:attrNameLst>
                                      </p:cBhvr>
                                      <p:tavLst>
                                        <p:tav tm="0">
                                          <p:val>
                                            <p:strVal val="ppt_y"/>
                                          </p:val>
                                        </p:tav>
                                        <p:tav tm="100000">
                                          <p:val>
                                            <p:strVal val="ppt_y"/>
                                          </p:val>
                                        </p:tav>
                                      </p:tavLst>
                                    </p:anim>
                                    <p:set>
                                      <p:cBhvr>
                                        <p:cTn id="49" dur="1" fill="hold">
                                          <p:stCondLst>
                                            <p:cond delay="499"/>
                                          </p:stCondLst>
                                        </p:cTn>
                                        <p:tgtEl>
                                          <p:spTgt spid="126"/>
                                        </p:tgtEl>
                                        <p:attrNameLst>
                                          <p:attrName>style.visibility</p:attrName>
                                        </p:attrNameLst>
                                      </p:cBhvr>
                                      <p:to>
                                        <p:strVal val="hidden"/>
                                      </p:to>
                                    </p:set>
                                  </p:childTnLst>
                                </p:cTn>
                              </p:par>
                              <p:par>
                                <p:cTn id="50" presetID="2" presetClass="exit" presetSubtype="8" fill="hold" grpId="1" nodeType="withEffect">
                                  <p:stCondLst>
                                    <p:cond delay="0"/>
                                  </p:stCondLst>
                                  <p:childTnLst>
                                    <p:anim calcmode="lin" valueType="num">
                                      <p:cBhvr additive="base">
                                        <p:cTn id="51" dur="500"/>
                                        <p:tgtEl>
                                          <p:spTgt spid="189"/>
                                        </p:tgtEl>
                                        <p:attrNameLst>
                                          <p:attrName>ppt_x</p:attrName>
                                        </p:attrNameLst>
                                      </p:cBhvr>
                                      <p:tavLst>
                                        <p:tav tm="0">
                                          <p:val>
                                            <p:strVal val="ppt_x"/>
                                          </p:val>
                                        </p:tav>
                                        <p:tav tm="100000">
                                          <p:val>
                                            <p:strVal val="0-ppt_w/2"/>
                                          </p:val>
                                        </p:tav>
                                      </p:tavLst>
                                    </p:anim>
                                    <p:anim calcmode="lin" valueType="num">
                                      <p:cBhvr additive="base">
                                        <p:cTn id="52" dur="500"/>
                                        <p:tgtEl>
                                          <p:spTgt spid="189"/>
                                        </p:tgtEl>
                                        <p:attrNameLst>
                                          <p:attrName>ppt_y</p:attrName>
                                        </p:attrNameLst>
                                      </p:cBhvr>
                                      <p:tavLst>
                                        <p:tav tm="0">
                                          <p:val>
                                            <p:strVal val="ppt_y"/>
                                          </p:val>
                                        </p:tav>
                                        <p:tav tm="100000">
                                          <p:val>
                                            <p:strVal val="ppt_y"/>
                                          </p:val>
                                        </p:tav>
                                      </p:tavLst>
                                    </p:anim>
                                    <p:set>
                                      <p:cBhvr>
                                        <p:cTn id="53" dur="1" fill="hold">
                                          <p:stCondLst>
                                            <p:cond delay="499"/>
                                          </p:stCondLst>
                                        </p:cTn>
                                        <p:tgtEl>
                                          <p:spTgt spid="189"/>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2748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52748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wipe(left)">
                                      <p:cBhvr>
                                        <p:cTn id="77" dur="500"/>
                                        <p:tgtEl>
                                          <p:spTgt spid="13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3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35"/>
                                        </p:tgtEl>
                                        <p:attrNameLst>
                                          <p:attrName>style.visibility</p:attrName>
                                        </p:attrNameLst>
                                      </p:cBhvr>
                                      <p:to>
                                        <p:strVal val="visible"/>
                                      </p:to>
                                    </p:set>
                                    <p:animEffect transition="in" filter="wipe(left)">
                                      <p:cBhvr>
                                        <p:cTn id="86" dur="500"/>
                                        <p:tgtEl>
                                          <p:spTgt spid="13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3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wipe(left)">
                                      <p:cBhvr>
                                        <p:cTn id="95" dur="500"/>
                                        <p:tgtEl>
                                          <p:spTgt spid="12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29"/>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52748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wipe(left)">
                                      <p:cBhvr>
                                        <p:cTn id="108" dur="500"/>
                                        <p:tgtEl>
                                          <p:spTgt spid="137"/>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3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52748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nodeType="clickEffect">
                                  <p:stCondLst>
                                    <p:cond delay="0"/>
                                  </p:stCondLst>
                                  <p:childTnLst>
                                    <p:animEffect transition="out" filter="fade">
                                      <p:cBhvr>
                                        <p:cTn id="120" dur="500"/>
                                        <p:tgtEl>
                                          <p:spTgt spid="527494"/>
                                        </p:tgtEl>
                                      </p:cBhvr>
                                    </p:animEffect>
                                    <p:set>
                                      <p:cBhvr>
                                        <p:cTn id="121" dur="1" fill="hold">
                                          <p:stCondLst>
                                            <p:cond delay="499"/>
                                          </p:stCondLst>
                                        </p:cTn>
                                        <p:tgtEl>
                                          <p:spTgt spid="527494"/>
                                        </p:tgtEl>
                                        <p:attrNameLst>
                                          <p:attrName>style.visibility</p:attrName>
                                        </p:attrNameLst>
                                      </p:cBhvr>
                                      <p:to>
                                        <p:strVal val="hidden"/>
                                      </p:to>
                                    </p:set>
                                  </p:childTnLst>
                                </p:cTn>
                              </p:par>
                              <p:par>
                                <p:cTn id="122" presetID="10" presetClass="entr" presetSubtype="0" fill="hold" nodeType="withEffect">
                                  <p:stCondLst>
                                    <p:cond delay="0"/>
                                  </p:stCondLst>
                                  <p:childTnLst>
                                    <p:set>
                                      <p:cBhvr>
                                        <p:cTn id="123" dur="1" fill="hold">
                                          <p:stCondLst>
                                            <p:cond delay="0"/>
                                          </p:stCondLst>
                                        </p:cTn>
                                        <p:tgtEl>
                                          <p:spTgt spid="4"/>
                                        </p:tgtEl>
                                        <p:attrNameLst>
                                          <p:attrName>style.visibility</p:attrName>
                                        </p:attrNameLst>
                                      </p:cBhvr>
                                      <p:to>
                                        <p:strVal val="visible"/>
                                      </p:to>
                                    </p:set>
                                    <p:animEffect transition="in" filter="fade">
                                      <p:cBhvr>
                                        <p:cTn id="124" dur="500"/>
                                        <p:tgtEl>
                                          <p:spTgt spid="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88"/>
                                        </p:tgtEl>
                                        <p:attrNameLst>
                                          <p:attrName>style.visibility</p:attrName>
                                        </p:attrNameLst>
                                      </p:cBhvr>
                                      <p:to>
                                        <p:strVal val="visible"/>
                                      </p:to>
                                    </p:set>
                                    <p:animEffect transition="in" filter="wipe(left)">
                                      <p:cBhvr>
                                        <p:cTn id="129" dur="500"/>
                                        <p:tgtEl>
                                          <p:spTgt spid="188"/>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79" grpId="0" autoUpdateAnimBg="0"/>
      <p:bldP spid="527480" grpId="0" autoUpdateAnimBg="0"/>
      <p:bldP spid="527481" grpId="0" autoUpdateAnimBg="0"/>
      <p:bldP spid="527483" grpId="0" autoUpdateAnimBg="0"/>
      <p:bldP spid="527484" grpId="0" autoUpdateAnimBg="0"/>
      <p:bldP spid="126" grpId="0" animBg="1"/>
      <p:bldP spid="126" grpId="1" animBg="1"/>
      <p:bldP spid="2" grpId="0" animBg="1"/>
      <p:bldP spid="2" grpId="1" animBg="1"/>
      <p:bldP spid="129" grpId="0" animBg="1"/>
      <p:bldP spid="129" grpId="1" animBg="1"/>
      <p:bldP spid="131" grpId="0" autoUpdateAnimBg="0"/>
      <p:bldP spid="3" grpId="0" animBg="1"/>
      <p:bldP spid="3" grpId="1" animBg="1"/>
      <p:bldP spid="3" grpId="2" animBg="1"/>
      <p:bldP spid="134" grpId="0" animBg="1"/>
      <p:bldP spid="134" grpId="1" animBg="1"/>
      <p:bldP spid="134" grpId="2" animBg="1"/>
      <p:bldP spid="135" grpId="0" animBg="1"/>
      <p:bldP spid="135" grpId="1" animBg="1"/>
      <p:bldP spid="136" grpId="0" animBg="1"/>
      <p:bldP spid="136" grpId="1" animBg="1"/>
      <p:bldP spid="137" grpId="0" animBg="1"/>
      <p:bldP spid="137" grpId="1" animBg="1"/>
      <p:bldP spid="188" grpId="0" animBg="1"/>
      <p:bldP spid="188" grpId="1" animBg="1"/>
      <p:bldP spid="189" grpId="0"/>
      <p:bldP spid="18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fld id="{5996C55B-6831-4370-9CDA-2294E9084CDF}" type="slidenum">
              <a:rPr lang="en-US"/>
              <a:pPr/>
              <a:t>38</a:t>
            </a:fld>
            <a:endParaRPr lang="en-US"/>
          </a:p>
        </p:txBody>
      </p:sp>
      <p:sp>
        <p:nvSpPr>
          <p:cNvPr id="529410" name="Rectangle 2"/>
          <p:cNvSpPr>
            <a:spLocks noGrp="1" noChangeArrowheads="1"/>
          </p:cNvSpPr>
          <p:nvPr>
            <p:ph type="title"/>
          </p:nvPr>
        </p:nvSpPr>
        <p:spPr>
          <a:xfrm>
            <a:off x="380999" y="-76200"/>
            <a:ext cx="8552507" cy="1143000"/>
          </a:xfrm>
        </p:spPr>
        <p:txBody>
          <a:bodyPr/>
          <a:lstStyle/>
          <a:p>
            <a:r>
              <a:rPr lang="en-US" sz="3600" dirty="0"/>
              <a:t>Tree Nodes Can Have Many Children</a:t>
            </a:r>
          </a:p>
        </p:txBody>
      </p:sp>
      <p:sp>
        <p:nvSpPr>
          <p:cNvPr id="529411" name="Text Box 3"/>
          <p:cNvSpPr txBox="1">
            <a:spLocks noChangeArrowheads="1"/>
          </p:cNvSpPr>
          <p:nvPr/>
        </p:nvSpPr>
        <p:spPr bwMode="auto">
          <a:xfrm>
            <a:off x="669925" y="960438"/>
            <a:ext cx="73025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tree node can have more than just two children:</a:t>
            </a:r>
          </a:p>
        </p:txBody>
      </p:sp>
      <p:sp>
        <p:nvSpPr>
          <p:cNvPr id="529412" name="Text Box 4"/>
          <p:cNvSpPr txBox="1">
            <a:spLocks noChangeArrowheads="1"/>
          </p:cNvSpPr>
          <p:nvPr/>
        </p:nvSpPr>
        <p:spPr bwMode="auto">
          <a:xfrm>
            <a:off x="381000" y="1524000"/>
            <a:ext cx="5511800" cy="1743075"/>
          </a:xfrm>
          <a:prstGeom prst="rect">
            <a:avLst/>
          </a:prstGeom>
          <a:solidFill>
            <a:srgbClr val="FFFFEF"/>
          </a:solidFill>
          <a:ln w="3175">
            <a:solidFill>
              <a:schemeClr val="tx1"/>
            </a:solidFill>
            <a:miter lim="800000"/>
            <a:headEnd/>
            <a:tailEnd/>
          </a:ln>
          <a:effectLst/>
          <a:extLst/>
        </p:spPr>
        <p:txBody>
          <a:bodyPr wrap="none">
            <a:spAutoFit/>
          </a:bodyPr>
          <a:lstStyle/>
          <a:p>
            <a:r>
              <a:rPr lang="en-US" sz="1800" b="1" dirty="0" err="1">
                <a:latin typeface="Courier New" pitchFamily="49" charset="0"/>
              </a:rPr>
              <a:t>struct</a:t>
            </a:r>
            <a:r>
              <a:rPr lang="en-US" sz="1800" b="1" dirty="0">
                <a:latin typeface="Courier New" pitchFamily="49" charset="0"/>
              </a:rPr>
              <a:t> node</a:t>
            </a:r>
          </a:p>
          <a:p>
            <a:r>
              <a:rPr lang="en-US" sz="1800" b="1" dirty="0">
                <a:latin typeface="Courier New" pitchFamily="49" charset="0"/>
              </a:rPr>
              <a:t>{</a:t>
            </a:r>
          </a:p>
          <a:p>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value;  // node data</a:t>
            </a:r>
          </a:p>
          <a:p>
            <a:endParaRPr lang="en-US" sz="1800" b="1" dirty="0">
              <a:latin typeface="Courier New" pitchFamily="49" charset="0"/>
            </a:endParaRPr>
          </a:p>
          <a:p>
            <a:r>
              <a:rPr lang="en-US" sz="1800" b="1" dirty="0">
                <a:latin typeface="Courier New" pitchFamily="49" charset="0"/>
              </a:rPr>
              <a:t>  node *pChild1, *pChild2, *pChild3, …;</a:t>
            </a:r>
          </a:p>
          <a:p>
            <a:r>
              <a:rPr lang="en-US" sz="1800" b="1" dirty="0">
                <a:latin typeface="Courier New" pitchFamily="49" charset="0"/>
              </a:rPr>
              <a:t>};</a:t>
            </a:r>
          </a:p>
        </p:txBody>
      </p:sp>
      <p:sp>
        <p:nvSpPr>
          <p:cNvPr id="529413" name="Text Box 5"/>
          <p:cNvSpPr txBox="1">
            <a:spLocks noChangeArrowheads="1"/>
          </p:cNvSpPr>
          <p:nvPr/>
        </p:nvSpPr>
        <p:spPr bwMode="auto">
          <a:xfrm>
            <a:off x="911225" y="3505200"/>
            <a:ext cx="3736975" cy="1743075"/>
          </a:xfrm>
          <a:prstGeom prst="rect">
            <a:avLst/>
          </a:prstGeom>
          <a:solidFill>
            <a:srgbClr val="FFFFEF"/>
          </a:solidFill>
          <a:ln w="3175">
            <a:solidFill>
              <a:schemeClr val="tx1"/>
            </a:solidFill>
            <a:miter lim="800000"/>
            <a:headEnd/>
            <a:tailEnd/>
          </a:ln>
          <a:effectLst/>
          <a:extLst/>
        </p:spPr>
        <p:txBody>
          <a:bodyPr wrap="none">
            <a:spAutoFit/>
          </a:bodyPr>
          <a:lstStyle/>
          <a:p>
            <a:r>
              <a:rPr lang="en-US" sz="1800" b="1">
                <a:latin typeface="Courier New" pitchFamily="49" charset="0"/>
              </a:rPr>
              <a:t>struct node</a:t>
            </a:r>
          </a:p>
          <a:p>
            <a:r>
              <a:rPr lang="en-US" sz="1800" b="1">
                <a:latin typeface="Courier New" pitchFamily="49" charset="0"/>
              </a:rPr>
              <a:t>{</a:t>
            </a:r>
          </a:p>
          <a:p>
            <a:r>
              <a:rPr lang="en-US" sz="1800" b="1">
                <a:latin typeface="Courier New" pitchFamily="49" charset="0"/>
              </a:rPr>
              <a:t>  int value;  // node data</a:t>
            </a:r>
          </a:p>
          <a:p>
            <a:endParaRPr lang="en-US" sz="1800" b="1">
              <a:latin typeface="Courier New" pitchFamily="49" charset="0"/>
            </a:endParaRPr>
          </a:p>
          <a:p>
            <a:r>
              <a:rPr lang="en-US" sz="1800" b="1">
                <a:latin typeface="Courier New" pitchFamily="49" charset="0"/>
              </a:rPr>
              <a:t>  node *pChildren[26]; </a:t>
            </a:r>
          </a:p>
          <a:p>
            <a:r>
              <a:rPr lang="en-US" sz="1800" b="1">
                <a:latin typeface="Courier New" pitchFamily="49" charset="0"/>
              </a:rPr>
              <a:t>};</a:t>
            </a:r>
          </a:p>
        </p:txBody>
      </p:sp>
      <p:sp>
        <p:nvSpPr>
          <p:cNvPr id="529454" name="Rectangle 46"/>
          <p:cNvSpPr>
            <a:spLocks noChangeArrowheads="1"/>
          </p:cNvSpPr>
          <p:nvPr/>
        </p:nvSpPr>
        <p:spPr bwMode="auto">
          <a:xfrm>
            <a:off x="5992813" y="3408363"/>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5" name="Rectangle 47"/>
          <p:cNvSpPr>
            <a:spLocks noChangeArrowheads="1"/>
          </p:cNvSpPr>
          <p:nvPr/>
        </p:nvSpPr>
        <p:spPr bwMode="auto">
          <a:xfrm>
            <a:off x="6254750" y="3659188"/>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9507" name="Group 99"/>
          <p:cNvGrpSpPr>
            <a:grpSpLocks/>
          </p:cNvGrpSpPr>
          <p:nvPr/>
        </p:nvGrpSpPr>
        <p:grpSpPr bwMode="auto">
          <a:xfrm>
            <a:off x="685800" y="2722563"/>
            <a:ext cx="8382000" cy="4211637"/>
            <a:chOff x="432" y="1715"/>
            <a:chExt cx="5280" cy="2653"/>
          </a:xfrm>
        </p:grpSpPr>
        <p:sp>
          <p:nvSpPr>
            <p:cNvPr id="529451" name="Rectangle 43"/>
            <p:cNvSpPr>
              <a:spLocks noChangeArrowheads="1"/>
            </p:cNvSpPr>
            <p:nvPr/>
          </p:nvSpPr>
          <p:spPr bwMode="auto">
            <a:xfrm>
              <a:off x="4080" y="1968"/>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2" name="Line 44"/>
            <p:cNvSpPr>
              <a:spLocks noChangeShapeType="1"/>
            </p:cNvSpPr>
            <p:nvPr/>
          </p:nvSpPr>
          <p:spPr bwMode="auto">
            <a:xfrm flipH="1">
              <a:off x="3629" y="2064"/>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3" name="Rectangle 45"/>
            <p:cNvSpPr>
              <a:spLocks noChangeArrowheads="1"/>
            </p:cNvSpPr>
            <p:nvPr/>
          </p:nvSpPr>
          <p:spPr bwMode="auto">
            <a:xfrm>
              <a:off x="3881" y="1715"/>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nvGrpSpPr>
            <p:cNvPr id="529461" name="Group 53"/>
            <p:cNvGrpSpPr>
              <a:grpSpLocks/>
            </p:cNvGrpSpPr>
            <p:nvPr/>
          </p:nvGrpSpPr>
          <p:grpSpPr bwMode="auto">
            <a:xfrm>
              <a:off x="3312" y="2544"/>
              <a:ext cx="1680" cy="576"/>
              <a:chOff x="3744" y="2784"/>
              <a:chExt cx="1271" cy="480"/>
            </a:xfrm>
          </p:grpSpPr>
          <p:sp>
            <p:nvSpPr>
              <p:cNvPr id="529422" name="Rectangle 1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3" name="Rectangle 1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4" name="Rectangle 1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5" name="Rectangle 1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6" name="Text Box 48"/>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29457" name="Rectangle 4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8" name="Rectangle 5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47" name="Line 39"/>
            <p:cNvSpPr>
              <a:spLocks noChangeShapeType="1"/>
            </p:cNvSpPr>
            <p:nvPr/>
          </p:nvSpPr>
          <p:spPr bwMode="auto">
            <a:xfrm>
              <a:off x="4383" y="3033"/>
              <a:ext cx="71" cy="5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6" name="Line 38"/>
            <p:cNvSpPr>
              <a:spLocks noChangeShapeType="1"/>
            </p:cNvSpPr>
            <p:nvPr/>
          </p:nvSpPr>
          <p:spPr bwMode="auto">
            <a:xfrm flipH="1">
              <a:off x="1607" y="3025"/>
              <a:ext cx="1909" cy="4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2" name="Text Box 54"/>
            <p:cNvSpPr txBox="1">
              <a:spLocks noChangeArrowheads="1"/>
            </p:cNvSpPr>
            <p:nvPr/>
          </p:nvSpPr>
          <p:spPr bwMode="auto">
            <a:xfrm>
              <a:off x="4517" y="289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nvGrpSpPr>
            <p:cNvPr id="529490" name="Group 82"/>
            <p:cNvGrpSpPr>
              <a:grpSpLocks/>
            </p:cNvGrpSpPr>
            <p:nvPr/>
          </p:nvGrpSpPr>
          <p:grpSpPr bwMode="auto">
            <a:xfrm>
              <a:off x="432" y="3504"/>
              <a:ext cx="1680" cy="589"/>
              <a:chOff x="2208" y="3504"/>
              <a:chExt cx="1680" cy="589"/>
            </a:xfrm>
          </p:grpSpPr>
          <p:grpSp>
            <p:nvGrpSpPr>
              <p:cNvPr id="529463" name="Group 55"/>
              <p:cNvGrpSpPr>
                <a:grpSpLocks/>
              </p:cNvGrpSpPr>
              <p:nvPr/>
            </p:nvGrpSpPr>
            <p:grpSpPr bwMode="auto">
              <a:xfrm>
                <a:off x="2208" y="3504"/>
                <a:ext cx="1680" cy="576"/>
                <a:chOff x="3744" y="2784"/>
                <a:chExt cx="1271" cy="480"/>
              </a:xfrm>
            </p:grpSpPr>
            <p:sp>
              <p:nvSpPr>
                <p:cNvPr id="529464" name="Rectangle 5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5" name="Rectangle 5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6" name="Rectangle 5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7" name="Rectangle 5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8" name="Text Box 6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9469" name="Rectangle 6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0" name="Rectangle 6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1" name="Rectangle 7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2" name="Rectangle 7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3" name="Rectangle 7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4" name="Rectangle 76"/>
              <p:cNvSpPr>
                <a:spLocks noChangeArrowheads="1"/>
              </p:cNvSpPr>
              <p:nvPr/>
            </p:nvSpPr>
            <p:spPr bwMode="auto">
              <a:xfrm>
                <a:off x="3416" y="386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1" name="Group 83"/>
            <p:cNvGrpSpPr>
              <a:grpSpLocks/>
            </p:cNvGrpSpPr>
            <p:nvPr/>
          </p:nvGrpSpPr>
          <p:grpSpPr bwMode="auto">
            <a:xfrm>
              <a:off x="4031" y="3500"/>
              <a:ext cx="1681" cy="577"/>
              <a:chOff x="3935" y="3500"/>
              <a:chExt cx="1681" cy="577"/>
            </a:xfrm>
          </p:grpSpPr>
          <p:grpSp>
            <p:nvGrpSpPr>
              <p:cNvPr id="529471" name="Group 63"/>
              <p:cNvGrpSpPr>
                <a:grpSpLocks/>
              </p:cNvGrpSpPr>
              <p:nvPr/>
            </p:nvGrpSpPr>
            <p:grpSpPr bwMode="auto">
              <a:xfrm>
                <a:off x="3936" y="3500"/>
                <a:ext cx="1680" cy="576"/>
                <a:chOff x="3744" y="2784"/>
                <a:chExt cx="1271" cy="480"/>
              </a:xfrm>
            </p:grpSpPr>
            <p:sp>
              <p:nvSpPr>
                <p:cNvPr id="529472" name="Rectangle 6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3" name="Rectangle 6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4" name="Rectangle 6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5" name="Rectangle 6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6" name="Text Box 68"/>
                <p:cNvSpPr txBox="1">
                  <a:spLocks noChangeArrowheads="1"/>
                </p:cNvSpPr>
                <p:nvPr/>
              </p:nvSpPr>
              <p:spPr bwMode="auto">
                <a:xfrm>
                  <a:off x="4234" y="2799"/>
                  <a:ext cx="242"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a:t>
                  </a:r>
                </a:p>
              </p:txBody>
            </p:sp>
            <p:sp>
              <p:nvSpPr>
                <p:cNvPr id="529477" name="Rectangle 6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8" name="Rectangle 7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5" name="Rectangle 77"/>
              <p:cNvSpPr>
                <a:spLocks noChangeArrowheads="1"/>
              </p:cNvSpPr>
              <p:nvPr/>
            </p:nvSpPr>
            <p:spPr bwMode="auto">
              <a:xfrm>
                <a:off x="393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6" name="Rectangle 78"/>
              <p:cNvSpPr>
                <a:spLocks noChangeArrowheads="1"/>
              </p:cNvSpPr>
              <p:nvPr/>
            </p:nvSpPr>
            <p:spPr bwMode="auto">
              <a:xfrm>
                <a:off x="4335" y="3849"/>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7" name="Rectangle 79"/>
              <p:cNvSpPr>
                <a:spLocks noChangeArrowheads="1"/>
              </p:cNvSpPr>
              <p:nvPr/>
            </p:nvSpPr>
            <p:spPr bwMode="auto">
              <a:xfrm>
                <a:off x="4736" y="3847"/>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8" name="Rectangle 80"/>
              <p:cNvSpPr>
                <a:spLocks noChangeArrowheads="1"/>
              </p:cNvSpPr>
              <p:nvPr/>
            </p:nvSpPr>
            <p:spPr bwMode="auto">
              <a:xfrm>
                <a:off x="5136" y="384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3" name="Group 85"/>
            <p:cNvGrpSpPr>
              <a:grpSpLocks/>
            </p:cNvGrpSpPr>
            <p:nvPr/>
          </p:nvGrpSpPr>
          <p:grpSpPr bwMode="auto">
            <a:xfrm>
              <a:off x="2208" y="3504"/>
              <a:ext cx="1680" cy="576"/>
              <a:chOff x="3744" y="2784"/>
              <a:chExt cx="1271" cy="480"/>
            </a:xfrm>
          </p:grpSpPr>
          <p:sp>
            <p:nvSpPr>
              <p:cNvPr id="529494" name="Rectangle 8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5" name="Rectangle 8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6" name="Rectangle 8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7" name="Rectangle 8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8" name="Text Box 9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529499" name="Rectangle 9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0" name="Rectangle 9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501" name="Rectangle 9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2" name="Rectangle 9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3" name="Rectangle 9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5" name="Line 97"/>
            <p:cNvSpPr>
              <a:spLocks noChangeShapeType="1"/>
            </p:cNvSpPr>
            <p:nvPr/>
          </p:nvSpPr>
          <p:spPr bwMode="auto">
            <a:xfrm flipH="1">
              <a:off x="3511" y="3002"/>
              <a:ext cx="438" cy="499"/>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6" name="Line 98"/>
            <p:cNvSpPr>
              <a:spLocks noChangeShapeType="1"/>
            </p:cNvSpPr>
            <p:nvPr/>
          </p:nvSpPr>
          <p:spPr bwMode="auto">
            <a:xfrm>
              <a:off x="3626" y="3988"/>
              <a:ext cx="378" cy="38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9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9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29507"/>
                                        </p:tgtEl>
                                        <p:attrNameLst>
                                          <p:attrName>style.visibility</p:attrName>
                                        </p:attrNameLst>
                                      </p:cBhvr>
                                      <p:to>
                                        <p:strVal val="visible"/>
                                      </p:to>
                                    </p:set>
                                    <p:animEffect transition="in" filter="wipe(up)">
                                      <p:cBhvr>
                                        <p:cTn id="15" dur="500"/>
                                        <p:tgtEl>
                                          <p:spTgt spid="52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nimBg="1" autoUpdateAnimBg="0"/>
      <p:bldP spid="52941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97FEAA4A-6E0F-4353-9D1D-D846816EF7FB}" type="slidenum">
              <a:rPr lang="en-US"/>
              <a:pPr/>
              <a:t>39</a:t>
            </a:fld>
            <a:endParaRPr lang="en-US"/>
          </a:p>
        </p:txBody>
      </p:sp>
      <p:sp>
        <p:nvSpPr>
          <p:cNvPr id="530434" name="Rectangle 2"/>
          <p:cNvSpPr>
            <a:spLocks noGrp="1" noChangeArrowheads="1"/>
          </p:cNvSpPr>
          <p:nvPr>
            <p:ph type="title"/>
          </p:nvPr>
        </p:nvSpPr>
        <p:spPr>
          <a:xfrm>
            <a:off x="685800" y="-152400"/>
            <a:ext cx="7772400" cy="1143000"/>
          </a:xfrm>
        </p:spPr>
        <p:txBody>
          <a:bodyPr/>
          <a:lstStyle/>
          <a:p>
            <a:r>
              <a:rPr lang="en-US" dirty="0"/>
              <a:t>Binary Trees</a:t>
            </a:r>
          </a:p>
        </p:txBody>
      </p:sp>
      <p:sp>
        <p:nvSpPr>
          <p:cNvPr id="530435" name="Text Box 3"/>
          <p:cNvSpPr txBox="1">
            <a:spLocks noChangeArrowheads="1"/>
          </p:cNvSpPr>
          <p:nvPr/>
        </p:nvSpPr>
        <p:spPr bwMode="auto">
          <a:xfrm>
            <a:off x="407988" y="914400"/>
            <a:ext cx="8355012"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A </a:t>
            </a:r>
            <a:r>
              <a:rPr lang="en-US" dirty="0">
                <a:solidFill>
                  <a:srgbClr val="FF3300"/>
                </a:solidFill>
              </a:rPr>
              <a:t>binary tree </a:t>
            </a:r>
            <a:r>
              <a:rPr lang="en-US" dirty="0"/>
              <a:t>is a special form of tree. In a binary tree, every </a:t>
            </a:r>
            <a:r>
              <a:rPr lang="en-US" dirty="0">
                <a:solidFill>
                  <a:schemeClr val="tx1"/>
                </a:solidFill>
              </a:rPr>
              <a:t>node has at most </a:t>
            </a:r>
            <a:r>
              <a:rPr lang="en-US" dirty="0">
                <a:solidFill>
                  <a:srgbClr val="FF3300"/>
                </a:solidFill>
              </a:rPr>
              <a:t>two children nodes</a:t>
            </a:r>
            <a:r>
              <a:rPr lang="en-US" dirty="0"/>
              <a:t>:</a:t>
            </a:r>
          </a:p>
        </p:txBody>
      </p:sp>
      <p:sp>
        <p:nvSpPr>
          <p:cNvPr id="530436" name="Text Box 4"/>
          <p:cNvSpPr txBox="1">
            <a:spLocks noChangeArrowheads="1"/>
          </p:cNvSpPr>
          <p:nvPr/>
        </p:nvSpPr>
        <p:spPr bwMode="auto">
          <a:xfrm>
            <a:off x="2362200" y="1828800"/>
            <a:ext cx="43037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006666"/>
                </a:solidFill>
                <a:cs typeface="Courier New" pitchFamily="49" charset="0"/>
              </a:rPr>
              <a:t>A </a:t>
            </a:r>
            <a:r>
              <a:rPr lang="en-US" dirty="0">
                <a:solidFill>
                  <a:srgbClr val="FF3300"/>
                </a:solidFill>
                <a:cs typeface="Courier New" pitchFamily="49" charset="0"/>
              </a:rPr>
              <a:t>left child </a:t>
            </a:r>
            <a:r>
              <a:rPr lang="en-US" dirty="0">
                <a:solidFill>
                  <a:srgbClr val="006666"/>
                </a:solidFill>
                <a:cs typeface="Courier New" pitchFamily="49" charset="0"/>
              </a:rPr>
              <a:t>and a </a:t>
            </a:r>
            <a:r>
              <a:rPr lang="en-US" dirty="0">
                <a:solidFill>
                  <a:srgbClr val="FF3300"/>
                </a:solidFill>
                <a:cs typeface="Courier New" pitchFamily="49" charset="0"/>
              </a:rPr>
              <a:t>right child</a:t>
            </a:r>
            <a:r>
              <a:rPr lang="en-US" dirty="0">
                <a:solidFill>
                  <a:srgbClr val="006666"/>
                </a:solidFill>
                <a:cs typeface="Courier New" pitchFamily="49" charset="0"/>
              </a:rPr>
              <a:t>.</a:t>
            </a:r>
            <a:endParaRPr lang="en-US" dirty="0">
              <a:solidFill>
                <a:srgbClr val="006666"/>
              </a:solidFill>
            </a:endParaRPr>
          </a:p>
        </p:txBody>
      </p:sp>
      <p:sp>
        <p:nvSpPr>
          <p:cNvPr id="530437" name="Text Box 5"/>
          <p:cNvSpPr txBox="1">
            <a:spLocks noChangeArrowheads="1"/>
          </p:cNvSpPr>
          <p:nvPr/>
        </p:nvSpPr>
        <p:spPr bwMode="auto">
          <a:xfrm>
            <a:off x="407988" y="2647366"/>
            <a:ext cx="4746625" cy="1743075"/>
          </a:xfrm>
          <a:prstGeom prst="rect">
            <a:avLst/>
          </a:prstGeom>
          <a:solidFill>
            <a:srgbClr val="FFFFEF"/>
          </a:solidFill>
          <a:ln w="3175">
            <a:solidFill>
              <a:schemeClr val="tx1"/>
            </a:solidFill>
            <a:miter lim="800000"/>
            <a:headEnd/>
            <a:tailEnd/>
          </a:ln>
          <a:effectLst/>
          <a:extLst/>
        </p:spPr>
        <p:txBody>
          <a:bodyPr wrap="none">
            <a:spAutoFit/>
          </a:bodyPr>
          <a:lstStyle/>
          <a:p>
            <a:r>
              <a:rPr lang="en-US" sz="1800" b="1" dirty="0" err="1">
                <a:latin typeface="Courier New" pitchFamily="49" charset="0"/>
              </a:rPr>
              <a:t>struct</a:t>
            </a:r>
            <a:r>
              <a:rPr lang="en-US" sz="1800" b="1" dirty="0">
                <a:latin typeface="Courier New" pitchFamily="49" charset="0"/>
              </a:rPr>
              <a:t> BTNODE	 // binary tree node</a:t>
            </a:r>
          </a:p>
          <a:p>
            <a:r>
              <a:rPr lang="en-US" sz="1800" b="1" dirty="0">
                <a:latin typeface="Courier New" pitchFamily="49" charset="0"/>
              </a:rPr>
              <a:t>{</a:t>
            </a:r>
          </a:p>
          <a:p>
            <a:r>
              <a:rPr lang="en-US" sz="1800" b="1" dirty="0">
                <a:latin typeface="Courier New" pitchFamily="49" charset="0"/>
              </a:rPr>
              <a:t>  string value;  // node data</a:t>
            </a:r>
          </a:p>
          <a:p>
            <a:endParaRPr lang="en-US" sz="1800" b="1" dirty="0">
              <a:latin typeface="Courier New" pitchFamily="49" charset="0"/>
            </a:endParaRPr>
          </a:p>
          <a:p>
            <a:r>
              <a:rPr lang="en-US" sz="1800" b="1" dirty="0">
                <a:latin typeface="Courier New" pitchFamily="49" charset="0"/>
              </a:rPr>
              <a:t>  BTNODE *</a:t>
            </a:r>
            <a:r>
              <a:rPr lang="en-US" sz="1800" b="1" dirty="0" err="1">
                <a:solidFill>
                  <a:srgbClr val="FF3300"/>
                </a:solidFill>
                <a:latin typeface="Courier New" pitchFamily="49" charset="0"/>
              </a:rPr>
              <a:t>pLeft</a:t>
            </a:r>
            <a:r>
              <a:rPr lang="en-US" sz="1800" b="1" dirty="0">
                <a:latin typeface="Courier New" pitchFamily="49" charset="0"/>
              </a:rPr>
              <a:t>, *</a:t>
            </a:r>
            <a:r>
              <a:rPr lang="en-US" sz="1800" b="1" dirty="0" err="1">
                <a:solidFill>
                  <a:srgbClr val="FF3300"/>
                </a:solidFill>
                <a:latin typeface="Courier New" pitchFamily="49" charset="0"/>
              </a:rPr>
              <a:t>pRight</a:t>
            </a:r>
            <a:r>
              <a:rPr lang="en-US" sz="1800" b="1" dirty="0">
                <a:latin typeface="Courier New" pitchFamily="49" charset="0"/>
              </a:rPr>
              <a:t>;</a:t>
            </a:r>
          </a:p>
          <a:p>
            <a:r>
              <a:rPr lang="en-US" sz="1800" b="1" dirty="0">
                <a:latin typeface="Courier New" pitchFamily="49" charset="0"/>
              </a:rPr>
              <a:t>};</a:t>
            </a:r>
          </a:p>
        </p:txBody>
      </p:sp>
      <p:grpSp>
        <p:nvGrpSpPr>
          <p:cNvPr id="60" name="Group 59"/>
          <p:cNvGrpSpPr/>
          <p:nvPr/>
        </p:nvGrpSpPr>
        <p:grpSpPr>
          <a:xfrm>
            <a:off x="5257800" y="2834690"/>
            <a:ext cx="3678237" cy="3311235"/>
            <a:chOff x="5465763" y="3352800"/>
            <a:chExt cx="3678237" cy="3311235"/>
          </a:xfrm>
        </p:grpSpPr>
        <p:grpSp>
          <p:nvGrpSpPr>
            <p:cNvPr id="61" name="Group 11"/>
            <p:cNvGrpSpPr>
              <a:grpSpLocks/>
            </p:cNvGrpSpPr>
            <p:nvPr/>
          </p:nvGrpSpPr>
          <p:grpSpPr bwMode="auto">
            <a:xfrm>
              <a:off x="5899150" y="4910138"/>
              <a:ext cx="792162" cy="592138"/>
              <a:chOff x="3511" y="3072"/>
              <a:chExt cx="729" cy="624"/>
            </a:xfrm>
          </p:grpSpPr>
          <p:sp>
            <p:nvSpPr>
              <p:cNvPr id="117"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 name="Group 16"/>
            <p:cNvGrpSpPr>
              <a:grpSpLocks/>
            </p:cNvGrpSpPr>
            <p:nvPr/>
          </p:nvGrpSpPr>
          <p:grpSpPr bwMode="auto">
            <a:xfrm>
              <a:off x="6848475" y="3903663"/>
              <a:ext cx="792162" cy="592138"/>
              <a:chOff x="3511" y="3072"/>
              <a:chExt cx="729" cy="624"/>
            </a:xfrm>
          </p:grpSpPr>
          <p:sp>
            <p:nvSpPr>
              <p:cNvPr id="113"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 name="Group 26"/>
            <p:cNvGrpSpPr>
              <a:grpSpLocks/>
            </p:cNvGrpSpPr>
            <p:nvPr/>
          </p:nvGrpSpPr>
          <p:grpSpPr bwMode="auto">
            <a:xfrm>
              <a:off x="5522913" y="6035675"/>
              <a:ext cx="792162" cy="592138"/>
              <a:chOff x="3511" y="3072"/>
              <a:chExt cx="729" cy="624"/>
            </a:xfrm>
          </p:grpSpPr>
          <p:sp>
            <p:nvSpPr>
              <p:cNvPr id="10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31"/>
            <p:cNvGrpSpPr>
              <a:grpSpLocks/>
            </p:cNvGrpSpPr>
            <p:nvPr/>
          </p:nvGrpSpPr>
          <p:grpSpPr bwMode="auto">
            <a:xfrm>
              <a:off x="6434138" y="6034088"/>
              <a:ext cx="790575" cy="592138"/>
              <a:chOff x="3511" y="3072"/>
              <a:chExt cx="729" cy="624"/>
            </a:xfrm>
          </p:grpSpPr>
          <p:sp>
            <p:nvSpPr>
              <p:cNvPr id="105"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0"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1"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2"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3" name="Text Box 56"/>
            <p:cNvSpPr txBox="1">
              <a:spLocks noChangeArrowheads="1"/>
            </p:cNvSpPr>
            <p:nvPr/>
          </p:nvSpPr>
          <p:spPr bwMode="auto">
            <a:xfrm>
              <a:off x="6794500" y="3922713"/>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74" name="Text Box 57"/>
            <p:cNvSpPr txBox="1">
              <a:spLocks noChangeArrowheads="1"/>
            </p:cNvSpPr>
            <p:nvPr/>
          </p:nvSpPr>
          <p:spPr bwMode="auto">
            <a:xfrm>
              <a:off x="5880100" y="4951413"/>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75" name="Group 74"/>
            <p:cNvGrpSpPr/>
            <p:nvPr/>
          </p:nvGrpSpPr>
          <p:grpSpPr>
            <a:xfrm>
              <a:off x="7673975" y="4910138"/>
              <a:ext cx="1089025" cy="592138"/>
              <a:chOff x="7523163" y="4910138"/>
              <a:chExt cx="1089025" cy="592138"/>
            </a:xfrm>
          </p:grpSpPr>
          <p:grpSp>
            <p:nvGrpSpPr>
              <p:cNvPr id="99" name="Group 21"/>
              <p:cNvGrpSpPr>
                <a:grpSpLocks/>
              </p:cNvGrpSpPr>
              <p:nvPr/>
            </p:nvGrpSpPr>
            <p:grpSpPr bwMode="auto">
              <a:xfrm>
                <a:off x="7621588" y="4910138"/>
                <a:ext cx="790575" cy="592138"/>
                <a:chOff x="3511" y="3072"/>
                <a:chExt cx="729" cy="624"/>
              </a:xfrm>
            </p:grpSpPr>
            <p:sp>
              <p:nvSpPr>
                <p:cNvPr id="101"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76" name="Group 75"/>
            <p:cNvGrpSpPr/>
            <p:nvPr/>
          </p:nvGrpSpPr>
          <p:grpSpPr>
            <a:xfrm>
              <a:off x="8128000" y="6035675"/>
              <a:ext cx="1016000" cy="609310"/>
              <a:chOff x="7975600" y="6035675"/>
              <a:chExt cx="1016000" cy="609310"/>
            </a:xfrm>
          </p:grpSpPr>
          <p:grpSp>
            <p:nvGrpSpPr>
              <p:cNvPr id="91" name="Group 36"/>
              <p:cNvGrpSpPr>
                <a:grpSpLocks/>
              </p:cNvGrpSpPr>
              <p:nvPr/>
            </p:nvGrpSpPr>
            <p:grpSpPr bwMode="auto">
              <a:xfrm>
                <a:off x="8050213" y="6035675"/>
                <a:ext cx="792162" cy="592138"/>
                <a:chOff x="3511" y="3072"/>
                <a:chExt cx="729" cy="624"/>
              </a:xfrm>
            </p:grpSpPr>
            <p:sp>
              <p:nvSpPr>
                <p:cNvPr id="95"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3"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4"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77" name="Text Box 60"/>
            <p:cNvSpPr txBox="1">
              <a:spLocks noChangeArrowheads="1"/>
            </p:cNvSpPr>
            <p:nvPr/>
          </p:nvSpPr>
          <p:spPr bwMode="auto">
            <a:xfrm>
              <a:off x="5465763" y="6051550"/>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78" name="Text Box 61"/>
            <p:cNvSpPr txBox="1">
              <a:spLocks noChangeArrowheads="1"/>
            </p:cNvSpPr>
            <p:nvPr/>
          </p:nvSpPr>
          <p:spPr bwMode="auto">
            <a:xfrm>
              <a:off x="6356350" y="6042025"/>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sp>
          <p:nvSpPr>
            <p:cNvPr id="79" name="Text Box 62"/>
            <p:cNvSpPr txBox="1">
              <a:spLocks noChangeArrowheads="1"/>
            </p:cNvSpPr>
            <p:nvPr/>
          </p:nvSpPr>
          <p:spPr bwMode="auto">
            <a:xfrm>
              <a:off x="6248400" y="3352800"/>
              <a:ext cx="2193229"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a:t>
              </a:r>
              <a:r>
                <a:rPr lang="en-US" dirty="0">
                  <a:solidFill>
                    <a:srgbClr val="FF0000"/>
                  </a:solidFill>
                </a:rPr>
                <a:t>Binary </a:t>
              </a:r>
              <a:r>
                <a:rPr lang="en-US" dirty="0"/>
                <a:t>Tree</a:t>
              </a:r>
            </a:p>
          </p:txBody>
        </p:sp>
        <p:grpSp>
          <p:nvGrpSpPr>
            <p:cNvPr id="80" name="Group 79"/>
            <p:cNvGrpSpPr/>
            <p:nvPr/>
          </p:nvGrpSpPr>
          <p:grpSpPr>
            <a:xfrm>
              <a:off x="7234786" y="5384800"/>
              <a:ext cx="1029449" cy="1279235"/>
              <a:chOff x="5576598" y="5537200"/>
              <a:chExt cx="1029449" cy="1279235"/>
            </a:xfrm>
          </p:grpSpPr>
          <p:grpSp>
            <p:nvGrpSpPr>
              <p:cNvPr id="82" name="Group 26"/>
              <p:cNvGrpSpPr>
                <a:grpSpLocks/>
              </p:cNvGrpSpPr>
              <p:nvPr/>
            </p:nvGrpSpPr>
            <p:grpSpPr bwMode="auto">
              <a:xfrm>
                <a:off x="5675313" y="6188075"/>
                <a:ext cx="792162" cy="592138"/>
                <a:chOff x="3511" y="3072"/>
                <a:chExt cx="729" cy="624"/>
              </a:xfrm>
            </p:grpSpPr>
            <p:sp>
              <p:nvSpPr>
                <p:cNvPr id="87"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5"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6"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r>
                  <a:rPr lang="en-US" sz="1600" dirty="0" err="1"/>
                  <a:t>martha</a:t>
                </a:r>
                <a:r>
                  <a:rPr lang="en-US" sz="1600" dirty="0"/>
                  <a:t>”</a:t>
                </a:r>
              </a:p>
            </p:txBody>
          </p:sp>
        </p:grpSp>
        <p:sp>
          <p:nvSpPr>
            <p:cNvPr id="81"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0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0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3" name="Rectangle 11"/>
          <p:cNvSpPr>
            <a:spLocks noChangeArrowheads="1"/>
          </p:cNvSpPr>
          <p:nvPr/>
        </p:nvSpPr>
        <p:spPr bwMode="auto">
          <a:xfrm>
            <a:off x="509047" y="37708"/>
            <a:ext cx="828851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dirty="0">
                <a:solidFill>
                  <a:schemeClr val="tx2"/>
                </a:solidFill>
              </a:rPr>
              <a:t>Advanced Sorting Algorithms</a:t>
            </a:r>
          </a:p>
          <a:p>
            <a:pPr algn="ctr"/>
            <a:r>
              <a:rPr lang="en-US" sz="3200" dirty="0">
                <a:solidFill>
                  <a:srgbClr val="FF0000"/>
                </a:solidFill>
              </a:rPr>
              <a:t>Why should you care?</a:t>
            </a:r>
          </a:p>
        </p:txBody>
      </p:sp>
      <p:sp>
        <p:nvSpPr>
          <p:cNvPr id="9" name="Rectangle 8"/>
          <p:cNvSpPr/>
          <p:nvPr/>
        </p:nvSpPr>
        <p:spPr bwMode="auto">
          <a:xfrm>
            <a:off x="509047" y="1279591"/>
            <a:ext cx="6042582" cy="5319172"/>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omic Sans MS" pitchFamily="66" charset="0"/>
              <a:cs typeface="Times New Roman" pitchFamily="18" charset="0"/>
            </a:endParaRPr>
          </a:p>
        </p:txBody>
      </p:sp>
      <p:pic>
        <p:nvPicPr>
          <p:cNvPr id="10" name="Picture 9"/>
          <p:cNvPicPr>
            <a:picLocks noChangeAspect="1"/>
          </p:cNvPicPr>
          <p:nvPr/>
        </p:nvPicPr>
        <p:blipFill>
          <a:blip r:embed="rId3"/>
          <a:stretch>
            <a:fillRect/>
          </a:stretch>
        </p:blipFill>
        <p:spPr>
          <a:xfrm>
            <a:off x="6551629" y="1279591"/>
            <a:ext cx="2402823" cy="1307822"/>
          </a:xfrm>
          <a:prstGeom prst="rect">
            <a:avLst/>
          </a:prstGeom>
        </p:spPr>
      </p:pic>
      <p:sp>
        <p:nvSpPr>
          <p:cNvPr id="16" name="TextBox 15"/>
          <p:cNvSpPr txBox="1"/>
          <p:nvPr/>
        </p:nvSpPr>
        <p:spPr>
          <a:xfrm>
            <a:off x="778890" y="5877580"/>
            <a:ext cx="5542960" cy="523220"/>
          </a:xfrm>
          <a:prstGeom prst="rect">
            <a:avLst/>
          </a:prstGeom>
          <a:noFill/>
        </p:spPr>
        <p:txBody>
          <a:bodyPr wrap="square" rtlCol="0">
            <a:spAutoFit/>
          </a:bodyPr>
          <a:lstStyle/>
          <a:p>
            <a:pPr algn="ctr"/>
            <a:r>
              <a:rPr lang="en-US" sz="2800" dirty="0"/>
              <a:t>So pay attention!</a:t>
            </a:r>
          </a:p>
        </p:txBody>
      </p:sp>
      <p:sp>
        <p:nvSpPr>
          <p:cNvPr id="13" name="TextBox 12"/>
          <p:cNvSpPr txBox="1"/>
          <p:nvPr/>
        </p:nvSpPr>
        <p:spPr>
          <a:xfrm>
            <a:off x="636359" y="3909901"/>
            <a:ext cx="5787957" cy="830997"/>
          </a:xfrm>
          <a:prstGeom prst="rect">
            <a:avLst/>
          </a:prstGeom>
          <a:noFill/>
        </p:spPr>
        <p:txBody>
          <a:bodyPr wrap="square" rtlCol="0">
            <a:spAutoFit/>
          </a:bodyPr>
          <a:lstStyle/>
          <a:p>
            <a:pPr algn="ctr"/>
            <a:r>
              <a:rPr lang="en-US" sz="2400" dirty="0"/>
              <a:t>And because you’ll be asked about them in </a:t>
            </a:r>
            <a:r>
              <a:rPr lang="en-US" sz="2400" dirty="0">
                <a:solidFill>
                  <a:srgbClr val="FF0000"/>
                </a:solidFill>
              </a:rPr>
              <a:t>job interviews </a:t>
            </a:r>
            <a:r>
              <a:rPr lang="en-US" sz="2400" dirty="0"/>
              <a:t>and on </a:t>
            </a:r>
            <a:r>
              <a:rPr lang="en-US" sz="2400" dirty="0">
                <a:solidFill>
                  <a:srgbClr val="FF0000"/>
                </a:solidFill>
              </a:rPr>
              <a:t>exams</a:t>
            </a:r>
            <a:r>
              <a:rPr lang="en-US" sz="2400" dirty="0"/>
              <a:t>.</a:t>
            </a:r>
          </a:p>
        </p:txBody>
      </p:sp>
      <p:sp>
        <p:nvSpPr>
          <p:cNvPr id="17" name="TextBox 16"/>
          <p:cNvSpPr txBox="1"/>
          <p:nvPr/>
        </p:nvSpPr>
        <p:spPr>
          <a:xfrm>
            <a:off x="665850" y="1602363"/>
            <a:ext cx="5787957" cy="830997"/>
          </a:xfrm>
          <a:prstGeom prst="rect">
            <a:avLst/>
          </a:prstGeom>
          <a:noFill/>
        </p:spPr>
        <p:txBody>
          <a:bodyPr wrap="square" rtlCol="0">
            <a:spAutoFit/>
          </a:bodyPr>
          <a:lstStyle/>
          <a:p>
            <a:pPr algn="ctr"/>
            <a:r>
              <a:rPr lang="en-US" sz="2400" dirty="0"/>
              <a:t>Because this is basically how folks sort stuff in </a:t>
            </a:r>
            <a:r>
              <a:rPr lang="en-US" sz="2400" dirty="0">
                <a:solidFill>
                  <a:srgbClr val="FF3300"/>
                </a:solidFill>
              </a:rPr>
              <a:t>real life</a:t>
            </a:r>
            <a:r>
              <a:rPr lang="en-US" sz="2400" dirty="0"/>
              <a:t>.</a:t>
            </a:r>
          </a:p>
        </p:txBody>
      </p:sp>
      <p:sp>
        <p:nvSpPr>
          <p:cNvPr id="12" name="TextBox 11"/>
          <p:cNvSpPr txBox="1"/>
          <p:nvPr/>
        </p:nvSpPr>
        <p:spPr>
          <a:xfrm>
            <a:off x="665850" y="2756132"/>
            <a:ext cx="5787957" cy="830997"/>
          </a:xfrm>
          <a:prstGeom prst="rect">
            <a:avLst/>
          </a:prstGeom>
          <a:noFill/>
        </p:spPr>
        <p:txBody>
          <a:bodyPr wrap="square" rtlCol="0">
            <a:spAutoFit/>
          </a:bodyPr>
          <a:lstStyle/>
          <a:p>
            <a:pPr algn="ctr"/>
            <a:r>
              <a:rPr lang="en-US" sz="2400" dirty="0"/>
              <a:t>You can sort </a:t>
            </a:r>
            <a:r>
              <a:rPr lang="en-US" sz="2400" dirty="0">
                <a:solidFill>
                  <a:srgbClr val="FF3300"/>
                </a:solidFill>
              </a:rPr>
              <a:t>billions of values </a:t>
            </a:r>
            <a:r>
              <a:rPr lang="en-US" sz="2400" dirty="0"/>
              <a:t>in </a:t>
            </a:r>
            <a:r>
              <a:rPr lang="en-US" sz="2400" dirty="0">
                <a:solidFill>
                  <a:srgbClr val="FF3300"/>
                </a:solidFill>
              </a:rPr>
              <a:t>seconds</a:t>
            </a:r>
            <a:r>
              <a:rPr lang="en-US" sz="2400" dirty="0"/>
              <a:t>. SECONDS BABY!</a:t>
            </a:r>
          </a:p>
        </p:txBody>
      </p:sp>
      <p:pic>
        <p:nvPicPr>
          <p:cNvPr id="4" name="Picture 3"/>
          <p:cNvPicPr>
            <a:picLocks noChangeAspect="1"/>
          </p:cNvPicPr>
          <p:nvPr/>
        </p:nvPicPr>
        <p:blipFill rotWithShape="1">
          <a:blip r:embed="rId4"/>
          <a:srcRect l="15333" t="5199" r="28666" b="18000"/>
          <a:stretch/>
        </p:blipFill>
        <p:spPr>
          <a:xfrm>
            <a:off x="7551731" y="1284180"/>
            <a:ext cx="1287469" cy="1303233"/>
          </a:xfrm>
          <a:prstGeom prst="rect">
            <a:avLst/>
          </a:prstGeom>
        </p:spPr>
      </p:pic>
    </p:spTree>
    <p:extLst>
      <p:ext uri="{BB962C8B-B14F-4D97-AF65-F5344CB8AC3E}">
        <p14:creationId xmlns:p14="http://schemas.microsoft.com/office/powerpoint/2010/main" val="3624438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D7859D3C-E8A7-412E-9A4B-A2661C6E7841}" type="slidenum">
              <a:rPr lang="en-US"/>
              <a:pPr/>
              <a:t>40</a:t>
            </a:fld>
            <a:endParaRPr lang="en-US"/>
          </a:p>
        </p:txBody>
      </p:sp>
      <p:sp>
        <p:nvSpPr>
          <p:cNvPr id="531458" name="Rectangle 2"/>
          <p:cNvSpPr>
            <a:spLocks noGrp="1" noChangeArrowheads="1"/>
          </p:cNvSpPr>
          <p:nvPr>
            <p:ph type="title"/>
          </p:nvPr>
        </p:nvSpPr>
        <p:spPr>
          <a:xfrm>
            <a:off x="685800" y="-228600"/>
            <a:ext cx="7772400" cy="1143000"/>
          </a:xfrm>
        </p:spPr>
        <p:txBody>
          <a:bodyPr/>
          <a:lstStyle/>
          <a:p>
            <a:r>
              <a:rPr lang="en-US" dirty="0"/>
              <a:t>Binary Tree Subtrees</a:t>
            </a:r>
          </a:p>
        </p:txBody>
      </p:sp>
      <p:sp>
        <p:nvSpPr>
          <p:cNvPr id="531514" name="Rectangle 58"/>
          <p:cNvSpPr>
            <a:spLocks noChangeArrowheads="1"/>
          </p:cNvSpPr>
          <p:nvPr/>
        </p:nvSpPr>
        <p:spPr bwMode="auto">
          <a:xfrm>
            <a:off x="533400" y="838200"/>
            <a:ext cx="7729871"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cs typeface="Courier New" pitchFamily="49" charset="0"/>
              </a:rPr>
              <a:t>We can pick any node in the tree…</a:t>
            </a:r>
            <a:endParaRPr lang="en-US" dirty="0">
              <a:solidFill>
                <a:schemeClr val="tx1"/>
              </a:solidFill>
            </a:endParaRPr>
          </a:p>
        </p:txBody>
      </p:sp>
      <p:grpSp>
        <p:nvGrpSpPr>
          <p:cNvPr id="64" name="Group 11"/>
          <p:cNvGrpSpPr>
            <a:grpSpLocks/>
          </p:cNvGrpSpPr>
          <p:nvPr/>
        </p:nvGrpSpPr>
        <p:grpSpPr bwMode="auto">
          <a:xfrm>
            <a:off x="3162732" y="3844036"/>
            <a:ext cx="792162" cy="592138"/>
            <a:chOff x="3511" y="3072"/>
            <a:chExt cx="729" cy="624"/>
          </a:xfrm>
        </p:grpSpPr>
        <p:sp>
          <p:nvSpPr>
            <p:cNvPr id="120"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 name="Group 16"/>
          <p:cNvGrpSpPr>
            <a:grpSpLocks/>
          </p:cNvGrpSpPr>
          <p:nvPr/>
        </p:nvGrpSpPr>
        <p:grpSpPr bwMode="auto">
          <a:xfrm>
            <a:off x="4112057" y="2837561"/>
            <a:ext cx="792162" cy="592138"/>
            <a:chOff x="3511" y="3072"/>
            <a:chExt cx="729" cy="624"/>
          </a:xfrm>
        </p:grpSpPr>
        <p:sp>
          <p:nvSpPr>
            <p:cNvPr id="116"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 name="Group 26"/>
          <p:cNvGrpSpPr>
            <a:grpSpLocks/>
          </p:cNvGrpSpPr>
          <p:nvPr/>
        </p:nvGrpSpPr>
        <p:grpSpPr bwMode="auto">
          <a:xfrm>
            <a:off x="2786495" y="4969573"/>
            <a:ext cx="792162" cy="592138"/>
            <a:chOff x="3511" y="3072"/>
            <a:chExt cx="729" cy="624"/>
          </a:xfrm>
        </p:grpSpPr>
        <p:sp>
          <p:nvSpPr>
            <p:cNvPr id="112"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Group 31"/>
          <p:cNvGrpSpPr>
            <a:grpSpLocks/>
          </p:cNvGrpSpPr>
          <p:nvPr/>
        </p:nvGrpSpPr>
        <p:grpSpPr bwMode="auto">
          <a:xfrm>
            <a:off x="3697720" y="4967986"/>
            <a:ext cx="790575" cy="592138"/>
            <a:chOff x="3511" y="3072"/>
            <a:chExt cx="729" cy="624"/>
          </a:xfrm>
        </p:grpSpPr>
        <p:sp>
          <p:nvSpPr>
            <p:cNvPr id="108"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 name="Line 41"/>
          <p:cNvSpPr>
            <a:spLocks noChangeShapeType="1"/>
          </p:cNvSpPr>
          <p:nvPr/>
        </p:nvSpPr>
        <p:spPr bwMode="auto">
          <a:xfrm flipH="1">
            <a:off x="3637395" y="3312223"/>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42"/>
          <p:cNvSpPr>
            <a:spLocks noChangeShapeType="1"/>
          </p:cNvSpPr>
          <p:nvPr/>
        </p:nvSpPr>
        <p:spPr bwMode="auto">
          <a:xfrm>
            <a:off x="4696257" y="3310636"/>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44"/>
          <p:cNvSpPr>
            <a:spLocks noChangeShapeType="1"/>
          </p:cNvSpPr>
          <p:nvPr/>
        </p:nvSpPr>
        <p:spPr bwMode="auto">
          <a:xfrm flipH="1">
            <a:off x="2991282" y="4318698"/>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45"/>
          <p:cNvSpPr>
            <a:spLocks noChangeShapeType="1"/>
          </p:cNvSpPr>
          <p:nvPr/>
        </p:nvSpPr>
        <p:spPr bwMode="auto">
          <a:xfrm>
            <a:off x="3708832" y="4315523"/>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Text Box 49"/>
          <p:cNvSpPr txBox="1">
            <a:spLocks noChangeArrowheads="1"/>
          </p:cNvSpPr>
          <p:nvPr/>
        </p:nvSpPr>
        <p:spPr bwMode="auto">
          <a:xfrm>
            <a:off x="2754745" y="5353458"/>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3" name="Text Box 50"/>
          <p:cNvSpPr txBox="1">
            <a:spLocks noChangeArrowheads="1"/>
          </p:cNvSpPr>
          <p:nvPr/>
        </p:nvSpPr>
        <p:spPr bwMode="auto">
          <a:xfrm>
            <a:off x="3135745" y="5351871"/>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5" name="Text Box 52"/>
          <p:cNvSpPr txBox="1">
            <a:spLocks noChangeArrowheads="1"/>
          </p:cNvSpPr>
          <p:nvPr/>
        </p:nvSpPr>
        <p:spPr bwMode="auto">
          <a:xfrm>
            <a:off x="4051732" y="5332821"/>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6" name="Text Box 56"/>
          <p:cNvSpPr txBox="1">
            <a:spLocks noChangeArrowheads="1"/>
          </p:cNvSpPr>
          <p:nvPr/>
        </p:nvSpPr>
        <p:spPr bwMode="auto">
          <a:xfrm>
            <a:off x="4058082" y="2856611"/>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77" name="Text Box 57"/>
          <p:cNvSpPr txBox="1">
            <a:spLocks noChangeArrowheads="1"/>
          </p:cNvSpPr>
          <p:nvPr/>
        </p:nvSpPr>
        <p:spPr bwMode="auto">
          <a:xfrm>
            <a:off x="3143682" y="3885311"/>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78" name="Group 77"/>
          <p:cNvGrpSpPr/>
          <p:nvPr/>
        </p:nvGrpSpPr>
        <p:grpSpPr>
          <a:xfrm>
            <a:off x="4937557" y="3844036"/>
            <a:ext cx="1089025" cy="592138"/>
            <a:chOff x="7523163" y="4910138"/>
            <a:chExt cx="1089025" cy="592138"/>
          </a:xfrm>
        </p:grpSpPr>
        <p:grpSp>
          <p:nvGrpSpPr>
            <p:cNvPr id="102" name="Group 21"/>
            <p:cNvGrpSpPr>
              <a:grpSpLocks/>
            </p:cNvGrpSpPr>
            <p:nvPr/>
          </p:nvGrpSpPr>
          <p:grpSpPr bwMode="auto">
            <a:xfrm>
              <a:off x="7621588" y="4910138"/>
              <a:ext cx="790575" cy="592138"/>
              <a:chOff x="3511" y="3072"/>
              <a:chExt cx="729" cy="624"/>
            </a:xfrm>
          </p:grpSpPr>
          <p:sp>
            <p:nvSpPr>
              <p:cNvPr id="104"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79" name="Group 78"/>
          <p:cNvGrpSpPr/>
          <p:nvPr/>
        </p:nvGrpSpPr>
        <p:grpSpPr>
          <a:xfrm>
            <a:off x="5391582" y="4969573"/>
            <a:ext cx="1016000" cy="609310"/>
            <a:chOff x="7975600" y="6035675"/>
            <a:chExt cx="1016000" cy="609310"/>
          </a:xfrm>
        </p:grpSpPr>
        <p:grpSp>
          <p:nvGrpSpPr>
            <p:cNvPr id="94" name="Group 36"/>
            <p:cNvGrpSpPr>
              <a:grpSpLocks/>
            </p:cNvGrpSpPr>
            <p:nvPr/>
          </p:nvGrpSpPr>
          <p:grpSpPr bwMode="auto">
            <a:xfrm>
              <a:off x="8050213" y="6035675"/>
              <a:ext cx="792162" cy="592138"/>
              <a:chOff x="3511" y="3072"/>
              <a:chExt cx="729" cy="624"/>
            </a:xfrm>
          </p:grpSpPr>
          <p:sp>
            <p:nvSpPr>
              <p:cNvPr id="98"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6"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7"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80" name="Text Box 60"/>
          <p:cNvSpPr txBox="1">
            <a:spLocks noChangeArrowheads="1"/>
          </p:cNvSpPr>
          <p:nvPr/>
        </p:nvSpPr>
        <p:spPr bwMode="auto">
          <a:xfrm>
            <a:off x="2729345" y="4985448"/>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81" name="Text Box 61"/>
          <p:cNvSpPr txBox="1">
            <a:spLocks noChangeArrowheads="1"/>
          </p:cNvSpPr>
          <p:nvPr/>
        </p:nvSpPr>
        <p:spPr bwMode="auto">
          <a:xfrm>
            <a:off x="3619932" y="4975923"/>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grpSp>
        <p:nvGrpSpPr>
          <p:cNvPr id="83" name="Group 82"/>
          <p:cNvGrpSpPr/>
          <p:nvPr/>
        </p:nvGrpSpPr>
        <p:grpSpPr>
          <a:xfrm>
            <a:off x="4498368" y="4318698"/>
            <a:ext cx="1029449" cy="1279235"/>
            <a:chOff x="5576598" y="5537200"/>
            <a:chExt cx="1029449" cy="1279235"/>
          </a:xfrm>
        </p:grpSpPr>
        <p:grpSp>
          <p:nvGrpSpPr>
            <p:cNvPr id="85" name="Group 26"/>
            <p:cNvGrpSpPr>
              <a:grpSpLocks/>
            </p:cNvGrpSpPr>
            <p:nvPr/>
          </p:nvGrpSpPr>
          <p:grpSpPr bwMode="auto">
            <a:xfrm>
              <a:off x="5675313" y="6188075"/>
              <a:ext cx="792162" cy="592138"/>
              <a:chOff x="3511" y="3072"/>
              <a:chExt cx="729" cy="624"/>
            </a:xfrm>
          </p:grpSpPr>
          <p:sp>
            <p:nvSpPr>
              <p:cNvPr id="90"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8"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9"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r>
                <a:rPr lang="en-US" sz="1600" dirty="0" err="1"/>
                <a:t>martha</a:t>
              </a:r>
              <a:r>
                <a:rPr lang="en-US" sz="1600" dirty="0"/>
                <a:t>”</a:t>
              </a:r>
            </a:p>
          </p:txBody>
        </p:sp>
      </p:grpSp>
      <p:sp>
        <p:nvSpPr>
          <p:cNvPr id="84" name="Line 43"/>
          <p:cNvSpPr>
            <a:spLocks noChangeShapeType="1"/>
          </p:cNvSpPr>
          <p:nvPr/>
        </p:nvSpPr>
        <p:spPr bwMode="auto">
          <a:xfrm>
            <a:off x="5578907" y="4369498"/>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ight Arrow 1"/>
          <p:cNvSpPr/>
          <p:nvPr/>
        </p:nvSpPr>
        <p:spPr bwMode="auto">
          <a:xfrm>
            <a:off x="1240013" y="3771889"/>
            <a:ext cx="1932677" cy="829468"/>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Comic Sans MS" pitchFamily="66" charset="0"/>
                <a:cs typeface="Times New Roman" pitchFamily="18" charset="0"/>
              </a:rPr>
              <a:t>like this node…</a:t>
            </a:r>
          </a:p>
        </p:txBody>
      </p:sp>
      <p:grpSp>
        <p:nvGrpSpPr>
          <p:cNvPr id="4" name="Group 3"/>
          <p:cNvGrpSpPr/>
          <p:nvPr/>
        </p:nvGrpSpPr>
        <p:grpSpPr>
          <a:xfrm>
            <a:off x="2942757" y="6032358"/>
            <a:ext cx="952500" cy="610897"/>
            <a:chOff x="6081279" y="6999562"/>
            <a:chExt cx="952500" cy="610897"/>
          </a:xfrm>
        </p:grpSpPr>
        <p:grpSp>
          <p:nvGrpSpPr>
            <p:cNvPr id="126" name="Group 31"/>
            <p:cNvGrpSpPr>
              <a:grpSpLocks/>
            </p:cNvGrpSpPr>
            <p:nvPr/>
          </p:nvGrpSpPr>
          <p:grpSpPr bwMode="auto">
            <a:xfrm>
              <a:off x="6159067" y="6999562"/>
              <a:ext cx="790575" cy="592138"/>
              <a:chOff x="3511" y="3072"/>
              <a:chExt cx="729" cy="624"/>
            </a:xfrm>
          </p:grpSpPr>
          <p:sp>
            <p:nvSpPr>
              <p:cNvPr id="127"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2" name="Text Box 51"/>
            <p:cNvSpPr txBox="1">
              <a:spLocks noChangeArrowheads="1"/>
            </p:cNvSpPr>
            <p:nvPr/>
          </p:nvSpPr>
          <p:spPr bwMode="auto">
            <a:xfrm>
              <a:off x="6132079" y="7365984"/>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33" name="Text Box 52"/>
            <p:cNvSpPr txBox="1">
              <a:spLocks noChangeArrowheads="1"/>
            </p:cNvSpPr>
            <p:nvPr/>
          </p:nvSpPr>
          <p:spPr bwMode="auto">
            <a:xfrm>
              <a:off x="6513079" y="7364397"/>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34" name="Text Box 61"/>
            <p:cNvSpPr txBox="1">
              <a:spLocks noChangeArrowheads="1"/>
            </p:cNvSpPr>
            <p:nvPr/>
          </p:nvSpPr>
          <p:spPr bwMode="auto">
            <a:xfrm>
              <a:off x="6081279" y="7007499"/>
              <a:ext cx="918841"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ziggy</a:t>
              </a:r>
              <a:r>
                <a:rPr lang="en-US" sz="1800" dirty="0"/>
                <a:t>”</a:t>
              </a:r>
            </a:p>
          </p:txBody>
        </p:sp>
      </p:grpSp>
      <p:sp>
        <p:nvSpPr>
          <p:cNvPr id="135" name="Line 44"/>
          <p:cNvSpPr>
            <a:spLocks noChangeShapeType="1"/>
          </p:cNvSpPr>
          <p:nvPr/>
        </p:nvSpPr>
        <p:spPr bwMode="auto">
          <a:xfrm flipH="1">
            <a:off x="3471501" y="5455058"/>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4"/>
          <p:cNvGrpSpPr/>
          <p:nvPr/>
        </p:nvGrpSpPr>
        <p:grpSpPr>
          <a:xfrm>
            <a:off x="2990240" y="2033144"/>
            <a:ext cx="3625305" cy="3611846"/>
            <a:chOff x="5518695" y="2376055"/>
            <a:chExt cx="3625305" cy="3611846"/>
          </a:xfrm>
        </p:grpSpPr>
        <p:sp>
          <p:nvSpPr>
            <p:cNvPr id="3" name="Rectangle 2"/>
            <p:cNvSpPr/>
            <p:nvPr/>
          </p:nvSpPr>
          <p:spPr bwMode="auto">
            <a:xfrm>
              <a:off x="5518695" y="2376055"/>
              <a:ext cx="3084978" cy="1810756"/>
            </a:xfrm>
            <a:prstGeom prst="rect">
              <a:avLst/>
            </a:prstGeom>
            <a:solidFill>
              <a:srgbClr val="FFFFFF">
                <a:alpha val="89804"/>
              </a:srgbClr>
            </a:solidFill>
            <a:ln w="317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38" name="Rectangle 137"/>
            <p:cNvSpPr/>
            <p:nvPr/>
          </p:nvSpPr>
          <p:spPr bwMode="auto">
            <a:xfrm>
              <a:off x="7049622" y="4177145"/>
              <a:ext cx="2094378" cy="1810756"/>
            </a:xfrm>
            <a:prstGeom prst="rect">
              <a:avLst/>
            </a:prstGeom>
            <a:solidFill>
              <a:srgbClr val="FFFFFF">
                <a:alpha val="89804"/>
              </a:srgbClr>
            </a:solidFill>
            <a:ln w="317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omic Sans MS" pitchFamily="66" charset="0"/>
                <a:cs typeface="Times New Roman" pitchFamily="18" charset="0"/>
              </a:endParaRPr>
            </a:p>
          </p:txBody>
        </p:sp>
      </p:grpSp>
      <p:sp>
        <p:nvSpPr>
          <p:cNvPr id="125" name="Rectangle 58"/>
          <p:cNvSpPr>
            <a:spLocks noChangeArrowheads="1"/>
          </p:cNvSpPr>
          <p:nvPr/>
        </p:nvSpPr>
        <p:spPr bwMode="auto">
          <a:xfrm>
            <a:off x="532606" y="1295400"/>
            <a:ext cx="795575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cs typeface="Courier New" pitchFamily="49" charset="0"/>
              </a:rPr>
              <a:t>And then focus on its “</a:t>
            </a:r>
            <a:r>
              <a:rPr lang="en-US" dirty="0">
                <a:solidFill>
                  <a:srgbClr val="0000CC"/>
                </a:solidFill>
                <a:cs typeface="Courier New" pitchFamily="49" charset="0"/>
              </a:rPr>
              <a:t>subtree</a:t>
            </a:r>
            <a:r>
              <a:rPr lang="en-US" dirty="0">
                <a:solidFill>
                  <a:schemeClr val="tx1"/>
                </a:solidFill>
                <a:cs typeface="Courier New" pitchFamily="49" charset="0"/>
              </a:rPr>
              <a:t>” - which includes it and all of nodes below it.</a:t>
            </a:r>
            <a:endParaRPr lang="en-US" dirty="0">
              <a:solidFill>
                <a:schemeClr val="tx1"/>
              </a:solidFill>
            </a:endParaRPr>
          </a:p>
        </p:txBody>
      </p:sp>
      <p:sp>
        <p:nvSpPr>
          <p:cNvPr id="140" name="Rounded Rectangular Callout 139"/>
          <p:cNvSpPr/>
          <p:nvPr/>
        </p:nvSpPr>
        <p:spPr bwMode="auto">
          <a:xfrm>
            <a:off x="4925001" y="2361625"/>
            <a:ext cx="4121245" cy="1356683"/>
          </a:xfrm>
          <a:prstGeom prst="wedgeRoundRectCallout">
            <a:avLst>
              <a:gd name="adj1" fmla="val -74076"/>
              <a:gd name="adj2" fmla="val 62851"/>
              <a:gd name="adj3" fmla="val 16667"/>
            </a:avLst>
          </a:prstGeom>
          <a:solidFill>
            <a:schemeClr val="bg1">
              <a:lumMod val="95000"/>
            </a:schemeClr>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solidFill>
                <a:effectLst/>
                <a:latin typeface="Comic Sans MS" pitchFamily="66" charset="0"/>
                <a:cs typeface="Times New Roman" pitchFamily="18" charset="0"/>
              </a:rPr>
              <a:t>This subtree includes four different nodes…</a:t>
            </a:r>
            <a:br>
              <a:rPr kumimoji="0" lang="en-US" sz="2000" b="0" i="0" u="none" strike="noStrike" cap="none" normalizeH="0" baseline="0" dirty="0">
                <a:ln>
                  <a:noFill/>
                </a:ln>
                <a:solidFill>
                  <a:schemeClr val="tx2"/>
                </a:solidFill>
                <a:effectLst/>
                <a:latin typeface="Comic Sans MS" pitchFamily="66" charset="0"/>
                <a:cs typeface="Times New Roman" pitchFamily="18" charset="0"/>
              </a:rPr>
            </a:br>
            <a:br>
              <a:rPr kumimoji="0" lang="en-US" sz="900" b="0" i="0" u="none" strike="noStrike" cap="none" normalizeH="0" baseline="0" dirty="0">
                <a:ln>
                  <a:noFill/>
                </a:ln>
                <a:solidFill>
                  <a:schemeClr val="tx2"/>
                </a:solidFill>
                <a:effectLst/>
                <a:latin typeface="Comic Sans MS" pitchFamily="66" charset="0"/>
                <a:cs typeface="Times New Roman" pitchFamily="18" charset="0"/>
              </a:rPr>
            </a:br>
            <a:r>
              <a:rPr kumimoji="0" lang="en-US" sz="2000" b="0" i="0" u="none" strike="noStrike" cap="none" normalizeH="0" baseline="0" dirty="0">
                <a:ln>
                  <a:noFill/>
                </a:ln>
                <a:solidFill>
                  <a:schemeClr val="tx2"/>
                </a:solidFill>
                <a:effectLst/>
                <a:latin typeface="Comic Sans MS" pitchFamily="66" charset="0"/>
                <a:cs typeface="Times New Roman" pitchFamily="18" charset="0"/>
              </a:rPr>
              <a:t>It</a:t>
            </a:r>
            <a:r>
              <a:rPr kumimoji="0" lang="en-US" sz="2000" b="0" i="0" u="none" strike="noStrike" cap="none" normalizeH="0" dirty="0">
                <a:ln>
                  <a:noFill/>
                </a:ln>
                <a:solidFill>
                  <a:schemeClr val="tx2"/>
                </a:solidFill>
                <a:effectLst/>
                <a:latin typeface="Comic Sans MS" pitchFamily="66" charset="0"/>
                <a:cs typeface="Times New Roman" pitchFamily="18" charset="0"/>
              </a:rPr>
              <a:t> has the</a:t>
            </a:r>
            <a:r>
              <a:rPr kumimoji="0" lang="en-US" sz="2000" b="0" i="0" u="none" strike="noStrike" cap="none" normalizeH="0" baseline="0" dirty="0">
                <a:ln>
                  <a:noFill/>
                </a:ln>
                <a:solidFill>
                  <a:schemeClr val="tx2"/>
                </a:solidFill>
                <a:effectLst/>
                <a:latin typeface="Comic Sans MS" pitchFamily="66" charset="0"/>
                <a:cs typeface="Times New Roman" pitchFamily="18" charset="0"/>
              </a:rPr>
              <a:t> “</a:t>
            </a:r>
            <a:r>
              <a:rPr kumimoji="0" lang="en-US" sz="2000" b="0" i="0" u="none" strike="noStrike" cap="none" normalizeH="0" baseline="0" dirty="0" err="1">
                <a:ln>
                  <a:noFill/>
                </a:ln>
                <a:solidFill>
                  <a:schemeClr val="tx2"/>
                </a:solidFill>
                <a:effectLst/>
                <a:latin typeface="Comic Sans MS" pitchFamily="66" charset="0"/>
                <a:cs typeface="Times New Roman" pitchFamily="18" charset="0"/>
              </a:rPr>
              <a:t>leon</a:t>
            </a:r>
            <a:r>
              <a:rPr kumimoji="0" lang="en-US" sz="2000" b="0" i="0" u="none" strike="noStrike" cap="none" normalizeH="0" baseline="0" dirty="0">
                <a:ln>
                  <a:noFill/>
                </a:ln>
                <a:solidFill>
                  <a:schemeClr val="tx2"/>
                </a:solidFill>
                <a:effectLst/>
                <a:latin typeface="Comic Sans MS" pitchFamily="66" charset="0"/>
                <a:cs typeface="Times New Roman" pitchFamily="18" charset="0"/>
              </a:rPr>
              <a:t>” node </a:t>
            </a:r>
            <a:br>
              <a:rPr kumimoji="0" lang="en-US" sz="2000" b="0" i="0" u="none" strike="noStrike" cap="none" normalizeH="0" baseline="0" dirty="0">
                <a:ln>
                  <a:noFill/>
                </a:ln>
                <a:solidFill>
                  <a:schemeClr val="tx2"/>
                </a:solidFill>
                <a:effectLst/>
                <a:latin typeface="Comic Sans MS" pitchFamily="66" charset="0"/>
                <a:cs typeface="Times New Roman" pitchFamily="18" charset="0"/>
              </a:rPr>
            </a:br>
            <a:r>
              <a:rPr kumimoji="0" lang="en-US" sz="2000" b="0" i="0" u="none" strike="noStrike" cap="none" normalizeH="0" baseline="0" dirty="0">
                <a:ln>
                  <a:noFill/>
                </a:ln>
                <a:solidFill>
                  <a:schemeClr val="tx2"/>
                </a:solidFill>
                <a:effectLst/>
                <a:latin typeface="Comic Sans MS" pitchFamily="66" charset="0"/>
                <a:cs typeface="Times New Roman" pitchFamily="18" charset="0"/>
              </a:rPr>
              <a:t>as its 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1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wipe(down)">
                                      <p:cBhvr>
                                        <p:cTn id="25" dur="500"/>
                                        <p:tgtEl>
                                          <p:spTgt spid="14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4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14" grpId="0" autoUpdateAnimBg="0"/>
      <p:bldP spid="2" grpId="0" animBg="1"/>
      <p:bldP spid="2" grpId="1" animBg="1"/>
      <p:bldP spid="125" grpId="0" autoUpdateAnimBg="0"/>
      <p:bldP spid="140" grpId="0" animBg="1"/>
      <p:bldP spid="140"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p:nvPr/>
        </p:nvGrpSpPr>
        <p:grpSpPr>
          <a:xfrm>
            <a:off x="2730070" y="2836863"/>
            <a:ext cx="3678237" cy="3805694"/>
            <a:chOff x="5257800" y="3180472"/>
            <a:chExt cx="3678237" cy="3805694"/>
          </a:xfrm>
        </p:grpSpPr>
        <p:grpSp>
          <p:nvGrpSpPr>
            <p:cNvPr id="119" name="Group 11"/>
            <p:cNvGrpSpPr>
              <a:grpSpLocks/>
            </p:cNvGrpSpPr>
            <p:nvPr/>
          </p:nvGrpSpPr>
          <p:grpSpPr bwMode="auto">
            <a:xfrm>
              <a:off x="5691187" y="4186947"/>
              <a:ext cx="792162" cy="592138"/>
              <a:chOff x="3511" y="3072"/>
              <a:chExt cx="729" cy="624"/>
            </a:xfrm>
          </p:grpSpPr>
          <p:sp>
            <p:nvSpPr>
              <p:cNvPr id="120"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 name="Group 16"/>
            <p:cNvGrpSpPr>
              <a:grpSpLocks/>
            </p:cNvGrpSpPr>
            <p:nvPr/>
          </p:nvGrpSpPr>
          <p:grpSpPr bwMode="auto">
            <a:xfrm>
              <a:off x="6640512" y="3180472"/>
              <a:ext cx="792162" cy="592138"/>
              <a:chOff x="3511" y="3072"/>
              <a:chExt cx="729" cy="624"/>
            </a:xfrm>
          </p:grpSpPr>
          <p:sp>
            <p:nvSpPr>
              <p:cNvPr id="125"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1" name="Group 26"/>
            <p:cNvGrpSpPr>
              <a:grpSpLocks/>
            </p:cNvGrpSpPr>
            <p:nvPr/>
          </p:nvGrpSpPr>
          <p:grpSpPr bwMode="auto">
            <a:xfrm>
              <a:off x="5314950" y="5312484"/>
              <a:ext cx="792162" cy="592138"/>
              <a:chOff x="3511" y="3072"/>
              <a:chExt cx="729" cy="624"/>
            </a:xfrm>
          </p:grpSpPr>
          <p:sp>
            <p:nvSpPr>
              <p:cNvPr id="132"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6" name="Group 31"/>
            <p:cNvGrpSpPr>
              <a:grpSpLocks/>
            </p:cNvGrpSpPr>
            <p:nvPr/>
          </p:nvGrpSpPr>
          <p:grpSpPr bwMode="auto">
            <a:xfrm>
              <a:off x="6226175" y="5310897"/>
              <a:ext cx="790575" cy="592138"/>
              <a:chOff x="3511" y="3072"/>
              <a:chExt cx="729" cy="624"/>
            </a:xfrm>
          </p:grpSpPr>
          <p:sp>
            <p:nvSpPr>
              <p:cNvPr id="137"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1" name="Line 41"/>
            <p:cNvSpPr>
              <a:spLocks noChangeShapeType="1"/>
            </p:cNvSpPr>
            <p:nvPr/>
          </p:nvSpPr>
          <p:spPr bwMode="auto">
            <a:xfrm flipH="1">
              <a:off x="6165850" y="3655134"/>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42"/>
            <p:cNvSpPr>
              <a:spLocks noChangeShapeType="1"/>
            </p:cNvSpPr>
            <p:nvPr/>
          </p:nvSpPr>
          <p:spPr bwMode="auto">
            <a:xfrm>
              <a:off x="7224712" y="3653547"/>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44"/>
            <p:cNvSpPr>
              <a:spLocks noChangeShapeType="1"/>
            </p:cNvSpPr>
            <p:nvPr/>
          </p:nvSpPr>
          <p:spPr bwMode="auto">
            <a:xfrm flipH="1">
              <a:off x="5519737" y="4661609"/>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45"/>
            <p:cNvSpPr>
              <a:spLocks noChangeShapeType="1"/>
            </p:cNvSpPr>
            <p:nvPr/>
          </p:nvSpPr>
          <p:spPr bwMode="auto">
            <a:xfrm>
              <a:off x="6237287" y="4658434"/>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Text Box 49"/>
            <p:cNvSpPr txBox="1">
              <a:spLocks noChangeArrowheads="1"/>
            </p:cNvSpPr>
            <p:nvPr/>
          </p:nvSpPr>
          <p:spPr bwMode="auto">
            <a:xfrm>
              <a:off x="5283200" y="5696369"/>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46" name="Text Box 50"/>
            <p:cNvSpPr txBox="1">
              <a:spLocks noChangeArrowheads="1"/>
            </p:cNvSpPr>
            <p:nvPr/>
          </p:nvSpPr>
          <p:spPr bwMode="auto">
            <a:xfrm>
              <a:off x="5664200" y="5694782"/>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47" name="Text Box 52"/>
            <p:cNvSpPr txBox="1">
              <a:spLocks noChangeArrowheads="1"/>
            </p:cNvSpPr>
            <p:nvPr/>
          </p:nvSpPr>
          <p:spPr bwMode="auto">
            <a:xfrm>
              <a:off x="6580187" y="5675732"/>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48" name="Text Box 56"/>
            <p:cNvSpPr txBox="1">
              <a:spLocks noChangeArrowheads="1"/>
            </p:cNvSpPr>
            <p:nvPr/>
          </p:nvSpPr>
          <p:spPr bwMode="auto">
            <a:xfrm>
              <a:off x="6586537" y="3199522"/>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149" name="Text Box 57"/>
            <p:cNvSpPr txBox="1">
              <a:spLocks noChangeArrowheads="1"/>
            </p:cNvSpPr>
            <p:nvPr/>
          </p:nvSpPr>
          <p:spPr bwMode="auto">
            <a:xfrm>
              <a:off x="5672137" y="4228222"/>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leon</a:t>
              </a:r>
              <a:r>
                <a:rPr lang="en-US" sz="1800" dirty="0"/>
                <a:t>”</a:t>
              </a:r>
            </a:p>
          </p:txBody>
        </p:sp>
        <p:grpSp>
          <p:nvGrpSpPr>
            <p:cNvPr id="150" name="Group 149"/>
            <p:cNvGrpSpPr/>
            <p:nvPr/>
          </p:nvGrpSpPr>
          <p:grpSpPr>
            <a:xfrm>
              <a:off x="7466012" y="4186947"/>
              <a:ext cx="1089025" cy="592138"/>
              <a:chOff x="7523163" y="4910138"/>
              <a:chExt cx="1089025" cy="592138"/>
            </a:xfrm>
          </p:grpSpPr>
          <p:grpSp>
            <p:nvGrpSpPr>
              <p:cNvPr id="151" name="Group 21"/>
              <p:cNvGrpSpPr>
                <a:grpSpLocks/>
              </p:cNvGrpSpPr>
              <p:nvPr/>
            </p:nvGrpSpPr>
            <p:grpSpPr bwMode="auto">
              <a:xfrm>
                <a:off x="7621588" y="4910138"/>
                <a:ext cx="790575" cy="592138"/>
                <a:chOff x="3511" y="3072"/>
                <a:chExt cx="729" cy="624"/>
              </a:xfrm>
            </p:grpSpPr>
            <p:sp>
              <p:nvSpPr>
                <p:cNvPr id="153"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2"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157" name="Group 156"/>
            <p:cNvGrpSpPr/>
            <p:nvPr/>
          </p:nvGrpSpPr>
          <p:grpSpPr>
            <a:xfrm>
              <a:off x="7920037" y="5312484"/>
              <a:ext cx="1016000" cy="609310"/>
              <a:chOff x="7975600" y="6035675"/>
              <a:chExt cx="1016000" cy="609310"/>
            </a:xfrm>
          </p:grpSpPr>
          <p:grpSp>
            <p:nvGrpSpPr>
              <p:cNvPr id="158" name="Group 36"/>
              <p:cNvGrpSpPr>
                <a:grpSpLocks/>
              </p:cNvGrpSpPr>
              <p:nvPr/>
            </p:nvGrpSpPr>
            <p:grpSpPr bwMode="auto">
              <a:xfrm>
                <a:off x="8050213" y="6035675"/>
                <a:ext cx="792162" cy="592138"/>
                <a:chOff x="3511" y="3072"/>
                <a:chExt cx="729" cy="624"/>
              </a:xfrm>
            </p:grpSpPr>
            <p:sp>
              <p:nvSpPr>
                <p:cNvPr id="162"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9"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60"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61"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166" name="Text Box 60"/>
            <p:cNvSpPr txBox="1">
              <a:spLocks noChangeArrowheads="1"/>
            </p:cNvSpPr>
            <p:nvPr/>
          </p:nvSpPr>
          <p:spPr bwMode="auto">
            <a:xfrm>
              <a:off x="5257800" y="5328359"/>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167" name="Text Box 61"/>
            <p:cNvSpPr txBox="1">
              <a:spLocks noChangeArrowheads="1"/>
            </p:cNvSpPr>
            <p:nvPr/>
          </p:nvSpPr>
          <p:spPr bwMode="auto">
            <a:xfrm>
              <a:off x="6148387" y="5318834"/>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grpSp>
          <p:nvGrpSpPr>
            <p:cNvPr id="169" name="Group 168"/>
            <p:cNvGrpSpPr/>
            <p:nvPr/>
          </p:nvGrpSpPr>
          <p:grpSpPr>
            <a:xfrm>
              <a:off x="7026823" y="4661609"/>
              <a:ext cx="1029449" cy="1279235"/>
              <a:chOff x="5576598" y="5537200"/>
              <a:chExt cx="1029449" cy="1279235"/>
            </a:xfrm>
          </p:grpSpPr>
          <p:grpSp>
            <p:nvGrpSpPr>
              <p:cNvPr id="170" name="Group 26"/>
              <p:cNvGrpSpPr>
                <a:grpSpLocks/>
              </p:cNvGrpSpPr>
              <p:nvPr/>
            </p:nvGrpSpPr>
            <p:grpSpPr bwMode="auto">
              <a:xfrm>
                <a:off x="5675313" y="6188075"/>
                <a:ext cx="792162" cy="592138"/>
                <a:chOff x="3511" y="3072"/>
                <a:chExt cx="729" cy="624"/>
              </a:xfrm>
            </p:grpSpPr>
            <p:sp>
              <p:nvSpPr>
                <p:cNvPr id="175"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1"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3"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4"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r>
                  <a:rPr lang="en-US" sz="1600" dirty="0" err="1"/>
                  <a:t>martha</a:t>
                </a:r>
                <a:r>
                  <a:rPr lang="en-US" sz="1600" dirty="0"/>
                  <a:t>”</a:t>
                </a:r>
              </a:p>
            </p:txBody>
          </p:sp>
        </p:grpSp>
        <p:sp>
          <p:nvSpPr>
            <p:cNvPr id="179" name="Line 43"/>
            <p:cNvSpPr>
              <a:spLocks noChangeShapeType="1"/>
            </p:cNvSpPr>
            <p:nvPr/>
          </p:nvSpPr>
          <p:spPr bwMode="auto">
            <a:xfrm>
              <a:off x="8107362" y="4712409"/>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0" name="Group 179"/>
            <p:cNvGrpSpPr/>
            <p:nvPr/>
          </p:nvGrpSpPr>
          <p:grpSpPr>
            <a:xfrm>
              <a:off x="5471212" y="6375269"/>
              <a:ext cx="952500" cy="610897"/>
              <a:chOff x="6081279" y="6999562"/>
              <a:chExt cx="952500" cy="610897"/>
            </a:xfrm>
          </p:grpSpPr>
          <p:grpSp>
            <p:nvGrpSpPr>
              <p:cNvPr id="181" name="Group 31"/>
              <p:cNvGrpSpPr>
                <a:grpSpLocks/>
              </p:cNvGrpSpPr>
              <p:nvPr/>
            </p:nvGrpSpPr>
            <p:grpSpPr bwMode="auto">
              <a:xfrm>
                <a:off x="6159067" y="6999562"/>
                <a:ext cx="790575" cy="592138"/>
                <a:chOff x="3511" y="3072"/>
                <a:chExt cx="729" cy="624"/>
              </a:xfrm>
            </p:grpSpPr>
            <p:sp>
              <p:nvSpPr>
                <p:cNvPr id="185"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2" name="Text Box 51"/>
              <p:cNvSpPr txBox="1">
                <a:spLocks noChangeArrowheads="1"/>
              </p:cNvSpPr>
              <p:nvPr/>
            </p:nvSpPr>
            <p:spPr bwMode="auto">
              <a:xfrm>
                <a:off x="6132079" y="7365984"/>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3" name="Text Box 52"/>
              <p:cNvSpPr txBox="1">
                <a:spLocks noChangeArrowheads="1"/>
              </p:cNvSpPr>
              <p:nvPr/>
            </p:nvSpPr>
            <p:spPr bwMode="auto">
              <a:xfrm>
                <a:off x="6513079" y="7364397"/>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4" name="Text Box 61"/>
              <p:cNvSpPr txBox="1">
                <a:spLocks noChangeArrowheads="1"/>
              </p:cNvSpPr>
              <p:nvPr/>
            </p:nvSpPr>
            <p:spPr bwMode="auto">
              <a:xfrm>
                <a:off x="6081279" y="7007499"/>
                <a:ext cx="918841"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ziggy</a:t>
                </a:r>
                <a:r>
                  <a:rPr lang="en-US" sz="1800" dirty="0"/>
                  <a:t>”</a:t>
                </a:r>
              </a:p>
            </p:txBody>
          </p:sp>
        </p:grpSp>
        <p:sp>
          <p:nvSpPr>
            <p:cNvPr id="189" name="Line 44"/>
            <p:cNvSpPr>
              <a:spLocks noChangeShapeType="1"/>
            </p:cNvSpPr>
            <p:nvPr/>
          </p:nvSpPr>
          <p:spPr bwMode="auto">
            <a:xfrm flipH="1">
              <a:off x="5999956" y="5797969"/>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Slide Number Placeholder 4"/>
          <p:cNvSpPr>
            <a:spLocks noGrp="1"/>
          </p:cNvSpPr>
          <p:nvPr>
            <p:ph type="sldNum" sz="quarter" idx="12"/>
          </p:nvPr>
        </p:nvSpPr>
        <p:spPr/>
        <p:txBody>
          <a:bodyPr/>
          <a:lstStyle/>
          <a:p>
            <a:fld id="{4657ECF1-E9C0-4A2A-BC58-946E5CAC4BA6}" type="slidenum">
              <a:rPr lang="en-US"/>
              <a:pPr/>
              <a:t>41</a:t>
            </a:fld>
            <a:endParaRPr lang="en-US"/>
          </a:p>
        </p:txBody>
      </p:sp>
      <p:sp>
        <p:nvSpPr>
          <p:cNvPr id="532538" name="Rectangle 58"/>
          <p:cNvSpPr>
            <a:spLocks noChangeArrowheads="1"/>
          </p:cNvSpPr>
          <p:nvPr/>
        </p:nvSpPr>
        <p:spPr bwMode="auto">
          <a:xfrm>
            <a:off x="484187" y="957263"/>
            <a:ext cx="8131175"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cs typeface="Courier New" pitchFamily="49" charset="0"/>
              </a:rPr>
              <a:t>If we pick a node from our tree…</a:t>
            </a:r>
            <a:endParaRPr lang="en-US" dirty="0">
              <a:solidFill>
                <a:schemeClr val="tx1"/>
              </a:solidFill>
            </a:endParaRPr>
          </a:p>
        </p:txBody>
      </p:sp>
      <p:grpSp>
        <p:nvGrpSpPr>
          <p:cNvPr id="532546" name="Group 66"/>
          <p:cNvGrpSpPr>
            <a:grpSpLocks/>
          </p:cNvGrpSpPr>
          <p:nvPr/>
        </p:nvGrpSpPr>
        <p:grpSpPr bwMode="auto">
          <a:xfrm>
            <a:off x="914400" y="3171337"/>
            <a:ext cx="3644901" cy="3673475"/>
            <a:chOff x="2357" y="2582"/>
            <a:chExt cx="2296" cy="2314"/>
          </a:xfrm>
        </p:grpSpPr>
        <p:sp>
          <p:nvSpPr>
            <p:cNvPr id="532544" name="Oval 64"/>
            <p:cNvSpPr>
              <a:spLocks noChangeArrowheads="1"/>
            </p:cNvSpPr>
            <p:nvPr/>
          </p:nvSpPr>
          <p:spPr bwMode="auto">
            <a:xfrm>
              <a:off x="3143" y="2790"/>
              <a:ext cx="1510" cy="2106"/>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5" name="Text Box 65"/>
            <p:cNvSpPr txBox="1">
              <a:spLocks noChangeArrowheads="1"/>
            </p:cNvSpPr>
            <p:nvPr/>
          </p:nvSpPr>
          <p:spPr bwMode="auto">
            <a:xfrm>
              <a:off x="2357" y="2582"/>
              <a:ext cx="904" cy="9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dirty="0">
                <a:solidFill>
                  <a:schemeClr val="accent2"/>
                </a:solidFill>
              </a:endParaRPr>
            </a:p>
            <a:p>
              <a:pPr algn="ctr"/>
              <a:r>
                <a:rPr lang="en-US" dirty="0">
                  <a:solidFill>
                    <a:schemeClr val="accent2"/>
                  </a:solidFill>
                </a:rPr>
                <a:t>Carey’s </a:t>
              </a:r>
              <a:r>
                <a:rPr lang="en-US" dirty="0">
                  <a:solidFill>
                    <a:srgbClr val="FF0000"/>
                  </a:solidFill>
                </a:rPr>
                <a:t>left subtree</a:t>
              </a:r>
            </a:p>
          </p:txBody>
        </p:sp>
      </p:grpSp>
      <p:grpSp>
        <p:nvGrpSpPr>
          <p:cNvPr id="532550" name="Group 70"/>
          <p:cNvGrpSpPr>
            <a:grpSpLocks/>
          </p:cNvGrpSpPr>
          <p:nvPr/>
        </p:nvGrpSpPr>
        <p:grpSpPr bwMode="auto">
          <a:xfrm>
            <a:off x="4537437" y="2748342"/>
            <a:ext cx="2854324" cy="3621086"/>
            <a:chOff x="3851" y="2151"/>
            <a:chExt cx="1798" cy="2281"/>
          </a:xfrm>
        </p:grpSpPr>
        <p:sp>
          <p:nvSpPr>
            <p:cNvPr id="532548" name="Oval 68"/>
            <p:cNvSpPr>
              <a:spLocks noChangeArrowheads="1"/>
            </p:cNvSpPr>
            <p:nvPr/>
          </p:nvSpPr>
          <p:spPr bwMode="auto">
            <a:xfrm>
              <a:off x="3851" y="2738"/>
              <a:ext cx="1318" cy="1694"/>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9" name="Text Box 69"/>
            <p:cNvSpPr txBox="1">
              <a:spLocks noChangeArrowheads="1"/>
            </p:cNvSpPr>
            <p:nvPr/>
          </p:nvSpPr>
          <p:spPr bwMode="auto">
            <a:xfrm>
              <a:off x="4745" y="2151"/>
              <a:ext cx="904" cy="7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accent2"/>
                  </a:solidFill>
                </a:rPr>
                <a:t>Carey’s </a:t>
              </a:r>
              <a:r>
                <a:rPr lang="en-US" dirty="0">
                  <a:solidFill>
                    <a:srgbClr val="FF0000"/>
                  </a:solidFill>
                </a:rPr>
                <a:t>right subtree</a:t>
              </a:r>
            </a:p>
          </p:txBody>
        </p:sp>
      </p:grpSp>
      <p:sp>
        <p:nvSpPr>
          <p:cNvPr id="118" name="Right Arrow 117"/>
          <p:cNvSpPr/>
          <p:nvPr/>
        </p:nvSpPr>
        <p:spPr bwMode="auto">
          <a:xfrm>
            <a:off x="2097225" y="2748342"/>
            <a:ext cx="1932677" cy="829468"/>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Comic Sans MS" pitchFamily="66" charset="0"/>
                <a:cs typeface="Times New Roman" pitchFamily="18" charset="0"/>
              </a:rPr>
              <a:t>like this node…</a:t>
            </a:r>
          </a:p>
        </p:txBody>
      </p:sp>
      <p:sp>
        <p:nvSpPr>
          <p:cNvPr id="193" name="Rectangle 58"/>
          <p:cNvSpPr>
            <a:spLocks noChangeArrowheads="1"/>
          </p:cNvSpPr>
          <p:nvPr/>
        </p:nvSpPr>
        <p:spPr bwMode="auto">
          <a:xfrm>
            <a:off x="631825" y="1367135"/>
            <a:ext cx="8131175"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cs typeface="Courier New" pitchFamily="49" charset="0"/>
              </a:rPr>
              <a:t>we can also identify </a:t>
            </a:r>
            <a:r>
              <a:rPr lang="en-US" i="1" dirty="0">
                <a:solidFill>
                  <a:schemeClr val="tx1"/>
                </a:solidFill>
                <a:cs typeface="Courier New" pitchFamily="49" charset="0"/>
              </a:rPr>
              <a:t>its</a:t>
            </a:r>
            <a:r>
              <a:rPr lang="en-US" dirty="0">
                <a:solidFill>
                  <a:schemeClr val="tx1"/>
                </a:solidFill>
                <a:cs typeface="Courier New" pitchFamily="49" charset="0"/>
              </a:rPr>
              <a:t> </a:t>
            </a:r>
            <a:r>
              <a:rPr lang="en-US" dirty="0">
                <a:solidFill>
                  <a:srgbClr val="FF0000"/>
                </a:solidFill>
                <a:cs typeface="Courier New" pitchFamily="49" charset="0"/>
              </a:rPr>
              <a:t>left </a:t>
            </a:r>
            <a:r>
              <a:rPr lang="en-US" dirty="0">
                <a:solidFill>
                  <a:schemeClr val="tx1"/>
                </a:solidFill>
                <a:cs typeface="Courier New" pitchFamily="49" charset="0"/>
              </a:rPr>
              <a:t>and </a:t>
            </a:r>
            <a:r>
              <a:rPr lang="en-US" dirty="0">
                <a:solidFill>
                  <a:srgbClr val="FF0000"/>
                </a:solidFill>
                <a:cs typeface="Courier New" pitchFamily="49" charset="0"/>
              </a:rPr>
              <a:t>right sub-trees</a:t>
            </a:r>
            <a:r>
              <a:rPr lang="en-US" dirty="0">
                <a:solidFill>
                  <a:schemeClr val="tx1"/>
                </a:solidFill>
                <a:cs typeface="Courier New" pitchFamily="49" charset="0"/>
              </a:rPr>
              <a:t>.</a:t>
            </a:r>
            <a:r>
              <a:rPr lang="en-US" dirty="0">
                <a:solidFill>
                  <a:schemeClr val="tx1"/>
                </a:solidFill>
              </a:rPr>
              <a:t> </a:t>
            </a:r>
          </a:p>
        </p:txBody>
      </p:sp>
      <p:sp>
        <p:nvSpPr>
          <p:cNvPr id="194" name="Rectangle 2"/>
          <p:cNvSpPr>
            <a:spLocks noGrp="1" noChangeArrowheads="1"/>
          </p:cNvSpPr>
          <p:nvPr>
            <p:ph type="title"/>
          </p:nvPr>
        </p:nvSpPr>
        <p:spPr>
          <a:xfrm>
            <a:off x="685800" y="-228600"/>
            <a:ext cx="7772400" cy="1143000"/>
          </a:xfrm>
        </p:spPr>
        <p:txBody>
          <a:bodyPr/>
          <a:lstStyle/>
          <a:p>
            <a:r>
              <a:rPr lang="en-US" dirty="0"/>
              <a:t>Binary Tree Subtrees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wipe(left)">
                                      <p:cBhvr>
                                        <p:cTn id="11" dur="500"/>
                                        <p:tgtEl>
                                          <p:spTgt spid="1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53254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3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8" grpId="0"/>
      <p:bldP spid="118" grpId="0" animBg="1"/>
      <p:bldP spid="1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AE9A74-C9CB-4EF9-87EB-D7C7EB86C564}" type="slidenum">
              <a:rPr lang="en-US"/>
              <a:pPr/>
              <a:t>42</a:t>
            </a:fld>
            <a:endParaRPr lang="en-US"/>
          </a:p>
        </p:txBody>
      </p:sp>
      <p:sp>
        <p:nvSpPr>
          <p:cNvPr id="557058" name="Rectangle 2"/>
          <p:cNvSpPr>
            <a:spLocks noGrp="1" noChangeArrowheads="1"/>
          </p:cNvSpPr>
          <p:nvPr>
            <p:ph type="title"/>
          </p:nvPr>
        </p:nvSpPr>
        <p:spPr/>
        <p:txBody>
          <a:bodyPr/>
          <a:lstStyle/>
          <a:p>
            <a:r>
              <a:rPr lang="en-US"/>
              <a:t>Operations on Binary Trees</a:t>
            </a:r>
          </a:p>
        </p:txBody>
      </p:sp>
      <p:sp>
        <p:nvSpPr>
          <p:cNvPr id="557060" name="Rectangle 4"/>
          <p:cNvSpPr>
            <a:spLocks noChangeArrowheads="1"/>
          </p:cNvSpPr>
          <p:nvPr/>
        </p:nvSpPr>
        <p:spPr bwMode="auto">
          <a:xfrm>
            <a:off x="881063" y="2320925"/>
            <a:ext cx="75453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Char char="•"/>
            </a:pPr>
            <a:r>
              <a:rPr lang="en-US" dirty="0">
                <a:solidFill>
                  <a:srgbClr val="006666"/>
                </a:solidFill>
              </a:rPr>
              <a:t> enumerating all the items</a:t>
            </a:r>
          </a:p>
          <a:p>
            <a:pPr>
              <a:buFontTx/>
              <a:buChar char="•"/>
            </a:pPr>
            <a:r>
              <a:rPr lang="en-US" dirty="0">
                <a:solidFill>
                  <a:srgbClr val="006666"/>
                </a:solidFill>
              </a:rPr>
              <a:t> </a:t>
            </a:r>
            <a:r>
              <a:rPr lang="en-US" dirty="0">
                <a:solidFill>
                  <a:srgbClr val="6600CC"/>
                </a:solidFill>
              </a:rPr>
              <a:t>searching for an item</a:t>
            </a:r>
          </a:p>
          <a:p>
            <a:pPr>
              <a:buFontTx/>
              <a:buChar char="•"/>
            </a:pPr>
            <a:r>
              <a:rPr lang="en-US" dirty="0">
                <a:solidFill>
                  <a:srgbClr val="006666"/>
                </a:solidFill>
              </a:rPr>
              <a:t> adding a new item at a certain position on the tree</a:t>
            </a:r>
          </a:p>
          <a:p>
            <a:pPr>
              <a:buFontTx/>
              <a:buChar char="•"/>
            </a:pPr>
            <a:r>
              <a:rPr lang="en-US" dirty="0">
                <a:solidFill>
                  <a:srgbClr val="006666"/>
                </a:solidFill>
              </a:rPr>
              <a:t> </a:t>
            </a:r>
            <a:r>
              <a:rPr lang="en-US" dirty="0">
                <a:solidFill>
                  <a:srgbClr val="6600CC"/>
                </a:solidFill>
              </a:rPr>
              <a:t>deleting an item</a:t>
            </a:r>
          </a:p>
          <a:p>
            <a:pPr>
              <a:buFontTx/>
              <a:buChar char="•"/>
            </a:pPr>
            <a:r>
              <a:rPr lang="en-US" dirty="0">
                <a:solidFill>
                  <a:srgbClr val="006666"/>
                </a:solidFill>
              </a:rPr>
              <a:t> deleting the entire tree (destruction)</a:t>
            </a:r>
          </a:p>
          <a:p>
            <a:pPr>
              <a:buFontTx/>
              <a:buChar char="•"/>
            </a:pPr>
            <a:r>
              <a:rPr lang="en-US" dirty="0">
                <a:solidFill>
                  <a:srgbClr val="006666"/>
                </a:solidFill>
              </a:rPr>
              <a:t> </a:t>
            </a:r>
            <a:r>
              <a:rPr lang="en-US" dirty="0">
                <a:solidFill>
                  <a:srgbClr val="6600CC"/>
                </a:solidFill>
              </a:rPr>
              <a:t>removing a whole section of a tree (called </a:t>
            </a:r>
            <a:r>
              <a:rPr lang="en-US" b="1" dirty="0">
                <a:solidFill>
                  <a:srgbClr val="6600CC"/>
                </a:solidFill>
              </a:rPr>
              <a:t>pruning</a:t>
            </a:r>
            <a:r>
              <a:rPr lang="en-US" dirty="0">
                <a:solidFill>
                  <a:srgbClr val="6600CC"/>
                </a:solidFill>
              </a:rPr>
              <a:t>)</a:t>
            </a:r>
          </a:p>
          <a:p>
            <a:pPr>
              <a:buFontTx/>
              <a:buChar char="•"/>
            </a:pPr>
            <a:r>
              <a:rPr lang="en-US" dirty="0">
                <a:solidFill>
                  <a:srgbClr val="006666"/>
                </a:solidFill>
              </a:rPr>
              <a:t> adding a whole section to a tree (called </a:t>
            </a:r>
            <a:r>
              <a:rPr lang="en-US" b="1" dirty="0">
                <a:solidFill>
                  <a:srgbClr val="006666"/>
                </a:solidFill>
              </a:rPr>
              <a:t>grafting</a:t>
            </a:r>
            <a:r>
              <a:rPr lang="en-US" dirty="0">
                <a:solidFill>
                  <a:srgbClr val="006666"/>
                </a:solidFill>
              </a:rPr>
              <a:t>)</a:t>
            </a:r>
          </a:p>
          <a:p>
            <a:pPr eaLnBrk="0" hangingPunct="0">
              <a:buFontTx/>
              <a:buChar char="•"/>
            </a:pPr>
            <a:endParaRPr lang="en-US" dirty="0">
              <a:solidFill>
                <a:srgbClr val="006666"/>
              </a:solidFill>
              <a:latin typeface="Times New Roman" pitchFamily="18" charset="0"/>
            </a:endParaRPr>
          </a:p>
        </p:txBody>
      </p:sp>
      <p:sp>
        <p:nvSpPr>
          <p:cNvPr id="557061" name="Text Box 5"/>
          <p:cNvSpPr txBox="1">
            <a:spLocks noChangeArrowheads="1"/>
          </p:cNvSpPr>
          <p:nvPr/>
        </p:nvSpPr>
        <p:spPr bwMode="auto">
          <a:xfrm>
            <a:off x="603250" y="1295400"/>
            <a:ext cx="79502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The following are common operations that we might perform on a Binary Tree:</a:t>
            </a:r>
          </a:p>
        </p:txBody>
      </p:sp>
      <p:sp>
        <p:nvSpPr>
          <p:cNvPr id="557062" name="Text Box 6"/>
          <p:cNvSpPr txBox="1">
            <a:spLocks noChangeArrowheads="1"/>
          </p:cNvSpPr>
          <p:nvPr/>
        </p:nvSpPr>
        <p:spPr bwMode="auto">
          <a:xfrm>
            <a:off x="669925" y="5410200"/>
            <a:ext cx="79089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We’ll learn about many of these operations over the next two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7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70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70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7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build="p"/>
      <p:bldP spid="5570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5"/>
          <p:cNvSpPr>
            <a:spLocks noGrp="1"/>
          </p:cNvSpPr>
          <p:nvPr>
            <p:ph type="sldNum" sz="quarter" idx="12"/>
          </p:nvPr>
        </p:nvSpPr>
        <p:spPr/>
        <p:txBody>
          <a:bodyPr/>
          <a:lstStyle/>
          <a:p>
            <a:fld id="{D34CD49D-1D07-48C6-9789-C2B5616ECE3C}" type="slidenum">
              <a:rPr lang="en-US"/>
              <a:pPr/>
              <a:t>43</a:t>
            </a:fld>
            <a:endParaRPr lang="en-US"/>
          </a:p>
        </p:txBody>
      </p:sp>
      <p:sp>
        <p:nvSpPr>
          <p:cNvPr id="552962" name="Rectangle 2"/>
          <p:cNvSpPr>
            <a:spLocks noGrp="1" noChangeArrowheads="1"/>
          </p:cNvSpPr>
          <p:nvPr>
            <p:ph type="title"/>
          </p:nvPr>
        </p:nvSpPr>
        <p:spPr>
          <a:xfrm>
            <a:off x="4675188" y="53975"/>
            <a:ext cx="5087937" cy="1143000"/>
          </a:xfrm>
        </p:spPr>
        <p:txBody>
          <a:bodyPr/>
          <a:lstStyle/>
          <a:p>
            <a:r>
              <a:rPr lang="en-US" sz="4000"/>
              <a:t>A Simple Tree Example</a:t>
            </a:r>
          </a:p>
        </p:txBody>
      </p:sp>
      <p:sp>
        <p:nvSpPr>
          <p:cNvPr id="552964" name="Text Box 4"/>
          <p:cNvSpPr txBox="1">
            <a:spLocks noChangeArrowheads="1"/>
          </p:cNvSpPr>
          <p:nvPr/>
        </p:nvSpPr>
        <p:spPr bwMode="auto">
          <a:xfrm>
            <a:off x="406400" y="109538"/>
            <a:ext cx="3467100" cy="1468437"/>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struct BTNODE	 // node</a:t>
            </a:r>
          </a:p>
          <a:p>
            <a:r>
              <a:rPr lang="en-US" sz="1800" b="1">
                <a:latin typeface="Courier New" pitchFamily="49" charset="0"/>
              </a:rPr>
              <a:t>{</a:t>
            </a:r>
          </a:p>
          <a:p>
            <a:r>
              <a:rPr lang="en-US" sz="1800" b="1">
                <a:latin typeface="Courier New" pitchFamily="49" charset="0"/>
              </a:rPr>
              <a:t>  int value;  // data</a:t>
            </a:r>
          </a:p>
          <a:p>
            <a:r>
              <a:rPr lang="en-US" sz="1800" b="1">
                <a:latin typeface="Courier New" pitchFamily="49" charset="0"/>
              </a:rPr>
              <a:t>  BTNODE *</a:t>
            </a:r>
            <a:r>
              <a:rPr lang="en-US" sz="1800" b="1">
                <a:solidFill>
                  <a:srgbClr val="FF3300"/>
                </a:solidFill>
                <a:latin typeface="Courier New" pitchFamily="49" charset="0"/>
              </a:rPr>
              <a:t>left</a:t>
            </a:r>
            <a:r>
              <a:rPr lang="en-US" sz="1800" b="1">
                <a:latin typeface="Courier New" pitchFamily="49" charset="0"/>
              </a:rPr>
              <a:t>, *</a:t>
            </a:r>
            <a:r>
              <a:rPr lang="en-US" sz="1800" b="1">
                <a:solidFill>
                  <a:srgbClr val="FF3300"/>
                </a:solidFill>
                <a:latin typeface="Courier New" pitchFamily="49" charset="0"/>
              </a:rPr>
              <a:t>right</a:t>
            </a:r>
            <a:r>
              <a:rPr lang="en-US" sz="1800" b="1">
                <a:latin typeface="Courier New" pitchFamily="49" charset="0"/>
              </a:rPr>
              <a:t>;</a:t>
            </a:r>
          </a:p>
          <a:p>
            <a:r>
              <a:rPr lang="en-US" sz="1800" b="1">
                <a:latin typeface="Courier New" pitchFamily="49" charset="0"/>
              </a:rPr>
              <a:t>};</a:t>
            </a:r>
          </a:p>
        </p:txBody>
      </p:sp>
      <p:sp>
        <p:nvSpPr>
          <p:cNvPr id="552965" name="Text Box 5"/>
          <p:cNvSpPr txBox="1">
            <a:spLocks noChangeArrowheads="1"/>
          </p:cNvSpPr>
          <p:nvPr/>
        </p:nvSpPr>
        <p:spPr bwMode="auto">
          <a:xfrm>
            <a:off x="398463" y="1671638"/>
            <a:ext cx="3479800" cy="50371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main()</a:t>
            </a:r>
          </a:p>
          <a:p>
            <a:r>
              <a:rPr lang="en-US" sz="1800" b="1">
                <a:latin typeface="Courier New" pitchFamily="49" charset="0"/>
              </a:rPr>
              <a:t>{</a:t>
            </a:r>
          </a:p>
          <a:p>
            <a:r>
              <a:rPr lang="en-US" sz="1800" b="1">
                <a:latin typeface="Courier New" pitchFamily="49" charset="0"/>
              </a:rPr>
              <a:t>   BTNODE *temp, *pRoot;</a:t>
            </a:r>
          </a:p>
          <a:p>
            <a:endParaRPr lang="en-US" sz="1000" b="1">
              <a:latin typeface="Courier New" pitchFamily="49" charset="0"/>
            </a:endParaRPr>
          </a:p>
          <a:p>
            <a:r>
              <a:rPr lang="en-US" sz="1800" b="1">
                <a:latin typeface="Courier New" pitchFamily="49" charset="0"/>
              </a:rPr>
              <a:t>   pRoot = new BTNODE;</a:t>
            </a:r>
          </a:p>
          <a:p>
            <a:r>
              <a:rPr lang="en-US" sz="1800" b="1">
                <a:latin typeface="Courier New" pitchFamily="49" charset="0"/>
              </a:rPr>
              <a:t>   pRoot-&gt;value = 5;</a:t>
            </a:r>
          </a:p>
          <a:p>
            <a:endParaRPr lang="en-US" sz="1000" b="1">
              <a:latin typeface="Courier New" pitchFamily="49" charset="0"/>
            </a:endParaRPr>
          </a:p>
          <a:p>
            <a:r>
              <a:rPr lang="en-US" sz="1800" b="1">
                <a:latin typeface="Courier New" pitchFamily="49" charset="0"/>
              </a:rPr>
              <a:t>   temp = new BTNODE;</a:t>
            </a:r>
          </a:p>
          <a:p>
            <a:r>
              <a:rPr lang="en-US" sz="1800" b="1">
                <a:latin typeface="Courier New" pitchFamily="49" charset="0"/>
              </a:rPr>
              <a:t>   temp-&gt;value = 7;</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pRoot-&gt;left = temp;</a:t>
            </a:r>
          </a:p>
          <a:p>
            <a:endParaRPr lang="en-US" sz="1000" b="1">
              <a:latin typeface="Courier New" pitchFamily="49" charset="0"/>
            </a:endParaRPr>
          </a:p>
          <a:p>
            <a:r>
              <a:rPr lang="en-US"/>
              <a:t>   </a:t>
            </a:r>
            <a:r>
              <a:rPr lang="en-US" sz="1800">
                <a:latin typeface="Courier New" pitchFamily="49" charset="0"/>
              </a:rPr>
              <a:t> </a:t>
            </a:r>
            <a:r>
              <a:rPr lang="en-US" sz="1800" b="1">
                <a:latin typeface="Courier New" pitchFamily="49" charset="0"/>
              </a:rPr>
              <a:t>temp = new BTNODE;</a:t>
            </a:r>
          </a:p>
          <a:p>
            <a:r>
              <a:rPr lang="en-US" sz="1800" b="1">
                <a:latin typeface="Courier New" pitchFamily="49" charset="0"/>
              </a:rPr>
              <a:t>   temp-&gt;value = -3;</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pRoot-&gt;right = temp;</a:t>
            </a:r>
          </a:p>
          <a:p>
            <a:r>
              <a:rPr lang="en-US" sz="1800" b="1">
                <a:latin typeface="Courier New" pitchFamily="49" charset="0"/>
              </a:rPr>
              <a:t>   // etc…</a:t>
            </a:r>
          </a:p>
        </p:txBody>
      </p:sp>
      <p:sp>
        <p:nvSpPr>
          <p:cNvPr id="552966" name="Line 6"/>
          <p:cNvSpPr>
            <a:spLocks noChangeShapeType="1"/>
          </p:cNvSpPr>
          <p:nvPr/>
        </p:nvSpPr>
        <p:spPr bwMode="auto">
          <a:xfrm>
            <a:off x="533400" y="2395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2969" name="Group 9"/>
          <p:cNvGrpSpPr>
            <a:grpSpLocks/>
          </p:cNvGrpSpPr>
          <p:nvPr/>
        </p:nvGrpSpPr>
        <p:grpSpPr bwMode="auto">
          <a:xfrm>
            <a:off x="4860925" y="1722438"/>
            <a:ext cx="1839913" cy="457200"/>
            <a:chOff x="3062" y="1085"/>
            <a:chExt cx="1159" cy="288"/>
          </a:xfrm>
        </p:grpSpPr>
        <p:sp>
          <p:nvSpPr>
            <p:cNvPr id="552967" name="Text Box 7"/>
            <p:cNvSpPr txBox="1">
              <a:spLocks noChangeArrowheads="1"/>
            </p:cNvSpPr>
            <p:nvPr/>
          </p:nvSpPr>
          <p:spPr bwMode="auto">
            <a:xfrm>
              <a:off x="3062" y="1085"/>
              <a:ext cx="63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pRoot</a:t>
              </a:r>
            </a:p>
          </p:txBody>
        </p:sp>
        <p:sp>
          <p:nvSpPr>
            <p:cNvPr id="552968" name="Rectangle 8"/>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2970" name="Group 10"/>
          <p:cNvGrpSpPr>
            <a:grpSpLocks/>
          </p:cNvGrpSpPr>
          <p:nvPr/>
        </p:nvGrpSpPr>
        <p:grpSpPr bwMode="auto">
          <a:xfrm>
            <a:off x="4857750" y="1309688"/>
            <a:ext cx="1839913" cy="457200"/>
            <a:chOff x="3062" y="1085"/>
            <a:chExt cx="1159" cy="288"/>
          </a:xfrm>
        </p:grpSpPr>
        <p:sp>
          <p:nvSpPr>
            <p:cNvPr id="552971" name="Text Box 11"/>
            <p:cNvSpPr txBox="1">
              <a:spLocks noChangeArrowheads="1"/>
            </p:cNvSpPr>
            <p:nvPr/>
          </p:nvSpPr>
          <p:spPr bwMode="auto">
            <a:xfrm>
              <a:off x="3062" y="1085"/>
              <a:ext cx="56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temp</a:t>
              </a:r>
            </a:p>
          </p:txBody>
        </p:sp>
        <p:sp>
          <p:nvSpPr>
            <p:cNvPr id="552972" name="Rectangle 12"/>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73" name="Line 13"/>
          <p:cNvSpPr>
            <a:spLocks noChangeShapeType="1"/>
          </p:cNvSpPr>
          <p:nvPr/>
        </p:nvSpPr>
        <p:spPr bwMode="auto">
          <a:xfrm>
            <a:off x="547688" y="2819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4" name="AutoShape 14"/>
          <p:cNvSpPr>
            <a:spLocks noChangeArrowheads="1"/>
          </p:cNvSpPr>
          <p:nvPr/>
        </p:nvSpPr>
        <p:spPr bwMode="auto">
          <a:xfrm>
            <a:off x="2720975" y="1228725"/>
            <a:ext cx="3048000" cy="1690688"/>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75" name="AutoShape 15"/>
          <p:cNvSpPr>
            <a:spLocks noChangeArrowheads="1"/>
          </p:cNvSpPr>
          <p:nvPr/>
        </p:nvSpPr>
        <p:spPr bwMode="auto">
          <a:xfrm flipH="1">
            <a:off x="5643563" y="4833938"/>
            <a:ext cx="3048000" cy="1690687"/>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1000.</a:t>
            </a:r>
          </a:p>
        </p:txBody>
      </p:sp>
      <p:grpSp>
        <p:nvGrpSpPr>
          <p:cNvPr id="552985" name="Group 25"/>
          <p:cNvGrpSpPr>
            <a:grpSpLocks/>
          </p:cNvGrpSpPr>
          <p:nvPr/>
        </p:nvGrpSpPr>
        <p:grpSpPr bwMode="auto">
          <a:xfrm>
            <a:off x="5819775" y="2576513"/>
            <a:ext cx="2216150" cy="1352550"/>
            <a:chOff x="3666" y="1623"/>
            <a:chExt cx="1396" cy="852"/>
          </a:xfrm>
        </p:grpSpPr>
        <p:grpSp>
          <p:nvGrpSpPr>
            <p:cNvPr id="552983" name="Group 23"/>
            <p:cNvGrpSpPr>
              <a:grpSpLocks/>
            </p:cNvGrpSpPr>
            <p:nvPr/>
          </p:nvGrpSpPr>
          <p:grpSpPr bwMode="auto">
            <a:xfrm>
              <a:off x="3666" y="1707"/>
              <a:ext cx="878" cy="768"/>
              <a:chOff x="3666" y="1707"/>
              <a:chExt cx="878" cy="768"/>
            </a:xfrm>
          </p:grpSpPr>
          <p:sp>
            <p:nvSpPr>
              <p:cNvPr id="552976" name="Rectangle 16"/>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7" name="Text Box 17"/>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78" name="Rectangle 18"/>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9" name="Text Box 19"/>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80" name="Text Box 20"/>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2981" name="Rectangle 21"/>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2" name="Rectangle 22"/>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84" name="Text Box 24"/>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1000</a:t>
              </a:r>
            </a:p>
          </p:txBody>
        </p:sp>
      </p:grpSp>
      <p:sp>
        <p:nvSpPr>
          <p:cNvPr id="552986" name="Text Box 26"/>
          <p:cNvSpPr txBox="1">
            <a:spLocks noChangeArrowheads="1"/>
          </p:cNvSpPr>
          <p:nvPr/>
        </p:nvSpPr>
        <p:spPr bwMode="auto">
          <a:xfrm>
            <a:off x="5813425" y="1747838"/>
            <a:ext cx="877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1000</a:t>
            </a:r>
          </a:p>
        </p:txBody>
      </p:sp>
      <p:cxnSp>
        <p:nvCxnSpPr>
          <p:cNvPr id="552987" name="AutoShape 27"/>
          <p:cNvCxnSpPr>
            <a:cxnSpLocks noChangeShapeType="1"/>
            <a:stCxn id="552968" idx="3"/>
            <a:endCxn id="552976" idx="0"/>
          </p:cNvCxnSpPr>
          <p:nvPr/>
        </p:nvCxnSpPr>
        <p:spPr bwMode="auto">
          <a:xfrm flipH="1">
            <a:off x="6527800" y="1965325"/>
            <a:ext cx="173038" cy="744538"/>
          </a:xfrm>
          <a:prstGeom prst="curvedConnector4">
            <a:avLst>
              <a:gd name="adj1" fmla="val -132111"/>
              <a:gd name="adj2" fmla="val 6098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2988" name="Line 28"/>
          <p:cNvSpPr>
            <a:spLocks noChangeShapeType="1"/>
          </p:cNvSpPr>
          <p:nvPr/>
        </p:nvSpPr>
        <p:spPr bwMode="auto">
          <a:xfrm>
            <a:off x="547688" y="3124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9" name="Text Box 29"/>
          <p:cNvSpPr txBox="1">
            <a:spLocks noChangeArrowheads="1"/>
          </p:cNvSpPr>
          <p:nvPr/>
        </p:nvSpPr>
        <p:spPr bwMode="auto">
          <a:xfrm>
            <a:off x="6654800" y="2740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52990" name="Line 30"/>
          <p:cNvSpPr>
            <a:spLocks noChangeShapeType="1"/>
          </p:cNvSpPr>
          <p:nvPr/>
        </p:nvSpPr>
        <p:spPr bwMode="auto">
          <a:xfrm>
            <a:off x="552450" y="3533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1" name="AutoShape 31"/>
          <p:cNvSpPr>
            <a:spLocks noChangeArrowheads="1"/>
          </p:cNvSpPr>
          <p:nvPr/>
        </p:nvSpPr>
        <p:spPr bwMode="auto">
          <a:xfrm>
            <a:off x="2514600" y="1938338"/>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92" name="AutoShape 32"/>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1200.</a:t>
            </a:r>
          </a:p>
        </p:txBody>
      </p:sp>
      <p:grpSp>
        <p:nvGrpSpPr>
          <p:cNvPr id="552993" name="Group 33"/>
          <p:cNvGrpSpPr>
            <a:grpSpLocks/>
          </p:cNvGrpSpPr>
          <p:nvPr/>
        </p:nvGrpSpPr>
        <p:grpSpPr bwMode="auto">
          <a:xfrm>
            <a:off x="4641850" y="4210050"/>
            <a:ext cx="2216150" cy="1352550"/>
            <a:chOff x="3666" y="1623"/>
            <a:chExt cx="1396" cy="852"/>
          </a:xfrm>
        </p:grpSpPr>
        <p:grpSp>
          <p:nvGrpSpPr>
            <p:cNvPr id="552994" name="Group 34"/>
            <p:cNvGrpSpPr>
              <a:grpSpLocks/>
            </p:cNvGrpSpPr>
            <p:nvPr/>
          </p:nvGrpSpPr>
          <p:grpSpPr bwMode="auto">
            <a:xfrm>
              <a:off x="3666" y="1707"/>
              <a:ext cx="878" cy="768"/>
              <a:chOff x="3666" y="1707"/>
              <a:chExt cx="878" cy="768"/>
            </a:xfrm>
          </p:grpSpPr>
          <p:sp>
            <p:nvSpPr>
              <p:cNvPr id="552995" name="Rectangle 35"/>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6" name="Text Box 36"/>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97" name="Rectangle 37"/>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8" name="Text Box 38"/>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99" name="Text Box 39"/>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00" name="Rectangle 40"/>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1" name="Rectangle 41"/>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02" name="Text Box 42"/>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1200</a:t>
              </a:r>
            </a:p>
          </p:txBody>
        </p:sp>
      </p:grpSp>
      <p:sp>
        <p:nvSpPr>
          <p:cNvPr id="553003" name="Text Box 43"/>
          <p:cNvSpPr txBox="1">
            <a:spLocks noChangeArrowheads="1"/>
          </p:cNvSpPr>
          <p:nvPr/>
        </p:nvSpPr>
        <p:spPr bwMode="auto">
          <a:xfrm>
            <a:off x="5824538" y="1323975"/>
            <a:ext cx="877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1200</a:t>
            </a:r>
          </a:p>
        </p:txBody>
      </p:sp>
      <p:sp>
        <p:nvSpPr>
          <p:cNvPr id="553004" name="Text Box 44"/>
          <p:cNvSpPr txBox="1">
            <a:spLocks noChangeArrowheads="1"/>
          </p:cNvSpPr>
          <p:nvPr/>
        </p:nvSpPr>
        <p:spPr bwMode="auto">
          <a:xfrm>
            <a:off x="3810000" y="4291013"/>
            <a:ext cx="9001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05" name="Line 45"/>
          <p:cNvSpPr>
            <a:spLocks noChangeShapeType="1"/>
          </p:cNvSpPr>
          <p:nvPr/>
        </p:nvSpPr>
        <p:spPr bwMode="auto">
          <a:xfrm>
            <a:off x="547688" y="3810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6" name="Text Box 46"/>
          <p:cNvSpPr txBox="1">
            <a:spLocks noChangeArrowheads="1"/>
          </p:cNvSpPr>
          <p:nvPr/>
        </p:nvSpPr>
        <p:spPr bwMode="auto">
          <a:xfrm>
            <a:off x="5467350" y="4391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53007" name="Line 47"/>
          <p:cNvSpPr>
            <a:spLocks noChangeShapeType="1"/>
          </p:cNvSpPr>
          <p:nvPr/>
        </p:nvSpPr>
        <p:spPr bwMode="auto">
          <a:xfrm>
            <a:off x="566738" y="4067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8" name="Text Box 48"/>
          <p:cNvSpPr txBox="1">
            <a:spLocks noChangeArrowheads="1"/>
          </p:cNvSpPr>
          <p:nvPr/>
        </p:nvSpPr>
        <p:spPr bwMode="auto">
          <a:xfrm>
            <a:off x="4633913"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09" name="Line 49"/>
          <p:cNvSpPr>
            <a:spLocks noChangeShapeType="1"/>
          </p:cNvSpPr>
          <p:nvPr/>
        </p:nvSpPr>
        <p:spPr bwMode="auto">
          <a:xfrm>
            <a:off x="581025" y="4357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0" name="Text Box 50"/>
          <p:cNvSpPr txBox="1">
            <a:spLocks noChangeArrowheads="1"/>
          </p:cNvSpPr>
          <p:nvPr/>
        </p:nvSpPr>
        <p:spPr bwMode="auto">
          <a:xfrm>
            <a:off x="5291138"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11" name="Line 51"/>
          <p:cNvSpPr>
            <a:spLocks noChangeShapeType="1"/>
          </p:cNvSpPr>
          <p:nvPr/>
        </p:nvSpPr>
        <p:spPr bwMode="auto">
          <a:xfrm>
            <a:off x="581025" y="4648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2" name="Oval 52"/>
          <p:cNvSpPr>
            <a:spLocks noChangeArrowheads="1"/>
          </p:cNvSpPr>
          <p:nvPr/>
        </p:nvSpPr>
        <p:spPr bwMode="auto">
          <a:xfrm>
            <a:off x="5715000" y="335280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3" name="Text Box 53"/>
          <p:cNvSpPr txBox="1">
            <a:spLocks noChangeArrowheads="1"/>
          </p:cNvSpPr>
          <p:nvPr/>
        </p:nvSpPr>
        <p:spPr bwMode="auto">
          <a:xfrm>
            <a:off x="5854700" y="3519488"/>
            <a:ext cx="706438"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1200</a:t>
            </a:r>
          </a:p>
        </p:txBody>
      </p:sp>
      <p:cxnSp>
        <p:nvCxnSpPr>
          <p:cNvPr id="553014" name="AutoShape 54"/>
          <p:cNvCxnSpPr>
            <a:cxnSpLocks noChangeShapeType="1"/>
            <a:stCxn id="553013" idx="1"/>
            <a:endCxn id="552995" idx="0"/>
          </p:cNvCxnSpPr>
          <p:nvPr/>
        </p:nvCxnSpPr>
        <p:spPr bwMode="auto">
          <a:xfrm rot="10800000" flipV="1">
            <a:off x="5349875" y="3703638"/>
            <a:ext cx="504825" cy="639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15" name="Line 55"/>
          <p:cNvSpPr>
            <a:spLocks noChangeShapeType="1"/>
          </p:cNvSpPr>
          <p:nvPr/>
        </p:nvSpPr>
        <p:spPr bwMode="auto">
          <a:xfrm>
            <a:off x="581025" y="51149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6" name="AutoShape 56"/>
          <p:cNvSpPr>
            <a:spLocks noChangeArrowheads="1"/>
          </p:cNvSpPr>
          <p:nvPr/>
        </p:nvSpPr>
        <p:spPr bwMode="auto">
          <a:xfrm>
            <a:off x="2590800" y="3490913"/>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3017" name="AutoShape 57"/>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1100.</a:t>
            </a:r>
          </a:p>
        </p:txBody>
      </p:sp>
      <p:grpSp>
        <p:nvGrpSpPr>
          <p:cNvPr id="553018" name="Group 58"/>
          <p:cNvGrpSpPr>
            <a:grpSpLocks/>
          </p:cNvGrpSpPr>
          <p:nvPr/>
        </p:nvGrpSpPr>
        <p:grpSpPr bwMode="auto">
          <a:xfrm>
            <a:off x="7010400" y="4591050"/>
            <a:ext cx="2166938" cy="1352550"/>
            <a:chOff x="3666" y="1623"/>
            <a:chExt cx="1365" cy="852"/>
          </a:xfrm>
        </p:grpSpPr>
        <p:grpSp>
          <p:nvGrpSpPr>
            <p:cNvPr id="553019" name="Group 59"/>
            <p:cNvGrpSpPr>
              <a:grpSpLocks/>
            </p:cNvGrpSpPr>
            <p:nvPr/>
          </p:nvGrpSpPr>
          <p:grpSpPr bwMode="auto">
            <a:xfrm>
              <a:off x="3666" y="1707"/>
              <a:ext cx="878" cy="768"/>
              <a:chOff x="3666" y="1707"/>
              <a:chExt cx="878" cy="768"/>
            </a:xfrm>
          </p:grpSpPr>
          <p:sp>
            <p:nvSpPr>
              <p:cNvPr id="553020" name="Rectangle 60"/>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1" name="Text Box 61"/>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3022" name="Rectangle 62"/>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3" name="Text Box 63"/>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3024" name="Text Box 64"/>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25" name="Rectangle 65"/>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6" name="Rectangle 66"/>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27" name="Text Box 67"/>
            <p:cNvSpPr txBox="1">
              <a:spLocks noChangeArrowheads="1"/>
            </p:cNvSpPr>
            <p:nvPr/>
          </p:nvSpPr>
          <p:spPr bwMode="auto">
            <a:xfrm>
              <a:off x="4509" y="1623"/>
              <a:ext cx="52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1100</a:t>
              </a:r>
            </a:p>
          </p:txBody>
        </p:sp>
      </p:grpSp>
      <p:sp>
        <p:nvSpPr>
          <p:cNvPr id="553028" name="Text Box 68"/>
          <p:cNvSpPr txBox="1">
            <a:spLocks noChangeArrowheads="1"/>
          </p:cNvSpPr>
          <p:nvPr/>
        </p:nvSpPr>
        <p:spPr bwMode="auto">
          <a:xfrm>
            <a:off x="5853113" y="1328738"/>
            <a:ext cx="828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1100</a:t>
            </a:r>
          </a:p>
        </p:txBody>
      </p:sp>
      <p:sp>
        <p:nvSpPr>
          <p:cNvPr id="553029" name="Text Box 69"/>
          <p:cNvSpPr txBox="1">
            <a:spLocks noChangeArrowheads="1"/>
          </p:cNvSpPr>
          <p:nvPr/>
        </p:nvSpPr>
        <p:spPr bwMode="auto">
          <a:xfrm>
            <a:off x="6186488" y="4670425"/>
            <a:ext cx="9001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30" name="Line 70"/>
          <p:cNvSpPr>
            <a:spLocks noChangeShapeType="1"/>
          </p:cNvSpPr>
          <p:nvPr/>
        </p:nvSpPr>
        <p:spPr bwMode="auto">
          <a:xfrm>
            <a:off x="576263" y="5438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1" name="Text Box 71"/>
          <p:cNvSpPr txBox="1">
            <a:spLocks noChangeArrowheads="1"/>
          </p:cNvSpPr>
          <p:nvPr/>
        </p:nvSpPr>
        <p:spPr bwMode="auto">
          <a:xfrm>
            <a:off x="7758113" y="4772025"/>
            <a:ext cx="496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53032" name="Line 72"/>
          <p:cNvSpPr>
            <a:spLocks noChangeShapeType="1"/>
          </p:cNvSpPr>
          <p:nvPr/>
        </p:nvSpPr>
        <p:spPr bwMode="auto">
          <a:xfrm>
            <a:off x="590550" y="5700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3" name="Text Box 73"/>
          <p:cNvSpPr txBox="1">
            <a:spLocks noChangeArrowheads="1"/>
          </p:cNvSpPr>
          <p:nvPr/>
        </p:nvSpPr>
        <p:spPr bwMode="auto">
          <a:xfrm>
            <a:off x="6986588" y="554831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4" name="Line 74"/>
          <p:cNvSpPr>
            <a:spLocks noChangeShapeType="1"/>
          </p:cNvSpPr>
          <p:nvPr/>
        </p:nvSpPr>
        <p:spPr bwMode="auto">
          <a:xfrm>
            <a:off x="590550"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5" name="Text Box 75"/>
          <p:cNvSpPr txBox="1">
            <a:spLocks noChangeArrowheads="1"/>
          </p:cNvSpPr>
          <p:nvPr/>
        </p:nvSpPr>
        <p:spPr bwMode="auto">
          <a:xfrm>
            <a:off x="7658100" y="5548313"/>
            <a:ext cx="7858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7" name="Line 77"/>
          <p:cNvSpPr>
            <a:spLocks noChangeShapeType="1"/>
          </p:cNvSpPr>
          <p:nvPr/>
        </p:nvSpPr>
        <p:spPr bwMode="auto">
          <a:xfrm>
            <a:off x="577850" y="6251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8" name="Oval 78"/>
          <p:cNvSpPr>
            <a:spLocks noChangeArrowheads="1"/>
          </p:cNvSpPr>
          <p:nvPr/>
        </p:nvSpPr>
        <p:spPr bwMode="auto">
          <a:xfrm>
            <a:off x="6367463" y="334645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9" name="Text Box 79"/>
          <p:cNvSpPr txBox="1">
            <a:spLocks noChangeArrowheads="1"/>
          </p:cNvSpPr>
          <p:nvPr/>
        </p:nvSpPr>
        <p:spPr bwMode="auto">
          <a:xfrm>
            <a:off x="6538913" y="3519488"/>
            <a:ext cx="669925"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1100</a:t>
            </a:r>
          </a:p>
        </p:txBody>
      </p:sp>
      <p:cxnSp>
        <p:nvCxnSpPr>
          <p:cNvPr id="553040" name="AutoShape 80"/>
          <p:cNvCxnSpPr>
            <a:cxnSpLocks noChangeShapeType="1"/>
            <a:stCxn id="553039" idx="3"/>
            <a:endCxn id="553020" idx="0"/>
          </p:cNvCxnSpPr>
          <p:nvPr/>
        </p:nvCxnSpPr>
        <p:spPr bwMode="auto">
          <a:xfrm>
            <a:off x="7208838" y="3703638"/>
            <a:ext cx="509587" cy="1020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41" name="Text Box 81"/>
          <p:cNvSpPr txBox="1">
            <a:spLocks noChangeArrowheads="1"/>
          </p:cNvSpPr>
          <p:nvPr/>
        </p:nvSpPr>
        <p:spPr bwMode="auto">
          <a:xfrm>
            <a:off x="4108450" y="6019800"/>
            <a:ext cx="473075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And of course, later we’d have to delete our tree’s nodes.</a:t>
            </a:r>
          </a:p>
        </p:txBody>
      </p:sp>
      <p:sp>
        <p:nvSpPr>
          <p:cNvPr id="81" name="AutoShape 31"/>
          <p:cNvSpPr>
            <a:spLocks noChangeArrowheads="1"/>
          </p:cNvSpPr>
          <p:nvPr/>
        </p:nvSpPr>
        <p:spPr bwMode="auto">
          <a:xfrm>
            <a:off x="4456112" y="1089170"/>
            <a:ext cx="4230687" cy="1690687"/>
          </a:xfrm>
          <a:prstGeom prst="wedgeRoundRectCallout">
            <a:avLst>
              <a:gd name="adj1" fmla="val -98452"/>
              <a:gd name="adj2" fmla="val 45569"/>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a:t>As with </a:t>
            </a:r>
            <a:r>
              <a:rPr lang="en-US" dirty="0">
                <a:solidFill>
                  <a:srgbClr val="FF0000"/>
                </a:solidFill>
              </a:rPr>
              <a:t>linked lists</a:t>
            </a:r>
            <a:r>
              <a:rPr lang="en-US" dirty="0"/>
              <a:t>, we use </a:t>
            </a:r>
            <a:r>
              <a:rPr lang="en-US" dirty="0">
                <a:solidFill>
                  <a:srgbClr val="FF0000"/>
                </a:solidFill>
              </a:rPr>
              <a:t>dynamic memory </a:t>
            </a:r>
            <a:r>
              <a:rPr lang="en-US" dirty="0"/>
              <a:t>to allocate our </a:t>
            </a:r>
            <a:r>
              <a:rPr lang="en-US" dirty="0">
                <a:solidFill>
                  <a:srgbClr val="FF0000"/>
                </a:solidFill>
              </a:rPr>
              <a:t>nodes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5296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down)">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52974"/>
                                        </p:tgtEl>
                                        <p:attrNameLst>
                                          <p:attrName>style.visibility</p:attrName>
                                        </p:attrNameLst>
                                      </p:cBhvr>
                                      <p:to>
                                        <p:strVal val="visible"/>
                                      </p:to>
                                    </p:set>
                                    <p:animEffect transition="in" filter="wipe(down)">
                                      <p:cBhvr>
                                        <p:cTn id="34" dur="500"/>
                                        <p:tgtEl>
                                          <p:spTgt spid="5529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2974"/>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52975"/>
                                        </p:tgtEl>
                                        <p:attrNameLst>
                                          <p:attrName>style.visibility</p:attrName>
                                        </p:attrNameLst>
                                      </p:cBhvr>
                                      <p:to>
                                        <p:strVal val="visible"/>
                                      </p:to>
                                    </p:set>
                                    <p:animEffect transition="in" filter="wipe(down)">
                                      <p:cBhvr>
                                        <p:cTn id="43" dur="500"/>
                                        <p:tgtEl>
                                          <p:spTgt spid="5529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5297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52985"/>
                                        </p:tgtEl>
                                        <p:attrNameLst>
                                          <p:attrName>style.visibility</p:attrName>
                                        </p:attrNameLst>
                                      </p:cBhvr>
                                      <p:to>
                                        <p:strVal val="visible"/>
                                      </p:to>
                                    </p:set>
                                    <p:animEffect transition="in" filter="wipe(up)">
                                      <p:cBhvr>
                                        <p:cTn id="52" dur="500"/>
                                        <p:tgtEl>
                                          <p:spTgt spid="5529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298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552987"/>
                                        </p:tgtEl>
                                        <p:attrNameLst>
                                          <p:attrName>style.visibility</p:attrName>
                                        </p:attrNameLst>
                                      </p:cBhvr>
                                      <p:to>
                                        <p:strVal val="visible"/>
                                      </p:to>
                                    </p:set>
                                    <p:animEffect transition="in" filter="wipe(up)">
                                      <p:cBhvr>
                                        <p:cTn id="61" dur="500"/>
                                        <p:tgtEl>
                                          <p:spTgt spid="5529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552973"/>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5298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5298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552988"/>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52990"/>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52991"/>
                                        </p:tgtEl>
                                        <p:attrNameLst>
                                          <p:attrName>style.visibility</p:attrName>
                                        </p:attrNameLst>
                                      </p:cBhvr>
                                      <p:to>
                                        <p:strVal val="visible"/>
                                      </p:to>
                                    </p:set>
                                    <p:animEffect transition="in" filter="wipe(down)">
                                      <p:cBhvr>
                                        <p:cTn id="86" dur="500"/>
                                        <p:tgtEl>
                                          <p:spTgt spid="55299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52991"/>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52992"/>
                                        </p:tgtEl>
                                        <p:attrNameLst>
                                          <p:attrName>style.visibility</p:attrName>
                                        </p:attrNameLst>
                                      </p:cBhvr>
                                      <p:to>
                                        <p:strVal val="visible"/>
                                      </p:to>
                                    </p:set>
                                    <p:animEffect transition="in" filter="wipe(down)">
                                      <p:cBhvr>
                                        <p:cTn id="95" dur="500"/>
                                        <p:tgtEl>
                                          <p:spTgt spid="55299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552992"/>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552993"/>
                                        </p:tgtEl>
                                        <p:attrNameLst>
                                          <p:attrName>style.visibility</p:attrName>
                                        </p:attrNameLst>
                                      </p:cBhvr>
                                      <p:to>
                                        <p:strVal val="visible"/>
                                      </p:to>
                                    </p:set>
                                    <p:animEffect transition="in" filter="wipe(up)">
                                      <p:cBhvr>
                                        <p:cTn id="104" dur="500"/>
                                        <p:tgtEl>
                                          <p:spTgt spid="55299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5300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5300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552990"/>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5300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53006"/>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53005"/>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3007"/>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53008"/>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553007"/>
                                        </p:tgtEl>
                                        <p:attrNameLst>
                                          <p:attrName>style.visibility</p:attrName>
                                        </p:attrNameLst>
                                      </p:cBhvr>
                                      <p:to>
                                        <p:strVal val="hidden"/>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53009"/>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53010"/>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553009"/>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53011"/>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5301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53013"/>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nodeType="clickEffect">
                                  <p:stCondLst>
                                    <p:cond delay="0"/>
                                  </p:stCondLst>
                                  <p:childTnLst>
                                    <p:set>
                                      <p:cBhvr>
                                        <p:cTn id="168" dur="1" fill="hold">
                                          <p:stCondLst>
                                            <p:cond delay="0"/>
                                          </p:stCondLst>
                                        </p:cTn>
                                        <p:tgtEl>
                                          <p:spTgt spid="553014"/>
                                        </p:tgtEl>
                                        <p:attrNameLst>
                                          <p:attrName>style.visibility</p:attrName>
                                        </p:attrNameLst>
                                      </p:cBhvr>
                                      <p:to>
                                        <p:strVal val="visible"/>
                                      </p:to>
                                    </p:set>
                                    <p:animEffect transition="in" filter="wipe(up)">
                                      <p:cBhvr>
                                        <p:cTn id="169" dur="500"/>
                                        <p:tgtEl>
                                          <p:spTgt spid="553014"/>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553012"/>
                                        </p:tgtEl>
                                        <p:attrNameLst>
                                          <p:attrName>style.visibility</p:attrName>
                                        </p:attrNameLst>
                                      </p:cBhvr>
                                      <p:to>
                                        <p:strVal val="hidden"/>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553011"/>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553015"/>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553016"/>
                                        </p:tgtEl>
                                        <p:attrNameLst>
                                          <p:attrName>style.visibility</p:attrName>
                                        </p:attrNameLst>
                                      </p:cBhvr>
                                      <p:to>
                                        <p:strVal val="visible"/>
                                      </p:to>
                                    </p:set>
                                    <p:animEffect transition="in" filter="wipe(down)">
                                      <p:cBhvr>
                                        <p:cTn id="186" dur="500"/>
                                        <p:tgtEl>
                                          <p:spTgt spid="55301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53016"/>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553017"/>
                                        </p:tgtEl>
                                        <p:attrNameLst>
                                          <p:attrName>style.visibility</p:attrName>
                                        </p:attrNameLst>
                                      </p:cBhvr>
                                      <p:to>
                                        <p:strVal val="visible"/>
                                      </p:to>
                                    </p:set>
                                    <p:animEffect transition="in" filter="wipe(down)">
                                      <p:cBhvr>
                                        <p:cTn id="195" dur="500"/>
                                        <p:tgtEl>
                                          <p:spTgt spid="55301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553017"/>
                                        </p:tgtEl>
                                        <p:attrNameLst>
                                          <p:attrName>style.visibility</p:attrName>
                                        </p:attrNameLst>
                                      </p:cBhvr>
                                      <p:to>
                                        <p:strVal val="hidden"/>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553004"/>
                                        </p:tgtEl>
                                        <p:attrNameLst>
                                          <p:attrName>style.visibility</p:attrName>
                                        </p:attrNameLst>
                                      </p:cBhvr>
                                      <p:to>
                                        <p:strVal val="hidden"/>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1" fill="hold" nodeType="clickEffect">
                                  <p:stCondLst>
                                    <p:cond delay="0"/>
                                  </p:stCondLst>
                                  <p:childTnLst>
                                    <p:set>
                                      <p:cBhvr>
                                        <p:cTn id="207" dur="1" fill="hold">
                                          <p:stCondLst>
                                            <p:cond delay="0"/>
                                          </p:stCondLst>
                                        </p:cTn>
                                        <p:tgtEl>
                                          <p:spTgt spid="553018"/>
                                        </p:tgtEl>
                                        <p:attrNameLst>
                                          <p:attrName>style.visibility</p:attrName>
                                        </p:attrNameLst>
                                      </p:cBhvr>
                                      <p:to>
                                        <p:strVal val="visible"/>
                                      </p:to>
                                    </p:set>
                                    <p:animEffect transition="in" filter="wipe(up)">
                                      <p:cBhvr>
                                        <p:cTn id="208" dur="500"/>
                                        <p:tgtEl>
                                          <p:spTgt spid="55301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553003"/>
                                        </p:tgtEl>
                                        <p:attrNameLst>
                                          <p:attrName>style.visibility</p:attrName>
                                        </p:attrNameLst>
                                      </p:cBhvr>
                                      <p:to>
                                        <p:strVal val="hidden"/>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553028"/>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553029"/>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553015"/>
                                        </p:tgtEl>
                                        <p:attrNameLst>
                                          <p:attrName>style.visibility</p:attrName>
                                        </p:attrNameLst>
                                      </p:cBhvr>
                                      <p:to>
                                        <p:strVal val="hidden"/>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553030"/>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553031"/>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553030"/>
                                        </p:tgtEl>
                                        <p:attrNameLst>
                                          <p:attrName>style.visibility</p:attrName>
                                        </p:attrNameLst>
                                      </p:cBhvr>
                                      <p:to>
                                        <p:strVal val="hidden"/>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553032"/>
                                        </p:tgtEl>
                                        <p:attrNameLst>
                                          <p:attrName>style.visibility</p:attrName>
                                        </p:attrNameLst>
                                      </p:cBhvr>
                                      <p:to>
                                        <p:strVal val="visible"/>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553033"/>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553032"/>
                                        </p:tgtEl>
                                        <p:attrNameLst>
                                          <p:attrName>style.visibility</p:attrName>
                                        </p:attrNameLst>
                                      </p:cBhvr>
                                      <p:to>
                                        <p:strVal val="hidden"/>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553034"/>
                                        </p:tgtEl>
                                        <p:attrNameLst>
                                          <p:attrName>style.visibility</p:attrName>
                                        </p:attrNameLst>
                                      </p:cBhvr>
                                      <p:to>
                                        <p:strVal val="visible"/>
                                      </p:to>
                                    </p:se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553035"/>
                                        </p:tgtEl>
                                        <p:attrNameLst>
                                          <p:attrName>style.visibility</p:attrName>
                                        </p:attrNameLst>
                                      </p:cBhvr>
                                      <p:to>
                                        <p:strVal val="visibl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xit" presetSubtype="0" fill="hold" grpId="1" nodeType="clickEffect">
                                  <p:stCondLst>
                                    <p:cond delay="0"/>
                                  </p:stCondLst>
                                  <p:childTnLst>
                                    <p:set>
                                      <p:cBhvr>
                                        <p:cTn id="260" dur="1" fill="hold">
                                          <p:stCondLst>
                                            <p:cond delay="0"/>
                                          </p:stCondLst>
                                        </p:cTn>
                                        <p:tgtEl>
                                          <p:spTgt spid="553034"/>
                                        </p:tgtEl>
                                        <p:attrNameLst>
                                          <p:attrName>style.visibility</p:attrName>
                                        </p:attrNameLst>
                                      </p:cBhvr>
                                      <p:to>
                                        <p:strVal val="hidden"/>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553037"/>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553038"/>
                                        </p:tgtEl>
                                        <p:attrNameLst>
                                          <p:attrName>style.visibility</p:attrName>
                                        </p:attrNameLst>
                                      </p:cBhvr>
                                      <p:to>
                                        <p:strVal val="visible"/>
                                      </p:to>
                                    </p:se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553039"/>
                                        </p:tgtEl>
                                        <p:attrNameLst>
                                          <p:attrName>style.visibility</p:attrName>
                                        </p:attrNameLst>
                                      </p:cBhvr>
                                      <p:to>
                                        <p:strVal val="visible"/>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2" presetClass="entr" presetSubtype="1" fill="hold" nodeType="clickEffect">
                                  <p:stCondLst>
                                    <p:cond delay="0"/>
                                  </p:stCondLst>
                                  <p:childTnLst>
                                    <p:set>
                                      <p:cBhvr>
                                        <p:cTn id="276" dur="1" fill="hold">
                                          <p:stCondLst>
                                            <p:cond delay="0"/>
                                          </p:stCondLst>
                                        </p:cTn>
                                        <p:tgtEl>
                                          <p:spTgt spid="553040"/>
                                        </p:tgtEl>
                                        <p:attrNameLst>
                                          <p:attrName>style.visibility</p:attrName>
                                        </p:attrNameLst>
                                      </p:cBhvr>
                                      <p:to>
                                        <p:strVal val="visible"/>
                                      </p:to>
                                    </p:set>
                                    <p:animEffect transition="in" filter="wipe(up)">
                                      <p:cBhvr>
                                        <p:cTn id="277" dur="500"/>
                                        <p:tgtEl>
                                          <p:spTgt spid="553040"/>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xit" presetSubtype="0" fill="hold" grpId="1" nodeType="clickEffect">
                                  <p:stCondLst>
                                    <p:cond delay="0"/>
                                  </p:stCondLst>
                                  <p:childTnLst>
                                    <p:set>
                                      <p:cBhvr>
                                        <p:cTn id="281" dur="1" fill="hold">
                                          <p:stCondLst>
                                            <p:cond delay="0"/>
                                          </p:stCondLst>
                                        </p:cTn>
                                        <p:tgtEl>
                                          <p:spTgt spid="553038"/>
                                        </p:tgtEl>
                                        <p:attrNameLst>
                                          <p:attrName>style.visibility</p:attrName>
                                        </p:attrNameLst>
                                      </p:cBhvr>
                                      <p:to>
                                        <p:strVal val="hidden"/>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 presetClass="exit" presetSubtype="0" fill="hold" grpId="1" nodeType="clickEffect">
                                  <p:stCondLst>
                                    <p:cond delay="0"/>
                                  </p:stCondLst>
                                  <p:childTnLst>
                                    <p:set>
                                      <p:cBhvr>
                                        <p:cTn id="285" dur="1" fill="hold">
                                          <p:stCondLst>
                                            <p:cond delay="0"/>
                                          </p:stCondLst>
                                        </p:cTn>
                                        <p:tgtEl>
                                          <p:spTgt spid="553037"/>
                                        </p:tgtEl>
                                        <p:attrNameLst>
                                          <p:attrName>style.visibility</p:attrName>
                                        </p:attrNameLst>
                                      </p:cBhvr>
                                      <p:to>
                                        <p:strVal val="hidden"/>
                                      </p:to>
                                    </p:se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 presetClass="entr" presetSubtype="0" fill="hold" grpId="0" nodeType="clickEffect">
                                  <p:stCondLst>
                                    <p:cond delay="0"/>
                                  </p:stCondLst>
                                  <p:childTnLst>
                                    <p:set>
                                      <p:cBhvr>
                                        <p:cTn id="289" dur="1" fill="hold">
                                          <p:stCondLst>
                                            <p:cond delay="0"/>
                                          </p:stCondLst>
                                        </p:cTn>
                                        <p:tgtEl>
                                          <p:spTgt spid="553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P spid="552966" grpId="1" animBg="1"/>
      <p:bldP spid="552973" grpId="0" animBg="1"/>
      <p:bldP spid="552973" grpId="1" animBg="1"/>
      <p:bldP spid="552974" grpId="0" animBg="1"/>
      <p:bldP spid="552974" grpId="1" animBg="1"/>
      <p:bldP spid="552975" grpId="0" animBg="1"/>
      <p:bldP spid="552975" grpId="1" animBg="1"/>
      <p:bldP spid="552986" grpId="0"/>
      <p:bldP spid="552988" grpId="0" animBg="1"/>
      <p:bldP spid="552988" grpId="1" animBg="1"/>
      <p:bldP spid="552989" grpId="0"/>
      <p:bldP spid="552990" grpId="0" animBg="1"/>
      <p:bldP spid="552990" grpId="1" animBg="1"/>
      <p:bldP spid="552991" grpId="0" animBg="1"/>
      <p:bldP spid="552991" grpId="1" animBg="1"/>
      <p:bldP spid="552992" grpId="0" animBg="1"/>
      <p:bldP spid="552992" grpId="1" animBg="1"/>
      <p:bldP spid="553003" grpId="0"/>
      <p:bldP spid="553003" grpId="1"/>
      <p:bldP spid="553004" grpId="0"/>
      <p:bldP spid="553004" grpId="1"/>
      <p:bldP spid="553005" grpId="0" animBg="1"/>
      <p:bldP spid="553005" grpId="1" animBg="1"/>
      <p:bldP spid="553006" grpId="0"/>
      <p:bldP spid="553007" grpId="0" animBg="1"/>
      <p:bldP spid="553007" grpId="1" animBg="1"/>
      <p:bldP spid="553008" grpId="0"/>
      <p:bldP spid="553009" grpId="0" animBg="1"/>
      <p:bldP spid="553009" grpId="1" animBg="1"/>
      <p:bldP spid="553010" grpId="0"/>
      <p:bldP spid="553011" grpId="0" animBg="1"/>
      <p:bldP spid="553011" grpId="1" animBg="1"/>
      <p:bldP spid="553012" grpId="0" animBg="1"/>
      <p:bldP spid="553012" grpId="1" animBg="1"/>
      <p:bldP spid="553013" grpId="0"/>
      <p:bldP spid="553015" grpId="0" animBg="1"/>
      <p:bldP spid="553015" grpId="1" animBg="1"/>
      <p:bldP spid="553016" grpId="0" animBg="1"/>
      <p:bldP spid="553016" grpId="1" animBg="1"/>
      <p:bldP spid="553017" grpId="0" animBg="1"/>
      <p:bldP spid="553017" grpId="1" animBg="1"/>
      <p:bldP spid="553028" grpId="0"/>
      <p:bldP spid="553029" grpId="0"/>
      <p:bldP spid="553030" grpId="0" animBg="1"/>
      <p:bldP spid="553030" grpId="1" animBg="1"/>
      <p:bldP spid="553031" grpId="0"/>
      <p:bldP spid="553032" grpId="0" animBg="1"/>
      <p:bldP spid="553032" grpId="1" animBg="1"/>
      <p:bldP spid="553033" grpId="0"/>
      <p:bldP spid="553034" grpId="0" animBg="1"/>
      <p:bldP spid="553034" grpId="1" animBg="1"/>
      <p:bldP spid="553035" grpId="0"/>
      <p:bldP spid="553037" grpId="0" animBg="1"/>
      <p:bldP spid="553037" grpId="1" animBg="1"/>
      <p:bldP spid="553038" grpId="0" animBg="1"/>
      <p:bldP spid="553038" grpId="1" animBg="1"/>
      <p:bldP spid="553039" grpId="0"/>
      <p:bldP spid="553041" grpId="0"/>
      <p:bldP spid="81" grpId="0" animBg="1"/>
      <p:bldP spid="8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C0FDE3-9228-4991-A5E6-6CE597D57BF3}" type="slidenum">
              <a:rPr lang="en-US"/>
              <a:pPr/>
              <a:t>44</a:t>
            </a:fld>
            <a:endParaRPr lang="en-US"/>
          </a:p>
        </p:txBody>
      </p:sp>
      <p:sp>
        <p:nvSpPr>
          <p:cNvPr id="613378" name="Rectangle 2"/>
          <p:cNvSpPr>
            <a:spLocks noGrp="1" noChangeArrowheads="1"/>
          </p:cNvSpPr>
          <p:nvPr>
            <p:ph type="title"/>
          </p:nvPr>
        </p:nvSpPr>
        <p:spPr>
          <a:xfrm>
            <a:off x="685800" y="76200"/>
            <a:ext cx="7772400" cy="1143000"/>
          </a:xfrm>
        </p:spPr>
        <p:txBody>
          <a:bodyPr/>
          <a:lstStyle/>
          <a:p>
            <a:r>
              <a:rPr lang="en-US" sz="4000"/>
              <a:t>We’ve created a binary tree… now what?</a:t>
            </a:r>
          </a:p>
        </p:txBody>
      </p:sp>
      <p:sp>
        <p:nvSpPr>
          <p:cNvPr id="613380" name="Text Box 4"/>
          <p:cNvSpPr txBox="1">
            <a:spLocks noChangeArrowheads="1"/>
          </p:cNvSpPr>
          <p:nvPr/>
        </p:nvSpPr>
        <p:spPr bwMode="auto">
          <a:xfrm>
            <a:off x="609600" y="1570038"/>
            <a:ext cx="3902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Now that we’ve created a binary tree, what can we do with it?</a:t>
            </a:r>
          </a:p>
        </p:txBody>
      </p:sp>
      <p:sp>
        <p:nvSpPr>
          <p:cNvPr id="613381" name="Text Box 5"/>
          <p:cNvSpPr txBox="1">
            <a:spLocks noChangeArrowheads="1"/>
          </p:cNvSpPr>
          <p:nvPr/>
        </p:nvSpPr>
        <p:spPr bwMode="auto">
          <a:xfrm>
            <a:off x="4343400" y="2851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Well, next class we’ll learn how to use the binary tree to </a:t>
            </a:r>
            <a:r>
              <a:rPr lang="en-US">
                <a:solidFill>
                  <a:srgbClr val="006666"/>
                </a:solidFill>
              </a:rPr>
              <a:t>speed up searching</a:t>
            </a:r>
            <a:r>
              <a:rPr lang="en-US">
                <a:solidFill>
                  <a:srgbClr val="6600CC"/>
                </a:solidFill>
              </a:rPr>
              <a:t> for data.</a:t>
            </a:r>
          </a:p>
        </p:txBody>
      </p:sp>
      <p:sp>
        <p:nvSpPr>
          <p:cNvPr id="613383" name="Text Box 7"/>
          <p:cNvSpPr txBox="1">
            <a:spLocks noChangeArrowheads="1"/>
          </p:cNvSpPr>
          <p:nvPr/>
        </p:nvSpPr>
        <p:spPr bwMode="auto">
          <a:xfrm>
            <a:off x="381000" y="419100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But for now, </a:t>
            </a:r>
            <a:r>
              <a:rPr lang="en-US">
                <a:solidFill>
                  <a:srgbClr val="006666"/>
                </a:solidFill>
              </a:rPr>
              <a:t>let’s learn how to iterate through each item</a:t>
            </a:r>
            <a:r>
              <a:rPr lang="en-US">
                <a:solidFill>
                  <a:srgbClr val="6600CC"/>
                </a:solidFill>
              </a:rPr>
              <a:t> in a tree, one at a time.</a:t>
            </a:r>
          </a:p>
        </p:txBody>
      </p:sp>
      <p:sp>
        <p:nvSpPr>
          <p:cNvPr id="613384" name="Text Box 8"/>
          <p:cNvSpPr txBox="1">
            <a:spLocks noChangeArrowheads="1"/>
          </p:cNvSpPr>
          <p:nvPr/>
        </p:nvSpPr>
        <p:spPr bwMode="auto">
          <a:xfrm>
            <a:off x="4343400" y="5518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This is called </a:t>
            </a:r>
            <a:r>
              <a:rPr lang="en-US">
                <a:solidFill>
                  <a:srgbClr val="006666"/>
                </a:solidFill>
              </a:rPr>
              <a:t>“traversing”</a:t>
            </a:r>
            <a:r>
              <a:rPr lang="en-US">
                <a:solidFill>
                  <a:srgbClr val="6600CC"/>
                </a:solidFill>
              </a:rPr>
              <a:t> the tree, and there are several ways to do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3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3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p:bldP spid="613381" grpId="0"/>
      <p:bldP spid="613383" grpId="0"/>
      <p:bldP spid="6133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5DC594A1-F779-431B-9A63-9C56BB4A4B3B}" type="slidenum">
              <a:rPr lang="en-US"/>
              <a:pPr/>
              <a:t>45</a:t>
            </a:fld>
            <a:endParaRPr lang="en-US"/>
          </a:p>
        </p:txBody>
      </p:sp>
      <p:sp>
        <p:nvSpPr>
          <p:cNvPr id="594946" name="Rectangle 2"/>
          <p:cNvSpPr>
            <a:spLocks noGrp="1" noChangeArrowheads="1"/>
          </p:cNvSpPr>
          <p:nvPr>
            <p:ph type="title"/>
          </p:nvPr>
        </p:nvSpPr>
        <p:spPr/>
        <p:txBody>
          <a:bodyPr/>
          <a:lstStyle/>
          <a:p>
            <a:r>
              <a:rPr lang="en-US">
                <a:cs typeface="Courier New" pitchFamily="49" charset="0"/>
              </a:rPr>
              <a:t>Binary Tree Traversals</a:t>
            </a:r>
            <a:r>
              <a:rPr lang="en-US"/>
              <a:t> </a:t>
            </a:r>
          </a:p>
        </p:txBody>
      </p:sp>
      <p:sp>
        <p:nvSpPr>
          <p:cNvPr id="594947" name="Text Box 3"/>
          <p:cNvSpPr txBox="1">
            <a:spLocks noChangeArrowheads="1"/>
          </p:cNvSpPr>
          <p:nvPr/>
        </p:nvSpPr>
        <p:spPr bwMode="auto">
          <a:xfrm>
            <a:off x="285750" y="96202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When we iterate through all the nodes in a tree, it’s called a </a:t>
            </a:r>
            <a:r>
              <a:rPr lang="en-US">
                <a:solidFill>
                  <a:schemeClr val="accent2"/>
                </a:solidFill>
                <a:cs typeface="Courier New" pitchFamily="49" charset="0"/>
              </a:rPr>
              <a:t>traversal</a:t>
            </a:r>
            <a:r>
              <a:rPr lang="en-US">
                <a:cs typeface="Courier New" pitchFamily="49" charset="0"/>
              </a:rPr>
              <a:t>. </a:t>
            </a:r>
          </a:p>
        </p:txBody>
      </p:sp>
      <p:sp>
        <p:nvSpPr>
          <p:cNvPr id="594948" name="Rectangle 4"/>
          <p:cNvSpPr>
            <a:spLocks noChangeArrowheads="1"/>
          </p:cNvSpPr>
          <p:nvPr/>
        </p:nvSpPr>
        <p:spPr bwMode="auto">
          <a:xfrm>
            <a:off x="825500" y="4452938"/>
            <a:ext cx="7670800" cy="24653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Each technique differs in the </a:t>
            </a:r>
            <a:r>
              <a:rPr lang="en-US">
                <a:solidFill>
                  <a:schemeClr val="accent2"/>
                </a:solidFill>
              </a:rPr>
              <a:t>order</a:t>
            </a:r>
            <a:r>
              <a:rPr lang="en-US"/>
              <a:t> that each node is visited during the traversal:</a:t>
            </a:r>
          </a:p>
          <a:p>
            <a:pPr>
              <a:spcBef>
                <a:spcPct val="50000"/>
              </a:spcBef>
            </a:pPr>
            <a:r>
              <a:rPr lang="en-US">
                <a:solidFill>
                  <a:schemeClr val="accent2"/>
                </a:solidFill>
              </a:rPr>
              <a:t>	1. Pre-order traversal</a:t>
            </a:r>
            <a:br>
              <a:rPr lang="en-US">
                <a:solidFill>
                  <a:schemeClr val="accent2"/>
                </a:solidFill>
              </a:rPr>
            </a:br>
            <a:r>
              <a:rPr lang="en-US">
                <a:solidFill>
                  <a:schemeClr val="accent2"/>
                </a:solidFill>
              </a:rPr>
              <a:t>	2. In-order traversal</a:t>
            </a:r>
            <a:br>
              <a:rPr lang="en-US">
                <a:solidFill>
                  <a:schemeClr val="accent2"/>
                </a:solidFill>
              </a:rPr>
            </a:br>
            <a:r>
              <a:rPr lang="en-US">
                <a:solidFill>
                  <a:schemeClr val="accent2"/>
                </a:solidFill>
              </a:rPr>
              <a:t>	3. Post-order traversal</a:t>
            </a:r>
            <a:br>
              <a:rPr lang="en-US">
                <a:solidFill>
                  <a:schemeClr val="accent2"/>
                </a:solidFill>
              </a:rPr>
            </a:br>
            <a:r>
              <a:rPr lang="en-US">
                <a:solidFill>
                  <a:schemeClr val="accent2"/>
                </a:solidFill>
              </a:rPr>
              <a:t>          4. Level-order traversal</a:t>
            </a:r>
          </a:p>
        </p:txBody>
      </p:sp>
      <p:grpSp>
        <p:nvGrpSpPr>
          <p:cNvPr id="594950" name="Group 6"/>
          <p:cNvGrpSpPr>
            <a:grpSpLocks/>
          </p:cNvGrpSpPr>
          <p:nvPr/>
        </p:nvGrpSpPr>
        <p:grpSpPr bwMode="auto">
          <a:xfrm>
            <a:off x="5334000" y="1450975"/>
            <a:ext cx="3521075" cy="2892425"/>
            <a:chOff x="3552" y="509"/>
            <a:chExt cx="2218" cy="1822"/>
          </a:xfrm>
        </p:grpSpPr>
        <p:grpSp>
          <p:nvGrpSpPr>
            <p:cNvPr id="594951" name="Group 7"/>
            <p:cNvGrpSpPr>
              <a:grpSpLocks/>
            </p:cNvGrpSpPr>
            <p:nvPr/>
          </p:nvGrpSpPr>
          <p:grpSpPr bwMode="auto">
            <a:xfrm>
              <a:off x="3552" y="672"/>
              <a:ext cx="2043" cy="1659"/>
              <a:chOff x="3489" y="693"/>
              <a:chExt cx="2043" cy="1659"/>
            </a:xfrm>
          </p:grpSpPr>
          <p:grpSp>
            <p:nvGrpSpPr>
              <p:cNvPr id="594952" name="Group 8"/>
              <p:cNvGrpSpPr>
                <a:grpSpLocks/>
              </p:cNvGrpSpPr>
              <p:nvPr/>
            </p:nvGrpSpPr>
            <p:grpSpPr bwMode="auto">
              <a:xfrm>
                <a:off x="3917" y="1327"/>
                <a:ext cx="499" cy="373"/>
                <a:chOff x="3511" y="3072"/>
                <a:chExt cx="729" cy="624"/>
              </a:xfrm>
            </p:grpSpPr>
            <p:sp>
              <p:nvSpPr>
                <p:cNvPr id="59495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57" name="Group 13"/>
              <p:cNvGrpSpPr>
                <a:grpSpLocks/>
              </p:cNvGrpSpPr>
              <p:nvPr/>
            </p:nvGrpSpPr>
            <p:grpSpPr bwMode="auto">
              <a:xfrm>
                <a:off x="4515" y="693"/>
                <a:ext cx="499" cy="373"/>
                <a:chOff x="3511" y="3072"/>
                <a:chExt cx="729" cy="624"/>
              </a:xfrm>
            </p:grpSpPr>
            <p:sp>
              <p:nvSpPr>
                <p:cNvPr id="59495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62" name="Group 18"/>
              <p:cNvGrpSpPr>
                <a:grpSpLocks/>
              </p:cNvGrpSpPr>
              <p:nvPr/>
            </p:nvGrpSpPr>
            <p:grpSpPr bwMode="auto">
              <a:xfrm>
                <a:off x="5002" y="1327"/>
                <a:ext cx="498" cy="373"/>
                <a:chOff x="3511" y="3072"/>
                <a:chExt cx="729" cy="624"/>
              </a:xfrm>
            </p:grpSpPr>
            <p:sp>
              <p:nvSpPr>
                <p:cNvPr id="594963"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4"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5"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6"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67"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8"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9"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0"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4971"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4972"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4973"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4"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975" name="Group 31"/>
              <p:cNvGrpSpPr>
                <a:grpSpLocks/>
              </p:cNvGrpSpPr>
              <p:nvPr/>
            </p:nvGrpSpPr>
            <p:grpSpPr bwMode="auto">
              <a:xfrm>
                <a:off x="3518" y="1960"/>
                <a:ext cx="499" cy="373"/>
                <a:chOff x="3511" y="3072"/>
                <a:chExt cx="729" cy="624"/>
              </a:xfrm>
            </p:grpSpPr>
            <p:sp>
              <p:nvSpPr>
                <p:cNvPr id="594976"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7"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8"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9"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0"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4981"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82"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4983" name="Group 39"/>
              <p:cNvGrpSpPr>
                <a:grpSpLocks/>
              </p:cNvGrpSpPr>
              <p:nvPr/>
            </p:nvGrpSpPr>
            <p:grpSpPr bwMode="auto">
              <a:xfrm>
                <a:off x="4414" y="1954"/>
                <a:ext cx="498" cy="373"/>
                <a:chOff x="3511" y="3072"/>
                <a:chExt cx="729" cy="624"/>
              </a:xfrm>
            </p:grpSpPr>
            <p:sp>
              <p:nvSpPr>
                <p:cNvPr id="594984"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5"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6"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7"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8"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9"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90"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4991"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4992"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3"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4994"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95" name="Text Box 51"/>
          <p:cNvSpPr txBox="1">
            <a:spLocks noChangeArrowheads="1"/>
          </p:cNvSpPr>
          <p:nvPr/>
        </p:nvSpPr>
        <p:spPr bwMode="auto">
          <a:xfrm>
            <a:off x="381000" y="207327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Any time we traverse through a tree, we always start with the </a:t>
            </a:r>
            <a:r>
              <a:rPr lang="en-US">
                <a:solidFill>
                  <a:srgbClr val="6600CC"/>
                </a:solidFill>
                <a:cs typeface="Courier New" pitchFamily="49" charset="0"/>
              </a:rPr>
              <a:t>root node</a:t>
            </a:r>
            <a:r>
              <a:rPr lang="en-US">
                <a:cs typeface="Courier New" pitchFamily="49" charset="0"/>
              </a:rPr>
              <a:t>.</a:t>
            </a:r>
          </a:p>
        </p:txBody>
      </p:sp>
      <p:sp>
        <p:nvSpPr>
          <p:cNvPr id="594996" name="Oval 52"/>
          <p:cNvSpPr>
            <a:spLocks noChangeArrowheads="1"/>
          </p:cNvSpPr>
          <p:nvPr/>
        </p:nvSpPr>
        <p:spPr bwMode="auto">
          <a:xfrm>
            <a:off x="6705600" y="1295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8" name="Rectangle 54"/>
          <p:cNvSpPr>
            <a:spLocks noChangeArrowheads="1"/>
          </p:cNvSpPr>
          <p:nvPr/>
        </p:nvSpPr>
        <p:spPr bwMode="auto">
          <a:xfrm>
            <a:off x="1524000" y="5334000"/>
            <a:ext cx="39624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9" name="Text Box 55"/>
          <p:cNvSpPr txBox="1">
            <a:spLocks noChangeArrowheads="1"/>
          </p:cNvSpPr>
          <p:nvPr/>
        </p:nvSpPr>
        <p:spPr bwMode="auto">
          <a:xfrm>
            <a:off x="457200" y="3216275"/>
            <a:ext cx="51816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There are four common ways to traverse 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ntr" presetSubtype="0" fill="hold" grpId="0" nodeType="clickEffect">
                                  <p:stCondLst>
                                    <p:cond delay="0"/>
                                  </p:stCondLst>
                                  <p:childTnLst>
                                    <p:set>
                                      <p:cBhvr>
                                        <p:cTn id="10" dur="1" fill="hold">
                                          <p:stCondLst>
                                            <p:cond delay="0"/>
                                          </p:stCondLst>
                                        </p:cTn>
                                        <p:tgtEl>
                                          <p:spTgt spid="594996"/>
                                        </p:tgtEl>
                                        <p:attrNameLst>
                                          <p:attrName>style.visibility</p:attrName>
                                        </p:attrNameLst>
                                      </p:cBhvr>
                                      <p:to>
                                        <p:strVal val="visible"/>
                                      </p:to>
                                    </p:set>
                                    <p:animEffect transition="in" filter="fade">
                                      <p:cBhvr>
                                        <p:cTn id="11" dur="2000"/>
                                        <p:tgtEl>
                                          <p:spTgt spid="594996"/>
                                        </p:tgtEl>
                                      </p:cBhvr>
                                    </p:animEffect>
                                    <p:anim calcmode="lin" valueType="num">
                                      <p:cBhvr>
                                        <p:cTn id="12" dur="2000" fill="hold"/>
                                        <p:tgtEl>
                                          <p:spTgt spid="594996"/>
                                        </p:tgtEl>
                                        <p:attrNameLst>
                                          <p:attrName>style.rotation</p:attrName>
                                        </p:attrNameLst>
                                      </p:cBhvr>
                                      <p:tavLst>
                                        <p:tav tm="0">
                                          <p:val>
                                            <p:fltVal val="720"/>
                                          </p:val>
                                        </p:tav>
                                        <p:tav tm="100000">
                                          <p:val>
                                            <p:fltVal val="0"/>
                                          </p:val>
                                        </p:tav>
                                      </p:tavLst>
                                    </p:anim>
                                    <p:anim calcmode="lin" valueType="num">
                                      <p:cBhvr>
                                        <p:cTn id="13" dur="2000" fill="hold"/>
                                        <p:tgtEl>
                                          <p:spTgt spid="594996"/>
                                        </p:tgtEl>
                                        <p:attrNameLst>
                                          <p:attrName>ppt_h</p:attrName>
                                        </p:attrNameLst>
                                      </p:cBhvr>
                                      <p:tavLst>
                                        <p:tav tm="0">
                                          <p:val>
                                            <p:fltVal val="0"/>
                                          </p:val>
                                        </p:tav>
                                        <p:tav tm="100000">
                                          <p:val>
                                            <p:strVal val="#ppt_h"/>
                                          </p:val>
                                        </p:tav>
                                      </p:tavLst>
                                    </p:anim>
                                    <p:anim calcmode="lin" valueType="num">
                                      <p:cBhvr>
                                        <p:cTn id="14" dur="2000" fill="hold"/>
                                        <p:tgtEl>
                                          <p:spTgt spid="594996"/>
                                        </p:tgtEl>
                                        <p:attrNameLst>
                                          <p:attrName>ppt_w</p:attrName>
                                        </p:attrNameLst>
                                      </p:cBhvr>
                                      <p:tavLst>
                                        <p:tav tm="0">
                                          <p:val>
                                            <p:fltVal val="0"/>
                                          </p:val>
                                        </p:tav>
                                        <p:tav tm="100000">
                                          <p:val>
                                            <p:strVal val="#ppt_w"/>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94948"/>
                                        </p:tgtEl>
                                        <p:attrNameLst>
                                          <p:attrName>style.visibility</p:attrName>
                                        </p:attrNameLst>
                                      </p:cBhvr>
                                      <p:to>
                                        <p:strVal val="visible"/>
                                      </p:to>
                                    </p:set>
                                    <p:anim calcmode="lin" valueType="num">
                                      <p:cBhvr additive="base">
                                        <p:cTn id="23" dur="500" fill="hold"/>
                                        <p:tgtEl>
                                          <p:spTgt spid="594948"/>
                                        </p:tgtEl>
                                        <p:attrNameLst>
                                          <p:attrName>ppt_x</p:attrName>
                                        </p:attrNameLst>
                                      </p:cBhvr>
                                      <p:tavLst>
                                        <p:tav tm="0">
                                          <p:val>
                                            <p:strVal val="#ppt_x"/>
                                          </p:val>
                                        </p:tav>
                                        <p:tav tm="100000">
                                          <p:val>
                                            <p:strVal val="#ppt_x"/>
                                          </p:val>
                                        </p:tav>
                                      </p:tavLst>
                                    </p:anim>
                                    <p:anim calcmode="lin" valueType="num">
                                      <p:cBhvr additive="base">
                                        <p:cTn id="24"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94998"/>
                                        </p:tgtEl>
                                        <p:attrNameLst>
                                          <p:attrName>style.visibility</p:attrName>
                                        </p:attrNameLst>
                                      </p:cBhvr>
                                      <p:to>
                                        <p:strVal val="visible"/>
                                      </p:to>
                                    </p:set>
                                    <p:animEffect transition="in" filter="wipe(left)">
                                      <p:cBhvr>
                                        <p:cTn id="29" dur="500"/>
                                        <p:tgtEl>
                                          <p:spTgt spid="59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95" grpId="0"/>
      <p:bldP spid="594996" grpId="0" animBg="1"/>
      <p:bldP spid="594998" grpId="0" animBg="1"/>
      <p:bldP spid="59499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BA16AF89-EFC9-480E-8CFB-5CEE5DB98DCF}" type="slidenum">
              <a:rPr lang="en-US"/>
              <a:pPr/>
              <a:t>46</a:t>
            </a:fld>
            <a:endParaRPr lang="en-US"/>
          </a:p>
        </p:txBody>
      </p:sp>
      <p:sp>
        <p:nvSpPr>
          <p:cNvPr id="596994" name="Rectangle 2"/>
          <p:cNvSpPr>
            <a:spLocks noGrp="1" noChangeArrowheads="1"/>
          </p:cNvSpPr>
          <p:nvPr>
            <p:ph type="title"/>
          </p:nvPr>
        </p:nvSpPr>
        <p:spPr/>
        <p:txBody>
          <a:bodyPr/>
          <a:lstStyle/>
          <a:p>
            <a:r>
              <a:rPr lang="en-US"/>
              <a:t>The Preorder Traversal</a:t>
            </a:r>
          </a:p>
        </p:txBody>
      </p:sp>
      <p:sp>
        <p:nvSpPr>
          <p:cNvPr id="596995" name="Text Box 3"/>
          <p:cNvSpPr txBox="1">
            <a:spLocks noChangeArrowheads="1"/>
          </p:cNvSpPr>
          <p:nvPr/>
        </p:nvSpPr>
        <p:spPr bwMode="auto">
          <a:xfrm>
            <a:off x="434975" y="1182688"/>
            <a:ext cx="5356225" cy="2800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Preorder</a:t>
            </a:r>
            <a:r>
              <a:rPr lang="en-US"/>
              <a:t>:</a:t>
            </a:r>
          </a:p>
          <a:p>
            <a:endParaRPr lang="en-US" sz="1000"/>
          </a:p>
          <a:p>
            <a:r>
              <a:rPr lang="en-US"/>
              <a:t>   1. Process the current node.</a:t>
            </a:r>
          </a:p>
          <a:p>
            <a:r>
              <a:rPr lang="en-US"/>
              <a:t>   2. Process the nodes in the left </a:t>
            </a:r>
            <a:br>
              <a:rPr lang="en-US"/>
            </a:br>
            <a:r>
              <a:rPr lang="en-US"/>
              <a:t>       sub-tree.</a:t>
            </a:r>
          </a:p>
          <a:p>
            <a:r>
              <a:rPr lang="en-US"/>
              <a:t>   3. Process the nodes in the right </a:t>
            </a:r>
            <a:br>
              <a:rPr lang="en-US"/>
            </a:br>
            <a:r>
              <a:rPr lang="en-US"/>
              <a:t>      sub-tree.</a:t>
            </a:r>
          </a:p>
          <a:p>
            <a:endParaRPr lang="en-US"/>
          </a:p>
        </p:txBody>
      </p:sp>
      <p:sp>
        <p:nvSpPr>
          <p:cNvPr id="596996" name="Text Box 4"/>
          <p:cNvSpPr txBox="1">
            <a:spLocks noChangeArrowheads="1"/>
          </p:cNvSpPr>
          <p:nvPr/>
        </p:nvSpPr>
        <p:spPr bwMode="auto">
          <a:xfrm>
            <a:off x="517525" y="3810000"/>
            <a:ext cx="84264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By “</a:t>
            </a:r>
            <a:r>
              <a:rPr lang="en-US">
                <a:solidFill>
                  <a:srgbClr val="FF3300"/>
                </a:solidFill>
              </a:rPr>
              <a:t>process the current node</a:t>
            </a:r>
            <a:r>
              <a:rPr lang="en-US"/>
              <a:t>” we typically mean one of the following:</a:t>
            </a:r>
          </a:p>
        </p:txBody>
      </p:sp>
      <p:sp>
        <p:nvSpPr>
          <p:cNvPr id="596997" name="Rectangle 5"/>
          <p:cNvSpPr>
            <a:spLocks noChangeArrowheads="1"/>
          </p:cNvSpPr>
          <p:nvPr/>
        </p:nvSpPr>
        <p:spPr bwMode="auto">
          <a:xfrm>
            <a:off x="881063" y="4864100"/>
            <a:ext cx="8035925"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a:solidFill>
                  <a:srgbClr val="6600CC"/>
                </a:solidFill>
              </a:rPr>
              <a:t>Print the current node’s value out.</a:t>
            </a:r>
          </a:p>
          <a:p>
            <a:pPr marL="457200" indent="-457200">
              <a:buFontTx/>
              <a:buAutoNum type="arabicPeriod"/>
            </a:pPr>
            <a:r>
              <a:rPr lang="en-US">
                <a:solidFill>
                  <a:srgbClr val="006666"/>
                </a:solidFill>
              </a:rPr>
              <a:t>Search the current node to see if its value matches the one you’re searching for.</a:t>
            </a:r>
          </a:p>
          <a:p>
            <a:pPr marL="457200" indent="-457200">
              <a:buFontTx/>
              <a:buAutoNum type="arabicPeriod"/>
            </a:pPr>
            <a:r>
              <a:rPr lang="en-US">
                <a:solidFill>
                  <a:srgbClr val="6600CC"/>
                </a:solidFill>
              </a:rPr>
              <a:t>Add the current node’s value to a total for the tree</a:t>
            </a:r>
          </a:p>
          <a:p>
            <a:pPr marL="457200" indent="-457200">
              <a:buFontTx/>
              <a:buAutoNum type="arabicPeriod"/>
            </a:pPr>
            <a:r>
              <a:rPr lang="en-US">
                <a:solidFill>
                  <a:srgbClr val="006666"/>
                </a:solidFill>
              </a:rPr>
              <a:t>Etc…</a:t>
            </a:r>
          </a:p>
        </p:txBody>
      </p:sp>
      <p:grpSp>
        <p:nvGrpSpPr>
          <p:cNvPr id="596998" name="Group 6"/>
          <p:cNvGrpSpPr>
            <a:grpSpLocks/>
          </p:cNvGrpSpPr>
          <p:nvPr/>
        </p:nvGrpSpPr>
        <p:grpSpPr bwMode="auto">
          <a:xfrm>
            <a:off x="5638800" y="612775"/>
            <a:ext cx="3521075" cy="2892425"/>
            <a:chOff x="3552" y="509"/>
            <a:chExt cx="2218" cy="1822"/>
          </a:xfrm>
        </p:grpSpPr>
        <p:grpSp>
          <p:nvGrpSpPr>
            <p:cNvPr id="596999" name="Group 7"/>
            <p:cNvGrpSpPr>
              <a:grpSpLocks/>
            </p:cNvGrpSpPr>
            <p:nvPr/>
          </p:nvGrpSpPr>
          <p:grpSpPr bwMode="auto">
            <a:xfrm>
              <a:off x="3552" y="672"/>
              <a:ext cx="2043" cy="1659"/>
              <a:chOff x="3489" y="693"/>
              <a:chExt cx="2043" cy="1659"/>
            </a:xfrm>
          </p:grpSpPr>
          <p:grpSp>
            <p:nvGrpSpPr>
              <p:cNvPr id="597000" name="Group 8"/>
              <p:cNvGrpSpPr>
                <a:grpSpLocks/>
              </p:cNvGrpSpPr>
              <p:nvPr/>
            </p:nvGrpSpPr>
            <p:grpSpPr bwMode="auto">
              <a:xfrm>
                <a:off x="3917" y="1327"/>
                <a:ext cx="499" cy="373"/>
                <a:chOff x="3511" y="3072"/>
                <a:chExt cx="729" cy="624"/>
              </a:xfrm>
            </p:grpSpPr>
            <p:sp>
              <p:nvSpPr>
                <p:cNvPr id="597001"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2"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3"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4"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05" name="Group 13"/>
              <p:cNvGrpSpPr>
                <a:grpSpLocks/>
              </p:cNvGrpSpPr>
              <p:nvPr/>
            </p:nvGrpSpPr>
            <p:grpSpPr bwMode="auto">
              <a:xfrm>
                <a:off x="4515" y="693"/>
                <a:ext cx="499" cy="373"/>
                <a:chOff x="3511" y="3072"/>
                <a:chExt cx="729" cy="624"/>
              </a:xfrm>
            </p:grpSpPr>
            <p:sp>
              <p:nvSpPr>
                <p:cNvPr id="597006"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7"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8"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9"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10" name="Group 18"/>
              <p:cNvGrpSpPr>
                <a:grpSpLocks/>
              </p:cNvGrpSpPr>
              <p:nvPr/>
            </p:nvGrpSpPr>
            <p:grpSpPr bwMode="auto">
              <a:xfrm>
                <a:off x="5002" y="1327"/>
                <a:ext cx="498" cy="373"/>
                <a:chOff x="3511" y="3072"/>
                <a:chExt cx="729" cy="624"/>
              </a:xfrm>
            </p:grpSpPr>
            <p:sp>
              <p:nvSpPr>
                <p:cNvPr id="597011"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2"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3"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4"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15"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6"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7"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18"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7019"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7020"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7021"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22"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7023" name="Group 31"/>
              <p:cNvGrpSpPr>
                <a:grpSpLocks/>
              </p:cNvGrpSpPr>
              <p:nvPr/>
            </p:nvGrpSpPr>
            <p:grpSpPr bwMode="auto">
              <a:xfrm>
                <a:off x="3518" y="1960"/>
                <a:ext cx="499" cy="373"/>
                <a:chOff x="3511" y="3072"/>
                <a:chExt cx="729" cy="624"/>
              </a:xfrm>
            </p:grpSpPr>
            <p:sp>
              <p:nvSpPr>
                <p:cNvPr id="59702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28"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7029"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0"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7031" name="Group 39"/>
              <p:cNvGrpSpPr>
                <a:grpSpLocks/>
              </p:cNvGrpSpPr>
              <p:nvPr/>
            </p:nvGrpSpPr>
            <p:grpSpPr bwMode="auto">
              <a:xfrm>
                <a:off x="4414" y="1954"/>
                <a:ext cx="498" cy="373"/>
                <a:chOff x="3511" y="3072"/>
                <a:chExt cx="729" cy="624"/>
              </a:xfrm>
            </p:grpSpPr>
            <p:sp>
              <p:nvSpPr>
                <p:cNvPr id="597032"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3"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4"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5"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36"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7"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8"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7039"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7040"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1"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7042"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43" name="Oval 51"/>
          <p:cNvSpPr>
            <a:spLocks noChangeArrowheads="1"/>
          </p:cNvSpPr>
          <p:nvPr/>
        </p:nvSpPr>
        <p:spPr bwMode="auto">
          <a:xfrm>
            <a:off x="7391400" y="833279"/>
            <a:ext cx="562361" cy="459887"/>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5" name="Oval 53"/>
          <p:cNvSpPr>
            <a:spLocks noChangeArrowheads="1"/>
          </p:cNvSpPr>
          <p:nvPr/>
        </p:nvSpPr>
        <p:spPr bwMode="auto">
          <a:xfrm>
            <a:off x="5257800" y="1524000"/>
            <a:ext cx="2971800" cy="25146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6" name="Oval 54"/>
          <p:cNvSpPr>
            <a:spLocks noChangeArrowheads="1"/>
          </p:cNvSpPr>
          <p:nvPr/>
        </p:nvSpPr>
        <p:spPr bwMode="auto">
          <a:xfrm>
            <a:off x="7620000" y="1676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8" name="Line 56"/>
          <p:cNvSpPr>
            <a:spLocks noChangeShapeType="1"/>
          </p:cNvSpPr>
          <p:nvPr/>
        </p:nvSpPr>
        <p:spPr bwMode="auto">
          <a:xfrm>
            <a:off x="304800" y="1905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9" name="Line 57"/>
          <p:cNvSpPr>
            <a:spLocks noChangeShapeType="1"/>
          </p:cNvSpPr>
          <p:nvPr/>
        </p:nvSpPr>
        <p:spPr bwMode="auto">
          <a:xfrm>
            <a:off x="304800" y="2286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50" name="Line 58"/>
          <p:cNvSpPr>
            <a:spLocks noChangeShapeType="1"/>
          </p:cNvSpPr>
          <p:nvPr/>
        </p:nvSpPr>
        <p:spPr bwMode="auto">
          <a:xfrm>
            <a:off x="304800" y="3005138"/>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 calcmode="lin" valueType="num">
                                      <p:cBhvr additive="base">
                                        <p:cTn id="7" dur="500" fill="hold"/>
                                        <p:tgtEl>
                                          <p:spTgt spid="596995"/>
                                        </p:tgtEl>
                                        <p:attrNameLst>
                                          <p:attrName>ppt_x</p:attrName>
                                        </p:attrNameLst>
                                      </p:cBhvr>
                                      <p:tavLst>
                                        <p:tav tm="0">
                                          <p:val>
                                            <p:strVal val="#ppt_x"/>
                                          </p:val>
                                        </p:tav>
                                        <p:tav tm="100000">
                                          <p:val>
                                            <p:strVal val="#ppt_x"/>
                                          </p:val>
                                        </p:tav>
                                      </p:tavLst>
                                    </p:anim>
                                    <p:anim calcmode="lin" valueType="num">
                                      <p:cBhvr additive="base">
                                        <p:cTn id="8" dur="500" fill="hold"/>
                                        <p:tgtEl>
                                          <p:spTgt spid="5969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96998"/>
                                        </p:tgtEl>
                                        <p:attrNameLst>
                                          <p:attrName>style.visibility</p:attrName>
                                        </p:attrNameLst>
                                      </p:cBhvr>
                                      <p:to>
                                        <p:strVal val="visible"/>
                                      </p:to>
                                    </p:set>
                                    <p:animEffect transition="in" filter="wipe(up)">
                                      <p:cBhvr>
                                        <p:cTn id="13" dur="500"/>
                                        <p:tgtEl>
                                          <p:spTgt spid="5969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704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7043"/>
                                        </p:tgtEl>
                                        <p:attrNameLst>
                                          <p:attrName>style.visibility</p:attrName>
                                        </p:attrNameLst>
                                      </p:cBhvr>
                                      <p:to>
                                        <p:strVal val="visible"/>
                                      </p:to>
                                    </p:set>
                                    <p:animEffect transition="in" filter="wipe(down)">
                                      <p:cBhvr>
                                        <p:cTn id="22" dur="500"/>
                                        <p:tgtEl>
                                          <p:spTgt spid="5970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9704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9704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70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97045"/>
                                        </p:tgtEl>
                                        <p:attrNameLst>
                                          <p:attrName>style.visibility</p:attrName>
                                        </p:attrNameLst>
                                      </p:cBhvr>
                                      <p:to>
                                        <p:strVal val="visible"/>
                                      </p:to>
                                    </p:set>
                                    <p:animEffect transition="in" filter="wipe(down)">
                                      <p:cBhvr>
                                        <p:cTn id="39" dur="500"/>
                                        <p:tgtEl>
                                          <p:spTgt spid="5970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97045"/>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9704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9705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97046"/>
                                        </p:tgtEl>
                                        <p:attrNameLst>
                                          <p:attrName>style.visibility</p:attrName>
                                        </p:attrNameLst>
                                      </p:cBhvr>
                                      <p:to>
                                        <p:strVal val="visible"/>
                                      </p:to>
                                    </p:set>
                                    <p:animEffect transition="in" filter="wipe(down)">
                                      <p:cBhvr>
                                        <p:cTn id="56" dur="500"/>
                                        <p:tgtEl>
                                          <p:spTgt spid="5970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9704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97050"/>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699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6997">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6997">
                                            <p:txEl>
                                              <p:pRg st="1" end="1"/>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6997">
                                            <p:txEl>
                                              <p:pRg st="2" end="2"/>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6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P spid="596996" grpId="0"/>
      <p:bldP spid="596997" grpId="0" build="p"/>
      <p:bldP spid="597043" grpId="0" animBg="1"/>
      <p:bldP spid="597043" grpId="1" animBg="1"/>
      <p:bldP spid="597045" grpId="0" animBg="1"/>
      <p:bldP spid="597045" grpId="1" animBg="1"/>
      <p:bldP spid="597046" grpId="0" animBg="1"/>
      <p:bldP spid="597046" grpId="1" animBg="1"/>
      <p:bldP spid="597048" grpId="0" animBg="1"/>
      <p:bldP spid="597048" grpId="1" animBg="1"/>
      <p:bldP spid="597049" grpId="0" animBg="1"/>
      <p:bldP spid="597049" grpId="1" animBg="1"/>
      <p:bldP spid="597050" grpId="0" animBg="1"/>
      <p:bldP spid="597050"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47</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sp>
        <p:nvSpPr>
          <p:cNvPr id="599044" name="Line 4"/>
          <p:cNvSpPr>
            <a:spLocks noChangeShapeType="1"/>
          </p:cNvSpPr>
          <p:nvPr/>
        </p:nvSpPr>
        <p:spPr bwMode="auto">
          <a:xfrm>
            <a:off x="6732588" y="52212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46" name="Group 6"/>
          <p:cNvGrpSpPr>
            <a:grpSpLocks/>
          </p:cNvGrpSpPr>
          <p:nvPr/>
        </p:nvGrpSpPr>
        <p:grpSpPr bwMode="auto">
          <a:xfrm>
            <a:off x="5638800" y="155575"/>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36550"/>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cxnSp>
        <p:nvCxnSpPr>
          <p:cNvPr id="139" name="Straight Arrow Connector 138"/>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099" name="Text Box 59"/>
          <p:cNvSpPr txBox="1">
            <a:spLocks noChangeArrowheads="1"/>
          </p:cNvSpPr>
          <p:nvPr/>
        </p:nvSpPr>
        <p:spPr bwMode="auto">
          <a:xfrm>
            <a:off x="7481455" y="381000"/>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cxnSp>
        <p:nvCxnSpPr>
          <p:cNvPr id="5" name="Straight Arrow Connector 4"/>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112" name="Text Box 72"/>
          <p:cNvSpPr txBox="1">
            <a:spLocks noChangeArrowheads="1"/>
          </p:cNvSpPr>
          <p:nvPr/>
        </p:nvSpPr>
        <p:spPr bwMode="auto">
          <a:xfrm>
            <a:off x="6530050" y="1407048"/>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14"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599125" name="Text Box 85"/>
          <p:cNvSpPr txBox="1">
            <a:spLocks noChangeArrowheads="1"/>
          </p:cNvSpPr>
          <p:nvPr/>
        </p:nvSpPr>
        <p:spPr bwMode="auto">
          <a:xfrm>
            <a:off x="5953125" y="2410648"/>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95" name="Line 4"/>
          <p:cNvSpPr>
            <a:spLocks noChangeShapeType="1"/>
          </p:cNvSpPr>
          <p:nvPr/>
        </p:nvSpPr>
        <p:spPr bwMode="auto">
          <a:xfrm>
            <a:off x="6753454" y="5791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4"/>
          <p:cNvSpPr>
            <a:spLocks noChangeShapeType="1"/>
          </p:cNvSpPr>
          <p:nvPr/>
        </p:nvSpPr>
        <p:spPr bwMode="auto">
          <a:xfrm>
            <a:off x="6783755" y="6172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4"/>
          <p:cNvSpPr>
            <a:spLocks noChangeShapeType="1"/>
          </p:cNvSpPr>
          <p:nvPr/>
        </p:nvSpPr>
        <p:spPr bwMode="auto">
          <a:xfrm>
            <a:off x="-52042" y="429370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4"/>
          <p:cNvSpPr>
            <a:spLocks noChangeShapeType="1"/>
          </p:cNvSpPr>
          <p:nvPr/>
        </p:nvSpPr>
        <p:spPr bwMode="auto">
          <a:xfrm>
            <a:off x="178905" y="48469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4"/>
          <p:cNvSpPr>
            <a:spLocks noChangeShapeType="1"/>
          </p:cNvSpPr>
          <p:nvPr/>
        </p:nvSpPr>
        <p:spPr bwMode="auto">
          <a:xfrm>
            <a:off x="178905" y="55499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
          <p:cNvSpPr>
            <a:spLocks noChangeShapeType="1"/>
          </p:cNvSpPr>
          <p:nvPr/>
        </p:nvSpPr>
        <p:spPr bwMode="auto">
          <a:xfrm>
            <a:off x="168966" y="59535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02" name="Line 4"/>
          <p:cNvSpPr>
            <a:spLocks noChangeShapeType="1"/>
          </p:cNvSpPr>
          <p:nvPr/>
        </p:nvSpPr>
        <p:spPr bwMode="auto">
          <a:xfrm>
            <a:off x="76200" y="398531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bwMode="auto">
          <a:xfrm>
            <a:off x="6299200" y="-76200"/>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01435"/>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07" name="Line 4"/>
          <p:cNvSpPr>
            <a:spLocks noChangeShapeType="1"/>
          </p:cNvSpPr>
          <p:nvPr/>
        </p:nvSpPr>
        <p:spPr bwMode="auto">
          <a:xfrm>
            <a:off x="334618" y="453528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4"/>
          <p:cNvSpPr>
            <a:spLocks noChangeShapeType="1"/>
          </p:cNvSpPr>
          <p:nvPr/>
        </p:nvSpPr>
        <p:spPr bwMode="auto">
          <a:xfrm>
            <a:off x="334618" y="52641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109"/>
          <p:cNvSpPr/>
          <p:nvPr/>
        </p:nvSpPr>
        <p:spPr bwMode="auto">
          <a:xfrm>
            <a:off x="7772401" y="142129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4" name="Line 4"/>
          <p:cNvSpPr>
            <a:spLocks noChangeShapeType="1"/>
          </p:cNvSpPr>
          <p:nvPr/>
        </p:nvSpPr>
        <p:spPr bwMode="auto">
          <a:xfrm>
            <a:off x="294861" y="37801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14"/>
          <p:cNvSpPr/>
          <p:nvPr/>
        </p:nvSpPr>
        <p:spPr bwMode="auto">
          <a:xfrm>
            <a:off x="5348840" y="1415636"/>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1265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06323"/>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0" name="Line 4"/>
          <p:cNvSpPr>
            <a:spLocks noChangeShapeType="1"/>
          </p:cNvSpPr>
          <p:nvPr/>
        </p:nvSpPr>
        <p:spPr bwMode="auto">
          <a:xfrm>
            <a:off x="509588" y="430364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
          <p:cNvSpPr>
            <a:spLocks noChangeShapeType="1"/>
          </p:cNvSpPr>
          <p:nvPr/>
        </p:nvSpPr>
        <p:spPr bwMode="auto">
          <a:xfrm>
            <a:off x="499856"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
          <p:cNvSpPr>
            <a:spLocks noChangeShapeType="1"/>
          </p:cNvSpPr>
          <p:nvPr/>
        </p:nvSpPr>
        <p:spPr bwMode="auto">
          <a:xfrm>
            <a:off x="509590" y="5413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Text Box 2"/>
          <p:cNvSpPr txBox="1">
            <a:spLocks noChangeArrowheads="1"/>
          </p:cNvSpPr>
          <p:nvPr/>
        </p:nvSpPr>
        <p:spPr bwMode="auto">
          <a:xfrm>
            <a:off x="663575" y="33464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25" name="Line 4"/>
          <p:cNvSpPr>
            <a:spLocks noChangeShapeType="1"/>
          </p:cNvSpPr>
          <p:nvPr/>
        </p:nvSpPr>
        <p:spPr bwMode="auto">
          <a:xfrm>
            <a:off x="467141" y="354267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2922441" y="2188147"/>
            <a:ext cx="995785" cy="461665"/>
          </a:xfrm>
          <a:prstGeom prst="rect">
            <a:avLst/>
          </a:prstGeom>
          <a:noFill/>
        </p:spPr>
        <p:txBody>
          <a:bodyPr wrap="none" rtlCol="0">
            <a:spAutoFit/>
          </a:bodyPr>
          <a:lstStyle/>
          <a:p>
            <a:r>
              <a:rPr lang="en-US" dirty="0">
                <a:solidFill>
                  <a:srgbClr val="FF0000"/>
                </a:solidFill>
              </a:rPr>
              <a:t>NULL</a:t>
            </a:r>
          </a:p>
        </p:txBody>
      </p:sp>
      <p:grpSp>
        <p:nvGrpSpPr>
          <p:cNvPr id="127" name="Group 53"/>
          <p:cNvGrpSpPr>
            <a:grpSpLocks/>
          </p:cNvGrpSpPr>
          <p:nvPr/>
        </p:nvGrpSpPr>
        <p:grpSpPr bwMode="auto">
          <a:xfrm>
            <a:off x="2084241" y="2139780"/>
            <a:ext cx="927100" cy="457200"/>
            <a:chOff x="1240" y="1132"/>
            <a:chExt cx="584" cy="288"/>
          </a:xfrm>
        </p:grpSpPr>
        <p:sp>
          <p:nvSpPr>
            <p:cNvPr id="12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1" name="Line 4"/>
          <p:cNvSpPr>
            <a:spLocks noChangeShapeType="1"/>
          </p:cNvSpPr>
          <p:nvPr/>
        </p:nvSpPr>
        <p:spPr bwMode="auto">
          <a:xfrm>
            <a:off x="712374" y="40628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4"/>
          <p:cNvSpPr>
            <a:spLocks noChangeShapeType="1"/>
          </p:cNvSpPr>
          <p:nvPr/>
        </p:nvSpPr>
        <p:spPr bwMode="auto">
          <a:xfrm>
            <a:off x="1060658" y="435699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0" name="Straight Arrow Connector 139"/>
          <p:cNvCxnSpPr/>
          <p:nvPr/>
        </p:nvCxnSpPr>
        <p:spPr bwMode="auto">
          <a:xfrm flipH="1">
            <a:off x="5536096" y="286375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25700"/>
            <a:ext cx="2327744" cy="9138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03" name="AutoShape 31"/>
          <p:cNvSpPr>
            <a:spLocks noChangeArrowheads="1"/>
          </p:cNvSpPr>
          <p:nvPr/>
        </p:nvSpPr>
        <p:spPr bwMode="auto">
          <a:xfrm>
            <a:off x="4267200" y="2553623"/>
            <a:ext cx="4230687" cy="2346278"/>
          </a:xfrm>
          <a:prstGeom prst="wedgeRoundRectCallout">
            <a:avLst>
              <a:gd name="adj1" fmla="val -98452"/>
              <a:gd name="adj2" fmla="val 45569"/>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a:t>Our base case checks to see if </a:t>
            </a:r>
            <a:r>
              <a:rPr lang="en-US" dirty="0">
                <a:solidFill>
                  <a:srgbClr val="FF0000"/>
                </a:solidFill>
              </a:rPr>
              <a:t>cur</a:t>
            </a:r>
            <a:r>
              <a:rPr lang="en-US" dirty="0"/>
              <a:t> points at an </a:t>
            </a:r>
            <a:r>
              <a:rPr lang="en-US" dirty="0">
                <a:solidFill>
                  <a:srgbClr val="FF0000"/>
                </a:solidFill>
              </a:rPr>
              <a:t>empty sub-tree</a:t>
            </a:r>
            <a:r>
              <a:rPr lang="en-US" dirty="0"/>
              <a:t>.</a:t>
            </a:r>
          </a:p>
          <a:p>
            <a:pPr algn="ctr"/>
            <a:endParaRPr lang="en-US" sz="1800" dirty="0"/>
          </a:p>
          <a:p>
            <a:pPr algn="ctr"/>
            <a:r>
              <a:rPr lang="en-US" dirty="0"/>
              <a:t>If so, there’s nothing to process and </a:t>
            </a:r>
            <a:r>
              <a:rPr lang="en-US" dirty="0">
                <a:solidFill>
                  <a:srgbClr val="FF0000"/>
                </a:solidFill>
              </a:rPr>
              <a:t>we’re done</a:t>
            </a:r>
            <a:r>
              <a:rPr lang="en-US" dirty="0"/>
              <a:t>!</a:t>
            </a:r>
          </a:p>
        </p:txBody>
      </p:sp>
      <p:sp>
        <p:nvSpPr>
          <p:cNvPr id="109" name="AutoShape 31"/>
          <p:cNvSpPr>
            <a:spLocks noChangeArrowheads="1"/>
          </p:cNvSpPr>
          <p:nvPr/>
        </p:nvSpPr>
        <p:spPr bwMode="auto">
          <a:xfrm>
            <a:off x="3670301" y="3451643"/>
            <a:ext cx="4230687" cy="1653757"/>
          </a:xfrm>
          <a:prstGeom prst="wedgeRoundRectCallout">
            <a:avLst>
              <a:gd name="adj1" fmla="val -92230"/>
              <a:gd name="adj2" fmla="val 72377"/>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a:t>Otherwise we </a:t>
            </a:r>
            <a:r>
              <a:rPr lang="en-US" dirty="0">
                <a:solidFill>
                  <a:srgbClr val="FF0000"/>
                </a:solidFill>
              </a:rPr>
              <a:t>“process” </a:t>
            </a:r>
            <a:r>
              <a:rPr lang="en-US" dirty="0"/>
              <a:t>the value in the current node…</a:t>
            </a:r>
          </a:p>
        </p:txBody>
      </p:sp>
      <p:sp>
        <p:nvSpPr>
          <p:cNvPr id="111" name="AutoShape 31"/>
          <p:cNvSpPr>
            <a:spLocks noChangeArrowheads="1"/>
          </p:cNvSpPr>
          <p:nvPr/>
        </p:nvSpPr>
        <p:spPr bwMode="auto">
          <a:xfrm>
            <a:off x="3288507" y="3512127"/>
            <a:ext cx="4660106" cy="1938301"/>
          </a:xfrm>
          <a:prstGeom prst="wedgeRoundRectCallout">
            <a:avLst>
              <a:gd name="adj1" fmla="val -92230"/>
              <a:gd name="adj2" fmla="val 72377"/>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a:t>Then we use </a:t>
            </a:r>
            <a:r>
              <a:rPr lang="en-US" dirty="0">
                <a:solidFill>
                  <a:srgbClr val="FF0000"/>
                </a:solidFill>
              </a:rPr>
              <a:t>recursion</a:t>
            </a:r>
            <a:r>
              <a:rPr lang="en-US" dirty="0"/>
              <a:t> to </a:t>
            </a:r>
            <a:r>
              <a:rPr lang="en-US"/>
              <a:t>process cur’s entire </a:t>
            </a:r>
            <a:r>
              <a:rPr lang="en-US" dirty="0">
                <a:solidFill>
                  <a:srgbClr val="FF0000"/>
                </a:solidFill>
              </a:rPr>
              <a:t>left subtree</a:t>
            </a:r>
            <a:r>
              <a:rPr lang="en-US" dirty="0"/>
              <a:t> (a simplifying step).</a:t>
            </a:r>
          </a:p>
        </p:txBody>
      </p:sp>
      <p:sp>
        <p:nvSpPr>
          <p:cNvPr id="122" name="Oval 53"/>
          <p:cNvSpPr>
            <a:spLocks noChangeArrowheads="1"/>
          </p:cNvSpPr>
          <p:nvPr/>
        </p:nvSpPr>
        <p:spPr bwMode="auto">
          <a:xfrm>
            <a:off x="5376550" y="1219200"/>
            <a:ext cx="2728360" cy="23622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AutoShape 31"/>
          <p:cNvSpPr>
            <a:spLocks noChangeArrowheads="1"/>
          </p:cNvSpPr>
          <p:nvPr/>
        </p:nvSpPr>
        <p:spPr bwMode="auto">
          <a:xfrm>
            <a:off x="3288507" y="3816927"/>
            <a:ext cx="4660106" cy="1938301"/>
          </a:xfrm>
          <a:prstGeom prst="wedgeRoundRectCallout">
            <a:avLst>
              <a:gd name="adj1" fmla="val -92230"/>
              <a:gd name="adj2" fmla="val 72377"/>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a:t>Once cur’s entire </a:t>
            </a:r>
            <a:r>
              <a:rPr lang="en-US" dirty="0">
                <a:solidFill>
                  <a:srgbClr val="FF0000"/>
                </a:solidFill>
              </a:rPr>
              <a:t>left subtree</a:t>
            </a:r>
            <a:r>
              <a:rPr lang="en-US" dirty="0"/>
              <a:t> has been processed, we then process its entire </a:t>
            </a:r>
            <a:r>
              <a:rPr lang="en-US" dirty="0">
                <a:solidFill>
                  <a:srgbClr val="FF0000"/>
                </a:solidFill>
              </a:rPr>
              <a:t>right subtree</a:t>
            </a:r>
            <a:r>
              <a:rPr lang="en-US" dirty="0"/>
              <a:t>!</a:t>
            </a:r>
          </a:p>
        </p:txBody>
      </p:sp>
      <p:sp>
        <p:nvSpPr>
          <p:cNvPr id="133" name="Oval 53"/>
          <p:cNvSpPr>
            <a:spLocks noChangeArrowheads="1"/>
          </p:cNvSpPr>
          <p:nvPr/>
        </p:nvSpPr>
        <p:spPr bwMode="auto">
          <a:xfrm>
            <a:off x="7772401" y="1099344"/>
            <a:ext cx="1337468" cy="1147175"/>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990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99046"/>
                                        </p:tgtEl>
                                        <p:attrNameLst>
                                          <p:attrName>style.visibility</p:attrName>
                                        </p:attrNameLst>
                                      </p:cBhvr>
                                      <p:to>
                                        <p:strVal val="visible"/>
                                      </p:to>
                                    </p:set>
                                    <p:animEffect transition="in" filter="wipe(up)">
                                      <p:cBhvr>
                                        <p:cTn id="19" dur="500"/>
                                        <p:tgtEl>
                                          <p:spTgt spid="59904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9093"/>
                                        </p:tgtEl>
                                        <p:attrNameLst>
                                          <p:attrName>style.visibility</p:attrName>
                                        </p:attrNameLst>
                                      </p:cBhvr>
                                      <p:to>
                                        <p:strVal val="visible"/>
                                      </p:to>
                                    </p:set>
                                    <p:animEffect transition="in" filter="wipe(left)">
                                      <p:cBhvr>
                                        <p:cTn id="40" dur="500"/>
                                        <p:tgtEl>
                                          <p:spTgt spid="59909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03"/>
                                        </p:tgtEl>
                                        <p:attrNameLst>
                                          <p:attrName>style.visibility</p:attrName>
                                        </p:attrNameLst>
                                      </p:cBhvr>
                                      <p:to>
                                        <p:strVal val="visible"/>
                                      </p:to>
                                    </p:set>
                                    <p:animEffect transition="in" filter="wipe(down)">
                                      <p:cBhvr>
                                        <p:cTn id="53" dur="500"/>
                                        <p:tgtEl>
                                          <p:spTgt spid="10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9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wipe(down)">
                                      <p:cBhvr>
                                        <p:cTn id="70" dur="500"/>
                                        <p:tgtEl>
                                          <p:spTgt spid="10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90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4.44444E-6 2.24433E-6 L -0.76181 0.13327 " pathEditMode="relative" rAng="0" ptsTypes="AA">
                                      <p:cBhvr>
                                        <p:cTn id="78" dur="2000" fill="hold"/>
                                        <p:tgtEl>
                                          <p:spTgt spid="599099"/>
                                        </p:tgtEl>
                                        <p:attrNameLst>
                                          <p:attrName>ppt_x</p:attrName>
                                          <p:attrName>ppt_y</p:attrName>
                                        </p:attrNameLst>
                                      </p:cBhvr>
                                      <p:rCtr x="-38090" y="6664"/>
                                    </p:animMotion>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0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9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animEffect transition="in" filter="wipe(down)">
                                      <p:cBhvr>
                                        <p:cTn id="95" dur="500"/>
                                        <p:tgtEl>
                                          <p:spTgt spid="11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wipe(down)">
                                      <p:cBhvr>
                                        <p:cTn id="100" dur="5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1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26"/>
                                        </p:tgtEl>
                                        <p:attrNameLst>
                                          <p:attrName>style.visibility</p:attrName>
                                        </p:attrNameLst>
                                      </p:cBhvr>
                                      <p:to>
                                        <p:strVal val="visible"/>
                                      </p:to>
                                    </p:set>
                                    <p:animEffect transition="in" filter="wipe(down)">
                                      <p:cBhvr>
                                        <p:cTn id="113" dur="500"/>
                                        <p:tgtEl>
                                          <p:spTgt spid="1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133"/>
                                        </p:tgtEl>
                                        <p:attrNameLst>
                                          <p:attrName>style.visibility</p:attrName>
                                        </p:attrNameLst>
                                      </p:cBhvr>
                                      <p:to>
                                        <p:strVal val="visible"/>
                                      </p:to>
                                    </p:set>
                                    <p:animEffect transition="in" filter="wipe(down)">
                                      <p:cBhvr>
                                        <p:cTn id="118" dur="500"/>
                                        <p:tgtEl>
                                          <p:spTgt spid="133"/>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3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2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wipe(up)">
                                      <p:cBhvr>
                                        <p:cTn id="131" dur="500"/>
                                        <p:tgtEl>
                                          <p:spTgt spid="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01"/>
                                        </p:tgtEl>
                                        <p:attrNameLst>
                                          <p:attrName>style.visibility</p:attrName>
                                        </p:attrNameLst>
                                      </p:cBhvr>
                                      <p:to>
                                        <p:strVal val="visible"/>
                                      </p:to>
                                    </p:set>
                                    <p:animEffect transition="in" filter="wipe(down)">
                                      <p:cBhvr>
                                        <p:cTn id="136" dur="500"/>
                                        <p:tgtEl>
                                          <p:spTgt spid="101"/>
                                        </p:tgtEl>
                                      </p:cBhvr>
                                    </p:animEffect>
                                  </p:childTnLst>
                                </p:cTn>
                              </p:par>
                            </p:childTnLst>
                          </p:cTn>
                        </p:par>
                      </p:childTnLst>
                    </p:cTn>
                  </p:par>
                  <p:par>
                    <p:cTn id="137" fill="hold">
                      <p:stCondLst>
                        <p:cond delay="indefinite"/>
                      </p:stCondLst>
                      <p:childTnLst>
                        <p:par>
                          <p:cTn id="138" fill="hold">
                            <p:stCondLst>
                              <p:cond delay="0"/>
                            </p:stCondLst>
                            <p:childTnLst>
                              <p:par>
                                <p:cTn id="139" presetID="7" presetClass="emph" presetSubtype="2" fill="hold" nodeType="clickEffect">
                                  <p:stCondLst>
                                    <p:cond delay="0"/>
                                  </p:stCondLst>
                                  <p:childTnLst>
                                    <p:animClr clrSpc="rgb" dir="cw">
                                      <p:cBhvr>
                                        <p:cTn id="140" dur="1000" fill="hold"/>
                                        <p:tgtEl>
                                          <p:spTgt spid="100"/>
                                        </p:tgtEl>
                                        <p:attrNameLst>
                                          <p:attrName>stroke.color</p:attrName>
                                        </p:attrNameLst>
                                      </p:cBhvr>
                                      <p:to>
                                        <a:srgbClr val="7F7F7F"/>
                                      </p:to>
                                    </p:animClr>
                                    <p:set>
                                      <p:cBhvr>
                                        <p:cTn id="141" dur="1000" fill="hold"/>
                                        <p:tgtEl>
                                          <p:spTgt spid="100"/>
                                        </p:tgtEl>
                                        <p:attrNameLst>
                                          <p:attrName>stroke.on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0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2"/>
                                        </p:tgtEl>
                                        <p:attrNameLst>
                                          <p:attrName>style.visibility</p:attrName>
                                        </p:attrNameLst>
                                      </p:cBhvr>
                                      <p:to>
                                        <p:strVal val="visible"/>
                                      </p:to>
                                    </p:set>
                                    <p:animEffect transition="in" filter="fade">
                                      <p:cBhvr>
                                        <p:cTn id="150" dur="500"/>
                                        <p:tgtEl>
                                          <p:spTgt spid="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10"/>
                                        </p:tgtEl>
                                        <p:attrNameLst>
                                          <p:attrName>style.visibility</p:attrName>
                                        </p:attrNameLst>
                                      </p:cBhvr>
                                      <p:to>
                                        <p:strVal val="visible"/>
                                      </p:to>
                                    </p:set>
                                    <p:animEffect transition="in" filter="fade">
                                      <p:cBhvr>
                                        <p:cTn id="153" dur="500"/>
                                        <p:tgtEl>
                                          <p:spTgt spid="110"/>
                                        </p:tgtEl>
                                      </p:cBhvr>
                                    </p:animEffect>
                                  </p:childTnLst>
                                </p:cTn>
                              </p:par>
                              <p:par>
                                <p:cTn id="154" presetID="22" presetClass="entr" presetSubtype="8" fill="hold" nodeType="withEffect">
                                  <p:stCondLst>
                                    <p:cond delay="0"/>
                                  </p:stCondLst>
                                  <p:childTnLst>
                                    <p:set>
                                      <p:cBhvr>
                                        <p:cTn id="155" dur="1" fill="hold">
                                          <p:stCondLst>
                                            <p:cond delay="0"/>
                                          </p:stCondLst>
                                        </p:cTn>
                                        <p:tgtEl>
                                          <p:spTgt spid="104"/>
                                        </p:tgtEl>
                                        <p:attrNameLst>
                                          <p:attrName>style.visibility</p:attrName>
                                        </p:attrNameLst>
                                      </p:cBhvr>
                                      <p:to>
                                        <p:strVal val="visible"/>
                                      </p:to>
                                    </p:set>
                                    <p:animEffect transition="in" filter="wipe(left)">
                                      <p:cBhvr>
                                        <p:cTn id="156" dur="500"/>
                                        <p:tgtEl>
                                          <p:spTgt spid="104"/>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10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0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0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99112"/>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0" presetClass="path" presetSubtype="0" accel="50000" decel="50000" fill="hold" grpId="1" nodeType="clickEffect">
                                  <p:stCondLst>
                                    <p:cond delay="0"/>
                                  </p:stCondLst>
                                  <p:childTnLst>
                                    <p:animMotion origin="layout" path="M 2.22222E-6 -7.47512E-7 L -0.6257 -0.0162 " pathEditMode="relative" rAng="0" ptsTypes="AA">
                                      <p:cBhvr>
                                        <p:cTn id="180" dur="2000" fill="hold"/>
                                        <p:tgtEl>
                                          <p:spTgt spid="599112"/>
                                        </p:tgtEl>
                                        <p:attrNameLst>
                                          <p:attrName>ppt_x</p:attrName>
                                          <p:attrName>ppt_y</p:attrName>
                                        </p:attrNameLst>
                                      </p:cBhvr>
                                      <p:rCtr x="-31285" y="-810"/>
                                    </p:animMotion>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08"/>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nodeType="clickEffect">
                                  <p:stCondLst>
                                    <p:cond delay="0"/>
                                  </p:stCondLst>
                                  <p:childTnLst>
                                    <p:set>
                                      <p:cBhvr>
                                        <p:cTn id="192" dur="1" fill="hold">
                                          <p:stCondLst>
                                            <p:cond delay="0"/>
                                          </p:stCondLst>
                                        </p:cTn>
                                        <p:tgtEl>
                                          <p:spTgt spid="139"/>
                                        </p:tgtEl>
                                        <p:attrNameLst>
                                          <p:attrName>style.visibility</p:attrName>
                                        </p:attrNameLst>
                                      </p:cBhvr>
                                      <p:to>
                                        <p:strVal val="visible"/>
                                      </p:to>
                                    </p:set>
                                    <p:animEffect transition="in" filter="wipe(up)">
                                      <p:cBhvr>
                                        <p:cTn id="193" dur="500"/>
                                        <p:tgtEl>
                                          <p:spTgt spid="13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113"/>
                                        </p:tgtEl>
                                        <p:attrNameLst>
                                          <p:attrName>style.visibility</p:attrName>
                                        </p:attrNameLst>
                                      </p:cBhvr>
                                      <p:to>
                                        <p:strVal val="visible"/>
                                      </p:to>
                                    </p:set>
                                    <p:animEffect transition="in" filter="wipe(down)">
                                      <p:cBhvr>
                                        <p:cTn id="198" dur="500"/>
                                        <p:tgtEl>
                                          <p:spTgt spid="113"/>
                                        </p:tgtEl>
                                      </p:cBhvr>
                                    </p:animEffect>
                                  </p:childTnLst>
                                </p:cTn>
                              </p:par>
                            </p:childTnLst>
                          </p:cTn>
                        </p:par>
                      </p:childTnLst>
                    </p:cTn>
                  </p:par>
                  <p:par>
                    <p:cTn id="199" fill="hold">
                      <p:stCondLst>
                        <p:cond delay="indefinite"/>
                      </p:stCondLst>
                      <p:childTnLst>
                        <p:par>
                          <p:cTn id="200" fill="hold">
                            <p:stCondLst>
                              <p:cond delay="0"/>
                            </p:stCondLst>
                            <p:childTnLst>
                              <p:par>
                                <p:cTn id="201" presetID="7" presetClass="emph" presetSubtype="2" fill="hold" nodeType="clickEffect">
                                  <p:stCondLst>
                                    <p:cond delay="0"/>
                                  </p:stCondLst>
                                  <p:childTnLst>
                                    <p:animClr clrSpc="rgb" dir="cw">
                                      <p:cBhvr>
                                        <p:cTn id="202" dur="1000" fill="hold"/>
                                        <p:tgtEl>
                                          <p:spTgt spid="112"/>
                                        </p:tgtEl>
                                        <p:attrNameLst>
                                          <p:attrName>stroke.color</p:attrName>
                                        </p:attrNameLst>
                                      </p:cBhvr>
                                      <p:to>
                                        <a:srgbClr val="7F7F7F"/>
                                      </p:to>
                                    </p:animClr>
                                    <p:set>
                                      <p:cBhvr>
                                        <p:cTn id="203" dur="1000" fill="hold"/>
                                        <p:tgtEl>
                                          <p:spTgt spid="112"/>
                                        </p:tgtEl>
                                        <p:attrNameLst>
                                          <p:attrName>stroke.on</p:attrName>
                                        </p:attrNameLst>
                                      </p:cBhvr>
                                      <p:to>
                                        <p:strVal val="tru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114"/>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15"/>
                                        </p:tgtEl>
                                        <p:attrNameLst>
                                          <p:attrName>style.visibility</p:attrName>
                                        </p:attrNameLst>
                                      </p:cBhvr>
                                      <p:to>
                                        <p:strVal val="visible"/>
                                      </p:to>
                                    </p:set>
                                    <p:animEffect transition="in" filter="fade">
                                      <p:cBhvr>
                                        <p:cTn id="212" dur="500"/>
                                        <p:tgtEl>
                                          <p:spTgt spid="115"/>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16"/>
                                        </p:tgtEl>
                                        <p:attrNameLst>
                                          <p:attrName>style.visibility</p:attrName>
                                        </p:attrNameLst>
                                      </p:cBhvr>
                                      <p:to>
                                        <p:strVal val="visible"/>
                                      </p:to>
                                    </p:set>
                                    <p:animEffect transition="in" filter="fade">
                                      <p:cBhvr>
                                        <p:cTn id="215" dur="500"/>
                                        <p:tgtEl>
                                          <p:spTgt spid="116"/>
                                        </p:tgtEl>
                                      </p:cBhvr>
                                    </p:animEffect>
                                  </p:childTnLst>
                                </p:cTn>
                              </p:par>
                              <p:par>
                                <p:cTn id="216" presetID="22" presetClass="entr" presetSubtype="8" fill="hold" nodeType="withEffect">
                                  <p:stCondLst>
                                    <p:cond delay="0"/>
                                  </p:stCondLst>
                                  <p:childTnLst>
                                    <p:set>
                                      <p:cBhvr>
                                        <p:cTn id="217" dur="1" fill="hold">
                                          <p:stCondLst>
                                            <p:cond delay="0"/>
                                          </p:stCondLst>
                                        </p:cTn>
                                        <p:tgtEl>
                                          <p:spTgt spid="117"/>
                                        </p:tgtEl>
                                        <p:attrNameLst>
                                          <p:attrName>style.visibility</p:attrName>
                                        </p:attrNameLst>
                                      </p:cBhvr>
                                      <p:to>
                                        <p:strVal val="visible"/>
                                      </p:to>
                                    </p:set>
                                    <p:animEffect transition="in" filter="wipe(left)">
                                      <p:cBhvr>
                                        <p:cTn id="218" dur="500"/>
                                        <p:tgtEl>
                                          <p:spTgt spid="117"/>
                                        </p:tgtEl>
                                      </p:cBhvr>
                                    </p:animEffec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4"/>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2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1" nodeType="clickEffect">
                                  <p:stCondLst>
                                    <p:cond delay="0"/>
                                  </p:stCondLst>
                                  <p:childTnLst>
                                    <p:set>
                                      <p:cBhvr>
                                        <p:cTn id="230" dur="1" fill="hold">
                                          <p:stCondLst>
                                            <p:cond delay="0"/>
                                          </p:stCondLst>
                                        </p:cTn>
                                        <p:tgtEl>
                                          <p:spTgt spid="12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2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59912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0" presetClass="path" presetSubtype="0" accel="50000" decel="50000" fill="hold" grpId="1" nodeType="clickEffect">
                                  <p:stCondLst>
                                    <p:cond delay="0"/>
                                  </p:stCondLst>
                                  <p:childTnLst>
                                    <p:animMotion origin="layout" path="M 3.05556E-6 -4.61467E-6 L -0.52934 -0.16269 " pathEditMode="relative" rAng="0" ptsTypes="AA">
                                      <p:cBhvr>
                                        <p:cTn id="242" dur="2000" fill="hold"/>
                                        <p:tgtEl>
                                          <p:spTgt spid="599125"/>
                                        </p:tgtEl>
                                        <p:attrNameLst>
                                          <p:attrName>ppt_x</p:attrName>
                                          <p:attrName>ppt_y</p:attrName>
                                        </p:attrNameLst>
                                      </p:cBhvr>
                                      <p:rCtr x="-26476" y="-8146"/>
                                    </p:animMotion>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21"/>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2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1" fill="hold" nodeType="clickEffect">
                                  <p:stCondLst>
                                    <p:cond delay="0"/>
                                  </p:stCondLst>
                                  <p:childTnLst>
                                    <p:set>
                                      <p:cBhvr>
                                        <p:cTn id="254" dur="1" fill="hold">
                                          <p:stCondLst>
                                            <p:cond delay="0"/>
                                          </p:stCondLst>
                                        </p:cTn>
                                        <p:tgtEl>
                                          <p:spTgt spid="140"/>
                                        </p:tgtEl>
                                        <p:attrNameLst>
                                          <p:attrName>style.visibility</p:attrName>
                                        </p:attrNameLst>
                                      </p:cBhvr>
                                      <p:to>
                                        <p:strVal val="visible"/>
                                      </p:to>
                                    </p:set>
                                    <p:animEffect transition="in" filter="wipe(up)">
                                      <p:cBhvr>
                                        <p:cTn id="255" dur="500"/>
                                        <p:tgtEl>
                                          <p:spTgt spid="140"/>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124"/>
                                        </p:tgtEl>
                                        <p:attrNameLst>
                                          <p:attrName>style.visibility</p:attrName>
                                        </p:attrNameLst>
                                      </p:cBhvr>
                                      <p:to>
                                        <p:strVal val="visible"/>
                                      </p:to>
                                    </p:set>
                                    <p:animEffect transition="in" filter="wipe(down)">
                                      <p:cBhvr>
                                        <p:cTn id="260" dur="500"/>
                                        <p:tgtEl>
                                          <p:spTgt spid="124"/>
                                        </p:tgtEl>
                                      </p:cBhvr>
                                    </p:animEffect>
                                  </p:childTnLst>
                                </p:cTn>
                              </p:par>
                            </p:childTnLst>
                          </p:cTn>
                        </p:par>
                      </p:childTnLst>
                    </p:cTn>
                  </p:par>
                  <p:par>
                    <p:cTn id="261" fill="hold">
                      <p:stCondLst>
                        <p:cond delay="indefinite"/>
                      </p:stCondLst>
                      <p:childTnLst>
                        <p:par>
                          <p:cTn id="262" fill="hold">
                            <p:stCondLst>
                              <p:cond delay="0"/>
                            </p:stCondLst>
                            <p:childTnLst>
                              <p:par>
                                <p:cTn id="263" presetID="7" presetClass="emph" presetSubtype="2" fill="hold" nodeType="clickEffect">
                                  <p:stCondLst>
                                    <p:cond delay="0"/>
                                  </p:stCondLst>
                                  <p:childTnLst>
                                    <p:animClr clrSpc="rgb" dir="cw">
                                      <p:cBhvr>
                                        <p:cTn id="264" dur="1000" fill="hold"/>
                                        <p:tgtEl>
                                          <p:spTgt spid="123"/>
                                        </p:tgtEl>
                                        <p:attrNameLst>
                                          <p:attrName>stroke.color</p:attrName>
                                        </p:attrNameLst>
                                      </p:cBhvr>
                                      <p:to>
                                        <a:srgbClr val="7F7F7F"/>
                                      </p:to>
                                    </p:animClr>
                                    <p:set>
                                      <p:cBhvr>
                                        <p:cTn id="265" dur="1000" fill="hold"/>
                                        <p:tgtEl>
                                          <p:spTgt spid="123"/>
                                        </p:tgtEl>
                                        <p:attrNameLst>
                                          <p:attrName>stroke.on</p:attrName>
                                        </p:attrNameLst>
                                      </p:cBhvr>
                                      <p:to>
                                        <p:strVal val="tru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25"/>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nodeType="clickEffect">
                                  <p:stCondLst>
                                    <p:cond delay="0"/>
                                  </p:stCondLst>
                                  <p:childTnLst>
                                    <p:set>
                                      <p:cBhvr>
                                        <p:cTn id="273" dur="1" fill="hold">
                                          <p:stCondLst>
                                            <p:cond delay="0"/>
                                          </p:stCondLst>
                                        </p:cTn>
                                        <p:tgtEl>
                                          <p:spTgt spid="127"/>
                                        </p:tgtEl>
                                        <p:attrNameLst>
                                          <p:attrName>style.visibility</p:attrName>
                                        </p:attrNameLst>
                                      </p:cBhvr>
                                      <p:to>
                                        <p:strVal val="visible"/>
                                      </p:to>
                                    </p:set>
                                    <p:animEffect transition="in" filter="wipe(left)">
                                      <p:cBhvr>
                                        <p:cTn id="274" dur="500"/>
                                        <p:tgtEl>
                                          <p:spTgt spid="127"/>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30"/>
                                        </p:tgtEl>
                                        <p:attrNameLst>
                                          <p:attrName>style.visibility</p:attrName>
                                        </p:attrNameLst>
                                      </p:cBhvr>
                                      <p:to>
                                        <p:strVal val="visible"/>
                                      </p:to>
                                    </p:set>
                                    <p:animEffect transition="in" filter="fade">
                                      <p:cBhvr>
                                        <p:cTn id="277" dur="500"/>
                                        <p:tgtEl>
                                          <p:spTgt spid="130"/>
                                        </p:tgtEl>
                                      </p:cBhvr>
                                    </p:animEffect>
                                  </p:childTnLst>
                                </p:cTn>
                              </p:par>
                              <p:par>
                                <p:cTn id="278" presetID="1" presetClass="entr" presetSubtype="0" fill="hold" grpId="0" nodeType="withEffect">
                                  <p:stCondLst>
                                    <p:cond delay="0"/>
                                  </p:stCondLst>
                                  <p:childTnLst>
                                    <p:set>
                                      <p:cBhvr>
                                        <p:cTn id="279" dur="1" fill="hold">
                                          <p:stCondLst>
                                            <p:cond delay="0"/>
                                          </p:stCondLst>
                                        </p:cTn>
                                        <p:tgtEl>
                                          <p:spTgt spid="3"/>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125"/>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131"/>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131"/>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132"/>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xit" presetSubtype="0" fill="hold" grpId="1" nodeType="clickEffect">
                                  <p:stCondLst>
                                    <p:cond delay="0"/>
                                  </p:stCondLst>
                                  <p:childTnLst>
                                    <p:set>
                                      <p:cBhvr>
                                        <p:cTn id="299"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animBg="1"/>
      <p:bldP spid="599044" grpId="1" animBg="1"/>
      <p:bldP spid="599099" grpId="0"/>
      <p:bldP spid="599099" grpId="1"/>
      <p:bldP spid="599112" grpId="0"/>
      <p:bldP spid="599112" grpId="1"/>
      <p:bldP spid="599125" grpId="0"/>
      <p:bldP spid="599125" grpId="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1" grpId="0" animBg="1"/>
      <p:bldP spid="102" grpId="0" animBg="1"/>
      <p:bldP spid="102" grpId="1" animBg="1"/>
      <p:bldP spid="2" grpId="0" animBg="1"/>
      <p:bldP spid="107" grpId="0" animBg="1"/>
      <p:bldP spid="107" grpId="1" animBg="1"/>
      <p:bldP spid="108" grpId="0" animBg="1"/>
      <p:bldP spid="108" grpId="1" animBg="1"/>
      <p:bldP spid="110" grpId="0" animBg="1"/>
      <p:bldP spid="112" grpId="0" animBg="1"/>
      <p:bldP spid="113" grpId="0" animBg="1"/>
      <p:bldP spid="114" grpId="0" animBg="1"/>
      <p:bldP spid="114" grpId="1" animBg="1"/>
      <p:bldP spid="115" grpId="0" animBg="1"/>
      <p:bldP spid="116" grpId="0" animBg="1"/>
      <p:bldP spid="120" grpId="0" animBg="1"/>
      <p:bldP spid="120" grpId="1" animBg="1"/>
      <p:bldP spid="121" grpId="0" animBg="1"/>
      <p:bldP spid="121" grpId="1" animBg="1"/>
      <p:bldP spid="123" grpId="0" animBg="1"/>
      <p:bldP spid="124" grpId="0" animBg="1"/>
      <p:bldP spid="125" grpId="0" animBg="1"/>
      <p:bldP spid="125" grpId="1" animBg="1"/>
      <p:bldP spid="3" grpId="0"/>
      <p:bldP spid="131" grpId="0" animBg="1"/>
      <p:bldP spid="131" grpId="1" animBg="1"/>
      <p:bldP spid="132" grpId="0" animBg="1"/>
      <p:bldP spid="132" grpId="1" animBg="1"/>
      <p:bldP spid="130" grpId="0" animBg="1"/>
      <p:bldP spid="103" grpId="0" animBg="1"/>
      <p:bldP spid="103" grpId="1" animBg="1"/>
      <p:bldP spid="109" grpId="0" animBg="1"/>
      <p:bldP spid="109" grpId="1" animBg="1"/>
      <p:bldP spid="111" grpId="0" animBg="1"/>
      <p:bldP spid="111" grpId="1" animBg="1"/>
      <p:bldP spid="122" grpId="0" animBg="1"/>
      <p:bldP spid="122" grpId="1" animBg="1"/>
      <p:bldP spid="126" grpId="0" animBg="1"/>
      <p:bldP spid="126" grpId="1" animBg="1"/>
      <p:bldP spid="133" grpId="0" animBg="1"/>
      <p:bldP spid="13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48</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142" name="Straight Arrow Connector 141"/>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41337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4"/>
          <p:cNvSpPr>
            <a:spLocks noChangeShapeType="1"/>
          </p:cNvSpPr>
          <p:nvPr/>
        </p:nvSpPr>
        <p:spPr bwMode="auto">
          <a:xfrm>
            <a:off x="538789" y="57011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Text Box 2"/>
          <p:cNvSpPr txBox="1">
            <a:spLocks noChangeArrowheads="1"/>
          </p:cNvSpPr>
          <p:nvPr/>
        </p:nvSpPr>
        <p:spPr bwMode="auto">
          <a:xfrm>
            <a:off x="663575" y="34226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134" name="Line 4"/>
          <p:cNvSpPr>
            <a:spLocks noChangeShapeType="1"/>
          </p:cNvSpPr>
          <p:nvPr/>
        </p:nvSpPr>
        <p:spPr bwMode="auto">
          <a:xfrm>
            <a:off x="467141" y="36277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TextBox 134"/>
          <p:cNvSpPr txBox="1"/>
          <p:nvPr/>
        </p:nvSpPr>
        <p:spPr>
          <a:xfrm>
            <a:off x="3063490" y="1849629"/>
            <a:ext cx="995785" cy="461665"/>
          </a:xfrm>
          <a:prstGeom prst="rect">
            <a:avLst/>
          </a:prstGeom>
          <a:noFill/>
        </p:spPr>
        <p:txBody>
          <a:bodyPr wrap="none" rtlCol="0">
            <a:spAutoFit/>
          </a:bodyPr>
          <a:lstStyle/>
          <a:p>
            <a:r>
              <a:rPr lang="en-US" dirty="0">
                <a:solidFill>
                  <a:srgbClr val="FF0000"/>
                </a:solidFill>
              </a:rPr>
              <a:t>NULL</a:t>
            </a:r>
          </a:p>
        </p:txBody>
      </p:sp>
      <p:grpSp>
        <p:nvGrpSpPr>
          <p:cNvPr id="136" name="Group 53"/>
          <p:cNvGrpSpPr>
            <a:grpSpLocks/>
          </p:cNvGrpSpPr>
          <p:nvPr/>
        </p:nvGrpSpPr>
        <p:grpSpPr bwMode="auto">
          <a:xfrm>
            <a:off x="2225290" y="1801262"/>
            <a:ext cx="927100" cy="457200"/>
            <a:chOff x="1240" y="1132"/>
            <a:chExt cx="584" cy="288"/>
          </a:xfrm>
        </p:grpSpPr>
        <p:sp>
          <p:nvSpPr>
            <p:cNvPr id="137"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9" name="Line 4"/>
          <p:cNvSpPr>
            <a:spLocks noChangeShapeType="1"/>
          </p:cNvSpPr>
          <p:nvPr/>
        </p:nvSpPr>
        <p:spPr bwMode="auto">
          <a:xfrm>
            <a:off x="715033"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4"/>
          <p:cNvSpPr>
            <a:spLocks noChangeShapeType="1"/>
          </p:cNvSpPr>
          <p:nvPr/>
        </p:nvSpPr>
        <p:spPr bwMode="auto">
          <a:xfrm>
            <a:off x="1057275" y="445535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4" name="Straight Arrow Connector 143"/>
          <p:cNvCxnSpPr/>
          <p:nvPr/>
        </p:nvCxnSpPr>
        <p:spPr bwMode="auto">
          <a:xfrm>
            <a:off x="6248918" y="2901556"/>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34604"/>
            <a:ext cx="2327744" cy="9427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86"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87"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88"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Tree>
    <p:extLst>
      <p:ext uri="{BB962C8B-B14F-4D97-AF65-F5344CB8AC3E}">
        <p14:creationId xmlns:p14="http://schemas.microsoft.com/office/powerpoint/2010/main" val="332700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up)">
                                      <p:cBhvr>
                                        <p:cTn id="23" dur="500"/>
                                        <p:tgtEl>
                                          <p:spTgt spid="144"/>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dir="cw">
                                      <p:cBhvr>
                                        <p:cTn id="27" dur="1000" fill="hold"/>
                                        <p:tgtEl>
                                          <p:spTgt spid="109"/>
                                        </p:tgtEl>
                                        <p:attrNameLst>
                                          <p:attrName>stroke.color</p:attrName>
                                        </p:attrNameLst>
                                      </p:cBhvr>
                                      <p:to>
                                        <a:srgbClr val="7F7F7F"/>
                                      </p:to>
                                    </p:animClr>
                                    <p:set>
                                      <p:cBhvr>
                                        <p:cTn id="28" dur="1000" fill="hold"/>
                                        <p:tgtEl>
                                          <p:spTgt spid="10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wipe(down)">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09" grpId="0" animBg="1"/>
      <p:bldP spid="122" grpId="0" animBg="1"/>
      <p:bldP spid="134" grpId="0" animBg="1"/>
      <p:bldP spid="134" grpId="1" animBg="1"/>
      <p:bldP spid="135" grpId="0"/>
      <p:bldP spid="139" grpId="0" animBg="1"/>
      <p:bldP spid="139" grpId="1" animBg="1"/>
      <p:bldP spid="140" grpId="0" animBg="1"/>
      <p:bldP spid="140" grpId="1" animBg="1"/>
      <p:bldP spid="130" grpId="0" animBg="1"/>
      <p:bldP spid="13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49</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7" name="Straight Arrow Connector 86"/>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7150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129"/>
          <p:cNvSpPr/>
          <p:nvPr/>
        </p:nvSpPr>
        <p:spPr bwMode="auto">
          <a:xfrm>
            <a:off x="4355618" y="2434604"/>
            <a:ext cx="2327744" cy="606425"/>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86" name="Line 4"/>
          <p:cNvSpPr>
            <a:spLocks noChangeShapeType="1"/>
          </p:cNvSpPr>
          <p:nvPr/>
        </p:nvSpPr>
        <p:spPr bwMode="auto">
          <a:xfrm>
            <a:off x="301557" y="6019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81"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82"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Tree>
    <p:extLst>
      <p:ext uri="{BB962C8B-B14F-4D97-AF65-F5344CB8AC3E}">
        <p14:creationId xmlns:p14="http://schemas.microsoft.com/office/powerpoint/2010/main" val="238196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3"/>
                                        </p:tgtEl>
                                        <p:attrNameLst>
                                          <p:attrName>stroke.color</p:attrName>
                                        </p:attrNameLst>
                                      </p:cBhvr>
                                      <p:to>
                                        <a:srgbClr val="FF0000"/>
                                      </p:to>
                                    </p:animClr>
                                    <p:set>
                                      <p:cBhvr>
                                        <p:cTn id="17" dur="2000" fill="hold"/>
                                        <p:tgtEl>
                                          <p:spTgt spid="123"/>
                                        </p:tgtEl>
                                        <p:attrNameLst>
                                          <p:attrName>stroke.on</p:attrName>
                                        </p:attrNameLst>
                                      </p:cBhvr>
                                      <p:to>
                                        <p:strVal val="true"/>
                                      </p:to>
                                    </p:set>
                                  </p:childTnLst>
                                </p:cTn>
                              </p:par>
                              <p:par>
                                <p:cTn id="18" presetID="1" presetClass="exit" presetSubtype="0" fill="hold" grpId="0" nodeType="withEffect">
                                  <p:stCondLst>
                                    <p:cond delay="0"/>
                                  </p:stCondLst>
                                  <p:childTnLst>
                                    <p:set>
                                      <p:cBhvr>
                                        <p:cTn id="19" dur="1" fill="hold">
                                          <p:stCondLst>
                                            <p:cond delay="0"/>
                                          </p:stCondLst>
                                        </p:cTn>
                                        <p:tgtEl>
                                          <p:spTgt spid="1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0" grpId="0" animBg="1"/>
      <p:bldP spid="86" grpId="0" animBg="1"/>
      <p:bldP spid="8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40726CD-0104-455E-8AD6-ED72574D9CD8}" type="slidenum">
              <a:rPr lang="en-US"/>
              <a:pPr/>
              <a:t>5</a:t>
            </a:fld>
            <a:endParaRPr lang="en-US"/>
          </a:p>
        </p:txBody>
      </p:sp>
      <p:sp>
        <p:nvSpPr>
          <p:cNvPr id="486402" name="Rectangle 2"/>
          <p:cNvSpPr>
            <a:spLocks noGrp="1" noChangeArrowheads="1"/>
          </p:cNvSpPr>
          <p:nvPr>
            <p:ph type="title"/>
          </p:nvPr>
        </p:nvSpPr>
        <p:spPr/>
        <p:txBody>
          <a:bodyPr/>
          <a:lstStyle/>
          <a:p>
            <a:r>
              <a:rPr lang="en-US">
                <a:solidFill>
                  <a:srgbClr val="A50021"/>
                </a:solidFill>
                <a:cs typeface="Courier New" pitchFamily="49" charset="0"/>
              </a:rPr>
              <a:t>Divide and Conquer</a:t>
            </a:r>
            <a:r>
              <a:rPr lang="en-US">
                <a:cs typeface="Courier New" pitchFamily="49" charset="0"/>
              </a:rPr>
              <a:t> Sorting</a:t>
            </a:r>
            <a:endParaRPr lang="en-US"/>
          </a:p>
        </p:txBody>
      </p:sp>
      <p:sp>
        <p:nvSpPr>
          <p:cNvPr id="486403" name="Text Box 3"/>
          <p:cNvSpPr txBox="1">
            <a:spLocks noChangeArrowheads="1"/>
          </p:cNvSpPr>
          <p:nvPr/>
        </p:nvSpPr>
        <p:spPr bwMode="auto">
          <a:xfrm>
            <a:off x="431800" y="5349875"/>
            <a:ext cx="8220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Any time you see “</a:t>
            </a:r>
            <a:r>
              <a:rPr lang="en-US">
                <a:solidFill>
                  <a:srgbClr val="A50021"/>
                </a:solidFill>
              </a:rPr>
              <a:t>divide and conquer</a:t>
            </a:r>
            <a:r>
              <a:rPr lang="en-US"/>
              <a:t>,” you should think </a:t>
            </a:r>
            <a:r>
              <a:rPr lang="en-US">
                <a:solidFill>
                  <a:srgbClr val="A50021"/>
                </a:solidFill>
              </a:rPr>
              <a:t>recursion</a:t>
            </a:r>
            <a:r>
              <a:rPr lang="en-US"/>
              <a:t>...  EEK!</a:t>
            </a:r>
          </a:p>
        </p:txBody>
      </p:sp>
      <p:sp>
        <p:nvSpPr>
          <p:cNvPr id="486404" name="Text Box 4"/>
          <p:cNvSpPr txBox="1">
            <a:spLocks noChangeArrowheads="1"/>
          </p:cNvSpPr>
          <p:nvPr/>
        </p:nvSpPr>
        <p:spPr bwMode="auto">
          <a:xfrm>
            <a:off x="277813" y="933450"/>
            <a:ext cx="852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last two sorts we’ll learn (for now) are </a:t>
            </a:r>
            <a:br>
              <a:rPr lang="en-US"/>
            </a:br>
            <a:r>
              <a:rPr lang="en-US">
                <a:solidFill>
                  <a:srgbClr val="6600CC"/>
                </a:solidFill>
              </a:rPr>
              <a:t>Quicksort</a:t>
            </a:r>
            <a:r>
              <a:rPr lang="en-US"/>
              <a:t> and </a:t>
            </a:r>
            <a:r>
              <a:rPr lang="en-US">
                <a:solidFill>
                  <a:srgbClr val="6600CC"/>
                </a:solidFill>
              </a:rPr>
              <a:t>Mergesort</a:t>
            </a:r>
            <a:r>
              <a:rPr lang="en-US"/>
              <a:t>.</a:t>
            </a:r>
          </a:p>
        </p:txBody>
      </p:sp>
      <p:sp>
        <p:nvSpPr>
          <p:cNvPr id="486405" name="Text Box 5"/>
          <p:cNvSpPr txBox="1">
            <a:spLocks noChangeArrowheads="1"/>
          </p:cNvSpPr>
          <p:nvPr/>
        </p:nvSpPr>
        <p:spPr bwMode="auto">
          <a:xfrm>
            <a:off x="862013" y="2755900"/>
            <a:ext cx="7546975" cy="2282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accent2"/>
                </a:solidFill>
                <a:latin typeface="Comic Sans MS" pitchFamily="66" charset="0"/>
              </a:rPr>
              <a:t>Divide</a:t>
            </a:r>
            <a:r>
              <a:rPr lang="en-US">
                <a:solidFill>
                  <a:schemeClr val="tx2"/>
                </a:solidFill>
                <a:latin typeface="Comic Sans MS" pitchFamily="66" charset="0"/>
              </a:rPr>
              <a:t> the elements to be sorted </a:t>
            </a:r>
            <a:r>
              <a:rPr lang="en-US">
                <a:latin typeface="Comic Sans MS" pitchFamily="66" charset="0"/>
              </a:rPr>
              <a:t>into two groups of roughly equal size.</a:t>
            </a:r>
          </a:p>
          <a:p>
            <a:pPr>
              <a:buFontTx/>
              <a:buAutoNum type="arabicPeriod"/>
            </a:pPr>
            <a:r>
              <a:rPr lang="en-US">
                <a:solidFill>
                  <a:schemeClr val="accent2"/>
                </a:solidFill>
                <a:latin typeface="Comic Sans MS" pitchFamily="66" charset="0"/>
              </a:rPr>
              <a:t>Sort</a:t>
            </a:r>
            <a:r>
              <a:rPr lang="en-US">
                <a:solidFill>
                  <a:schemeClr val="tx2"/>
                </a:solidFill>
                <a:latin typeface="Comic Sans MS" pitchFamily="66" charset="0"/>
              </a:rPr>
              <a:t> each of these smaller groups of elements (conquer).</a:t>
            </a:r>
          </a:p>
          <a:p>
            <a:pPr>
              <a:buFontTx/>
              <a:buAutoNum type="arabicPeriod"/>
            </a:pPr>
            <a:r>
              <a:rPr lang="en-US">
                <a:solidFill>
                  <a:schemeClr val="accent2"/>
                </a:solidFill>
                <a:latin typeface="Comic Sans MS" pitchFamily="66" charset="0"/>
              </a:rPr>
              <a:t>Combine</a:t>
            </a:r>
            <a:r>
              <a:rPr lang="en-US">
                <a:solidFill>
                  <a:schemeClr val="tx2"/>
                </a:solidFill>
                <a:latin typeface="Comic Sans MS" pitchFamily="66" charset="0"/>
              </a:rPr>
              <a:t> the two sorted groups into one large sorted list.</a:t>
            </a:r>
          </a:p>
        </p:txBody>
      </p:sp>
      <p:sp>
        <p:nvSpPr>
          <p:cNvPr id="486406" name="Text Box 6"/>
          <p:cNvSpPr txBox="1">
            <a:spLocks noChangeArrowheads="1"/>
          </p:cNvSpPr>
          <p:nvPr/>
        </p:nvSpPr>
        <p:spPr bwMode="auto">
          <a:xfrm>
            <a:off x="152400" y="2057400"/>
            <a:ext cx="85248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These sorts generally work as follows: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640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640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640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6403"/>
                                        </p:tgtEl>
                                        <p:attrNameLst>
                                          <p:attrName>style.visibility</p:attrName>
                                        </p:attrNameLst>
                                      </p:cBhvr>
                                      <p:to>
                                        <p:strVal val="visible"/>
                                      </p:to>
                                    </p:set>
                                    <p:anim calcmode="lin" valueType="num">
                                      <p:cBhvr additive="base">
                                        <p:cTn id="23" dur="500" fill="hold"/>
                                        <p:tgtEl>
                                          <p:spTgt spid="486403"/>
                                        </p:tgtEl>
                                        <p:attrNameLst>
                                          <p:attrName>ppt_x</p:attrName>
                                        </p:attrNameLst>
                                      </p:cBhvr>
                                      <p:tavLst>
                                        <p:tav tm="0">
                                          <p:val>
                                            <p:strVal val="#ppt_x"/>
                                          </p:val>
                                        </p:tav>
                                        <p:tav tm="100000">
                                          <p:val>
                                            <p:strVal val="#ppt_x"/>
                                          </p:val>
                                        </p:tav>
                                      </p:tavLst>
                                    </p:anim>
                                    <p:anim calcmode="lin" valueType="num">
                                      <p:cBhvr additive="base">
                                        <p:cTn id="24" dur="500" fill="hold"/>
                                        <p:tgtEl>
                                          <p:spTgt spid="486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autoUpdateAnimBg="0"/>
      <p:bldP spid="486405" grpId="0" build="p"/>
      <p:bldP spid="48640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50</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66530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8" name="Straight Arrow Connector 97"/>
          <p:cNvCxnSpPr/>
          <p:nvPr/>
        </p:nvCxnSpPr>
        <p:spPr bwMode="auto">
          <a:xfrm>
            <a:off x="6901401" y="1884307"/>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Line 4"/>
          <p:cNvSpPr>
            <a:spLocks noChangeShapeType="1"/>
          </p:cNvSpPr>
          <p:nvPr/>
        </p:nvSpPr>
        <p:spPr bwMode="auto">
          <a:xfrm>
            <a:off x="344556" y="593021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4723198" y="1425919"/>
            <a:ext cx="2773363" cy="985701"/>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392532" y="2431498"/>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82" name="Text Box 2"/>
          <p:cNvSpPr txBox="1">
            <a:spLocks noChangeArrowheads="1"/>
          </p:cNvSpPr>
          <p:nvPr/>
        </p:nvSpPr>
        <p:spPr bwMode="auto">
          <a:xfrm>
            <a:off x="511175" y="35750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83" name="Line 4"/>
          <p:cNvSpPr>
            <a:spLocks noChangeShapeType="1"/>
          </p:cNvSpPr>
          <p:nvPr/>
        </p:nvSpPr>
        <p:spPr bwMode="auto">
          <a:xfrm>
            <a:off x="304800" y="37636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53"/>
          <p:cNvGrpSpPr>
            <a:grpSpLocks/>
          </p:cNvGrpSpPr>
          <p:nvPr/>
        </p:nvGrpSpPr>
        <p:grpSpPr bwMode="auto">
          <a:xfrm>
            <a:off x="7983399" y="2502074"/>
            <a:ext cx="1027113" cy="457200"/>
            <a:chOff x="1000" y="1132"/>
            <a:chExt cx="647" cy="288"/>
          </a:xfrm>
        </p:grpSpPr>
        <p:sp>
          <p:nvSpPr>
            <p:cNvPr id="85" name="Line 54"/>
            <p:cNvSpPr>
              <a:spLocks noChangeShapeType="1"/>
            </p:cNvSpPr>
            <p:nvPr/>
          </p:nvSpPr>
          <p:spPr bwMode="auto">
            <a:xfrm flipH="1">
              <a:off x="1000" y="1296"/>
              <a:ext cx="240"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8" name="Line 4"/>
          <p:cNvSpPr>
            <a:spLocks noChangeShapeType="1"/>
          </p:cNvSpPr>
          <p:nvPr/>
        </p:nvSpPr>
        <p:spPr bwMode="auto">
          <a:xfrm>
            <a:off x="536127" y="43168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565944"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85"/>
          <p:cNvSpPr txBox="1">
            <a:spLocks noChangeArrowheads="1"/>
          </p:cNvSpPr>
          <p:nvPr/>
        </p:nvSpPr>
        <p:spPr bwMode="auto">
          <a:xfrm>
            <a:off x="7342094" y="2402541"/>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91" name="Line 4"/>
          <p:cNvSpPr>
            <a:spLocks noChangeShapeType="1"/>
          </p:cNvSpPr>
          <p:nvPr/>
        </p:nvSpPr>
        <p:spPr bwMode="auto">
          <a:xfrm>
            <a:off x="542167" y="54266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4"/>
          <p:cNvSpPr>
            <a:spLocks noChangeShapeType="1"/>
          </p:cNvSpPr>
          <p:nvPr/>
        </p:nvSpPr>
        <p:spPr bwMode="auto">
          <a:xfrm>
            <a:off x="564186" y="570823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4"/>
          <p:cNvSpPr>
            <a:spLocks noChangeShapeType="1"/>
          </p:cNvSpPr>
          <p:nvPr/>
        </p:nvSpPr>
        <p:spPr bwMode="auto">
          <a:xfrm>
            <a:off x="285892" y="599992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9" name="Straight Arrow Connector 98"/>
          <p:cNvCxnSpPr/>
          <p:nvPr/>
        </p:nvCxnSpPr>
        <p:spPr bwMode="auto">
          <a:xfrm flipH="1">
            <a:off x="6926263" y="292514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bwMode="auto">
          <a:xfrm>
            <a:off x="7632687" y="2896703"/>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95"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96"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Tree>
    <p:extLst>
      <p:ext uri="{BB962C8B-B14F-4D97-AF65-F5344CB8AC3E}">
        <p14:creationId xmlns:p14="http://schemas.microsoft.com/office/powerpoint/2010/main" val="27104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6"/>
                                        </p:tgtEl>
                                      </p:cBhvr>
                                    </p:animEffect>
                                    <p:set>
                                      <p:cBhvr>
                                        <p:cTn id="10" dur="1" fill="hold">
                                          <p:stCondLst>
                                            <p:cond delay="499"/>
                                          </p:stCondLst>
                                        </p:cTn>
                                        <p:tgtEl>
                                          <p:spTgt spid="1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2000" fill="hold"/>
                                        <p:tgtEl>
                                          <p:spTgt spid="78"/>
                                        </p:tgtEl>
                                        <p:attrNameLst>
                                          <p:attrName>stroke.color</p:attrName>
                                        </p:attrNameLst>
                                      </p:cBhvr>
                                      <p:to>
                                        <a:srgbClr val="FF0000"/>
                                      </p:to>
                                    </p:animClr>
                                    <p:set>
                                      <p:cBhvr>
                                        <p:cTn id="15" dur="2000" fill="hold"/>
                                        <p:tgtEl>
                                          <p:spTgt spid="78"/>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up)">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dir="cw">
                                      <p:cBhvr>
                                        <p:cTn id="32" dur="1000" fill="hold"/>
                                        <p:tgtEl>
                                          <p:spTgt spid="79"/>
                                        </p:tgtEl>
                                        <p:attrNameLst>
                                          <p:attrName>stroke.color</p:attrName>
                                        </p:attrNameLst>
                                      </p:cBhvr>
                                      <p:to>
                                        <a:srgbClr val="7F7F7F"/>
                                      </p:to>
                                    </p:animClr>
                                    <p:set>
                                      <p:cBhvr>
                                        <p:cTn id="33" dur="1000" fill="hold"/>
                                        <p:tgtEl>
                                          <p:spTgt spid="7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down)">
                                      <p:cBhvr>
                                        <p:cTn id="38" dur="5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right)">
                                      <p:cBhvr>
                                        <p:cTn id="55" dur="5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8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2.22222E-6 2.52488E-6 L -0.64479 -0.16015 " pathEditMode="relative" rAng="0" ptsTypes="AA">
                                      <p:cBhvr>
                                        <p:cTn id="79" dur="2000" fill="hold"/>
                                        <p:tgtEl>
                                          <p:spTgt spid="90"/>
                                        </p:tgtEl>
                                        <p:attrNameLst>
                                          <p:attrName>ppt_x</p:attrName>
                                          <p:attrName>ppt_y</p:attrName>
                                        </p:attrNameLst>
                                      </p:cBhvr>
                                      <p:rCtr x="-32240" y="-8007"/>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8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wipe(up)">
                                      <p:cBhvr>
                                        <p:cTn id="92" dur="500"/>
                                        <p:tgtEl>
                                          <p:spTgt spid="9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9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9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wipe(up)">
                                      <p:cBhvr>
                                        <p:cTn id="109" dur="500"/>
                                        <p:tgtEl>
                                          <p:spTgt spid="102"/>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10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9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9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78" grpId="0" animBg="1"/>
      <p:bldP spid="79" grpId="0" animBg="1"/>
      <p:bldP spid="80" grpId="0" animBg="1"/>
      <p:bldP spid="81" grpId="0" animBg="1"/>
      <p:bldP spid="82" grpId="0" animBg="1"/>
      <p:bldP spid="83" grpId="0" animBg="1"/>
      <p:bldP spid="83" grpId="1" animBg="1"/>
      <p:bldP spid="88" grpId="0" animBg="1"/>
      <p:bldP spid="88" grpId="1" animBg="1"/>
      <p:bldP spid="89" grpId="0" animBg="1"/>
      <p:bldP spid="89" grpId="1" animBg="1"/>
      <p:bldP spid="90" grpId="0"/>
      <p:bldP spid="90" grpId="1"/>
      <p:bldP spid="91" grpId="0" animBg="1"/>
      <p:bldP spid="91" grpId="1" animBg="1"/>
      <p:bldP spid="92" grpId="0" animBg="1"/>
      <p:bldP spid="92" grpId="1" animBg="1"/>
      <p:bldP spid="93" grpId="0" animBg="1"/>
      <p:bldP spid="93"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51</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9436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4"/>
          <p:cNvSpPr>
            <a:spLocks noChangeShapeType="1"/>
          </p:cNvSpPr>
          <p:nvPr/>
        </p:nvSpPr>
        <p:spPr bwMode="auto">
          <a:xfrm>
            <a:off x="106988"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70"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71"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72" name="Text Box 85"/>
          <p:cNvSpPr txBox="1">
            <a:spLocks noChangeArrowheads="1"/>
          </p:cNvSpPr>
          <p:nvPr/>
        </p:nvSpPr>
        <p:spPr bwMode="auto">
          <a:xfrm>
            <a:off x="1446634" y="1294978"/>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Tree>
    <p:extLst>
      <p:ext uri="{BB962C8B-B14F-4D97-AF65-F5344CB8AC3E}">
        <p14:creationId xmlns:p14="http://schemas.microsoft.com/office/powerpoint/2010/main" val="155563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8"/>
                                        </p:tgtEl>
                                        <p:attrNameLst>
                                          <p:attrName>stroke.color</p:attrName>
                                        </p:attrNameLst>
                                      </p:cBhvr>
                                      <p:to>
                                        <a:srgbClr val="FF0000"/>
                                      </p:to>
                                    </p:animClr>
                                    <p:set>
                                      <p:cBhvr>
                                        <p:cTn id="7" dur="2000" fill="hold"/>
                                        <p:tgtEl>
                                          <p:spTgt spid="7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6" grpId="0" animBg="1"/>
      <p:bldP spid="86"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52</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1" name="Line 4"/>
          <p:cNvSpPr>
            <a:spLocks noChangeShapeType="1"/>
          </p:cNvSpPr>
          <p:nvPr/>
        </p:nvSpPr>
        <p:spPr bwMode="auto">
          <a:xfrm>
            <a:off x="162339" y="5960166"/>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4"/>
          <p:cNvSpPr>
            <a:spLocks noChangeShapeType="1"/>
          </p:cNvSpPr>
          <p:nvPr/>
        </p:nvSpPr>
        <p:spPr bwMode="auto">
          <a:xfrm>
            <a:off x="168966"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2"/>
          <p:cNvSpPr txBox="1">
            <a:spLocks noChangeArrowheads="1"/>
          </p:cNvSpPr>
          <p:nvPr/>
        </p:nvSpPr>
        <p:spPr bwMode="auto">
          <a:xfrm>
            <a:off x="358775" y="38798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2" name="Straight Arrow Connector 91"/>
          <p:cNvCxnSpPr/>
          <p:nvPr/>
        </p:nvCxnSpPr>
        <p:spPr bwMode="auto">
          <a:xfrm>
            <a:off x="7824340" y="886115"/>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Line 4"/>
          <p:cNvSpPr>
            <a:spLocks noChangeShapeType="1"/>
          </p:cNvSpPr>
          <p:nvPr/>
        </p:nvSpPr>
        <p:spPr bwMode="auto">
          <a:xfrm>
            <a:off x="162339" y="40684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6289261"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486400" y="1255260"/>
            <a:ext cx="2455863" cy="1868940"/>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omic Sans MS" pitchFamily="66" charset="0"/>
              <a:cs typeface="Times New Roman" pitchFamily="18" charset="0"/>
            </a:endParaRPr>
          </a:p>
        </p:txBody>
      </p:sp>
      <p:grpSp>
        <p:nvGrpSpPr>
          <p:cNvPr id="76" name="Group 53"/>
          <p:cNvGrpSpPr>
            <a:grpSpLocks/>
          </p:cNvGrpSpPr>
          <p:nvPr/>
        </p:nvGrpSpPr>
        <p:grpSpPr bwMode="auto">
          <a:xfrm>
            <a:off x="7172739" y="1459880"/>
            <a:ext cx="871538" cy="457200"/>
            <a:chOff x="1240" y="1132"/>
            <a:chExt cx="549" cy="288"/>
          </a:xfrm>
        </p:grpSpPr>
        <p:sp>
          <p:nvSpPr>
            <p:cNvPr id="77" name="Line 54"/>
            <p:cNvSpPr>
              <a:spLocks noChangeShapeType="1"/>
            </p:cNvSpPr>
            <p:nvPr/>
          </p:nvSpPr>
          <p:spPr bwMode="auto">
            <a:xfrm>
              <a:off x="1597"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2" name="Line 4"/>
          <p:cNvSpPr>
            <a:spLocks noChangeShapeType="1"/>
          </p:cNvSpPr>
          <p:nvPr/>
        </p:nvSpPr>
        <p:spPr bwMode="auto">
          <a:xfrm>
            <a:off x="421447" y="46018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4"/>
          <p:cNvSpPr>
            <a:spLocks noChangeShapeType="1"/>
          </p:cNvSpPr>
          <p:nvPr/>
        </p:nvSpPr>
        <p:spPr bwMode="auto">
          <a:xfrm>
            <a:off x="421447" y="5324061"/>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85"/>
          <p:cNvSpPr txBox="1">
            <a:spLocks noChangeArrowheads="1"/>
          </p:cNvSpPr>
          <p:nvPr/>
        </p:nvSpPr>
        <p:spPr bwMode="auto">
          <a:xfrm>
            <a:off x="8287968" y="1400784"/>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c</a:t>
            </a:r>
          </a:p>
        </p:txBody>
      </p:sp>
      <p:sp>
        <p:nvSpPr>
          <p:cNvPr id="85" name="Line 4"/>
          <p:cNvSpPr>
            <a:spLocks noChangeShapeType="1"/>
          </p:cNvSpPr>
          <p:nvPr/>
        </p:nvSpPr>
        <p:spPr bwMode="auto">
          <a:xfrm>
            <a:off x="411508" y="5715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4"/>
          <p:cNvSpPr>
            <a:spLocks noChangeShapeType="1"/>
          </p:cNvSpPr>
          <p:nvPr/>
        </p:nvSpPr>
        <p:spPr bwMode="auto">
          <a:xfrm>
            <a:off x="421447" y="601317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4"/>
          <p:cNvSpPr>
            <a:spLocks noChangeShapeType="1"/>
          </p:cNvSpPr>
          <p:nvPr/>
        </p:nvSpPr>
        <p:spPr bwMode="auto">
          <a:xfrm>
            <a:off x="168966" y="6324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7620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4"/>
          <p:cNvSpPr>
            <a:spLocks noChangeShapeType="1"/>
          </p:cNvSpPr>
          <p:nvPr/>
        </p:nvSpPr>
        <p:spPr bwMode="auto">
          <a:xfrm>
            <a:off x="6555954" y="64869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3" name="Straight Arrow Connector 92"/>
          <p:cNvCxnSpPr/>
          <p:nvPr/>
        </p:nvCxnSpPr>
        <p:spPr bwMode="auto">
          <a:xfrm flipH="1">
            <a:off x="7877764" y="1932176"/>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p:cNvCxnSpPr/>
          <p:nvPr/>
        </p:nvCxnSpPr>
        <p:spPr bwMode="auto">
          <a:xfrm>
            <a:off x="8584188" y="1903737"/>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95"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96"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98" name="Text Box 85"/>
          <p:cNvSpPr txBox="1">
            <a:spLocks noChangeArrowheads="1"/>
          </p:cNvSpPr>
          <p:nvPr/>
        </p:nvSpPr>
        <p:spPr bwMode="auto">
          <a:xfrm>
            <a:off x="1446634" y="1294978"/>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Tree>
    <p:extLst>
      <p:ext uri="{BB962C8B-B14F-4D97-AF65-F5344CB8AC3E}">
        <p14:creationId xmlns:p14="http://schemas.microsoft.com/office/powerpoint/2010/main" val="400143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1"/>
                                        </p:tgtEl>
                                        <p:attrNameLst>
                                          <p:attrName>stroke.color</p:attrName>
                                        </p:attrNameLst>
                                      </p:cBhvr>
                                      <p:to>
                                        <a:srgbClr val="FF0000"/>
                                      </p:to>
                                    </p:animClr>
                                    <p:set>
                                      <p:cBhvr>
                                        <p:cTn id="7" dur="2000" fill="hold"/>
                                        <p:tgtEl>
                                          <p:spTgt spid="7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1000" fill="hold"/>
                                        <p:tgtEl>
                                          <p:spTgt spid="74"/>
                                        </p:tgtEl>
                                        <p:attrNameLst>
                                          <p:attrName>stroke.color</p:attrName>
                                        </p:attrNameLst>
                                      </p:cBhvr>
                                      <p:to>
                                        <a:srgbClr val="7F7F7F"/>
                                      </p:to>
                                    </p:animClr>
                                    <p:set>
                                      <p:cBhvr>
                                        <p:cTn id="30" dur="1000" fill="hold"/>
                                        <p:tgtEl>
                                          <p:spTgt spid="74"/>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500"/>
                                        <p:tgtEl>
                                          <p:spTgt spid="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8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4.44444E-6 3.3526E-6 L -0.71736 -0.01549 " pathEditMode="relative" rAng="0" ptsTypes="AA">
                                      <p:cBhvr>
                                        <p:cTn id="69" dur="2000" fill="hold"/>
                                        <p:tgtEl>
                                          <p:spTgt spid="84"/>
                                        </p:tgtEl>
                                        <p:attrNameLst>
                                          <p:attrName>ppt_x</p:attrName>
                                          <p:attrName>ppt_y</p:attrName>
                                        </p:attrNameLst>
                                      </p:cBhvr>
                                      <p:rCtr x="-35868" y="-786"/>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wipe(up)">
                                      <p:cBhvr>
                                        <p:cTn id="82" dur="500"/>
                                        <p:tgtEl>
                                          <p:spTgt spid="9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9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8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wipe(up)">
                                      <p:cBhvr>
                                        <p:cTn id="99" dur="500"/>
                                        <p:tgtEl>
                                          <p:spTgt spid="9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9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8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3"/>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92"/>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88"/>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1"/>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0"/>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7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7" presetClass="emph" presetSubtype="2" fill="hold" nodeType="clickEffect">
                                  <p:stCondLst>
                                    <p:cond delay="0"/>
                                  </p:stCondLst>
                                  <p:childTnLst>
                                    <p:animClr clrSpc="rgb" dir="cw">
                                      <p:cBhvr>
                                        <p:cTn id="129" dur="2000" fill="hold"/>
                                        <p:tgtEl>
                                          <p:spTgt spid="74"/>
                                        </p:tgtEl>
                                        <p:attrNameLst>
                                          <p:attrName>stroke.color</p:attrName>
                                        </p:attrNameLst>
                                      </p:cBhvr>
                                      <p:to>
                                        <a:srgbClr val="FF0000"/>
                                      </p:to>
                                    </p:animClr>
                                    <p:set>
                                      <p:cBhvr>
                                        <p:cTn id="130" dur="2000" fill="hold"/>
                                        <p:tgtEl>
                                          <p:spTgt spid="74"/>
                                        </p:tgtEl>
                                        <p:attrNameLst>
                                          <p:attrName>stroke.on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7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8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74" grpId="1" animBg="1"/>
      <p:bldP spid="73" grpId="0" animBg="1"/>
      <p:bldP spid="73" grpId="1" animBg="1"/>
      <p:bldP spid="75" grpId="0" animBg="1"/>
      <p:bldP spid="75" grpId="1" animBg="1"/>
      <p:bldP spid="80" grpId="0" animBg="1"/>
      <p:bldP spid="80" grpId="1" animBg="1"/>
      <p:bldP spid="81" grpId="0" animBg="1"/>
      <p:bldP spid="81" grpId="1" animBg="1"/>
      <p:bldP spid="82" grpId="0" animBg="1"/>
      <p:bldP spid="82" grpId="1" animBg="1"/>
      <p:bldP spid="83" grpId="0" animBg="1"/>
      <p:bldP spid="83" grpId="1" animBg="1"/>
      <p:bldP spid="84" grpId="0"/>
      <p:bldP spid="84" grpId="1"/>
      <p:bldP spid="85" grpId="0" animBg="1"/>
      <p:bldP spid="85" grpId="1" animBg="1"/>
      <p:bldP spid="87" grpId="0" animBg="1"/>
      <p:bldP spid="87" grpId="1" animBg="1"/>
      <p:bldP spid="88" grpId="0" animBg="1"/>
      <p:bldP spid="88" grpId="1" animBg="1"/>
      <p:bldP spid="89" grpId="0" animBg="1"/>
      <p:bldP spid="89" grpId="1" animBg="1"/>
      <p:bldP spid="91" grpId="0" animBg="1"/>
      <p:bldP spid="91"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Appendix – On Your Own Study</a:t>
            </a:r>
          </a:p>
        </p:txBody>
      </p:sp>
      <p:sp>
        <p:nvSpPr>
          <p:cNvPr id="3" name="Slide Number Placeholder 2"/>
          <p:cNvSpPr>
            <a:spLocks noGrp="1"/>
          </p:cNvSpPr>
          <p:nvPr>
            <p:ph type="sldNum" sz="quarter" idx="12"/>
          </p:nvPr>
        </p:nvSpPr>
        <p:spPr/>
        <p:txBody>
          <a:bodyPr/>
          <a:lstStyle/>
          <a:p>
            <a:fld id="{48BAFE1C-04F0-4163-A225-DA024641925D}" type="slidenum">
              <a:rPr lang="en-US" smtClean="0"/>
              <a:pPr/>
              <a:t>53</a:t>
            </a:fld>
            <a:endParaRPr lang="en-US"/>
          </a:p>
        </p:txBody>
      </p:sp>
      <p:sp>
        <p:nvSpPr>
          <p:cNvPr id="4" name="Rectangle 3"/>
          <p:cNvSpPr txBox="1">
            <a:spLocks noChangeArrowheads="1"/>
          </p:cNvSpPr>
          <p:nvPr/>
        </p:nvSpPr>
        <p:spPr>
          <a:xfrm>
            <a:off x="685800" y="1085850"/>
            <a:ext cx="7480300" cy="127635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nSpc>
                <a:spcPct val="90000"/>
              </a:lnSpc>
            </a:pPr>
            <a:r>
              <a:rPr lang="en-US" sz="2400" kern="0" dirty="0">
                <a:solidFill>
                  <a:srgbClr val="7030A0"/>
                </a:solidFill>
              </a:rPr>
              <a:t>Full Binary Trees</a:t>
            </a:r>
          </a:p>
        </p:txBody>
      </p:sp>
    </p:spTree>
    <p:extLst>
      <p:ext uri="{BB962C8B-B14F-4D97-AF65-F5344CB8AC3E}">
        <p14:creationId xmlns:p14="http://schemas.microsoft.com/office/powerpoint/2010/main" val="3736383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2"/>
          </p:nvPr>
        </p:nvSpPr>
        <p:spPr/>
        <p:txBody>
          <a:bodyPr/>
          <a:lstStyle/>
          <a:p>
            <a:fld id="{00BFEC58-4F1A-4F4E-A71F-657746B19E95}" type="slidenum">
              <a:rPr lang="en-US"/>
              <a:pPr/>
              <a:t>54</a:t>
            </a:fld>
            <a:endParaRPr lang="en-US"/>
          </a:p>
        </p:txBody>
      </p:sp>
      <p:sp>
        <p:nvSpPr>
          <p:cNvPr id="533560" name="Rectangle 56"/>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dirty="0"/>
              <a:t>Full Binary Trees</a:t>
            </a:r>
          </a:p>
        </p:txBody>
      </p:sp>
      <p:sp>
        <p:nvSpPr>
          <p:cNvPr id="533561" name="Text Box 57"/>
          <p:cNvSpPr txBox="1">
            <a:spLocks noChangeArrowheads="1"/>
          </p:cNvSpPr>
          <p:nvPr/>
        </p:nvSpPr>
        <p:spPr bwMode="auto">
          <a:xfrm>
            <a:off x="374650" y="914400"/>
            <a:ext cx="8589963"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cs typeface="Courier New" pitchFamily="49" charset="0"/>
              </a:rPr>
              <a:t>A</a:t>
            </a:r>
            <a:r>
              <a:rPr lang="en-US" dirty="0">
                <a:solidFill>
                  <a:schemeClr val="accent2"/>
                </a:solidFill>
                <a:cs typeface="Courier New" pitchFamily="49" charset="0"/>
              </a:rPr>
              <a:t> </a:t>
            </a:r>
            <a:r>
              <a:rPr lang="en-US" dirty="0">
                <a:solidFill>
                  <a:srgbClr val="FF0000"/>
                </a:solidFill>
                <a:cs typeface="Courier New" pitchFamily="49" charset="0"/>
              </a:rPr>
              <a:t>full binary tree</a:t>
            </a:r>
            <a:r>
              <a:rPr lang="en-US" dirty="0">
                <a:cs typeface="Courier New" pitchFamily="49" charset="0"/>
              </a:rPr>
              <a:t> is one in which </a:t>
            </a:r>
            <a:br>
              <a:rPr lang="en-US" dirty="0">
                <a:cs typeface="Courier New" pitchFamily="49" charset="0"/>
              </a:rPr>
            </a:br>
            <a:r>
              <a:rPr lang="en-US" dirty="0">
                <a:solidFill>
                  <a:srgbClr val="0000CC"/>
                </a:solidFill>
                <a:cs typeface="Courier New" pitchFamily="49" charset="0"/>
              </a:rPr>
              <a:t>every leaf node </a:t>
            </a:r>
            <a:r>
              <a:rPr lang="en-US" dirty="0">
                <a:cs typeface="Courier New" pitchFamily="49" charset="0"/>
              </a:rPr>
              <a:t>has the </a:t>
            </a:r>
            <a:r>
              <a:rPr lang="en-US" dirty="0">
                <a:solidFill>
                  <a:srgbClr val="0000CC"/>
                </a:solidFill>
                <a:cs typeface="Courier New" pitchFamily="49" charset="0"/>
              </a:rPr>
              <a:t>same depth</a:t>
            </a:r>
            <a:r>
              <a:rPr lang="en-US" dirty="0">
                <a:cs typeface="Courier New" pitchFamily="49" charset="0"/>
              </a:rPr>
              <a:t>, </a:t>
            </a:r>
            <a:br>
              <a:rPr lang="en-US" dirty="0">
                <a:cs typeface="Courier New" pitchFamily="49" charset="0"/>
              </a:rPr>
            </a:br>
            <a:r>
              <a:rPr lang="en-US" dirty="0">
                <a:cs typeface="Courier New" pitchFamily="49" charset="0"/>
              </a:rPr>
              <a:t>and </a:t>
            </a:r>
            <a:r>
              <a:rPr lang="en-US" dirty="0">
                <a:solidFill>
                  <a:srgbClr val="0000CC"/>
                </a:solidFill>
                <a:cs typeface="Courier New" pitchFamily="49" charset="0"/>
              </a:rPr>
              <a:t>every non-leaf </a:t>
            </a:r>
            <a:r>
              <a:rPr lang="en-US" dirty="0">
                <a:cs typeface="Courier New" pitchFamily="49" charset="0"/>
              </a:rPr>
              <a:t>has exactly </a:t>
            </a:r>
            <a:r>
              <a:rPr lang="en-US" dirty="0">
                <a:solidFill>
                  <a:srgbClr val="0000CC"/>
                </a:solidFill>
                <a:cs typeface="Courier New" pitchFamily="49" charset="0"/>
              </a:rPr>
              <a:t>two children</a:t>
            </a:r>
            <a:r>
              <a:rPr lang="en-US" dirty="0">
                <a:cs typeface="Courier New" pitchFamily="49" charset="0"/>
              </a:rPr>
              <a:t>.</a:t>
            </a:r>
            <a:r>
              <a:rPr lang="en-US" dirty="0"/>
              <a:t> </a:t>
            </a:r>
          </a:p>
        </p:txBody>
      </p:sp>
      <p:grpSp>
        <p:nvGrpSpPr>
          <p:cNvPr id="90" name="Group 89"/>
          <p:cNvGrpSpPr/>
          <p:nvPr/>
        </p:nvGrpSpPr>
        <p:grpSpPr>
          <a:xfrm>
            <a:off x="2810655" y="2785245"/>
            <a:ext cx="3678237" cy="2760372"/>
            <a:chOff x="5465763" y="3903663"/>
            <a:chExt cx="3678237" cy="2760372"/>
          </a:xfrm>
        </p:grpSpPr>
        <p:grpSp>
          <p:nvGrpSpPr>
            <p:cNvPr id="91" name="Group 11"/>
            <p:cNvGrpSpPr>
              <a:grpSpLocks/>
            </p:cNvGrpSpPr>
            <p:nvPr/>
          </p:nvGrpSpPr>
          <p:grpSpPr bwMode="auto">
            <a:xfrm>
              <a:off x="5899150" y="4910138"/>
              <a:ext cx="792162" cy="592138"/>
              <a:chOff x="3511" y="3072"/>
              <a:chExt cx="729" cy="624"/>
            </a:xfrm>
          </p:grpSpPr>
          <p:sp>
            <p:nvSpPr>
              <p:cNvPr id="147"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 name="Group 16"/>
            <p:cNvGrpSpPr>
              <a:grpSpLocks/>
            </p:cNvGrpSpPr>
            <p:nvPr/>
          </p:nvGrpSpPr>
          <p:grpSpPr bwMode="auto">
            <a:xfrm>
              <a:off x="6848475" y="3903663"/>
              <a:ext cx="792162" cy="592138"/>
              <a:chOff x="3511" y="3072"/>
              <a:chExt cx="729" cy="624"/>
            </a:xfrm>
          </p:grpSpPr>
          <p:sp>
            <p:nvSpPr>
              <p:cNvPr id="143"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 name="Group 26"/>
            <p:cNvGrpSpPr>
              <a:grpSpLocks/>
            </p:cNvGrpSpPr>
            <p:nvPr/>
          </p:nvGrpSpPr>
          <p:grpSpPr bwMode="auto">
            <a:xfrm>
              <a:off x="5522913" y="6035675"/>
              <a:ext cx="792162" cy="592138"/>
              <a:chOff x="3511" y="3072"/>
              <a:chExt cx="729" cy="624"/>
            </a:xfrm>
          </p:grpSpPr>
          <p:sp>
            <p:nvSpPr>
              <p:cNvPr id="13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31"/>
            <p:cNvGrpSpPr>
              <a:grpSpLocks/>
            </p:cNvGrpSpPr>
            <p:nvPr/>
          </p:nvGrpSpPr>
          <p:grpSpPr bwMode="auto">
            <a:xfrm>
              <a:off x="6434138" y="6034088"/>
              <a:ext cx="790575" cy="592138"/>
              <a:chOff x="3511" y="3072"/>
              <a:chExt cx="729" cy="624"/>
            </a:xfrm>
          </p:grpSpPr>
          <p:sp>
            <p:nvSpPr>
              <p:cNvPr id="135"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0"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1"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2"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3" name="Text Box 56"/>
            <p:cNvSpPr txBox="1">
              <a:spLocks noChangeArrowheads="1"/>
            </p:cNvSpPr>
            <p:nvPr/>
          </p:nvSpPr>
          <p:spPr bwMode="auto">
            <a:xfrm>
              <a:off x="6794500" y="3922713"/>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104" name="Text Box 57"/>
            <p:cNvSpPr txBox="1">
              <a:spLocks noChangeArrowheads="1"/>
            </p:cNvSpPr>
            <p:nvPr/>
          </p:nvSpPr>
          <p:spPr bwMode="auto">
            <a:xfrm>
              <a:off x="5880100" y="4951413"/>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105" name="Group 104"/>
            <p:cNvGrpSpPr/>
            <p:nvPr/>
          </p:nvGrpSpPr>
          <p:grpSpPr>
            <a:xfrm>
              <a:off x="7673975" y="4910138"/>
              <a:ext cx="1089025" cy="592138"/>
              <a:chOff x="7523163" y="4910138"/>
              <a:chExt cx="1089025" cy="592138"/>
            </a:xfrm>
          </p:grpSpPr>
          <p:grpSp>
            <p:nvGrpSpPr>
              <p:cNvPr id="129" name="Group 21"/>
              <p:cNvGrpSpPr>
                <a:grpSpLocks/>
              </p:cNvGrpSpPr>
              <p:nvPr/>
            </p:nvGrpSpPr>
            <p:grpSpPr bwMode="auto">
              <a:xfrm>
                <a:off x="7621588" y="4910138"/>
                <a:ext cx="790575" cy="592138"/>
                <a:chOff x="3511" y="3072"/>
                <a:chExt cx="729" cy="624"/>
              </a:xfrm>
            </p:grpSpPr>
            <p:sp>
              <p:nvSpPr>
                <p:cNvPr id="131"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0"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andrea</a:t>
                </a:r>
                <a:r>
                  <a:rPr lang="en-US" sz="1800" dirty="0"/>
                  <a:t>”</a:t>
                </a:r>
              </a:p>
            </p:txBody>
          </p:sp>
        </p:grpSp>
        <p:grpSp>
          <p:nvGrpSpPr>
            <p:cNvPr id="106" name="Group 105"/>
            <p:cNvGrpSpPr/>
            <p:nvPr/>
          </p:nvGrpSpPr>
          <p:grpSpPr>
            <a:xfrm>
              <a:off x="8128000" y="6035675"/>
              <a:ext cx="1016000" cy="609310"/>
              <a:chOff x="7975600" y="6035675"/>
              <a:chExt cx="1016000" cy="609310"/>
            </a:xfrm>
          </p:grpSpPr>
          <p:grpSp>
            <p:nvGrpSpPr>
              <p:cNvPr id="121" name="Group 36"/>
              <p:cNvGrpSpPr>
                <a:grpSpLocks/>
              </p:cNvGrpSpPr>
              <p:nvPr/>
            </p:nvGrpSpPr>
            <p:grpSpPr bwMode="auto">
              <a:xfrm>
                <a:off x="8050213" y="6035675"/>
                <a:ext cx="792162" cy="592138"/>
                <a:chOff x="3511" y="3072"/>
                <a:chExt cx="729" cy="624"/>
              </a:xfrm>
            </p:grpSpPr>
            <p:sp>
              <p:nvSpPr>
                <p:cNvPr id="125"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23"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24"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107" name="Text Box 60"/>
            <p:cNvSpPr txBox="1">
              <a:spLocks noChangeArrowheads="1"/>
            </p:cNvSpPr>
            <p:nvPr/>
          </p:nvSpPr>
          <p:spPr bwMode="auto">
            <a:xfrm>
              <a:off x="5465763" y="6051550"/>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108" name="Text Box 61"/>
            <p:cNvSpPr txBox="1">
              <a:spLocks noChangeArrowheads="1"/>
            </p:cNvSpPr>
            <p:nvPr/>
          </p:nvSpPr>
          <p:spPr bwMode="auto">
            <a:xfrm>
              <a:off x="6356350" y="6042025"/>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grpSp>
          <p:nvGrpSpPr>
            <p:cNvPr id="110" name="Group 109"/>
            <p:cNvGrpSpPr/>
            <p:nvPr/>
          </p:nvGrpSpPr>
          <p:grpSpPr>
            <a:xfrm>
              <a:off x="7234786" y="5384800"/>
              <a:ext cx="1029449" cy="1279235"/>
              <a:chOff x="5576598" y="5537200"/>
              <a:chExt cx="1029449" cy="1279235"/>
            </a:xfrm>
          </p:grpSpPr>
          <p:grpSp>
            <p:nvGrpSpPr>
              <p:cNvPr id="112" name="Group 26"/>
              <p:cNvGrpSpPr>
                <a:grpSpLocks/>
              </p:cNvGrpSpPr>
              <p:nvPr/>
            </p:nvGrpSpPr>
            <p:grpSpPr bwMode="auto">
              <a:xfrm>
                <a:off x="5675313" y="6188075"/>
                <a:ext cx="792162" cy="592138"/>
                <a:chOff x="3511" y="3072"/>
                <a:chExt cx="729" cy="624"/>
              </a:xfrm>
            </p:grpSpPr>
            <p:sp>
              <p:nvSpPr>
                <p:cNvPr id="117"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5"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6"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a:t>
                </a:r>
                <a:r>
                  <a:rPr lang="en-US" sz="1600" dirty="0" err="1"/>
                  <a:t>martha</a:t>
                </a:r>
                <a:r>
                  <a:rPr lang="en-US" sz="1600" dirty="0"/>
                  <a:t>”</a:t>
                </a:r>
              </a:p>
            </p:txBody>
          </p:sp>
        </p:grpSp>
        <p:sp>
          <p:nvSpPr>
            <p:cNvPr id="111"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 name="Group 189"/>
          <p:cNvGrpSpPr>
            <a:grpSpLocks/>
          </p:cNvGrpSpPr>
          <p:nvPr/>
        </p:nvGrpSpPr>
        <p:grpSpPr bwMode="auto">
          <a:xfrm>
            <a:off x="980254" y="2686026"/>
            <a:ext cx="7156450" cy="790575"/>
            <a:chOff x="1200" y="2331"/>
            <a:chExt cx="4508" cy="498"/>
          </a:xfrm>
        </p:grpSpPr>
        <p:sp>
          <p:nvSpPr>
            <p:cNvPr id="155" name="Rectangle 7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Text Box 72"/>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0</a:t>
              </a:r>
            </a:p>
          </p:txBody>
        </p:sp>
      </p:grpSp>
      <p:grpSp>
        <p:nvGrpSpPr>
          <p:cNvPr id="157" name="Group 190"/>
          <p:cNvGrpSpPr>
            <a:grpSpLocks/>
          </p:cNvGrpSpPr>
          <p:nvPr/>
        </p:nvGrpSpPr>
        <p:grpSpPr bwMode="auto">
          <a:xfrm>
            <a:off x="980254" y="3657247"/>
            <a:ext cx="7156450" cy="790575"/>
            <a:chOff x="1200" y="2331"/>
            <a:chExt cx="4508" cy="498"/>
          </a:xfrm>
        </p:grpSpPr>
        <p:sp>
          <p:nvSpPr>
            <p:cNvPr id="158" name="Rectangle 191"/>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92"/>
            <p:cNvSpPr txBox="1">
              <a:spLocks noChangeArrowheads="1"/>
            </p:cNvSpPr>
            <p:nvPr/>
          </p:nvSpPr>
          <p:spPr bwMode="auto">
            <a:xfrm>
              <a:off x="1200" y="2331"/>
              <a:ext cx="864"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1</a:t>
              </a:r>
            </a:p>
          </p:txBody>
        </p:sp>
      </p:grpSp>
      <p:grpSp>
        <p:nvGrpSpPr>
          <p:cNvPr id="160" name="Group 193"/>
          <p:cNvGrpSpPr>
            <a:grpSpLocks/>
          </p:cNvGrpSpPr>
          <p:nvPr/>
        </p:nvGrpSpPr>
        <p:grpSpPr bwMode="auto">
          <a:xfrm>
            <a:off x="980254" y="4824388"/>
            <a:ext cx="7156450" cy="790575"/>
            <a:chOff x="1200" y="2331"/>
            <a:chExt cx="4508" cy="498"/>
          </a:xfrm>
        </p:grpSpPr>
        <p:sp>
          <p:nvSpPr>
            <p:cNvPr id="161" name="Rectangle 19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Text Box 195"/>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2</a:t>
              </a:r>
            </a:p>
          </p:txBody>
        </p:sp>
      </p:grpSp>
      <p:sp>
        <p:nvSpPr>
          <p:cNvPr id="3" name="Right Arrow 2"/>
          <p:cNvSpPr/>
          <p:nvPr/>
        </p:nvSpPr>
        <p:spPr bwMode="auto">
          <a:xfrm>
            <a:off x="374650" y="4561425"/>
            <a:ext cx="2436005" cy="1300627"/>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omic Sans MS" pitchFamily="66" charset="0"/>
                <a:cs typeface="Times New Roman" pitchFamily="18" charset="0"/>
              </a:rPr>
              <a:t>All of the leaf nodes…</a:t>
            </a:r>
          </a:p>
        </p:txBody>
      </p:sp>
      <p:sp>
        <p:nvSpPr>
          <p:cNvPr id="4" name="Left Arrow 3"/>
          <p:cNvSpPr/>
          <p:nvPr/>
        </p:nvSpPr>
        <p:spPr bwMode="auto">
          <a:xfrm>
            <a:off x="6449290" y="4623434"/>
            <a:ext cx="2436006" cy="1243966"/>
          </a:xfrm>
          <a:prstGeom prst="lef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omic Sans MS" pitchFamily="66" charset="0"/>
                <a:cs typeface="Times New Roman" pitchFamily="18" charset="0"/>
              </a:rPr>
              <a:t>Ar</a:t>
            </a:r>
            <a:r>
              <a:rPr lang="en-US" dirty="0"/>
              <a:t>e at the same depth!</a:t>
            </a:r>
            <a:endParaRPr kumimoji="0" lang="en-US" sz="24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5" name="Rectangle 4"/>
          <p:cNvSpPr/>
          <p:nvPr/>
        </p:nvSpPr>
        <p:spPr bwMode="auto">
          <a:xfrm>
            <a:off x="1981200" y="1295400"/>
            <a:ext cx="5334000" cy="381000"/>
          </a:xfrm>
          <a:prstGeom prst="rect">
            <a:avLst/>
          </a:prstGeom>
          <a:noFill/>
          <a:ln w="3810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64" name="Rectangle 163"/>
          <p:cNvSpPr/>
          <p:nvPr/>
        </p:nvSpPr>
        <p:spPr bwMode="auto">
          <a:xfrm>
            <a:off x="2077294" y="1692164"/>
            <a:ext cx="5819796" cy="381000"/>
          </a:xfrm>
          <a:prstGeom prst="rect">
            <a:avLst/>
          </a:prstGeom>
          <a:noFill/>
          <a:ln w="3810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omic Sans MS" pitchFamily="66" charset="0"/>
              <a:cs typeface="Times New Roman" pitchFamily="18" charset="0"/>
            </a:endParaRPr>
          </a:p>
        </p:txBody>
      </p:sp>
      <p:sp>
        <p:nvSpPr>
          <p:cNvPr id="165" name="Right Arrow 164"/>
          <p:cNvSpPr/>
          <p:nvPr/>
        </p:nvSpPr>
        <p:spPr bwMode="auto">
          <a:xfrm>
            <a:off x="1754995" y="2390422"/>
            <a:ext cx="2436005" cy="1300627"/>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Has two children!</a:t>
            </a:r>
            <a:endParaRPr kumimoji="0" lang="en-US" sz="2400" b="0" i="0" u="none" strike="noStrike" cap="none" normalizeH="0" baseline="0" dirty="0">
              <a:ln>
                <a:noFill/>
              </a:ln>
              <a:solidFill>
                <a:schemeClr val="tx2"/>
              </a:solidFill>
              <a:effectLst/>
              <a:latin typeface="Comic Sans MS" pitchFamily="66" charset="0"/>
              <a:cs typeface="Times New Roman" pitchFamily="18" charset="0"/>
            </a:endParaRPr>
          </a:p>
        </p:txBody>
      </p:sp>
    </p:spTree>
    <p:extLst>
      <p:ext uri="{BB962C8B-B14F-4D97-AF65-F5344CB8AC3E}">
        <p14:creationId xmlns:p14="http://schemas.microsoft.com/office/powerpoint/2010/main" val="3052114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righ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wipe(left)">
                                      <p:cBhvr>
                                        <p:cTn id="54" dur="500"/>
                                        <p:tgtEl>
                                          <p:spTgt spid="165"/>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 0 L -0.10903 0.15347 " pathEditMode="relative" ptsTypes="AA">
                                      <p:cBhvr>
                                        <p:cTn id="58" dur="2000" fill="hold"/>
                                        <p:tgtEl>
                                          <p:spTgt spid="16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2" nodeType="clickEffect">
                                  <p:stCondLst>
                                    <p:cond delay="0"/>
                                  </p:stCondLst>
                                  <p:childTnLst>
                                    <p:animMotion origin="layout" path="M -0.10902 0.15348 L 0.0915 0.15394 " pathEditMode="relative" rAng="0" ptsTypes="AA">
                                      <p:cBhvr>
                                        <p:cTn id="62" dur="2000" fill="hold"/>
                                        <p:tgtEl>
                                          <p:spTgt spid="165"/>
                                        </p:tgtEl>
                                        <p:attrNameLst>
                                          <p:attrName>ppt_x</p:attrName>
                                          <p:attrName>ppt_y</p:attrName>
                                        </p:attrNameLst>
                                      </p:cBhvr>
                                      <p:rCtr x="1001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61" grpId="0"/>
      <p:bldP spid="3" grpId="0" animBg="1"/>
      <p:bldP spid="3" grpId="1" animBg="1"/>
      <p:bldP spid="4" grpId="0" animBg="1"/>
      <p:bldP spid="4" grpId="1" animBg="1"/>
      <p:bldP spid="5" grpId="0" animBg="1"/>
      <p:bldP spid="5" grpId="1" animBg="1"/>
      <p:bldP spid="164" grpId="0" animBg="1"/>
      <p:bldP spid="165" grpId="0" animBg="1"/>
      <p:bldP spid="165" grpId="1" animBg="1"/>
      <p:bldP spid="165" grpId="2"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2"/>
          </p:nvPr>
        </p:nvSpPr>
        <p:spPr/>
        <p:txBody>
          <a:bodyPr/>
          <a:lstStyle/>
          <a:p>
            <a:fld id="{00BFEC58-4F1A-4F4E-A71F-657746B19E95}" type="slidenum">
              <a:rPr lang="en-US"/>
              <a:pPr/>
              <a:t>55</a:t>
            </a:fld>
            <a:endParaRPr lang="en-US"/>
          </a:p>
        </p:txBody>
      </p:sp>
      <p:sp>
        <p:nvSpPr>
          <p:cNvPr id="533560" name="Rectangle 56"/>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dirty="0"/>
              <a:t>Full Binary Trees</a:t>
            </a:r>
          </a:p>
        </p:txBody>
      </p:sp>
      <p:grpSp>
        <p:nvGrpSpPr>
          <p:cNvPr id="533652" name="Group 148"/>
          <p:cNvGrpSpPr>
            <a:grpSpLocks/>
          </p:cNvGrpSpPr>
          <p:nvPr/>
        </p:nvGrpSpPr>
        <p:grpSpPr bwMode="auto">
          <a:xfrm>
            <a:off x="531813" y="2301875"/>
            <a:ext cx="3603625" cy="3351213"/>
            <a:chOff x="335" y="1248"/>
            <a:chExt cx="2270" cy="2111"/>
          </a:xfrm>
        </p:grpSpPr>
        <p:sp>
          <p:nvSpPr>
            <p:cNvPr id="533544" name="Rectangle 40"/>
            <p:cNvSpPr>
              <a:spLocks noChangeArrowheads="1"/>
            </p:cNvSpPr>
            <p:nvPr/>
          </p:nvSpPr>
          <p:spPr bwMode="auto">
            <a:xfrm>
              <a:off x="1679" y="124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nvGrpSpPr>
            <p:cNvPr id="533607" name="Group 103"/>
            <p:cNvGrpSpPr>
              <a:grpSpLocks/>
            </p:cNvGrpSpPr>
            <p:nvPr/>
          </p:nvGrpSpPr>
          <p:grpSpPr bwMode="auto">
            <a:xfrm>
              <a:off x="335" y="1511"/>
              <a:ext cx="1729" cy="1848"/>
              <a:chOff x="335" y="1511"/>
              <a:chExt cx="1729" cy="1848"/>
            </a:xfrm>
          </p:grpSpPr>
          <p:grpSp>
            <p:nvGrpSpPr>
              <p:cNvPr id="533567" name="Group 63"/>
              <p:cNvGrpSpPr>
                <a:grpSpLocks/>
              </p:cNvGrpSpPr>
              <p:nvPr/>
            </p:nvGrpSpPr>
            <p:grpSpPr bwMode="auto">
              <a:xfrm>
                <a:off x="335" y="1511"/>
                <a:ext cx="1729" cy="1479"/>
                <a:chOff x="589" y="1459"/>
                <a:chExt cx="1729" cy="1479"/>
              </a:xfrm>
            </p:grpSpPr>
            <p:grpSp>
              <p:nvGrpSpPr>
                <p:cNvPr id="533507" name="Group 3"/>
                <p:cNvGrpSpPr>
                  <a:grpSpLocks/>
                </p:cNvGrpSpPr>
                <p:nvPr/>
              </p:nvGrpSpPr>
              <p:grpSpPr bwMode="auto">
                <a:xfrm>
                  <a:off x="609" y="2540"/>
                  <a:ext cx="499" cy="373"/>
                  <a:chOff x="3511" y="3072"/>
                  <a:chExt cx="729" cy="624"/>
                </a:xfrm>
              </p:grpSpPr>
              <p:sp>
                <p:nvSpPr>
                  <p:cNvPr id="533508" name="Rectangle 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09" name="Rectangle 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0" name="Rectangle 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1" name="Rectangle 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2" name="Group 8"/>
                <p:cNvGrpSpPr>
                  <a:grpSpLocks/>
                </p:cNvGrpSpPr>
                <p:nvPr/>
              </p:nvGrpSpPr>
              <p:grpSpPr bwMode="auto">
                <a:xfrm>
                  <a:off x="1207" y="1906"/>
                  <a:ext cx="499" cy="373"/>
                  <a:chOff x="3511" y="3072"/>
                  <a:chExt cx="729" cy="624"/>
                </a:xfrm>
              </p:grpSpPr>
              <p:sp>
                <p:nvSpPr>
                  <p:cNvPr id="53351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7" name="Group 13"/>
                <p:cNvGrpSpPr>
                  <a:grpSpLocks/>
                </p:cNvGrpSpPr>
                <p:nvPr/>
              </p:nvGrpSpPr>
              <p:grpSpPr bwMode="auto">
                <a:xfrm>
                  <a:off x="1694" y="2540"/>
                  <a:ext cx="498" cy="373"/>
                  <a:chOff x="3511" y="3072"/>
                  <a:chExt cx="729" cy="624"/>
                </a:xfrm>
              </p:grpSpPr>
              <p:sp>
                <p:nvSpPr>
                  <p:cNvPr id="53351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37" name="Line 33"/>
                <p:cNvSpPr>
                  <a:spLocks noChangeShapeType="1"/>
                </p:cNvSpPr>
                <p:nvPr/>
              </p:nvSpPr>
              <p:spPr bwMode="auto">
                <a:xfrm flipH="1">
                  <a:off x="908" y="220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38" name="Line 34"/>
                <p:cNvSpPr>
                  <a:spLocks noChangeShapeType="1"/>
                </p:cNvSpPr>
                <p:nvPr/>
              </p:nvSpPr>
              <p:spPr bwMode="auto">
                <a:xfrm>
                  <a:off x="1575" y="220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2" name="Rectangle 38"/>
                <p:cNvSpPr>
                  <a:spLocks noChangeArrowheads="1"/>
                </p:cNvSpPr>
                <p:nvPr/>
              </p:nvSpPr>
              <p:spPr bwMode="auto">
                <a:xfrm>
                  <a:off x="1806" y="145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3" name="Line 39"/>
                <p:cNvSpPr>
                  <a:spLocks noChangeShapeType="1"/>
                </p:cNvSpPr>
                <p:nvPr/>
              </p:nvSpPr>
              <p:spPr bwMode="auto">
                <a:xfrm flipH="1">
                  <a:off x="1454" y="153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51" name="Text Box 47"/>
                <p:cNvSpPr txBox="1">
                  <a:spLocks noChangeArrowheads="1"/>
                </p:cNvSpPr>
                <p:nvPr/>
              </p:nvSpPr>
              <p:spPr bwMode="auto">
                <a:xfrm>
                  <a:off x="1678" y="278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52" name="Text Box 48"/>
                <p:cNvSpPr txBox="1">
                  <a:spLocks noChangeArrowheads="1"/>
                </p:cNvSpPr>
                <p:nvPr/>
              </p:nvSpPr>
              <p:spPr bwMode="auto">
                <a:xfrm>
                  <a:off x="1173" y="191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53" name="Text Box 49"/>
                <p:cNvSpPr txBox="1">
                  <a:spLocks noChangeArrowheads="1"/>
                </p:cNvSpPr>
                <p:nvPr/>
              </p:nvSpPr>
              <p:spPr bwMode="auto">
                <a:xfrm>
                  <a:off x="597" y="256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54" name="Text Box 50"/>
                <p:cNvSpPr txBox="1">
                  <a:spLocks noChangeArrowheads="1"/>
                </p:cNvSpPr>
                <p:nvPr/>
              </p:nvSpPr>
              <p:spPr bwMode="auto">
                <a:xfrm>
                  <a:off x="1632" y="256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64" name="Text Box 60"/>
                <p:cNvSpPr txBox="1">
                  <a:spLocks noChangeArrowheads="1"/>
                </p:cNvSpPr>
                <p:nvPr/>
              </p:nvSpPr>
              <p:spPr bwMode="auto">
                <a:xfrm>
                  <a:off x="1896" y="27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5" name="Text Box 61"/>
                <p:cNvSpPr txBox="1">
                  <a:spLocks noChangeArrowheads="1"/>
                </p:cNvSpPr>
                <p:nvPr/>
              </p:nvSpPr>
              <p:spPr bwMode="auto">
                <a:xfrm>
                  <a:off x="589" y="27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6" name="Text Box 62"/>
                <p:cNvSpPr txBox="1">
                  <a:spLocks noChangeArrowheads="1"/>
                </p:cNvSpPr>
                <p:nvPr/>
              </p:nvSpPr>
              <p:spPr bwMode="auto">
                <a:xfrm>
                  <a:off x="821" y="2779"/>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06" name="Text Box 102"/>
              <p:cNvSpPr txBox="1">
                <a:spLocks noChangeArrowheads="1"/>
              </p:cNvSpPr>
              <p:nvPr/>
            </p:nvSpPr>
            <p:spPr bwMode="auto">
              <a:xfrm>
                <a:off x="625" y="3071"/>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grpSp>
        <p:nvGrpSpPr>
          <p:cNvPr id="533651" name="Group 147"/>
          <p:cNvGrpSpPr>
            <a:grpSpLocks/>
          </p:cNvGrpSpPr>
          <p:nvPr/>
        </p:nvGrpSpPr>
        <p:grpSpPr bwMode="auto">
          <a:xfrm>
            <a:off x="6477000" y="5045075"/>
            <a:ext cx="2487613" cy="1660525"/>
            <a:chOff x="4080" y="2976"/>
            <a:chExt cx="1567" cy="1046"/>
          </a:xfrm>
        </p:grpSpPr>
        <p:grpSp>
          <p:nvGrpSpPr>
            <p:cNvPr id="533649" name="Group 145"/>
            <p:cNvGrpSpPr>
              <a:grpSpLocks/>
            </p:cNvGrpSpPr>
            <p:nvPr/>
          </p:nvGrpSpPr>
          <p:grpSpPr bwMode="auto">
            <a:xfrm>
              <a:off x="4080" y="2976"/>
              <a:ext cx="1567" cy="1046"/>
              <a:chOff x="5007" y="1824"/>
              <a:chExt cx="1567" cy="1046"/>
            </a:xfrm>
          </p:grpSpPr>
          <p:grpSp>
            <p:nvGrpSpPr>
              <p:cNvPr id="533617" name="Group 113"/>
              <p:cNvGrpSpPr>
                <a:grpSpLocks/>
              </p:cNvGrpSpPr>
              <p:nvPr/>
            </p:nvGrpSpPr>
            <p:grpSpPr bwMode="auto">
              <a:xfrm>
                <a:off x="5041" y="2481"/>
                <a:ext cx="499" cy="373"/>
                <a:chOff x="3511" y="3072"/>
                <a:chExt cx="729" cy="624"/>
              </a:xfrm>
            </p:grpSpPr>
            <p:sp>
              <p:nvSpPr>
                <p:cNvPr id="533618" name="Rectangle 1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19" name="Rectangle 1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0" name="Rectangle 1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1" name="Rectangle 1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29" name="Rectangle 125"/>
              <p:cNvSpPr>
                <a:spLocks noChangeArrowheads="1"/>
              </p:cNvSpPr>
              <p:nvPr/>
            </p:nvSpPr>
            <p:spPr bwMode="auto">
              <a:xfrm>
                <a:off x="5640" y="2034"/>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0" name="Line 126"/>
              <p:cNvSpPr>
                <a:spLocks noChangeShapeType="1"/>
              </p:cNvSpPr>
              <p:nvPr/>
            </p:nvSpPr>
            <p:spPr bwMode="auto">
              <a:xfrm flipH="1">
                <a:off x="5288" y="2108"/>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2" name="Text Box 128"/>
              <p:cNvSpPr txBox="1">
                <a:spLocks noChangeArrowheads="1"/>
              </p:cNvSpPr>
              <p:nvPr/>
            </p:nvSpPr>
            <p:spPr bwMode="auto">
              <a:xfrm>
                <a:off x="5007" y="2493"/>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645" name="Rectangle 141"/>
              <p:cNvSpPr>
                <a:spLocks noChangeArrowheads="1"/>
              </p:cNvSpPr>
              <p:nvPr/>
            </p:nvSpPr>
            <p:spPr bwMode="auto">
              <a:xfrm>
                <a:off x="5648" y="1824"/>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3647" name="Rectangle 143"/>
              <p:cNvSpPr>
                <a:spLocks noChangeArrowheads="1"/>
              </p:cNvSpPr>
              <p:nvPr/>
            </p:nvSpPr>
            <p:spPr bwMode="auto">
              <a:xfrm>
                <a:off x="5012" y="271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648" name="Rectangle 144"/>
              <p:cNvSpPr>
                <a:spLocks noChangeArrowheads="1"/>
              </p:cNvSpPr>
              <p:nvPr/>
            </p:nvSpPr>
            <p:spPr bwMode="auto">
              <a:xfrm>
                <a:off x="5254" y="271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50" name="Rectangle 146"/>
            <p:cNvSpPr>
              <a:spLocks noChangeArrowheads="1"/>
            </p:cNvSpPr>
            <p:nvPr/>
          </p:nvSpPr>
          <p:spPr bwMode="auto">
            <a:xfrm>
              <a:off x="4602" y="3477"/>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nvGrpSpPr>
          <p:cNvPr id="2" name="Group 1"/>
          <p:cNvGrpSpPr/>
          <p:nvPr/>
        </p:nvGrpSpPr>
        <p:grpSpPr>
          <a:xfrm>
            <a:off x="3978820" y="2230438"/>
            <a:ext cx="4072980" cy="3678237"/>
            <a:chOff x="3978820" y="1909763"/>
            <a:chExt cx="4072980" cy="3678237"/>
          </a:xfrm>
        </p:grpSpPr>
        <p:grpSp>
          <p:nvGrpSpPr>
            <p:cNvPr id="533609" name="Group 105"/>
            <p:cNvGrpSpPr>
              <a:grpSpLocks/>
            </p:cNvGrpSpPr>
            <p:nvPr/>
          </p:nvGrpSpPr>
          <p:grpSpPr bwMode="auto">
            <a:xfrm>
              <a:off x="4016375" y="1909763"/>
              <a:ext cx="4035425" cy="3678237"/>
              <a:chOff x="2530" y="1203"/>
              <a:chExt cx="2542" cy="2317"/>
            </a:xfrm>
          </p:grpSpPr>
          <p:grpSp>
            <p:nvGrpSpPr>
              <p:cNvPr id="533605" name="Group 101"/>
              <p:cNvGrpSpPr>
                <a:grpSpLocks/>
              </p:cNvGrpSpPr>
              <p:nvPr/>
            </p:nvGrpSpPr>
            <p:grpSpPr bwMode="auto">
              <a:xfrm>
                <a:off x="2530" y="1203"/>
                <a:ext cx="2542" cy="2317"/>
                <a:chOff x="1872" y="1187"/>
                <a:chExt cx="2542" cy="2317"/>
              </a:xfrm>
            </p:grpSpPr>
            <p:grpSp>
              <p:nvGrpSpPr>
                <p:cNvPr id="533570" name="Group 66"/>
                <p:cNvGrpSpPr>
                  <a:grpSpLocks/>
                </p:cNvGrpSpPr>
                <p:nvPr/>
              </p:nvGrpSpPr>
              <p:grpSpPr bwMode="auto">
                <a:xfrm>
                  <a:off x="2283" y="2478"/>
                  <a:ext cx="499" cy="373"/>
                  <a:chOff x="3511" y="3072"/>
                  <a:chExt cx="729" cy="624"/>
                </a:xfrm>
              </p:grpSpPr>
              <p:sp>
                <p:nvSpPr>
                  <p:cNvPr id="533571" name="Rectangle 6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2" name="Rectangle 6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3" name="Rectangle 6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4" name="Rectangle 7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75" name="Group 71"/>
                <p:cNvGrpSpPr>
                  <a:grpSpLocks/>
                </p:cNvGrpSpPr>
                <p:nvPr/>
              </p:nvGrpSpPr>
              <p:grpSpPr bwMode="auto">
                <a:xfrm>
                  <a:off x="2881" y="1844"/>
                  <a:ext cx="499" cy="373"/>
                  <a:chOff x="3511" y="3072"/>
                  <a:chExt cx="729" cy="624"/>
                </a:xfrm>
              </p:grpSpPr>
              <p:sp>
                <p:nvSpPr>
                  <p:cNvPr id="533576" name="Rectangle 7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7" name="Rectangle 7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8" name="Rectangle 7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9" name="Rectangle 7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80" name="Group 76"/>
                <p:cNvGrpSpPr>
                  <a:grpSpLocks/>
                </p:cNvGrpSpPr>
                <p:nvPr/>
              </p:nvGrpSpPr>
              <p:grpSpPr bwMode="auto">
                <a:xfrm>
                  <a:off x="3368" y="2478"/>
                  <a:ext cx="498" cy="373"/>
                  <a:chOff x="3511" y="3072"/>
                  <a:chExt cx="729" cy="624"/>
                </a:xfrm>
              </p:grpSpPr>
              <p:sp>
                <p:nvSpPr>
                  <p:cNvPr id="533581" name="Rectangle 7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2" name="Rectangle 7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3" name="Rectangle 7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4" name="Rectangle 8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85" name="Line 81"/>
                <p:cNvSpPr>
                  <a:spLocks noChangeShapeType="1"/>
                </p:cNvSpPr>
                <p:nvPr/>
              </p:nvSpPr>
              <p:spPr bwMode="auto">
                <a:xfrm flipH="1">
                  <a:off x="2582" y="2143"/>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6" name="Line 82"/>
                <p:cNvSpPr>
                  <a:spLocks noChangeShapeType="1"/>
                </p:cNvSpPr>
                <p:nvPr/>
              </p:nvSpPr>
              <p:spPr bwMode="auto">
                <a:xfrm>
                  <a:off x="3249" y="2142"/>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7" name="Rectangle 83"/>
                <p:cNvSpPr>
                  <a:spLocks noChangeArrowheads="1"/>
                </p:cNvSpPr>
                <p:nvPr/>
              </p:nvSpPr>
              <p:spPr bwMode="auto">
                <a:xfrm>
                  <a:off x="3480" y="1397"/>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8" name="Line 84"/>
                <p:cNvSpPr>
                  <a:spLocks noChangeShapeType="1"/>
                </p:cNvSpPr>
                <p:nvPr/>
              </p:nvSpPr>
              <p:spPr bwMode="auto">
                <a:xfrm flipH="1">
                  <a:off x="3128" y="1471"/>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9" name="Text Box 85"/>
                <p:cNvSpPr txBox="1">
                  <a:spLocks noChangeArrowheads="1"/>
                </p:cNvSpPr>
                <p:nvPr/>
              </p:nvSpPr>
              <p:spPr bwMode="auto">
                <a:xfrm>
                  <a:off x="3352" y="272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0" name="Text Box 86"/>
                <p:cNvSpPr txBox="1">
                  <a:spLocks noChangeArrowheads="1"/>
                </p:cNvSpPr>
                <p:nvPr/>
              </p:nvSpPr>
              <p:spPr bwMode="auto">
                <a:xfrm>
                  <a:off x="2847" y="1856"/>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91" name="Text Box 87"/>
                <p:cNvSpPr txBox="1">
                  <a:spLocks noChangeArrowheads="1"/>
                </p:cNvSpPr>
                <p:nvPr/>
              </p:nvSpPr>
              <p:spPr bwMode="auto">
                <a:xfrm>
                  <a:off x="2271" y="2504"/>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92" name="Text Box 88"/>
                <p:cNvSpPr txBox="1">
                  <a:spLocks noChangeArrowheads="1"/>
                </p:cNvSpPr>
                <p:nvPr/>
              </p:nvSpPr>
              <p:spPr bwMode="auto">
                <a:xfrm>
                  <a:off x="3306" y="2502"/>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93" name="Text Box 89"/>
                <p:cNvSpPr txBox="1">
                  <a:spLocks noChangeArrowheads="1"/>
                </p:cNvSpPr>
                <p:nvPr/>
              </p:nvSpPr>
              <p:spPr bwMode="auto">
                <a:xfrm>
                  <a:off x="3570" y="271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5" name="Text Box 91"/>
                <p:cNvSpPr txBox="1">
                  <a:spLocks noChangeArrowheads="1"/>
                </p:cNvSpPr>
                <p:nvPr/>
              </p:nvSpPr>
              <p:spPr bwMode="auto">
                <a:xfrm>
                  <a:off x="2495" y="271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6" name="Line 92"/>
                <p:cNvSpPr>
                  <a:spLocks noChangeShapeType="1"/>
                </p:cNvSpPr>
                <p:nvPr/>
              </p:nvSpPr>
              <p:spPr bwMode="auto">
                <a:xfrm flipH="1">
                  <a:off x="2064" y="278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3597" name="Group 93"/>
                <p:cNvGrpSpPr>
                  <a:grpSpLocks/>
                </p:cNvGrpSpPr>
                <p:nvPr/>
              </p:nvGrpSpPr>
              <p:grpSpPr bwMode="auto">
                <a:xfrm>
                  <a:off x="1884" y="3111"/>
                  <a:ext cx="499" cy="373"/>
                  <a:chOff x="3511" y="3072"/>
                  <a:chExt cx="729" cy="624"/>
                </a:xfrm>
              </p:grpSpPr>
              <p:sp>
                <p:nvSpPr>
                  <p:cNvPr id="533598" name="Rectangle 9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99" name="Rectangle 9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0" name="Rectangle 9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1" name="Rectangle 9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02" name="Text Box 98"/>
                <p:cNvSpPr txBox="1">
                  <a:spLocks noChangeArrowheads="1"/>
                </p:cNvSpPr>
                <p:nvPr/>
              </p:nvSpPr>
              <p:spPr bwMode="auto">
                <a:xfrm>
                  <a:off x="1872" y="3137"/>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sp>
              <p:nvSpPr>
                <p:cNvPr id="533603" name="Text Box 99"/>
                <p:cNvSpPr txBox="1">
                  <a:spLocks noChangeArrowheads="1"/>
                </p:cNvSpPr>
                <p:nvPr/>
              </p:nvSpPr>
              <p:spPr bwMode="auto">
                <a:xfrm>
                  <a:off x="2096" y="3350"/>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dirty="0">
                      <a:solidFill>
                        <a:srgbClr val="FFFFCC"/>
                      </a:solidFill>
                    </a:rPr>
                    <a:t>NULL</a:t>
                  </a:r>
                </a:p>
              </p:txBody>
            </p:sp>
            <p:sp>
              <p:nvSpPr>
                <p:cNvPr id="533604" name="Rectangle 100"/>
                <p:cNvSpPr>
                  <a:spLocks noChangeArrowheads="1"/>
                </p:cNvSpPr>
                <p:nvPr/>
              </p:nvSpPr>
              <p:spPr bwMode="auto">
                <a:xfrm>
                  <a:off x="3488" y="1187"/>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sp>
            <p:nvSpPr>
              <p:cNvPr id="533608" name="Rectangle 104"/>
              <p:cNvSpPr>
                <a:spLocks noChangeArrowheads="1"/>
              </p:cNvSpPr>
              <p:nvPr/>
            </p:nvSpPr>
            <p:spPr bwMode="auto">
              <a:xfrm>
                <a:off x="3350" y="2996"/>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sp>
          <p:nvSpPr>
            <p:cNvPr id="88" name="Text Box 99"/>
            <p:cNvSpPr txBox="1">
              <a:spLocks noChangeArrowheads="1"/>
            </p:cNvSpPr>
            <p:nvPr/>
          </p:nvSpPr>
          <p:spPr bwMode="auto">
            <a:xfrm>
              <a:off x="3978820" y="5327456"/>
              <a:ext cx="520700" cy="222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dirty="0">
                  <a:solidFill>
                    <a:srgbClr val="FFFFCC"/>
                  </a:solidFill>
                </a:rPr>
                <a:t>NULL</a:t>
              </a:r>
            </a:p>
          </p:txBody>
        </p:sp>
      </p:grpSp>
      <p:sp>
        <p:nvSpPr>
          <p:cNvPr id="90" name="Text Box 57"/>
          <p:cNvSpPr txBox="1">
            <a:spLocks noChangeArrowheads="1"/>
          </p:cNvSpPr>
          <p:nvPr/>
        </p:nvSpPr>
        <p:spPr bwMode="auto">
          <a:xfrm>
            <a:off x="374650" y="914400"/>
            <a:ext cx="8589963"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1"/>
                </a:solidFill>
                <a:cs typeface="Courier New" pitchFamily="49" charset="0"/>
              </a:rPr>
              <a:t>A</a:t>
            </a:r>
            <a:r>
              <a:rPr lang="en-US" dirty="0">
                <a:solidFill>
                  <a:schemeClr val="accent2"/>
                </a:solidFill>
                <a:cs typeface="Courier New" pitchFamily="49" charset="0"/>
              </a:rPr>
              <a:t> </a:t>
            </a:r>
            <a:r>
              <a:rPr lang="en-US" dirty="0">
                <a:solidFill>
                  <a:srgbClr val="FF0000"/>
                </a:solidFill>
                <a:cs typeface="Courier New" pitchFamily="49" charset="0"/>
              </a:rPr>
              <a:t>full binary tree</a:t>
            </a:r>
            <a:r>
              <a:rPr lang="en-US" dirty="0">
                <a:cs typeface="Courier New" pitchFamily="49" charset="0"/>
              </a:rPr>
              <a:t> is one in which </a:t>
            </a:r>
            <a:br>
              <a:rPr lang="en-US" dirty="0">
                <a:cs typeface="Courier New" pitchFamily="49" charset="0"/>
              </a:rPr>
            </a:br>
            <a:r>
              <a:rPr lang="en-US" dirty="0">
                <a:solidFill>
                  <a:srgbClr val="0000CC"/>
                </a:solidFill>
                <a:cs typeface="Courier New" pitchFamily="49" charset="0"/>
              </a:rPr>
              <a:t>every leaf node </a:t>
            </a:r>
            <a:r>
              <a:rPr lang="en-US" dirty="0">
                <a:cs typeface="Courier New" pitchFamily="49" charset="0"/>
              </a:rPr>
              <a:t>has the </a:t>
            </a:r>
            <a:r>
              <a:rPr lang="en-US" dirty="0">
                <a:solidFill>
                  <a:srgbClr val="0000CC"/>
                </a:solidFill>
                <a:cs typeface="Courier New" pitchFamily="49" charset="0"/>
              </a:rPr>
              <a:t>same depth</a:t>
            </a:r>
            <a:r>
              <a:rPr lang="en-US" dirty="0">
                <a:cs typeface="Courier New" pitchFamily="49" charset="0"/>
              </a:rPr>
              <a:t>, </a:t>
            </a:r>
            <a:br>
              <a:rPr lang="en-US" dirty="0">
                <a:cs typeface="Courier New" pitchFamily="49" charset="0"/>
              </a:rPr>
            </a:br>
            <a:r>
              <a:rPr lang="en-US" dirty="0">
                <a:cs typeface="Courier New" pitchFamily="49" charset="0"/>
              </a:rPr>
              <a:t>and </a:t>
            </a:r>
            <a:r>
              <a:rPr lang="en-US" dirty="0">
                <a:solidFill>
                  <a:srgbClr val="0000CC"/>
                </a:solidFill>
                <a:cs typeface="Courier New" pitchFamily="49" charset="0"/>
              </a:rPr>
              <a:t>every non-leaf </a:t>
            </a:r>
            <a:r>
              <a:rPr lang="en-US" dirty="0">
                <a:cs typeface="Courier New" pitchFamily="49" charset="0"/>
              </a:rPr>
              <a:t>has exactly </a:t>
            </a:r>
            <a:r>
              <a:rPr lang="en-US" dirty="0">
                <a:solidFill>
                  <a:srgbClr val="0000CC"/>
                </a:solidFill>
                <a:cs typeface="Courier New" pitchFamily="49" charset="0"/>
              </a:rPr>
              <a:t>two children</a:t>
            </a:r>
            <a:r>
              <a:rPr lang="en-US" dirty="0">
                <a:cs typeface="Courier New" pitchFamily="49" charset="0"/>
              </a:rPr>
              <a:t>.</a:t>
            </a:r>
            <a:r>
              <a:rPr lang="en-US" dirty="0"/>
              <a:t> </a:t>
            </a:r>
          </a:p>
        </p:txBody>
      </p:sp>
    </p:spTree>
    <p:extLst>
      <p:ext uri="{BB962C8B-B14F-4D97-AF65-F5344CB8AC3E}">
        <p14:creationId xmlns:p14="http://schemas.microsoft.com/office/powerpoint/2010/main" val="2253418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3652"/>
                                        </p:tgtEl>
                                        <p:attrNameLst>
                                          <p:attrName>style.visibility</p:attrName>
                                        </p:attrNameLst>
                                      </p:cBhvr>
                                      <p:to>
                                        <p:strVal val="visible"/>
                                      </p:to>
                                    </p:set>
                                    <p:animEffect transition="in" filter="wipe(up)">
                                      <p:cBhvr>
                                        <p:cTn id="7" dur="500"/>
                                        <p:tgtEl>
                                          <p:spTgt spid="53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33651"/>
                                        </p:tgtEl>
                                        <p:attrNameLst>
                                          <p:attrName>style.visibility</p:attrName>
                                        </p:attrNameLst>
                                      </p:cBhvr>
                                      <p:to>
                                        <p:strVal val="visible"/>
                                      </p:to>
                                    </p:set>
                                    <p:animEffect transition="in" filter="wipe(up)">
                                      <p:cBhvr>
                                        <p:cTn id="16" dur="500"/>
                                        <p:tgtEl>
                                          <p:spTgt spid="533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14CDFD3D-764E-4BAC-9394-7CE9B4AE0776}" type="slidenum">
              <a:rPr lang="en-US"/>
              <a:pPr/>
              <a:t>6</a:t>
            </a:fld>
            <a:endParaRPr lang="en-US"/>
          </a:p>
        </p:txBody>
      </p:sp>
      <p:sp>
        <p:nvSpPr>
          <p:cNvPr id="633858" name="Rectangle 2"/>
          <p:cNvSpPr>
            <a:spLocks noGrp="1" noChangeArrowheads="1"/>
          </p:cNvSpPr>
          <p:nvPr>
            <p:ph type="title"/>
          </p:nvPr>
        </p:nvSpPr>
        <p:spPr>
          <a:noFill/>
          <a:ln/>
        </p:spPr>
        <p:txBody>
          <a:bodyPr/>
          <a:lstStyle/>
          <a:p>
            <a:r>
              <a:rPr lang="en-US"/>
              <a:t>The Quicksort Algorithm</a:t>
            </a:r>
          </a:p>
        </p:txBody>
      </p:sp>
      <p:sp>
        <p:nvSpPr>
          <p:cNvPr id="633859" name="Text Box 3"/>
          <p:cNvSpPr txBox="1">
            <a:spLocks noChangeArrowheads="1"/>
          </p:cNvSpPr>
          <p:nvPr/>
        </p:nvSpPr>
        <p:spPr bwMode="auto">
          <a:xfrm>
            <a:off x="593725" y="1616075"/>
            <a:ext cx="80676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startAt="2"/>
            </a:pPr>
            <a:r>
              <a:rPr lang="en-US">
                <a:solidFill>
                  <a:schemeClr val="tx2"/>
                </a:solidFill>
                <a:latin typeface="Comic Sans MS" pitchFamily="66" charset="0"/>
              </a:rPr>
              <a:t>Select an arbitrary element </a:t>
            </a:r>
            <a:r>
              <a:rPr lang="en-US">
                <a:solidFill>
                  <a:srgbClr val="FF3300"/>
                </a:solidFill>
                <a:latin typeface="Comic Sans MS" pitchFamily="66" charset="0"/>
              </a:rPr>
              <a:t>P</a:t>
            </a:r>
            <a:r>
              <a:rPr lang="en-US">
                <a:solidFill>
                  <a:schemeClr val="tx2"/>
                </a:solidFill>
                <a:latin typeface="Comic Sans MS" pitchFamily="66" charset="0"/>
              </a:rPr>
              <a:t> from the array (typically the </a:t>
            </a:r>
            <a:r>
              <a:rPr lang="en-US">
                <a:solidFill>
                  <a:srgbClr val="6600CC"/>
                </a:solidFill>
                <a:latin typeface="Comic Sans MS" pitchFamily="66" charset="0"/>
              </a:rPr>
              <a:t>first element</a:t>
            </a:r>
            <a:r>
              <a:rPr lang="en-US">
                <a:solidFill>
                  <a:schemeClr val="tx2"/>
                </a:solidFill>
                <a:latin typeface="Comic Sans MS" pitchFamily="66" charset="0"/>
              </a:rPr>
              <a:t> in the array).</a:t>
            </a:r>
          </a:p>
        </p:txBody>
      </p:sp>
      <p:sp>
        <p:nvSpPr>
          <p:cNvPr id="633860" name="Text Box 4"/>
          <p:cNvSpPr txBox="1">
            <a:spLocks noChangeArrowheads="1"/>
          </p:cNvSpPr>
          <p:nvPr/>
        </p:nvSpPr>
        <p:spPr bwMode="auto">
          <a:xfrm>
            <a:off x="609600" y="914400"/>
            <a:ext cx="8067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tx2"/>
                </a:solidFill>
                <a:latin typeface="Comic Sans MS" pitchFamily="66" charset="0"/>
              </a:rPr>
              <a:t>If the array contains only 0 or 1 element, </a:t>
            </a:r>
            <a:r>
              <a:rPr lang="en-US">
                <a:solidFill>
                  <a:schemeClr val="accent2"/>
                </a:solidFill>
                <a:latin typeface="Comic Sans MS" pitchFamily="66" charset="0"/>
              </a:rPr>
              <a:t>return</a:t>
            </a:r>
            <a:r>
              <a:rPr lang="en-US">
                <a:solidFill>
                  <a:schemeClr val="tx2"/>
                </a:solidFill>
                <a:latin typeface="Comic Sans MS" pitchFamily="66" charset="0"/>
              </a:rPr>
              <a:t>.</a:t>
            </a:r>
          </a:p>
        </p:txBody>
      </p:sp>
      <p:grpSp>
        <p:nvGrpSpPr>
          <p:cNvPr id="633861" name="Group 5"/>
          <p:cNvGrpSpPr>
            <a:grpSpLocks/>
          </p:cNvGrpSpPr>
          <p:nvPr/>
        </p:nvGrpSpPr>
        <p:grpSpPr bwMode="auto">
          <a:xfrm>
            <a:off x="2819400" y="5257800"/>
            <a:ext cx="3260725" cy="604838"/>
            <a:chOff x="1584" y="579"/>
            <a:chExt cx="2054" cy="381"/>
          </a:xfrm>
        </p:grpSpPr>
        <p:sp>
          <p:nvSpPr>
            <p:cNvPr id="633862" name="Rectangle 6"/>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633863" name="Rectangle 7"/>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64" name="Rectangle 8"/>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65" name="Rectangle 9"/>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66" name="Rectangle 10"/>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67" name="Rectangle 11"/>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68" name="Rectangle 12"/>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69" name="Group 13"/>
          <p:cNvGrpSpPr>
            <a:grpSpLocks/>
          </p:cNvGrpSpPr>
          <p:nvPr/>
        </p:nvGrpSpPr>
        <p:grpSpPr bwMode="auto">
          <a:xfrm>
            <a:off x="115888" y="2622550"/>
            <a:ext cx="8853487" cy="1187450"/>
            <a:chOff x="39" y="2027"/>
            <a:chExt cx="5577" cy="748"/>
          </a:xfrm>
        </p:grpSpPr>
        <p:sp>
          <p:nvSpPr>
            <p:cNvPr id="633870" name="Rectangle 14"/>
            <p:cNvSpPr>
              <a:spLocks noChangeArrowheads="1"/>
            </p:cNvSpPr>
            <p:nvPr/>
          </p:nvSpPr>
          <p:spPr bwMode="auto">
            <a:xfrm>
              <a:off x="336" y="2027"/>
              <a:ext cx="5280"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Tx/>
                <a:buAutoNum type="arabicPeriod" startAt="3"/>
              </a:pPr>
              <a:r>
                <a:rPr lang="en-US"/>
                <a:t>Move all elements that are </a:t>
              </a:r>
              <a:r>
                <a:rPr lang="en-US">
                  <a:solidFill>
                    <a:schemeClr val="accent2"/>
                  </a:solidFill>
                </a:rPr>
                <a:t>less than or equal</a:t>
              </a:r>
              <a:r>
                <a:rPr lang="en-US"/>
                <a:t> to </a:t>
              </a:r>
              <a:r>
                <a:rPr lang="en-US">
                  <a:solidFill>
                    <a:schemeClr val="accent2"/>
                  </a:solidFill>
                </a:rPr>
                <a:t>P</a:t>
              </a:r>
              <a:r>
                <a:rPr lang="en-US"/>
                <a:t> to the </a:t>
              </a:r>
              <a:r>
                <a:rPr lang="en-US">
                  <a:solidFill>
                    <a:schemeClr val="accent2"/>
                  </a:solidFill>
                </a:rPr>
                <a:t>left of the array</a:t>
              </a:r>
              <a:r>
                <a:rPr lang="en-US"/>
                <a:t> and all elements </a:t>
              </a:r>
              <a:r>
                <a:rPr lang="en-US">
                  <a:solidFill>
                    <a:schemeClr val="accent2"/>
                  </a:solidFill>
                </a:rPr>
                <a:t>greater than P</a:t>
              </a:r>
              <a:r>
                <a:rPr lang="en-US"/>
                <a:t> to the </a:t>
              </a:r>
              <a:r>
                <a:rPr lang="en-US">
                  <a:solidFill>
                    <a:schemeClr val="accent2"/>
                  </a:solidFill>
                </a:rPr>
                <a:t>right </a:t>
              </a:r>
              <a:r>
                <a:rPr lang="en-US">
                  <a:solidFill>
                    <a:schemeClr val="tx1"/>
                  </a:solidFill>
                </a:rPr>
                <a:t>(this is called </a:t>
              </a:r>
              <a:r>
                <a:rPr lang="en-US">
                  <a:solidFill>
                    <a:srgbClr val="A50021"/>
                  </a:solidFill>
                </a:rPr>
                <a:t>partitioning</a:t>
              </a:r>
              <a:r>
                <a:rPr lang="en-US">
                  <a:solidFill>
                    <a:schemeClr val="tx1"/>
                  </a:solidFill>
                </a:rPr>
                <a:t>)</a:t>
              </a:r>
              <a:r>
                <a:rPr lang="en-US"/>
                <a:t>.</a:t>
              </a:r>
            </a:p>
          </p:txBody>
        </p:sp>
        <p:sp>
          <p:nvSpPr>
            <p:cNvPr id="633871" name="Text Box 15"/>
            <p:cNvSpPr txBox="1">
              <a:spLocks noChangeArrowheads="1"/>
            </p:cNvSpPr>
            <p:nvPr/>
          </p:nvSpPr>
          <p:spPr bwMode="auto">
            <a:xfrm rot="16200000">
              <a:off x="-154" y="2245"/>
              <a:ext cx="67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Divide</a:t>
              </a:r>
            </a:p>
          </p:txBody>
        </p:sp>
      </p:grpSp>
      <p:grpSp>
        <p:nvGrpSpPr>
          <p:cNvPr id="633872" name="Group 16"/>
          <p:cNvGrpSpPr>
            <a:grpSpLocks/>
          </p:cNvGrpSpPr>
          <p:nvPr/>
        </p:nvGrpSpPr>
        <p:grpSpPr bwMode="auto">
          <a:xfrm>
            <a:off x="22225" y="3862388"/>
            <a:ext cx="8915400" cy="1319212"/>
            <a:chOff x="48" y="3153"/>
            <a:chExt cx="5616" cy="831"/>
          </a:xfrm>
        </p:grpSpPr>
        <p:sp>
          <p:nvSpPr>
            <p:cNvPr id="633873" name="Rectangle 17"/>
            <p:cNvSpPr>
              <a:spLocks noChangeArrowheads="1"/>
            </p:cNvSpPr>
            <p:nvPr/>
          </p:nvSpPr>
          <p:spPr bwMode="auto">
            <a:xfrm>
              <a:off x="384" y="3284"/>
              <a:ext cx="5280"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pPr>
              <a:r>
                <a:rPr lang="en-US"/>
                <a:t>4. Recursively repeat this process on the left sub-array and then the right sub-array.</a:t>
              </a:r>
            </a:p>
          </p:txBody>
        </p:sp>
        <p:sp>
          <p:nvSpPr>
            <p:cNvPr id="633874" name="Text Box 18"/>
            <p:cNvSpPr txBox="1">
              <a:spLocks noChangeArrowheads="1"/>
            </p:cNvSpPr>
            <p:nvPr/>
          </p:nvSpPr>
          <p:spPr bwMode="auto">
            <a:xfrm rot="16200000">
              <a:off x="-224" y="3425"/>
              <a:ext cx="83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Conquer</a:t>
              </a:r>
            </a:p>
          </p:txBody>
        </p:sp>
      </p:grpSp>
      <p:grpSp>
        <p:nvGrpSpPr>
          <p:cNvPr id="633875" name="Group 19"/>
          <p:cNvGrpSpPr>
            <a:grpSpLocks/>
          </p:cNvGrpSpPr>
          <p:nvPr/>
        </p:nvGrpSpPr>
        <p:grpSpPr bwMode="auto">
          <a:xfrm>
            <a:off x="2819400" y="5257800"/>
            <a:ext cx="3260725" cy="604838"/>
            <a:chOff x="1584" y="579"/>
            <a:chExt cx="2054" cy="381"/>
          </a:xfrm>
        </p:grpSpPr>
        <p:sp>
          <p:nvSpPr>
            <p:cNvPr id="633876" name="Rectangle 20"/>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77" name="Rectangle 21"/>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78" name="Rectangle 22"/>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79" name="Rectangle 23"/>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80" name="Rectangle 24"/>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1" name="Rectangle 25"/>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82" name="Rectangle 26"/>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83" name="Group 27"/>
          <p:cNvGrpSpPr>
            <a:grpSpLocks/>
          </p:cNvGrpSpPr>
          <p:nvPr/>
        </p:nvGrpSpPr>
        <p:grpSpPr bwMode="auto">
          <a:xfrm>
            <a:off x="2819400" y="5262563"/>
            <a:ext cx="3260725" cy="604837"/>
            <a:chOff x="1584" y="579"/>
            <a:chExt cx="2054" cy="381"/>
          </a:xfrm>
        </p:grpSpPr>
        <p:sp>
          <p:nvSpPr>
            <p:cNvPr id="633884" name="Rectangle 28"/>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633885" name="Rectangle 29"/>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86" name="Rectangle 30"/>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633887" name="Rectangle 31"/>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88" name="Rectangle 32"/>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9" name="Rectangle 33"/>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90" name="Rectangle 34"/>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633891" name="Rectangle 35"/>
          <p:cNvSpPr>
            <a:spLocks noChangeArrowheads="1"/>
          </p:cNvSpPr>
          <p:nvPr/>
        </p:nvSpPr>
        <p:spPr bwMode="auto">
          <a:xfrm>
            <a:off x="4202113"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92" name="Rectangle 36"/>
          <p:cNvSpPr>
            <a:spLocks noChangeArrowheads="1"/>
          </p:cNvSpPr>
          <p:nvPr/>
        </p:nvSpPr>
        <p:spPr bwMode="auto">
          <a:xfrm>
            <a:off x="2568575"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60"/>
                                        </p:tgtEl>
                                        <p:attrNameLst>
                                          <p:attrName>style.visibility</p:attrName>
                                        </p:attrNameLst>
                                      </p:cBhvr>
                                      <p:to>
                                        <p:strVal val="visible"/>
                                      </p:to>
                                    </p:set>
                                    <p:animEffect transition="in" filter="wipe(up)">
                                      <p:cBhvr>
                                        <p:cTn id="7" dur="500"/>
                                        <p:tgtEl>
                                          <p:spTgt spid="633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338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33859"/>
                                        </p:tgtEl>
                                        <p:attrNameLst>
                                          <p:attrName>style.visibility</p:attrName>
                                        </p:attrNameLst>
                                      </p:cBhvr>
                                      <p:to>
                                        <p:strVal val="visible"/>
                                      </p:to>
                                    </p:set>
                                    <p:animEffect transition="in" filter="wipe(up)">
                                      <p:cBhvr>
                                        <p:cTn id="16" dur="500"/>
                                        <p:tgtEl>
                                          <p:spTgt spid="6338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6338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338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338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338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3891"/>
                                        </p:tgtEl>
                                        <p:attrNameLst>
                                          <p:attrName>style.visibility</p:attrName>
                                        </p:attrNameLst>
                                      </p:cBhvr>
                                      <p:to>
                                        <p:strVal val="visible"/>
                                      </p:to>
                                    </p:set>
                                  </p:childTnLst>
                                  <p:subTnLst>
                                    <p:set>
                                      <p:cBhvr override="childStyle">
                                        <p:cTn dur="1" fill="hold" display="0" masterRel="nextClick" afterEffect="1"/>
                                        <p:tgtEl>
                                          <p:spTgt spid="63389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33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autoUpdateAnimBg="0"/>
      <p:bldP spid="633860" grpId="0" autoUpdateAnimBg="0"/>
      <p:bldP spid="633891" grpId="0" animBg="1"/>
      <p:bldP spid="6338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laceholder 5"/>
          <p:cNvSpPr>
            <a:spLocks noGrp="1"/>
          </p:cNvSpPr>
          <p:nvPr>
            <p:ph type="sldNum" sz="quarter" idx="12"/>
          </p:nvPr>
        </p:nvSpPr>
        <p:spPr/>
        <p:txBody>
          <a:bodyPr/>
          <a:lstStyle/>
          <a:p>
            <a:fld id="{186E9ADF-0B76-4255-9BB9-5B114C3917AC}" type="slidenum">
              <a:rPr lang="en-US"/>
              <a:pPr/>
              <a:t>7</a:t>
            </a:fld>
            <a:endParaRPr lang="en-US"/>
          </a:p>
        </p:txBody>
      </p:sp>
      <p:sp>
        <p:nvSpPr>
          <p:cNvPr id="617716" name="Rectangle 244"/>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4"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17696" name="Group 224"/>
          <p:cNvGrpSpPr>
            <a:grpSpLocks/>
          </p:cNvGrpSpPr>
          <p:nvPr/>
        </p:nvGrpSpPr>
        <p:grpSpPr bwMode="auto">
          <a:xfrm>
            <a:off x="6705600" y="3324225"/>
            <a:ext cx="1079500" cy="1095375"/>
            <a:chOff x="0" y="3746"/>
            <a:chExt cx="680" cy="690"/>
          </a:xfrm>
        </p:grpSpPr>
        <p:pic>
          <p:nvPicPr>
            <p:cNvPr id="617631" name="Picture 15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670" name="Text Box 198"/>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17694" name="Group 222"/>
          <p:cNvGrpSpPr>
            <a:grpSpLocks/>
          </p:cNvGrpSpPr>
          <p:nvPr/>
        </p:nvGrpSpPr>
        <p:grpSpPr bwMode="auto">
          <a:xfrm>
            <a:off x="2514600" y="2979738"/>
            <a:ext cx="1085850" cy="1406525"/>
            <a:chOff x="1248" y="3550"/>
            <a:chExt cx="684" cy="886"/>
          </a:xfrm>
        </p:grpSpPr>
        <p:grpSp>
          <p:nvGrpSpPr>
            <p:cNvPr id="617682" name="Group 210"/>
            <p:cNvGrpSpPr>
              <a:grpSpLocks/>
            </p:cNvGrpSpPr>
            <p:nvPr/>
          </p:nvGrpSpPr>
          <p:grpSpPr bwMode="auto">
            <a:xfrm>
              <a:off x="1248" y="3550"/>
              <a:ext cx="684" cy="503"/>
              <a:chOff x="1248" y="3465"/>
              <a:chExt cx="684" cy="503"/>
            </a:xfrm>
          </p:grpSpPr>
          <p:pic>
            <p:nvPicPr>
              <p:cNvPr id="61750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08"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1"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3"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4"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2" name="Text Box 200"/>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17693" name="Group 221"/>
          <p:cNvGrpSpPr>
            <a:grpSpLocks/>
          </p:cNvGrpSpPr>
          <p:nvPr/>
        </p:nvGrpSpPr>
        <p:grpSpPr bwMode="auto">
          <a:xfrm>
            <a:off x="3562350" y="2768600"/>
            <a:ext cx="1085850" cy="1604963"/>
            <a:chOff x="1920" y="3425"/>
            <a:chExt cx="684" cy="1011"/>
          </a:xfrm>
        </p:grpSpPr>
        <p:grpSp>
          <p:nvGrpSpPr>
            <p:cNvPr id="617683" name="Group 211"/>
            <p:cNvGrpSpPr>
              <a:grpSpLocks/>
            </p:cNvGrpSpPr>
            <p:nvPr/>
          </p:nvGrpSpPr>
          <p:grpSpPr bwMode="auto">
            <a:xfrm>
              <a:off x="1920" y="3425"/>
              <a:ext cx="684" cy="628"/>
              <a:chOff x="1920" y="3321"/>
              <a:chExt cx="684" cy="628"/>
            </a:xfrm>
          </p:grpSpPr>
          <p:pic>
            <p:nvPicPr>
              <p:cNvPr id="617635" name="Picture 1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6" name="Picture 16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7" name="Picture 1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8" name="Picture 16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9" name="Picture 16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0" name="Picture 1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1" name="Picture 1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2" name="Picture 1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5" name="Picture 4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3" name="Text Box 201"/>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17692" name="Group 220"/>
          <p:cNvGrpSpPr>
            <a:grpSpLocks/>
          </p:cNvGrpSpPr>
          <p:nvPr/>
        </p:nvGrpSpPr>
        <p:grpSpPr bwMode="auto">
          <a:xfrm>
            <a:off x="381000" y="2438400"/>
            <a:ext cx="1085850" cy="1914525"/>
            <a:chOff x="2736" y="3230"/>
            <a:chExt cx="684" cy="1206"/>
          </a:xfrm>
        </p:grpSpPr>
        <p:grpSp>
          <p:nvGrpSpPr>
            <p:cNvPr id="617684" name="Group 212"/>
            <p:cNvGrpSpPr>
              <a:grpSpLocks/>
            </p:cNvGrpSpPr>
            <p:nvPr/>
          </p:nvGrpSpPr>
          <p:grpSpPr bwMode="auto">
            <a:xfrm>
              <a:off x="2736" y="3230"/>
              <a:ext cx="684" cy="823"/>
              <a:chOff x="2736" y="3177"/>
              <a:chExt cx="684" cy="823"/>
            </a:xfrm>
          </p:grpSpPr>
          <p:pic>
            <p:nvPicPr>
              <p:cNvPr id="617519"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0"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1"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2" name="Picture 5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3" name="Picture 5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4" name="Picture 5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5" name="Picture 5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6" name="Picture 5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7" name="Picture 5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8"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9"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0" name="Picture 5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1"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2"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4" name="Text Box 202"/>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17691" name="Group 219"/>
          <p:cNvGrpSpPr>
            <a:grpSpLocks/>
          </p:cNvGrpSpPr>
          <p:nvPr/>
        </p:nvGrpSpPr>
        <p:grpSpPr bwMode="auto">
          <a:xfrm>
            <a:off x="5648325" y="2000250"/>
            <a:ext cx="1085850" cy="2406650"/>
            <a:chOff x="3452" y="2920"/>
            <a:chExt cx="684" cy="1516"/>
          </a:xfrm>
        </p:grpSpPr>
        <p:grpSp>
          <p:nvGrpSpPr>
            <p:cNvPr id="617685" name="Group 213"/>
            <p:cNvGrpSpPr>
              <a:grpSpLocks/>
            </p:cNvGrpSpPr>
            <p:nvPr/>
          </p:nvGrpSpPr>
          <p:grpSpPr bwMode="auto">
            <a:xfrm>
              <a:off x="3452" y="2920"/>
              <a:ext cx="684" cy="1133"/>
              <a:chOff x="3452" y="2912"/>
              <a:chExt cx="684" cy="1133"/>
            </a:xfrm>
          </p:grpSpPr>
          <p:pic>
            <p:nvPicPr>
              <p:cNvPr id="617643" name="Picture 1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4" name="Picture 17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5" name="Picture 1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6" name="Picture 1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7" name="Picture 17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8" name="Picture 1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9" name="Picture 1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0" name="Picture 1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1"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2" name="Picture 18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3" name="Picture 1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4" name="Picture 18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5" name="Picture 183"/>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6" name="Picture 1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7" name="Picture 1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8" name="Picture 1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9" name="Picture 1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0" name="Picture 1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1" name="Picture 1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2" name="Picture 19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3" name="Picture 1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4" name="Picture 1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5" name="Text Box 203"/>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17690" name="Group 218"/>
          <p:cNvGrpSpPr>
            <a:grpSpLocks/>
          </p:cNvGrpSpPr>
          <p:nvPr/>
        </p:nvGrpSpPr>
        <p:grpSpPr bwMode="auto">
          <a:xfrm>
            <a:off x="1447800" y="1643063"/>
            <a:ext cx="1085850" cy="2459037"/>
            <a:chOff x="4172" y="2714"/>
            <a:chExt cx="684" cy="1549"/>
          </a:xfrm>
        </p:grpSpPr>
        <p:grpSp>
          <p:nvGrpSpPr>
            <p:cNvPr id="617688" name="Group 216"/>
            <p:cNvGrpSpPr>
              <a:grpSpLocks/>
            </p:cNvGrpSpPr>
            <p:nvPr/>
          </p:nvGrpSpPr>
          <p:grpSpPr bwMode="auto">
            <a:xfrm>
              <a:off x="4172" y="2714"/>
              <a:ext cx="684" cy="1339"/>
              <a:chOff x="4172" y="2658"/>
              <a:chExt cx="684" cy="1339"/>
            </a:xfrm>
          </p:grpSpPr>
          <p:pic>
            <p:nvPicPr>
              <p:cNvPr id="617567"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8" name="Picture 9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9" name="Picture 9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0"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1" name="Picture 9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2" name="Picture 10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3" name="Picture 101"/>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4"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5" name="Picture 10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6" name="Picture 10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7" name="Picture 10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8" name="Picture 10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9" name="Picture 10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0"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1" name="Picture 10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2" name="Picture 11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3" name="Picture 11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4" name="Picture 1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5" name="Picture 11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6" name="Picture 11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7" name="Picture 11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8"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9" name="Picture 117"/>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0"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1" name="Picture 11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2"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3" name="Picture 12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6" name="Text Box 204"/>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17689" name="Group 217"/>
          <p:cNvGrpSpPr>
            <a:grpSpLocks/>
          </p:cNvGrpSpPr>
          <p:nvPr/>
        </p:nvGrpSpPr>
        <p:grpSpPr bwMode="auto">
          <a:xfrm>
            <a:off x="4572000" y="1343025"/>
            <a:ext cx="1144588" cy="2776538"/>
            <a:chOff x="4895" y="2514"/>
            <a:chExt cx="721" cy="1749"/>
          </a:xfrm>
        </p:grpSpPr>
        <p:grpSp>
          <p:nvGrpSpPr>
            <p:cNvPr id="617687" name="Group 215"/>
            <p:cNvGrpSpPr>
              <a:grpSpLocks/>
            </p:cNvGrpSpPr>
            <p:nvPr/>
          </p:nvGrpSpPr>
          <p:grpSpPr bwMode="auto">
            <a:xfrm>
              <a:off x="4896" y="2514"/>
              <a:ext cx="684" cy="1539"/>
              <a:chOff x="4896" y="2514"/>
              <a:chExt cx="684" cy="1539"/>
            </a:xfrm>
          </p:grpSpPr>
          <p:pic>
            <p:nvPicPr>
              <p:cNvPr id="617535"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6"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7" name="Picture 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8"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9" name="Picture 6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1" name="Picture 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2"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3"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4"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5"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6" name="Picture 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7"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8"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9"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0"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1" name="Picture 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2"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3" name="Picture 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4"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5" name="Picture 8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6" name="Picture 8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7" name="Picture 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8"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9"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0"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1"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2"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3" name="Picture 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4" name="Picture 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5"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6"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7" name="Text Box 205"/>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17697" name="Text Box 225"/>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17704" name="Rectangle 23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17705" name="Rectangle 23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pic>
        <p:nvPicPr>
          <p:cNvPr id="617679" name="Picture 2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8100"/>
            <a:ext cx="1454150" cy="1454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706" name="Text Box 234"/>
          <p:cNvSpPr txBox="1">
            <a:spLocks noChangeArrowheads="1"/>
          </p:cNvSpPr>
          <p:nvPr/>
        </p:nvSpPr>
        <p:spPr bwMode="auto">
          <a:xfrm>
            <a:off x="657225" y="2879725"/>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17707" name="Text Box 235"/>
          <p:cNvSpPr txBox="1">
            <a:spLocks noChangeArrowheads="1"/>
          </p:cNvSpPr>
          <p:nvPr/>
        </p:nvSpPr>
        <p:spPr bwMode="auto">
          <a:xfrm>
            <a:off x="533400"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smaller</a:t>
            </a:r>
            <a:r>
              <a:rPr lang="en-US">
                <a:solidFill>
                  <a:schemeClr val="accent2"/>
                </a:solidFill>
              </a:rPr>
              <a:t> than item P!</a:t>
            </a:r>
          </a:p>
        </p:txBody>
      </p:sp>
      <p:sp>
        <p:nvSpPr>
          <p:cNvPr id="617708" name="Text Box 236"/>
          <p:cNvSpPr txBox="1">
            <a:spLocks noChangeArrowheads="1"/>
          </p:cNvSpPr>
          <p:nvPr/>
        </p:nvSpPr>
        <p:spPr bwMode="auto">
          <a:xfrm>
            <a:off x="5622925"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larger</a:t>
            </a:r>
            <a:r>
              <a:rPr lang="en-US">
                <a:solidFill>
                  <a:schemeClr val="accent2"/>
                </a:solidFill>
              </a:rPr>
              <a:t> than item P!</a:t>
            </a:r>
          </a:p>
        </p:txBody>
      </p:sp>
      <p:sp>
        <p:nvSpPr>
          <p:cNvPr id="617709" name="Text Box 237"/>
          <p:cNvSpPr txBox="1">
            <a:spLocks noChangeArrowheads="1"/>
          </p:cNvSpPr>
          <p:nvPr/>
        </p:nvSpPr>
        <p:spPr bwMode="auto">
          <a:xfrm>
            <a:off x="3006725" y="1766888"/>
            <a:ext cx="4206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And item P is exactly</a:t>
            </a:r>
            <a:br>
              <a:rPr lang="en-US">
                <a:solidFill>
                  <a:schemeClr val="accent2"/>
                </a:solidFill>
              </a:rPr>
            </a:br>
            <a:r>
              <a:rPr lang="en-US">
                <a:solidFill>
                  <a:schemeClr val="accent2"/>
                </a:solidFill>
              </a:rPr>
              <a:t>in the </a:t>
            </a:r>
            <a:r>
              <a:rPr lang="en-US">
                <a:solidFill>
                  <a:srgbClr val="CC00CC"/>
                </a:solidFill>
              </a:rPr>
              <a:t>right spot</a:t>
            </a:r>
            <a:r>
              <a:rPr lang="en-US">
                <a:solidFill>
                  <a:schemeClr val="accent2"/>
                </a:solidFill>
              </a:rPr>
              <a:t> in between!</a:t>
            </a:r>
          </a:p>
        </p:txBody>
      </p:sp>
      <p:sp>
        <p:nvSpPr>
          <p:cNvPr id="617711" name="Line 239"/>
          <p:cNvSpPr>
            <a:spLocks noChangeShapeType="1"/>
          </p:cNvSpPr>
          <p:nvPr/>
        </p:nvSpPr>
        <p:spPr bwMode="auto">
          <a:xfrm>
            <a:off x="-192088" y="254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2" name="Line 240"/>
          <p:cNvSpPr>
            <a:spLocks noChangeShapeType="1"/>
          </p:cNvSpPr>
          <p:nvPr/>
        </p:nvSpPr>
        <p:spPr bwMode="auto">
          <a:xfrm>
            <a:off x="-152400" y="6032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3" name="Rectangle 24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17714" name="Line 242"/>
          <p:cNvSpPr>
            <a:spLocks noChangeShapeType="1"/>
          </p:cNvSpPr>
          <p:nvPr/>
        </p:nvSpPr>
        <p:spPr bwMode="auto">
          <a:xfrm>
            <a:off x="-180975"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0" name="Line 238"/>
          <p:cNvSpPr>
            <a:spLocks noChangeShapeType="1"/>
          </p:cNvSpPr>
          <p:nvPr/>
        </p:nvSpPr>
        <p:spPr bwMode="auto">
          <a:xfrm>
            <a:off x="5105400" y="2667000"/>
            <a:ext cx="0" cy="2286000"/>
          </a:xfrm>
          <a:prstGeom prst="line">
            <a:avLst/>
          </a:prstGeom>
          <a:noFill/>
          <a:ln w="50800">
            <a:solidFill>
              <a:srgbClr val="CC00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6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7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77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7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7716"/>
                                        </p:tgtEl>
                                        <p:attrNameLst>
                                          <p:attrName>style.visibility</p:attrName>
                                        </p:attrNameLst>
                                      </p:cBhvr>
                                      <p:to>
                                        <p:strVal val="visible"/>
                                      </p:to>
                                    </p:set>
                                    <p:animEffect transition="in" filter="fade">
                                      <p:cBhvr>
                                        <p:cTn id="23" dur="500"/>
                                        <p:tgtEl>
                                          <p:spTgt spid="6177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7692"/>
                                        </p:tgtEl>
                                        <p:attrNameLst>
                                          <p:attrName>style.visibility</p:attrName>
                                        </p:attrNameLst>
                                      </p:cBhvr>
                                      <p:to>
                                        <p:strVal val="visible"/>
                                      </p:to>
                                    </p:set>
                                    <p:animEffect transition="in" filter="fade">
                                      <p:cBhvr>
                                        <p:cTn id="28" dur="500"/>
                                        <p:tgtEl>
                                          <p:spTgt spid="617692"/>
                                        </p:tgtEl>
                                      </p:cBhvr>
                                    </p:animEffect>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id="31" dur="1" fill="hold">
                                          <p:stCondLst>
                                            <p:cond delay="0"/>
                                          </p:stCondLst>
                                        </p:cTn>
                                        <p:tgtEl>
                                          <p:spTgt spid="617690"/>
                                        </p:tgtEl>
                                        <p:attrNameLst>
                                          <p:attrName>style.visibility</p:attrName>
                                        </p:attrNameLst>
                                      </p:cBhvr>
                                      <p:to>
                                        <p:strVal val="visible"/>
                                      </p:to>
                                    </p:set>
                                    <p:animEffect transition="in" filter="fade">
                                      <p:cBhvr>
                                        <p:cTn id="32" dur="500"/>
                                        <p:tgtEl>
                                          <p:spTgt spid="617690"/>
                                        </p:tgtEl>
                                      </p:cBhvr>
                                    </p:animEffect>
                                  </p:childTnLst>
                                </p:cTn>
                              </p:par>
                            </p:childTnLst>
                          </p:cTn>
                        </p:par>
                        <p:par>
                          <p:cTn id="33" fill="hold" nodeType="afterGroup">
                            <p:stCondLst>
                              <p:cond delay="1000"/>
                            </p:stCondLst>
                            <p:childTnLst>
                              <p:par>
                                <p:cTn id="34" presetID="10" presetClass="entr" presetSubtype="0" fill="hold" nodeType="afterEffect">
                                  <p:stCondLst>
                                    <p:cond delay="0"/>
                                  </p:stCondLst>
                                  <p:childTnLst>
                                    <p:set>
                                      <p:cBhvr>
                                        <p:cTn id="35" dur="1" fill="hold">
                                          <p:stCondLst>
                                            <p:cond delay="0"/>
                                          </p:stCondLst>
                                        </p:cTn>
                                        <p:tgtEl>
                                          <p:spTgt spid="617694"/>
                                        </p:tgtEl>
                                        <p:attrNameLst>
                                          <p:attrName>style.visibility</p:attrName>
                                        </p:attrNameLst>
                                      </p:cBhvr>
                                      <p:to>
                                        <p:strVal val="visible"/>
                                      </p:to>
                                    </p:set>
                                    <p:animEffect transition="in" filter="fade">
                                      <p:cBhvr>
                                        <p:cTn id="36" dur="500"/>
                                        <p:tgtEl>
                                          <p:spTgt spid="617694"/>
                                        </p:tgtEl>
                                      </p:cBhvr>
                                    </p:animEffect>
                                  </p:childTnLst>
                                </p:cTn>
                              </p:par>
                            </p:childTnLst>
                          </p:cTn>
                        </p:par>
                        <p:par>
                          <p:cTn id="37" fill="hold" nodeType="afterGroup">
                            <p:stCondLst>
                              <p:cond delay="1500"/>
                            </p:stCondLst>
                            <p:childTnLst>
                              <p:par>
                                <p:cTn id="38" presetID="10" presetClass="entr" presetSubtype="0" fill="hold" nodeType="afterEffect">
                                  <p:stCondLst>
                                    <p:cond delay="0"/>
                                  </p:stCondLst>
                                  <p:childTnLst>
                                    <p:set>
                                      <p:cBhvr>
                                        <p:cTn id="39" dur="1" fill="hold">
                                          <p:stCondLst>
                                            <p:cond delay="0"/>
                                          </p:stCondLst>
                                        </p:cTn>
                                        <p:tgtEl>
                                          <p:spTgt spid="617693"/>
                                        </p:tgtEl>
                                        <p:attrNameLst>
                                          <p:attrName>style.visibility</p:attrName>
                                        </p:attrNameLst>
                                      </p:cBhvr>
                                      <p:to>
                                        <p:strVal val="visible"/>
                                      </p:to>
                                    </p:set>
                                    <p:animEffect transition="in" filter="fade">
                                      <p:cBhvr>
                                        <p:cTn id="40" dur="500"/>
                                        <p:tgtEl>
                                          <p:spTgt spid="617693"/>
                                        </p:tgtEl>
                                      </p:cBhvr>
                                    </p:animEffect>
                                  </p:childTnLst>
                                </p:cTn>
                              </p:par>
                            </p:childTnLst>
                          </p:cTn>
                        </p:par>
                        <p:par>
                          <p:cTn id="41" fill="hold" nodeType="afterGroup">
                            <p:stCondLst>
                              <p:cond delay="2000"/>
                            </p:stCondLst>
                            <p:childTnLst>
                              <p:par>
                                <p:cTn id="42" presetID="10" presetClass="entr" presetSubtype="0" fill="hold" nodeType="afterEffect">
                                  <p:stCondLst>
                                    <p:cond delay="0"/>
                                  </p:stCondLst>
                                  <p:childTnLst>
                                    <p:set>
                                      <p:cBhvr>
                                        <p:cTn id="43" dur="1" fill="hold">
                                          <p:stCondLst>
                                            <p:cond delay="0"/>
                                          </p:stCondLst>
                                        </p:cTn>
                                        <p:tgtEl>
                                          <p:spTgt spid="617689"/>
                                        </p:tgtEl>
                                        <p:attrNameLst>
                                          <p:attrName>style.visibility</p:attrName>
                                        </p:attrNameLst>
                                      </p:cBhvr>
                                      <p:to>
                                        <p:strVal val="visible"/>
                                      </p:to>
                                    </p:set>
                                    <p:animEffect transition="in" filter="fade">
                                      <p:cBhvr>
                                        <p:cTn id="44" dur="500"/>
                                        <p:tgtEl>
                                          <p:spTgt spid="617689"/>
                                        </p:tgtEl>
                                      </p:cBhvr>
                                    </p:animEffect>
                                  </p:childTnLst>
                                </p:cTn>
                              </p:par>
                            </p:childTnLst>
                          </p:cTn>
                        </p:par>
                        <p:par>
                          <p:cTn id="45" fill="hold" nodeType="afterGroup">
                            <p:stCondLst>
                              <p:cond delay="2500"/>
                            </p:stCondLst>
                            <p:childTnLst>
                              <p:par>
                                <p:cTn id="46" presetID="10" presetClass="entr" presetSubtype="0" fill="hold" nodeType="afterEffect">
                                  <p:stCondLst>
                                    <p:cond delay="0"/>
                                  </p:stCondLst>
                                  <p:childTnLst>
                                    <p:set>
                                      <p:cBhvr>
                                        <p:cTn id="47" dur="1" fill="hold">
                                          <p:stCondLst>
                                            <p:cond delay="0"/>
                                          </p:stCondLst>
                                        </p:cTn>
                                        <p:tgtEl>
                                          <p:spTgt spid="617691"/>
                                        </p:tgtEl>
                                        <p:attrNameLst>
                                          <p:attrName>style.visibility</p:attrName>
                                        </p:attrNameLst>
                                      </p:cBhvr>
                                      <p:to>
                                        <p:strVal val="visible"/>
                                      </p:to>
                                    </p:set>
                                    <p:animEffect transition="in" filter="fade">
                                      <p:cBhvr>
                                        <p:cTn id="48" dur="500"/>
                                        <p:tgtEl>
                                          <p:spTgt spid="617691"/>
                                        </p:tgtEl>
                                      </p:cBhvr>
                                    </p:animEffect>
                                  </p:childTnLst>
                                </p:cTn>
                              </p:par>
                            </p:childTnLst>
                          </p:cTn>
                        </p:par>
                        <p:par>
                          <p:cTn id="49" fill="hold" nodeType="afterGroup">
                            <p:stCondLst>
                              <p:cond delay="3000"/>
                            </p:stCondLst>
                            <p:childTnLst>
                              <p:par>
                                <p:cTn id="50" presetID="10" presetClass="entr" presetSubtype="0" fill="hold" nodeType="afterEffect">
                                  <p:stCondLst>
                                    <p:cond delay="0"/>
                                  </p:stCondLst>
                                  <p:childTnLst>
                                    <p:set>
                                      <p:cBhvr>
                                        <p:cTn id="51" dur="1" fill="hold">
                                          <p:stCondLst>
                                            <p:cond delay="0"/>
                                          </p:stCondLst>
                                        </p:cTn>
                                        <p:tgtEl>
                                          <p:spTgt spid="617696"/>
                                        </p:tgtEl>
                                        <p:attrNameLst>
                                          <p:attrName>style.visibility</p:attrName>
                                        </p:attrNameLst>
                                      </p:cBhvr>
                                      <p:to>
                                        <p:strVal val="visible"/>
                                      </p:to>
                                    </p:set>
                                    <p:animEffect transition="in" filter="fade">
                                      <p:cBhvr>
                                        <p:cTn id="52" dur="500"/>
                                        <p:tgtEl>
                                          <p:spTgt spid="6176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1767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1" fill="hold" nodeType="clickEffect">
                                  <p:stCondLst>
                                    <p:cond delay="0"/>
                                  </p:stCondLst>
                                  <p:childTnLst>
                                    <p:anim calcmode="lin" valueType="num">
                                      <p:cBhvr additive="base">
                                        <p:cTn id="60" dur="500"/>
                                        <p:tgtEl>
                                          <p:spTgt spid="617679"/>
                                        </p:tgtEl>
                                        <p:attrNameLst>
                                          <p:attrName>ppt_x</p:attrName>
                                        </p:attrNameLst>
                                      </p:cBhvr>
                                      <p:tavLst>
                                        <p:tav tm="0">
                                          <p:val>
                                            <p:strVal val="ppt_x"/>
                                          </p:val>
                                        </p:tav>
                                        <p:tav tm="100000">
                                          <p:val>
                                            <p:strVal val="ppt_x"/>
                                          </p:val>
                                        </p:tav>
                                      </p:tavLst>
                                    </p:anim>
                                    <p:anim calcmode="lin" valueType="num">
                                      <p:cBhvr additive="base">
                                        <p:cTn id="61" dur="500"/>
                                        <p:tgtEl>
                                          <p:spTgt spid="617679"/>
                                        </p:tgtEl>
                                        <p:attrNameLst>
                                          <p:attrName>ppt_y</p:attrName>
                                        </p:attrNameLst>
                                      </p:cBhvr>
                                      <p:tavLst>
                                        <p:tav tm="0">
                                          <p:val>
                                            <p:strVal val="ppt_y"/>
                                          </p:val>
                                        </p:tav>
                                        <p:tav tm="100000">
                                          <p:val>
                                            <p:strVal val="0-ppt_h/2"/>
                                          </p:val>
                                        </p:tav>
                                      </p:tavLst>
                                    </p:anim>
                                    <p:set>
                                      <p:cBhvr>
                                        <p:cTn id="62" dur="1" fill="hold">
                                          <p:stCondLst>
                                            <p:cond delay="499"/>
                                          </p:stCondLst>
                                        </p:cTn>
                                        <p:tgtEl>
                                          <p:spTgt spid="61767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17711"/>
                                        </p:tgtEl>
                                        <p:attrNameLst>
                                          <p:attrName>style.visibility</p:attrName>
                                        </p:attrNameLst>
                                      </p:cBhvr>
                                      <p:to>
                                        <p:strVal val="visible"/>
                                      </p:to>
                                    </p:set>
                                    <p:animEffect transition="in" filter="wipe(up)">
                                      <p:cBhvr>
                                        <p:cTn id="67" dur="500"/>
                                        <p:tgtEl>
                                          <p:spTgt spid="6177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17706"/>
                                        </p:tgtEl>
                                        <p:attrNameLst>
                                          <p:attrName>style.visibility</p:attrName>
                                        </p:attrNameLst>
                                      </p:cBhvr>
                                      <p:to>
                                        <p:strVal val="visible"/>
                                      </p:to>
                                    </p:set>
                                  </p:childTnLst>
                                </p:cTn>
                              </p:par>
                              <p:par>
                                <p:cTn id="72" presetID="26" presetClass="emph" presetSubtype="0" repeatCount="2000" fill="hold" grpId="1" nodeType="withEffect">
                                  <p:stCondLst>
                                    <p:cond delay="0"/>
                                  </p:stCondLst>
                                  <p:childTnLst>
                                    <p:animEffect transition="out" filter="fade">
                                      <p:cBhvr>
                                        <p:cTn id="73" dur="500" tmFilter="0, 0; .2, .5; .8, .5; 1, 0"/>
                                        <p:tgtEl>
                                          <p:spTgt spid="617706"/>
                                        </p:tgtEl>
                                      </p:cBhvr>
                                    </p:animEffect>
                                    <p:animScale>
                                      <p:cBhvr>
                                        <p:cTn id="74" dur="250" autoRev="1" fill="hold"/>
                                        <p:tgtEl>
                                          <p:spTgt spid="617706"/>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nodeType="clickEffect">
                                  <p:stCondLst>
                                    <p:cond delay="0"/>
                                  </p:stCondLst>
                                  <p:childTnLst>
                                    <p:animMotion origin="layout" path="M -1.66667E-6 -8.51064E-7 L 0.45729 0.36008 " pathEditMode="relative" rAng="0" ptsTypes="AA">
                                      <p:cBhvr>
                                        <p:cTn id="78" dur="2000" fill="hold"/>
                                        <p:tgtEl>
                                          <p:spTgt spid="617692"/>
                                        </p:tgtEl>
                                        <p:attrNameLst>
                                          <p:attrName>ppt_x</p:attrName>
                                          <p:attrName>ppt_y</p:attrName>
                                        </p:attrNameLst>
                                      </p:cBhvr>
                                      <p:rCtr x="22865" y="17993"/>
                                    </p:animMotion>
                                  </p:childTnLst>
                                </p:cTn>
                              </p:par>
                              <p:par>
                                <p:cTn id="79" presetID="0" presetClass="path" presetSubtype="0" accel="50000" decel="50000" fill="hold" grpId="2" nodeType="withEffect">
                                  <p:stCondLst>
                                    <p:cond delay="0"/>
                                  </p:stCondLst>
                                  <p:childTnLst>
                                    <p:animMotion origin="layout" path="M 4.16667E-6 1.20259E-7 L 0.46302 0.36193 " pathEditMode="relative" rAng="0" ptsTypes="AA">
                                      <p:cBhvr>
                                        <p:cTn id="80" dur="2000" fill="hold"/>
                                        <p:tgtEl>
                                          <p:spTgt spid="617706"/>
                                        </p:tgtEl>
                                        <p:attrNameLst>
                                          <p:attrName>ppt_x</p:attrName>
                                          <p:attrName>ppt_y</p:attrName>
                                        </p:attrNameLst>
                                      </p:cBhvr>
                                      <p:rCtr x="23142" y="18085"/>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17711"/>
                                        </p:tgtEl>
                                        <p:attrNameLst>
                                          <p:attrName>style.visibility</p:attrName>
                                        </p:attrNameLst>
                                      </p:cBhvr>
                                      <p:to>
                                        <p:strVal val="hidden"/>
                                      </p:to>
                                    </p:set>
                                  </p:childTnLst>
                                </p:cTn>
                              </p:par>
                              <p:par>
                                <p:cTn id="85" presetID="22" presetClass="entr" presetSubtype="1" fill="hold" grpId="0" nodeType="withEffect">
                                  <p:stCondLst>
                                    <p:cond delay="0"/>
                                  </p:stCondLst>
                                  <p:childTnLst>
                                    <p:set>
                                      <p:cBhvr>
                                        <p:cTn id="86" dur="1" fill="hold">
                                          <p:stCondLst>
                                            <p:cond delay="0"/>
                                          </p:stCondLst>
                                        </p:cTn>
                                        <p:tgtEl>
                                          <p:spTgt spid="617712"/>
                                        </p:tgtEl>
                                        <p:attrNameLst>
                                          <p:attrName>style.visibility</p:attrName>
                                        </p:attrNameLst>
                                      </p:cBhvr>
                                      <p:to>
                                        <p:strVal val="visible"/>
                                      </p:to>
                                    </p:set>
                                    <p:animEffect transition="in" filter="wipe(up)">
                                      <p:cBhvr>
                                        <p:cTn id="87" dur="500"/>
                                        <p:tgtEl>
                                          <p:spTgt spid="6177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0" presetClass="path" presetSubtype="0" accel="50000" decel="50000" fill="hold" nodeType="clickEffect">
                                  <p:stCondLst>
                                    <p:cond delay="0"/>
                                  </p:stCondLst>
                                  <p:childTnLst>
                                    <p:animMotion origin="layout" path="M 5E-6 -1.64662E-6 L -0.12813 0.35477 " pathEditMode="relative" rAng="0" ptsTypes="AA">
                                      <p:cBhvr>
                                        <p:cTn id="91" dur="2000" fill="hold"/>
                                        <p:tgtEl>
                                          <p:spTgt spid="617694"/>
                                        </p:tgtEl>
                                        <p:attrNameLst>
                                          <p:attrName>ppt_x</p:attrName>
                                          <p:attrName>ppt_y</p:attrName>
                                        </p:attrNameLst>
                                      </p:cBhvr>
                                      <p:rCtr x="-6406" y="17738"/>
                                    </p:animMotion>
                                  </p:childTnLst>
                                </p:cTn>
                              </p:par>
                              <p:par>
                                <p:cTn id="92" presetID="0" presetClass="path" presetSubtype="0" accel="50000" decel="50000" fill="hold" nodeType="withEffect">
                                  <p:stCondLst>
                                    <p:cond delay="0"/>
                                  </p:stCondLst>
                                  <p:childTnLst>
                                    <p:animMotion origin="layout" path="M -1.11111E-6 -1.05458E-6 L -0.34236 0.34621 " pathEditMode="relative" rAng="0" ptsTypes="AA">
                                      <p:cBhvr>
                                        <p:cTn id="93" dur="2000" fill="hold"/>
                                        <p:tgtEl>
                                          <p:spTgt spid="617696"/>
                                        </p:tgtEl>
                                        <p:attrNameLst>
                                          <p:attrName>ppt_x</p:attrName>
                                          <p:attrName>ppt_y</p:attrName>
                                        </p:attrNameLst>
                                      </p:cBhvr>
                                      <p:rCtr x="-17118" y="17299"/>
                                    </p:animMotion>
                                  </p:childTnLst>
                                </p:cTn>
                              </p:par>
                              <p:par>
                                <p:cTn id="94" presetID="0" presetClass="path" presetSubtype="0" accel="50000" decel="50000" fill="hold" nodeType="withEffect">
                                  <p:stCondLst>
                                    <p:cond delay="0"/>
                                  </p:stCondLst>
                                  <p:childTnLst>
                                    <p:animMotion origin="layout" path="M 3.33333E-6 3.12673E-6 L -0.12292 0.35199 " pathEditMode="relative" rAng="0" ptsTypes="AA">
                                      <p:cBhvr>
                                        <p:cTn id="95" dur="2000" fill="hold"/>
                                        <p:tgtEl>
                                          <p:spTgt spid="617693"/>
                                        </p:tgtEl>
                                        <p:attrNameLst>
                                          <p:attrName>ppt_x</p:attrName>
                                          <p:attrName>ppt_y</p:attrName>
                                        </p:attrNameLst>
                                      </p:cBhvr>
                                      <p:rCtr x="-6146" y="17599"/>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0" presetClass="path" presetSubtype="0" accel="50000" decel="50000" fill="hold" nodeType="clickEffect">
                                  <p:stCondLst>
                                    <p:cond delay="0"/>
                                  </p:stCondLst>
                                  <p:childTnLst>
                                    <p:animMotion origin="layout" path="M 1.66667E-6 -2.6272E-6 L 0.46701 0.36009 " pathEditMode="relative" rAng="0" ptsTypes="AA">
                                      <p:cBhvr>
                                        <p:cTn id="99" dur="2000" fill="hold"/>
                                        <p:tgtEl>
                                          <p:spTgt spid="617690"/>
                                        </p:tgtEl>
                                        <p:attrNameLst>
                                          <p:attrName>ppt_x</p:attrName>
                                          <p:attrName>ppt_y</p:attrName>
                                        </p:attrNameLst>
                                      </p:cBhvr>
                                      <p:rCtr x="23351" y="17993"/>
                                    </p:animMotion>
                                  </p:childTnLst>
                                </p:cTn>
                              </p:par>
                              <p:par>
                                <p:cTn id="100" presetID="0" presetClass="path" presetSubtype="0" accel="50000" decel="50000" fill="hold" nodeType="withEffect">
                                  <p:stCondLst>
                                    <p:cond delay="0"/>
                                  </p:stCondLst>
                                  <p:childTnLst>
                                    <p:animMotion origin="layout" path="M 0 -9.25069E-8 L 0.2474 0.3543 " pathEditMode="relative" rAng="0" ptsTypes="AA">
                                      <p:cBhvr>
                                        <p:cTn id="101" dur="2000" fill="hold"/>
                                        <p:tgtEl>
                                          <p:spTgt spid="617689"/>
                                        </p:tgtEl>
                                        <p:attrNameLst>
                                          <p:attrName>ppt_x</p:attrName>
                                          <p:attrName>ppt_y</p:attrName>
                                        </p:attrNameLst>
                                      </p:cBhvr>
                                      <p:rCtr x="12361" y="17715"/>
                                    </p:animMotion>
                                  </p:childTnLst>
                                </p:cTn>
                              </p:par>
                              <p:par>
                                <p:cTn id="102" presetID="0" presetClass="path" presetSubtype="0" accel="50000" decel="50000" fill="hold" nodeType="withEffect">
                                  <p:stCondLst>
                                    <p:cond delay="0"/>
                                  </p:stCondLst>
                                  <p:childTnLst>
                                    <p:animMotion origin="layout" path="M -3.33333E-6 2.49769E-6 L 0.24792 0.35476 " pathEditMode="relative" rAng="0" ptsTypes="AA">
                                      <p:cBhvr>
                                        <p:cTn id="103" dur="2000" fill="hold"/>
                                        <p:tgtEl>
                                          <p:spTgt spid="617691"/>
                                        </p:tgtEl>
                                        <p:attrNameLst>
                                          <p:attrName>ppt_x</p:attrName>
                                          <p:attrName>ppt_y</p:attrName>
                                        </p:attrNameLst>
                                      </p:cBhvr>
                                      <p:rCtr x="12396" y="17738"/>
                                    </p:animMotion>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1770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617708"/>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17709"/>
                                        </p:tgtEl>
                                        <p:attrNameLst>
                                          <p:attrName>style.visibility</p:attrName>
                                        </p:attrNameLst>
                                      </p:cBhvr>
                                      <p:to>
                                        <p:strVal val="visible"/>
                                      </p:to>
                                    </p:set>
                                  </p:childTnLst>
                                </p:cTn>
                              </p:par>
                              <p:par>
                                <p:cTn id="116" presetID="22" presetClass="entr" presetSubtype="1" fill="hold" grpId="0" nodeType="withEffect">
                                  <p:stCondLst>
                                    <p:cond delay="0"/>
                                  </p:stCondLst>
                                  <p:childTnLst>
                                    <p:set>
                                      <p:cBhvr>
                                        <p:cTn id="117" dur="1" fill="hold">
                                          <p:stCondLst>
                                            <p:cond delay="0"/>
                                          </p:stCondLst>
                                        </p:cTn>
                                        <p:tgtEl>
                                          <p:spTgt spid="617710"/>
                                        </p:tgtEl>
                                        <p:attrNameLst>
                                          <p:attrName>style.visibility</p:attrName>
                                        </p:attrNameLst>
                                      </p:cBhvr>
                                      <p:to>
                                        <p:strVal val="visible"/>
                                      </p:to>
                                    </p:set>
                                    <p:animEffect transition="in" filter="wipe(up)">
                                      <p:cBhvr>
                                        <p:cTn id="118" dur="500"/>
                                        <p:tgtEl>
                                          <p:spTgt spid="61771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xit" presetSubtype="0" fill="hold" grpId="1" nodeType="clickEffect">
                                  <p:stCondLst>
                                    <p:cond delay="0"/>
                                  </p:stCondLst>
                                  <p:childTnLst>
                                    <p:animEffect transition="out" filter="fade">
                                      <p:cBhvr>
                                        <p:cTn id="122" dur="2000"/>
                                        <p:tgtEl>
                                          <p:spTgt spid="617707"/>
                                        </p:tgtEl>
                                      </p:cBhvr>
                                    </p:animEffect>
                                    <p:set>
                                      <p:cBhvr>
                                        <p:cTn id="123" dur="1" fill="hold">
                                          <p:stCondLst>
                                            <p:cond delay="1999"/>
                                          </p:stCondLst>
                                        </p:cTn>
                                        <p:tgtEl>
                                          <p:spTgt spid="617707"/>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617709"/>
                                        </p:tgtEl>
                                      </p:cBhvr>
                                    </p:animEffect>
                                    <p:set>
                                      <p:cBhvr>
                                        <p:cTn id="126" dur="1" fill="hold">
                                          <p:stCondLst>
                                            <p:cond delay="1999"/>
                                          </p:stCondLst>
                                        </p:cTn>
                                        <p:tgtEl>
                                          <p:spTgt spid="617709"/>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617710"/>
                                        </p:tgtEl>
                                      </p:cBhvr>
                                    </p:animEffect>
                                    <p:set>
                                      <p:cBhvr>
                                        <p:cTn id="129" dur="1" fill="hold">
                                          <p:stCondLst>
                                            <p:cond delay="1999"/>
                                          </p:stCondLst>
                                        </p:cTn>
                                        <p:tgtEl>
                                          <p:spTgt spid="61771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617708"/>
                                        </p:tgtEl>
                                      </p:cBhvr>
                                    </p:animEffect>
                                    <p:set>
                                      <p:cBhvr>
                                        <p:cTn id="132" dur="1" fill="hold">
                                          <p:stCondLst>
                                            <p:cond delay="1999"/>
                                          </p:stCondLst>
                                        </p:cTn>
                                        <p:tgtEl>
                                          <p:spTgt spid="617708"/>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nodeType="clickEffect">
                                  <p:stCondLst>
                                    <p:cond delay="0"/>
                                  </p:stCondLst>
                                  <p:childTnLst>
                                    <p:animMotion origin="layout" path="M 0.45729 0.36008 L 0.45729 0.02706 " pathEditMode="relative" rAng="0" ptsTypes="AA">
                                      <p:cBhvr>
                                        <p:cTn id="136" dur="2000" fill="hold"/>
                                        <p:tgtEl>
                                          <p:spTgt spid="617692"/>
                                        </p:tgtEl>
                                        <p:attrNameLst>
                                          <p:attrName>ppt_x</p:attrName>
                                          <p:attrName>ppt_y</p:attrName>
                                        </p:attrNameLst>
                                      </p:cBhvr>
                                      <p:rCtr x="0" y="-16651"/>
                                    </p:animMotion>
                                  </p:childTnLst>
                                </p:cTn>
                              </p:par>
                              <p:par>
                                <p:cTn id="137" presetID="0" presetClass="path" presetSubtype="0" accel="50000" decel="50000" fill="hold" nodeType="withEffect">
                                  <p:stCondLst>
                                    <p:cond delay="0"/>
                                  </p:stCondLst>
                                  <p:childTnLst>
                                    <p:animMotion origin="layout" path="M 0.46701 0.36008 L 0.46701 0.02705 " pathEditMode="relative" rAng="0" ptsTypes="AA">
                                      <p:cBhvr>
                                        <p:cTn id="138" dur="2000" fill="hold"/>
                                        <p:tgtEl>
                                          <p:spTgt spid="617690"/>
                                        </p:tgtEl>
                                        <p:attrNameLst>
                                          <p:attrName>ppt_x</p:attrName>
                                          <p:attrName>ppt_y</p:attrName>
                                        </p:attrNameLst>
                                      </p:cBhvr>
                                      <p:rCtr x="0" y="-16651"/>
                                    </p:animMotion>
                                  </p:childTnLst>
                                </p:cTn>
                              </p:par>
                              <p:par>
                                <p:cTn id="139" presetID="0" presetClass="path" presetSubtype="0" accel="50000" decel="50000" fill="hold" nodeType="withEffect">
                                  <p:stCondLst>
                                    <p:cond delay="0"/>
                                  </p:stCondLst>
                                  <p:childTnLst>
                                    <p:animMotion origin="layout" path="M -0.12761 0.35338 L -0.12761 0.02035 " pathEditMode="relative" rAng="0" ptsTypes="AA">
                                      <p:cBhvr>
                                        <p:cTn id="140" dur="2000" fill="hold"/>
                                        <p:tgtEl>
                                          <p:spTgt spid="617694"/>
                                        </p:tgtEl>
                                        <p:attrNameLst>
                                          <p:attrName>ppt_x</p:attrName>
                                          <p:attrName>ppt_y</p:attrName>
                                        </p:attrNameLst>
                                      </p:cBhvr>
                                      <p:rCtr x="0" y="-16651"/>
                                    </p:animMotion>
                                  </p:childTnLst>
                                </p:cTn>
                              </p:par>
                              <p:par>
                                <p:cTn id="141" presetID="0" presetClass="path" presetSubtype="0" accel="50000" decel="50000" fill="hold" nodeType="withEffect">
                                  <p:stCondLst>
                                    <p:cond delay="0"/>
                                  </p:stCondLst>
                                  <p:childTnLst>
                                    <p:animMotion origin="layout" path="M -0.1158 0.35708 L -0.1158 0.02405 " pathEditMode="relative" rAng="0" ptsTypes="AA">
                                      <p:cBhvr>
                                        <p:cTn id="142" dur="2000" fill="hold"/>
                                        <p:tgtEl>
                                          <p:spTgt spid="617693"/>
                                        </p:tgtEl>
                                        <p:attrNameLst>
                                          <p:attrName>ppt_x</p:attrName>
                                          <p:attrName>ppt_y</p:attrName>
                                        </p:attrNameLst>
                                      </p:cBhvr>
                                      <p:rCtr x="0" y="-16651"/>
                                    </p:animMotion>
                                  </p:childTnLst>
                                </p:cTn>
                              </p:par>
                              <p:par>
                                <p:cTn id="143" presetID="0" presetClass="path" presetSubtype="0" accel="50000" decel="50000" fill="hold" nodeType="withEffect">
                                  <p:stCondLst>
                                    <p:cond delay="0"/>
                                  </p:stCondLst>
                                  <p:childTnLst>
                                    <p:animMotion origin="layout" path="M 0.24739 0.3543 L 0.24739 0.02127 " pathEditMode="relative" rAng="0" ptsTypes="AA">
                                      <p:cBhvr>
                                        <p:cTn id="144" dur="2000" fill="hold"/>
                                        <p:tgtEl>
                                          <p:spTgt spid="617689"/>
                                        </p:tgtEl>
                                        <p:attrNameLst>
                                          <p:attrName>ppt_x</p:attrName>
                                          <p:attrName>ppt_y</p:attrName>
                                        </p:attrNameLst>
                                      </p:cBhvr>
                                      <p:rCtr x="0" y="-16651"/>
                                    </p:animMotion>
                                  </p:childTnLst>
                                </p:cTn>
                              </p:par>
                              <p:par>
                                <p:cTn id="145" presetID="0" presetClass="path" presetSubtype="0" accel="50000" decel="50000" fill="hold" nodeType="withEffect">
                                  <p:stCondLst>
                                    <p:cond delay="0"/>
                                  </p:stCondLst>
                                  <p:childTnLst>
                                    <p:animMotion origin="layout" path="M 0.24792 0.35476 L 0.24792 0.02174 " pathEditMode="relative" rAng="0" ptsTypes="AA">
                                      <p:cBhvr>
                                        <p:cTn id="146" dur="2000" fill="hold"/>
                                        <p:tgtEl>
                                          <p:spTgt spid="617691"/>
                                        </p:tgtEl>
                                        <p:attrNameLst>
                                          <p:attrName>ppt_x</p:attrName>
                                          <p:attrName>ppt_y</p:attrName>
                                        </p:attrNameLst>
                                      </p:cBhvr>
                                      <p:rCtr x="0" y="-16651"/>
                                    </p:animMotion>
                                  </p:childTnLst>
                                </p:cTn>
                              </p:par>
                              <p:par>
                                <p:cTn id="147" presetID="0" presetClass="path" presetSubtype="0" accel="50000" decel="50000" fill="hold" nodeType="withEffect">
                                  <p:stCondLst>
                                    <p:cond delay="0"/>
                                  </p:stCondLst>
                                  <p:childTnLst>
                                    <p:animMotion origin="layout" path="M -0.34236 0.35106 L -0.34236 0.01804 " pathEditMode="relative" rAng="0" ptsTypes="AA">
                                      <p:cBhvr>
                                        <p:cTn id="148" dur="2000" fill="hold"/>
                                        <p:tgtEl>
                                          <p:spTgt spid="617696"/>
                                        </p:tgtEl>
                                        <p:attrNameLst>
                                          <p:attrName>ppt_x</p:attrName>
                                          <p:attrName>ppt_y</p:attrName>
                                        </p:attrNameLst>
                                      </p:cBhvr>
                                      <p:rCtr x="0" y="-16651"/>
                                    </p:animMotion>
                                  </p:childTnLst>
                                </p:cTn>
                              </p:par>
                              <p:par>
                                <p:cTn id="149" presetID="0" presetClass="path" presetSubtype="0" accel="50000" decel="50000" fill="hold" grpId="3" nodeType="withEffect">
                                  <p:stCondLst>
                                    <p:cond delay="0"/>
                                  </p:stCondLst>
                                  <p:childTnLst>
                                    <p:animMotion origin="layout" path="M 0.45468 0.37303 L 0.45468 0.02891 " pathEditMode="relative" rAng="0" ptsTypes="AA">
                                      <p:cBhvr>
                                        <p:cTn id="150" dur="2000" fill="hold"/>
                                        <p:tgtEl>
                                          <p:spTgt spid="617706"/>
                                        </p:tgtEl>
                                        <p:attrNameLst>
                                          <p:attrName>ppt_x</p:attrName>
                                          <p:attrName>ppt_y</p:attrName>
                                        </p:attrNameLst>
                                      </p:cBhvr>
                                      <p:rCtr x="0" y="-17206"/>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617712"/>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617714"/>
                                        </p:tgtEl>
                                        <p:attrNameLst>
                                          <p:attrName>style.visibility</p:attrName>
                                        </p:attrNameLst>
                                      </p:cBhvr>
                                      <p:to>
                                        <p:strVal val="visible"/>
                                      </p:to>
                                    </p:set>
                                    <p:animEffect transition="in" filter="wipe(up)">
                                      <p:cBhvr>
                                        <p:cTn id="159" dur="500"/>
                                        <p:tgtEl>
                                          <p:spTgt spid="61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716" grpId="0" animBg="1"/>
      <p:bldP spid="617697" grpId="0" autoUpdateAnimBg="0"/>
      <p:bldP spid="617704" grpId="0"/>
      <p:bldP spid="617705" grpId="0"/>
      <p:bldP spid="617706" grpId="0" animBg="1"/>
      <p:bldP spid="617706" grpId="1" animBg="1"/>
      <p:bldP spid="617706" grpId="2" animBg="1"/>
      <p:bldP spid="617706" grpId="3" animBg="1"/>
      <p:bldP spid="617707" grpId="0"/>
      <p:bldP spid="617707" grpId="1"/>
      <p:bldP spid="617708" grpId="0"/>
      <p:bldP spid="617708" grpId="1"/>
      <p:bldP spid="617709" grpId="0"/>
      <p:bldP spid="617709" grpId="1"/>
      <p:bldP spid="617711" grpId="0" animBg="1"/>
      <p:bldP spid="617711" grpId="1" animBg="1"/>
      <p:bldP spid="617712" grpId="0" animBg="1"/>
      <p:bldP spid="617712" grpId="1" animBg="1"/>
      <p:bldP spid="617713" grpId="0"/>
      <p:bldP spid="617714" grpId="0" animBg="1"/>
      <p:bldP spid="617710" grpId="0" animBg="1"/>
      <p:bldP spid="6177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5B647595-16F5-4D99-B030-172C163B5CEF}" type="slidenum">
              <a:rPr lang="en-US"/>
              <a:pPr/>
              <a:t>8</a:t>
            </a:fld>
            <a:endParaRPr lang="en-US"/>
          </a:p>
        </p:txBody>
      </p:sp>
      <p:sp>
        <p:nvSpPr>
          <p:cNvPr id="621570"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1571" name="Group 3"/>
          <p:cNvGrpSpPr>
            <a:grpSpLocks/>
          </p:cNvGrpSpPr>
          <p:nvPr/>
        </p:nvGrpSpPr>
        <p:grpSpPr bwMode="auto">
          <a:xfrm>
            <a:off x="3530600" y="3433763"/>
            <a:ext cx="1079500" cy="1095375"/>
            <a:chOff x="0" y="3746"/>
            <a:chExt cx="680" cy="690"/>
          </a:xfrm>
        </p:grpSpPr>
        <p:pic>
          <p:nvPicPr>
            <p:cNvPr id="6215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573"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1581" name="Group 13"/>
          <p:cNvGrpSpPr>
            <a:grpSpLocks/>
          </p:cNvGrpSpPr>
          <p:nvPr/>
        </p:nvGrpSpPr>
        <p:grpSpPr bwMode="auto">
          <a:xfrm>
            <a:off x="1292225" y="3122613"/>
            <a:ext cx="1085850" cy="1406525"/>
            <a:chOff x="1248" y="3550"/>
            <a:chExt cx="684" cy="886"/>
          </a:xfrm>
        </p:grpSpPr>
        <p:grpSp>
          <p:nvGrpSpPr>
            <p:cNvPr id="621582" name="Group 14"/>
            <p:cNvGrpSpPr>
              <a:grpSpLocks/>
            </p:cNvGrpSpPr>
            <p:nvPr/>
          </p:nvGrpSpPr>
          <p:grpSpPr bwMode="auto">
            <a:xfrm>
              <a:off x="1248" y="3550"/>
              <a:ext cx="684" cy="503"/>
              <a:chOff x="1248" y="3465"/>
              <a:chExt cx="684" cy="503"/>
            </a:xfrm>
          </p:grpSpPr>
          <p:pic>
            <p:nvPicPr>
              <p:cNvPr id="62158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7"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589" name="Text Box 21"/>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1590" name="Group 22"/>
          <p:cNvGrpSpPr>
            <a:grpSpLocks/>
          </p:cNvGrpSpPr>
          <p:nvPr/>
        </p:nvGrpSpPr>
        <p:grpSpPr bwMode="auto">
          <a:xfrm>
            <a:off x="2449513" y="2928938"/>
            <a:ext cx="1085850" cy="1604962"/>
            <a:chOff x="1920" y="3425"/>
            <a:chExt cx="684" cy="1011"/>
          </a:xfrm>
        </p:grpSpPr>
        <p:grpSp>
          <p:nvGrpSpPr>
            <p:cNvPr id="621591" name="Group 23"/>
            <p:cNvGrpSpPr>
              <a:grpSpLocks/>
            </p:cNvGrpSpPr>
            <p:nvPr/>
          </p:nvGrpSpPr>
          <p:grpSpPr bwMode="auto">
            <a:xfrm>
              <a:off x="1920" y="3425"/>
              <a:ext cx="684" cy="628"/>
              <a:chOff x="1920" y="3321"/>
              <a:chExt cx="684" cy="628"/>
            </a:xfrm>
          </p:grpSpPr>
          <p:pic>
            <p:nvPicPr>
              <p:cNvPr id="62159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5"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6" name="Picture 2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7"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8"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0" name="Picture 3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01" name="Text Box 33"/>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1602" name="Group 34"/>
          <p:cNvGrpSpPr>
            <a:grpSpLocks/>
          </p:cNvGrpSpPr>
          <p:nvPr/>
        </p:nvGrpSpPr>
        <p:grpSpPr bwMode="auto">
          <a:xfrm>
            <a:off x="4557713" y="2638425"/>
            <a:ext cx="1085850" cy="1914525"/>
            <a:chOff x="2736" y="3230"/>
            <a:chExt cx="684" cy="1206"/>
          </a:xfrm>
        </p:grpSpPr>
        <p:grpSp>
          <p:nvGrpSpPr>
            <p:cNvPr id="621603" name="Group 35"/>
            <p:cNvGrpSpPr>
              <a:grpSpLocks/>
            </p:cNvGrpSpPr>
            <p:nvPr/>
          </p:nvGrpSpPr>
          <p:grpSpPr bwMode="auto">
            <a:xfrm>
              <a:off x="2736" y="3230"/>
              <a:ext cx="684" cy="823"/>
              <a:chOff x="2736" y="3177"/>
              <a:chExt cx="684" cy="823"/>
            </a:xfrm>
          </p:grpSpPr>
          <p:pic>
            <p:nvPicPr>
              <p:cNvPr id="62160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5"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6"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7"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8"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0" name="Picture 4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1"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2"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3"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5"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6" name="Picture 4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7" name="Picture 4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18" name="Text Box 50"/>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1619" name="Group 51"/>
          <p:cNvGrpSpPr>
            <a:grpSpLocks/>
          </p:cNvGrpSpPr>
          <p:nvPr/>
        </p:nvGrpSpPr>
        <p:grpSpPr bwMode="auto">
          <a:xfrm>
            <a:off x="7910513" y="2151063"/>
            <a:ext cx="1085850" cy="2406650"/>
            <a:chOff x="3452" y="2920"/>
            <a:chExt cx="684" cy="1516"/>
          </a:xfrm>
        </p:grpSpPr>
        <p:grpSp>
          <p:nvGrpSpPr>
            <p:cNvPr id="621620" name="Group 52"/>
            <p:cNvGrpSpPr>
              <a:grpSpLocks/>
            </p:cNvGrpSpPr>
            <p:nvPr/>
          </p:nvGrpSpPr>
          <p:grpSpPr bwMode="auto">
            <a:xfrm>
              <a:off x="3452" y="2920"/>
              <a:ext cx="684" cy="1133"/>
              <a:chOff x="3452" y="2912"/>
              <a:chExt cx="684" cy="1133"/>
            </a:xfrm>
          </p:grpSpPr>
          <p:pic>
            <p:nvPicPr>
              <p:cNvPr id="621621"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2"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3" name="Picture 5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4"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5"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6"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7" name="Picture 59"/>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8"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9"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0" name="Picture 6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1"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2"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3" name="Picture 6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4"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5" name="Picture 67"/>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6"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7" name="Picture 6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8" name="Picture 7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9" name="Picture 7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0" name="Picture 7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1" name="Picture 7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2" name="Picture 7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43" name="Text Box 75"/>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1644" name="Group 76"/>
          <p:cNvGrpSpPr>
            <a:grpSpLocks/>
          </p:cNvGrpSpPr>
          <p:nvPr/>
        </p:nvGrpSpPr>
        <p:grpSpPr bwMode="auto">
          <a:xfrm>
            <a:off x="5715000" y="1814513"/>
            <a:ext cx="1085850" cy="2459037"/>
            <a:chOff x="4172" y="2714"/>
            <a:chExt cx="684" cy="1549"/>
          </a:xfrm>
        </p:grpSpPr>
        <p:grpSp>
          <p:nvGrpSpPr>
            <p:cNvPr id="621645" name="Group 77"/>
            <p:cNvGrpSpPr>
              <a:grpSpLocks/>
            </p:cNvGrpSpPr>
            <p:nvPr/>
          </p:nvGrpSpPr>
          <p:grpSpPr bwMode="auto">
            <a:xfrm>
              <a:off x="4172" y="2714"/>
              <a:ext cx="684" cy="1339"/>
              <a:chOff x="4172" y="2658"/>
              <a:chExt cx="684" cy="1339"/>
            </a:xfrm>
          </p:grpSpPr>
          <p:pic>
            <p:nvPicPr>
              <p:cNvPr id="621646"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7"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8" name="Picture 8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9"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0"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1" name="Picture 8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2" name="Picture 8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3"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4"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5"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6"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7" name="Picture 8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8"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9" name="Picture 9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0" name="Picture 9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1" name="Picture 9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2"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3" name="Picture 9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4" name="Picture 9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5" name="Picture 9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6" name="Picture 9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7"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8" name="Picture 10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9" name="Picture 10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0"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1" name="Picture 10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2" name="Picture 10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73" name="Text Box 105"/>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21674" name="Group 106"/>
          <p:cNvGrpSpPr>
            <a:grpSpLocks/>
          </p:cNvGrpSpPr>
          <p:nvPr/>
        </p:nvGrpSpPr>
        <p:grpSpPr bwMode="auto">
          <a:xfrm>
            <a:off x="6829425" y="1500188"/>
            <a:ext cx="1144588" cy="2776537"/>
            <a:chOff x="4895" y="2514"/>
            <a:chExt cx="721" cy="1749"/>
          </a:xfrm>
        </p:grpSpPr>
        <p:grpSp>
          <p:nvGrpSpPr>
            <p:cNvPr id="621675" name="Group 107"/>
            <p:cNvGrpSpPr>
              <a:grpSpLocks/>
            </p:cNvGrpSpPr>
            <p:nvPr/>
          </p:nvGrpSpPr>
          <p:grpSpPr bwMode="auto">
            <a:xfrm>
              <a:off x="4896" y="2514"/>
              <a:ext cx="684" cy="1539"/>
              <a:chOff x="4896" y="2514"/>
              <a:chExt cx="684" cy="1539"/>
            </a:xfrm>
          </p:grpSpPr>
          <p:pic>
            <p:nvPicPr>
              <p:cNvPr id="621676"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7" name="Picture 10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8" name="Picture 1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9" name="Picture 1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0" name="Picture 11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1" name="Picture 1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2" name="Picture 11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3" name="Picture 1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4"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5" name="Picture 11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6" name="Picture 11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7" name="Picture 11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8"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9" name="Picture 12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0" name="Picture 12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1" name="Picture 12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2"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3" name="Picture 12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4" name="Picture 1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5" name="Picture 12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6"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7" name="Picture 1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8" name="Picture 130"/>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9" name="Picture 1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0" name="Picture 13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1" name="Picture 133"/>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2" name="Picture 13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3" name="Picture 13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4" name="Picture 13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5" name="Picture 1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6" name="Picture 138"/>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7" name="Picture 13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708" name="Text Box 140"/>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1713" name="Text Box 145"/>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1723" name="Rectangle 155"/>
          <p:cNvSpPr>
            <a:spLocks noChangeArrowheads="1"/>
          </p:cNvSpPr>
          <p:nvPr/>
        </p:nvSpPr>
        <p:spPr bwMode="auto">
          <a:xfrm>
            <a:off x="4572000" y="1447800"/>
            <a:ext cx="4572000"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4" name="Text Box 156"/>
          <p:cNvSpPr txBox="1">
            <a:spLocks noChangeArrowheads="1"/>
          </p:cNvSpPr>
          <p:nvPr/>
        </p:nvSpPr>
        <p:spPr bwMode="auto">
          <a:xfrm>
            <a:off x="1639888" y="3124200"/>
            <a:ext cx="839787"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1727" name="Rectangle 159"/>
          <p:cNvSpPr>
            <a:spLocks noChangeArrowheads="1"/>
          </p:cNvSpPr>
          <p:nvPr/>
        </p:nvSpPr>
        <p:spPr bwMode="auto">
          <a:xfrm>
            <a:off x="2211388" y="1778000"/>
            <a:ext cx="2333625" cy="3332163"/>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9" name="Rectangle 161"/>
          <p:cNvSpPr>
            <a:spLocks noChangeArrowheads="1"/>
          </p:cNvSpPr>
          <p:nvPr/>
        </p:nvSpPr>
        <p:spPr bwMode="auto">
          <a:xfrm>
            <a:off x="1090613" y="2057400"/>
            <a:ext cx="2306637"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0" name="Rectangle 162"/>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0" name="Line 152"/>
          <p:cNvSpPr>
            <a:spLocks noChangeShapeType="1"/>
          </p:cNvSpPr>
          <p:nvPr/>
        </p:nvSpPr>
        <p:spPr bwMode="auto">
          <a:xfrm>
            <a:off x="-228600"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09"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10"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11"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19" name="Rectangle 15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nvGrpSpPr>
          <p:cNvPr id="621736" name="Group 168"/>
          <p:cNvGrpSpPr>
            <a:grpSpLocks/>
          </p:cNvGrpSpPr>
          <p:nvPr/>
        </p:nvGrpSpPr>
        <p:grpSpPr bwMode="auto">
          <a:xfrm>
            <a:off x="174625" y="171450"/>
            <a:ext cx="6483350" cy="1738313"/>
            <a:chOff x="1676" y="-1584"/>
            <a:chExt cx="4084" cy="1095"/>
          </a:xfrm>
        </p:grpSpPr>
        <p:sp>
          <p:nvSpPr>
            <p:cNvPr id="621731"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2"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33"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34"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35"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1725" name="Line 157"/>
          <p:cNvSpPr>
            <a:spLocks noChangeShapeType="1"/>
          </p:cNvSpPr>
          <p:nvPr/>
        </p:nvSpPr>
        <p:spPr bwMode="auto">
          <a:xfrm>
            <a:off x="-274638" y="393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6" name="Line 158"/>
          <p:cNvSpPr>
            <a:spLocks noChangeShapeType="1"/>
          </p:cNvSpPr>
          <p:nvPr/>
        </p:nvSpPr>
        <p:spPr bwMode="auto">
          <a:xfrm>
            <a:off x="-263525" y="741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7" name="Line 169"/>
          <p:cNvSpPr>
            <a:spLocks noChangeShapeType="1"/>
          </p:cNvSpPr>
          <p:nvPr/>
        </p:nvSpPr>
        <p:spPr bwMode="auto">
          <a:xfrm>
            <a:off x="-304800" y="135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8" name="Line 160"/>
          <p:cNvSpPr>
            <a:spLocks noChangeShapeType="1"/>
          </p:cNvSpPr>
          <p:nvPr/>
        </p:nvSpPr>
        <p:spPr bwMode="auto">
          <a:xfrm>
            <a:off x="-269875" y="16811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9" name="Text Box 171"/>
          <p:cNvSpPr txBox="1">
            <a:spLocks noChangeArrowheads="1"/>
          </p:cNvSpPr>
          <p:nvPr/>
        </p:nvSpPr>
        <p:spPr bwMode="auto">
          <a:xfrm>
            <a:off x="549275" y="5105400"/>
            <a:ext cx="42735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left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1741" name="Line 173"/>
          <p:cNvSpPr>
            <a:spLocks noChangeShapeType="1"/>
          </p:cNvSpPr>
          <p:nvPr/>
        </p:nvSpPr>
        <p:spPr bwMode="auto">
          <a:xfrm>
            <a:off x="-228600" y="15176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42" name="Rectangle 174"/>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1723"/>
                                        </p:tgtEl>
                                        <p:attrNameLst>
                                          <p:attrName>style.visibility</p:attrName>
                                        </p:attrNameLst>
                                      </p:cBhvr>
                                      <p:to>
                                        <p:strVal val="visible"/>
                                      </p:to>
                                    </p:set>
                                    <p:animEffect transition="in" filter="fade">
                                      <p:cBhvr>
                                        <p:cTn id="7" dur="1000"/>
                                        <p:tgtEl>
                                          <p:spTgt spid="621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mph" presetSubtype="2" fill="hold" nodeType="clickEffect">
                                  <p:stCondLst>
                                    <p:cond delay="0"/>
                                  </p:stCondLst>
                                  <p:childTnLst>
                                    <p:animClr clrSpc="rgb" dir="cw">
                                      <p:cBhvr>
                                        <p:cTn id="11" dur="500" fill="hold"/>
                                        <p:tgtEl>
                                          <p:spTgt spid="621720"/>
                                        </p:tgtEl>
                                        <p:attrNameLst>
                                          <p:attrName>stroke.color</p:attrName>
                                        </p:attrNameLst>
                                      </p:cBhvr>
                                      <p:to>
                                        <a:schemeClr val="bg2"/>
                                      </p:to>
                                    </p:animClr>
                                    <p:set>
                                      <p:cBhvr>
                                        <p:cTn id="12" dur="500" fill="hold"/>
                                        <p:tgtEl>
                                          <p:spTgt spid="621720"/>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21736"/>
                                        </p:tgtEl>
                                        <p:attrNameLst>
                                          <p:attrName>style.visibility</p:attrName>
                                        </p:attrNameLst>
                                      </p:cBhvr>
                                      <p:to>
                                        <p:strVal val="visible"/>
                                      </p:to>
                                    </p:set>
                                    <p:animEffect transition="in" filter="wipe(down)">
                                      <p:cBhvr>
                                        <p:cTn id="17" dur="500"/>
                                        <p:tgtEl>
                                          <p:spTgt spid="621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1725"/>
                                        </p:tgtEl>
                                        <p:attrNameLst>
                                          <p:attrName>style.visibility</p:attrName>
                                        </p:attrNameLst>
                                      </p:cBhvr>
                                      <p:to>
                                        <p:strVal val="visible"/>
                                      </p:to>
                                    </p:set>
                                    <p:animEffect transition="in" filter="wipe(up)">
                                      <p:cBhvr>
                                        <p:cTn id="22" dur="500"/>
                                        <p:tgtEl>
                                          <p:spTgt spid="621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1724"/>
                                        </p:tgtEl>
                                        <p:attrNameLst>
                                          <p:attrName>style.visibility</p:attrName>
                                        </p:attrNameLst>
                                      </p:cBhvr>
                                      <p:to>
                                        <p:strVal val="visible"/>
                                      </p:to>
                                    </p:set>
                                  </p:childTnLst>
                                </p:cTn>
                              </p:par>
                              <p:par>
                                <p:cTn id="27" presetID="26" presetClass="emph" presetSubtype="0" repeatCount="2000" fill="hold" grpId="1" nodeType="withEffect">
                                  <p:stCondLst>
                                    <p:cond delay="0"/>
                                  </p:stCondLst>
                                  <p:childTnLst>
                                    <p:animEffect transition="out" filter="fade">
                                      <p:cBhvr>
                                        <p:cTn id="28" dur="500" tmFilter="0, 0; .2, .5; .8, .5; 1, 0"/>
                                        <p:tgtEl>
                                          <p:spTgt spid="621724"/>
                                        </p:tgtEl>
                                      </p:cBhvr>
                                    </p:animEffect>
                                    <p:animScale>
                                      <p:cBhvr>
                                        <p:cTn id="29" dur="250" autoRev="1" fill="hold"/>
                                        <p:tgtEl>
                                          <p:spTgt spid="62172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grpId="2" nodeType="clickEffect">
                                  <p:stCondLst>
                                    <p:cond delay="0"/>
                                  </p:stCondLst>
                                  <p:childTnLst>
                                    <p:animMotion origin="layout" path="M 0.00156 -0.00625 L 0.0967 0.31753 " pathEditMode="relative" rAng="0" ptsTypes="AA">
                                      <p:cBhvr>
                                        <p:cTn id="33" dur="2000" fill="hold"/>
                                        <p:tgtEl>
                                          <p:spTgt spid="621724"/>
                                        </p:tgtEl>
                                        <p:attrNameLst>
                                          <p:attrName>ppt_x</p:attrName>
                                          <p:attrName>ppt_y</p:attrName>
                                        </p:attrNameLst>
                                      </p:cBhvr>
                                      <p:rCtr x="4757" y="16189"/>
                                    </p:animMotion>
                                  </p:childTnLst>
                                </p:cTn>
                              </p:par>
                              <p:par>
                                <p:cTn id="34" presetID="0" presetClass="path" presetSubtype="0" accel="50000" decel="50000" fill="hold" nodeType="withEffect">
                                  <p:stCondLst>
                                    <p:cond delay="0"/>
                                  </p:stCondLst>
                                  <p:childTnLst>
                                    <p:animMotion origin="layout" path="M -0.00399 -0.00092 L 0.10365 0.32794 " pathEditMode="relative" rAng="0" ptsTypes="AA">
                                      <p:cBhvr>
                                        <p:cTn id="35" dur="2000" fill="hold"/>
                                        <p:tgtEl>
                                          <p:spTgt spid="621581"/>
                                        </p:tgtEl>
                                        <p:attrNameLst>
                                          <p:attrName>ppt_x</p:attrName>
                                          <p:attrName>ppt_y</p:attrName>
                                        </p:attrNameLst>
                                      </p:cBhvr>
                                      <p:rCtr x="5382" y="16443"/>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21725"/>
                                        </p:tgtEl>
                                        <p:attrNameLst>
                                          <p:attrName>style.visibility</p:attrName>
                                        </p:attrNameLst>
                                      </p:cBhvr>
                                      <p:to>
                                        <p:strVal val="hidden"/>
                                      </p:to>
                                    </p:set>
                                  </p:childTnLst>
                                </p:cTn>
                              </p:par>
                              <p:par>
                                <p:cTn id="40" presetID="22" presetClass="entr" presetSubtype="1" fill="hold" grpId="0" nodeType="withEffect">
                                  <p:stCondLst>
                                    <p:cond delay="0"/>
                                  </p:stCondLst>
                                  <p:childTnLst>
                                    <p:set>
                                      <p:cBhvr>
                                        <p:cTn id="41" dur="1" fill="hold">
                                          <p:stCondLst>
                                            <p:cond delay="0"/>
                                          </p:stCondLst>
                                        </p:cTn>
                                        <p:tgtEl>
                                          <p:spTgt spid="621726"/>
                                        </p:tgtEl>
                                        <p:attrNameLst>
                                          <p:attrName>style.visibility</p:attrName>
                                        </p:attrNameLst>
                                      </p:cBhvr>
                                      <p:to>
                                        <p:strVal val="visible"/>
                                      </p:to>
                                    </p:set>
                                    <p:animEffect transition="in" filter="wipe(up)">
                                      <p:cBhvr>
                                        <p:cTn id="42" dur="500"/>
                                        <p:tgtEl>
                                          <p:spTgt spid="6217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 0 L -0.25 0.32192 " pathEditMode="relative" ptsTypes="AA">
                                      <p:cBhvr>
                                        <p:cTn id="46" dur="2000" fill="hold"/>
                                        <p:tgtEl>
                                          <p:spTgt spid="621571"/>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nodeType="clickEffect">
                                  <p:stCondLst>
                                    <p:cond delay="0"/>
                                  </p:stCondLst>
                                  <p:childTnLst>
                                    <p:animMotion origin="layout" path="M -0.00469 1.73913E-6 L 0.09531 0.32909 " pathEditMode="relative" rAng="0" ptsTypes="AA">
                                      <p:cBhvr>
                                        <p:cTn id="50" dur="2000" fill="hold"/>
                                        <p:tgtEl>
                                          <p:spTgt spid="621590"/>
                                        </p:tgtEl>
                                        <p:attrNameLst>
                                          <p:attrName>ppt_x</p:attrName>
                                          <p:attrName>ppt_y</p:attrName>
                                        </p:attrNameLst>
                                      </p:cBhvr>
                                      <p:rCtr x="5000" y="16443"/>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nodeType="clickEffect">
                                  <p:stCondLst>
                                    <p:cond delay="0"/>
                                  </p:stCondLst>
                                  <p:childTnLst>
                                    <p:animMotion origin="layout" path="M -0.25 0.32193 L -0.25 -0.0111 " pathEditMode="relative" rAng="0" ptsTypes="AA">
                                      <p:cBhvr>
                                        <p:cTn id="54" dur="2000" fill="hold"/>
                                        <p:tgtEl>
                                          <p:spTgt spid="621571"/>
                                        </p:tgtEl>
                                        <p:attrNameLst>
                                          <p:attrName>ppt_x</p:attrName>
                                          <p:attrName>ppt_y</p:attrName>
                                        </p:attrNameLst>
                                      </p:cBhvr>
                                      <p:rCtr x="0" y="-16651"/>
                                    </p:animMotion>
                                  </p:childTnLst>
                                </p:cTn>
                              </p:par>
                              <p:par>
                                <p:cTn id="55" presetID="0" presetClass="path" presetSubtype="0" accel="50000" decel="50000" fill="hold" nodeType="withEffect">
                                  <p:stCondLst>
                                    <p:cond delay="0"/>
                                  </p:stCondLst>
                                  <p:childTnLst>
                                    <p:animMotion origin="layout" path="M 0.10764 0.33072 L 0.10764 -0.00231 " pathEditMode="relative" rAng="0" ptsTypes="AA">
                                      <p:cBhvr>
                                        <p:cTn id="56" dur="2000" fill="hold"/>
                                        <p:tgtEl>
                                          <p:spTgt spid="621581"/>
                                        </p:tgtEl>
                                        <p:attrNameLst>
                                          <p:attrName>ppt_x</p:attrName>
                                          <p:attrName>ppt_y</p:attrName>
                                        </p:attrNameLst>
                                      </p:cBhvr>
                                      <p:rCtr x="0" y="-16651"/>
                                    </p:animMotion>
                                  </p:childTnLst>
                                </p:cTn>
                              </p:par>
                              <p:par>
                                <p:cTn id="57" presetID="0" presetClass="path" presetSubtype="0" accel="50000" decel="50000" fill="hold" nodeType="withEffect">
                                  <p:stCondLst>
                                    <p:cond delay="0"/>
                                  </p:stCondLst>
                                  <p:childTnLst>
                                    <p:animMotion origin="layout" path="M 0.09774 0.33302 L 0.09774 1.73913E-6 " pathEditMode="relative" rAng="0" ptsTypes="AA">
                                      <p:cBhvr>
                                        <p:cTn id="58" dur="2000" fill="hold"/>
                                        <p:tgtEl>
                                          <p:spTgt spid="621590"/>
                                        </p:tgtEl>
                                        <p:attrNameLst>
                                          <p:attrName>ppt_x</p:attrName>
                                          <p:attrName>ppt_y</p:attrName>
                                        </p:attrNameLst>
                                      </p:cBhvr>
                                      <p:rCtr x="0" y="-16651"/>
                                    </p:animMotion>
                                  </p:childTnLst>
                                </p:cTn>
                              </p:par>
                              <p:par>
                                <p:cTn id="59" presetID="0" presetClass="path" presetSubtype="0" accel="50000" decel="50000" fill="hold" grpId="3" nodeType="withEffect">
                                  <p:stCondLst>
                                    <p:cond delay="0"/>
                                  </p:stCondLst>
                                  <p:childTnLst>
                                    <p:animMotion origin="layout" path="M 0.09722 0.32678 L 0.09722 -0.00625 " pathEditMode="relative" rAng="0" ptsTypes="AA">
                                      <p:cBhvr>
                                        <p:cTn id="60" dur="2000" fill="hold"/>
                                        <p:tgtEl>
                                          <p:spTgt spid="621724"/>
                                        </p:tgtEl>
                                        <p:attrNameLst>
                                          <p:attrName>ppt_x</p:attrName>
                                          <p:attrName>ppt_y</p:attrName>
                                        </p:attrNameLst>
                                      </p:cBhvr>
                                      <p:rCtr x="0" y="-16651"/>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21726"/>
                                        </p:tgtEl>
                                        <p:attrNameLst>
                                          <p:attrName>style.visibility</p:attrName>
                                        </p:attrNameLst>
                                      </p:cBhvr>
                                      <p:to>
                                        <p:strVal val="hidden"/>
                                      </p:to>
                                    </p:set>
                                  </p:childTnLst>
                                </p:cTn>
                              </p:par>
                              <p:par>
                                <p:cTn id="65" presetID="22" presetClass="entr" presetSubtype="1" fill="hold" grpId="0" nodeType="withEffect">
                                  <p:stCondLst>
                                    <p:cond delay="0"/>
                                  </p:stCondLst>
                                  <p:childTnLst>
                                    <p:set>
                                      <p:cBhvr>
                                        <p:cTn id="66" dur="1" fill="hold">
                                          <p:stCondLst>
                                            <p:cond delay="0"/>
                                          </p:stCondLst>
                                        </p:cTn>
                                        <p:tgtEl>
                                          <p:spTgt spid="621737"/>
                                        </p:tgtEl>
                                        <p:attrNameLst>
                                          <p:attrName>style.visibility</p:attrName>
                                        </p:attrNameLst>
                                      </p:cBhvr>
                                      <p:to>
                                        <p:strVal val="visible"/>
                                      </p:to>
                                    </p:set>
                                    <p:animEffect transition="in" filter="wipe(up)">
                                      <p:cBhvr>
                                        <p:cTn id="67" dur="500"/>
                                        <p:tgtEl>
                                          <p:spTgt spid="6217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21727"/>
                                        </p:tgtEl>
                                        <p:attrNameLst>
                                          <p:attrName>style.visibility</p:attrName>
                                        </p:attrNameLst>
                                      </p:cBhvr>
                                      <p:to>
                                        <p:strVal val="visible"/>
                                      </p:to>
                                    </p:set>
                                    <p:animEffect transition="in" filter="fade">
                                      <p:cBhvr>
                                        <p:cTn id="72" dur="1000"/>
                                        <p:tgtEl>
                                          <p:spTgt spid="6217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21737"/>
                                        </p:tgtEl>
                                        <p:attrNameLst>
                                          <p:attrName>style.visibility</p:attrName>
                                        </p:attrNameLst>
                                      </p:cBhvr>
                                      <p:to>
                                        <p:strVal val="hidden"/>
                                      </p:to>
                                    </p:set>
                                  </p:childTnLst>
                                </p:cTn>
                              </p:par>
                              <p:par>
                                <p:cTn id="77" presetID="22" presetClass="entr" presetSubtype="1" fill="hold" grpId="0" nodeType="withEffect">
                                  <p:stCondLst>
                                    <p:cond delay="0"/>
                                  </p:stCondLst>
                                  <p:childTnLst>
                                    <p:set>
                                      <p:cBhvr>
                                        <p:cTn id="78" dur="1" fill="hold">
                                          <p:stCondLst>
                                            <p:cond delay="0"/>
                                          </p:stCondLst>
                                        </p:cTn>
                                        <p:tgtEl>
                                          <p:spTgt spid="621728"/>
                                        </p:tgtEl>
                                        <p:attrNameLst>
                                          <p:attrName>style.visibility</p:attrName>
                                        </p:attrNameLst>
                                      </p:cBhvr>
                                      <p:to>
                                        <p:strVal val="visible"/>
                                      </p:to>
                                    </p:set>
                                    <p:animEffect transition="in" filter="wipe(up)">
                                      <p:cBhvr>
                                        <p:cTn id="79" dur="500"/>
                                        <p:tgtEl>
                                          <p:spTgt spid="6217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621727"/>
                                        </p:tgtEl>
                                      </p:cBhvr>
                                    </p:animEffect>
                                    <p:set>
                                      <p:cBhvr>
                                        <p:cTn id="84" dur="1" fill="hold">
                                          <p:stCondLst>
                                            <p:cond delay="499"/>
                                          </p:stCondLst>
                                        </p:cTn>
                                        <p:tgtEl>
                                          <p:spTgt spid="621727"/>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621729"/>
                                        </p:tgtEl>
                                        <p:attrNameLst>
                                          <p:attrName>style.visibility</p:attrName>
                                        </p:attrNameLst>
                                      </p:cBhvr>
                                      <p:to>
                                        <p:strVal val="visible"/>
                                      </p:to>
                                    </p:set>
                                    <p:animEffect transition="in" filter="fade">
                                      <p:cBhvr>
                                        <p:cTn id="87" dur="1000"/>
                                        <p:tgtEl>
                                          <p:spTgt spid="6217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621728"/>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500"/>
                                        <p:tgtEl>
                                          <p:spTgt spid="621729"/>
                                        </p:tgtEl>
                                      </p:cBhvr>
                                    </p:animEffect>
                                    <p:set>
                                      <p:cBhvr>
                                        <p:cTn id="96" dur="1" fill="hold">
                                          <p:stCondLst>
                                            <p:cond delay="499"/>
                                          </p:stCondLst>
                                        </p:cTn>
                                        <p:tgtEl>
                                          <p:spTgt spid="621729"/>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2173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xit" presetSubtype="0" fill="hold" grpId="1" nodeType="clickEffect">
                                  <p:stCondLst>
                                    <p:cond delay="0"/>
                                  </p:stCondLst>
                                  <p:childTnLst>
                                    <p:animEffect transition="out" filter="fade">
                                      <p:cBhvr>
                                        <p:cTn id="104" dur="2000"/>
                                        <p:tgtEl>
                                          <p:spTgt spid="621739"/>
                                        </p:tgtEl>
                                      </p:cBhvr>
                                    </p:animEffect>
                                    <p:set>
                                      <p:cBhvr>
                                        <p:cTn id="105" dur="1" fill="hold">
                                          <p:stCondLst>
                                            <p:cond delay="1999"/>
                                          </p:stCondLst>
                                        </p:cTn>
                                        <p:tgtEl>
                                          <p:spTgt spid="621739"/>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xit" presetSubtype="0" fill="hold" nodeType="clickEffect">
                                  <p:stCondLst>
                                    <p:cond delay="0"/>
                                  </p:stCondLst>
                                  <p:childTnLst>
                                    <p:animEffect transition="out" filter="fade">
                                      <p:cBhvr>
                                        <p:cTn id="109" dur="500"/>
                                        <p:tgtEl>
                                          <p:spTgt spid="621736"/>
                                        </p:tgtEl>
                                      </p:cBhvr>
                                    </p:animEffect>
                                    <p:set>
                                      <p:cBhvr>
                                        <p:cTn id="110" dur="1" fill="hold">
                                          <p:stCondLst>
                                            <p:cond delay="499"/>
                                          </p:stCondLst>
                                        </p:cTn>
                                        <p:tgtEl>
                                          <p:spTgt spid="621736"/>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7" presetClass="emph" presetSubtype="2" fill="hold" nodeType="clickEffect">
                                  <p:stCondLst>
                                    <p:cond delay="0"/>
                                  </p:stCondLst>
                                  <p:childTnLst>
                                    <p:animClr clrSpc="rgb" dir="cw">
                                      <p:cBhvr>
                                        <p:cTn id="114" dur="2000" fill="hold"/>
                                        <p:tgtEl>
                                          <p:spTgt spid="621720"/>
                                        </p:tgtEl>
                                        <p:attrNameLst>
                                          <p:attrName>stroke.color</p:attrName>
                                        </p:attrNameLst>
                                      </p:cBhvr>
                                      <p:to>
                                        <a:srgbClr val="FF3300"/>
                                      </p:to>
                                    </p:animClr>
                                    <p:set>
                                      <p:cBhvr>
                                        <p:cTn id="115" dur="2000" fill="hold"/>
                                        <p:tgtEl>
                                          <p:spTgt spid="621720"/>
                                        </p:tgtEl>
                                        <p:attrNameLst>
                                          <p:attrName>stroke.on</p:attrName>
                                        </p:attrNameLst>
                                      </p:cBhvr>
                                      <p:to>
                                        <p:strVal val="tru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0" nodeType="clickEffect">
                                  <p:stCondLst>
                                    <p:cond delay="0"/>
                                  </p:stCondLst>
                                  <p:childTnLst>
                                    <p:set>
                                      <p:cBhvr>
                                        <p:cTn id="119" dur="1" fill="hold">
                                          <p:stCondLst>
                                            <p:cond delay="0"/>
                                          </p:stCondLst>
                                        </p:cTn>
                                        <p:tgtEl>
                                          <p:spTgt spid="621720"/>
                                        </p:tgtEl>
                                        <p:attrNameLst>
                                          <p:attrName>style.visibility</p:attrName>
                                        </p:attrNameLst>
                                      </p:cBhvr>
                                      <p:to>
                                        <p:strVal val="hidden"/>
                                      </p:to>
                                    </p:set>
                                  </p:childTnLst>
                                </p:cTn>
                              </p:par>
                              <p:par>
                                <p:cTn id="120" presetID="22" presetClass="entr" presetSubtype="1" fill="hold" grpId="0" nodeType="withEffect">
                                  <p:stCondLst>
                                    <p:cond delay="0"/>
                                  </p:stCondLst>
                                  <p:childTnLst>
                                    <p:set>
                                      <p:cBhvr>
                                        <p:cTn id="121" dur="1" fill="hold">
                                          <p:stCondLst>
                                            <p:cond delay="0"/>
                                          </p:stCondLst>
                                        </p:cTn>
                                        <p:tgtEl>
                                          <p:spTgt spid="621741"/>
                                        </p:tgtEl>
                                        <p:attrNameLst>
                                          <p:attrName>style.visibility</p:attrName>
                                        </p:attrNameLst>
                                      </p:cBhvr>
                                      <p:to>
                                        <p:strVal val="visible"/>
                                      </p:to>
                                    </p:set>
                                    <p:animEffect transition="in" filter="wipe(up)">
                                      <p:cBhvr>
                                        <p:cTn id="122" dur="500"/>
                                        <p:tgtEl>
                                          <p:spTgt spid="62174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xit" presetSubtype="0" fill="hold" grpId="1" nodeType="clickEffect">
                                  <p:stCondLst>
                                    <p:cond delay="0"/>
                                  </p:stCondLst>
                                  <p:childTnLst>
                                    <p:animEffect transition="out" filter="fade">
                                      <p:cBhvr>
                                        <p:cTn id="126" dur="500"/>
                                        <p:tgtEl>
                                          <p:spTgt spid="621723"/>
                                        </p:tgtEl>
                                      </p:cBhvr>
                                    </p:animEffect>
                                    <p:set>
                                      <p:cBhvr>
                                        <p:cTn id="127" dur="1" fill="hold">
                                          <p:stCondLst>
                                            <p:cond delay="499"/>
                                          </p:stCondLst>
                                        </p:cTn>
                                        <p:tgtEl>
                                          <p:spTgt spid="621723"/>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621742"/>
                                        </p:tgtEl>
                                        <p:attrNameLst>
                                          <p:attrName>style.visibility</p:attrName>
                                        </p:attrNameLst>
                                      </p:cBhvr>
                                      <p:to>
                                        <p:strVal val="visible"/>
                                      </p:to>
                                    </p:set>
                                    <p:animEffect transition="in" filter="fade">
                                      <p:cBhvr>
                                        <p:cTn id="130" dur="1000"/>
                                        <p:tgtEl>
                                          <p:spTgt spid="621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723" grpId="0" animBg="1"/>
      <p:bldP spid="621723" grpId="1" animBg="1"/>
      <p:bldP spid="621724" grpId="0" animBg="1"/>
      <p:bldP spid="621724" grpId="1" animBg="1"/>
      <p:bldP spid="621724" grpId="2" animBg="1"/>
      <p:bldP spid="621724" grpId="3" animBg="1"/>
      <p:bldP spid="621727" grpId="0" animBg="1"/>
      <p:bldP spid="621727" grpId="1" animBg="1"/>
      <p:bldP spid="621729" grpId="0" animBg="1"/>
      <p:bldP spid="621729" grpId="1" animBg="1"/>
      <p:bldP spid="621720" grpId="0" animBg="1"/>
      <p:bldP spid="621725" grpId="0" animBg="1"/>
      <p:bldP spid="621725" grpId="1" animBg="1"/>
      <p:bldP spid="621726" grpId="0" animBg="1"/>
      <p:bldP spid="621726" grpId="1" animBg="1"/>
      <p:bldP spid="621737" grpId="0" animBg="1"/>
      <p:bldP spid="621737" grpId="1" animBg="1"/>
      <p:bldP spid="621728" grpId="0" animBg="1"/>
      <p:bldP spid="621728" grpId="1" animBg="1"/>
      <p:bldP spid="621739" grpId="0"/>
      <p:bldP spid="621739" grpId="1"/>
      <p:bldP spid="621741" grpId="0" animBg="1"/>
      <p:bldP spid="6217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6BC3E59A-896A-4A34-889D-69C84FA56800}" type="slidenum">
              <a:rPr lang="en-US"/>
              <a:pPr/>
              <a:t>9</a:t>
            </a:fld>
            <a:endParaRPr lang="en-US"/>
          </a:p>
        </p:txBody>
      </p:sp>
      <p:sp>
        <p:nvSpPr>
          <p:cNvPr id="629762"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9763" name="Group 3"/>
          <p:cNvGrpSpPr>
            <a:grpSpLocks/>
          </p:cNvGrpSpPr>
          <p:nvPr/>
        </p:nvGrpSpPr>
        <p:grpSpPr bwMode="auto">
          <a:xfrm>
            <a:off x="1219200" y="3367088"/>
            <a:ext cx="1079500" cy="1095375"/>
            <a:chOff x="0" y="3746"/>
            <a:chExt cx="680" cy="690"/>
          </a:xfrm>
        </p:grpSpPr>
        <p:pic>
          <p:nvPicPr>
            <p:cNvPr id="6297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65"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9766" name="Group 6"/>
          <p:cNvGrpSpPr>
            <a:grpSpLocks/>
          </p:cNvGrpSpPr>
          <p:nvPr/>
        </p:nvGrpSpPr>
        <p:grpSpPr bwMode="auto">
          <a:xfrm>
            <a:off x="2271713" y="3146425"/>
            <a:ext cx="1085850" cy="1406525"/>
            <a:chOff x="1248" y="3550"/>
            <a:chExt cx="684" cy="886"/>
          </a:xfrm>
        </p:grpSpPr>
        <p:grpSp>
          <p:nvGrpSpPr>
            <p:cNvPr id="629767" name="Group 7"/>
            <p:cNvGrpSpPr>
              <a:grpSpLocks/>
            </p:cNvGrpSpPr>
            <p:nvPr/>
          </p:nvGrpSpPr>
          <p:grpSpPr bwMode="auto">
            <a:xfrm>
              <a:off x="1248" y="3550"/>
              <a:ext cx="684" cy="503"/>
              <a:chOff x="1248" y="3465"/>
              <a:chExt cx="684" cy="503"/>
            </a:xfrm>
          </p:grpSpPr>
          <p:pic>
            <p:nvPicPr>
              <p:cNvPr id="62976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6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2"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74" name="Text Box 14"/>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9775" name="Group 15"/>
          <p:cNvGrpSpPr>
            <a:grpSpLocks/>
          </p:cNvGrpSpPr>
          <p:nvPr/>
        </p:nvGrpSpPr>
        <p:grpSpPr bwMode="auto">
          <a:xfrm>
            <a:off x="3324225" y="2967038"/>
            <a:ext cx="1085850" cy="1604962"/>
            <a:chOff x="1920" y="3425"/>
            <a:chExt cx="684" cy="1011"/>
          </a:xfrm>
        </p:grpSpPr>
        <p:grpSp>
          <p:nvGrpSpPr>
            <p:cNvPr id="629776" name="Group 16"/>
            <p:cNvGrpSpPr>
              <a:grpSpLocks/>
            </p:cNvGrpSpPr>
            <p:nvPr/>
          </p:nvGrpSpPr>
          <p:grpSpPr bwMode="auto">
            <a:xfrm>
              <a:off x="1920" y="3425"/>
              <a:ext cx="684" cy="628"/>
              <a:chOff x="1920" y="3321"/>
              <a:chExt cx="684" cy="628"/>
            </a:xfrm>
          </p:grpSpPr>
          <p:pic>
            <p:nvPicPr>
              <p:cNvPr id="62977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9"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1"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3" name="Picture 2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4"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5" name="Picture 25"/>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86" name="Text Box 26"/>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9787" name="Group 27"/>
          <p:cNvGrpSpPr>
            <a:grpSpLocks/>
          </p:cNvGrpSpPr>
          <p:nvPr/>
        </p:nvGrpSpPr>
        <p:grpSpPr bwMode="auto">
          <a:xfrm>
            <a:off x="4557713" y="2638425"/>
            <a:ext cx="1085850" cy="1914525"/>
            <a:chOff x="2736" y="3230"/>
            <a:chExt cx="684" cy="1206"/>
          </a:xfrm>
        </p:grpSpPr>
        <p:grpSp>
          <p:nvGrpSpPr>
            <p:cNvPr id="629788" name="Group 28"/>
            <p:cNvGrpSpPr>
              <a:grpSpLocks/>
            </p:cNvGrpSpPr>
            <p:nvPr/>
          </p:nvGrpSpPr>
          <p:grpSpPr bwMode="auto">
            <a:xfrm>
              <a:off x="2736" y="3230"/>
              <a:ext cx="684" cy="823"/>
              <a:chOff x="2736" y="3177"/>
              <a:chExt cx="684" cy="823"/>
            </a:xfrm>
          </p:grpSpPr>
          <p:pic>
            <p:nvPicPr>
              <p:cNvPr id="629789"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0"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1"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2"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3"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4"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5"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7"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8" name="Picture 3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9"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0" name="Picture 4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2"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03" name="Text Box 43"/>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9829" name="Group 69"/>
          <p:cNvGrpSpPr>
            <a:grpSpLocks/>
          </p:cNvGrpSpPr>
          <p:nvPr/>
        </p:nvGrpSpPr>
        <p:grpSpPr bwMode="auto">
          <a:xfrm>
            <a:off x="5715000" y="1814513"/>
            <a:ext cx="1085850" cy="2459037"/>
            <a:chOff x="4172" y="2714"/>
            <a:chExt cx="684" cy="1549"/>
          </a:xfrm>
        </p:grpSpPr>
        <p:grpSp>
          <p:nvGrpSpPr>
            <p:cNvPr id="629830" name="Group 70"/>
            <p:cNvGrpSpPr>
              <a:grpSpLocks/>
            </p:cNvGrpSpPr>
            <p:nvPr/>
          </p:nvGrpSpPr>
          <p:grpSpPr bwMode="auto">
            <a:xfrm>
              <a:off x="4172" y="2714"/>
              <a:ext cx="684" cy="1339"/>
              <a:chOff x="4172" y="2658"/>
              <a:chExt cx="684" cy="1339"/>
            </a:xfrm>
          </p:grpSpPr>
          <p:pic>
            <p:nvPicPr>
              <p:cNvPr id="629831"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2"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3"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4"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5"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6"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7"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8" name="Picture 7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9" name="Picture 7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0" name="Picture 8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1" name="Picture 8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2" name="Picture 8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3" name="Picture 8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4" name="Picture 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5" name="Picture 8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6" name="Picture 8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7" name="Picture 8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8" name="Picture 8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9" name="Picture 8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0" name="Picture 9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1" name="Picture 91"/>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2" name="Picture 9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3"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4" name="Picture 9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5" name="Picture 9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6" name="Picture 9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7" name="Picture 9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58" name="Text Box 98"/>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sp>
        <p:nvSpPr>
          <p:cNvPr id="629894" name="Text Box 134"/>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9896" name="Text Box 136"/>
          <p:cNvSpPr txBox="1">
            <a:spLocks noChangeArrowheads="1"/>
          </p:cNvSpPr>
          <p:nvPr/>
        </p:nvSpPr>
        <p:spPr bwMode="auto">
          <a:xfrm>
            <a:off x="2514600" y="3105150"/>
            <a:ext cx="8270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9899" name="Rectangle 139"/>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01"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02"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03"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04" name="Rectangle 144"/>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29919" name="Rectangle 159"/>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0" name="Line 160"/>
          <p:cNvSpPr>
            <a:spLocks noChangeShapeType="1"/>
          </p:cNvSpPr>
          <p:nvPr/>
        </p:nvSpPr>
        <p:spPr bwMode="auto">
          <a:xfrm>
            <a:off x="-185738" y="15382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922" name="Group 162"/>
          <p:cNvGrpSpPr>
            <a:grpSpLocks/>
          </p:cNvGrpSpPr>
          <p:nvPr/>
        </p:nvGrpSpPr>
        <p:grpSpPr bwMode="auto">
          <a:xfrm>
            <a:off x="174625" y="171450"/>
            <a:ext cx="6483350" cy="1738313"/>
            <a:chOff x="1676" y="-1584"/>
            <a:chExt cx="4084" cy="1095"/>
          </a:xfrm>
        </p:grpSpPr>
        <p:sp>
          <p:nvSpPr>
            <p:cNvPr id="629923"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4"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25"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26"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27"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9928" name="Line 168"/>
          <p:cNvSpPr>
            <a:spLocks noChangeShapeType="1"/>
          </p:cNvSpPr>
          <p:nvPr/>
        </p:nvSpPr>
        <p:spPr bwMode="auto">
          <a:xfrm>
            <a:off x="-274638" y="407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9" name="Text Box 169"/>
          <p:cNvSpPr txBox="1">
            <a:spLocks noChangeArrowheads="1"/>
          </p:cNvSpPr>
          <p:nvPr/>
        </p:nvSpPr>
        <p:spPr bwMode="auto">
          <a:xfrm>
            <a:off x="6048375" y="2667000"/>
            <a:ext cx="8397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3</a:t>
            </a:r>
          </a:p>
        </p:txBody>
      </p:sp>
      <p:sp>
        <p:nvSpPr>
          <p:cNvPr id="629961" name="Line 201"/>
          <p:cNvSpPr>
            <a:spLocks noChangeShapeType="1"/>
          </p:cNvSpPr>
          <p:nvPr/>
        </p:nvSpPr>
        <p:spPr bwMode="auto">
          <a:xfrm>
            <a:off x="-285750"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804" name="Group 44"/>
          <p:cNvGrpSpPr>
            <a:grpSpLocks/>
          </p:cNvGrpSpPr>
          <p:nvPr/>
        </p:nvGrpSpPr>
        <p:grpSpPr bwMode="auto">
          <a:xfrm>
            <a:off x="7910513" y="2151063"/>
            <a:ext cx="1085850" cy="2406650"/>
            <a:chOff x="3452" y="2920"/>
            <a:chExt cx="684" cy="1516"/>
          </a:xfrm>
        </p:grpSpPr>
        <p:grpSp>
          <p:nvGrpSpPr>
            <p:cNvPr id="629805" name="Group 45"/>
            <p:cNvGrpSpPr>
              <a:grpSpLocks/>
            </p:cNvGrpSpPr>
            <p:nvPr/>
          </p:nvGrpSpPr>
          <p:grpSpPr bwMode="auto">
            <a:xfrm>
              <a:off x="3452" y="2920"/>
              <a:ext cx="684" cy="1133"/>
              <a:chOff x="3452" y="2912"/>
              <a:chExt cx="684" cy="1133"/>
            </a:xfrm>
          </p:grpSpPr>
          <p:pic>
            <p:nvPicPr>
              <p:cNvPr id="629806" name="Picture 4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7" name="Picture 4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8" name="Picture 48"/>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9" name="Picture 4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0" name="Picture 5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1" name="Picture 5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2" name="Picture 52"/>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3" name="Picture 53"/>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4" name="Picture 5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5" name="Picture 5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6" name="Picture 56"/>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7" name="Picture 5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8" name="Picture 5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9" name="Picture 5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0" name="Picture 60"/>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1" name="Picture 6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2" name="Picture 6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3" name="Picture 6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4" name="Picture 64"/>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5" name="Picture 6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6" name="Picture 6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7" name="Picture 6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28" name="Text Box 68"/>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9859" name="Group 99"/>
          <p:cNvGrpSpPr>
            <a:grpSpLocks/>
          </p:cNvGrpSpPr>
          <p:nvPr/>
        </p:nvGrpSpPr>
        <p:grpSpPr bwMode="auto">
          <a:xfrm>
            <a:off x="6829425" y="1500188"/>
            <a:ext cx="1144588" cy="2776537"/>
            <a:chOff x="4895" y="2514"/>
            <a:chExt cx="721" cy="1749"/>
          </a:xfrm>
        </p:grpSpPr>
        <p:grpSp>
          <p:nvGrpSpPr>
            <p:cNvPr id="629860" name="Group 100"/>
            <p:cNvGrpSpPr>
              <a:grpSpLocks/>
            </p:cNvGrpSpPr>
            <p:nvPr/>
          </p:nvGrpSpPr>
          <p:grpSpPr bwMode="auto">
            <a:xfrm>
              <a:off x="4896" y="2514"/>
              <a:ext cx="684" cy="1539"/>
              <a:chOff x="4896" y="2514"/>
              <a:chExt cx="684" cy="1539"/>
            </a:xfrm>
          </p:grpSpPr>
          <p:pic>
            <p:nvPicPr>
              <p:cNvPr id="629861" name="Picture 10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2" name="Picture 10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3" name="Picture 103"/>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4" name="Picture 104"/>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5" name="Picture 10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6" name="Picture 10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7" name="Picture 10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8" name="Picture 10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9" name="Picture 10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0" name="Picture 11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1" name="Picture 11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2" name="Picture 11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3" name="Picture 11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4" name="Picture 11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5" name="Picture 11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6" name="Picture 11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7" name="Picture 11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8" name="Picture 11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9" name="Picture 11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0" name="Picture 12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1" name="Picture 12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2" name="Picture 12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3" name="Picture 12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4" name="Picture 12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5" name="Picture 12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6" name="Picture 12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7" name="Picture 12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8" name="Picture 12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9" name="Picture 12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0" name="Picture 130"/>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1" name="Picture 13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2" name="Picture 13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93" name="Text Box 133"/>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9962" name="Line 202"/>
          <p:cNvSpPr>
            <a:spLocks noChangeShapeType="1"/>
          </p:cNvSpPr>
          <p:nvPr/>
        </p:nvSpPr>
        <p:spPr bwMode="auto">
          <a:xfrm>
            <a:off x="-304800" y="13366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4" name="Rectangle 204"/>
          <p:cNvSpPr>
            <a:spLocks noChangeArrowheads="1"/>
          </p:cNvSpPr>
          <p:nvPr/>
        </p:nvSpPr>
        <p:spPr bwMode="auto">
          <a:xfrm>
            <a:off x="6789738" y="1209675"/>
            <a:ext cx="21955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5" name="Line 205"/>
          <p:cNvSpPr>
            <a:spLocks noChangeShapeType="1"/>
          </p:cNvSpPr>
          <p:nvPr/>
        </p:nvSpPr>
        <p:spPr bwMode="auto">
          <a:xfrm>
            <a:off x="-304800" y="16986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6" name="Rectangle 206"/>
          <p:cNvSpPr>
            <a:spLocks noChangeArrowheads="1"/>
          </p:cNvSpPr>
          <p:nvPr/>
        </p:nvSpPr>
        <p:spPr bwMode="auto">
          <a:xfrm>
            <a:off x="5715000" y="1900238"/>
            <a:ext cx="2195513"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7" name="Text Box 207"/>
          <p:cNvSpPr txBox="1">
            <a:spLocks noChangeArrowheads="1"/>
          </p:cNvSpPr>
          <p:nvPr/>
        </p:nvSpPr>
        <p:spPr bwMode="auto">
          <a:xfrm>
            <a:off x="5886450" y="4983163"/>
            <a:ext cx="2868613"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Everything right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9968" name="Text Box 208"/>
          <p:cNvSpPr txBox="1">
            <a:spLocks noChangeArrowheads="1"/>
          </p:cNvSpPr>
          <p:nvPr/>
        </p:nvSpPr>
        <p:spPr bwMode="auto">
          <a:xfrm>
            <a:off x="2319338" y="5054600"/>
            <a:ext cx="4683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Finally, all items are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500" fill="hold"/>
                                        <p:tgtEl>
                                          <p:spTgt spid="629920"/>
                                        </p:tgtEl>
                                        <p:attrNameLst>
                                          <p:attrName>stroke.color</p:attrName>
                                        </p:attrNameLst>
                                      </p:cBhvr>
                                      <p:to>
                                        <a:schemeClr val="bg2"/>
                                      </p:to>
                                    </p:animClr>
                                    <p:set>
                                      <p:cBhvr>
                                        <p:cTn id="7" dur="500" fill="hold"/>
                                        <p:tgtEl>
                                          <p:spTgt spid="629920"/>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29922"/>
                                        </p:tgtEl>
                                        <p:attrNameLst>
                                          <p:attrName>style.visibility</p:attrName>
                                        </p:attrNameLst>
                                      </p:cBhvr>
                                      <p:to>
                                        <p:strVal val="visible"/>
                                      </p:to>
                                    </p:set>
                                    <p:animEffect transition="in" filter="wipe(down)">
                                      <p:cBhvr>
                                        <p:cTn id="12" dur="500"/>
                                        <p:tgtEl>
                                          <p:spTgt spid="629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9928"/>
                                        </p:tgtEl>
                                        <p:attrNameLst>
                                          <p:attrName>style.visibility</p:attrName>
                                        </p:attrNameLst>
                                      </p:cBhvr>
                                      <p:to>
                                        <p:strVal val="visible"/>
                                      </p:to>
                                    </p:set>
                                    <p:animEffect transition="in" filter="wipe(up)">
                                      <p:cBhvr>
                                        <p:cTn id="17" dur="500"/>
                                        <p:tgtEl>
                                          <p:spTgt spid="6299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9929"/>
                                        </p:tgtEl>
                                        <p:attrNameLst>
                                          <p:attrName>style.visibility</p:attrName>
                                        </p:attrNameLst>
                                      </p:cBhvr>
                                      <p:to>
                                        <p:strVal val="visible"/>
                                      </p:to>
                                    </p:set>
                                  </p:childTnLst>
                                </p:cTn>
                              </p:par>
                              <p:par>
                                <p:cTn id="22" presetID="26" presetClass="emph" presetSubtype="0" repeatCount="2000" fill="hold" grpId="1" nodeType="withEffect">
                                  <p:stCondLst>
                                    <p:cond delay="0"/>
                                  </p:stCondLst>
                                  <p:childTnLst>
                                    <p:animEffect transition="out" filter="fade">
                                      <p:cBhvr>
                                        <p:cTn id="23" dur="500" tmFilter="0, 0; .2, .5; .8, .5; 1, 0"/>
                                        <p:tgtEl>
                                          <p:spTgt spid="629929"/>
                                        </p:tgtEl>
                                      </p:cBhvr>
                                    </p:animEffect>
                                    <p:animScale>
                                      <p:cBhvr>
                                        <p:cTn id="24" dur="250" autoRev="1" fill="hold"/>
                                        <p:tgtEl>
                                          <p:spTgt spid="629929"/>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2" nodeType="clickEffect">
                                  <p:stCondLst>
                                    <p:cond delay="0"/>
                                  </p:stCondLst>
                                  <p:childTnLst>
                                    <p:animMotion origin="layout" path="M 8.33333E-7 -5.55042E-8 L 0.11736 0.36309 " pathEditMode="relative" rAng="0" ptsTypes="AA">
                                      <p:cBhvr>
                                        <p:cTn id="28" dur="2000" fill="hold"/>
                                        <p:tgtEl>
                                          <p:spTgt spid="629929"/>
                                        </p:tgtEl>
                                        <p:attrNameLst>
                                          <p:attrName>ppt_x</p:attrName>
                                          <p:attrName>ppt_y</p:attrName>
                                        </p:attrNameLst>
                                      </p:cBhvr>
                                      <p:rCtr x="5868" y="18154"/>
                                    </p:animMotion>
                                  </p:childTnLst>
                                </p:cTn>
                              </p:par>
                              <p:par>
                                <p:cTn id="29" presetID="0" presetClass="path" presetSubtype="0" accel="50000" decel="50000" fill="hold" nodeType="withEffect">
                                  <p:stCondLst>
                                    <p:cond delay="0"/>
                                  </p:stCondLst>
                                  <p:childTnLst>
                                    <p:animMotion origin="layout" path="M 5E-6 4.99537E-7 L 0.12466 0.34528 " pathEditMode="relative" rAng="0" ptsTypes="AA">
                                      <p:cBhvr>
                                        <p:cTn id="30" dur="2000" fill="hold"/>
                                        <p:tgtEl>
                                          <p:spTgt spid="629829"/>
                                        </p:tgtEl>
                                        <p:attrNameLst>
                                          <p:attrName>ppt_x</p:attrName>
                                          <p:attrName>ppt_y</p:attrName>
                                        </p:attrNameLst>
                                      </p:cBhvr>
                                      <p:rCtr x="6233" y="17253"/>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992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29961"/>
                                        </p:tgtEl>
                                        <p:attrNameLst>
                                          <p:attrName>style.visibility</p:attrName>
                                        </p:attrNameLst>
                                      </p:cBhvr>
                                      <p:to>
                                        <p:strVal val="visible"/>
                                      </p:to>
                                    </p:set>
                                    <p:animEffect transition="in" filter="wipe(up)">
                                      <p:cBhvr>
                                        <p:cTn id="39" dur="500"/>
                                        <p:tgtEl>
                                          <p:spTgt spid="6299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8.33333E-7 2.09991E-6 L -0.22743 0.3469 " pathEditMode="relative" rAng="0" ptsTypes="AA">
                                      <p:cBhvr>
                                        <p:cTn id="43" dur="2000" fill="hold"/>
                                        <p:tgtEl>
                                          <p:spTgt spid="629804"/>
                                        </p:tgtEl>
                                        <p:attrNameLst>
                                          <p:attrName>ppt_x</p:attrName>
                                          <p:attrName>ppt_y</p:attrName>
                                        </p:attrNameLst>
                                      </p:cBhvr>
                                      <p:rCtr x="-11372" y="17345"/>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nodeType="clickEffect">
                                  <p:stCondLst>
                                    <p:cond delay="0"/>
                                  </p:stCondLst>
                                  <p:childTnLst>
                                    <p:animMotion origin="layout" path="M 5E-6 4.69935E-6 L 0.1224 0.34667 " pathEditMode="relative" rAng="0" ptsTypes="AA">
                                      <p:cBhvr>
                                        <p:cTn id="47" dur="2000" fill="hold"/>
                                        <p:tgtEl>
                                          <p:spTgt spid="629859"/>
                                        </p:tgtEl>
                                        <p:attrNameLst>
                                          <p:attrName>ppt_x</p:attrName>
                                          <p:attrName>ppt_y</p:attrName>
                                        </p:attrNameLst>
                                      </p:cBhvr>
                                      <p:rCtr x="6111" y="17322"/>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grpId="3" nodeType="clickEffect">
                                  <p:stCondLst>
                                    <p:cond delay="0"/>
                                  </p:stCondLst>
                                  <p:childTnLst>
                                    <p:animMotion origin="layout" path="M 0.11736 0.36309 L 0.10903 0.01896 " pathEditMode="relative" rAng="0" ptsTypes="AA">
                                      <p:cBhvr>
                                        <p:cTn id="51" dur="2000" fill="hold"/>
                                        <p:tgtEl>
                                          <p:spTgt spid="629929"/>
                                        </p:tgtEl>
                                        <p:attrNameLst>
                                          <p:attrName>ppt_x</p:attrName>
                                          <p:attrName>ppt_y</p:attrName>
                                        </p:attrNameLst>
                                      </p:cBhvr>
                                      <p:rCtr x="-417" y="-17206"/>
                                    </p:animMotion>
                                  </p:childTnLst>
                                </p:cTn>
                              </p:par>
                              <p:par>
                                <p:cTn id="52" presetID="0" presetClass="path" presetSubtype="0" accel="50000" decel="50000" fill="hold" nodeType="withEffect">
                                  <p:stCondLst>
                                    <p:cond delay="0"/>
                                  </p:stCondLst>
                                  <p:childTnLst>
                                    <p:animMotion origin="layout" path="M 0.12396 0.34482 L 0.11563 0.00069 " pathEditMode="relative" rAng="0" ptsTypes="AA">
                                      <p:cBhvr>
                                        <p:cTn id="53" dur="2000" fill="hold"/>
                                        <p:tgtEl>
                                          <p:spTgt spid="629829"/>
                                        </p:tgtEl>
                                        <p:attrNameLst>
                                          <p:attrName>ppt_x</p:attrName>
                                          <p:attrName>ppt_y</p:attrName>
                                        </p:attrNameLst>
                                      </p:cBhvr>
                                      <p:rCtr x="-417" y="-17206"/>
                                    </p:animMotion>
                                  </p:childTnLst>
                                </p:cTn>
                              </p:par>
                              <p:par>
                                <p:cTn id="54" presetID="0" presetClass="path" presetSubtype="0" accel="50000" decel="50000" fill="hold" nodeType="withEffect">
                                  <p:stCondLst>
                                    <p:cond delay="0"/>
                                  </p:stCondLst>
                                  <p:childTnLst>
                                    <p:animMotion origin="layout" path="M 0.12239 0.34667 L 0.11406 0.00254 " pathEditMode="relative" rAng="0" ptsTypes="AA">
                                      <p:cBhvr>
                                        <p:cTn id="55" dur="2000" fill="hold"/>
                                        <p:tgtEl>
                                          <p:spTgt spid="629859"/>
                                        </p:tgtEl>
                                        <p:attrNameLst>
                                          <p:attrName>ppt_x</p:attrName>
                                          <p:attrName>ppt_y</p:attrName>
                                        </p:attrNameLst>
                                      </p:cBhvr>
                                      <p:rCtr x="-417" y="-17206"/>
                                    </p:animMotion>
                                  </p:childTnLst>
                                </p:cTn>
                              </p:par>
                              <p:par>
                                <p:cTn id="56" presetID="0" presetClass="path" presetSubtype="0" accel="50000" decel="50000" fill="hold" nodeType="withEffect">
                                  <p:stCondLst>
                                    <p:cond delay="0"/>
                                  </p:stCondLst>
                                  <p:childTnLst>
                                    <p:animMotion origin="layout" path="M -0.22743 0.3469 L -0.23576 0.00278 " pathEditMode="relative" rAng="0" ptsTypes="AA">
                                      <p:cBhvr>
                                        <p:cTn id="57" dur="2000" fill="hold"/>
                                        <p:tgtEl>
                                          <p:spTgt spid="629804"/>
                                        </p:tgtEl>
                                        <p:attrNameLst>
                                          <p:attrName>ppt_x</p:attrName>
                                          <p:attrName>ppt_y</p:attrName>
                                        </p:attrNameLst>
                                      </p:cBhvr>
                                      <p:rCtr x="-417" y="-17206"/>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629961"/>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29962"/>
                                        </p:tgtEl>
                                        <p:attrNameLst>
                                          <p:attrName>style.visibility</p:attrName>
                                        </p:attrNameLst>
                                      </p:cBhvr>
                                      <p:to>
                                        <p:strVal val="visible"/>
                                      </p:to>
                                    </p:set>
                                    <p:animEffect transition="in" filter="wipe(up)">
                                      <p:cBhvr>
                                        <p:cTn id="66" dur="500"/>
                                        <p:tgtEl>
                                          <p:spTgt spid="6299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29964"/>
                                        </p:tgtEl>
                                        <p:attrNameLst>
                                          <p:attrName>style.visibility</p:attrName>
                                        </p:attrNameLst>
                                      </p:cBhvr>
                                      <p:to>
                                        <p:strVal val="visible"/>
                                      </p:to>
                                    </p:set>
                                    <p:animEffect transition="in" filter="fade">
                                      <p:cBhvr>
                                        <p:cTn id="71" dur="1000"/>
                                        <p:tgtEl>
                                          <p:spTgt spid="6299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629962"/>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629965"/>
                                        </p:tgtEl>
                                        <p:attrNameLst>
                                          <p:attrName>style.visibility</p:attrName>
                                        </p:attrNameLst>
                                      </p:cBhvr>
                                      <p:to>
                                        <p:strVal val="visible"/>
                                      </p:to>
                                    </p:set>
                                    <p:animEffect transition="in" filter="wipe(up)">
                                      <p:cBhvr>
                                        <p:cTn id="80" dur="500"/>
                                        <p:tgtEl>
                                          <p:spTgt spid="629965"/>
                                        </p:tgtEl>
                                      </p:cBhvr>
                                    </p:animEffect>
                                  </p:childTnLst>
                                </p:cTn>
                              </p:par>
                              <p:par>
                                <p:cTn id="81" presetID="10" presetClass="exit" presetSubtype="0" fill="hold" grpId="1" nodeType="withEffect">
                                  <p:stCondLst>
                                    <p:cond delay="0"/>
                                  </p:stCondLst>
                                  <p:childTnLst>
                                    <p:animEffect transition="out" filter="fade">
                                      <p:cBhvr>
                                        <p:cTn id="82" dur="500"/>
                                        <p:tgtEl>
                                          <p:spTgt spid="629964"/>
                                        </p:tgtEl>
                                      </p:cBhvr>
                                    </p:animEffect>
                                    <p:set>
                                      <p:cBhvr>
                                        <p:cTn id="83" dur="1" fill="hold">
                                          <p:stCondLst>
                                            <p:cond delay="499"/>
                                          </p:stCondLst>
                                        </p:cTn>
                                        <p:tgtEl>
                                          <p:spTgt spid="62996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29966"/>
                                        </p:tgtEl>
                                        <p:attrNameLst>
                                          <p:attrName>style.visibility</p:attrName>
                                        </p:attrNameLst>
                                      </p:cBhvr>
                                      <p:to>
                                        <p:strVal val="visible"/>
                                      </p:to>
                                    </p:set>
                                    <p:animEffect transition="in" filter="fade">
                                      <p:cBhvr>
                                        <p:cTn id="88" dur="1000"/>
                                        <p:tgtEl>
                                          <p:spTgt spid="6299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xit" presetSubtype="0" fill="hold" grpId="1" nodeType="clickEffect">
                                  <p:stCondLst>
                                    <p:cond delay="0"/>
                                  </p:stCondLst>
                                  <p:childTnLst>
                                    <p:animEffect transition="out" filter="fade">
                                      <p:cBhvr>
                                        <p:cTn id="92" dur="500"/>
                                        <p:tgtEl>
                                          <p:spTgt spid="629966"/>
                                        </p:tgtEl>
                                      </p:cBhvr>
                                    </p:animEffect>
                                    <p:set>
                                      <p:cBhvr>
                                        <p:cTn id="93" dur="1" fill="hold">
                                          <p:stCondLst>
                                            <p:cond delay="499"/>
                                          </p:stCondLst>
                                        </p:cTn>
                                        <p:tgtEl>
                                          <p:spTgt spid="629966"/>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62996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29967"/>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xit" presetSubtype="0" fill="hold" nodeType="clickEffect">
                                  <p:stCondLst>
                                    <p:cond delay="0"/>
                                  </p:stCondLst>
                                  <p:childTnLst>
                                    <p:animEffect transition="out" filter="fade">
                                      <p:cBhvr>
                                        <p:cTn id="105" dur="500"/>
                                        <p:tgtEl>
                                          <p:spTgt spid="629922"/>
                                        </p:tgtEl>
                                      </p:cBhvr>
                                    </p:animEffect>
                                    <p:set>
                                      <p:cBhvr>
                                        <p:cTn id="106" dur="1" fill="hold">
                                          <p:stCondLst>
                                            <p:cond delay="499"/>
                                          </p:stCondLst>
                                        </p:cTn>
                                        <p:tgtEl>
                                          <p:spTgt spid="62992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29967"/>
                                        </p:tgtEl>
                                      </p:cBhvr>
                                    </p:animEffect>
                                    <p:set>
                                      <p:cBhvr>
                                        <p:cTn id="109" dur="1" fill="hold">
                                          <p:stCondLst>
                                            <p:cond delay="499"/>
                                          </p:stCondLst>
                                        </p:cTn>
                                        <p:tgtEl>
                                          <p:spTgt spid="629967"/>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629919"/>
                                        </p:tgtEl>
                                      </p:cBhvr>
                                    </p:animEffect>
                                    <p:set>
                                      <p:cBhvr>
                                        <p:cTn id="112" dur="1" fill="hold">
                                          <p:stCondLst>
                                            <p:cond delay="499"/>
                                          </p:stCondLst>
                                        </p:cTn>
                                        <p:tgtEl>
                                          <p:spTgt spid="629919"/>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7" presetClass="emph" presetSubtype="2" fill="hold" nodeType="clickEffect">
                                  <p:stCondLst>
                                    <p:cond delay="0"/>
                                  </p:stCondLst>
                                  <p:childTnLst>
                                    <p:animClr clrSpc="rgb" dir="cw">
                                      <p:cBhvr>
                                        <p:cTn id="116" dur="2000" fill="hold"/>
                                        <p:tgtEl>
                                          <p:spTgt spid="629920"/>
                                        </p:tgtEl>
                                        <p:attrNameLst>
                                          <p:attrName>stroke.color</p:attrName>
                                        </p:attrNameLst>
                                      </p:cBhvr>
                                      <p:to>
                                        <a:srgbClr val="FF3300"/>
                                      </p:to>
                                    </p:animClr>
                                    <p:set>
                                      <p:cBhvr>
                                        <p:cTn id="117" dur="2000" fill="hold"/>
                                        <p:tgtEl>
                                          <p:spTgt spid="629920"/>
                                        </p:tgtEl>
                                        <p:attrNameLst>
                                          <p:attrName>stroke.on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0" nodeType="clickEffect">
                                  <p:stCondLst>
                                    <p:cond delay="0"/>
                                  </p:stCondLst>
                                  <p:childTnLst>
                                    <p:set>
                                      <p:cBhvr>
                                        <p:cTn id="121" dur="1" fill="hold">
                                          <p:stCondLst>
                                            <p:cond delay="0"/>
                                          </p:stCondLst>
                                        </p:cTn>
                                        <p:tgtEl>
                                          <p:spTgt spid="629920"/>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29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919" grpId="0" animBg="1"/>
      <p:bldP spid="629920" grpId="0" animBg="1"/>
      <p:bldP spid="629928" grpId="0" animBg="1"/>
      <p:bldP spid="629928" grpId="1" animBg="1"/>
      <p:bldP spid="629929" grpId="0" animBg="1"/>
      <p:bldP spid="629929" grpId="1" animBg="1"/>
      <p:bldP spid="629929" grpId="2" animBg="1"/>
      <p:bldP spid="629929" grpId="3" animBg="1"/>
      <p:bldP spid="629961" grpId="0" animBg="1"/>
      <p:bldP spid="629961" grpId="1" animBg="1"/>
      <p:bldP spid="629962" grpId="0" animBg="1"/>
      <p:bldP spid="629962" grpId="1" animBg="1"/>
      <p:bldP spid="629964" grpId="0" animBg="1"/>
      <p:bldP spid="629964" grpId="1" animBg="1"/>
      <p:bldP spid="629965" grpId="0" animBg="1"/>
      <p:bldP spid="629965" grpId="1" animBg="1"/>
      <p:bldP spid="629966" grpId="0" animBg="1"/>
      <p:bldP spid="629966" grpId="1" animBg="1"/>
      <p:bldP spid="629967" grpId="0"/>
      <p:bldP spid="629967" grpId="1"/>
      <p:bldP spid="629968"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CCCC"/>
        </a:solidFill>
        <a:ln w="3175" cap="flat" cmpd="sng" algn="ctr">
          <a:solidFill>
            <a:schemeClr val="tx1"/>
          </a:solidFill>
          <a:prstDash val="solid"/>
          <a:round/>
          <a:headEnd type="none" w="med" len="med"/>
          <a:tailEnd type="none" w="med" len="med"/>
        </a:ln>
        <a:effectLst/>
        <a:ex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dirty="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rgbClr val="CC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22010</TotalTime>
  <Words>6069</Words>
  <Application>Microsoft Office PowerPoint</Application>
  <PresentationFormat>On-screen Show (4:3)</PresentationFormat>
  <Paragraphs>1672</Paragraphs>
  <Slides>55</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Comic Sans MS</vt:lpstr>
      <vt:lpstr>Courier New</vt:lpstr>
      <vt:lpstr>Impact</vt:lpstr>
      <vt:lpstr>Times New Roman</vt:lpstr>
      <vt:lpstr>Wingdings</vt:lpstr>
      <vt:lpstr>Default Design</vt:lpstr>
      <vt:lpstr>Lecture #11</vt:lpstr>
      <vt:lpstr>But first… STL Challenge</vt:lpstr>
      <vt:lpstr>Advanced Sorting Algos.</vt:lpstr>
      <vt:lpstr>PowerPoint Presentation</vt:lpstr>
      <vt:lpstr>Divide and Conquer Sorting</vt:lpstr>
      <vt:lpstr>The Quicksort Algorithm</vt:lpstr>
      <vt:lpstr>QuickSort</vt:lpstr>
      <vt:lpstr>QuickSort</vt:lpstr>
      <vt:lpstr>QuickSort</vt:lpstr>
      <vt:lpstr>D&amp;C Sorts: Quicksort</vt:lpstr>
      <vt:lpstr>PowerPoint Presentation</vt:lpstr>
      <vt:lpstr>Big-oh of Quicksort</vt:lpstr>
      <vt:lpstr>Quicksort – Is It Always Fast?</vt:lpstr>
      <vt:lpstr>Worst-case Big-oh of Quicksort</vt:lpstr>
      <vt:lpstr>Worst-case Big-oh of Quicksort</vt:lpstr>
      <vt:lpstr>Worst-case Big-oh of Quicksort</vt:lpstr>
      <vt:lpstr>Other Quicksort Worst Cases?</vt:lpstr>
      <vt:lpstr>QuickSort Questions</vt:lpstr>
      <vt:lpstr>Mergesort</vt:lpstr>
      <vt:lpstr>Mergesort</vt:lpstr>
      <vt:lpstr>Merge Algorithm in C++</vt:lpstr>
      <vt:lpstr>Mergesort</vt:lpstr>
      <vt:lpstr>PowerPoint Presentation</vt:lpstr>
      <vt:lpstr>PowerPoint Presentation</vt:lpstr>
      <vt:lpstr>PowerPoint Presentation</vt:lpstr>
      <vt:lpstr>PowerPoint Presentation</vt:lpstr>
      <vt:lpstr>Big-oh of  Mergesort</vt:lpstr>
      <vt:lpstr>Big-oh of  Mergesort</vt:lpstr>
      <vt:lpstr>Big-oh of  Mergesort</vt:lpstr>
      <vt:lpstr>Mergesort – Any Problem Cases</vt:lpstr>
      <vt:lpstr>MergeSort Questions</vt:lpstr>
      <vt:lpstr>Sorting Overview</vt:lpstr>
      <vt:lpstr>Challenge Problems</vt:lpstr>
      <vt:lpstr>Trees</vt:lpstr>
      <vt:lpstr>PowerPoint Presentation</vt:lpstr>
      <vt:lpstr>Trees</vt:lpstr>
      <vt:lpstr>Basic Tree Facts</vt:lpstr>
      <vt:lpstr>Tree Nodes Can Have Many Children</vt:lpstr>
      <vt:lpstr>Binary Trees</vt:lpstr>
      <vt:lpstr>Binary Tree Subtrees</vt:lpstr>
      <vt:lpstr>Binary Tree Subtrees</vt:lpstr>
      <vt:lpstr>Operations on Binary Trees</vt:lpstr>
      <vt:lpstr>A Simple Tree Example</vt:lpstr>
      <vt:lpstr>We’ve created a binary tree… now what?</vt:lpstr>
      <vt:lpstr>Binary Tree Traversals </vt:lpstr>
      <vt:lpstr>The Preorder Traversal</vt:lpstr>
      <vt:lpstr>The Pre-order Traversal</vt:lpstr>
      <vt:lpstr>The Pre-order Traversal</vt:lpstr>
      <vt:lpstr>The Pre-order Traversal</vt:lpstr>
      <vt:lpstr>The Pre-order Traversal</vt:lpstr>
      <vt:lpstr>The Pre-order Traversal</vt:lpstr>
      <vt:lpstr>The Pre-order Traversal</vt:lpstr>
      <vt:lpstr>Appendix – On Your Own Study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carey nachenberg</cp:lastModifiedBy>
  <cp:revision>4558</cp:revision>
  <dcterms:created xsi:type="dcterms:W3CDTF">2002-10-09T05:27:34Z</dcterms:created>
  <dcterms:modified xsi:type="dcterms:W3CDTF">2016-11-25T17:43:16Z</dcterms:modified>
</cp:coreProperties>
</file>