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8" r:id="rId2"/>
    <p:sldId id="376" r:id="rId3"/>
    <p:sldId id="377" r:id="rId4"/>
    <p:sldId id="357" r:id="rId5"/>
    <p:sldId id="358" r:id="rId6"/>
    <p:sldId id="359" r:id="rId7"/>
    <p:sldId id="327" r:id="rId8"/>
    <p:sldId id="328" r:id="rId9"/>
    <p:sldId id="373" r:id="rId10"/>
    <p:sldId id="374" r:id="rId11"/>
    <p:sldId id="330" r:id="rId12"/>
    <p:sldId id="331" r:id="rId13"/>
    <p:sldId id="332" r:id="rId14"/>
    <p:sldId id="333" r:id="rId15"/>
    <p:sldId id="334" r:id="rId16"/>
    <p:sldId id="364" r:id="rId17"/>
    <p:sldId id="365" r:id="rId18"/>
    <p:sldId id="335" r:id="rId19"/>
    <p:sldId id="370" r:id="rId20"/>
    <p:sldId id="336" r:id="rId21"/>
    <p:sldId id="337" r:id="rId22"/>
    <p:sldId id="338" r:id="rId23"/>
    <p:sldId id="339" r:id="rId24"/>
    <p:sldId id="341" r:id="rId25"/>
    <p:sldId id="342" r:id="rId26"/>
    <p:sldId id="350" r:id="rId27"/>
    <p:sldId id="349" r:id="rId28"/>
    <p:sldId id="292" r:id="rId29"/>
    <p:sldId id="348" r:id="rId30"/>
    <p:sldId id="346" r:id="rId31"/>
    <p:sldId id="347" r:id="rId32"/>
    <p:sldId id="293" r:id="rId33"/>
    <p:sldId id="344" r:id="rId34"/>
    <p:sldId id="345" r:id="rId35"/>
    <p:sldId id="366" r:id="rId36"/>
    <p:sldId id="367" r:id="rId37"/>
    <p:sldId id="368" r:id="rId38"/>
    <p:sldId id="369" r:id="rId39"/>
    <p:sldId id="295" r:id="rId40"/>
    <p:sldId id="360" r:id="rId41"/>
    <p:sldId id="361" r:id="rId42"/>
    <p:sldId id="298" r:id="rId43"/>
    <p:sldId id="299" r:id="rId44"/>
    <p:sldId id="300" r:id="rId45"/>
    <p:sldId id="301" r:id="rId46"/>
    <p:sldId id="304" r:id="rId47"/>
    <p:sldId id="302" r:id="rId48"/>
    <p:sldId id="362" r:id="rId49"/>
    <p:sldId id="355" r:id="rId50"/>
    <p:sldId id="371" r:id="rId51"/>
    <p:sldId id="372" r:id="rId52"/>
    <p:sldId id="352" r:id="rId53"/>
    <p:sldId id="356" r:id="rId54"/>
    <p:sldId id="353" r:id="rId55"/>
    <p:sldId id="363" r:id="rId56"/>
    <p:sldId id="375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  <a:srgbClr val="512373"/>
    <a:srgbClr val="006666"/>
    <a:srgbClr val="003366"/>
    <a:srgbClr val="F3FFF3"/>
    <a:srgbClr val="FF3300"/>
    <a:srgbClr val="E7FFFF"/>
    <a:srgbClr val="FFCCFF"/>
    <a:srgbClr val="C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051" autoAdjust="0"/>
  </p:normalViewPr>
  <p:slideViewPr>
    <p:cSldViewPr snapToGrid="0">
      <p:cViewPr varScale="1">
        <p:scale>
          <a:sx n="99" d="100"/>
          <a:sy n="99" d="100"/>
        </p:scale>
        <p:origin x="19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16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17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19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20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30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40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47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  <p:extLst>
      <p:ext uri="{BB962C8B-B14F-4D97-AF65-F5344CB8AC3E}">
        <p14:creationId xmlns:p14="http://schemas.microsoft.com/office/powerpoint/2010/main" val="12521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only works </a:t>
            </a:r>
            <a:r>
              <a:rPr lang="en-US" dirty="0"/>
              <a:t>when you use a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pass an object!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965472" y="2710674"/>
            <a:ext cx="191457" cy="355600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615"/>
              <a:gd name="adj2" fmla="val 9026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/>
              <a:t>u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Otherwise something called </a:t>
            </a:r>
            <a:r>
              <a:rPr lang="en-US" sz="2000" dirty="0">
                <a:solidFill>
                  <a:srgbClr val="FF0000"/>
                </a:solidFill>
              </a:rPr>
              <a:t>“chopping” </a:t>
            </a:r>
            <a:r>
              <a:rPr lang="en-US" sz="2000" dirty="0"/>
              <a:t>happens… and that’s a bad thing!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3.9</a:t>
              </a:r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>
                <a:solidFill>
                  <a:srgbClr val="FF0000"/>
                </a:solidFill>
              </a:rPr>
              <a:t>d temporary variable</a:t>
            </a:r>
            <a:r>
              <a:rPr lang="en-US" sz="1800" dirty="0"/>
              <a:t> that has </a:t>
            </a:r>
            <a:r>
              <a:rPr lang="en-US" sz="1800" dirty="0">
                <a:solidFill>
                  <a:srgbClr val="FF0000"/>
                </a:solidFill>
              </a:rPr>
              <a:t>no Student parts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2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animBg="1"/>
      <p:bldP spid="53" grpId="1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consider a new class called Shape.</a:t>
            </a:r>
          </a:p>
          <a:p>
            <a:endParaRPr lang="en-US"/>
          </a:p>
          <a:p>
            <a:r>
              <a:rPr lang="en-US"/>
              <a:t>We’ll use it to represent different geometric shapes. 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609600" y="990600"/>
            <a:ext cx="3397250" cy="2438400"/>
          </a:xfrm>
          <a:prstGeom prst="rect">
            <a:avLst/>
          </a:prstGeom>
          <a:solidFill>
            <a:srgbClr val="D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609600" y="990600"/>
            <a:ext cx="35401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0"/>
            <a:ext cx="4572000" cy="2438400"/>
            <a:chOff x="2784" y="2400"/>
            <a:chExt cx="2880" cy="1536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147638" y="3703638"/>
            <a:ext cx="41957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Since all shapes have an </a:t>
            </a:r>
            <a:r>
              <a:rPr lang="en-US" sz="2200" i="1" dirty="0">
                <a:solidFill>
                  <a:srgbClr val="006666"/>
                </a:solidFill>
              </a:rPr>
              <a:t>area</a:t>
            </a:r>
            <a:r>
              <a:rPr lang="en-US" sz="2200" dirty="0"/>
              <a:t>, we define a member function called </a:t>
            </a:r>
            <a:r>
              <a:rPr lang="en-US" sz="2200" dirty="0" err="1">
                <a:solidFill>
                  <a:schemeClr val="accent2"/>
                </a:solidFill>
              </a:rPr>
              <a:t>getArea</a:t>
            </a:r>
            <a:r>
              <a:rPr lang="en-US" sz="2200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152400" y="4999038"/>
            <a:ext cx="41957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For simplicity, we’ll omit other member functions/variables like </a:t>
            </a:r>
            <a:r>
              <a:rPr lang="en-US" sz="2200">
                <a:solidFill>
                  <a:schemeClr val="accent2"/>
                </a:solidFill>
              </a:rPr>
              <a:t>getX()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setX()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getY()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getPerimeter()</a:t>
            </a:r>
            <a:r>
              <a:rPr lang="en-US" sz="2200"/>
              <a:t>, etc.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7568" name="AutoShape 16"/>
          <p:cNvCxnSpPr>
            <a:cxnSpLocks noChangeShapeType="1"/>
            <a:stCxn id="407566" idx="3"/>
            <a:endCxn id="407567" idx="3"/>
          </p:cNvCxnSpPr>
          <p:nvPr/>
        </p:nvCxnSpPr>
        <p:spPr bwMode="auto">
          <a:xfrm flipV="1">
            <a:off x="3246438" y="1944688"/>
            <a:ext cx="715962" cy="2646362"/>
          </a:xfrm>
          <a:prstGeom prst="curvedConnector3">
            <a:avLst>
              <a:gd name="adj1" fmla="val 131931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42888" y="3562350"/>
            <a:ext cx="4030662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65125" y="3810000"/>
            <a:ext cx="3673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Now let’s consider two derived classes: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.</a:t>
            </a: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134938" y="5181600"/>
            <a:ext cx="4152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Square has its own </a:t>
            </a:r>
            <a:r>
              <a:rPr lang="en-US" dirty="0" err="1"/>
              <a:t>c’tor</a:t>
            </a:r>
            <a:r>
              <a:rPr lang="en-US" dirty="0"/>
              <a:t> as well as an updated </a:t>
            </a:r>
            <a:r>
              <a:rPr lang="en-US" dirty="0" err="1">
                <a:solidFill>
                  <a:schemeClr val="accent2"/>
                </a:solidFill>
              </a:rPr>
              <a:t>getArea</a:t>
            </a:r>
            <a:r>
              <a:rPr lang="en-US" dirty="0"/>
              <a:t> function that </a:t>
            </a:r>
            <a:r>
              <a:rPr lang="en-US" dirty="0">
                <a:solidFill>
                  <a:srgbClr val="FF3300"/>
                </a:solidFill>
              </a:rPr>
              <a:t>overrides</a:t>
            </a:r>
            <a:r>
              <a:rPr lang="en-US" dirty="0"/>
              <a:t> the one from Shape. </a:t>
            </a: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152400" y="3733800"/>
            <a:ext cx="4030663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3" name="Text Box 21"/>
          <p:cNvSpPr txBox="1">
            <a:spLocks noChangeArrowheads="1"/>
          </p:cNvSpPr>
          <p:nvPr/>
        </p:nvSpPr>
        <p:spPr bwMode="auto">
          <a:xfrm>
            <a:off x="273050" y="3805238"/>
            <a:ext cx="3989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Similarly, Circle has its own </a:t>
            </a:r>
            <a:r>
              <a:rPr lang="en-US" dirty="0" err="1"/>
              <a:t>c’tor</a:t>
            </a:r>
            <a:r>
              <a:rPr lang="en-US" dirty="0"/>
              <a:t> and an updated </a:t>
            </a:r>
            <a:r>
              <a:rPr lang="en-US" dirty="0" err="1">
                <a:solidFill>
                  <a:schemeClr val="accent2"/>
                </a:solidFill>
              </a:rPr>
              <a:t>getArea</a:t>
            </a:r>
            <a:r>
              <a:rPr lang="en-US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5" grpId="0"/>
      <p:bldP spid="407569" grpId="0" animBg="1"/>
      <p:bldP spid="407570" grpId="0"/>
      <p:bldP spid="407571" grpId="0"/>
      <p:bldP spid="407572" grpId="0" animBg="1"/>
      <p:bldP spid="4075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38400"/>
            <a:chOff x="384" y="624"/>
            <a:chExt cx="1680" cy="1536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38400"/>
            <a:chOff x="2784" y="576"/>
            <a:chExt cx="2880" cy="1536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0"/>
            <a:ext cx="4572000" cy="2438400"/>
            <a:chOff x="2832" y="2400"/>
            <a:chExt cx="2880" cy="1536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38400"/>
            <a:chOff x="384" y="624"/>
            <a:chExt cx="1680" cy="1536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38400"/>
            <a:chOff x="2784" y="576"/>
            <a:chExt cx="2880" cy="1536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0"/>
            <a:ext cx="4572000" cy="2438400"/>
            <a:chOff x="2832" y="2400"/>
            <a:chExt cx="2880" cy="1536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grpSp>
        <p:nvGrpSpPr>
          <p:cNvPr id="409615" name="Group 15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Both </a:t>
            </a:r>
            <a:r>
              <a:rPr lang="en-US" dirty="0">
                <a:solidFill>
                  <a:schemeClr val="accent2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pPr algn="l"/>
            <a:endParaRPr lang="en-US" sz="1200" dirty="0"/>
          </a:p>
          <a:p>
            <a:pPr algn="l"/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pPr algn="l"/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PrintPrice(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cout &lt;&lt; “Cost is: $“;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cout &lt;&lt; x.getArea() * 3.25;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332663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607300" y="1154113"/>
            <a:ext cx="1171575" cy="4668837"/>
          </a:xfrm>
          <a:prstGeom prst="curvedConnector3">
            <a:avLst>
              <a:gd name="adj1" fmla="val 119514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4989513" y="5684838"/>
            <a:ext cx="4383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When you call a </a:t>
            </a:r>
            <a:r>
              <a:rPr lang="en-US">
                <a:solidFill>
                  <a:srgbClr val="6600CC"/>
                </a:solidFill>
              </a:rPr>
              <a:t>virtual func</a:t>
            </a:r>
            <a:r>
              <a:rPr lang="en-US"/>
              <a:t>, C++ figures out which is the correct function to call…</a:t>
            </a:r>
          </a:p>
        </p:txBody>
      </p:sp>
      <p:sp>
        <p:nvSpPr>
          <p:cNvPr id="410663" name="AutoShape 39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variable, I’ll call its version of this function.</a:t>
            </a:r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3" name="AutoShape 49"/>
          <p:cNvSpPr>
            <a:spLocks noChangeArrowheads="1"/>
          </p:cNvSpPr>
          <p:nvPr/>
        </p:nvSpPr>
        <p:spPr bwMode="auto">
          <a:xfrm>
            <a:off x="4371975" y="1423988"/>
            <a:ext cx="4640263" cy="2819400"/>
          </a:xfrm>
          <a:prstGeom prst="wedgeRoundRectCallout">
            <a:avLst>
              <a:gd name="adj1" fmla="val -104292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This time,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 variable, so I’ll call its version of this function.</a:t>
            </a:r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2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2" grpId="0"/>
      <p:bldP spid="410663" grpId="0" animBg="1"/>
      <p:bldP spid="410663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410672" grpId="0" animBg="1"/>
      <p:bldP spid="410672" grpId="1" animBg="1"/>
      <p:bldP spid="410673" grpId="0" animBg="1"/>
      <p:bldP spid="410673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1651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2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679575" cy="611188"/>
            <a:chOff x="2062" y="3492"/>
            <a:chExt cx="1058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792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sp>
        <p:nvSpPr>
          <p:cNvPr id="411668" name="AutoShape 20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its version of this function.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Shape sh;</a:t>
              </a:r>
            </a:p>
            <a:p>
              <a:pPr algn="l"/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PrintPrice(sh);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715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 animBg="1"/>
      <p:bldP spid="411668" grpId="1" animBg="1"/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16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those function(s).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17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With </a:t>
            </a:r>
            <a:r>
              <a:rPr lang="en-US" i="1"/>
              <a:t>polymorphism</a:t>
            </a:r>
            <a:r>
              <a:rPr lang="en-US"/>
              <a:t>, it’s possible to design and implement systems that are more easily </a:t>
            </a:r>
            <a:r>
              <a:rPr lang="en-US" i="1"/>
              <a:t>extensible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Today: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Shape, Square,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 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PrintPrice(</a:t>
            </a:r>
            <a:r>
              <a:rPr lang="en-US">
                <a:solidFill>
                  <a:srgbClr val="006666"/>
                </a:solidFill>
              </a:rPr>
              <a:t>Shape &amp;s</a:t>
            </a:r>
            <a:r>
              <a:rPr lang="en-US">
                <a:solidFill>
                  <a:srgbClr val="800000"/>
                </a:solidFill>
              </a:rPr>
              <a:t>)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Tomorrow: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Parallelogram</a:t>
            </a:r>
            <a:r>
              <a:rPr lang="en-US"/>
              <a:t> and our </a:t>
            </a:r>
            <a:r>
              <a:rPr lang="en-US">
                <a:solidFill>
                  <a:srgbClr val="800000"/>
                </a:solidFill>
              </a:rPr>
              <a:t>PrintPrice</a:t>
            </a:r>
            <a:r>
              <a:rPr lang="en-US"/>
              <a:t> function automatically works with it too!</a:t>
            </a:r>
          </a:p>
          <a:p>
            <a:endParaRPr lang="en-US"/>
          </a:p>
          <a:p>
            <a:r>
              <a:rPr lang="en-US"/>
              <a:t>Every time your program accesses an object through a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 class reference or pointer</a:t>
            </a:r>
            <a:r>
              <a:rPr lang="en-US"/>
              <a:t>, </a:t>
            </a:r>
          </a:p>
          <a:p>
            <a:r>
              <a:rPr lang="en-US"/>
              <a:t>the referred-to object automatically behaves in an appropriate manner - </a:t>
            </a:r>
          </a:p>
          <a:p>
            <a:r>
              <a:rPr lang="en-US"/>
              <a:t>all without </a:t>
            </a:r>
            <a:r>
              <a:rPr lang="en-US">
                <a:solidFill>
                  <a:srgbClr val="6600CC"/>
                </a:solidFill>
              </a:rPr>
              <a:t>writing special code </a:t>
            </a:r>
            <a:r>
              <a:rPr lang="en-US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18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38400"/>
            <a:chOff x="2784" y="576"/>
            <a:chExt cx="2880" cy="1536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8"/>
            <a:ext cx="4572000" cy="2438400"/>
            <a:chOff x="2832" y="2400"/>
            <a:chExt cx="2880" cy="1536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6600CC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/>
              <a:t>getArea</a:t>
            </a:r>
            <a:r>
              <a:rPr lang="en-US" sz="2000" dirty="0"/>
              <a:t>()…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19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7030A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>
                  <a:solidFill>
                    <a:srgbClr val="6600CC"/>
                  </a:solidFill>
                </a:rPr>
                <a:t>x.setSide</a:t>
              </a:r>
              <a:r>
                <a:rPr lang="en-US" sz="1700" dirty="0">
                  <a:solidFill>
                    <a:srgbClr val="6600CC"/>
                  </a:solidFill>
                </a:rPr>
                <a:t>(10);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Square: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7030A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rgbClr val="FF3300"/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FF3300"/>
                </a:solidFill>
              </a:rPr>
              <a:t>Square!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rgbClr val="FF3300"/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330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Circle: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>
                  <a:solidFill>
                    <a:srgbClr val="6600CC"/>
                  </a:solidFill>
                </a:rPr>
                <a:t>x.setRadius</a:t>
              </a:r>
              <a:r>
                <a:rPr lang="en-US" sz="1700" dirty="0">
                  <a:solidFill>
                    <a:srgbClr val="6600CC"/>
                  </a:solidFill>
                </a:rPr>
                <a:t>(10);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9" y="1453816"/>
            <a:ext cx="6733172" cy="420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1347" y="1568918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UNDERSTANDS THE NATURE OF THE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155" y="5109410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STILL DOESN’T GET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797175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512373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</p:cNvCxnSpPr>
          <p:nvPr/>
        </p:nvCxnSpPr>
        <p:spPr bwMode="auto">
          <a:xfrm rot="16200000" flipH="1">
            <a:off x="2391570" y="4082256"/>
            <a:ext cx="2030412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419600" y="1828800"/>
            <a:ext cx="4354513" cy="2819400"/>
          </a:xfrm>
          <a:prstGeom prst="wedgeRoundRectCallout">
            <a:avLst>
              <a:gd name="adj1" fmla="val -111685"/>
              <a:gd name="adj2" fmla="val 40259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6" name="AutoShape 50"/>
          <p:cNvSpPr>
            <a:spLocks noChangeArrowheads="1"/>
          </p:cNvSpPr>
          <p:nvPr/>
        </p:nvSpPr>
        <p:spPr bwMode="auto">
          <a:xfrm>
            <a:off x="4438650" y="1828800"/>
            <a:ext cx="4354513" cy="2819400"/>
          </a:xfrm>
          <a:prstGeom prst="wedgeRoundRectCallout">
            <a:avLst>
              <a:gd name="adj1" fmla="val -112667"/>
              <a:gd name="adj2" fmla="val 3975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5105400" y="5638800"/>
            <a:ext cx="3789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forget to use the </a:t>
            </a:r>
            <a:r>
              <a:rPr lang="en-US">
                <a:solidFill>
                  <a:srgbClr val="FF0000"/>
                </a:solidFill>
              </a:rPr>
              <a:t>virtual</a:t>
            </a:r>
            <a:r>
              <a:rPr lang="en-US"/>
              <a:t> keyword.</a:t>
            </a:r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2882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543425" y="4178300"/>
            <a:ext cx="3775075" cy="350838"/>
            <a:chOff x="6192" y="3086"/>
            <a:chExt cx="2378" cy="221"/>
          </a:xfrm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double getArea()</a:t>
              </a:r>
              <a:r>
                <a:rPr lang="en-US" sz="17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59" y="1768889"/>
            <a:ext cx="2624988" cy="311150"/>
            <a:chOff x="6232" y="3086"/>
            <a:chExt cx="2338" cy="196"/>
          </a:xfrm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18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latin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animBg="1"/>
      <p:bldP spid="413745" grpId="1" animBg="1"/>
      <p:bldP spid="413746" grpId="0" animBg="1"/>
      <p:bldP spid="413746" grpId="1" animBg="1"/>
      <p:bldP spid="4137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should you use the virtual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16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in both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 </a:t>
            </a:r>
            <a:r>
              <a:rPr lang="en-US" i="1">
                <a:latin typeface="Comic Sans MS" pitchFamily="66" charset="0"/>
              </a:rPr>
              <a:t>any time </a:t>
            </a:r>
            <a:r>
              <a:rPr lang="en-US">
                <a:latin typeface="Comic Sans MS" pitchFamily="66" charset="0"/>
              </a:rPr>
              <a:t>you redefine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>
                <a:latin typeface="Comic Sans MS" pitchFamily="66" charset="0"/>
              </a:rPr>
              <a:t> in a derived class.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Always 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for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destructors</a:t>
            </a:r>
            <a:r>
              <a:rPr lang="en-US">
                <a:latin typeface="Comic Sans MS" pitchFamily="66" charset="0"/>
              </a:rPr>
              <a:t> in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You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>
                <a:latin typeface="Comic Sans MS" pitchFamily="66" charset="0"/>
              </a:rPr>
              <a:t> have a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5752" name="Group 8"/>
          <p:cNvGrpSpPr>
            <a:grpSpLocks/>
          </p:cNvGrpSpPr>
          <p:nvPr/>
        </p:nvGrpSpPr>
        <p:grpSpPr bwMode="auto">
          <a:xfrm>
            <a:off x="533400" y="3883025"/>
            <a:ext cx="3324225" cy="2289175"/>
            <a:chOff x="374" y="2388"/>
            <a:chExt cx="1982" cy="1459"/>
          </a:xfrm>
        </p:grpSpPr>
        <p:sp>
          <p:nvSpPr>
            <p:cNvPr id="415753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4" name="Text Box 10"/>
            <p:cNvSpPr txBox="1">
              <a:spLocks noChangeArrowheads="1"/>
            </p:cNvSpPr>
            <p:nvPr/>
          </p:nvSpPr>
          <p:spPr bwMode="auto">
            <a:xfrm>
              <a:off x="374" y="2388"/>
              <a:ext cx="1982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Square *p;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 = &amp;s;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p-&gt;getArea();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327525" y="3962400"/>
            <a:ext cx="4664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Polymorphism works with pointers too.  Let’s see!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accent2"/>
                </a:solidFill>
              </a:rPr>
              <a:t>Clearly, we can use a </a:t>
            </a:r>
            <a:r>
              <a:rPr lang="en-US">
                <a:solidFill>
                  <a:srgbClr val="990000"/>
                </a:solidFill>
              </a:rPr>
              <a:t>Square pointer</a:t>
            </a:r>
            <a:r>
              <a:rPr lang="en-US">
                <a:solidFill>
                  <a:schemeClr val="accent2"/>
                </a:solidFill>
              </a:rPr>
              <a:t> to access a </a:t>
            </a:r>
            <a:r>
              <a:rPr lang="en-US">
                <a:solidFill>
                  <a:srgbClr val="990000"/>
                </a:solidFill>
              </a:rPr>
              <a:t>Square variable</a:t>
            </a:r>
            <a:r>
              <a:rPr lang="en-US">
                <a:solidFill>
                  <a:schemeClr val="accent2"/>
                </a:solidFill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16772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656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*p;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 = &amp;s;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327525" y="3856038"/>
            <a:ext cx="4664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403725" y="5257800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Square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Shape, we may point to a </a:t>
            </a:r>
            <a:r>
              <a:rPr lang="en-US" dirty="0">
                <a:solidFill>
                  <a:srgbClr val="006666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006666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343400" y="5137150"/>
            <a:ext cx="4664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general, you may point a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chemeClr val="accent2"/>
                </a:solidFill>
              </a:rPr>
              <a:t> pointer at a </a:t>
            </a:r>
            <a:r>
              <a:rPr lang="en-US" dirty="0" err="1">
                <a:solidFill>
                  <a:srgbClr val="6600CC"/>
                </a:solidFill>
              </a:rPr>
              <a:t>subclassed</a:t>
            </a:r>
            <a:r>
              <a:rPr lang="en-US" dirty="0">
                <a:solidFill>
                  <a:srgbClr val="6600CC"/>
                </a:solidFill>
              </a:rPr>
              <a:t> variable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4267200" y="4800600"/>
            <a:ext cx="4708525" cy="1858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6782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3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  <p:bldP spid="416776" grpId="0" animBg="1"/>
      <p:bldP spid="416777" grpId="0"/>
      <p:bldP spid="4167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7040"/>
            <a:ext cx="7772400" cy="1143000"/>
          </a:xfrm>
        </p:spPr>
        <p:txBody>
          <a:bodyPr/>
          <a:lstStyle/>
          <a:p>
            <a:r>
              <a:rPr lang="en-US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738758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In this example, we’ll use a </a:t>
            </a:r>
            <a:r>
              <a:rPr lang="en-US" dirty="0">
                <a:solidFill>
                  <a:srgbClr val="FF0000"/>
                </a:solidFill>
              </a:rPr>
              <a:t>Shape pointer </a:t>
            </a:r>
            <a:r>
              <a:rPr lang="en-US" dirty="0"/>
              <a:t>to point to either a 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69284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 s(5);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 c(10);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Shape *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or a 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&amp;s;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&amp;c;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“The area of your shape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800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41910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34092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35032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32955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shapeptr</a:t>
              </a:r>
              <a:endParaRPr lang="en-US" dirty="0"/>
            </a:p>
          </p:txBody>
        </p:sp>
      </p:grp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5883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42682" y="3818789"/>
            <a:ext cx="3592749" cy="1360488"/>
          </a:xfrm>
          <a:prstGeom prst="wedgeRoundRectCallout">
            <a:avLst>
              <a:gd name="adj1" fmla="val 47999"/>
              <a:gd name="adj2" fmla="val 8422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006666"/>
                </a:solidFill>
              </a:rPr>
              <a:t>getArea</a:t>
            </a:r>
            <a:r>
              <a:rPr lang="en-US" sz="2000" dirty="0"/>
              <a:t> is a virtual function.  What type of variable does </a:t>
            </a:r>
            <a:r>
              <a:rPr lang="en-US" sz="2000" dirty="0" err="1">
                <a:solidFill>
                  <a:srgbClr val="FF000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point to?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42882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1342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41910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45233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44908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44828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486525" y="2867595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044586" y="2892553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 or a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06839" y="605176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73362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41910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The area of your shape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43442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349750" y="1596008"/>
            <a:ext cx="4572000" cy="2438400"/>
            <a:chOff x="2784" y="576"/>
            <a:chExt cx="2880" cy="1536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4265613" y="2800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6251575" y="2632645"/>
            <a:ext cx="328613" cy="320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6575425" y="315017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5*5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4132118" y="1100505"/>
            <a:ext cx="3835400" cy="1184680"/>
          </a:xfrm>
          <a:prstGeom prst="wedgeRoundRectCallout">
            <a:avLst>
              <a:gd name="adj1" fmla="val 46551"/>
              <a:gd name="adj2" fmla="val 147315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>
                <a:solidFill>
                  <a:srgbClr val="FF000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 </a:t>
            </a:r>
            <a:r>
              <a:rPr lang="en-US" sz="2000" dirty="0">
                <a:solidFill>
                  <a:srgbClr val="990000"/>
                </a:solidFill>
              </a:rPr>
              <a:t>Square</a:t>
            </a:r>
            <a:r>
              <a:rPr lang="en-US" sz="2000" dirty="0"/>
              <a:t>.  I’ll call Square’s </a:t>
            </a:r>
            <a:r>
              <a:rPr lang="en-US" sz="2000" dirty="0" err="1">
                <a:solidFill>
                  <a:srgbClr val="006666"/>
                </a:solidFill>
              </a:rPr>
              <a:t>getArea</a:t>
            </a:r>
            <a:r>
              <a:rPr lang="en-US" sz="2000" dirty="0"/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56 0.14329 " pathEditMode="relative" ptsTypes="AA">
                                      <p:cBhvr>
                                        <p:cTn id="1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18851" grpId="0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418857" grpId="0" animBg="1"/>
      <p:bldP spid="418857" grpId="1" animBg="1"/>
      <p:bldP spid="418858" grpId="0" animBg="1"/>
      <p:bldP spid="418858" grpId="1" animBg="1"/>
      <p:bldP spid="418859" grpId="0" autoUpdateAnimBg="0"/>
      <p:bldP spid="46" grpId="0" animBg="1"/>
      <p:bldP spid="46" grpId="1" animBg="1"/>
      <p:bldP spid="46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25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easily draw each shape on the screen.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>
                <a:solidFill>
                  <a:srgbClr val="990000"/>
                </a:solidFill>
              </a:rPr>
              <a:t>plotShape</a:t>
            </a:r>
            <a:r>
              <a:rPr lang="en-US" sz="2300" dirty="0">
                <a:solidFill>
                  <a:srgbClr val="990000"/>
                </a:solidFill>
              </a:rPr>
              <a:t>()</a:t>
            </a:r>
            <a:r>
              <a:rPr lang="en-US" sz="2300" dirty="0"/>
              <a:t> method to 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26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29060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819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*ps;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sh;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ps = &amp;sh;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114800" y="3505200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4000500" y="4756150"/>
            <a:ext cx="510222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No: </a:t>
            </a:r>
            <a:r>
              <a:rPr lang="en-US" sz="2200" dirty="0">
                <a:solidFill>
                  <a:schemeClr val="tx1"/>
                </a:solidFill>
              </a:rPr>
              <a:t>While all </a:t>
            </a:r>
            <a:r>
              <a:rPr lang="en-US" sz="2200" dirty="0">
                <a:solidFill>
                  <a:srgbClr val="006666"/>
                </a:solidFill>
              </a:rPr>
              <a:t>Squares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are </a:t>
            </a:r>
            <a:r>
              <a:rPr lang="en-US" sz="2200" dirty="0">
                <a:solidFill>
                  <a:srgbClr val="006666"/>
                </a:solidFill>
              </a:rPr>
              <a:t>Shapes</a:t>
            </a:r>
            <a:r>
              <a:rPr lang="en-US" sz="2200" dirty="0">
                <a:solidFill>
                  <a:schemeClr val="tx1"/>
                </a:solidFill>
              </a:rPr>
              <a:t>, all </a:t>
            </a:r>
            <a:r>
              <a:rPr lang="en-US" sz="2200" dirty="0">
                <a:solidFill>
                  <a:srgbClr val="6600CC"/>
                </a:solidFill>
              </a:rPr>
              <a:t>Shapes</a:t>
            </a:r>
            <a:r>
              <a:rPr lang="en-US" sz="2200" dirty="0">
                <a:solidFill>
                  <a:schemeClr val="tx1"/>
                </a:solidFill>
              </a:rPr>
              <a:t> are not necessarily </a:t>
            </a:r>
            <a:r>
              <a:rPr lang="en-US" sz="2200" dirty="0">
                <a:solidFill>
                  <a:srgbClr val="6600CC"/>
                </a:solidFill>
              </a:rPr>
              <a:t>Squares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Or, said another way, you may </a:t>
            </a:r>
            <a:r>
              <a:rPr lang="en-US" sz="2200" dirty="0">
                <a:solidFill>
                  <a:srgbClr val="FF0000"/>
                </a:solidFill>
              </a:rPr>
              <a:t>never</a:t>
            </a:r>
            <a:r>
              <a:rPr lang="en-US" sz="2200" dirty="0">
                <a:solidFill>
                  <a:schemeClr val="tx1"/>
                </a:solidFill>
              </a:rPr>
              <a:t> point a </a:t>
            </a:r>
            <a:r>
              <a:rPr lang="en-US" sz="2200" dirty="0">
                <a:solidFill>
                  <a:srgbClr val="6600CC"/>
                </a:solidFill>
              </a:rPr>
              <a:t>derived class pointer/ reference</a:t>
            </a:r>
            <a:r>
              <a:rPr lang="en-US" sz="2200" dirty="0">
                <a:solidFill>
                  <a:schemeClr val="tx1"/>
                </a:solidFill>
              </a:rPr>
              <a:t> to a </a:t>
            </a:r>
            <a:r>
              <a:rPr lang="en-US" sz="2200" dirty="0">
                <a:solidFill>
                  <a:srgbClr val="006666"/>
                </a:solidFill>
              </a:rPr>
              <a:t>base class variable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4013200" y="4298950"/>
            <a:ext cx="4899025" cy="2514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29070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1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build="p"/>
      <p:bldP spid="4290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Geek *ptr = new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 HighPitchGeek;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ptr-&gt;tickleMe(); // ?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delete ptr;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“So I’ll call the proper, </a:t>
            </a:r>
            <a:r>
              <a:rPr lang="en-US" sz="2000" dirty="0" err="1"/>
              <a:t>HighPitchGeek</a:t>
            </a:r>
            <a:r>
              <a:rPr lang="en-US" sz="2000" dirty="0"/>
              <a:t> version of laugh()!”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This line is using </a:t>
            </a:r>
            <a:r>
              <a:rPr lang="en-US" sz="2000" dirty="0">
                <a:solidFill>
                  <a:srgbClr val="FF0000"/>
                </a:solidFill>
              </a:rPr>
              <a:t>polymorphism</a:t>
            </a:r>
            <a:r>
              <a:rPr lang="en-US" sz="2000" dirty="0"/>
              <a:t>! </a:t>
            </a:r>
          </a:p>
          <a:p>
            <a:br>
              <a:rPr lang="en-US" sz="900" dirty="0"/>
            </a:br>
            <a:r>
              <a:rPr lang="en-US" sz="2000" dirty="0"/>
              <a:t> We’re using a </a:t>
            </a:r>
            <a:r>
              <a:rPr lang="en-US" sz="2000" dirty="0">
                <a:solidFill>
                  <a:srgbClr val="FF0000"/>
                </a:solidFill>
              </a:rPr>
              <a:t>base (Geek) pointer </a:t>
            </a:r>
            <a:r>
              <a:rPr lang="en-US" sz="2000" dirty="0"/>
              <a:t>to access a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Derived (</a:t>
            </a:r>
            <a:r>
              <a:rPr lang="en-US" sz="2000" dirty="0" err="1">
                <a:solidFill>
                  <a:srgbClr val="FF0000"/>
                </a:solidFill>
              </a:rPr>
              <a:t>HighPitchedGeek</a:t>
            </a:r>
            <a:r>
              <a:rPr lang="en-US" sz="2000" dirty="0">
                <a:solidFill>
                  <a:srgbClr val="FF0000"/>
                </a:solidFill>
              </a:rPr>
              <a:t>) object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7011" name="Group 3"/>
          <p:cNvGrpSpPr>
            <a:grpSpLocks/>
          </p:cNvGrpSpPr>
          <p:nvPr/>
        </p:nvGrpSpPr>
        <p:grpSpPr bwMode="auto">
          <a:xfrm>
            <a:off x="95250" y="769938"/>
            <a:ext cx="4191000" cy="4125912"/>
            <a:chOff x="240" y="2640"/>
            <a:chExt cx="2304" cy="1556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12725" y="4924425"/>
            <a:ext cx="8858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Summary</a:t>
            </a:r>
            <a:r>
              <a:rPr lang="en-US"/>
              <a:t>: 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All math professors keep a set of flashcards with the first 6 square numbers in their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Polymorphism is how you make Inheritance truly useful.</a:t>
            </a: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90" y="2744573"/>
            <a:ext cx="554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used to implement:</a:t>
            </a:r>
          </a:p>
          <a:p>
            <a:pPr algn="ctr"/>
            <a:r>
              <a:rPr lang="en-US" sz="2800" dirty="0">
                <a:solidFill>
                  <a:srgbClr val="CC9B00"/>
                </a:solidFill>
              </a:rPr>
              <a:t>Video game NPCs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Circuit simulation programs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Graphic design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890" y="4741964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they love to ask you about it during internship interviews.</a:t>
            </a:r>
            <a:endParaRPr lang="en-US" dirty="0">
              <a:solidFill>
                <a:srgbClr val="CC9B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731" t="5473" r="14527" b="36843"/>
          <a:stretch/>
        </p:blipFill>
        <p:spPr>
          <a:xfrm>
            <a:off x="7565458" y="1269966"/>
            <a:ext cx="1274615" cy="1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8"/>
            <a:ext cx="4191000" cy="4125912"/>
            <a:chOff x="240" y="2640"/>
            <a:chExt cx="2304" cy="1556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0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animBg="1"/>
      <p:bldP spid="423973" grpId="1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6600CC"/>
                </a:solidFill>
              </a:rPr>
              <a:t>MathProf</a:t>
            </a:r>
            <a:r>
              <a:rPr lang="en-US" dirty="0">
                <a:solidFill>
                  <a:srgbClr val="6600CC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call </a:t>
            </a:r>
            <a:r>
              <a:rPr lang="en-US" dirty="0" err="1">
                <a:solidFill>
                  <a:srgbClr val="6600CC"/>
                </a:solidFill>
              </a:rPr>
              <a:t>MathProf’s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first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animBg="1"/>
      <p:bldP spid="426021" grpId="1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400"/>
            <a:ext cx="4191000" cy="4125913"/>
            <a:chOff x="240" y="2640"/>
            <a:chExt cx="2304" cy="1556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~MathProf()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419600"/>
            <a:ext cx="7086600" cy="233045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*</a:t>
            </a:r>
            <a:r>
              <a:rPr lang="en-US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1000">
                <a:solidFill>
                  <a:schemeClr val="accent2"/>
                </a:solidFill>
              </a:rPr>
              <a:t>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Let’s see…</a:t>
            </a:r>
          </a:p>
          <a:p>
            <a:endParaRPr lang="en-US"/>
          </a:p>
          <a:p>
            <a:r>
              <a:rPr lang="en-US"/>
              <a:t>The variable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is a </a:t>
            </a:r>
            <a:r>
              <a:rPr lang="en-US">
                <a:solidFill>
                  <a:srgbClr val="6600CC"/>
                </a:solidFill>
              </a:rPr>
              <a:t>Prof pointer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all I need to call is </a:t>
            </a:r>
            <a:r>
              <a:rPr lang="en-US">
                <a:solidFill>
                  <a:srgbClr val="6600CC"/>
                </a:solidFill>
              </a:rPr>
              <a:t>Prof’s destructor</a:t>
            </a:r>
            <a:r>
              <a:rPr lang="en-US"/>
              <a:t>.   </a:t>
            </a:r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Ok. Now that I ran the destructor, I’ll tell the Operating system to free the memory for me: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Utoh! MathProf’s destructor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This means we have a </a:t>
            </a:r>
            <a:br>
              <a:rPr lang="en-US" sz="2200"/>
            </a:br>
            <a:r>
              <a:rPr lang="en-US" sz="2200"/>
              <a:t>memory leak!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7" grpId="0" animBg="1"/>
      <p:bldP spid="422967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711200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Prof: public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50" y="1057275"/>
            <a:ext cx="5056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So what happens if we’ve forgotten to make a class’s destructor 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then define a derived variable 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carey;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carey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 destructed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763588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996950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808038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Person *p = new Prof;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rgbClr val="6600CC"/>
                </a:solidFill>
              </a:rPr>
              <a:t>C++ will only call Person’s destructor</a:t>
            </a:r>
            <a:r>
              <a:rPr lang="en-US" dirty="0"/>
              <a:t> since p is a Person pointer and </a:t>
            </a:r>
            <a:r>
              <a:rPr lang="en-US" dirty="0">
                <a:solidFill>
                  <a:srgbClr val="FF3300"/>
                </a:solidFill>
              </a:rPr>
              <a:t>Person’s destructor isn’t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But to be safe, if you use inheritance </a:t>
            </a:r>
            <a:r>
              <a:rPr lang="en-US" sz="2200">
                <a:solidFill>
                  <a:srgbClr val="FF3300"/>
                </a:solidFill>
              </a:rPr>
              <a:t>ALWAYS use virtual destructors </a:t>
            </a:r>
            <a:r>
              <a:rPr lang="en-US" sz="2200">
                <a:solidFill>
                  <a:schemeClr val="tx1"/>
                </a:solidFill>
              </a:rPr>
              <a:t>– just in case</a:t>
            </a:r>
            <a:r>
              <a:rPr lang="en-US" sz="220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1052513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~Prof(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37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>
                <a:solidFill>
                  <a:schemeClr val="accent2"/>
                </a:solidFill>
              </a:rPr>
              <a:t>getArea</a:t>
            </a:r>
            <a:r>
              <a:rPr lang="en-US" sz="2000">
                <a:solidFill>
                  <a:srgbClr val="006666"/>
                </a:solidFill>
              </a:rPr>
              <a:t>, </a:t>
            </a:r>
            <a:r>
              <a:rPr lang="en-US" sz="2000">
                <a:solidFill>
                  <a:schemeClr val="accent2"/>
                </a:solidFill>
              </a:rPr>
              <a:t>plotShape</a:t>
            </a:r>
            <a:r>
              <a:rPr lang="en-US" sz="200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you write your derived classes, creating specialized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Square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m_side * m_side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Circle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3.14*m_rad*m_rad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You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CC0000"/>
                </a:solidFill>
              </a:rPr>
              <a:t> Finally, you should (MUST) always define a virtual destructor in your </a:t>
            </a:r>
            <a:br>
              <a:rPr lang="en-US" sz="2000">
                <a:solidFill>
                  <a:srgbClr val="CC0000"/>
                </a:solidFill>
              </a:rPr>
            </a:br>
            <a:r>
              <a:rPr lang="en-US" sz="200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>
                <a:solidFill>
                  <a:schemeClr val="accent2"/>
                </a:solidFill>
              </a:rPr>
              <a:t>(no vd in the base class, no points!)</a:t>
            </a:r>
          </a:p>
          <a:p>
            <a:pPr algn="l">
              <a:buFontTx/>
              <a:buChar char="•"/>
            </a:pP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4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LemonadeStand(p);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LemonadeStand(s);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40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double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Question: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…and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/>
              <a:t>When would </a:t>
            </a:r>
            <a:r>
              <a:rPr lang="en-US">
                <a:solidFill>
                  <a:srgbClr val="6600CC"/>
                </a:solidFill>
              </a:rPr>
              <a:t>Shape</a:t>
            </a:r>
            <a:r>
              <a:rPr lang="en-US"/>
              <a:t>’s </a:t>
            </a:r>
            <a:r>
              <a:rPr lang="en-US">
                <a:solidFill>
                  <a:srgbClr val="800000"/>
                </a:solidFill>
              </a:rPr>
              <a:t>getArea()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getCircum()</a:t>
            </a:r>
            <a:r>
              <a:rPr lang="en-US"/>
              <a:t> 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41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152400" y="304800"/>
            <a:ext cx="5438775" cy="1906588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0"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 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 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90508" name="Rectangle 12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8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>
                  <a:latin typeface="Courier New" pitchFamily="49" charset="0"/>
                </a:rPr>
                <a:t>Shape p;</a:t>
              </a:r>
            </a:p>
            <a:p>
              <a:pPr algn="l"/>
              <a:endParaRPr lang="en-US" sz="1700" b="1">
                <a:latin typeface="Courier New" pitchFamily="49" charset="0"/>
              </a:endParaRPr>
            </a:p>
            <a:p>
              <a:pPr algn="l"/>
              <a:r>
                <a:rPr lang="en-US" sz="1700" b="1">
                  <a:latin typeface="Courier New" pitchFamily="49" charset="0"/>
                </a:rPr>
                <a:t>PrintInfo(p);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We </a:t>
            </a:r>
            <a:r>
              <a:rPr lang="en-US" sz="2200" i="1"/>
              <a:t>must</a:t>
            </a:r>
            <a:r>
              <a:rPr lang="en-US" sz="2200"/>
              <a:t> define functions that are </a:t>
            </a:r>
            <a:r>
              <a:rPr lang="en-US" sz="2200">
                <a:solidFill>
                  <a:schemeClr val="accent2"/>
                </a:solidFill>
              </a:rPr>
              <a:t>common to all derived classes</a:t>
            </a:r>
            <a:r>
              <a:rPr lang="en-US" sz="2200"/>
              <a:t> in our </a:t>
            </a:r>
            <a:r>
              <a:rPr lang="en-US" sz="2200">
                <a:solidFill>
                  <a:srgbClr val="990000"/>
                </a:solidFill>
              </a:rPr>
              <a:t>base class</a:t>
            </a:r>
            <a:r>
              <a:rPr lang="en-US" sz="2200"/>
              <a:t> 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39000" y="1600200"/>
            <a:ext cx="11001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these functions in our base class are </a:t>
            </a:r>
            <a:r>
              <a:rPr lang="en-US">
                <a:solidFill>
                  <a:srgbClr val="990000"/>
                </a:solidFill>
              </a:rPr>
              <a:t>never actually used</a:t>
            </a:r>
            <a:r>
              <a:rPr lang="en-US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838950" y="1943100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we’ve done so far is to define a </a:t>
            </a:r>
            <a:r>
              <a:rPr lang="en-US">
                <a:solidFill>
                  <a:srgbClr val="006666"/>
                </a:solidFill>
              </a:rPr>
              <a:t>dummy version</a:t>
            </a:r>
            <a:r>
              <a:rPr lang="en-US"/>
              <a:t> of these functions in our </a:t>
            </a:r>
            <a:r>
              <a:rPr lang="en-US">
                <a:solidFill>
                  <a:srgbClr val="6600CC"/>
                </a:solidFill>
              </a:rPr>
              <a:t>base class</a:t>
            </a:r>
            <a:r>
              <a:rPr lang="en-US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500"/>
            <a:ext cx="4714875" cy="2679700"/>
            <a:chOff x="240" y="2640"/>
            <a:chExt cx="2304" cy="1552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it would be better if we could </a:t>
            </a:r>
            <a:r>
              <a:rPr lang="en-US" sz="2000">
                <a:solidFill>
                  <a:srgbClr val="6600CC"/>
                </a:solidFill>
              </a:rPr>
              <a:t>totally remove</a:t>
            </a:r>
            <a:r>
              <a:rPr lang="en-US" sz="2000"/>
              <a:t> 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82550" y="47545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C++ actually has an </a:t>
            </a:r>
            <a:r>
              <a:rPr lang="en-US" sz="2000">
                <a:solidFill>
                  <a:srgbClr val="6600CC"/>
                </a:solidFill>
              </a:rPr>
              <a:t>“officially correct”</a:t>
            </a:r>
            <a:r>
              <a:rPr lang="en-US" sz="2000">
                <a:solidFill>
                  <a:schemeClr val="tx1"/>
                </a:solidFill>
              </a:rPr>
              <a:t> way to define such </a:t>
            </a:r>
            <a:r>
              <a:rPr lang="en-US" sz="2000">
                <a:solidFill>
                  <a:srgbClr val="800000"/>
                </a:solidFill>
              </a:rPr>
              <a:t>“abstract”</a:t>
            </a:r>
            <a:r>
              <a:rPr lang="en-US" sz="2000">
                <a:solidFill>
                  <a:schemeClr val="tx1"/>
                </a:solidFill>
              </a:rPr>
              <a:t> 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381000" y="58674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These are called </a:t>
            </a:r>
            <a:br>
              <a:rPr lang="en-US" sz="2000"/>
            </a:br>
            <a:r>
              <a:rPr lang="en-US" sz="2000"/>
              <a:t>“</a:t>
            </a:r>
            <a:r>
              <a:rPr lang="en-US" sz="2000">
                <a:solidFill>
                  <a:srgbClr val="990000"/>
                </a:solidFill>
              </a:rPr>
              <a:t>pure virtual</a:t>
            </a:r>
            <a:r>
              <a:rPr lang="en-US" sz="2000"/>
              <a:t>” functions.</a:t>
            </a:r>
          </a:p>
        </p:txBody>
      </p:sp>
      <p:sp>
        <p:nvSpPr>
          <p:cNvPr id="372764" name="Text Box 28"/>
          <p:cNvSpPr txBox="1">
            <a:spLocks noChangeArrowheads="1"/>
          </p:cNvSpPr>
          <p:nvPr/>
        </p:nvSpPr>
        <p:spPr bwMode="auto">
          <a:xfrm>
            <a:off x="4648200" y="4603750"/>
            <a:ext cx="45132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Rule:</a:t>
            </a:r>
            <a:r>
              <a:rPr lang="en-US" sz="2200"/>
              <a:t> Make a </a:t>
            </a:r>
            <a:r>
              <a:rPr lang="en-US" sz="2200">
                <a:solidFill>
                  <a:srgbClr val="006666"/>
                </a:solidFill>
              </a:rPr>
              <a:t>base class function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pure virtual</a:t>
            </a:r>
            <a:r>
              <a:rPr lang="en-US" sz="2200"/>
              <a:t> if </a:t>
            </a:r>
            <a:r>
              <a:rPr lang="en-US" sz="2200">
                <a:solidFill>
                  <a:schemeClr val="tx1"/>
                </a:solidFill>
              </a:rPr>
              <a:t>you realize</a:t>
            </a:r>
            <a:r>
              <a:rPr lang="en-US" sz="2200"/>
              <a:t>:</a:t>
            </a:r>
          </a:p>
          <a:p>
            <a:endParaRPr lang="en-US" sz="2200"/>
          </a:p>
          <a:p>
            <a:r>
              <a:rPr lang="en-US" sz="2200"/>
              <a:t>the base-class version of your function doesn’t (or can’t logically) do anything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3727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4400"/>
            <a:ext cx="4714875" cy="2679700"/>
            <a:chOff x="1493" y="1283"/>
            <a:chExt cx="2970" cy="1688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3"/>
              <a:ext cx="2970" cy="1688"/>
              <a:chOff x="240" y="2640"/>
              <a:chExt cx="2304" cy="1552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getCircum()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 </a:t>
            </a:r>
            <a:r>
              <a:rPr lang="en-US" sz="2200">
                <a:solidFill>
                  <a:schemeClr val="accent2"/>
                </a:solidFill>
              </a:rPr>
              <a:t>pure virtual function</a:t>
            </a:r>
            <a:r>
              <a:rPr lang="en-US" sz="2200"/>
              <a:t> is one that has </a:t>
            </a:r>
            <a:r>
              <a:rPr lang="en-US" sz="2200">
                <a:solidFill>
                  <a:srgbClr val="990000"/>
                </a:solidFill>
              </a:rPr>
              <a:t>no actual { code</a:t>
            </a:r>
            <a:r>
              <a:rPr lang="en-US" sz="2200"/>
              <a:t> </a:t>
            </a:r>
            <a:r>
              <a:rPr lang="en-US" sz="2200">
                <a:solidFill>
                  <a:srgbClr val="990000"/>
                </a:solidFill>
              </a:rPr>
              <a:t>}. </a:t>
            </a:r>
          </a:p>
          <a:p>
            <a:endParaRPr lang="en-US" sz="1000">
              <a:solidFill>
                <a:srgbClr val="990000"/>
              </a:solidFill>
            </a:endParaRPr>
          </a:p>
          <a:p>
            <a:r>
              <a:rPr lang="en-US"/>
              <a:t>If your </a:t>
            </a:r>
            <a:r>
              <a:rPr lang="en-US">
                <a:solidFill>
                  <a:schemeClr val="accent2"/>
                </a:solidFill>
              </a:rPr>
              <a:t>base class</a:t>
            </a:r>
            <a:r>
              <a:rPr lang="en-US"/>
              <a:t> has a </a:t>
            </a:r>
            <a:br>
              <a:rPr lang="en-US"/>
            </a:br>
            <a:r>
              <a:rPr lang="en-US"/>
              <a:t>pure virtual function…</a:t>
            </a:r>
          </a:p>
          <a:p>
            <a:br>
              <a:rPr lang="en-US" sz="1000"/>
            </a:br>
            <a:r>
              <a:rPr lang="en-US"/>
              <a:t>Your </a:t>
            </a:r>
            <a:r>
              <a:rPr lang="en-US">
                <a:solidFill>
                  <a:schemeClr val="accent2"/>
                </a:solidFill>
              </a:rPr>
              <a:t>derived classes</a:t>
            </a:r>
            <a:r>
              <a:rPr lang="en-US"/>
              <a:t> </a:t>
            </a:r>
            <a:r>
              <a:rPr lang="en-US" i="1">
                <a:solidFill>
                  <a:srgbClr val="FF3300"/>
                </a:solidFill>
              </a:rPr>
              <a:t>must</a:t>
            </a:r>
            <a:r>
              <a:rPr lang="en-US" i="1"/>
              <a:t> </a:t>
            </a:r>
            <a:r>
              <a:rPr lang="en-US"/>
              <a:t>define their own version of it.</a:t>
            </a:r>
            <a:endParaRPr lang="en-US">
              <a:solidFill>
                <a:srgbClr val="990000"/>
              </a:solidFill>
            </a:endParaRPr>
          </a:p>
          <a:p>
            <a:endParaRPr lang="en-US" sz="1000">
              <a:solidFill>
                <a:srgbClr val="990000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419600" y="3765550"/>
            <a:ext cx="4572000" cy="2938463"/>
            <a:chOff x="2832" y="2400"/>
            <a:chExt cx="2880" cy="1571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(2*3.14*m_rad);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648200" y="3971925"/>
            <a:ext cx="4572000" cy="2938463"/>
            <a:chOff x="2832" y="2400"/>
            <a:chExt cx="2880" cy="1571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return(4*m_side);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define </a:t>
            </a:r>
            <a:r>
              <a:rPr lang="en-US" i="1" u="sng"/>
              <a:t>at least</a:t>
            </a:r>
            <a:r>
              <a:rPr lang="en-US" u="sng"/>
              <a:t> </a:t>
            </a:r>
            <a:r>
              <a:rPr lang="en-US" i="1" u="sng"/>
              <a:t>one</a:t>
            </a:r>
            <a:r>
              <a:rPr lang="en-US" i="1"/>
              <a:t> </a:t>
            </a:r>
            <a:r>
              <a:rPr lang="en-US">
                <a:solidFill>
                  <a:srgbClr val="990000"/>
                </a:solidFill>
              </a:rPr>
              <a:t>pure virtual function </a:t>
            </a:r>
            <a:r>
              <a:rPr lang="en-US"/>
              <a:t>in a base class, then the class is called an “</a:t>
            </a:r>
            <a:r>
              <a:rPr lang="en-US">
                <a:solidFill>
                  <a:srgbClr val="006666"/>
                </a:solidFill>
              </a:rPr>
              <a:t>abstract base class</a:t>
            </a:r>
            <a:r>
              <a:rPr lang="en-US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197225"/>
            <a:chOff x="1350" y="1545"/>
            <a:chExt cx="2970" cy="2014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14"/>
              <a:chOff x="240" y="2640"/>
              <a:chExt cx="2304" cy="1567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double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void someOtherFunc() 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cout &lt;&lt; 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in the above example…</a:t>
            </a:r>
          </a:p>
          <a:p>
            <a:r>
              <a:rPr lang="en-US"/>
              <a:t>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is a </a:t>
            </a:r>
            <a:r>
              <a:rPr lang="en-US">
                <a:solidFill>
                  <a:srgbClr val="006666"/>
                </a:solidFill>
              </a:rPr>
              <a:t>pure virtual function</a:t>
            </a:r>
            <a:r>
              <a:rPr lang="en-US"/>
              <a:t>, </a:t>
            </a:r>
          </a:p>
          <a:p>
            <a:r>
              <a:rPr lang="en-US"/>
              <a:t>and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is an </a:t>
            </a:r>
            <a:r>
              <a:rPr lang="en-US" i="1">
                <a:solidFill>
                  <a:srgbClr val="006666"/>
                </a:solidFill>
              </a:rPr>
              <a:t>abstract base class.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46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If you define an 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abstract base class</a:t>
            </a:r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, its derived class(es)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:</a:t>
            </a:r>
          </a:p>
          <a:p>
            <a:pPr algn="ctr"/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Must either provide { code } for </a:t>
            </a:r>
            <a:r>
              <a:rPr lang="en-US" sz="210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100">
                <a:latin typeface="Comic Sans MS" pitchFamily="66" charset="0"/>
              </a:rPr>
              <a:t> pure virtual functions,</a:t>
            </a: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Or the derived class becomes an </a:t>
            </a:r>
            <a:r>
              <a:rPr lang="en-US" sz="2100">
                <a:solidFill>
                  <a:schemeClr val="accent2"/>
                </a:solidFill>
                <a:latin typeface="Comic Sans MS" pitchFamily="66" charset="0"/>
              </a:rPr>
              <a:t>abstract base class itself!</a:t>
            </a:r>
            <a:endParaRPr lang="en-US" sz="2100">
              <a:latin typeface="Comic Sans MS" pitchFamily="66" charset="0"/>
            </a:endParaRP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 = 0;</a:t>
            </a:r>
          </a:p>
          <a:p>
            <a:pPr algn="l"/>
            <a:r>
              <a:rPr lang="en-US" sz="1800"/>
              <a:t>   virtual int getWeight( ) = 0;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So is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  <a:r>
              <a:rPr lang="en-US" sz="1800"/>
              <a:t> a regular</a:t>
            </a:r>
            <a:br>
              <a:rPr lang="en-US" sz="1800"/>
            </a:br>
            <a:r>
              <a:rPr lang="en-US" sz="180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KillerRobot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      { cout &lt;&lt; “I must destroy geeks.”; }</a:t>
            </a:r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800000"/>
                </a:solidFill>
              </a:rPr>
              <a:t>{ return 100;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</a:t>
            </a:r>
            <a:br>
              <a:rPr lang="en-US" sz="1800"/>
            </a:br>
            <a:r>
              <a:rPr lang="en-US" sz="1800"/>
              <a:t>because it provides </a:t>
            </a:r>
            <a:r>
              <a:rPr lang="en-US" sz="1800">
                <a:solidFill>
                  <a:srgbClr val="800000"/>
                </a:solidFill>
              </a:rPr>
              <a:t>{ code } </a:t>
            </a:r>
            <a:br>
              <a:rPr lang="en-US" sz="1800">
                <a:solidFill>
                  <a:srgbClr val="800000"/>
                </a:solidFill>
              </a:rPr>
            </a:br>
            <a:r>
              <a:rPr lang="en-US" sz="1800"/>
              <a:t>for both of Robot’s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FriendlyRobot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/>
              <a:t>      </a:t>
            </a:r>
            <a:r>
              <a:rPr lang="en-US" sz="1800">
                <a:solidFill>
                  <a:srgbClr val="800000"/>
                </a:solidFill>
              </a:rPr>
              <a:t>{ cout &lt;&lt; “I like geeks.”;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FriendlyRobot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 because</a:t>
            </a:r>
            <a:br>
              <a:rPr lang="en-US" sz="1800"/>
            </a:br>
            <a:r>
              <a:rPr lang="en-US" sz="1800"/>
              <a:t>it doesn’t provide a body</a:t>
            </a:r>
            <a:br>
              <a:rPr lang="en-US" sz="1800"/>
            </a:br>
            <a:r>
              <a:rPr lang="en-US" sz="1800"/>
              <a:t>for getWeight()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virtual int getWeight( ) = 0;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Effectively it has a pure virtual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getWeight( )</a:t>
            </a:r>
            <a:r>
              <a:rPr lang="en-US" sz="180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class </a:t>
            </a:r>
            <a:r>
              <a:rPr lang="en-US" sz="1700">
                <a:solidFill>
                  <a:srgbClr val="6600CC"/>
                </a:solidFill>
              </a:rPr>
              <a:t>BigHappyRobot</a:t>
            </a:r>
            <a:r>
              <a:rPr lang="en-US" sz="1700"/>
              <a:t>: public </a:t>
            </a:r>
            <a:r>
              <a:rPr lang="en-US" sz="1700">
                <a:solidFill>
                  <a:srgbClr val="800000"/>
                </a:solidFill>
              </a:rPr>
              <a:t>FriendlyRobot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6600CC"/>
                </a:solidFill>
              </a:rPr>
              <a:t>{ return 500;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Finally, how about </a:t>
            </a:r>
            <a:r>
              <a:rPr lang="en-US" sz="1800">
                <a:solidFill>
                  <a:schemeClr val="accent2"/>
                </a:solidFill>
              </a:rPr>
              <a:t>BigHappyRobot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 inherits FriendlyRobot’s 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talkToMe( ) </a:t>
            </a:r>
            <a:r>
              <a:rPr lang="en-US" sz="1800"/>
              <a:t>and defines</a:t>
            </a:r>
            <a:br>
              <a:rPr lang="en-US" sz="1800"/>
            </a:br>
            <a:r>
              <a:rPr lang="en-US" sz="1800"/>
              <a:t>its own version of </a:t>
            </a:r>
            <a:r>
              <a:rPr lang="en-US" sz="1800">
                <a:solidFill>
                  <a:srgbClr val="006666"/>
                </a:solidFill>
              </a:rPr>
              <a:t>getWeight(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0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47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 example, what if we create a </a:t>
            </a:r>
            <a:r>
              <a:rPr lang="en-US" sz="2000">
                <a:solidFill>
                  <a:schemeClr val="accent2"/>
                </a:solidFill>
              </a:rPr>
              <a:t>Rectangle</a:t>
            </a:r>
            <a:r>
              <a:rPr lang="en-US" sz="2000">
                <a:solidFill>
                  <a:schemeClr val="tx1"/>
                </a:solidFill>
              </a:rPr>
              <a:t> class that </a:t>
            </a:r>
            <a:r>
              <a:rPr lang="en-US" sz="2000">
                <a:solidFill>
                  <a:srgbClr val="FF3300"/>
                </a:solidFill>
              </a:rPr>
              <a:t>forgets to define its own getCircum(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Why should you use Pure Virtual Functions and create Abstract Base Classes 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5"/>
            <a:ext cx="4714875" cy="2679700"/>
            <a:chOff x="240" y="2640"/>
            <a:chExt cx="2304" cy="1552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getCircum()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Rectangle: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(m_w * m_h); }</a:t>
              </a: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Rectangle r(10,20);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r.getArea(); // OK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r.getCircum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Had we made </a:t>
            </a:r>
            <a:r>
              <a:rPr lang="en-US">
                <a:solidFill>
                  <a:srgbClr val="6600CC"/>
                </a:solidFill>
              </a:rPr>
              <a:t>getArea( )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getCircum( )</a:t>
            </a:r>
            <a:r>
              <a:rPr lang="en-US">
                <a:solidFill>
                  <a:schemeClr val="tx1"/>
                </a:solidFill>
              </a:rPr>
              <a:t> pure virtual,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“You have a </a:t>
            </a:r>
            <a:r>
              <a:rPr lang="en-US" sz="2000">
                <a:solidFill>
                  <a:srgbClr val="FF3300"/>
                </a:solidFill>
              </a:rPr>
              <a:t>syntax error</a:t>
            </a:r>
            <a:r>
              <a:rPr lang="en-US" sz="2000"/>
              <a:t> you silly programmer! There is no getCircum( ) 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{ return (2*m_w+2*m_h);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48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CAN’T create 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Shape s;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s.getArea();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819400" y="2895600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!ERROR!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x.getArea()</a:t>
              </a:r>
              <a:r>
                <a:rPr lang="en-US" sz="1800" b="1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PrintPrice(s);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Rectangle r(20,30);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PrintPrice(r);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GetNumLegs(void) = 0;</a:t>
            </a:r>
          </a:p>
          <a:p>
            <a:pPr algn="l"/>
            <a:r>
              <a:rPr lang="en-US" sz="1800"/>
              <a:t>   virtual void GetNumEyes(void) = 0;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Insect: public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GetNumLegs(void)  {  return(6); }</a:t>
            </a:r>
          </a:p>
          <a:p>
            <a:pPr algn="l"/>
            <a:r>
              <a:rPr lang="en-US" sz="1800"/>
              <a:t>  // Insect does not define GetNumEyes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Fly: public Insect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GetNumEyes(void)  {  return(2); }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5181600" y="1828800"/>
            <a:ext cx="3733800" cy="1154113"/>
          </a:xfrm>
          <a:prstGeom prst="wedgeRoundRectCallout">
            <a:avLst>
              <a:gd name="adj1" fmla="val -48000"/>
              <a:gd name="adj2" fmla="val 131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0"/>
            <a:ext cx="3352800" cy="2843213"/>
            <a:chOff x="240" y="2057"/>
            <a:chExt cx="2112" cy="1791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Liu!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notVirtuaFuncl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52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76200" y="990600"/>
            <a:ext cx="86868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55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(encoded(s));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read(void)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17193"/>
            <a:ext cx="86868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/>
              <a:t>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5" y="2711450"/>
            <a:ext cx="2405063" cy="1209675"/>
          </a:xfrm>
          <a:prstGeom prst="wedgeRoundRectCallout">
            <a:avLst>
              <a:gd name="adj1" fmla="val -23931"/>
              <a:gd name="adj2" fmla="val 77162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  <a:p>
            <a:r>
              <a:rPr lang="en-US" sz="220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482850"/>
            <a:ext cx="3529013" cy="1654175"/>
          </a:xfrm>
          <a:prstGeom prst="wedgeRoundRectCallout">
            <a:avLst>
              <a:gd name="adj1" fmla="val 24898"/>
              <a:gd name="adj2" fmla="val 863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8"/>
            <a:ext cx="3352800" cy="2843212"/>
            <a:chOff x="240" y="2057"/>
            <a:chExt cx="2112" cy="1791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06688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0668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31751</TotalTime>
  <Words>8058</Words>
  <Application>Microsoft Office PowerPoint</Application>
  <PresentationFormat>On-screen Show (4:3)</PresentationFormat>
  <Paragraphs>2360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Comic Sans MS</vt:lpstr>
      <vt:lpstr>Courier New</vt:lpstr>
      <vt:lpstr>Impact</vt:lpstr>
      <vt:lpstr>MS Mincho</vt:lpstr>
      <vt:lpstr>Times New Roman</vt:lpstr>
      <vt:lpstr>Default Design</vt:lpstr>
      <vt:lpstr>Lecture #7</vt:lpstr>
      <vt:lpstr>Polymorphism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So What is Inheritance? What is Polymorphism?</vt:lpstr>
      <vt:lpstr>Why use Polymorphism?</vt:lpstr>
      <vt:lpstr>Polymorphism  </vt:lpstr>
      <vt:lpstr>Polymorphism </vt:lpstr>
      <vt:lpstr>Polymorphism</vt:lpstr>
      <vt:lpstr>Polymorphism</vt:lpstr>
      <vt:lpstr>Polymorphism and Pointers</vt:lpstr>
      <vt:lpstr>Polymorphism and Pointers</vt:lpstr>
      <vt:lpstr>Polymorphism and Pointers!</vt:lpstr>
      <vt:lpstr>Polymorphism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3672</cp:revision>
  <dcterms:created xsi:type="dcterms:W3CDTF">2002-10-09T05:27:34Z</dcterms:created>
  <dcterms:modified xsi:type="dcterms:W3CDTF">2016-11-21T00:15:57Z</dcterms:modified>
</cp:coreProperties>
</file>