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2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9" r:id="rId11"/>
    <p:sldId id="270" r:id="rId12"/>
    <p:sldId id="272" r:id="rId13"/>
    <p:sldId id="265" r:id="rId14"/>
    <p:sldId id="266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029" autoAdjust="0"/>
  </p:normalViewPr>
  <p:slideViewPr>
    <p:cSldViewPr snapToGrid="0">
      <p:cViewPr varScale="1">
        <p:scale>
          <a:sx n="84" d="100"/>
          <a:sy n="84" d="100"/>
        </p:scale>
        <p:origin x="821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98942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423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3464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8774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6418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3288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3042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6993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439345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2753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9089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805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979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79886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97791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1197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78575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05114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730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171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2562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0500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2684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032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0293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3630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32E-33D0-41C0-BEF4-BAC8500C45E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E13C-AB10-4883-A159-E1B26454C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20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32E-33D0-41C0-BEF4-BAC8500C45E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E13C-AB10-4883-A159-E1B26454C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1851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32E-33D0-41C0-BEF4-BAC8500C45E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E13C-AB10-4883-A159-E1B26454C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7158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30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1800"/>
            </a:lvl2pPr>
            <a:lvl3pPr>
              <a:spcBef>
                <a:spcPts val="0"/>
              </a:spcBef>
              <a:buSzPct val="100000"/>
              <a:defRPr sz="1800"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3000">
                <a:solidFill>
                  <a:srgbClr val="A64128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A64128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A64128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A64128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A64128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A64128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A64128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A64128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A64128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1800"/>
            </a:lvl2pPr>
            <a:lvl3pPr>
              <a:spcBef>
                <a:spcPts val="0"/>
              </a:spcBef>
              <a:buSzPct val="100000"/>
              <a:defRPr sz="1800"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1800"/>
            </a:lvl2pPr>
            <a:lvl3pPr>
              <a:spcBef>
                <a:spcPts val="0"/>
              </a:spcBef>
              <a:buSzPct val="100000"/>
              <a:defRPr sz="1800"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32E-33D0-41C0-BEF4-BAC8500C45E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E13C-AB10-4883-A159-E1B26454C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4845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32E-33D0-41C0-BEF4-BAC8500C45E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E13C-AB10-4883-A159-E1B26454C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701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32E-33D0-41C0-BEF4-BAC8500C45E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E13C-AB10-4883-A159-E1B26454C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525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32E-33D0-41C0-BEF4-BAC8500C45E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E13C-AB10-4883-A159-E1B26454C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7043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32E-33D0-41C0-BEF4-BAC8500C45E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E13C-AB10-4883-A159-E1B26454C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9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32E-33D0-41C0-BEF4-BAC8500C45E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E13C-AB10-4883-A159-E1B26454C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5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32E-33D0-41C0-BEF4-BAC8500C45E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E13C-AB10-4883-A159-E1B26454C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1224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32E-33D0-41C0-BEF4-BAC8500C45E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E13C-AB10-4883-A159-E1B26454C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9352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A132E-33D0-41C0-BEF4-BAC8500C45E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1E13C-AB10-4883-A159-E1B26454C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5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courses.cs.washington.edu/courses/cse467/03wi/Verilog3.pdf" TargetMode="External"/><Relationship Id="rId3" Type="http://schemas.openxmlformats.org/officeDocument/2006/relationships/hyperlink" Target="http://web.mit.edu/6.111/www/f2013/index.html" TargetMode="External"/><Relationship Id="rId7" Type="http://schemas.openxmlformats.org/officeDocument/2006/relationships/hyperlink" Target="http://cseweb.ucsd.edu/classes/wi11/cse141L/Media/Quick-Tutorial-11.pdf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sunburst-design.com/papers/" TargetMode="External"/><Relationship Id="rId5" Type="http://schemas.openxmlformats.org/officeDocument/2006/relationships/hyperlink" Target="http://inst.eecs.berkeley.edu/~cs150/Documents/Nets.pdf" TargetMode="External"/><Relationship Id="rId4" Type="http://schemas.openxmlformats.org/officeDocument/2006/relationships/hyperlink" Target="http://www.asic-world.com/verilog/verilog_one_day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Introduction to Verilog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>
                <a:solidFill>
                  <a:schemeClr val="tx1"/>
                </a:solidFill>
              </a:rPr>
              <a:t>Always </a:t>
            </a:r>
            <a:r>
              <a:rPr lang="en" dirty="0">
                <a:solidFill>
                  <a:schemeClr val="tx1"/>
                </a:solidFill>
              </a:rPr>
              <a:t>Block: case, if/else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case (sel)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  val0: statements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  val1: statements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  …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  default: statements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endcase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if (condition)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  statements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else if (condition)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  statements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…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else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  statements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 smtClean="0">
                <a:solidFill>
                  <a:schemeClr val="tx1"/>
                </a:solidFill>
              </a:rPr>
              <a:t>Always </a:t>
            </a:r>
            <a:r>
              <a:rPr lang="en" dirty="0">
                <a:solidFill>
                  <a:schemeClr val="tx1"/>
                </a:solidFill>
              </a:rPr>
              <a:t>Blocks: case, if/else ctd.</a:t>
            </a:r>
            <a:endParaRPr lang="en" dirty="0"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module ALU(a, b, f, z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    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input [3:0] a, b;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input [1:0] f;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output reg [3:0] z;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always @(*)</a:t>
            </a:r>
          </a:p>
          <a:p>
            <a:pPr lvl="0">
              <a:buNone/>
            </a:pPr>
            <a:r>
              <a:rPr lang="en" sz="14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z = 4’bx; (#1)</a:t>
            </a:r>
            <a:endParaRPr lang="en"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  case (f)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    0: z = a + b;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    1: z = a * b;</a:t>
            </a:r>
          </a:p>
          <a:p>
            <a:pPr lvl="0"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    2: z = a &amp; b;</a:t>
            </a:r>
          </a:p>
          <a:p>
            <a:pPr lvl="0"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    3: z = a | b;</a:t>
            </a:r>
          </a:p>
          <a:p>
            <a:pPr lvl="0">
              <a:buNone/>
            </a:pPr>
            <a:r>
              <a:rPr lang="en" sz="1400" b="1" dirty="0">
                <a:latin typeface="Courier New"/>
                <a:ea typeface="Courier New"/>
                <a:cs typeface="Courier New"/>
                <a:sym typeface="Courier New"/>
              </a:rPr>
              <a:t>    default: z = 4‘bx; (#2)</a:t>
            </a:r>
          </a:p>
          <a:p>
            <a:pPr lvl="0"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  endcase</a:t>
            </a:r>
          </a:p>
          <a:p>
            <a:pPr lvl="0"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endmodule</a:t>
            </a:r>
          </a:p>
          <a:p>
            <a:pPr lvl="0" rtl="0">
              <a:spcBef>
                <a:spcPts val="0"/>
              </a:spcBef>
              <a:buNone/>
            </a:pPr>
            <a:endParaRPr lang="en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2000" dirty="0"/>
              <a:t>if/else or case statement fails to cover all cases </a:t>
            </a:r>
            <a:r>
              <a:rPr lang="en" sz="2000" dirty="0">
                <a:sym typeface="Wingdings" panose="05000000000000000000" pitchFamily="2" charset="2"/>
              </a:rPr>
              <a:t> </a:t>
            </a:r>
            <a:r>
              <a:rPr lang="en" sz="2000" b="1" dirty="0">
                <a:sym typeface="Wingdings" panose="05000000000000000000" pitchFamily="2" charset="2"/>
              </a:rPr>
              <a:t>inferred latch</a:t>
            </a:r>
            <a:endParaRPr lang="en" sz="2000" b="1" dirty="0"/>
          </a:p>
          <a:p>
            <a:pPr>
              <a:buNone/>
            </a:pPr>
            <a:r>
              <a:rPr lang="en" sz="2000" dirty="0"/>
              <a:t>Example:</a:t>
            </a:r>
          </a:p>
          <a:p>
            <a:pPr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if (x == 2’b00)</a:t>
            </a:r>
          </a:p>
          <a:p>
            <a:pPr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  z = a;</a:t>
            </a:r>
          </a:p>
          <a:p>
            <a:pPr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else if (x == 2’b01)</a:t>
            </a:r>
          </a:p>
          <a:p>
            <a:pPr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  z = b;</a:t>
            </a:r>
          </a:p>
          <a:p>
            <a:pPr>
              <a:buNone/>
            </a:pPr>
            <a:r>
              <a:rPr lang="en" sz="2000" dirty="0"/>
              <a:t>What about other cases? The circuit will hold previous value</a:t>
            </a:r>
          </a:p>
          <a:p>
            <a:pPr>
              <a:buNone/>
            </a:pPr>
            <a:r>
              <a:rPr lang="en" sz="2000" dirty="0"/>
              <a:t>To avoid: add #1 or #2</a:t>
            </a:r>
            <a:endParaRPr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Always Block: Looping (while, for, repeat)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while (condition)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  statements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for (initialization; condition; increment)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  statements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repeat (n)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  statements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types: wire, reg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892775"/>
            <a:ext cx="8229600" cy="403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Variables must be declared before used; wire/reg are the most common data types.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wire: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-"/>
            </a:pPr>
            <a:r>
              <a:rPr lang="en" sz="1800" dirty="0"/>
              <a:t>models basic wire that holds transient values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-"/>
            </a:pPr>
            <a:r>
              <a:rPr lang="en" sz="1800" dirty="0"/>
              <a:t>only wires can be used on the LHS of continuous assign statement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-"/>
            </a:pPr>
            <a:r>
              <a:rPr lang="en" sz="1800" dirty="0"/>
              <a:t>input/output port signals default to wire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dirty="0"/>
              <a:t>reg: 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-"/>
            </a:pPr>
            <a:r>
              <a:rPr lang="en" sz="1800" dirty="0"/>
              <a:t>anything that stores a value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-"/>
            </a:pPr>
            <a:r>
              <a:rPr lang="en" sz="1800" dirty="0"/>
              <a:t>can appear in both combinational and sequential circuits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-"/>
            </a:pPr>
            <a:r>
              <a:rPr lang="en" sz="1800" dirty="0"/>
              <a:t>only regs can be used on the LHS of non-continuous assign statement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-"/>
            </a:pPr>
            <a:endParaRPr lang="en" sz="1800" dirty="0"/>
          </a:p>
          <a:p>
            <a:pPr marL="457200" lvl="0">
              <a:buClr>
                <a:schemeClr val="dk2"/>
              </a:buClr>
              <a:buFont typeface="Trebuchet MS"/>
              <a:buChar char="-"/>
            </a:pPr>
            <a:r>
              <a:rPr lang="en" sz="1800" dirty="0"/>
              <a:t>Reference: </a:t>
            </a:r>
            <a:r>
              <a:rPr lang="en-US" sz="1800" dirty="0"/>
              <a:t>http://www.asic-world.com/tidbits/wire_reg.html</a:t>
            </a:r>
            <a:endParaRPr lang="en" sz="1800" dirty="0"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Wire vs. reg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When to use wire: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Left hand side of “assign”</a:t>
            </a:r>
          </a:p>
          <a:p>
            <a:pPr indent="457200"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wire s;</a:t>
            </a:r>
          </a:p>
          <a:p>
            <a:pPr rtl="0">
              <a:spcBef>
                <a:spcPts val="0"/>
              </a:spcBef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assign s = a ^ b ^ ci;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When to use reg: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Left hand side of “=” or “&lt;=” in “always” blocks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reg g, p, co;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always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@* begin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g = a &amp; b;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p = a | b; 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co = g | (p &amp; ci);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Sequential circuit example: modulo 64 counter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8994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module counter(clk, rst, out</a:t>
            </a:r>
          </a:p>
          <a:p>
            <a:pPr rtl="0">
              <a:spcBef>
                <a:spcPts val="0"/>
              </a:spcBef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    );</a:t>
            </a:r>
          </a:p>
          <a:p>
            <a:pPr rtl="0">
              <a:spcBef>
                <a:spcPts val="0"/>
              </a:spcBef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  input clk, rst;</a:t>
            </a:r>
          </a:p>
          <a:p>
            <a:pPr rtl="0">
              <a:spcBef>
                <a:spcPts val="0"/>
              </a:spcBef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  output [5:0] out;</a:t>
            </a:r>
          </a:p>
          <a:p>
            <a:pPr rtl="0">
              <a:spcBef>
                <a:spcPts val="0"/>
              </a:spcBef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  <a:p>
            <a:pPr rtl="0">
              <a:spcBef>
                <a:spcPts val="0"/>
              </a:spcBef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  reg [5:0] out;</a:t>
            </a:r>
          </a:p>
          <a:p>
            <a:pPr rtl="0">
              <a:spcBef>
                <a:spcPts val="0"/>
              </a:spcBef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  always @(posedge clk or posedge rst)</a:t>
            </a:r>
          </a:p>
          <a:p>
            <a:pPr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  begin</a:t>
            </a:r>
          </a:p>
          <a:p>
            <a:pPr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    if (rst)</a:t>
            </a:r>
          </a:p>
          <a:p>
            <a:pPr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      out &lt;= 6'b000000;</a:t>
            </a:r>
          </a:p>
          <a:p>
            <a:pPr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</a:p>
          <a:p>
            <a:pPr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      out &lt;= out + 1;</a:t>
            </a:r>
          </a:p>
          <a:p>
            <a:pPr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  end </a:t>
            </a:r>
          </a:p>
          <a:p>
            <a:pPr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  <a:p>
            <a:pPr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endmodule</a:t>
            </a:r>
          </a:p>
          <a:p>
            <a:pPr rtl="0">
              <a:spcBef>
                <a:spcPts val="0"/>
              </a:spcBef>
              <a:buNone/>
            </a:pP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Blocking/Non-blocking assignments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2922608" cy="214493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1800" dirty="0" err="1"/>
              <a:t>reg</a:t>
            </a:r>
            <a:r>
              <a:rPr lang="en-US" sz="1800" dirty="0"/>
              <a:t> B, C, D;</a:t>
            </a:r>
          </a:p>
          <a:p>
            <a:pPr lvl="1">
              <a:buNone/>
            </a:pPr>
            <a:r>
              <a:rPr lang="en-US" dirty="0"/>
              <a:t>always @(</a:t>
            </a:r>
            <a:r>
              <a:rPr lang="en-US" dirty="0" err="1"/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)</a:t>
            </a:r>
          </a:p>
          <a:p>
            <a:pPr lvl="2">
              <a:buNone/>
            </a:pPr>
            <a:r>
              <a:rPr lang="en-US" dirty="0"/>
              <a:t>begin</a:t>
            </a:r>
          </a:p>
          <a:p>
            <a:pPr lvl="2">
              <a:buNone/>
            </a:pPr>
            <a:r>
              <a:rPr lang="en-US" dirty="0"/>
              <a:t>B = A</a:t>
            </a:r>
            <a:r>
              <a:rPr lang="en" dirty="0"/>
              <a:t>;</a:t>
            </a:r>
          </a:p>
          <a:p>
            <a:pPr lvl="2">
              <a:buNone/>
            </a:pPr>
            <a:r>
              <a:rPr lang="en" dirty="0"/>
              <a:t>C = B;</a:t>
            </a:r>
          </a:p>
          <a:p>
            <a:pPr lvl="2">
              <a:buNone/>
            </a:pPr>
            <a:r>
              <a:rPr lang="en" dirty="0"/>
              <a:t>D = C;</a:t>
            </a:r>
          </a:p>
          <a:p>
            <a:pPr lvl="1">
              <a:buNone/>
            </a:pPr>
            <a:r>
              <a:rPr lang="en" dirty="0"/>
              <a:t>end</a:t>
            </a:r>
            <a:endParaRPr lang="en-US" dirty="0"/>
          </a:p>
        </p:txBody>
      </p:sp>
      <p:sp>
        <p:nvSpPr>
          <p:cNvPr id="4" name="Shape 150"/>
          <p:cNvSpPr txBox="1">
            <a:spLocks/>
          </p:cNvSpPr>
          <p:nvPr/>
        </p:nvSpPr>
        <p:spPr>
          <a:xfrm>
            <a:off x="5401519" y="1200151"/>
            <a:ext cx="2922608" cy="2144934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SzPct val="100000"/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1800" dirty="0" err="1"/>
              <a:t>reg</a:t>
            </a:r>
            <a:r>
              <a:rPr lang="en-US" sz="1800" dirty="0"/>
              <a:t> B, C, D;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dirty="0"/>
              <a:t>always @(</a:t>
            </a:r>
            <a:r>
              <a:rPr lang="en-US" dirty="0" err="1"/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)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dirty="0"/>
              <a:t>begin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dirty="0"/>
              <a:t>B &lt;= A</a:t>
            </a:r>
            <a:r>
              <a:rPr lang="en" dirty="0"/>
              <a:t>;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" dirty="0"/>
              <a:t>C &lt;= B;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" dirty="0"/>
              <a:t>D &lt;= C;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" dirty="0"/>
              <a:t>end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5950" t="50408" r="75823" b="36990"/>
          <a:stretch/>
        </p:blipFill>
        <p:spPr>
          <a:xfrm>
            <a:off x="457200" y="3345085"/>
            <a:ext cx="3725889" cy="14489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6872" t="50854" r="54261" b="36544"/>
          <a:stretch/>
        </p:blipFill>
        <p:spPr>
          <a:xfrm>
            <a:off x="4830185" y="3313125"/>
            <a:ext cx="3856615" cy="144895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Assignment operator guidelines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1800" dirty="0"/>
              <a:t>Sequential logic: use nonblocking (&lt;=)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1800" dirty="0"/>
              <a:t>Pure combinational logic in “always” block: use blocking (=)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1800" dirty="0"/>
              <a:t>Do not mix blocking/non-blocking in the same “always” block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1800" dirty="0"/>
              <a:t>Both sequential and “combinational” logic in the same “always” block: use non-blocking (&lt;=)</a:t>
            </a:r>
          </a:p>
          <a:p>
            <a:pPr marL="914400" lvl="0" indent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y &lt;= a ^ b;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lvl="0">
              <a:spcBef>
                <a:spcPts val="0"/>
              </a:spcBef>
              <a:buNone/>
            </a:pPr>
            <a:r>
              <a:rPr lang="en" sz="1800" dirty="0"/>
              <a:t>Recommendation: in complex sequential circuit, use two always blocks, one for combinational circuit, one for state update. 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Module instantiation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Achieve hierarchical design by using other modules inside one module.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Recommended format: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/>
              <a:t>type name (.port1(w1),.port2(w2)......);</a:t>
            </a:r>
          </a:p>
          <a:p>
            <a:pPr marL="0" indent="0" rtl="0">
              <a:spcBef>
                <a:spcPts val="0"/>
              </a:spcBef>
              <a:buNone/>
            </a:pPr>
            <a:endParaRPr/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/>
              <a:t>Port order doesn’t matter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/>
              <a:t>Unused output port allowed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/>
              <a:t>Name must be unique within module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module half_adder(a, b, x, y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);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input a, b;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output x, y;</a:t>
            </a:r>
          </a:p>
          <a:p>
            <a:pPr rtl="0">
              <a:spcBef>
                <a:spcPts val="0"/>
              </a:spcBef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assign x = a &amp; b;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assign y = a ^ b;</a:t>
            </a:r>
          </a:p>
          <a:p>
            <a:pPr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endmodule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module full_adder(a, b, ci, s, co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);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input a, b, ci;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output s, co;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wire g, p, pc;</a:t>
            </a:r>
          </a:p>
          <a:p>
            <a:pPr rtl="0">
              <a:spcBef>
                <a:spcPts val="0"/>
              </a:spcBef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half_adder h1(.a(a), .b(b), .x(g), .y(p));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half_adder h2(.a(p), .b(ci), .x(pc), .y(s));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assign co = pc | g;</a:t>
            </a:r>
          </a:p>
          <a:p>
            <a:pPr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endmodule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Overview of Verilog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dirty="0"/>
              <a:t>Resemblance to C: case sensitive, same style comments, operators, etc.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 startAt="2"/>
            </a:pPr>
            <a:r>
              <a:rPr lang="en" dirty="0"/>
              <a:t>Two standards: Verilog-1995, Verilog-2001, both supported by ISE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 startAt="3"/>
            </a:pPr>
            <a:r>
              <a:rPr lang="en" dirty="0"/>
              <a:t>Easy to write, and easy to make mistakes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Schematics output</a:t>
            </a:r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l="34751" t="9837" r="18688" b="28135"/>
          <a:stretch/>
        </p:blipFill>
        <p:spPr>
          <a:xfrm>
            <a:off x="2151300" y="1248899"/>
            <a:ext cx="4841400" cy="362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Testbench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Testing is important and engineers spend more time testing for complex digital circuits.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Procedures for creating testbench: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/>
              <a:t>Instantiate unit under test (uut)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/>
              <a:t>Provide input for uut: clk, rst, data...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/>
              <a:t>Simulate and verify behavior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Initial block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initial begin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// Initialize Inputs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clk = 0;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rst = 0;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// Wait 100 ns for global reset to finish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#100;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// Add stimulus here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rst = 1;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#20 rst = 0;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// add verification routine here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#1000 $finish;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  <a:p>
            <a:pPr rtl="0">
              <a:spcBef>
                <a:spcPts val="0"/>
              </a:spcBef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Initial block starts execution at time 0.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#n : wait n time units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$finish: stop simulation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Parameter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0358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module ALU #(parameter W=4)(a, b, f, z);</a:t>
            </a:r>
          </a:p>
          <a:p>
            <a:pPr rtl="0">
              <a:spcBef>
                <a:spcPts val="0"/>
              </a:spcBef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input [W-1:0] a, b;</a:t>
            </a:r>
          </a:p>
          <a:p>
            <a:pPr rtl="0">
              <a:spcBef>
                <a:spcPts val="0"/>
              </a:spcBef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input [1:0] f;</a:t>
            </a:r>
          </a:p>
          <a:p>
            <a:pPr rtl="0">
              <a:spcBef>
                <a:spcPts val="0"/>
              </a:spcBef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output reg [W-1:0] z;</a:t>
            </a:r>
          </a:p>
          <a:p>
            <a:pPr rtl="0">
              <a:spcBef>
                <a:spcPts val="0"/>
              </a:spcBef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always @(*)</a:t>
            </a:r>
          </a:p>
          <a:p>
            <a:pPr rtl="0">
              <a:spcBef>
                <a:spcPts val="0"/>
              </a:spcBef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  case (f)</a:t>
            </a:r>
          </a:p>
          <a:p>
            <a:pPr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    0: z = a + b;</a:t>
            </a:r>
          </a:p>
          <a:p>
            <a:pPr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    1: z = a * b;</a:t>
            </a:r>
          </a:p>
          <a:p>
            <a:pPr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    2: z = a &amp; b;</a:t>
            </a:r>
          </a:p>
          <a:p>
            <a:pPr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    3: z = a | b;</a:t>
            </a:r>
          </a:p>
          <a:p>
            <a:pPr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    default: z = {(W){1'bx}};</a:t>
            </a:r>
          </a:p>
          <a:p>
            <a:pPr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  endcase</a:t>
            </a:r>
          </a:p>
          <a:p>
            <a:pPr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endmodule</a:t>
            </a:r>
          </a:p>
          <a:p>
            <a:pPr rtl="0">
              <a:spcBef>
                <a:spcPts val="0"/>
              </a:spcBef>
              <a:buNone/>
            </a:pPr>
            <a:endParaRPr lang="en"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Instantiation of parameterized module: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Default parameter W=4. Instantiate a 16-bit ALU: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Format: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  type #(params) name (ports);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Example: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ALU #(.W(16)) alu16 (.a(a), .b(b), .f(f), .z(z));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1800" dirty="0"/>
              <a:t>MIT 6.111 course notes,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u="sng" dirty="0">
                <a:solidFill>
                  <a:schemeClr val="hlink"/>
                </a:solidFill>
                <a:hlinkClick r:id="rId3"/>
              </a:rPr>
              <a:t>http://web.mit.edu/6.111/www/f2013/index.html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 startAt="2"/>
            </a:pPr>
            <a:r>
              <a:rPr lang="en" sz="1800" dirty="0"/>
              <a:t>Verilog in one day,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u="sng" dirty="0">
                <a:solidFill>
                  <a:schemeClr val="hlink"/>
                </a:solidFill>
                <a:hlinkClick r:id="rId4"/>
              </a:rPr>
              <a:t>http://www.asic-world.com/verilog/verilog_one_day.html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 startAt="3"/>
            </a:pPr>
            <a:r>
              <a:rPr lang="en" sz="1800" dirty="0"/>
              <a:t>Wire vs. Reg,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u="sng" dirty="0">
                <a:solidFill>
                  <a:schemeClr val="hlink"/>
                </a:solidFill>
                <a:hlinkClick r:id="rId5"/>
              </a:rPr>
              <a:t>http://inst.eecs.berkeley.edu/~cs150/Documents/Nets.pdf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 startAt="4"/>
            </a:pPr>
            <a:r>
              <a:rPr lang="en" sz="1800" dirty="0"/>
              <a:t>Sunburst Design (Read on assignment operators)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u="sng" dirty="0">
                <a:solidFill>
                  <a:schemeClr val="hlink"/>
                </a:solidFill>
                <a:hlinkClick r:id="rId6"/>
              </a:rPr>
              <a:t>http://www.sunburst-design.com/papers/</a:t>
            </a:r>
            <a:endParaRPr lang="en" sz="1800" u="sng" dirty="0">
              <a:solidFill>
                <a:schemeClr val="hlink"/>
              </a:solidFill>
            </a:endParaRPr>
          </a:p>
          <a:p>
            <a:pPr marL="114300" lvl="0" indent="0">
              <a:buClr>
                <a:srgbClr val="1F497D"/>
              </a:buClr>
              <a:buNone/>
            </a:pPr>
            <a:r>
              <a:rPr lang="en" sz="1800" dirty="0">
                <a:solidFill>
                  <a:prstClr val="black"/>
                </a:solidFill>
              </a:rPr>
              <a:t>5.   ISE Quick Start Guide</a:t>
            </a:r>
          </a:p>
          <a:p>
            <a:pPr marL="342900" lvl="1" indent="-342900">
              <a:buNone/>
            </a:pPr>
            <a:r>
              <a:rPr lang="en-US" dirty="0">
                <a:hlinkClick r:id="rId7"/>
              </a:rPr>
              <a:t>http://cseweb.ucsd.edu/classes/wi11/cse141L/Media/Quick-Tutorial-11.pdf</a:t>
            </a:r>
            <a:endParaRPr lang="en-US" dirty="0"/>
          </a:p>
          <a:p>
            <a:pPr marL="342900" lvl="1" indent="-342900">
              <a:buNone/>
            </a:pPr>
            <a:r>
              <a:rPr lang="en-US" dirty="0"/>
              <a:t>  6. Washington CSE 467 Notes</a:t>
            </a:r>
          </a:p>
          <a:p>
            <a:pPr marL="342900" lvl="1" indent="-342900">
              <a:buNone/>
            </a:pPr>
            <a:r>
              <a:rPr lang="en-US" dirty="0">
                <a:hlinkClick r:id="rId8"/>
              </a:rPr>
              <a:t>https://courses.cs.washington.edu/courses/cse467/03wi/Verilog3.pdf</a:t>
            </a:r>
            <a:endParaRPr lang="en-US" dirty="0"/>
          </a:p>
          <a:p>
            <a:pPr marL="342900" lvl="1" indent="-342900">
              <a:buNone/>
            </a:pPr>
            <a:endParaRPr lang="en-US" dirty="0"/>
          </a:p>
          <a:p>
            <a:pPr marL="342900" lvl="1" indent="-342900">
              <a:buNone/>
            </a:pPr>
            <a:endParaRPr lang="en-US" dirty="0"/>
          </a:p>
          <a:p>
            <a:pPr rtl="0">
              <a:spcBef>
                <a:spcPts val="0"/>
              </a:spcBef>
              <a:buNone/>
            </a:pPr>
            <a:endParaRPr lang="en" sz="1800" u="sng" dirty="0">
              <a:solidFill>
                <a:schemeClr val="hlink"/>
              </a:solidFill>
              <a:hlinkClick r:id="rId6"/>
            </a:endParaRPr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Behavioral vs Synthesizable code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Historically Verilog has always served two functions: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dirty="0"/>
              <a:t>Describe your digital logic design in a high-level way instead of using schematics (synthesizable code).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dirty="0"/>
              <a:t>Model elements that interact with your design (behavioral models/testbenches)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You should </a:t>
            </a:r>
            <a:r>
              <a:rPr lang="en" b="1" dirty="0"/>
              <a:t>always</a:t>
            </a:r>
            <a:r>
              <a:rPr lang="en" dirty="0"/>
              <a:t> have a clear conscience of whether you are writing behavioral or synthesizable code.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Better yet, know what your synthesizable code translates to in </a:t>
            </a:r>
            <a:r>
              <a:rPr lang="en" b="1" dirty="0"/>
              <a:t>physical hardware</a:t>
            </a:r>
            <a:r>
              <a:rPr lang="en" dirty="0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Data Values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430599" cy="3876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 dirty="0"/>
              <a:t>Values</a:t>
            </a:r>
            <a:r>
              <a:rPr lang="en" dirty="0"/>
              <a:t>: 1, 0, x/X (unknown), z/Z (high impedance)</a:t>
            </a:r>
          </a:p>
          <a:p>
            <a:pPr rtl="0">
              <a:spcBef>
                <a:spcPts val="0"/>
              </a:spcBef>
              <a:buNone/>
            </a:pPr>
            <a:r>
              <a:rPr lang="en" b="1" dirty="0"/>
              <a:t>Radices</a:t>
            </a:r>
            <a:r>
              <a:rPr lang="en" dirty="0"/>
              <a:t>: d(decimal), h(hex), o(octal), b(binary)</a:t>
            </a:r>
            <a:endParaRPr dirty="0"/>
          </a:p>
          <a:p>
            <a:pPr rtl="0">
              <a:spcBef>
                <a:spcPts val="0"/>
              </a:spcBef>
              <a:buNone/>
            </a:pPr>
            <a:r>
              <a:rPr lang="en" b="1" dirty="0"/>
              <a:t>Format: &lt;size&gt;’&lt;radix&gt;&lt;value&gt;</a:t>
            </a:r>
            <a:endParaRPr lang="en" dirty="0"/>
          </a:p>
          <a:p>
            <a:pPr marL="400050" lvl="1" indent="0">
              <a:buNone/>
            </a:pPr>
            <a:r>
              <a:rPr lang="en-US" i="1" dirty="0"/>
              <a:t>123		// default: decimal radix, unspecified width</a:t>
            </a:r>
          </a:p>
          <a:p>
            <a:pPr marL="400050" lvl="1" indent="0">
              <a:buNone/>
            </a:pPr>
            <a:r>
              <a:rPr lang="en-US" i="1" dirty="0"/>
              <a:t>‘d123	// ‘d = decimal radix</a:t>
            </a:r>
          </a:p>
          <a:p>
            <a:pPr marL="400050" lvl="1" indent="0">
              <a:buNone/>
            </a:pPr>
            <a:r>
              <a:rPr lang="en-US" i="1" dirty="0"/>
              <a:t>8‘h7B	// ‘h = hex radix</a:t>
            </a:r>
          </a:p>
          <a:p>
            <a:pPr marL="400050" lvl="1" indent="0">
              <a:buNone/>
            </a:pPr>
            <a:r>
              <a:rPr lang="en-US" i="1" dirty="0"/>
              <a:t>‘o173	// ‘o = octal radix</a:t>
            </a:r>
          </a:p>
          <a:p>
            <a:pPr marL="400050" lvl="1" indent="0">
              <a:buNone/>
            </a:pPr>
            <a:r>
              <a:rPr lang="en-US" i="1" dirty="0"/>
              <a:t>‘b111_1011	// ‘b = binary radix, “_” are for readability</a:t>
            </a:r>
            <a:endParaRPr i="1" dirty="0"/>
          </a:p>
          <a:p>
            <a:pPr marL="0" indent="0">
              <a:spcBef>
                <a:spcPts val="0"/>
              </a:spcBef>
              <a:buNone/>
            </a:pP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Signed number (rarely used): </a:t>
            </a:r>
          </a:p>
          <a:p>
            <a:pPr marL="400050" lvl="1" indent="0">
              <a:buNone/>
            </a:pPr>
            <a:r>
              <a:rPr lang="en" i="1" dirty="0">
                <a:solidFill>
                  <a:schemeClr val="bg1">
                    <a:lumMod val="50000"/>
                  </a:schemeClr>
                </a:solidFill>
              </a:rPr>
              <a:t>8’shFF (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8-bit twos-complement representation of -1)</a:t>
            </a:r>
            <a:endParaRPr lang="en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Operators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Bitwise: ~a, a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n" sz="1800"/>
              <a:t>b, a|b, a^b, a~^b</a:t>
            </a:r>
          </a:p>
          <a:p>
            <a:pPr marL="0" indent="0" rtl="0">
              <a:spcBef>
                <a:spcPts val="0"/>
              </a:spcBef>
              <a:buNone/>
            </a:pPr>
            <a:endParaRPr sz="1800"/>
          </a:p>
          <a:p>
            <a:pPr marL="0" indent="0" rtl="0">
              <a:spcBef>
                <a:spcPts val="0"/>
              </a:spcBef>
              <a:buNone/>
            </a:pPr>
            <a:r>
              <a:rPr lang="en" sz="1800"/>
              <a:t>Reduction: bitwise operation on a </a:t>
            </a:r>
            <a:r>
              <a:rPr lang="en" sz="1800" b="1"/>
              <a:t>single</a:t>
            </a:r>
            <a:r>
              <a:rPr lang="en" sz="1800"/>
              <a:t> operand and produces one bit result.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&amp;a, ~&amp;a, |a, ~|a, ^a, ~^a</a:t>
            </a:r>
          </a:p>
          <a:p>
            <a:pPr marL="0" indent="457200" rtl="0">
              <a:spcBef>
                <a:spcPts val="0"/>
              </a:spcBef>
              <a:buNone/>
            </a:pPr>
            <a:r>
              <a:rPr lang="en" sz="1800"/>
              <a:t>Example: ^4’b1001 = 1’b0</a:t>
            </a:r>
          </a:p>
          <a:p>
            <a:pPr marL="0" indent="0" rtl="0">
              <a:spcBef>
                <a:spcPts val="0"/>
              </a:spcBef>
              <a:buNone/>
            </a:pPr>
            <a:endParaRPr sz="1800"/>
          </a:p>
          <a:p>
            <a:pPr marL="0" indent="0" rtl="0">
              <a:spcBef>
                <a:spcPts val="0"/>
              </a:spcBef>
              <a:buNone/>
            </a:pPr>
            <a:r>
              <a:rPr lang="en" sz="1800"/>
              <a:t>Logical: output one bit result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 !a, a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&amp;&amp;</a:t>
            </a:r>
            <a:r>
              <a:rPr lang="en" sz="1800"/>
              <a:t>b, a||b, ==/!=, ===/!== (also compares x/z)</a:t>
            </a:r>
          </a:p>
          <a:p>
            <a:pPr rtl="0">
              <a:spcBef>
                <a:spcPts val="0"/>
              </a:spcBef>
              <a:buNone/>
            </a:pP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" sz="1800"/>
              <a:t>Arithmetic: +,-,*,/,% (mod, takes the sign of operand 1)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Operators, ctd.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 dirty="0"/>
              <a:t>Can you tell the difference between the following expressions? What are the sizes of each expression and what do they mean?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dirty="0"/>
              <a:t>Declaration: wire [31:0] a,b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a &amp; b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a &amp;&amp; b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(&amp;a) &amp; (&amp;b)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(&amp;a) &amp;&amp; (&amp;b)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&amp;(a &amp;&amp; b)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a &amp;&amp; (&amp;b)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Operators, ctd.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Shift: &lt;&lt;, &gt;&gt;(logical)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         &lt;&lt;&lt;, &gt;&gt;&gt; (arithmetic)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Conditional: sel ? a : b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Concatenation: {a, b}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Replication: {n{m}}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Assignment: =(blocking), &lt;= (non-blocking)</a:t>
            </a:r>
          </a:p>
          <a:p>
            <a:pPr lvl="0" rtl="0">
              <a:spcBef>
                <a:spcPts val="0"/>
              </a:spcBef>
              <a:buNone/>
            </a:pPr>
            <a:endParaRPr lang="en" sz="1800" dirty="0"/>
          </a:p>
          <a:p>
            <a:pPr lvl="0">
              <a:buNone/>
            </a:pPr>
            <a:r>
              <a:rPr lang="en" sz="1800" dirty="0"/>
              <a:t>Good reference: </a:t>
            </a:r>
            <a:r>
              <a:rPr lang="en-US" sz="1800" dirty="0"/>
              <a:t>http://www.asic-world.com/verilog/operators2.html</a:t>
            </a:r>
            <a:endParaRPr lang="en" sz="1800" dirty="0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Basic building block: modules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1800" dirty="0"/>
              <a:t>port: input / output / inout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1800" dirty="0"/>
              <a:t>Signal declarations: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wire [3:0] a;</a:t>
            </a:r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75000"/>
              <a:buFont typeface="Trebuchet MS"/>
              <a:buAutoNum type="alphaLcPeriod"/>
            </a:pPr>
            <a:r>
              <a:rPr lang="en" sz="1600" dirty="0"/>
              <a:t>Rule-of-thumb: stick to [MSB:LSB]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 startAt="3"/>
            </a:pPr>
            <a:r>
              <a:rPr lang="en" sz="1800" dirty="0"/>
              <a:t>Concurrent logic blocks, one of the following:</a:t>
            </a:r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75000"/>
              <a:buFont typeface="Trebuchet MS"/>
              <a:buAutoNum type="alphaLcPeriod"/>
            </a:pPr>
            <a:r>
              <a:rPr lang="en" sz="1600" dirty="0"/>
              <a:t>continuous assignments</a:t>
            </a:r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75000"/>
              <a:buFont typeface="Trebuchet MS"/>
              <a:buAutoNum type="alphaLcPeriod"/>
            </a:pPr>
            <a:r>
              <a:rPr lang="en" sz="1600" dirty="0"/>
              <a:t>initial blocks (only used in behavioral modeling)</a:t>
            </a:r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75000"/>
              <a:buFont typeface="Trebuchet MS"/>
              <a:buAutoNum type="alphaLcPeriod"/>
            </a:pPr>
            <a:r>
              <a:rPr lang="en" sz="1600" dirty="0"/>
              <a:t>always blocks (either sequential or </a:t>
            </a:r>
            <a:r>
              <a:rPr lang="en" sz="1600" dirty="0" smtClean="0"/>
              <a:t>combinational)</a:t>
            </a:r>
            <a:endParaRPr lang="en" sz="1600" dirty="0"/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75000"/>
              <a:buFont typeface="Trebuchet MS"/>
              <a:buAutoNum type="alphaLcPeriod"/>
            </a:pPr>
            <a:r>
              <a:rPr lang="en" sz="1600" dirty="0"/>
              <a:t>forever blocks (only used in behavioral modeling)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 startAt="3"/>
            </a:pPr>
            <a:r>
              <a:rPr lang="en" sz="1800" dirty="0"/>
              <a:t>Instantiations of sub-modules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48200" y="976314"/>
            <a:ext cx="4038600" cy="3836986"/>
          </a:xfrm>
        </p:spPr>
        <p:txBody>
          <a:bodyPr>
            <a:normAutofit fontScale="55000" lnSpcReduction="20000"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module top(a, b, ci, s, co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);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input a, b, ci;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output s, co;</a:t>
            </a:r>
          </a:p>
          <a:p>
            <a:pPr>
              <a:spcBef>
                <a:spcPts val="0"/>
              </a:spcBef>
              <a:buNone/>
            </a:pP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wire s;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reg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g, p, co;</a:t>
            </a:r>
          </a:p>
          <a:p>
            <a:pPr>
              <a:spcBef>
                <a:spcPts val="0"/>
              </a:spcBef>
              <a:buNone/>
            </a:pP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assign s = a ^ b ^ ci;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// combinatorial always 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// block using begin/end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// always @* is Verilog-2001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 always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@* begin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g = a &amp; b;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p = a | b; 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co = g | (p &amp; ci);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end</a:t>
            </a:r>
          </a:p>
          <a:p>
            <a:pPr>
              <a:spcBef>
                <a:spcPts val="0"/>
              </a:spcBef>
              <a:buNone/>
            </a:pP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endmodule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Always Block: Sensitivity list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dirty="0"/>
              <a:t>Level sensitive: changes to any signals on the sensitivity list will invoke the always block. Used in combinational circuits.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always @ (a or b) / always @* (verilog-2001, recommended)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dirty="0"/>
              <a:t>Edge sensitive: invoke always block on specified signal edges. Used in sequential circuits.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always @ (posedge clk or posedge reset)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Words>1650</Words>
  <Application>Microsoft Office PowerPoint</Application>
  <PresentationFormat>On-screen Show (16:9)</PresentationFormat>
  <Paragraphs>301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Courier New</vt:lpstr>
      <vt:lpstr>Trebuchet MS</vt:lpstr>
      <vt:lpstr>Wingdings</vt:lpstr>
      <vt:lpstr>Office Theme</vt:lpstr>
      <vt:lpstr>Introduction to Verilog</vt:lpstr>
      <vt:lpstr>Overview of Verilog</vt:lpstr>
      <vt:lpstr>Behavioral vs Synthesizable code</vt:lpstr>
      <vt:lpstr>Data Values</vt:lpstr>
      <vt:lpstr>Operators</vt:lpstr>
      <vt:lpstr>Operators, ctd.</vt:lpstr>
      <vt:lpstr>Operators, ctd.</vt:lpstr>
      <vt:lpstr>Basic building block: modules</vt:lpstr>
      <vt:lpstr>Always Block: Sensitivity list</vt:lpstr>
      <vt:lpstr>Always Block: case, if/else</vt:lpstr>
      <vt:lpstr>Always Blocks: case, if/else ctd.</vt:lpstr>
      <vt:lpstr>Always Block: Looping (while, for, repeat)</vt:lpstr>
      <vt:lpstr>Data types: wire, reg</vt:lpstr>
      <vt:lpstr>Wire vs. reg</vt:lpstr>
      <vt:lpstr>Sequential circuit example: modulo 64 counter</vt:lpstr>
      <vt:lpstr>Blocking/Non-blocking assignments</vt:lpstr>
      <vt:lpstr>Assignment operator guidelines</vt:lpstr>
      <vt:lpstr>Module instantiation</vt:lpstr>
      <vt:lpstr>Example</vt:lpstr>
      <vt:lpstr>Schematics output</vt:lpstr>
      <vt:lpstr>Testbench</vt:lpstr>
      <vt:lpstr>Initial block</vt:lpstr>
      <vt:lpstr>Parameter</vt:lpstr>
      <vt:lpstr>Instantiation of parameterized module: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Verilog</dc:title>
  <dc:creator>billi_000</dc:creator>
  <cp:lastModifiedBy>Luna</cp:lastModifiedBy>
  <cp:revision>129</cp:revision>
  <dcterms:modified xsi:type="dcterms:W3CDTF">2017-04-04T17:11:10Z</dcterms:modified>
</cp:coreProperties>
</file>