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80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351" r:id="rId4"/>
    <p:sldId id="372" r:id="rId5"/>
    <p:sldId id="374" r:id="rId6"/>
    <p:sldId id="400" r:id="rId7"/>
    <p:sldId id="313" r:id="rId8"/>
    <p:sldId id="401" r:id="rId9"/>
    <p:sldId id="375" r:id="rId10"/>
    <p:sldId id="377" r:id="rId11"/>
    <p:sldId id="378" r:id="rId12"/>
    <p:sldId id="379" r:id="rId13"/>
    <p:sldId id="380" r:id="rId14"/>
    <p:sldId id="381" r:id="rId15"/>
    <p:sldId id="403" r:id="rId16"/>
    <p:sldId id="383" r:id="rId17"/>
    <p:sldId id="385" r:id="rId18"/>
    <p:sldId id="387" r:id="rId19"/>
    <p:sldId id="382" r:id="rId20"/>
    <p:sldId id="389" r:id="rId21"/>
    <p:sldId id="388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86" r:id="rId32"/>
    <p:sldId id="3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86531" autoAdjust="0"/>
  </p:normalViewPr>
  <p:slideViewPr>
    <p:cSldViewPr snapToGrid="0" snapToObjects="1">
      <p:cViewPr varScale="1">
        <p:scale>
          <a:sx n="110" d="100"/>
          <a:sy n="110" d="100"/>
        </p:scale>
        <p:origin x="2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FC8C-630F-2B4A-84BC-8AA08610107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5E3F-83C3-2841-AA50-DF5335EB5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7642-618F-2748-BACF-3BDF37BFA99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C911-FAE8-6B4B-929D-8719EC52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DA5F-D827-6F4C-9989-C0A7CAB34FA0}" type="datetime1">
              <a:rPr lang="en-GB" smtClean="0"/>
              <a:t>15/02/2022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D5A0-943A-524D-98C9-0E9E46498265}" type="datetime1">
              <a:rPr lang="en-GB" smtClean="0"/>
              <a:t>15/02/2022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C29-49FE-574F-8484-AF4BE9111C0C}" type="datetime1">
              <a:rPr lang="en-GB" smtClean="0"/>
              <a:t>15/02/2022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CBA-5061-0449-B14F-CD82DA437EC4}" type="datetime1">
              <a:rPr lang="en-GB" smtClean="0"/>
              <a:t>15/02/2022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89A-7625-E044-BD6E-E30103AEC226}" type="datetime1">
              <a:rPr lang="en-GB" smtClean="0"/>
              <a:t>15/02/2022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22CA-F416-7745-8782-08FD15F06959}" type="datetime1">
              <a:rPr lang="en-GB" smtClean="0"/>
              <a:t>15/02/2022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F45D-89F3-E548-9D01-2F7352B73CCD}" type="datetime1">
              <a:rPr lang="en-GB" smtClean="0"/>
              <a:t>15/02/2022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CBA8-349D-8A44-ADCA-69377A02E473}" type="datetime1">
              <a:rPr lang="en-GB" smtClean="0"/>
              <a:t>15/02/2022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D34-C904-474D-8C04-4B36A4E83FF0}" type="datetime1">
              <a:rPr lang="en-GB" smtClean="0"/>
              <a:t>15/02/2022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7AD2-16D1-F342-8303-96D78AFA039B}" type="datetime1">
              <a:rPr lang="en-GB" smtClean="0"/>
              <a:t>15/02/2022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BA20-3CD1-BD4F-91A9-9F5FBFA24E80}" type="datetime1">
              <a:rPr lang="en-GB" smtClean="0"/>
              <a:t>15/02/2022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6" y="663067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6" y="6418651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609" y="6437339"/>
            <a:ext cx="13733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BA7A0A7-27ED-B04E-958C-502C6042FF85}" type="datetime1">
              <a:rPr lang="en-GB" smtClean="0"/>
              <a:t>15/02/2022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726" y="6428180"/>
            <a:ext cx="254794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fi-FI"/>
              <a:t>K. Hui 2021-2022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4526" y="642818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7" r:id="rId1"/>
    <p:sldLayoutId id="2147486808" r:id="rId2"/>
    <p:sldLayoutId id="2147486809" r:id="rId3"/>
    <p:sldLayoutId id="2147486810" r:id="rId4"/>
    <p:sldLayoutId id="2147486811" r:id="rId5"/>
    <p:sldLayoutId id="2147486812" r:id="rId6"/>
    <p:sldLayoutId id="2147486813" r:id="rId7"/>
    <p:sldLayoutId id="2147486814" r:id="rId8"/>
    <p:sldLayoutId id="2147486815" r:id="rId9"/>
    <p:sldLayoutId id="2147486816" r:id="rId10"/>
    <p:sldLayoutId id="214748681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forms.asp" TargetMode="External"/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hp/php_mysql_intro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SOFTWARE PROJECT ENGINEERING</a:t>
            </a:r>
            <a:br>
              <a:rPr lang="en-US" baseline="0" dirty="0"/>
            </a:br>
            <a:r>
              <a:rPr lang="en-US" baseline="0" dirty="0"/>
              <a:t>(CMM004)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Tutorial#03 – Web Basics &amp; Implementing Login Using PHP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30E9B-578C-1E4B-A1A0-EEBD86FE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257BB-2D7B-6844-A336-28CC9056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8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Anatomy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7535"/>
          </a:xfrm>
        </p:spPr>
        <p:txBody>
          <a:bodyPr>
            <a:normAutofit/>
          </a:bodyPr>
          <a:lstStyle/>
          <a:p>
            <a:r>
              <a:rPr lang="en-US" dirty="0"/>
              <a:t>a GET request to the URL:</a:t>
            </a:r>
          </a:p>
          <a:p>
            <a:pPr lvl="1">
              <a:buNone/>
            </a:pPr>
            <a:r>
              <a:rPr lang="en-US" dirty="0">
                <a:solidFill>
                  <a:srgbClr val="7030A0"/>
                </a:solidFill>
                <a:latin typeface="Candara" pitchFamily="34" charset="0"/>
              </a:rPr>
              <a:t>http://www.comp.rgu.ac.uk/staff/khui/index.html</a:t>
            </a:r>
            <a:endParaRPr lang="en-GB" dirty="0">
              <a:solidFill>
                <a:srgbClr val="7030A0"/>
              </a:solidFill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625" y="4349859"/>
            <a:ext cx="77027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GET /staff/</a:t>
            </a:r>
            <a:r>
              <a:rPr lang="en-GB" altLang="zh-TW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khui</a:t>
            </a:r>
            <a:r>
              <a:rPr lang="en-GB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/index.html HTTP/1.1</a:t>
            </a:r>
          </a:p>
          <a:p>
            <a:r>
              <a:rPr lang="en-GB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Host: www.comp.rgu.ac.uk</a:t>
            </a:r>
          </a:p>
          <a:p>
            <a:r>
              <a:rPr lang="en-GB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Connection: close</a:t>
            </a:r>
          </a:p>
          <a:p>
            <a:endParaRPr lang="en-GB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06598" y="5645259"/>
            <a:ext cx="3733800" cy="520482"/>
            <a:chOff x="1057275" y="4733925"/>
            <a:chExt cx="3733800" cy="520482"/>
          </a:xfrm>
        </p:grpSpPr>
        <p:sp>
          <p:nvSpPr>
            <p:cNvPr id="7" name="Right Brace 6"/>
            <p:cNvSpPr/>
            <p:nvPr/>
          </p:nvSpPr>
          <p:spPr>
            <a:xfrm>
              <a:off x="1057275" y="4733925"/>
              <a:ext cx="200025" cy="52048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2999" y="4792743"/>
              <a:ext cx="3648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a blank line to specify end of header</a:t>
              </a:r>
              <a:endParaRPr lang="en-GB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02211" y="4847777"/>
            <a:ext cx="2521164" cy="683181"/>
            <a:chOff x="5952888" y="3936443"/>
            <a:chExt cx="2521164" cy="683181"/>
          </a:xfrm>
        </p:grpSpPr>
        <p:sp>
          <p:nvSpPr>
            <p:cNvPr id="9" name="Right Brace 8"/>
            <p:cNvSpPr/>
            <p:nvPr/>
          </p:nvSpPr>
          <p:spPr>
            <a:xfrm>
              <a:off x="5952888" y="3936443"/>
              <a:ext cx="200025" cy="68318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73752" y="4087594"/>
              <a:ext cx="240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multiple header lines</a:t>
              </a:r>
              <a:endParaRPr lang="en-GB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4" name="Picture 12" descr="http://www.clker.com/cliparts/l/W/1/j/L/0/thin-client-monitor-and-keyboard-hi.png">
            <a:extLst>
              <a:ext uri="{FF2B5EF4-FFF2-40B4-BE49-F238E27FC236}">
                <a16:creationId xmlns:a16="http://schemas.microsoft.com/office/drawing/2014/main" id="{D4938B48-2BAE-2F49-AD44-275D6CB91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623" y="3112246"/>
            <a:ext cx="1018404" cy="1025262"/>
          </a:xfrm>
          <a:prstGeom prst="rect">
            <a:avLst/>
          </a:prstGeom>
          <a:noFill/>
        </p:spPr>
      </p:pic>
      <p:pic>
        <p:nvPicPr>
          <p:cNvPr id="15" name="Picture 14" descr="http://www.clker.com/cliparts/7/5/5/9/11949856881991616238apacheconf..svg.hi.png">
            <a:extLst>
              <a:ext uri="{FF2B5EF4-FFF2-40B4-BE49-F238E27FC236}">
                <a16:creationId xmlns:a16="http://schemas.microsoft.com/office/drawing/2014/main" id="{4490D3F0-5915-F047-8F35-63C3158C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9948" y="2913609"/>
            <a:ext cx="1617500" cy="1339829"/>
          </a:xfrm>
          <a:prstGeom prst="rect">
            <a:avLst/>
          </a:prstGeom>
          <a:noFill/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003700C-3773-2546-8438-DF2DEC6DFCEF}"/>
              </a:ext>
            </a:extLst>
          </p:cNvPr>
          <p:cNvGrpSpPr/>
          <p:nvPr/>
        </p:nvGrpSpPr>
        <p:grpSpPr>
          <a:xfrm>
            <a:off x="2493618" y="3093395"/>
            <a:ext cx="3608618" cy="406526"/>
            <a:chOff x="2493618" y="3093395"/>
            <a:chExt cx="3608618" cy="4065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453B10-3C97-914F-8710-F9831BDA2A3C}"/>
                </a:ext>
              </a:extLst>
            </p:cNvPr>
            <p:cNvSpPr txBox="1"/>
            <p:nvPr/>
          </p:nvSpPr>
          <p:spPr>
            <a:xfrm>
              <a:off x="2621538" y="3093395"/>
              <a:ext cx="3191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GET /staff/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khui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index.html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…</a:t>
              </a:r>
              <a:endParaRPr lang="en-GB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4F77C6B-7533-8046-AEF2-A03AC6B8B0FC}"/>
                </a:ext>
              </a:extLst>
            </p:cNvPr>
            <p:cNvCxnSpPr/>
            <p:nvPr/>
          </p:nvCxnSpPr>
          <p:spPr>
            <a:xfrm>
              <a:off x="2493618" y="3498333"/>
              <a:ext cx="36086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4D7EA21B-2492-7841-A0F1-5A50AE90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C3A2F8F-6523-DD48-8EB3-DC4C92AE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Anatomy 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600200"/>
            <a:ext cx="8423564" cy="2018921"/>
          </a:xfrm>
        </p:spPr>
        <p:txBody>
          <a:bodyPr>
            <a:normAutofit/>
          </a:bodyPr>
          <a:lstStyle/>
          <a:p>
            <a:r>
              <a:rPr lang="en-US" dirty="0"/>
              <a:t>a GET request to a URL with query parameters:</a:t>
            </a:r>
          </a:p>
          <a:p>
            <a:endParaRPr lang="en-US" dirty="0"/>
          </a:p>
          <a:p>
            <a:pPr lvl="1">
              <a:buNone/>
            </a:pPr>
            <a:r>
              <a:rPr lang="en-US" dirty="0">
                <a:solidFill>
                  <a:srgbClr val="7030A0"/>
                </a:solidFill>
                <a:latin typeface="Candara" pitchFamily="34" charset="0"/>
              </a:rPr>
              <a:t>http://</a:t>
            </a:r>
            <a:r>
              <a:rPr lang="en-US" dirty="0" err="1">
                <a:solidFill>
                  <a:srgbClr val="7030A0"/>
                </a:solidFill>
                <a:latin typeface="Candara" pitchFamily="34" charset="0"/>
              </a:rPr>
              <a:t>currencyexchange.appspot.com</a:t>
            </a:r>
            <a:r>
              <a:rPr lang="en-US" dirty="0">
                <a:solidFill>
                  <a:srgbClr val="7030A0"/>
                </a:solidFill>
                <a:latin typeface="Candara" pitchFamily="34" charset="0"/>
              </a:rPr>
              <a:t>/currency/</a:t>
            </a:r>
            <a:r>
              <a:rPr lang="en-US" dirty="0" err="1">
                <a:solidFill>
                  <a:srgbClr val="7030A0"/>
                </a:solidFill>
                <a:latin typeface="Candara" pitchFamily="34" charset="0"/>
              </a:rPr>
              <a:t>exchange?from</a:t>
            </a:r>
            <a:r>
              <a:rPr lang="en-US" dirty="0">
                <a:solidFill>
                  <a:srgbClr val="7030A0"/>
                </a:solidFill>
                <a:latin typeface="Candara" pitchFamily="34" charset="0"/>
              </a:rPr>
              <a:t>=</a:t>
            </a:r>
            <a:r>
              <a:rPr lang="en-US" dirty="0" err="1">
                <a:solidFill>
                  <a:srgbClr val="7030A0"/>
                </a:solidFill>
                <a:latin typeface="Candara" pitchFamily="34" charset="0"/>
              </a:rPr>
              <a:t>GBP&amp;to</a:t>
            </a:r>
            <a:r>
              <a:rPr lang="en-US" dirty="0">
                <a:solidFill>
                  <a:srgbClr val="7030A0"/>
                </a:solidFill>
                <a:latin typeface="Candara" pitchFamily="34" charset="0"/>
              </a:rPr>
              <a:t>=</a:t>
            </a:r>
            <a:r>
              <a:rPr lang="en-US" dirty="0" err="1">
                <a:solidFill>
                  <a:srgbClr val="7030A0"/>
                </a:solidFill>
                <a:latin typeface="Candara" pitchFamily="34" charset="0"/>
              </a:rPr>
              <a:t>HKD&amp;amount</a:t>
            </a:r>
            <a:r>
              <a:rPr lang="en-US" dirty="0">
                <a:solidFill>
                  <a:srgbClr val="7030A0"/>
                </a:solidFill>
                <a:latin typeface="Candara" pitchFamily="34" charset="0"/>
              </a:rPr>
              <a:t>=100.0</a:t>
            </a:r>
          </a:p>
          <a:p>
            <a:pPr lvl="1">
              <a:buNone/>
            </a:pPr>
            <a:endParaRPr lang="en-GB" dirty="0">
              <a:solidFill>
                <a:srgbClr val="7030A0"/>
              </a:solidFill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499" y="4383860"/>
            <a:ext cx="8499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GET /currency/</a:t>
            </a:r>
            <a:r>
              <a:rPr lang="en-GB" altLang="zh-TW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exchange?from</a:t>
            </a:r>
            <a:r>
              <a:rPr lang="en-GB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=</a:t>
            </a:r>
            <a:r>
              <a:rPr lang="en-GB" altLang="zh-TW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GBP&amp;to</a:t>
            </a:r>
            <a:r>
              <a:rPr lang="en-GB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=</a:t>
            </a:r>
            <a:r>
              <a:rPr lang="en-GB" altLang="zh-TW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HKD&amp;amount</a:t>
            </a:r>
            <a:r>
              <a:rPr lang="en-GB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=100.0 HTTP/1.1</a:t>
            </a:r>
          </a:p>
          <a:p>
            <a:r>
              <a:rPr lang="en-GB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Host: currencyexchange.appspot.com</a:t>
            </a:r>
          </a:p>
          <a:p>
            <a:r>
              <a:rPr lang="en-GB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Connection: close</a:t>
            </a:r>
          </a:p>
          <a:p>
            <a:endParaRPr lang="en-US" altLang="zh-TW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05400" y="4704796"/>
            <a:ext cx="2372798" cy="532031"/>
            <a:chOff x="5105400" y="3951030"/>
            <a:chExt cx="2372798" cy="532031"/>
          </a:xfrm>
        </p:grpSpPr>
        <p:sp>
          <p:nvSpPr>
            <p:cNvPr id="7" name="Right Brace 6"/>
            <p:cNvSpPr/>
            <p:nvPr/>
          </p:nvSpPr>
          <p:spPr>
            <a:xfrm>
              <a:off x="5105400" y="3951030"/>
              <a:ext cx="200025" cy="53203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5425" y="3998655"/>
              <a:ext cx="217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multiple header lines</a:t>
              </a:r>
              <a:endParaRPr lang="en-GB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09495" y="3792241"/>
            <a:ext cx="3934043" cy="591618"/>
            <a:chOff x="3409495" y="3038475"/>
            <a:chExt cx="3934043" cy="591618"/>
          </a:xfrm>
        </p:grpSpPr>
        <p:sp>
          <p:nvSpPr>
            <p:cNvPr id="9" name="Right Brace 8"/>
            <p:cNvSpPr/>
            <p:nvPr/>
          </p:nvSpPr>
          <p:spPr>
            <a:xfrm rot="16200000">
              <a:off x="5276504" y="1563059"/>
              <a:ext cx="200025" cy="393404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62449" y="3038475"/>
              <a:ext cx="212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parameters in URL</a:t>
              </a:r>
              <a:endParaRPr lang="en-GB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8175" y="5236827"/>
            <a:ext cx="3848101" cy="520482"/>
            <a:chOff x="638175" y="4483061"/>
            <a:chExt cx="3848101" cy="520482"/>
          </a:xfrm>
        </p:grpSpPr>
        <p:sp>
          <p:nvSpPr>
            <p:cNvPr id="11" name="Right Brace 10"/>
            <p:cNvSpPr/>
            <p:nvPr/>
          </p:nvSpPr>
          <p:spPr>
            <a:xfrm>
              <a:off x="638175" y="4483061"/>
              <a:ext cx="200025" cy="52048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4634211"/>
              <a:ext cx="3648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a blank line to specify end of header</a:t>
              </a:r>
              <a:endParaRPr lang="en-GB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8EF1087-48E3-D747-AACA-BBF9A7C7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93BFC3B-9766-1D4F-86FE-A835957D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Anatomy 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899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POST request with a body to the URL:</a:t>
            </a:r>
          </a:p>
          <a:p>
            <a:endParaRPr lang="en-US" dirty="0"/>
          </a:p>
          <a:p>
            <a:pPr lvl="1">
              <a:buNone/>
            </a:pPr>
            <a:r>
              <a:rPr lang="en-US" dirty="0">
                <a:solidFill>
                  <a:srgbClr val="7030A0"/>
                </a:solidFill>
                <a:latin typeface="Candara" pitchFamily="34" charset="0"/>
              </a:rPr>
              <a:t>http://currencyexchange.appspot.com/currency/exchange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with parameters: from=GBP, to=HKD, rate=12.50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28452" y="3557762"/>
            <a:ext cx="64524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POST /currency/exchange HTTP/1.1</a:t>
            </a:r>
          </a:p>
          <a:p>
            <a:r>
              <a:rPr lang="en-GB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Host: currencyexchange.appspot.com</a:t>
            </a:r>
          </a:p>
          <a:p>
            <a:r>
              <a:rPr lang="en-GB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Connection: close</a:t>
            </a:r>
          </a:p>
          <a:p>
            <a:endParaRPr lang="en-US" altLang="zh-TW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" charset="0"/>
            </a:endParaRPr>
          </a:p>
          <a:p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from=GBP</a:t>
            </a:r>
          </a:p>
          <a:p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to=HKD</a:t>
            </a:r>
          </a:p>
          <a:p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rate=12.50</a:t>
            </a:r>
            <a:endParaRPr lang="en-GB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18926" y="5158638"/>
            <a:ext cx="2905599" cy="927838"/>
            <a:chOff x="2818926" y="5158638"/>
            <a:chExt cx="2905599" cy="927838"/>
          </a:xfrm>
        </p:grpSpPr>
        <p:sp>
          <p:nvSpPr>
            <p:cNvPr id="9" name="Right Brace 8"/>
            <p:cNvSpPr/>
            <p:nvPr/>
          </p:nvSpPr>
          <p:spPr>
            <a:xfrm>
              <a:off x="2818926" y="5158638"/>
              <a:ext cx="200025" cy="92783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76075" y="5399216"/>
              <a:ext cx="284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parameters in request body</a:t>
              </a:r>
              <a:endParaRPr lang="en-GB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7275" y="4687548"/>
            <a:ext cx="3776433" cy="404786"/>
            <a:chOff x="1057275" y="4687548"/>
            <a:chExt cx="3776433" cy="404786"/>
          </a:xfrm>
        </p:grpSpPr>
        <p:sp>
          <p:nvSpPr>
            <p:cNvPr id="11" name="Right Brace 10"/>
            <p:cNvSpPr/>
            <p:nvPr/>
          </p:nvSpPr>
          <p:spPr>
            <a:xfrm>
              <a:off x="1057275" y="4687548"/>
              <a:ext cx="200025" cy="4047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5632" y="4687548"/>
              <a:ext cx="3648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a blank line to specify end of header</a:t>
              </a:r>
              <a:endParaRPr lang="en-GB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94447" y="4051992"/>
            <a:ext cx="2172773" cy="1348208"/>
            <a:chOff x="5994447" y="4051992"/>
            <a:chExt cx="2172773" cy="1348208"/>
          </a:xfrm>
        </p:grpSpPr>
        <p:sp>
          <p:nvSpPr>
            <p:cNvPr id="7" name="Right Brace 6"/>
            <p:cNvSpPr/>
            <p:nvPr/>
          </p:nvSpPr>
          <p:spPr>
            <a:xfrm>
              <a:off x="7080834" y="4051992"/>
              <a:ext cx="200025" cy="68318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94447" y="5030868"/>
              <a:ext cx="217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multiple header lines</a:t>
              </a:r>
              <a:endParaRPr lang="en-GB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Shape 27"/>
            <p:cNvCxnSpPr>
              <a:stCxn id="8" idx="3"/>
            </p:cNvCxnSpPr>
            <p:nvPr/>
          </p:nvCxnSpPr>
          <p:spPr>
            <a:xfrm flipH="1" flipV="1">
              <a:off x="7280859" y="4346316"/>
              <a:ext cx="886361" cy="869218"/>
            </a:xfrm>
            <a:prstGeom prst="curvedConnector3">
              <a:avLst>
                <a:gd name="adj1" fmla="val -2579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E4A4700-433A-4D43-8C51-777A2417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B1A7713-7247-D242-A37A-5CB779A8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8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Reply Anatomy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85825"/>
          </a:xfrm>
        </p:spPr>
        <p:txBody>
          <a:bodyPr/>
          <a:lstStyle/>
          <a:p>
            <a:r>
              <a:rPr lang="en-US" dirty="0"/>
              <a:t>a reply from the server to the client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78692" y="3519555"/>
            <a:ext cx="7039198" cy="281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HTTP/1.1 200 OK</a:t>
            </a:r>
          </a:p>
          <a:p>
            <a:pPr>
              <a:lnSpc>
                <a:spcPct val="90000"/>
              </a:lnSpc>
            </a:pPr>
            <a:r>
              <a:rPr lang="en-GB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Content-Type: text/html</a:t>
            </a:r>
          </a:p>
          <a:p>
            <a:pPr>
              <a:lnSpc>
                <a:spcPct val="90000"/>
              </a:lnSpc>
            </a:pPr>
            <a:r>
              <a:rPr lang="en-GB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Content-Length: 2051</a:t>
            </a:r>
          </a:p>
          <a:p>
            <a:pPr>
              <a:lnSpc>
                <a:spcPct val="90000"/>
              </a:lnSpc>
            </a:pPr>
            <a:endParaRPr lang="en-GB" altLang="zh-TW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" charset="0"/>
            </a:endParaRPr>
          </a:p>
          <a:p>
            <a:pPr>
              <a:lnSpc>
                <a:spcPct val="90000"/>
              </a:lnSpc>
            </a:pPr>
            <a:r>
              <a:rPr lang="en-GB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&lt;html&gt;</a:t>
            </a:r>
          </a:p>
          <a:p>
            <a:pPr>
              <a:lnSpc>
                <a:spcPct val="90000"/>
              </a:lnSpc>
            </a:pPr>
            <a:r>
              <a:rPr lang="en-GB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GB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" charset="0"/>
              </a:rPr>
              <a:t>&lt;/html&gt;</a:t>
            </a:r>
            <a:endParaRPr lang="en-US" altLang="zh-TW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64665" y="4672079"/>
            <a:ext cx="3776433" cy="404786"/>
            <a:chOff x="1057275" y="3876675"/>
            <a:chExt cx="3776433" cy="404786"/>
          </a:xfrm>
        </p:grpSpPr>
        <p:sp>
          <p:nvSpPr>
            <p:cNvPr id="7" name="Right Brace 6"/>
            <p:cNvSpPr/>
            <p:nvPr/>
          </p:nvSpPr>
          <p:spPr>
            <a:xfrm>
              <a:off x="1057275" y="3876675"/>
              <a:ext cx="200025" cy="4047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85632" y="3876675"/>
              <a:ext cx="3648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a blank line to specify end of header</a:t>
              </a:r>
              <a:endParaRPr lang="en-GB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01812" y="3943146"/>
            <a:ext cx="2372798" cy="683181"/>
            <a:chOff x="5794422" y="3147742"/>
            <a:chExt cx="2372798" cy="683181"/>
          </a:xfrm>
        </p:grpSpPr>
        <p:sp>
          <p:nvSpPr>
            <p:cNvPr id="9" name="Right Brace 8"/>
            <p:cNvSpPr/>
            <p:nvPr/>
          </p:nvSpPr>
          <p:spPr>
            <a:xfrm>
              <a:off x="5794422" y="3147742"/>
              <a:ext cx="200025" cy="68318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4447" y="3286125"/>
              <a:ext cx="217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multiple header lines</a:t>
              </a:r>
              <a:endParaRPr lang="en-GB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3854" y="5236253"/>
            <a:ext cx="2372798" cy="923330"/>
            <a:chOff x="2366464" y="4440849"/>
            <a:chExt cx="2372798" cy="923330"/>
          </a:xfrm>
        </p:grpSpPr>
        <p:sp>
          <p:nvSpPr>
            <p:cNvPr id="12" name="Right Brace 11"/>
            <p:cNvSpPr/>
            <p:nvPr/>
          </p:nvSpPr>
          <p:spPr>
            <a:xfrm>
              <a:off x="2366464" y="4440849"/>
              <a:ext cx="200025" cy="8944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66489" y="4440849"/>
              <a:ext cx="21727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reply body</a:t>
              </a:r>
            </a:p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(type specified in content-type header)</a:t>
              </a:r>
              <a:endParaRPr lang="en-GB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8" name="Picture 12" descr="http://www.clker.com/cliparts/l/W/1/j/L/0/thin-client-monitor-and-keyboard-hi.png">
            <a:extLst>
              <a:ext uri="{FF2B5EF4-FFF2-40B4-BE49-F238E27FC236}">
                <a16:creationId xmlns:a16="http://schemas.microsoft.com/office/drawing/2014/main" id="{CE4D9E08-C3DA-8D48-84B3-005579A32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665" y="2270503"/>
            <a:ext cx="1018404" cy="1025262"/>
          </a:xfrm>
          <a:prstGeom prst="rect">
            <a:avLst/>
          </a:prstGeom>
          <a:noFill/>
        </p:spPr>
      </p:pic>
      <p:pic>
        <p:nvPicPr>
          <p:cNvPr id="19" name="Picture 18" descr="http://www.clker.com/cliparts/7/5/5/9/11949856881991616238apacheconf..svg.hi.png">
            <a:extLst>
              <a:ext uri="{FF2B5EF4-FFF2-40B4-BE49-F238E27FC236}">
                <a16:creationId xmlns:a16="http://schemas.microsoft.com/office/drawing/2014/main" id="{7F62615F-B1B2-E04D-BBCA-4AE30D713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7990" y="2071866"/>
            <a:ext cx="1617500" cy="1339829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82240B-C379-A144-88B0-02D71DA1FBF7}"/>
              </a:ext>
            </a:extLst>
          </p:cNvPr>
          <p:cNvSpPr txBox="1"/>
          <p:nvPr/>
        </p:nvSpPr>
        <p:spPr>
          <a:xfrm>
            <a:off x="2679580" y="2251652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GET /staff/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khui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index.html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…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5ACAD3-A598-3C41-9A5C-8072135292EA}"/>
              </a:ext>
            </a:extLst>
          </p:cNvPr>
          <p:cNvCxnSpPr/>
          <p:nvPr/>
        </p:nvCxnSpPr>
        <p:spPr>
          <a:xfrm>
            <a:off x="2551660" y="2656590"/>
            <a:ext cx="3608618" cy="158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E67E23-2EB3-3C4E-9AF6-3F823C0AB4C9}"/>
              </a:ext>
            </a:extLst>
          </p:cNvPr>
          <p:cNvCxnSpPr/>
          <p:nvPr/>
        </p:nvCxnSpPr>
        <p:spPr>
          <a:xfrm rot="10800000">
            <a:off x="2551660" y="2926281"/>
            <a:ext cx="36086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983AB0-5997-5747-ADBE-871589AB4DB2}"/>
              </a:ext>
            </a:extLst>
          </p:cNvPr>
          <p:cNvSpPr txBox="1"/>
          <p:nvPr/>
        </p:nvSpPr>
        <p:spPr>
          <a:xfrm>
            <a:off x="3350725" y="2956541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HTTP/1.1 200 OK …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54691F0-D73D-D549-BC51-605F668F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0248930-7330-A544-9380-14813AA0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9C8D-91A0-F041-8A04-BF478CD4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F78A-5063-5447-8D03-4E0B0776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reply comes with a status code</a:t>
            </a:r>
          </a:p>
          <a:p>
            <a:pPr lvl="1"/>
            <a:r>
              <a:rPr lang="en-US" sz="2400" dirty="0"/>
              <a:t>conceptually </a:t>
            </a:r>
            <a:r>
              <a:rPr lang="en-US" sz="2400" b="1" dirty="0">
                <a:solidFill>
                  <a:srgbClr val="FF0000"/>
                </a:solidFill>
              </a:rPr>
              <a:t>like the return value in a function call</a:t>
            </a:r>
          </a:p>
          <a:p>
            <a:r>
              <a:rPr lang="en-US" sz="2800" dirty="0"/>
              <a:t>tells the client the request result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2xx</a:t>
            </a:r>
            <a:r>
              <a:rPr lang="en-US" sz="2400" dirty="0"/>
              <a:t>: ok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3xx</a:t>
            </a:r>
            <a:r>
              <a:rPr lang="en-US" sz="2400" dirty="0"/>
              <a:t>: redirection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4xx</a:t>
            </a:r>
            <a:r>
              <a:rPr lang="en-US" sz="2400" dirty="0"/>
              <a:t>: client-side problems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5xx</a:t>
            </a:r>
            <a:r>
              <a:rPr lang="en-US" sz="2400" dirty="0"/>
              <a:t>: server-side problems</a:t>
            </a:r>
          </a:p>
          <a:p>
            <a:r>
              <a:rPr lang="en-US" sz="2800" dirty="0"/>
              <a:t>on a OK reply, there is usually a reply body</a:t>
            </a:r>
          </a:p>
          <a:p>
            <a:pPr lvl="1"/>
            <a:r>
              <a:rPr lang="en-US" sz="2400" dirty="0"/>
              <a:t>e.g. web page in HTML, data in JSON,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BB2F5-5F69-E34E-A25F-CBA43F6C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A0F3F-158D-114A-8CDF-DBF45469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263-547B-9B48-B3D9-A7A16C75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vs Server-side Script</a:t>
            </a:r>
          </a:p>
        </p:txBody>
      </p:sp>
      <p:pic>
        <p:nvPicPr>
          <p:cNvPr id="6" name="Picture 12" descr="http://www.clker.com/cliparts/l/W/1/j/L/0/thin-client-monitor-and-keyboard-hi.png">
            <a:extLst>
              <a:ext uri="{FF2B5EF4-FFF2-40B4-BE49-F238E27FC236}">
                <a16:creationId xmlns:a16="http://schemas.microsoft.com/office/drawing/2014/main" id="{4FA13229-C389-D448-89DC-A4630288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370" y="2901535"/>
            <a:ext cx="1386913" cy="1396253"/>
          </a:xfrm>
          <a:prstGeom prst="rect">
            <a:avLst/>
          </a:prstGeom>
          <a:noFill/>
        </p:spPr>
      </p:pic>
      <p:pic>
        <p:nvPicPr>
          <p:cNvPr id="7" name="Picture 14" descr="http://www.clker.com/cliparts/7/5/5/9/11949856881991616238apacheconf..svg.hi.png">
            <a:extLst>
              <a:ext uri="{FF2B5EF4-FFF2-40B4-BE49-F238E27FC236}">
                <a16:creationId xmlns:a16="http://schemas.microsoft.com/office/drawing/2014/main" id="{46B54643-9C3F-DA40-BFF5-A7F403D7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6443" y="2897388"/>
            <a:ext cx="1690625" cy="14004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170DA5-FCD2-9B43-BD41-559359D21711}"/>
              </a:ext>
            </a:extLst>
          </p:cNvPr>
          <p:cNvSpPr txBox="1"/>
          <p:nvPr/>
        </p:nvSpPr>
        <p:spPr>
          <a:xfrm>
            <a:off x="4160185" y="311290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request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82041-51DE-6E41-ACFC-61AC20D02D94}"/>
              </a:ext>
            </a:extLst>
          </p:cNvPr>
          <p:cNvSpPr txBox="1"/>
          <p:nvPr/>
        </p:nvSpPr>
        <p:spPr>
          <a:xfrm>
            <a:off x="4273307" y="368869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reply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11E014-5205-2B4D-B0DD-3B1DFAB6C6FB}"/>
              </a:ext>
            </a:extLst>
          </p:cNvPr>
          <p:cNvCxnSpPr/>
          <p:nvPr/>
        </p:nvCxnSpPr>
        <p:spPr>
          <a:xfrm>
            <a:off x="2829834" y="3448020"/>
            <a:ext cx="36086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CC435-C0D4-C343-BD57-406785BAD0AB}"/>
              </a:ext>
            </a:extLst>
          </p:cNvPr>
          <p:cNvCxnSpPr/>
          <p:nvPr/>
        </p:nvCxnSpPr>
        <p:spPr>
          <a:xfrm rot="10800000">
            <a:off x="2773273" y="3688690"/>
            <a:ext cx="36086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93B500-4863-C74D-88F7-A622CE43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37" y="4404406"/>
            <a:ext cx="4144807" cy="1494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handles interaction in a loaded web page</a:t>
            </a:r>
          </a:p>
          <a:p>
            <a:pPr lvl="1"/>
            <a:r>
              <a:rPr lang="en-US" dirty="0"/>
              <a:t>e.g. when a button is clicked, send an HTTP request to a URL</a:t>
            </a:r>
          </a:p>
          <a:p>
            <a:pPr lvl="1"/>
            <a:r>
              <a:rPr lang="en-US" dirty="0"/>
              <a:t>update web page when reply is received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4ABB8C-C033-E648-A52B-0BE913049BDD}"/>
              </a:ext>
            </a:extLst>
          </p:cNvPr>
          <p:cNvSpPr txBox="1">
            <a:spLocks/>
          </p:cNvSpPr>
          <p:nvPr/>
        </p:nvSpPr>
        <p:spPr>
          <a:xfrm>
            <a:off x="456412" y="2161700"/>
            <a:ext cx="2401703" cy="61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e.g. JavaScript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23427C7-491C-A149-BB37-010A232FA9D8}"/>
              </a:ext>
            </a:extLst>
          </p:cNvPr>
          <p:cNvSpPr txBox="1">
            <a:spLocks/>
          </p:cNvSpPr>
          <p:nvPr/>
        </p:nvSpPr>
        <p:spPr>
          <a:xfrm>
            <a:off x="4994979" y="4332770"/>
            <a:ext cx="3781376" cy="1885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handles a client request to a URL</a:t>
            </a:r>
          </a:p>
          <a:p>
            <a:pPr lvl="1"/>
            <a:r>
              <a:rPr lang="en-US" dirty="0"/>
              <a:t>returns status code + reply</a:t>
            </a:r>
          </a:p>
          <a:p>
            <a:r>
              <a:rPr lang="en-US" dirty="0"/>
              <a:t>e.g. connect to a database and generate a HTML page with content</a:t>
            </a:r>
          </a:p>
          <a:p>
            <a:r>
              <a:rPr lang="en-US" dirty="0"/>
              <a:t>create a session when user logs 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CBDB37-7C49-B14A-B3B9-65E8EAE43648}"/>
              </a:ext>
            </a:extLst>
          </p:cNvPr>
          <p:cNvSpPr txBox="1">
            <a:spLocks/>
          </p:cNvSpPr>
          <p:nvPr/>
        </p:nvSpPr>
        <p:spPr>
          <a:xfrm>
            <a:off x="6410172" y="2272004"/>
            <a:ext cx="1501038" cy="504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e.g. PHP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017AE32-CD30-DE4E-853B-54B44DF4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DF87B38-0A24-454E-801E-8D3BD4FE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  <p:bldP spid="13" grpId="0"/>
      <p:bldP spid="14" grpId="0" build="p" bldLvl="2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EDBC-1C26-EE46-B0FA-5F34A562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8B82-1EF6-3A43-9DA3-F67EF0FA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49687" cy="4525963"/>
          </a:xfrm>
        </p:spPr>
        <p:txBody>
          <a:bodyPr>
            <a:normAutofit/>
          </a:bodyPr>
          <a:lstStyle/>
          <a:p>
            <a:r>
              <a:rPr lang="en-US" dirty="0"/>
              <a:t>server-side scripting: program runs on web server</a:t>
            </a:r>
          </a:p>
          <a:p>
            <a:r>
              <a:rPr lang="en-US" dirty="0"/>
              <a:t>output from PHP script composes the output to the HTTP request</a:t>
            </a:r>
          </a:p>
          <a:p>
            <a:r>
              <a:rPr lang="en-US" dirty="0"/>
              <a:t>embedded PHP script: d</a:t>
            </a:r>
            <a:r>
              <a:rPr lang="en-GB" dirty="0" err="1"/>
              <a:t>ynamic</a:t>
            </a:r>
            <a:r>
              <a:rPr lang="en-GB" dirty="0"/>
              <a:t> content is generated as part of HTML page</a:t>
            </a:r>
          </a:p>
          <a:p>
            <a:r>
              <a:rPr lang="en-GB" b="1" dirty="0">
                <a:solidFill>
                  <a:srgbClr val="FF0000"/>
                </a:solidFill>
              </a:rPr>
              <a:t>basic concepts are already taught in CMM007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D12BCF47-5CB9-6A47-8F31-44BC80FDC2BE}"/>
              </a:ext>
            </a:extLst>
          </p:cNvPr>
          <p:cNvSpPr/>
          <p:nvPr/>
        </p:nvSpPr>
        <p:spPr>
          <a:xfrm>
            <a:off x="5644693" y="2079816"/>
            <a:ext cx="2827175" cy="356673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//PHP script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en-GB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3DD51-84FC-9248-A5D9-3729593A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1BAC-1B2F-6E4D-A328-69366A97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29" y="1090812"/>
            <a:ext cx="6547971" cy="56306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9" y="2545634"/>
            <a:ext cx="1046001" cy="9484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754" y="2140463"/>
            <a:ext cx="13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 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1078" y="5031386"/>
            <a:ext cx="152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server file space (e.g. Q: drive)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547" y="4919105"/>
            <a:ext cx="442080" cy="5693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TextBox 14"/>
          <p:cNvSpPr txBox="1"/>
          <p:nvPr/>
        </p:nvSpPr>
        <p:spPr>
          <a:xfrm>
            <a:off x="4415890" y="5621737"/>
            <a:ext cx="23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HTML/CSS/JS/PHP files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7663" y="4979590"/>
            <a:ext cx="442080" cy="56934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Straight Arrow Connector 28"/>
          <p:cNvCxnSpPr>
            <a:stCxn id="10" idx="3"/>
            <a:endCxn id="3" idx="2"/>
          </p:cNvCxnSpPr>
          <p:nvPr/>
        </p:nvCxnSpPr>
        <p:spPr>
          <a:xfrm>
            <a:off x="1639890" y="3019881"/>
            <a:ext cx="2277680" cy="1164361"/>
          </a:xfrm>
          <a:prstGeom prst="straightConnector1">
            <a:avLst/>
          </a:prstGeom>
          <a:ln>
            <a:solidFill>
              <a:srgbClr val="29293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34" idx="3"/>
            <a:endCxn id="3" idx="2"/>
          </p:cNvCxnSpPr>
          <p:nvPr/>
        </p:nvCxnSpPr>
        <p:spPr>
          <a:xfrm flipV="1">
            <a:off x="1681585" y="4184242"/>
            <a:ext cx="2235985" cy="66627"/>
          </a:xfrm>
          <a:prstGeom prst="straightConnector1">
            <a:avLst/>
          </a:prstGeom>
          <a:ln>
            <a:solidFill>
              <a:srgbClr val="29293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71823" y="3556917"/>
            <a:ext cx="154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communicate in HTTP</a:t>
            </a:r>
          </a:p>
        </p:txBody>
      </p:sp>
      <p:cxnSp>
        <p:nvCxnSpPr>
          <p:cNvPr id="35" name="Straight Arrow Connector 34"/>
          <p:cNvCxnSpPr>
            <a:stCxn id="1030" idx="3"/>
            <a:endCxn id="3" idx="2"/>
          </p:cNvCxnSpPr>
          <p:nvPr/>
        </p:nvCxnSpPr>
        <p:spPr>
          <a:xfrm flipV="1">
            <a:off x="1709921" y="4184242"/>
            <a:ext cx="2207649" cy="1396431"/>
          </a:xfrm>
          <a:prstGeom prst="straightConnector1">
            <a:avLst/>
          </a:prstGeom>
          <a:ln>
            <a:solidFill>
              <a:srgbClr val="29293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65139" y="6287159"/>
            <a:ext cx="456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HTTP clients may not be browsers.</a:t>
            </a:r>
            <a:endParaRPr lang="en-GB" dirty="0"/>
          </a:p>
        </p:txBody>
      </p:sp>
      <p:pic>
        <p:nvPicPr>
          <p:cNvPr id="1030" name="Picture 6" descr="mage result for table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8" y="5022781"/>
            <a:ext cx="1115783" cy="111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0840" y="5061990"/>
            <a:ext cx="442080" cy="5693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mage result for mobi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7" y="3719145"/>
            <a:ext cx="1063448" cy="10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be 2"/>
          <p:cNvSpPr/>
          <p:nvPr/>
        </p:nvSpPr>
        <p:spPr>
          <a:xfrm>
            <a:off x="3917570" y="3720819"/>
            <a:ext cx="790628" cy="741476"/>
          </a:xfrm>
          <a:prstGeom prst="cube">
            <a:avLst/>
          </a:prstGeom>
          <a:solidFill>
            <a:srgbClr val="FFFF00"/>
          </a:solidFill>
          <a:ln w="26424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5792EA8-60C0-0546-9A31-43DED4D430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580" y="4808550"/>
            <a:ext cx="702932" cy="7029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FED7FE7-FBFD-DE42-B2C7-79DDABEE4717}"/>
              </a:ext>
            </a:extLst>
          </p:cNvPr>
          <p:cNvSpPr txBox="1"/>
          <p:nvPr/>
        </p:nvSpPr>
        <p:spPr>
          <a:xfrm>
            <a:off x="3106132" y="3063276"/>
            <a:ext cx="1360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HTTP server (e.g. </a:t>
            </a:r>
            <a:r>
              <a:rPr lang="en-GB" sz="1400" dirty="0" err="1"/>
              <a:t>csdm-webdev</a:t>
            </a:r>
            <a:r>
              <a:rPr lang="en-GB" sz="1400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75E911-6949-1946-908D-2DFB81325EFD}"/>
              </a:ext>
            </a:extLst>
          </p:cNvPr>
          <p:cNvCxnSpPr>
            <a:cxnSpLocks/>
            <a:stCxn id="34" idx="0"/>
            <a:endCxn id="3" idx="3"/>
          </p:cNvCxnSpPr>
          <p:nvPr/>
        </p:nvCxnSpPr>
        <p:spPr>
          <a:xfrm flipH="1" flipV="1">
            <a:off x="4220200" y="4462295"/>
            <a:ext cx="535846" cy="346255"/>
          </a:xfrm>
          <a:prstGeom prst="straightConnector1">
            <a:avLst/>
          </a:prstGeom>
          <a:ln>
            <a:solidFill>
              <a:srgbClr val="292934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FB3283-3736-454B-B9CA-7D881BF91915}"/>
              </a:ext>
            </a:extLst>
          </p:cNvPr>
          <p:cNvGrpSpPr/>
          <p:nvPr/>
        </p:nvGrpSpPr>
        <p:grpSpPr>
          <a:xfrm>
            <a:off x="4403716" y="2682250"/>
            <a:ext cx="2111363" cy="1938536"/>
            <a:chOff x="4403716" y="2682250"/>
            <a:chExt cx="2111363" cy="1938536"/>
          </a:xfrm>
        </p:grpSpPr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490BC281-C13C-F941-91A4-551F6A55E908}"/>
                </a:ext>
              </a:extLst>
            </p:cNvPr>
            <p:cNvSpPr/>
            <p:nvPr/>
          </p:nvSpPr>
          <p:spPr>
            <a:xfrm>
              <a:off x="5610035" y="3310687"/>
              <a:ext cx="790628" cy="741476"/>
            </a:xfrm>
            <a:prstGeom prst="cube">
              <a:avLst/>
            </a:prstGeom>
            <a:solidFill>
              <a:srgbClr val="FFFF00"/>
            </a:solidFill>
            <a:ln w="26424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AEEC81-CA35-CC4F-89FE-7FC9B631D99E}"/>
                </a:ext>
              </a:extLst>
            </p:cNvPr>
            <p:cNvSpPr txBox="1"/>
            <p:nvPr/>
          </p:nvSpPr>
          <p:spPr>
            <a:xfrm>
              <a:off x="5032522" y="2682250"/>
              <a:ext cx="1482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PHP pre-processor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FCAD86D-88ED-DE46-8435-520306311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046" y="3628707"/>
              <a:ext cx="777899" cy="251375"/>
            </a:xfrm>
            <a:prstGeom prst="straightConnector1">
              <a:avLst/>
            </a:prstGeom>
            <a:ln>
              <a:solidFill>
                <a:srgbClr val="292934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55E0ED-A9FA-5448-9EFB-BFC7CC9A6BF7}"/>
                </a:ext>
              </a:extLst>
            </p:cNvPr>
            <p:cNvSpPr txBox="1"/>
            <p:nvPr/>
          </p:nvSpPr>
          <p:spPr>
            <a:xfrm>
              <a:off x="4403716" y="3302787"/>
              <a:ext cx="1482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PHP script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8BFD99-B1C7-BD4E-8124-CB1086A32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9407" y="3850075"/>
              <a:ext cx="679296" cy="241482"/>
            </a:xfrm>
            <a:prstGeom prst="straightConnector1">
              <a:avLst/>
            </a:prstGeom>
            <a:ln>
              <a:solidFill>
                <a:srgbClr val="292934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DBC36B-29CB-2045-9816-65D80A6BA9C3}"/>
                </a:ext>
              </a:extLst>
            </p:cNvPr>
            <p:cNvSpPr txBox="1"/>
            <p:nvPr/>
          </p:nvSpPr>
          <p:spPr>
            <a:xfrm>
              <a:off x="4693560" y="4097566"/>
              <a:ext cx="1010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HTML/XML/JSON etc.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B4E7A6-E8EA-294D-8DEC-564EEE64F838}"/>
              </a:ext>
            </a:extLst>
          </p:cNvPr>
          <p:cNvGrpSpPr/>
          <p:nvPr/>
        </p:nvGrpSpPr>
        <p:grpSpPr>
          <a:xfrm>
            <a:off x="4223058" y="4649286"/>
            <a:ext cx="4109907" cy="1355971"/>
            <a:chOff x="4223058" y="4649286"/>
            <a:chExt cx="4109907" cy="1355971"/>
          </a:xfrm>
        </p:grpSpPr>
        <p:sp>
          <p:nvSpPr>
            <p:cNvPr id="38" name="TextBox 37"/>
            <p:cNvSpPr txBox="1"/>
            <p:nvPr/>
          </p:nvSpPr>
          <p:spPr>
            <a:xfrm>
              <a:off x="6563320" y="5150226"/>
              <a:ext cx="176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Static content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D1B83CE-8456-8A4F-ACCA-6FB45BE69AD8}"/>
                </a:ext>
              </a:extLst>
            </p:cNvPr>
            <p:cNvSpPr/>
            <p:nvPr/>
          </p:nvSpPr>
          <p:spPr>
            <a:xfrm>
              <a:off x="4223058" y="4649286"/>
              <a:ext cx="2524561" cy="135597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Web App Architecture with PHP Scripting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BB73E8-5DE0-5342-8714-30A59370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790833-1E2A-044B-AD53-BBB798A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Login - The Need to Remember a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client activity may involve multiple HTTP requests</a:t>
            </a:r>
          </a:p>
          <a:p>
            <a:r>
              <a:rPr lang="en-GB" sz="2800" dirty="0"/>
              <a:t>server must be able to associate multiple HTTP requests to the same client:</a:t>
            </a:r>
          </a:p>
          <a:p>
            <a:pPr lvl="1"/>
            <a:r>
              <a:rPr lang="en-GB" sz="2400" dirty="0"/>
              <a:t>user login to account (1st HTTP request)</a:t>
            </a:r>
          </a:p>
          <a:p>
            <a:pPr lvl="1"/>
            <a:r>
              <a:rPr lang="en-GB" sz="2400" dirty="0"/>
              <a:t>user put an item into shopping cart (2</a:t>
            </a:r>
            <a:r>
              <a:rPr lang="en-GB" sz="2400" baseline="30000" dirty="0"/>
              <a:t>nd</a:t>
            </a:r>
            <a:r>
              <a:rPr lang="en-GB" sz="2400" dirty="0"/>
              <a:t> request)</a:t>
            </a:r>
          </a:p>
          <a:p>
            <a:pPr lvl="1"/>
            <a:r>
              <a:rPr lang="en-GB" sz="2400" dirty="0"/>
              <a:t>user put more items into cart (3</a:t>
            </a:r>
            <a:r>
              <a:rPr lang="en-GB" sz="2400" baseline="30000" dirty="0"/>
              <a:t>rd</a:t>
            </a:r>
            <a:r>
              <a:rPr lang="en-GB" sz="2400" dirty="0"/>
              <a:t>, 4</a:t>
            </a:r>
            <a:r>
              <a:rPr lang="en-GB" sz="2400" baseline="30000" dirty="0"/>
              <a:t>th</a:t>
            </a:r>
            <a:r>
              <a:rPr lang="en-GB" sz="2400" dirty="0"/>
              <a:t>... requests)</a:t>
            </a:r>
          </a:p>
          <a:p>
            <a:pPr lvl="1"/>
            <a:r>
              <a:rPr lang="en-GB" sz="2400" dirty="0"/>
              <a:t>user checkout (n-1th request)</a:t>
            </a:r>
          </a:p>
          <a:p>
            <a:pPr lvl="1"/>
            <a:r>
              <a:rPr lang="en-GB" sz="2400" dirty="0"/>
              <a:t>user logout (nth request!)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8CB43-AAF6-6843-96DB-DF880B11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68228-B3BC-5147-BE41-1FE90D68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Implement “Login” Using HTTP?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200" dirty="0"/>
              <a:t>asking the server to “remember” the client over multiple HTTP requests</a:t>
            </a:r>
          </a:p>
          <a:p>
            <a:r>
              <a:rPr lang="en-GB" sz="3200" dirty="0"/>
              <a:t>the problem:</a:t>
            </a:r>
          </a:p>
          <a:p>
            <a:pPr lvl="1"/>
            <a:r>
              <a:rPr lang="en-GB" sz="2800" dirty="0"/>
              <a:t>HTTP is designed to be </a:t>
            </a:r>
            <a:r>
              <a:rPr lang="en-GB" sz="2800" dirty="0">
                <a:solidFill>
                  <a:srgbClr val="FF0000"/>
                </a:solidFill>
              </a:rPr>
              <a:t>stateless</a:t>
            </a:r>
            <a:endParaRPr lang="en-GB" sz="2800" dirty="0"/>
          </a:p>
          <a:p>
            <a:pPr lvl="1"/>
            <a:r>
              <a:rPr lang="en-GB" sz="2600" dirty="0"/>
              <a:t>nothing is remembered by either side</a:t>
            </a:r>
          </a:p>
          <a:p>
            <a:pPr lvl="1"/>
            <a:r>
              <a:rPr lang="en-GB" sz="2800" dirty="0"/>
              <a:t>i.e. it cannot relate the</a:t>
            </a:r>
            <a:r>
              <a:rPr lang="en-GB" sz="2800" baseline="0" dirty="0"/>
              <a:t> current request with any previous request</a:t>
            </a:r>
          </a:p>
          <a:p>
            <a:r>
              <a:rPr lang="en-GB" sz="3200" dirty="0"/>
              <a:t>the solution:</a:t>
            </a:r>
          </a:p>
          <a:p>
            <a:pPr lvl="1"/>
            <a:r>
              <a:rPr lang="en-GB" sz="2800" dirty="0"/>
              <a:t>exploit the header in HTTP</a:t>
            </a:r>
          </a:p>
          <a:p>
            <a:pPr lvl="1"/>
            <a:r>
              <a:rPr lang="en-GB" sz="2800" dirty="0"/>
              <a:t>ask the client/server to remember</a:t>
            </a:r>
          </a:p>
          <a:p>
            <a:pPr lvl="2"/>
            <a:r>
              <a:rPr lang="en-GB" sz="2600" dirty="0"/>
              <a:t>use of “cookies” passed in HTTP header</a:t>
            </a:r>
          </a:p>
          <a:p>
            <a:pPr lvl="1"/>
            <a:r>
              <a:rPr lang="en-GB" sz="2800" dirty="0"/>
              <a:t>PHP provides the higher-level concept of a </a:t>
            </a:r>
            <a:r>
              <a:rPr lang="en-GB" sz="2800" b="1" dirty="0">
                <a:solidFill>
                  <a:srgbClr val="FF0000"/>
                </a:solidFill>
              </a:rPr>
              <a:t>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AA715-50B1-8B40-AE58-212598C1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74C92-89E3-0C4A-B992-ACAC5DB9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Web basics</a:t>
            </a:r>
          </a:p>
          <a:p>
            <a:r>
              <a:rPr lang="en-GB" sz="3600" dirty="0"/>
              <a:t>Implementing login Using PHP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22088-FB3C-EB48-88EC-70070F2B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4FCDD-ECE8-2E4A-935B-A6776BEC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30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Session-based Security (cont’d)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543" y="1946804"/>
            <a:ext cx="5293971" cy="994249"/>
            <a:chOff x="1619543" y="1946804"/>
            <a:chExt cx="5293971" cy="9942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5300" y="2364683"/>
              <a:ext cx="570561" cy="517373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9" idx="1"/>
              <a:endCxn id="6" idx="3"/>
            </p:cNvCxnSpPr>
            <p:nvPr/>
          </p:nvCxnSpPr>
          <p:spPr>
            <a:xfrm flipH="1">
              <a:off x="2565861" y="2623370"/>
              <a:ext cx="3582625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543" y="2395184"/>
              <a:ext cx="282537" cy="43001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486" y="2305687"/>
              <a:ext cx="410545" cy="63536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794734" y="1946804"/>
              <a:ext cx="111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app server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2283" y="2261378"/>
              <a:ext cx="2982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Times New Roman" pitchFamily="18" charset="0"/>
                  <a:cs typeface="Times New Roman" pitchFamily="18" charset="0"/>
                </a:rPr>
                <a:t>client sends request to login service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91029" y="1953601"/>
              <a:ext cx="750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client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19543" y="3036110"/>
            <a:ext cx="4470454" cy="576369"/>
            <a:chOff x="1619543" y="3036110"/>
            <a:chExt cx="4470454" cy="576369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2565861" y="3371217"/>
              <a:ext cx="3524136" cy="0"/>
            </a:xfrm>
            <a:prstGeom prst="straightConnector1">
              <a:avLst/>
            </a:prstGeom>
            <a:ln>
              <a:solidFill>
                <a:srgbClr val="008000"/>
              </a:solidFill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54061" y="3036110"/>
              <a:ext cx="2982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Times New Roman" pitchFamily="18" charset="0"/>
                  <a:cs typeface="Times New Roman" pitchFamily="18" charset="0"/>
                </a:rPr>
                <a:t>access to secured services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5300" y="3095106"/>
              <a:ext cx="570561" cy="517373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543" y="3125607"/>
              <a:ext cx="282537" cy="430015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620280" y="5392289"/>
            <a:ext cx="4938751" cy="635366"/>
            <a:chOff x="1620280" y="5392289"/>
            <a:chExt cx="4938751" cy="635366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6037" y="5479202"/>
              <a:ext cx="570561" cy="51737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280" y="5509703"/>
              <a:ext cx="282537" cy="430015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486" y="5392289"/>
              <a:ext cx="410545" cy="635366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620280" y="4517947"/>
            <a:ext cx="5188567" cy="676026"/>
            <a:chOff x="1620280" y="4517947"/>
            <a:chExt cx="5188567" cy="676026"/>
          </a:xfrm>
        </p:grpSpPr>
        <p:sp>
          <p:nvSpPr>
            <p:cNvPr id="39" name="7-Point Star 38"/>
            <p:cNvSpPr/>
            <p:nvPr/>
          </p:nvSpPr>
          <p:spPr>
            <a:xfrm>
              <a:off x="6615881" y="4775981"/>
              <a:ext cx="192966" cy="181254"/>
            </a:xfrm>
            <a:prstGeom prst="star7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2565861" y="4865749"/>
              <a:ext cx="3524136" cy="0"/>
            </a:xfrm>
            <a:prstGeom prst="straightConnector1">
              <a:avLst/>
            </a:prstGeom>
            <a:ln>
              <a:solidFill>
                <a:srgbClr val="008000"/>
              </a:solidFill>
              <a:headEnd type="arrow"/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854061" y="4517947"/>
              <a:ext cx="2982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Times New Roman" pitchFamily="18" charset="0"/>
                  <a:cs typeface="Times New Roman" pitchFamily="18" charset="0"/>
                </a:rPr>
                <a:t>client sends request to logout service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6037" y="4607062"/>
              <a:ext cx="570561" cy="517373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280" y="4637563"/>
              <a:ext cx="282537" cy="430015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486" y="4558607"/>
              <a:ext cx="410545" cy="635366"/>
            </a:xfrm>
            <a:prstGeom prst="rect">
              <a:avLst/>
            </a:prstGeom>
          </p:spPr>
        </p:pic>
      </p:grpSp>
      <p:cxnSp>
        <p:nvCxnSpPr>
          <p:cNvPr id="61" name="Straight Arrow Connector 60"/>
          <p:cNvCxnSpPr/>
          <p:nvPr/>
        </p:nvCxnSpPr>
        <p:spPr>
          <a:xfrm flipV="1">
            <a:off x="926948" y="2187936"/>
            <a:ext cx="1" cy="38397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918" y="3778655"/>
            <a:ext cx="75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time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451" y="3880498"/>
            <a:ext cx="4521760" cy="523453"/>
            <a:chOff x="2240451" y="3880498"/>
            <a:chExt cx="4521760" cy="523453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4279487" y="3883249"/>
              <a:ext cx="0" cy="52070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79487" y="3932543"/>
              <a:ext cx="400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...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6361602" y="3883249"/>
              <a:ext cx="0" cy="52070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361602" y="3932543"/>
              <a:ext cx="400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...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2240451" y="3880498"/>
              <a:ext cx="0" cy="52070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240451" y="3929792"/>
              <a:ext cx="400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...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48486" y="3036110"/>
            <a:ext cx="2341446" cy="803547"/>
            <a:chOff x="6148486" y="3036110"/>
            <a:chExt cx="2341446" cy="803547"/>
          </a:xfrm>
        </p:grpSpPr>
        <p:sp>
          <p:nvSpPr>
            <p:cNvPr id="30" name="TextBox 29"/>
            <p:cNvSpPr txBox="1"/>
            <p:nvPr/>
          </p:nvSpPr>
          <p:spPr>
            <a:xfrm>
              <a:off x="6808847" y="3109607"/>
              <a:ext cx="1681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Times New Roman" pitchFamily="18" charset="0"/>
                  <a:cs typeface="Times New Roman" pitchFamily="18" charset="0"/>
                </a:rPr>
                <a:t>session established with client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486" y="3036110"/>
              <a:ext cx="410545" cy="63536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4627" y="3371217"/>
              <a:ext cx="468440" cy="468440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9746940" y="30820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6615881" y="3280590"/>
            <a:ext cx="345366" cy="233771"/>
            <a:chOff x="6615881" y="3280590"/>
            <a:chExt cx="345366" cy="233771"/>
          </a:xfrm>
        </p:grpSpPr>
        <p:sp>
          <p:nvSpPr>
            <p:cNvPr id="18" name="7-Point Star 17"/>
            <p:cNvSpPr/>
            <p:nvPr/>
          </p:nvSpPr>
          <p:spPr>
            <a:xfrm>
              <a:off x="6615881" y="3280590"/>
              <a:ext cx="192966" cy="181254"/>
            </a:xfrm>
            <a:prstGeom prst="star7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7-Point Star 47"/>
            <p:cNvSpPr/>
            <p:nvPr/>
          </p:nvSpPr>
          <p:spPr>
            <a:xfrm>
              <a:off x="6768281" y="3304569"/>
              <a:ext cx="192966" cy="181254"/>
            </a:xfrm>
            <a:prstGeom prst="star7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7-Point Star 48"/>
            <p:cNvSpPr/>
            <p:nvPr/>
          </p:nvSpPr>
          <p:spPr>
            <a:xfrm>
              <a:off x="6625571" y="3333107"/>
              <a:ext cx="192966" cy="181254"/>
            </a:xfrm>
            <a:prstGeom prst="star7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79294" y="4604139"/>
            <a:ext cx="1810638" cy="689377"/>
            <a:chOff x="6679294" y="4604139"/>
            <a:chExt cx="1810638" cy="689377"/>
          </a:xfrm>
        </p:grpSpPr>
        <p:sp>
          <p:nvSpPr>
            <p:cNvPr id="43" name="TextBox 42"/>
            <p:cNvSpPr txBox="1"/>
            <p:nvPr/>
          </p:nvSpPr>
          <p:spPr>
            <a:xfrm>
              <a:off x="7068657" y="4604139"/>
              <a:ext cx="1421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Times New Roman" pitchFamily="18" charset="0"/>
                  <a:cs typeface="Times New Roman" pitchFamily="18" charset="0"/>
                </a:rPr>
                <a:t>server destroys session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9294" y="4825076"/>
              <a:ext cx="468440" cy="468440"/>
            </a:xfrm>
            <a:prstGeom prst="rect">
              <a:avLst/>
            </a:prstGeom>
          </p:spPr>
        </p:pic>
        <p:sp>
          <p:nvSpPr>
            <p:cNvPr id="16" name="Multiply 15"/>
            <p:cNvSpPr/>
            <p:nvPr/>
          </p:nvSpPr>
          <p:spPr>
            <a:xfrm>
              <a:off x="6679294" y="4789623"/>
              <a:ext cx="506950" cy="48979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7-Point Star 50"/>
            <p:cNvSpPr/>
            <p:nvPr/>
          </p:nvSpPr>
          <p:spPr>
            <a:xfrm>
              <a:off x="6761777" y="4775122"/>
              <a:ext cx="192966" cy="181254"/>
            </a:xfrm>
            <a:prstGeom prst="star7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7-Point Star 56"/>
            <p:cNvSpPr/>
            <p:nvPr/>
          </p:nvSpPr>
          <p:spPr>
            <a:xfrm>
              <a:off x="6850101" y="4732053"/>
              <a:ext cx="192966" cy="181254"/>
            </a:xfrm>
            <a:prstGeom prst="star7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C69469E-741F-5B45-AAC4-A03D36D8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AEAAF05-533F-A341-BB6E-6CC302F5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session in PHP is the easiest way to implement user login</a:t>
            </a:r>
          </a:p>
          <a:p>
            <a:r>
              <a:rPr lang="en-GB" dirty="0"/>
              <a:t>conceptually, </a:t>
            </a:r>
            <a:r>
              <a:rPr lang="en-GB" b="1" dirty="0">
                <a:solidFill>
                  <a:srgbClr val="FF0000"/>
                </a:solidFill>
              </a:rPr>
              <a:t>a session is like a folder that the server has on a client</a:t>
            </a:r>
          </a:p>
          <a:p>
            <a:pPr lvl="1"/>
            <a:r>
              <a:rPr lang="en-GB" dirty="0"/>
              <a:t>imagine your GP has a folder of your medical records when you go to the clinic</a:t>
            </a:r>
          </a:p>
          <a:p>
            <a:pPr lvl="1"/>
            <a:r>
              <a:rPr lang="en-GB" dirty="0"/>
              <a:t>a session can hold many values (</a:t>
            </a:r>
            <a:r>
              <a:rPr lang="en-GB" dirty="0" err="1"/>
              <a:t>vs</a:t>
            </a:r>
            <a:r>
              <a:rPr lang="en-GB" dirty="0"/>
              <a:t> cookie)</a:t>
            </a:r>
          </a:p>
          <a:p>
            <a:r>
              <a:rPr lang="en-GB" dirty="0"/>
              <a:t>a session is a higher-level abstraction</a:t>
            </a:r>
          </a:p>
          <a:p>
            <a:pPr lvl="1"/>
            <a:r>
              <a:rPr lang="en-GB" dirty="0"/>
              <a:t>it may be implemented by a cookie</a:t>
            </a:r>
          </a:p>
          <a:p>
            <a:pPr lvl="1"/>
            <a:r>
              <a:rPr lang="en-GB" dirty="0"/>
              <a:t>+ storage in the server as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754BB-EB7E-6D45-9658-920B0C5B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5A25F-1851-9041-9B95-DEE26FD2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6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8FEB-1965-8E4E-A303-65CDA707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24E1-4070-6746-A212-8483FA5F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client-side</a:t>
            </a:r>
          </a:p>
          <a:p>
            <a:r>
              <a:rPr lang="en-US" sz="3200" dirty="0"/>
              <a:t>a HTML page with a form:</a:t>
            </a:r>
          </a:p>
          <a:p>
            <a:pPr lvl="1"/>
            <a:r>
              <a:rPr lang="en-US" sz="2800" dirty="0"/>
              <a:t>the form will have 2 text boxes for username &amp; password input</a:t>
            </a:r>
          </a:p>
          <a:p>
            <a:pPr lvl="1"/>
            <a:r>
              <a:rPr lang="en-US" sz="2800" dirty="0"/>
              <a:t>submit button will send a POST request to a URL</a:t>
            </a:r>
          </a:p>
          <a:p>
            <a:pPr lvl="2"/>
            <a:r>
              <a:rPr lang="en-US" sz="2600" dirty="0"/>
              <a:t>URL is usually a PHP script that handles user login</a:t>
            </a:r>
          </a:p>
          <a:p>
            <a:pPr lvl="2"/>
            <a:r>
              <a:rPr lang="en-US" sz="2600" dirty="0"/>
              <a:t>no need to worry about this now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the key is to generate a POST request with user credential passed to server</a:t>
            </a:r>
          </a:p>
          <a:p>
            <a:r>
              <a:rPr lang="en-US" sz="3200" dirty="0"/>
              <a:t>in the future you may not want a HTML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B8BBF-359D-EB41-BCBB-8BE76F55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F0B82-E08B-9649-BA9C-BBCE3344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BF71-DBE4-8E48-A530-72ADD0C7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536C-7FA3-3048-A095-57C7C963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&lt;form id="login" method="post"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action="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validate.php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Username: &lt;input type="text" name="user"&gt;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Password: &lt;input type="password"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name="password"&gt;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&lt;button type="submit"&gt;Login&lt;/button&gt;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&lt;/form&gt;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70F752F-8A7B-3949-8693-8E086A3A4D86}"/>
              </a:ext>
            </a:extLst>
          </p:cNvPr>
          <p:cNvSpPr/>
          <p:nvPr/>
        </p:nvSpPr>
        <p:spPr>
          <a:xfrm>
            <a:off x="6445405" y="1278673"/>
            <a:ext cx="1419921" cy="773151"/>
          </a:xfrm>
          <a:prstGeom prst="wedgeRoundRectCallout">
            <a:avLst>
              <a:gd name="adj1" fmla="val -76488"/>
              <a:gd name="adj2" fmla="val 63874"/>
              <a:gd name="adj3" fmla="val 16667"/>
            </a:avLst>
          </a:prstGeom>
          <a:solidFill>
            <a:srgbClr val="FFFF00"/>
          </a:solidFill>
          <a:effectLst>
            <a:outerShdw blurRad="457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will send a POST request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DE3ED78-AD59-A04F-B34F-222615F3C02A}"/>
              </a:ext>
            </a:extLst>
          </p:cNvPr>
          <p:cNvSpPr/>
          <p:nvPr/>
        </p:nvSpPr>
        <p:spPr>
          <a:xfrm>
            <a:off x="6445405" y="2517601"/>
            <a:ext cx="1419921" cy="389151"/>
          </a:xfrm>
          <a:prstGeom prst="wedgeRoundRectCallout">
            <a:avLst>
              <a:gd name="adj1" fmla="val -157116"/>
              <a:gd name="adj2" fmla="val 4220"/>
              <a:gd name="adj3" fmla="val 16667"/>
            </a:avLst>
          </a:prstGeom>
          <a:solidFill>
            <a:srgbClr val="FFFF00"/>
          </a:solidFill>
          <a:effectLst>
            <a:outerShdw blurRad="457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this URL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DCABC26-3FEF-1C4E-9950-2186D2845984}"/>
              </a:ext>
            </a:extLst>
          </p:cNvPr>
          <p:cNvSpPr/>
          <p:nvPr/>
        </p:nvSpPr>
        <p:spPr>
          <a:xfrm>
            <a:off x="7155365" y="3383426"/>
            <a:ext cx="1419921" cy="556206"/>
          </a:xfrm>
          <a:prstGeom prst="wedgeRoundRectCallout">
            <a:avLst>
              <a:gd name="adj1" fmla="val -16278"/>
              <a:gd name="adj2" fmla="val -71358"/>
              <a:gd name="adj3" fmla="val 16667"/>
            </a:avLst>
          </a:prstGeom>
          <a:solidFill>
            <a:srgbClr val="FFFF00"/>
          </a:solidFill>
          <a:effectLst>
            <a:outerShdw blurRad="457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parameter name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FE8FCFC-1246-8E49-AEDA-9843E07CD215}"/>
              </a:ext>
            </a:extLst>
          </p:cNvPr>
          <p:cNvSpPr/>
          <p:nvPr/>
        </p:nvSpPr>
        <p:spPr>
          <a:xfrm>
            <a:off x="7155364" y="4170476"/>
            <a:ext cx="1419921" cy="556206"/>
          </a:xfrm>
          <a:prstGeom prst="wedgeRoundRectCallout">
            <a:avLst>
              <a:gd name="adj1" fmla="val -283294"/>
              <a:gd name="adj2" fmla="val 10174"/>
              <a:gd name="adj3" fmla="val 16667"/>
            </a:avLst>
          </a:prstGeom>
          <a:solidFill>
            <a:srgbClr val="FFFF00"/>
          </a:solidFill>
          <a:effectLst>
            <a:outerShdw blurRad="457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parameter name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CCC75-E42A-5247-90B3-DEE10881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8CD1-C0C3-9E4E-8175-D7202F22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1598-A953-DB46-BE83-143A2900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Login Handling Script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validate.php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FD54-657E-7641-B4C3-84E3A018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server-side</a:t>
            </a:r>
          </a:p>
          <a:p>
            <a:r>
              <a:rPr lang="en-US" sz="2800" dirty="0"/>
              <a:t>invoke PHP function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to create/retrieve a session with this client</a:t>
            </a:r>
          </a:p>
          <a:p>
            <a:pPr lvl="1"/>
            <a:r>
              <a:rPr lang="en-US" sz="2400" dirty="0"/>
              <a:t>if there is no session yet, it will be created</a:t>
            </a:r>
          </a:p>
          <a:p>
            <a:pPr lvl="1"/>
            <a:r>
              <a:rPr lang="en-US" sz="2400" dirty="0"/>
              <a:t>if these is a session (previously), it will be retrieved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by all means, there will be a session with this client after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solidFill>
                  <a:srgbClr val="FF0000"/>
                </a:solidFill>
              </a:rPr>
              <a:t> is executed</a:t>
            </a:r>
          </a:p>
          <a:p>
            <a:r>
              <a:rPr lang="en-US" sz="2800" dirty="0"/>
              <a:t>once there is a session, the session variable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lang="en-US" sz="2800" dirty="0"/>
              <a:t> stores data with this client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lang="en-US" sz="2400" dirty="0"/>
              <a:t> is a PHP associative array</a:t>
            </a:r>
          </a:p>
          <a:p>
            <a:pPr lvl="1"/>
            <a:r>
              <a:rPr lang="en-US" sz="2400" dirty="0"/>
              <a:t>like a map/dictionary in other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125D6-3467-C744-B0C4-CAE05414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4F0DE-6D43-894E-BFF1-0346E155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65B8-77B7-8942-847D-12D987D0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Login Implementation Using PHP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44D4-A89D-D347-BF15-9605EC6B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once a user credential is checked, store user ID into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lang="en-US" sz="3200" dirty="0"/>
              <a:t> variable, e.g.: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$_SESSION["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"]="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frodo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3200" dirty="0"/>
              <a:t>in a protected web page (written in PHP), you can check for the existence of the value to see if current user has logged in or not: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($_SESSION["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"]) …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08670-CE42-4C4A-9404-ED2E1674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21DE5-2847-1949-805A-D7876605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A8C7-5E0B-DF47-8796-5FCBF45A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Login Request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validate.php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C724-078A-3748-AE9D-DEC4C684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//get username &amp; password from form submission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$username=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$_POST["user"]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$password=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$_POST["password"]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//check for correct credential here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(…)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//store user ID into session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$_SESSION["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"]=$username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//then forward to another URL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header("Location: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home.php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exit();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9233F61-171C-8749-906A-6651AE305C55}"/>
              </a:ext>
            </a:extLst>
          </p:cNvPr>
          <p:cNvSpPr/>
          <p:nvPr/>
        </p:nvSpPr>
        <p:spPr>
          <a:xfrm>
            <a:off x="3460592" y="3249610"/>
            <a:ext cx="3920595" cy="720224"/>
          </a:xfrm>
          <a:prstGeom prst="wedgeRoundRectCallout">
            <a:avLst>
              <a:gd name="adj1" fmla="val -104442"/>
              <a:gd name="adj2" fmla="val -23212"/>
              <a:gd name="adj3" fmla="val 16667"/>
            </a:avLst>
          </a:prstGeom>
          <a:solidFill>
            <a:srgbClr val="FFFF00"/>
          </a:solidFill>
          <a:ln w="26424"/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 all means, if the condition returns true, credential is accepted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4B81E4F-9122-CB41-B2B9-3BDF66CD886A}"/>
              </a:ext>
            </a:extLst>
          </p:cNvPr>
          <p:cNvSpPr/>
          <p:nvPr/>
        </p:nvSpPr>
        <p:spPr>
          <a:xfrm>
            <a:off x="6608955" y="4081345"/>
            <a:ext cx="1846887" cy="1063083"/>
          </a:xfrm>
          <a:prstGeom prst="wedgeRoundRectCallout">
            <a:avLst>
              <a:gd name="adj1" fmla="val -83713"/>
              <a:gd name="adj2" fmla="val -15855"/>
              <a:gd name="adj3" fmla="val 16667"/>
            </a:avLst>
          </a:prstGeom>
          <a:solidFill>
            <a:srgbClr val="FFFF00"/>
          </a:solidFill>
          <a:ln w="26424"/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username into session variable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B8E4D4B-FF4F-5B42-8FDB-E5B7A7CB4D8C}"/>
              </a:ext>
            </a:extLst>
          </p:cNvPr>
          <p:cNvSpPr/>
          <p:nvPr/>
        </p:nvSpPr>
        <p:spPr>
          <a:xfrm>
            <a:off x="6047677" y="5274950"/>
            <a:ext cx="2040521" cy="1033776"/>
          </a:xfrm>
          <a:prstGeom prst="wedgeRoundRectCallout">
            <a:avLst>
              <a:gd name="adj1" fmla="val -77093"/>
              <a:gd name="adj2" fmla="val -55016"/>
              <a:gd name="adj3" fmla="val 16667"/>
            </a:avLst>
          </a:prstGeom>
          <a:solidFill>
            <a:srgbClr val="FFFF00"/>
          </a:solidFill>
          <a:ln w="26424"/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optionally forward browser to another URL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DD6FAA-BD85-F64C-A4AB-469C08C0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6A1DFB-9172-CA4C-81AE-D08A01FC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B6EE-EA57-5140-A589-D5E268F2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81FD-BE43-3540-B751-B7EAE923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 common technique to protect pages from </a:t>
            </a:r>
            <a:r>
              <a:rPr lang="en-US" sz="3200" dirty="0" err="1"/>
              <a:t>unauthorised</a:t>
            </a:r>
            <a:r>
              <a:rPr lang="en-US" sz="3200" dirty="0"/>
              <a:t> access is to check for user login in the beginning of the PHP script</a:t>
            </a:r>
          </a:p>
          <a:p>
            <a:pPr lvl="1"/>
            <a:r>
              <a:rPr lang="en-US" sz="2800" dirty="0"/>
              <a:t>i.e. </a:t>
            </a:r>
            <a:r>
              <a:rPr lang="en-US" sz="2800" b="1" dirty="0">
                <a:solidFill>
                  <a:srgbClr val="FF0000"/>
                </a:solidFill>
              </a:rPr>
              <a:t>check for existence of a session</a:t>
            </a:r>
          </a:p>
          <a:p>
            <a:pPr lvl="1"/>
            <a:r>
              <a:rPr lang="en-US" sz="2800" dirty="0"/>
              <a:t>+ </a:t>
            </a:r>
            <a:r>
              <a:rPr lang="en-US" sz="2800" b="1" dirty="0">
                <a:solidFill>
                  <a:srgbClr val="FF0000"/>
                </a:solidFill>
              </a:rPr>
              <a:t>get user ID from session variable</a:t>
            </a:r>
          </a:p>
          <a:p>
            <a:r>
              <a:rPr lang="en-US" sz="3200" dirty="0"/>
              <a:t>if user has logged in, allow user to see the rest of the page</a:t>
            </a:r>
          </a:p>
          <a:p>
            <a:r>
              <a:rPr lang="en-US" sz="3200" dirty="0"/>
              <a:t>if not, forward user to the login page (by generate a Location HTTP header)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16EEE-9CE1-0843-B806-41506B56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B4845-08F6-2149-9F27-50CE499A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58A3-50F6-6A45-8D00-F6FA5BDB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Pages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6EEC-257D-594A-8030-81EFA0C9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//create or retrieve session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//check for existence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session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($_SESSION["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//if it is not there, forward to login page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header("Location: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exit();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//the remaining page can only be seen by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//a logged-in user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6BFAA-E007-9D43-99E9-90E21385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5303B-8074-CA4B-9652-029C27C2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BD45-ED4F-F04F-BC3B-3297934A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Forwarding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F662-FD80-544D-B9F1-FACC2AE2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common technique to redirect the browser to a different web page</a:t>
            </a:r>
          </a:p>
          <a:p>
            <a:r>
              <a:rPr lang="en-US" sz="2800" dirty="0"/>
              <a:t>make use of the HTTP header</a:t>
            </a:r>
          </a:p>
          <a:p>
            <a:r>
              <a:rPr lang="en-US" sz="2800" dirty="0"/>
              <a:t>invoke PHP function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header(…)</a:t>
            </a:r>
            <a:endParaRPr lang="en-US" sz="2800" dirty="0"/>
          </a:p>
          <a:p>
            <a:pPr lvl="1"/>
            <a:r>
              <a:rPr lang="en-US" sz="2400" dirty="0"/>
              <a:t>e.g.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header("Location: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login.html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must not have generated any output before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header(…)</a:t>
            </a:r>
            <a:r>
              <a:rPr lang="en-US" sz="2800" b="1" dirty="0">
                <a:solidFill>
                  <a:srgbClr val="FF0000"/>
                </a:solidFill>
              </a:rPr>
              <a:t> call, or it won’t work</a:t>
            </a:r>
          </a:p>
          <a:p>
            <a:pPr lvl="1"/>
            <a:r>
              <a:rPr lang="en-US" sz="2400" dirty="0"/>
              <a:t>because once you have some content generated, it is too late for an HTTP header!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8C6DC-417B-BA43-8525-3099CD47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E6FC-E4E7-5149-98CB-E3FD70C1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web works?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41573"/>
          </a:xfrm>
        </p:spPr>
        <p:txBody>
          <a:bodyPr>
            <a:normAutofit/>
          </a:bodyPr>
          <a:lstStyle/>
          <a:p>
            <a:r>
              <a:rPr lang="en-US" dirty="0"/>
              <a:t>client (browser) sends a request to server</a:t>
            </a:r>
          </a:p>
          <a:p>
            <a:pPr lvl="1"/>
            <a:r>
              <a:rPr lang="en-US" dirty="0"/>
              <a:t>URL specifies where server is, + resource on server</a:t>
            </a:r>
          </a:p>
          <a:p>
            <a:r>
              <a:rPr lang="en-US" dirty="0"/>
              <a:t>server receives request</a:t>
            </a:r>
          </a:p>
          <a:p>
            <a:pPr lvl="1"/>
            <a:r>
              <a:rPr lang="en-US" dirty="0"/>
              <a:t>handles request</a:t>
            </a:r>
          </a:p>
          <a:p>
            <a:pPr lvl="1"/>
            <a:r>
              <a:rPr lang="en-US" dirty="0"/>
              <a:t>then sends reply to client</a:t>
            </a:r>
          </a:p>
          <a:p>
            <a:r>
              <a:rPr lang="en-US" dirty="0"/>
              <a:t>client receives reply</a:t>
            </a:r>
          </a:p>
          <a:p>
            <a:pPr lvl="1"/>
            <a:r>
              <a:rPr lang="en-US" dirty="0"/>
              <a:t>does something based on reply</a:t>
            </a:r>
          </a:p>
        </p:txBody>
      </p:sp>
      <p:sp>
        <p:nvSpPr>
          <p:cNvPr id="29698" name="AutoShape 2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0" name="AutoShape 4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2" name="AutoShape 6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4" name="AutoShape 8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6" name="AutoShape 10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9708" name="Picture 12" descr="http://www.clker.com/cliparts/l/W/1/j/L/0/thin-client-monitor-and-keyboard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579" y="4549686"/>
            <a:ext cx="1444625" cy="1454353"/>
          </a:xfrm>
          <a:prstGeom prst="rect">
            <a:avLst/>
          </a:prstGeom>
          <a:noFill/>
        </p:spPr>
      </p:pic>
      <p:pic>
        <p:nvPicPr>
          <p:cNvPr id="29710" name="Picture 14" descr="http://www.clker.com/cliparts/7/5/5/9/11949856881991616238apacheconf..svg.h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6822" y="4236707"/>
            <a:ext cx="2133600" cy="176733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91536" y="45253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request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8938" y="534145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reply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68204" y="4911839"/>
            <a:ext cx="36086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2568204" y="5292839"/>
            <a:ext cx="36086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51100-4A9D-914C-A0F3-8DB45647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16BED-FEFF-4E4F-9334-B5D8E508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9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B7D3-6220-8A4B-AEAF-4D15945D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Login Credential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D6FF-4BF2-EC4E-BDC0-251A1520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usually you want to connect to a database to retrieve user account information to validate login</a:t>
            </a:r>
          </a:p>
          <a:p>
            <a:r>
              <a:rPr lang="en-US" sz="3600" dirty="0"/>
              <a:t>this is a problem of “using PHP to connect to MySQL”</a:t>
            </a:r>
          </a:p>
          <a:p>
            <a:pPr lvl="1"/>
            <a:r>
              <a:rPr lang="en-US" sz="3200" b="1" dirty="0">
                <a:solidFill>
                  <a:srgbClr val="00B050"/>
                </a:solidFill>
              </a:rPr>
              <a:t>topic for next week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FF2FB-C41A-9C44-BFEE-06559D48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FE3B1-7C33-5A43-B1D3-31D01CEF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29" y="1090812"/>
            <a:ext cx="6547971" cy="56306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9" y="2545634"/>
            <a:ext cx="1046001" cy="9484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754" y="2140463"/>
            <a:ext cx="13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 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1078" y="5031386"/>
            <a:ext cx="152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server file space (e.g. Q: drive)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547" y="4919105"/>
            <a:ext cx="442080" cy="5693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TextBox 14"/>
          <p:cNvSpPr txBox="1"/>
          <p:nvPr/>
        </p:nvSpPr>
        <p:spPr>
          <a:xfrm>
            <a:off x="4415890" y="5621737"/>
            <a:ext cx="23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HTML/CSS/JS/PHP files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7663" y="4979590"/>
            <a:ext cx="442080" cy="56934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Straight Arrow Connector 28"/>
          <p:cNvCxnSpPr>
            <a:stCxn id="10" idx="3"/>
            <a:endCxn id="3" idx="2"/>
          </p:cNvCxnSpPr>
          <p:nvPr/>
        </p:nvCxnSpPr>
        <p:spPr>
          <a:xfrm>
            <a:off x="1639890" y="3019881"/>
            <a:ext cx="2277680" cy="1164361"/>
          </a:xfrm>
          <a:prstGeom prst="straightConnector1">
            <a:avLst/>
          </a:prstGeom>
          <a:ln>
            <a:solidFill>
              <a:srgbClr val="29293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34" idx="3"/>
            <a:endCxn id="3" idx="2"/>
          </p:cNvCxnSpPr>
          <p:nvPr/>
        </p:nvCxnSpPr>
        <p:spPr>
          <a:xfrm flipV="1">
            <a:off x="1681585" y="4184242"/>
            <a:ext cx="2235985" cy="66627"/>
          </a:xfrm>
          <a:prstGeom prst="straightConnector1">
            <a:avLst/>
          </a:prstGeom>
          <a:ln>
            <a:solidFill>
              <a:srgbClr val="29293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71823" y="3556917"/>
            <a:ext cx="154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communicate in HTTP</a:t>
            </a:r>
          </a:p>
        </p:txBody>
      </p:sp>
      <p:cxnSp>
        <p:nvCxnSpPr>
          <p:cNvPr id="35" name="Straight Arrow Connector 34"/>
          <p:cNvCxnSpPr>
            <a:stCxn id="1030" idx="3"/>
            <a:endCxn id="3" idx="2"/>
          </p:cNvCxnSpPr>
          <p:nvPr/>
        </p:nvCxnSpPr>
        <p:spPr>
          <a:xfrm flipV="1">
            <a:off x="1709921" y="4184242"/>
            <a:ext cx="2207649" cy="1396431"/>
          </a:xfrm>
          <a:prstGeom prst="straightConnector1">
            <a:avLst/>
          </a:prstGeom>
          <a:ln>
            <a:solidFill>
              <a:srgbClr val="29293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65139" y="6287159"/>
            <a:ext cx="456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HTTP clients may not be browsers.</a:t>
            </a:r>
            <a:endParaRPr lang="en-GB" dirty="0"/>
          </a:p>
        </p:txBody>
      </p:sp>
      <p:pic>
        <p:nvPicPr>
          <p:cNvPr id="1030" name="Picture 6" descr="mage result for table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8" y="5022781"/>
            <a:ext cx="1115783" cy="111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0840" y="5061990"/>
            <a:ext cx="442080" cy="5693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mage result for mobi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7" y="3719145"/>
            <a:ext cx="1063448" cy="10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be 2"/>
          <p:cNvSpPr/>
          <p:nvPr/>
        </p:nvSpPr>
        <p:spPr>
          <a:xfrm>
            <a:off x="3917570" y="3720819"/>
            <a:ext cx="790628" cy="741476"/>
          </a:xfrm>
          <a:prstGeom prst="cube">
            <a:avLst/>
          </a:prstGeom>
          <a:solidFill>
            <a:srgbClr val="FFFF00"/>
          </a:solidFill>
          <a:ln w="26424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5792EA8-60C0-0546-9A31-43DED4D430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580" y="4808550"/>
            <a:ext cx="702932" cy="7029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FED7FE7-FBFD-DE42-B2C7-79DDABEE4717}"/>
              </a:ext>
            </a:extLst>
          </p:cNvPr>
          <p:cNvSpPr txBox="1"/>
          <p:nvPr/>
        </p:nvSpPr>
        <p:spPr>
          <a:xfrm>
            <a:off x="3106132" y="3063276"/>
            <a:ext cx="1360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HTTP server (e.g. </a:t>
            </a:r>
            <a:r>
              <a:rPr lang="en-GB" sz="1400" dirty="0" err="1"/>
              <a:t>csdm-webdev</a:t>
            </a:r>
            <a:r>
              <a:rPr lang="en-GB" sz="1400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75E911-6949-1946-908D-2DFB81325EFD}"/>
              </a:ext>
            </a:extLst>
          </p:cNvPr>
          <p:cNvCxnSpPr>
            <a:cxnSpLocks/>
            <a:stCxn id="34" idx="0"/>
            <a:endCxn id="3" idx="3"/>
          </p:cNvCxnSpPr>
          <p:nvPr/>
        </p:nvCxnSpPr>
        <p:spPr>
          <a:xfrm flipH="1" flipV="1">
            <a:off x="4220200" y="4462295"/>
            <a:ext cx="535846" cy="346255"/>
          </a:xfrm>
          <a:prstGeom prst="straightConnector1">
            <a:avLst/>
          </a:prstGeom>
          <a:ln>
            <a:solidFill>
              <a:srgbClr val="292934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FB3283-3736-454B-B9CA-7D881BF91915}"/>
              </a:ext>
            </a:extLst>
          </p:cNvPr>
          <p:cNvGrpSpPr/>
          <p:nvPr/>
        </p:nvGrpSpPr>
        <p:grpSpPr>
          <a:xfrm>
            <a:off x="4403716" y="2682250"/>
            <a:ext cx="2111363" cy="1938536"/>
            <a:chOff x="4403716" y="2682250"/>
            <a:chExt cx="2111363" cy="1938536"/>
          </a:xfrm>
        </p:grpSpPr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490BC281-C13C-F941-91A4-551F6A55E908}"/>
                </a:ext>
              </a:extLst>
            </p:cNvPr>
            <p:cNvSpPr/>
            <p:nvPr/>
          </p:nvSpPr>
          <p:spPr>
            <a:xfrm>
              <a:off x="5610035" y="3310687"/>
              <a:ext cx="790628" cy="741476"/>
            </a:xfrm>
            <a:prstGeom prst="cube">
              <a:avLst/>
            </a:prstGeom>
            <a:solidFill>
              <a:srgbClr val="FFFF00"/>
            </a:solidFill>
            <a:ln w="26424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AEEC81-CA35-CC4F-89FE-7FC9B631D99E}"/>
                </a:ext>
              </a:extLst>
            </p:cNvPr>
            <p:cNvSpPr txBox="1"/>
            <p:nvPr/>
          </p:nvSpPr>
          <p:spPr>
            <a:xfrm>
              <a:off x="5032522" y="2682250"/>
              <a:ext cx="1482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PHP pre-processor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FCAD86D-88ED-DE46-8435-520306311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046" y="3628707"/>
              <a:ext cx="777899" cy="251375"/>
            </a:xfrm>
            <a:prstGeom prst="straightConnector1">
              <a:avLst/>
            </a:prstGeom>
            <a:ln>
              <a:solidFill>
                <a:srgbClr val="292934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55E0ED-A9FA-5448-9EFB-BFC7CC9A6BF7}"/>
                </a:ext>
              </a:extLst>
            </p:cNvPr>
            <p:cNvSpPr txBox="1"/>
            <p:nvPr/>
          </p:nvSpPr>
          <p:spPr>
            <a:xfrm>
              <a:off x="4403716" y="3302787"/>
              <a:ext cx="1482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PHP script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8BFD99-B1C7-BD4E-8124-CB1086A32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9407" y="3850075"/>
              <a:ext cx="679296" cy="241482"/>
            </a:xfrm>
            <a:prstGeom prst="straightConnector1">
              <a:avLst/>
            </a:prstGeom>
            <a:ln>
              <a:solidFill>
                <a:srgbClr val="292934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DBC36B-29CB-2045-9816-65D80A6BA9C3}"/>
                </a:ext>
              </a:extLst>
            </p:cNvPr>
            <p:cNvSpPr txBox="1"/>
            <p:nvPr/>
          </p:nvSpPr>
          <p:spPr>
            <a:xfrm>
              <a:off x="4693560" y="4097566"/>
              <a:ext cx="1010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HTML/XML/JSON etc.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5A4C7C-92C0-6B48-9138-B2A43AB91E2C}"/>
              </a:ext>
            </a:extLst>
          </p:cNvPr>
          <p:cNvGrpSpPr/>
          <p:nvPr/>
        </p:nvGrpSpPr>
        <p:grpSpPr>
          <a:xfrm>
            <a:off x="6319200" y="2734857"/>
            <a:ext cx="2013765" cy="1510943"/>
            <a:chOff x="6319200" y="2734857"/>
            <a:chExt cx="2013765" cy="1510943"/>
          </a:xfrm>
        </p:grpSpPr>
        <p:sp>
          <p:nvSpPr>
            <p:cNvPr id="31" name="Can 30"/>
            <p:cNvSpPr/>
            <p:nvPr/>
          </p:nvSpPr>
          <p:spPr>
            <a:xfrm>
              <a:off x="7231454" y="3358714"/>
              <a:ext cx="630942" cy="669726"/>
            </a:xfrm>
            <a:prstGeom prst="can">
              <a:avLst/>
            </a:prstGeom>
            <a:solidFill>
              <a:srgbClr val="FFC000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CD178B-D9B0-B34E-BB6E-8795CB4F63DF}"/>
                </a:ext>
              </a:extLst>
            </p:cNvPr>
            <p:cNvSpPr txBox="1"/>
            <p:nvPr/>
          </p:nvSpPr>
          <p:spPr>
            <a:xfrm>
              <a:off x="6747619" y="2734857"/>
              <a:ext cx="1585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database server (e.g. MySQL)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24A4EDF-9AA2-E74F-829A-FF107C7D29E4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6385283" y="3610565"/>
              <a:ext cx="846171" cy="83012"/>
            </a:xfrm>
            <a:prstGeom prst="straightConnector1">
              <a:avLst/>
            </a:prstGeom>
            <a:ln>
              <a:solidFill>
                <a:srgbClr val="292934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139C1F-4CA2-E24E-BFDA-77827AA94FEF}"/>
                </a:ext>
              </a:extLst>
            </p:cNvPr>
            <p:cNvSpPr txBox="1"/>
            <p:nvPr/>
          </p:nvSpPr>
          <p:spPr>
            <a:xfrm>
              <a:off x="6319200" y="3120104"/>
              <a:ext cx="7412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mysqli</a:t>
              </a:r>
              <a:r>
                <a:rPr lang="en-GB" sz="1400" dirty="0"/>
                <a:t>/PDO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5F6A65-2726-BC44-8015-1E359383C306}"/>
                </a:ext>
              </a:extLst>
            </p:cNvPr>
            <p:cNvSpPr txBox="1"/>
            <p:nvPr/>
          </p:nvSpPr>
          <p:spPr>
            <a:xfrm>
              <a:off x="6380720" y="3938023"/>
              <a:ext cx="741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rows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0354C3C-5FE5-9F4C-A002-3886B0E75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3147" y="3783523"/>
              <a:ext cx="708852" cy="66552"/>
            </a:xfrm>
            <a:prstGeom prst="straightConnector1">
              <a:avLst/>
            </a:prstGeom>
            <a:ln>
              <a:solidFill>
                <a:srgbClr val="292934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B4E7A6-E8EA-294D-8DEC-564EEE64F838}"/>
              </a:ext>
            </a:extLst>
          </p:cNvPr>
          <p:cNvGrpSpPr/>
          <p:nvPr/>
        </p:nvGrpSpPr>
        <p:grpSpPr>
          <a:xfrm>
            <a:off x="4223058" y="4649286"/>
            <a:ext cx="4109907" cy="1355971"/>
            <a:chOff x="4223058" y="4649286"/>
            <a:chExt cx="4109907" cy="1355971"/>
          </a:xfrm>
        </p:grpSpPr>
        <p:sp>
          <p:nvSpPr>
            <p:cNvPr id="38" name="TextBox 37"/>
            <p:cNvSpPr txBox="1"/>
            <p:nvPr/>
          </p:nvSpPr>
          <p:spPr>
            <a:xfrm>
              <a:off x="6563320" y="5150226"/>
              <a:ext cx="176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Static content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D1B83CE-8456-8A4F-ACCA-6FB45BE69AD8}"/>
                </a:ext>
              </a:extLst>
            </p:cNvPr>
            <p:cNvSpPr/>
            <p:nvPr/>
          </p:nvSpPr>
          <p:spPr>
            <a:xfrm>
              <a:off x="4223058" y="4649286"/>
              <a:ext cx="2524561" cy="135597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E6C0FE-5AC7-554B-B962-0DF555F15160}"/>
              </a:ext>
            </a:extLst>
          </p:cNvPr>
          <p:cNvGrpSpPr/>
          <p:nvPr/>
        </p:nvGrpSpPr>
        <p:grpSpPr>
          <a:xfrm>
            <a:off x="5067213" y="2094307"/>
            <a:ext cx="3255553" cy="2151493"/>
            <a:chOff x="5067213" y="2094307"/>
            <a:chExt cx="3255553" cy="215149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BBB2B16-3D5D-9543-97DC-53902C5360CE}"/>
                </a:ext>
              </a:extLst>
            </p:cNvPr>
            <p:cNvSpPr txBox="1"/>
            <p:nvPr/>
          </p:nvSpPr>
          <p:spPr>
            <a:xfrm>
              <a:off x="5771477" y="2094307"/>
              <a:ext cx="176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Dynamic content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7FCE714-AFF0-C742-8581-52138BC620E0}"/>
                </a:ext>
              </a:extLst>
            </p:cNvPr>
            <p:cNvSpPr/>
            <p:nvPr/>
          </p:nvSpPr>
          <p:spPr>
            <a:xfrm>
              <a:off x="5067213" y="2529443"/>
              <a:ext cx="3255553" cy="171635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Web App Architecture with Connection to Database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1F628C-058A-044D-9818-4D127AFC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B09AB7-F440-7644-93DA-EE092659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4007-7AD0-2C44-A345-65B1A675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5BD3-572A-0240-851A-287A93AB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w3schools tutorial on PHP:</a:t>
            </a:r>
          </a:p>
          <a:p>
            <a:pPr lvl="1"/>
            <a:r>
              <a:rPr lang="en-US" sz="2800" dirty="0">
                <a:hlinkClick r:id="rId2"/>
              </a:rPr>
              <a:t>https://www.w3schools.com/php/default.asp</a:t>
            </a:r>
            <a:endParaRPr lang="en-US" sz="2800" dirty="0"/>
          </a:p>
          <a:p>
            <a:pPr lvl="1"/>
            <a:r>
              <a:rPr lang="en-US" sz="2800" dirty="0"/>
              <a:t>in particular on form handling:</a:t>
            </a:r>
          </a:p>
          <a:p>
            <a:pPr lvl="2"/>
            <a:r>
              <a:rPr lang="en-US" sz="2400" dirty="0">
                <a:hlinkClick r:id="rId3"/>
              </a:rPr>
              <a:t>https://www.w3schools.com/php/php_forms.asp</a:t>
            </a:r>
            <a:endParaRPr lang="en-US" sz="2400" dirty="0"/>
          </a:p>
          <a:p>
            <a:pPr lvl="1"/>
            <a:r>
              <a:rPr lang="en-US" sz="2800" dirty="0"/>
              <a:t>also connection to MySQL</a:t>
            </a:r>
          </a:p>
          <a:p>
            <a:pPr lvl="2"/>
            <a:r>
              <a:rPr lang="en-US" sz="2400" dirty="0">
                <a:hlinkClick r:id="rId4"/>
              </a:rPr>
              <a:t>https://www.w3schools.com/php/php_mysql_intro.asp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E7BBD-C14C-C741-9172-9AAA3070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2A481-B61B-A246-B759-9A29DD78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D35E-A6CC-A144-B3E4-929CB5B3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Transport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8344-2EAC-A843-B878-EFC3E6B6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89429"/>
          </a:xfrm>
        </p:spPr>
        <p:txBody>
          <a:bodyPr>
            <a:normAutofit/>
          </a:bodyPr>
          <a:lstStyle/>
          <a:p>
            <a:r>
              <a:rPr lang="en-US" sz="3200" dirty="0"/>
              <a:t>the basic mechanism that weaves the web</a:t>
            </a:r>
          </a:p>
          <a:p>
            <a:pPr lvl="1"/>
            <a:r>
              <a:rPr lang="en-US" sz="2800" dirty="0"/>
              <a:t>all activities result in a multiple HTTP request-reply interaction between client &amp; server</a:t>
            </a:r>
          </a:p>
          <a:p>
            <a:r>
              <a:rPr lang="en-US" sz="3200" dirty="0"/>
              <a:t>to design &amp; develop a web app, you must understand how HTTP works</a:t>
            </a:r>
          </a:p>
          <a:p>
            <a:pPr lvl="1"/>
            <a:r>
              <a:rPr lang="en-US" sz="2800" dirty="0"/>
              <a:t>and </a:t>
            </a:r>
            <a:r>
              <a:rPr lang="en-US" sz="2800" b="1" dirty="0">
                <a:solidFill>
                  <a:srgbClr val="FF0000"/>
                </a:solidFill>
              </a:rPr>
              <a:t>what happens where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32D7-F8E1-534C-B077-5C16F747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3AF1-7AD9-2946-8506-F50E2DE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3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2641D0B-264B-AE4F-B47B-18587A24A073}"/>
              </a:ext>
            </a:extLst>
          </p:cNvPr>
          <p:cNvSpPr/>
          <p:nvPr/>
        </p:nvSpPr>
        <p:spPr>
          <a:xfrm>
            <a:off x="5379237" y="3375781"/>
            <a:ext cx="2659819" cy="2492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Opening a Local Web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894983"/>
          </a:xfrm>
        </p:spPr>
        <p:txBody>
          <a:bodyPr>
            <a:normAutofit/>
          </a:bodyPr>
          <a:lstStyle/>
          <a:p>
            <a:r>
              <a:rPr lang="en-US" dirty="0"/>
              <a:t>client opens a HTML (CSS, JS) file in the local file system</a:t>
            </a:r>
          </a:p>
          <a:p>
            <a:r>
              <a:rPr lang="en-US" dirty="0"/>
              <a:t>no web server involved</a:t>
            </a:r>
          </a:p>
          <a:p>
            <a:pPr lvl="1"/>
            <a:r>
              <a:rPr lang="en-US" dirty="0"/>
              <a:t>web pages </a:t>
            </a:r>
            <a:r>
              <a:rPr lang="en-US" b="1" dirty="0">
                <a:solidFill>
                  <a:srgbClr val="FF0000"/>
                </a:solidFill>
              </a:rPr>
              <a:t>not accessible on the Internet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 server-side scripting</a:t>
            </a:r>
          </a:p>
        </p:txBody>
      </p:sp>
      <p:sp>
        <p:nvSpPr>
          <p:cNvPr id="29698" name="AutoShape 2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0" name="AutoShape 4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2" name="AutoShape 6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4" name="AutoShape 8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6" name="AutoShape 10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9708" name="Picture 12" descr="http://www.clker.com/cliparts/l/W/1/j/L/0/thin-client-monitor-and-keyboard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807" y="3495182"/>
            <a:ext cx="2607784" cy="2625345"/>
          </a:xfrm>
          <a:prstGeom prst="rect">
            <a:avLst/>
          </a:prstGeom>
          <a:noFill/>
        </p:spPr>
      </p:pic>
      <p:pic>
        <p:nvPicPr>
          <p:cNvPr id="1026" name="Picture 2" descr="Image result for hard disk icon">
            <a:extLst>
              <a:ext uri="{FF2B5EF4-FFF2-40B4-BE49-F238E27FC236}">
                <a16:creationId xmlns:a16="http://schemas.microsoft.com/office/drawing/2014/main" id="{F4A03E21-47E3-EA49-A334-4B32F082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64" y="4845337"/>
            <a:ext cx="1489075" cy="148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tml file icon">
            <a:extLst>
              <a:ext uri="{FF2B5EF4-FFF2-40B4-BE49-F238E27FC236}">
                <a16:creationId xmlns:a16="http://schemas.microsoft.com/office/drawing/2014/main" id="{9C34BDD1-1B22-BB4D-B32F-A332ABB00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47" y="3687487"/>
            <a:ext cx="835099" cy="83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ss file icon">
            <a:extLst>
              <a:ext uri="{FF2B5EF4-FFF2-40B4-BE49-F238E27FC236}">
                <a16:creationId xmlns:a16="http://schemas.microsoft.com/office/drawing/2014/main" id="{232F1624-C0C3-A540-BCB9-F5FE70C7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26" y="3806259"/>
            <a:ext cx="816000" cy="8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javascript file icon">
            <a:extLst>
              <a:ext uri="{FF2B5EF4-FFF2-40B4-BE49-F238E27FC236}">
                <a16:creationId xmlns:a16="http://schemas.microsoft.com/office/drawing/2014/main" id="{4216030A-5887-3345-93F3-69F5BDDF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46" y="4736471"/>
            <a:ext cx="1003572" cy="10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95BF11-AF77-094D-ACA4-F8F71422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AE3928-F29A-704F-B4BC-F577D637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AF46EF0-CBF8-D341-A1BE-64EE44075911}"/>
              </a:ext>
            </a:extLst>
          </p:cNvPr>
          <p:cNvSpPr/>
          <p:nvPr/>
        </p:nvSpPr>
        <p:spPr>
          <a:xfrm>
            <a:off x="6731353" y="4437394"/>
            <a:ext cx="1923077" cy="1817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 Web Page on the Internet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5325"/>
          </a:xfrm>
        </p:spPr>
        <p:txBody>
          <a:bodyPr>
            <a:normAutofit/>
          </a:bodyPr>
          <a:lstStyle/>
          <a:p>
            <a:r>
              <a:rPr lang="en-US" dirty="0"/>
              <a:t>client to show HTML page from web server</a:t>
            </a:r>
          </a:p>
          <a:p>
            <a:pPr lvl="1"/>
            <a:r>
              <a:rPr lang="en-US" dirty="0"/>
              <a:t>by sending an HTTP “GET” request to server’s URL</a:t>
            </a:r>
          </a:p>
          <a:p>
            <a:r>
              <a:rPr lang="en-US" dirty="0"/>
              <a:t>must have a web server running on a machine</a:t>
            </a:r>
          </a:p>
          <a:p>
            <a:pPr lvl="1"/>
            <a:r>
              <a:rPr lang="en-US" dirty="0"/>
              <a:t>e.g. Apache in XAMMP</a:t>
            </a:r>
          </a:p>
          <a:p>
            <a:pPr lvl="1"/>
            <a:r>
              <a:rPr lang="en-US" dirty="0"/>
              <a:t>resources on web server have URLs</a:t>
            </a:r>
          </a:p>
        </p:txBody>
      </p:sp>
      <p:sp>
        <p:nvSpPr>
          <p:cNvPr id="29698" name="AutoShape 2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0" name="AutoShape 4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2" name="AutoShape 6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4" name="AutoShape 8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6" name="AutoShape 10" descr="data:image/jpeg;base64,/9j/4AAQSkZJRgABAQAAAQABAAD/2wCEAAkGBw4PDw8NDRAQEA0NEQ4OEA0OEBAQDw4QFBUWFhQSFBYYHSggGRoxGxMUITEhJSkrLi4wFx8zODMsNygtLisBCgoKDQ0OFw4MGyslHyE3LysyODArLjMrOCszLDM3LDQsODcsNCwrKys4NysrLCssKyssKywrLCwsKyssKysrK//AABEIAL0BCwMBIgACEQEDEQH/xAAbAAEAAQUBAAAAAAAAAAAAAAAABQECAwYHBP/EAEgQAAIBAQEIDAoJBAIDAAAAAAABAgMRBAUSFSFTcZEGFiIxMjRBk6GxstETI1FSVGFygZLhJDNCg6KzwdLiYnOClEPCFKPw/8QAGQEBAQEBAQEAAAAAAAAAAAAAAAQBAwUC/8QAIREBAAEDBAMBAQAAAAAAAAAAAAEDFFECBBFxMkFCEiH/2gAMAwEAAhEDEQA/AO4gAAAAAAAAAAARV8L6Sp1PBwgm0la3by5clgEqCCxzWza1SGOa2bWqQE6CCxzWza1SGOa2bWqQE6CCxzWza1SGOa2bWqQE6CCxxWza1SGOK2bWqQE6CCxxWza1SK44rZtapATgIPHFbNrVIY4rZtapATgIPHFbNrVIY4rZtapATgIPHFbNLVIY4rZpapATgI69l8ZVZShOKjJLCyW+WyzLpJEAAAAAAAAAAAAAAAi783dOlgRhYsK1ttW73IRyvrdHnL4YgbKDXFfK6fOXwxKu+l0RscmmvJYsuoDYjXb48Zloj2UbEa7fHjMtEeygMdSeCrTyYyp+dH44npurg+9GlTeV6WdqNKNfPLjVqzo44bZjOl50PjiMaUvOhzkTT2yxs72sZcbmcNzxrS86HORGNqXnQ5yJpTZjbNtYyXU4bxjej59PnIjG9Hz6fORNEbLGxaRll1OG/Y4oefT5yIxzQ8+nzsTn7ZY2LSMl1OHQsdUM5T52Ax3QzlLnYHOmyxsWmnJdTh0jHlz5ylzsBjy585S52BzRssbFppyXU4dQpX5oyajCdOUnvRjUi2+XIkSMXak/LlOX7GX9Lo/eflyOn0eDH2Y9RNWpxT1cQoo1J16eZZLzcYqezLtRJ0grzcYqezLriTpydQAAAAAAAAAAAABBbI+FT0S60RadibstsTdi32SmyLhU9EutEXOeDFuy15ElvWtuxZdLAXFdOHKUcjwcF4UbbMvIZrs4K0sx0ajU/BywXhJyTgmsq300+sy3bwVpY7ZHPH9bUjXr4caloj2UbCjXr4caloXZQawXXwfejRqjyvSzerr4PvRoVR5XpZXtPpLuvSjZa2UbMbZajXNmNso2Wtmg2WtlGyxsMVbLGyjZY2BVssbKNljZoq2WNhssbDEtsXf0yj97+XM6lR4MfZj1HKtiz+m0fvfy5nVqPBj7Meo8/d+cdL9r4T2uvNxip7Mu1EnSCvPxip7Mu1EnSVSAAAAAAAAAAAAAILZFw6eiXWiOUE001ankafKiR2Q8Onol1o8MAFzXLCDcknhPJbJuTs8mUuu7grS+ozQRiu/grS+oDaEa9d/GpaF2UbCjXrv41LQuygMN2cH3o59UeV6WdCuzg+9HOajyvSyzafSTdelGyxsNljZakVbLGyjZY2GKtljZRssbAq2WNlGy1s1g2WtlGyxsCrZY2UbLGzRMbFH9Nofe/lzOtUeDH2Y9RyLYk/p1D738qZ12hwI+zHqPO3fnHS/a+E9rrz8YqezLtRJwg7z8YqezLtRJwlUgAAAAAAAAAAAACC2Q8OlofWjxwR7dkPDpaH1oiqdSTnC12bqosGG6jJJZMJ/ZYHvgjFfDgx0vqM8DDfHgx0vqA2ZGv3dxqWhdlGwI1+7uNS0LsoDFdvB96OaVXlelnS7t4PvRzGq8r0vrLNp9JN16UbLGyjZY2Wo1Wyxso2Wtmg2WtlGyxsMVbLGyjZY2BVssbKNljZoq2WNlGygYmNiD+nUPvfypnYaHAj7Meo49sQ49Q+9/KmdiocCHsx6jzt35x09Da+E9l6OMVPZl2ok4Qd6OMVPZl2ok4SqQAAAAAAAAAAAABB7IOHS0PrRE3Ot1GzJu6tqo5ab/ALj5H+pLbIOHS0PrRFXNllGzKlOta6OSmv7i5X+oEnBGC+XBjpfUeiCMF9ODHS+oDZEa/dvGpaF2UbAjX7t41LQuygMd3cD3o5ZVe6lpfWdTu7gf5I5RVe6lpfWWbT6Sbr0o2WNhssbLkarZY2UbLGwxVssbKNljYFWyxso2WNmirZa2UbAYFAVM5fXCY2Iceofe/lTOx0OBD2Y9RxzYhx6h97+VM7Jc/Ah7Meo87decdL9t4T2tvRxmp7Mu1EnCDvTxmp7Mu1EnCZQAAAAAAAAAAAAAIPZBw6Wh9aIy5t1KLW7UZ1k5w3EYeqUftP1knf8A+spe/rRG3OsKcJfWYM6yw/q/B/04P2vJaBJwR5768GOl9R6oI819uDHS+oDYkQF2cbloXZRPogLs43LQuygMd38D/JHJKz3UtL6zsNelhxwbbOW0jHseufN0uZgd6FWKfPLjWpTU44csbLGzqu1y5s3R5mA2t3NmqPMQKLvThPa6suTtljZ1va3cuao8xTG1q5c1Q5imLvTgtdWXIWyxs7BtZuXNUOYpjaxcuZocxTF5pwWmrLjrZbadk2r3JmaHMUxtXuTM0P8AXpi804LTVlxoHZdq9yZmh/r0yu1e5MzQ/wBemZd6cNtZy40Dsu1e5MzQ/wBemNq1yZmh/r0zLqMNtpy5lsQ49Q+9/KmdlufgQ9mPURVHY5c8JKcKdKE1bZKFGEZK1WOxr1NkxCKSSW8klqJ6tT9zzCilo/EcSxXp4zV9mXaiTZCXp4zV9mXaiTZydAAAAAAAAAAAAABCX/8ArKXv60RtBYU4N7txnWSlU3E4ZN6C+0vWSV/vrKXv60R1BbuFuV4dax18lVZP+Lyx/QCUgjzX34EdL6j0xklvte9o819+BCzyvqA2FEXd97JTqeEhNRbSTtt5FZkaJRACExTXzq1yGKa+dWuRNgCExTXzq1yGKa+dWuRL160YRcpuyK5SCuu+9SbwaVsI+rhv38gFa1xVIcOvGPqcpWv3HiqVWt6rKXrWEl0lqoSeWTyvf5WZY3PHTpAxRrVH9uWtmWPhH9t62YbEpNaT005LyrWAjRqv/keuRgqVakW4ucsjs32e+nOPlWtHlhFSqz3msr6UBSlNy36zi/6sPrVp7ad7q0lbGvGS8sZSaMLuSL9Rj/8AFnB4VOTT8qdjA9mKrozq1yGKrozq1yK3Hfdp4Fdf5pda7iZTTyrKnlTXKBC4qujOrXIYqujO9MibAEde290qUpTnLClJWZLfLa229BIgAAAAAAAAAAAAAAEJf76yj/8AcqPBQyTgnkbnXsVfdVXk/wCJ8kf0JK/tKblTnGLko222Jux2p5SPouUN6jN7qUrZYTact+xtZEB47que5vDTcq9k28sHa8H1b57LpjFUKahLCjhSslZZ0GKdBSk5u554Una3ut/UZZxnOMaUKMo2NtcJ2t+XIBtCAAAAAa5fStKrWcN6FPIl6+VlsKSWRGC76k4Vqvi6mWUmmqcpRabtTTSsLIK6qv1dGq15ZJUo/istA9tlm/kKeEgvtLWYoXkuuXClRh8dSX6Izx2OT+1dL/wpRj1tgeep4F5W8vqt7izAo+dLV8iQWxqny1670Sgv+pVbGqOdujnF3AR6hQ86Wr5HooTox4Mll5Xbaeja1Szt0c4v2lstjUfs16y9rwcv+oF8asHvSjrRlUTxT2O1VwboT9U6S60zBK9V2wyxVOf9upKEvxKzpAka9yqase/yMXjrSUp0JfYtlH1ZbGulEW7tuqnuZ06yfrp+EXulG209l4ZznWnOUJpYDtlKDgrW42JW6GBsAAAAAAAAAAAAAAAAAAAAAAAAB47uvhCjkdrm8qivJ5X5DNdd0xpQc5cm8vK+RGrVKjnJ1JvLJgSePnm18XyGPpZtfE+4h8F+eugrgvz10AS+PZZtfE+4Y9lm18T7iIwX566CuC84ugCWx7LNr4n3DHss0vifcRWA84ugYDzi6AJXHss0vifcMeyzS+J9xF4Dzi6BgPOroAlceyzX4n3DHks1+J9xF4Dzq6CuA86ugCTx5LNfifcMeTzX4n3EZgPOroK4Es9Ho7wJLHk81+J9wx5PNfifcRuBLPR6O8rgSz0ejvAkceTzX4n3F8L+q3d02l5U7ehpEZgSz0ejvL6UbHu6sZKzedgGx3PdEKiwoO1dK0oymt0KrueopL6ueSS9XebHGSaTWVNJprlQFQAAAAAAAAAAAAAAACjZUib/AF0uMVSjk8JbhP8Ap8gHgvhdTr1Mn1cMkfX6zyVJLecZOzyLIZo4KjZGUbfK3ylnjPPp6/kBi3HmS6RuPMl0mW2pnKev5Fbamcpa/kBh3Gbl0ldxm5dPeZbamcpa/kVwqmcpa/kBh8Xm59PeV8Xm59PeZcKpnKWv5FcKrnaWv5AYfF5qep95XxeanqfeZcKrnaWv5FcKrnaWv5AYfF5qep95XxeanqfeZsOrnaOv5DDq52jr+QGHxWanqfeV8Vmp6n3mbDq52jr+Qw6udo6/kBh8VmZ6n3lfFZmep95mw6ueo6/kPCVs9R1/IDD4rM1NT7x4nM1NT7zP4StnqOv5DwtbPUNfyAy02qsZRwZRSsW6Vmhoz3nupwk7nqeXcP8AT9UeWFWrasKtRwbVak8tnLyFb4SpySlGa8JHes33qA2IHkvZdLq01J8JbmXra5T1gAAAAAAAAAAAAAA8N872Qr4LcpQnC3BnCzefI08jR7gBrz2OVeS6V76KfVJFNrtb0mPMfzNiAGu7Xa3pMeY/mNrtb0mPMfzNiAGu7XavpMeY/mNrtX0mPMfzNiAGu7XKvpMeY/mNrlX0mPMfzNiAGu7XKvpMeY/mNrlX0mPMfzNiAGvbXavpK5hfuG1yr6SuYX7jYQBr21yr6SuYX7htcq+krmF+42EAa9tcq+krmF+4bXKvpK5hfuNhAGvbXKnpK5lfuG1yp6SuZX7jYQBr21yp6T/6V+4uhscf27om1/RCEHrdpPgDBcdywowVOmngq12t2yk3vtvlZnAAAAAAAP/Z"/>
          <p:cNvSpPr>
            <a:spLocks noChangeAspect="1" noChangeArrowheads="1"/>
          </p:cNvSpPr>
          <p:nvPr/>
        </p:nvSpPr>
        <p:spPr bwMode="auto">
          <a:xfrm>
            <a:off x="155575" y="-1995488"/>
            <a:ext cx="5905500" cy="4171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9708" name="Picture 12" descr="http://www.clker.com/cliparts/l/W/1/j/L/0/thin-client-monitor-and-keyboard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87" y="3871881"/>
            <a:ext cx="1444625" cy="1454353"/>
          </a:xfrm>
          <a:prstGeom prst="rect">
            <a:avLst/>
          </a:prstGeom>
          <a:noFill/>
        </p:spPr>
      </p:pic>
      <p:pic>
        <p:nvPicPr>
          <p:cNvPr id="29710" name="Picture 14" descr="http://www.clker.com/cliparts/7/5/5/9/11949856881991616238apacheconf..svg.h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5230" y="3558902"/>
            <a:ext cx="2133600" cy="1767332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D460FE-6040-E647-85F7-DDCCCA5CA950}"/>
              </a:ext>
            </a:extLst>
          </p:cNvPr>
          <p:cNvGrpSpPr/>
          <p:nvPr/>
        </p:nvGrpSpPr>
        <p:grpSpPr>
          <a:xfrm>
            <a:off x="2406612" y="3847496"/>
            <a:ext cx="3608618" cy="388126"/>
            <a:chOff x="2406612" y="3847496"/>
            <a:chExt cx="3608618" cy="388126"/>
          </a:xfrm>
        </p:grpSpPr>
        <p:sp>
          <p:nvSpPr>
            <p:cNvPr id="13" name="TextBox 12"/>
            <p:cNvSpPr txBox="1"/>
            <p:nvPr/>
          </p:nvSpPr>
          <p:spPr>
            <a:xfrm>
              <a:off x="3629944" y="3847496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GET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index.html</a:t>
              </a:r>
              <a:endParaRPr lang="en-GB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406612" y="4234034"/>
              <a:ext cx="36086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068B2B-F368-834E-8CBF-093900860484}"/>
              </a:ext>
            </a:extLst>
          </p:cNvPr>
          <p:cNvGrpSpPr/>
          <p:nvPr/>
        </p:nvGrpSpPr>
        <p:grpSpPr>
          <a:xfrm>
            <a:off x="2406612" y="4615034"/>
            <a:ext cx="3608618" cy="1010858"/>
            <a:chOff x="2406612" y="4615034"/>
            <a:chExt cx="3608618" cy="1010858"/>
          </a:xfrm>
        </p:grpSpPr>
        <p:sp>
          <p:nvSpPr>
            <p:cNvPr id="14" name="TextBox 13"/>
            <p:cNvSpPr txBox="1"/>
            <p:nvPr/>
          </p:nvSpPr>
          <p:spPr>
            <a:xfrm>
              <a:off x="3313078" y="4671785"/>
              <a:ext cx="17956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&lt;!doctype html&gt;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&lt;/html&gt;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&lt;/html&gt;</a:t>
              </a:r>
              <a:endParaRPr lang="en-GB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>
              <a:off x="2406612" y="4615034"/>
              <a:ext cx="36086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hard disk icon">
            <a:extLst>
              <a:ext uri="{FF2B5EF4-FFF2-40B4-BE49-F238E27FC236}">
                <a16:creationId xmlns:a16="http://schemas.microsoft.com/office/drawing/2014/main" id="{7601C657-7B04-4949-B43E-1FE4BA30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14" y="4584649"/>
            <a:ext cx="813164" cy="8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html file icon">
            <a:extLst>
              <a:ext uri="{FF2B5EF4-FFF2-40B4-BE49-F238E27FC236}">
                <a16:creationId xmlns:a16="http://schemas.microsoft.com/office/drawing/2014/main" id="{E359CC37-D351-9943-8DD4-E0D3AC45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62" y="4620427"/>
            <a:ext cx="608941" cy="60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Image result for css file icon">
            <a:extLst>
              <a:ext uri="{FF2B5EF4-FFF2-40B4-BE49-F238E27FC236}">
                <a16:creationId xmlns:a16="http://schemas.microsoft.com/office/drawing/2014/main" id="{2C68292A-263D-BC4E-B634-77773D2B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897" y="5315724"/>
            <a:ext cx="595014" cy="59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mage result for javascript file icon">
            <a:extLst>
              <a:ext uri="{FF2B5EF4-FFF2-40B4-BE49-F238E27FC236}">
                <a16:creationId xmlns:a16="http://schemas.microsoft.com/office/drawing/2014/main" id="{79D163CC-E2B7-1140-9D1B-21AB243E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36" y="5397813"/>
            <a:ext cx="731789" cy="7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57BC3-4DB1-D54C-836E-30832A32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26093-AADE-6247-9DE9-FCE03DA5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a Web Client Ask a Server to Do?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46332"/>
              </p:ext>
            </p:extLst>
          </p:nvPr>
        </p:nvGraphicFramePr>
        <p:xfrm>
          <a:off x="729204" y="1682752"/>
          <a:ext cx="795759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9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919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  <a:r>
                        <a:rPr lang="en-US" baseline="0" dirty="0"/>
                        <a:t> wants to retrieve resource from server</a:t>
                      </a:r>
                    </a:p>
                    <a:p>
                      <a:r>
                        <a:rPr lang="en-US" baseline="0" dirty="0"/>
                        <a:t>(URL tells what resource to be retrieved)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392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wants server to accept enclosed entity as a new subordinate of resource identified by URL</a:t>
                      </a:r>
                    </a:p>
                    <a:p>
                      <a:r>
                        <a:rPr lang="en-US" dirty="0"/>
                        <a:t>(usually use for telling server info. or creating new data,</a:t>
                      </a:r>
                    </a:p>
                    <a:p>
                      <a:r>
                        <a:rPr lang="en-US" dirty="0"/>
                        <a:t>URL is server which handles request)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919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requests server to delete resource</a:t>
                      </a:r>
                    </a:p>
                    <a:p>
                      <a:r>
                        <a:rPr lang="en-US" dirty="0"/>
                        <a:t>(URL is resource to be deleted)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919">
                <a:tc>
                  <a:txBody>
                    <a:bodyPr/>
                    <a:lstStyle/>
                    <a:p>
                      <a:r>
                        <a:rPr lang="en-GB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client asks the enclosed entity to be stored under the URL</a:t>
                      </a:r>
                    </a:p>
                    <a:p>
                      <a:r>
                        <a:rPr lang="en-GB" dirty="0"/>
                        <a:t>(usually use for update, URL is resource to be updated)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39938"/>
                  </a:ext>
                </a:extLst>
              </a:tr>
              <a:tr h="30509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ED186-C8EC-144E-A499-6DEA6B27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01" y="5484310"/>
            <a:ext cx="8229600" cy="908832"/>
          </a:xfrm>
        </p:spPr>
        <p:txBody>
          <a:bodyPr>
            <a:normAutofit/>
          </a:bodyPr>
          <a:lstStyle/>
          <a:p>
            <a:r>
              <a:rPr lang="en-US" dirty="0"/>
              <a:t>these are called </a:t>
            </a:r>
            <a:r>
              <a:rPr lang="en-US" b="1" dirty="0">
                <a:solidFill>
                  <a:srgbClr val="FF0000"/>
                </a:solidFill>
              </a:rPr>
              <a:t>HTTP request methods</a:t>
            </a:r>
          </a:p>
          <a:p>
            <a:r>
              <a:rPr lang="en-US" dirty="0"/>
              <a:t>all requests must fit into this list of </a:t>
            </a:r>
            <a:r>
              <a:rPr lang="en-US" b="1" dirty="0">
                <a:solidFill>
                  <a:srgbClr val="FF0000"/>
                </a:solidFill>
              </a:rPr>
              <a:t>intentions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55713-3437-7244-AB1C-DCF088E9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15AC19-162B-D946-B54F-E12240F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4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HTTP Request &amp; Reply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14437"/>
          </a:xfrm>
        </p:spPr>
        <p:txBody>
          <a:bodyPr>
            <a:normAutofit/>
          </a:bodyPr>
          <a:lstStyle/>
          <a:p>
            <a:r>
              <a:rPr lang="en-GB" sz="3200" dirty="0"/>
              <a:t>conceptually, an HTTP request is </a:t>
            </a:r>
            <a:r>
              <a:rPr lang="en-GB" sz="3200" b="1" dirty="0">
                <a:solidFill>
                  <a:srgbClr val="FF0000"/>
                </a:solidFill>
              </a:rPr>
              <a:t>like a function call that runs over the network</a:t>
            </a:r>
          </a:p>
          <a:p>
            <a:pPr lvl="1"/>
            <a:r>
              <a:rPr lang="en-GB" sz="2800" dirty="0"/>
              <a:t>client invokes an operation on server</a:t>
            </a:r>
          </a:p>
          <a:p>
            <a:pPr lvl="1"/>
            <a:r>
              <a:rPr lang="en-GB" sz="2800" dirty="0"/>
              <a:t>request contains client’s intention &amp; parameters for operation</a:t>
            </a:r>
          </a:p>
          <a:p>
            <a:pPr lvl="1"/>
            <a:r>
              <a:rPr lang="en-GB" sz="2800" dirty="0"/>
              <a:t>server executes function, then return result</a:t>
            </a:r>
          </a:p>
          <a:p>
            <a:pPr lvl="2"/>
            <a:r>
              <a:rPr lang="en-GB" sz="2400" dirty="0"/>
              <a:t>result contains a status code</a:t>
            </a:r>
          </a:p>
          <a:p>
            <a:pPr lvl="2"/>
            <a:r>
              <a:rPr lang="en-GB" sz="2400" dirty="0"/>
              <a:t>+ an optional reply body (e.g. HTML file for a GET request)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97067-72D0-5C4A-A148-6489DC31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679B2-3A8A-4546-830A-C55FDCFA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an HTTP 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14437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rgbClr val="0000FF"/>
                </a:solidFill>
              </a:rPr>
              <a:t>request method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the intention of the client</a:t>
            </a:r>
          </a:p>
          <a:p>
            <a:pPr lvl="2"/>
            <a:r>
              <a:rPr lang="en-GB" dirty="0"/>
              <a:t>E.g. to retrieve? tell? delete? update?</a:t>
            </a:r>
          </a:p>
          <a:p>
            <a:pPr lvl="1"/>
            <a:r>
              <a:rPr lang="en-GB" dirty="0"/>
              <a:t>valid methods &amp; their semantics are defined in the HTTP specifications</a:t>
            </a:r>
          </a:p>
          <a:p>
            <a:pPr lvl="2"/>
            <a:r>
              <a:rPr lang="en-GB" dirty="0"/>
              <a:t>Note: </a:t>
            </a:r>
            <a:r>
              <a:rPr lang="en-GB" b="1" dirty="0">
                <a:solidFill>
                  <a:srgbClr val="FF0000"/>
                </a:solidFill>
              </a:rPr>
              <a:t>We CANNOT change the meaning of these methods but pick the one that best describes our intention.</a:t>
            </a:r>
          </a:p>
          <a:p>
            <a:r>
              <a:rPr lang="en-GB" b="1" dirty="0">
                <a:solidFill>
                  <a:srgbClr val="0000FF"/>
                </a:solidFill>
              </a:rPr>
              <a:t>URL</a:t>
            </a:r>
            <a:r>
              <a:rPr lang="en-GB" dirty="0"/>
              <a:t>: identifies the resource in cyberspace</a:t>
            </a:r>
          </a:p>
          <a:p>
            <a:r>
              <a:rPr lang="en-GB" b="1" dirty="0">
                <a:solidFill>
                  <a:srgbClr val="0000FF"/>
                </a:solidFill>
              </a:rPr>
              <a:t>parameter list</a:t>
            </a:r>
            <a:r>
              <a:rPr lang="en-GB" dirty="0"/>
              <a:t> (optional):</a:t>
            </a:r>
          </a:p>
          <a:p>
            <a:pPr lvl="1"/>
            <a:r>
              <a:rPr lang="en-GB" dirty="0"/>
              <a:t>a list of “name=value” pairs</a:t>
            </a:r>
          </a:p>
          <a:p>
            <a:pPr lvl="1"/>
            <a:r>
              <a:rPr lang="en-GB" dirty="0"/>
              <a:t>data/info. that the server needs to fulfil the request</a:t>
            </a:r>
          </a:p>
          <a:p>
            <a:r>
              <a:rPr lang="en-GB" b="1" dirty="0">
                <a:solidFill>
                  <a:srgbClr val="0000FF"/>
                </a:solidFill>
              </a:rPr>
              <a:t>request header</a:t>
            </a:r>
            <a:r>
              <a:rPr lang="en-GB" dirty="0"/>
              <a:t>: can contain other information</a:t>
            </a:r>
          </a:p>
          <a:p>
            <a:r>
              <a:rPr lang="en-GB" b="1" dirty="0">
                <a:solidFill>
                  <a:srgbClr val="0000FF"/>
                </a:solidFill>
              </a:rPr>
              <a:t>request body</a:t>
            </a:r>
            <a:r>
              <a:rPr lang="en-GB" dirty="0"/>
              <a:t> (optional)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80DE6-BBC9-9049-8801-52E081F3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2021-2022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422A9-B75C-684E-B7E2-11A676A8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1663</TotalTime>
  <Words>2330</Words>
  <Application>Microsoft Macintosh PowerPoint</Application>
  <PresentationFormat>On-screen Show (4:3)</PresentationFormat>
  <Paragraphs>385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Candara</vt:lpstr>
      <vt:lpstr>Courier New</vt:lpstr>
      <vt:lpstr>Times New Roman</vt:lpstr>
      <vt:lpstr>Clarity</vt:lpstr>
      <vt:lpstr>SOFTWARE PROJECT ENGINEERING (CMM004)</vt:lpstr>
      <vt:lpstr>Content</vt:lpstr>
      <vt:lpstr>How the web works?</vt:lpstr>
      <vt:lpstr>Hypertext Transport Protocol (HTTP)</vt:lpstr>
      <vt:lpstr>Opening a Local Web Page</vt:lpstr>
      <vt:lpstr>Accessing a Web Page on the Internet</vt:lpstr>
      <vt:lpstr>What Can a Web Client Ask a Server to Do?</vt:lpstr>
      <vt:lpstr>Understanding HTTP Request &amp; Reply</vt:lpstr>
      <vt:lpstr>Components of an HTTP Request</vt:lpstr>
      <vt:lpstr>HTTP Request Anatomy</vt:lpstr>
      <vt:lpstr>HTTP Request Anatomy (cont’d)</vt:lpstr>
      <vt:lpstr>HTTP Request Anatomy (cont’d)</vt:lpstr>
      <vt:lpstr>HTTP Reply Anatomy</vt:lpstr>
      <vt:lpstr>HTTP Status Code</vt:lpstr>
      <vt:lpstr>Client vs Server-side Script</vt:lpstr>
      <vt:lpstr>PHP</vt:lpstr>
      <vt:lpstr>Web App Architecture with PHP Scripting</vt:lpstr>
      <vt:lpstr>Login - The Need to Remember a Client</vt:lpstr>
      <vt:lpstr>How to Implement “Login” Using HTTP?</vt:lpstr>
      <vt:lpstr>Session-based Security (cont’d)</vt:lpstr>
      <vt:lpstr>Session in PHP</vt:lpstr>
      <vt:lpstr>The Login Page</vt:lpstr>
      <vt:lpstr>Login Page Example</vt:lpstr>
      <vt:lpstr>Login Handling Script – validate.php</vt:lpstr>
      <vt:lpstr>Common Login Implementation Using PHP Session</vt:lpstr>
      <vt:lpstr>Handling Login Request – validate.php</vt:lpstr>
      <vt:lpstr>Protecting Pages</vt:lpstr>
      <vt:lpstr>Protecting Pages Example</vt:lpstr>
      <vt:lpstr>URL Forwarding in PHP</vt:lpstr>
      <vt:lpstr>Checking Login Credential</vt:lpstr>
      <vt:lpstr>Web App Architecture with Connection to Database</vt:lpstr>
      <vt:lpstr>Useful Links</vt:lpstr>
    </vt:vector>
  </TitlesOfParts>
  <Manager/>
  <Company>RGU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CMM004 Software Project Engineering</dc:title>
  <dc:subject/>
  <dc:creator>Kit Ying Hui</dc:creator>
  <cp:keywords/>
  <dc:description/>
  <cp:lastModifiedBy>Kit-ying Hui (SOC)</cp:lastModifiedBy>
  <cp:revision>281</cp:revision>
  <dcterms:created xsi:type="dcterms:W3CDTF">2013-11-28T12:00:43Z</dcterms:created>
  <dcterms:modified xsi:type="dcterms:W3CDTF">2022-02-15T15:39:20Z</dcterms:modified>
  <cp:category/>
</cp:coreProperties>
</file>