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4" r:id="rId3"/>
    <p:sldId id="283" r:id="rId4"/>
    <p:sldId id="271" r:id="rId5"/>
    <p:sldId id="269" r:id="rId6"/>
    <p:sldId id="268" r:id="rId7"/>
    <p:sldId id="282" r:id="rId8"/>
    <p:sldId id="256" r:id="rId9"/>
    <p:sldId id="257" r:id="rId10"/>
    <p:sldId id="258" r:id="rId11"/>
    <p:sldId id="259" r:id="rId12"/>
    <p:sldId id="266" r:id="rId13"/>
    <p:sldId id="260" r:id="rId14"/>
    <p:sldId id="261" r:id="rId15"/>
    <p:sldId id="262" r:id="rId16"/>
    <p:sldId id="263" r:id="rId17"/>
    <p:sldId id="265" r:id="rId18"/>
    <p:sldId id="273" r:id="rId19"/>
    <p:sldId id="264" r:id="rId20"/>
    <p:sldId id="275" r:id="rId21"/>
    <p:sldId id="277" r:id="rId22"/>
    <p:sldId id="276" r:id="rId23"/>
    <p:sldId id="285" r:id="rId24"/>
    <p:sldId id="278" r:id="rId25"/>
    <p:sldId id="274" r:id="rId26"/>
    <p:sldId id="279" r:id="rId27"/>
    <p:sldId id="280" r:id="rId28"/>
    <p:sldId id="281" r:id="rId29"/>
    <p:sldId id="26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9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9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6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9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4C2C-E036-46B0-A60C-28510C43B07D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48C8-A3B4-4C3C-9EF0-7C079C207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9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.biancheng.net/cplu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manual/html_node/Makefiles.html" TargetMode="External"/><Relationship Id="rId2" Type="http://schemas.openxmlformats.org/officeDocument/2006/relationships/hyperlink" Target="https://seisman.github.io/how-to-write-makefile/introdu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Visual Studio 2017 </a:t>
            </a:r>
            <a:r>
              <a:rPr lang="zh-CN" altLang="en-US" dirty="0" smtClean="0"/>
              <a:t>安装与使用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53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8762"/>
            <a:ext cx="10515600" cy="569149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600" dirty="0">
                <a:latin typeface="+mn-ea"/>
              </a:rPr>
              <a:t>以 </a:t>
            </a:r>
            <a:r>
              <a:rPr lang="en-US" altLang="zh-CN" sz="2600" dirty="0">
                <a:latin typeface="+mn-ea"/>
              </a:rPr>
              <a:t>Linux </a:t>
            </a:r>
            <a:r>
              <a:rPr lang="zh-CN" altLang="en-US" sz="2600" dirty="0">
                <a:latin typeface="+mn-ea"/>
              </a:rPr>
              <a:t>下的</a:t>
            </a:r>
            <a:r>
              <a:rPr lang="en-US" altLang="zh-CN" sz="2600" dirty="0">
                <a:latin typeface="+mn-ea"/>
              </a:rPr>
              <a:t>C</a:t>
            </a:r>
            <a:r>
              <a:rPr lang="zh-CN" altLang="en-US" sz="2600" dirty="0">
                <a:latin typeface="+mn-ea"/>
              </a:rPr>
              <a:t>语言开发为例来具体说明一下，多文件编译生成一个文件，编译的命令如下所示：</a:t>
            </a:r>
            <a:r>
              <a:rPr lang="zh-CN" altLang="en-US" sz="2600" dirty="0" smtClean="0">
                <a:latin typeface="+mn-ea"/>
              </a:rPr>
              <a:t/>
            </a:r>
            <a:br>
              <a:rPr lang="zh-CN" altLang="en-US" sz="2600" dirty="0" smtClean="0">
                <a:latin typeface="+mn-ea"/>
              </a:rPr>
            </a:br>
            <a:r>
              <a:rPr lang="en-US" altLang="zh-CN" sz="2600" dirty="0" err="1">
                <a:latin typeface="+mn-ea"/>
              </a:rPr>
              <a:t>gcc</a:t>
            </a:r>
            <a:r>
              <a:rPr lang="en-US" altLang="zh-CN" sz="2600" dirty="0">
                <a:latin typeface="+mn-ea"/>
              </a:rPr>
              <a:t> -o </a:t>
            </a:r>
            <a:r>
              <a:rPr lang="en-US" altLang="zh-CN" sz="2600" dirty="0" err="1">
                <a:latin typeface="+mn-ea"/>
              </a:rPr>
              <a:t>outfile</a:t>
            </a:r>
            <a:r>
              <a:rPr lang="en-US" altLang="zh-CN" sz="2600" dirty="0">
                <a:latin typeface="+mn-ea"/>
              </a:rPr>
              <a:t> name1.c name2.c ...</a:t>
            </a:r>
          </a:p>
          <a:p>
            <a:pPr>
              <a:lnSpc>
                <a:spcPct val="170000"/>
              </a:lnSpc>
            </a:pPr>
            <a:r>
              <a:rPr lang="en-US" altLang="zh-CN" sz="2600" dirty="0" err="1">
                <a:latin typeface="+mn-ea"/>
              </a:rPr>
              <a:t>outfile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要生成的可执行程序的名字，</a:t>
            </a:r>
            <a:r>
              <a:rPr lang="en-US" altLang="zh-CN" sz="2600" dirty="0" err="1">
                <a:latin typeface="+mn-ea"/>
              </a:rPr>
              <a:t>nameN.c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是源文件的名字。这是我们在 </a:t>
            </a:r>
            <a:r>
              <a:rPr lang="en-US" altLang="zh-CN" sz="2600" dirty="0">
                <a:latin typeface="+mn-ea"/>
              </a:rPr>
              <a:t>Linux </a:t>
            </a:r>
            <a:r>
              <a:rPr lang="zh-CN" altLang="en-US" sz="2600" dirty="0">
                <a:latin typeface="+mn-ea"/>
              </a:rPr>
              <a:t>下使用 </a:t>
            </a:r>
            <a:r>
              <a:rPr lang="en-US" altLang="zh-CN" sz="2600" dirty="0" err="1">
                <a:latin typeface="+mn-ea"/>
              </a:rPr>
              <a:t>gcc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编译器编译 </a:t>
            </a:r>
            <a:r>
              <a:rPr lang="en-US" altLang="zh-CN" sz="2600" dirty="0">
                <a:latin typeface="+mn-ea"/>
              </a:rPr>
              <a:t>C </a:t>
            </a:r>
            <a:r>
              <a:rPr lang="zh-CN" altLang="en-US" sz="2600" dirty="0">
                <a:latin typeface="+mn-ea"/>
              </a:rPr>
              <a:t>文件的例子。如果我们遇到的源文件的数量不是很多的话，可以选择这样的编译方式。如果源文件非常的多的话，就会遇到下面的这些问题。</a:t>
            </a:r>
            <a:r>
              <a:rPr lang="zh-CN" altLang="en-US" sz="2600" dirty="0" smtClean="0">
                <a:latin typeface="+mn-ea"/>
              </a:rPr>
              <a:t/>
            </a:r>
            <a:br>
              <a:rPr lang="zh-CN" altLang="en-US" sz="2600" dirty="0" smtClean="0">
                <a:latin typeface="+mn-ea"/>
              </a:rPr>
            </a:br>
            <a:r>
              <a:rPr lang="zh-CN" altLang="en-US" sz="2600" dirty="0" smtClean="0">
                <a:latin typeface="+mn-ea"/>
              </a:rPr>
              <a:t/>
            </a:r>
            <a:br>
              <a:rPr lang="zh-CN" altLang="en-US" sz="2600" dirty="0" smtClean="0">
                <a:latin typeface="+mn-ea"/>
              </a:rPr>
            </a:br>
            <a:r>
              <a:rPr lang="en-US" altLang="zh-CN" sz="2600" dirty="0">
                <a:latin typeface="+mn-ea"/>
              </a:rPr>
              <a:t>1) </a:t>
            </a:r>
            <a:r>
              <a:rPr lang="zh-CN" altLang="en-US" sz="2600" dirty="0">
                <a:latin typeface="+mn-ea"/>
              </a:rPr>
              <a:t>编译的时候需要链接库的的问题。拿</a:t>
            </a:r>
            <a:r>
              <a:rPr lang="en-US" altLang="zh-CN" sz="2600" dirty="0">
                <a:latin typeface="+mn-ea"/>
              </a:rPr>
              <a:t>C</a:t>
            </a:r>
            <a:r>
              <a:rPr lang="zh-CN" altLang="en-US" sz="2600" dirty="0">
                <a:latin typeface="+mn-ea"/>
              </a:rPr>
              <a:t>语言来说，编译的时候 </a:t>
            </a:r>
            <a:r>
              <a:rPr lang="en-US" altLang="zh-CN" sz="2600" dirty="0" err="1">
                <a:latin typeface="+mn-ea"/>
              </a:rPr>
              <a:t>gcc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只会默认链接一些基本的</a:t>
            </a:r>
            <a:r>
              <a:rPr lang="en-US" altLang="zh-CN" sz="2600" dirty="0">
                <a:latin typeface="+mn-ea"/>
              </a:rPr>
              <a:t>C</a:t>
            </a:r>
            <a:r>
              <a:rPr lang="zh-CN" altLang="en-US" sz="2600" dirty="0">
                <a:latin typeface="+mn-ea"/>
              </a:rPr>
              <a:t>语言标准库，很多源文件依赖的标准库都需要我们手动链接。</a:t>
            </a:r>
            <a:r>
              <a:rPr lang="zh-CN" altLang="en-US" sz="2600" dirty="0" smtClean="0">
                <a:latin typeface="+mn-ea"/>
              </a:rPr>
              <a:t/>
            </a:r>
            <a:br>
              <a:rPr lang="zh-CN" altLang="en-US" sz="2600" dirty="0" smtClean="0">
                <a:latin typeface="+mn-ea"/>
              </a:rPr>
            </a:br>
            <a:r>
              <a:rPr lang="zh-CN" altLang="en-US" sz="2600" dirty="0" smtClean="0">
                <a:latin typeface="+mn-ea"/>
              </a:rPr>
              <a:t/>
            </a:r>
            <a:br>
              <a:rPr lang="zh-CN" altLang="en-US" sz="2600" dirty="0" smtClean="0">
                <a:latin typeface="+mn-ea"/>
              </a:rPr>
            </a:br>
            <a:r>
              <a:rPr lang="zh-CN" altLang="en-US" sz="2600" dirty="0">
                <a:latin typeface="+mn-ea"/>
              </a:rPr>
              <a:t>下面列举了一些需要我们手动链接的标准库：</a:t>
            </a:r>
            <a:r>
              <a:rPr lang="en-US" altLang="zh-CN" sz="2600" dirty="0">
                <a:latin typeface="+mn-ea"/>
              </a:rPr>
              <a:t>name1.c </a:t>
            </a:r>
            <a:r>
              <a:rPr lang="zh-CN" altLang="en-US" sz="2600" dirty="0">
                <a:latin typeface="+mn-ea"/>
              </a:rPr>
              <a:t>用到了数学计算库 </a:t>
            </a:r>
            <a:r>
              <a:rPr lang="en-US" altLang="zh-CN" sz="2600" dirty="0">
                <a:latin typeface="+mn-ea"/>
              </a:rPr>
              <a:t>math </a:t>
            </a:r>
            <a:r>
              <a:rPr lang="zh-CN" altLang="en-US" sz="2600" dirty="0">
                <a:latin typeface="+mn-ea"/>
              </a:rPr>
              <a:t>中的函数，我们得手动添加参数 </a:t>
            </a:r>
            <a:r>
              <a:rPr lang="en-US" altLang="zh-CN" sz="2600" dirty="0">
                <a:latin typeface="+mn-ea"/>
              </a:rPr>
              <a:t>-</a:t>
            </a:r>
            <a:r>
              <a:rPr lang="en-US" altLang="zh-CN" sz="2600" dirty="0" err="1">
                <a:latin typeface="+mn-ea"/>
              </a:rPr>
              <a:t>Im</a:t>
            </a:r>
            <a:r>
              <a:rPr lang="zh-CN" altLang="en-US" sz="2600" dirty="0">
                <a:latin typeface="+mn-ea"/>
              </a:rPr>
              <a:t>；</a:t>
            </a:r>
          </a:p>
          <a:p>
            <a:pPr>
              <a:lnSpc>
                <a:spcPct val="170000"/>
              </a:lnSpc>
            </a:pPr>
            <a:r>
              <a:rPr lang="en-US" altLang="zh-CN" sz="2600" dirty="0">
                <a:latin typeface="+mn-ea"/>
              </a:rPr>
              <a:t>name4.c </a:t>
            </a:r>
            <a:r>
              <a:rPr lang="zh-CN" altLang="en-US" sz="2600" dirty="0">
                <a:latin typeface="+mn-ea"/>
              </a:rPr>
              <a:t>用到了小型数据库 </a:t>
            </a:r>
            <a:r>
              <a:rPr lang="en-US" altLang="zh-CN" sz="2600" dirty="0">
                <a:latin typeface="+mn-ea"/>
              </a:rPr>
              <a:t>SQLite </a:t>
            </a:r>
            <a:r>
              <a:rPr lang="zh-CN" altLang="en-US" sz="2600" dirty="0">
                <a:latin typeface="+mn-ea"/>
              </a:rPr>
              <a:t>中的函数，我们得手动添加参数 </a:t>
            </a:r>
            <a:r>
              <a:rPr lang="en-US" altLang="zh-CN" sz="2600" dirty="0">
                <a:latin typeface="+mn-ea"/>
              </a:rPr>
              <a:t>-lsqlite3</a:t>
            </a:r>
            <a:r>
              <a:rPr lang="zh-CN" altLang="en-US" sz="2600" dirty="0">
                <a:latin typeface="+mn-ea"/>
              </a:rPr>
              <a:t>；</a:t>
            </a:r>
          </a:p>
          <a:p>
            <a:pPr>
              <a:lnSpc>
                <a:spcPct val="170000"/>
              </a:lnSpc>
            </a:pPr>
            <a:r>
              <a:rPr lang="en-US" altLang="zh-CN" sz="2600" dirty="0">
                <a:latin typeface="+mn-ea"/>
              </a:rPr>
              <a:t>name5.c </a:t>
            </a:r>
            <a:r>
              <a:rPr lang="zh-CN" altLang="en-US" sz="2600" dirty="0">
                <a:latin typeface="+mn-ea"/>
              </a:rPr>
              <a:t>使用到了线程，我们需要去手动添加参数 </a:t>
            </a:r>
            <a:r>
              <a:rPr lang="en-US" altLang="zh-CN" sz="2600" dirty="0">
                <a:latin typeface="+mn-ea"/>
              </a:rPr>
              <a:t>-</a:t>
            </a:r>
            <a:r>
              <a:rPr lang="en-US" altLang="zh-CN" sz="2600" dirty="0" err="1">
                <a:latin typeface="+mn-ea"/>
              </a:rPr>
              <a:t>lpthread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600" dirty="0">
                <a:latin typeface="+mn-ea"/>
              </a:rPr>
              <a:t>如果我们学会使用 </a:t>
            </a:r>
            <a:r>
              <a:rPr lang="en-US" altLang="zh-CN" sz="2600" dirty="0" err="1">
                <a:latin typeface="+mn-ea"/>
              </a:rPr>
              <a:t>Makefile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就不一样了，它会彻底简化编译的操作。把要链接的库文件放在 </a:t>
            </a:r>
            <a:r>
              <a:rPr lang="en-US" altLang="zh-CN" sz="2600" dirty="0" err="1">
                <a:latin typeface="+mn-ea"/>
              </a:rPr>
              <a:t>Makefile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中，制定相应的规则和对应的链接顺序。这样只需要执行 </a:t>
            </a:r>
            <a:r>
              <a:rPr lang="en-US" altLang="zh-CN" sz="2600" dirty="0">
                <a:latin typeface="+mn-ea"/>
              </a:rPr>
              <a:t>make </a:t>
            </a:r>
            <a:r>
              <a:rPr lang="zh-CN" altLang="en-US" sz="2600" dirty="0">
                <a:latin typeface="+mn-ea"/>
              </a:rPr>
              <a:t>命令，工程就会自动编译。每次想要编译工程的时候就执行 </a:t>
            </a:r>
            <a:r>
              <a:rPr lang="en-US" altLang="zh-CN" sz="2600" dirty="0">
                <a:latin typeface="+mn-ea"/>
              </a:rPr>
              <a:t>make </a:t>
            </a:r>
            <a:r>
              <a:rPr lang="zh-CN" altLang="en-US" sz="2600" dirty="0">
                <a:latin typeface="+mn-ea"/>
              </a:rPr>
              <a:t>，省略掉手动编译中的参数选项和命令，非常的方便。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40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）编译</a:t>
            </a:r>
            <a:r>
              <a:rPr lang="zh-CN" altLang="en-US" dirty="0"/>
              <a:t>大的工程会花费很长的时间。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我们去做项目开发，免不了要去修改工程项目的源文件，每次修改后都要去重新编译。一个大的工程项目可不止有几个的源文件，里面的源文件个数可能有成百上千个</a:t>
            </a:r>
            <a:r>
              <a:rPr lang="zh-CN" altLang="en-US" dirty="0" smtClean="0"/>
              <a:t>。</a:t>
            </a:r>
            <a:r>
              <a:rPr lang="zh-CN" altLang="en-US" dirty="0"/>
              <a:t>如果文件特别大的话我们可能要花上半天的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r>
              <a:rPr lang="zh-CN" altLang="en-US" dirty="0"/>
              <a:t>对于这样的问题我们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可以解决吗？当然是可以的，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支持多线程并发操作，会极大的缩短我们的编译时间，并且当我们修改了源文件之后，编译整个工程的时候，</a:t>
            </a:r>
            <a:r>
              <a:rPr lang="en-US" altLang="zh-CN" dirty="0"/>
              <a:t>make </a:t>
            </a:r>
            <a:r>
              <a:rPr lang="zh-CN" altLang="en-US" dirty="0"/>
              <a:t>命令只会编译我们修改过的文件，没有修改的文件不用重新编译，也极大的解决了我们耗费时间的问题。</a:t>
            </a:r>
          </a:p>
        </p:txBody>
      </p:sp>
    </p:spTree>
    <p:extLst>
      <p:ext uri="{BB962C8B-B14F-4D97-AF65-F5344CB8AC3E}">
        <p14:creationId xmlns:p14="http://schemas.microsoft.com/office/powerpoint/2010/main" val="234362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Makefile</a:t>
            </a:r>
            <a:r>
              <a:rPr lang="zh-CN" altLang="en-US" b="1" dirty="0"/>
              <a:t>的</a:t>
            </a:r>
            <a:r>
              <a:rPr lang="zh-CN" altLang="en-US" b="1" dirty="0" smtClean="0"/>
              <a:t>文件名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默认的情况下，</a:t>
            </a:r>
            <a:r>
              <a:rPr lang="en-US" altLang="zh-CN" dirty="0"/>
              <a:t>make</a:t>
            </a:r>
            <a:r>
              <a:rPr lang="zh-CN" altLang="en-US" dirty="0"/>
              <a:t>命令会在当前目录下按顺序找寻文件名为</a:t>
            </a:r>
            <a:r>
              <a:rPr lang="zh-CN" altLang="en-US" b="1" dirty="0"/>
              <a:t>“</a:t>
            </a:r>
            <a:r>
              <a:rPr lang="en-US" altLang="zh-CN" b="1" dirty="0" err="1"/>
              <a:t>GNUmakefile</a:t>
            </a:r>
            <a:r>
              <a:rPr lang="en-US" altLang="zh-CN" b="1" dirty="0"/>
              <a:t>”</a:t>
            </a:r>
            <a:r>
              <a:rPr lang="zh-CN" altLang="en-US" b="1" dirty="0"/>
              <a:t>、“</a:t>
            </a:r>
            <a:r>
              <a:rPr lang="en-US" altLang="zh-CN" b="1" dirty="0" err="1"/>
              <a:t>makefile</a:t>
            </a:r>
            <a:r>
              <a:rPr lang="en-US" altLang="zh-CN" b="1" dirty="0"/>
              <a:t>”</a:t>
            </a:r>
            <a:r>
              <a:rPr lang="zh-CN" altLang="en-US" b="1" dirty="0"/>
              <a:t>、“</a:t>
            </a:r>
            <a:r>
              <a:rPr lang="en-US" altLang="zh-CN" b="1" dirty="0" err="1"/>
              <a:t>Makefile</a:t>
            </a:r>
            <a:r>
              <a:rPr lang="en-US" altLang="zh-CN" b="1" dirty="0"/>
              <a:t>”</a:t>
            </a:r>
            <a:r>
              <a:rPr lang="zh-CN" altLang="en-US" dirty="0"/>
              <a:t>的文件，找到了解释这个文件。在这三个文件名中，最好使用“</a:t>
            </a:r>
            <a:r>
              <a:rPr lang="en-US" altLang="zh-CN" dirty="0" err="1"/>
              <a:t>Makefile</a:t>
            </a:r>
            <a:r>
              <a:rPr lang="en-US" altLang="zh-CN" dirty="0"/>
              <a:t>”</a:t>
            </a:r>
            <a:r>
              <a:rPr lang="zh-CN" altLang="en-US" dirty="0"/>
              <a:t>这个文件名，因为，这个文件名第一个字符为大写，这样有一种显目的感觉。最好不要用“</a:t>
            </a:r>
            <a:r>
              <a:rPr lang="en-US" altLang="zh-CN" dirty="0" err="1"/>
              <a:t>GNUmakefile</a:t>
            </a:r>
            <a:r>
              <a:rPr lang="en-US" altLang="zh-CN" dirty="0"/>
              <a:t>”</a:t>
            </a:r>
            <a:r>
              <a:rPr lang="zh-CN" altLang="en-US" dirty="0"/>
              <a:t>，这个文件是</a:t>
            </a:r>
            <a:r>
              <a:rPr lang="en-US" altLang="zh-CN" dirty="0"/>
              <a:t>GNU</a:t>
            </a:r>
            <a:r>
              <a:rPr lang="zh-CN" altLang="en-US" dirty="0"/>
              <a:t>的</a:t>
            </a:r>
            <a:r>
              <a:rPr lang="en-US" altLang="zh-CN" dirty="0"/>
              <a:t>make</a:t>
            </a:r>
            <a:r>
              <a:rPr lang="zh-CN" altLang="en-US" dirty="0"/>
              <a:t>识别的。有另外一些</a:t>
            </a:r>
            <a:r>
              <a:rPr lang="en-US" altLang="zh-CN" dirty="0"/>
              <a:t>make</a:t>
            </a:r>
            <a:r>
              <a:rPr lang="zh-CN" altLang="en-US" dirty="0"/>
              <a:t>只对全小写的“</a:t>
            </a:r>
            <a:r>
              <a:rPr lang="en-US" altLang="zh-CN" dirty="0" err="1"/>
              <a:t>makefile</a:t>
            </a:r>
            <a:r>
              <a:rPr lang="en-US" altLang="zh-CN" dirty="0"/>
              <a:t>”</a:t>
            </a:r>
            <a:r>
              <a:rPr lang="zh-CN" altLang="en-US" dirty="0"/>
              <a:t>文件名敏感，但是基本上来说，大多数的</a:t>
            </a:r>
            <a:r>
              <a:rPr lang="en-US" altLang="zh-CN" dirty="0"/>
              <a:t>make</a:t>
            </a:r>
            <a:r>
              <a:rPr lang="zh-CN" altLang="en-US" dirty="0"/>
              <a:t>都支持“</a:t>
            </a:r>
            <a:r>
              <a:rPr lang="en-US" altLang="zh-CN" b="1" dirty="0" err="1"/>
              <a:t>makefile</a:t>
            </a:r>
            <a:r>
              <a:rPr lang="en-US" altLang="zh-CN" b="1" dirty="0"/>
              <a:t>”</a:t>
            </a:r>
            <a:r>
              <a:rPr lang="zh-CN" altLang="en-US" b="1" dirty="0"/>
              <a:t>和“</a:t>
            </a:r>
            <a:r>
              <a:rPr lang="en-US" altLang="zh-CN" b="1" dirty="0" err="1"/>
              <a:t>Makefile</a:t>
            </a:r>
            <a:r>
              <a:rPr lang="en-US" altLang="zh-CN" b="1" dirty="0"/>
              <a:t>”</a:t>
            </a:r>
            <a:r>
              <a:rPr lang="zh-CN" altLang="en-US" dirty="0"/>
              <a:t>这两种默认文件名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 当然，你可以使用别的文件名来书写</a:t>
            </a:r>
            <a:r>
              <a:rPr lang="en-US" altLang="zh-CN" dirty="0" err="1"/>
              <a:t>Makefile</a:t>
            </a:r>
            <a:r>
              <a:rPr lang="zh-CN" altLang="en-US" dirty="0"/>
              <a:t>，比如：“</a:t>
            </a:r>
            <a:r>
              <a:rPr lang="en-US" altLang="zh-CN" dirty="0" err="1"/>
              <a:t>Make.Linux</a:t>
            </a:r>
            <a:r>
              <a:rPr lang="en-US" altLang="zh-CN" dirty="0"/>
              <a:t>”</a:t>
            </a:r>
            <a:r>
              <a:rPr lang="zh-CN" altLang="en-US" dirty="0"/>
              <a:t>，“</a:t>
            </a:r>
            <a:r>
              <a:rPr lang="en-US" altLang="zh-CN" dirty="0" err="1"/>
              <a:t>Make.Solaris</a:t>
            </a:r>
            <a:r>
              <a:rPr lang="en-US" altLang="zh-CN" dirty="0"/>
              <a:t>”</a:t>
            </a:r>
            <a:r>
              <a:rPr lang="zh-CN" altLang="en-US" dirty="0"/>
              <a:t>，“</a:t>
            </a:r>
            <a:r>
              <a:rPr lang="en-US" altLang="zh-CN" dirty="0" err="1"/>
              <a:t>Make.AIX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build.make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等</a:t>
            </a:r>
            <a:r>
              <a:rPr lang="zh-CN" altLang="en-US" dirty="0"/>
              <a:t>，如果要</a:t>
            </a:r>
            <a:r>
              <a:rPr lang="zh-CN" altLang="en-US" b="1" dirty="0"/>
              <a:t>指定特定的</a:t>
            </a:r>
            <a:r>
              <a:rPr lang="en-US" altLang="zh-CN" b="1" dirty="0" err="1"/>
              <a:t>Makefile</a:t>
            </a:r>
            <a:r>
              <a:rPr lang="zh-CN" altLang="en-US" b="1" dirty="0"/>
              <a:t>，你可以使用</a:t>
            </a:r>
            <a:r>
              <a:rPr lang="en-US" altLang="zh-CN" b="1" dirty="0"/>
              <a:t>make</a:t>
            </a:r>
            <a:r>
              <a:rPr lang="zh-CN" altLang="en-US" b="1" dirty="0"/>
              <a:t>的“</a:t>
            </a:r>
            <a:r>
              <a:rPr lang="en-US" altLang="zh-CN" b="1" dirty="0"/>
              <a:t>-f”</a:t>
            </a:r>
            <a:r>
              <a:rPr lang="zh-CN" altLang="en-US" b="1" dirty="0"/>
              <a:t>和“</a:t>
            </a:r>
            <a:r>
              <a:rPr lang="en-US" altLang="zh-CN" b="1" dirty="0"/>
              <a:t>--file”</a:t>
            </a:r>
            <a:r>
              <a:rPr lang="zh-CN" altLang="en-US" b="1" dirty="0"/>
              <a:t>参数</a:t>
            </a:r>
            <a:r>
              <a:rPr lang="zh-CN" altLang="en-US" dirty="0"/>
              <a:t>，如：</a:t>
            </a:r>
            <a:r>
              <a:rPr lang="en-US" altLang="zh-CN" dirty="0"/>
              <a:t>make -f </a:t>
            </a:r>
            <a:r>
              <a:rPr lang="en-US" altLang="zh-CN" dirty="0" err="1" smtClean="0"/>
              <a:t>build.make</a:t>
            </a:r>
            <a:r>
              <a:rPr lang="zh-CN" altLang="en-US" dirty="0" smtClean="0"/>
              <a:t>或</a:t>
            </a:r>
            <a:r>
              <a:rPr lang="en-US" altLang="zh-CN" dirty="0"/>
              <a:t>make --file  </a:t>
            </a:r>
            <a:r>
              <a:rPr lang="en-US" altLang="zh-CN" dirty="0" err="1" smtClean="0"/>
              <a:t>Make.Linux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1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的书写规则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81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 smtClean="0"/>
              <a:t>Makefile</a:t>
            </a:r>
            <a:r>
              <a:rPr lang="zh-CN" altLang="en-US" dirty="0" smtClean="0"/>
              <a:t>规则主要由两个部分组成，分别是</a:t>
            </a:r>
            <a:r>
              <a:rPr lang="zh-CN" altLang="en-US" b="1" dirty="0" smtClean="0"/>
              <a:t>依赖关系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执行的命令</a:t>
            </a:r>
            <a:r>
              <a:rPr lang="zh-CN" altLang="en-US" dirty="0" smtClean="0"/>
              <a:t>，其结构如下所示：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targets : prerequisites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command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其中：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targets</a:t>
            </a:r>
            <a:r>
              <a:rPr lang="zh-CN" altLang="en-US" dirty="0" smtClean="0"/>
              <a:t>：规则的目标，可以是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），也可以是可执行文件，还可以是一个标签；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prerequisites</a:t>
            </a:r>
            <a:r>
              <a:rPr lang="zh-CN" altLang="en-US" dirty="0" smtClean="0"/>
              <a:t>：依赖文件</a:t>
            </a:r>
            <a:r>
              <a:rPr lang="zh-CN" altLang="en-US" dirty="0"/>
              <a:t>列表</a:t>
            </a:r>
            <a:r>
              <a:rPr lang="zh-CN" altLang="en-US" dirty="0" smtClean="0"/>
              <a:t>，生成 </a:t>
            </a:r>
            <a:r>
              <a:rPr lang="en-US" altLang="zh-CN" dirty="0" smtClean="0"/>
              <a:t>targets </a:t>
            </a:r>
            <a:r>
              <a:rPr lang="zh-CN" altLang="en-US" dirty="0" smtClean="0"/>
              <a:t>需要的文件或者是目标。可以是多个，也可以是没有；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command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make </a:t>
            </a:r>
            <a:r>
              <a:rPr lang="zh-CN" altLang="en-US" dirty="0" smtClean="0"/>
              <a:t>需要执行的命令（任意的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命令）。可以有多条命令，每一条命令占一行。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注意：我们的目标和依赖文件之间要使用冒号分隔开，命令的开始一定要使用</a:t>
            </a:r>
            <a:r>
              <a:rPr lang="en-US" altLang="zh-CN" b="1" dirty="0" smtClean="0">
                <a:solidFill>
                  <a:srgbClr val="FF0000"/>
                </a:solidFill>
              </a:rPr>
              <a:t>Tab</a:t>
            </a:r>
            <a:r>
              <a:rPr lang="zh-CN" altLang="en-US" b="1" dirty="0" smtClean="0">
                <a:solidFill>
                  <a:srgbClr val="FF0000"/>
                </a:solidFill>
              </a:rPr>
              <a:t>键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6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通过下面的例子来具体使用一下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的规则，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文件中添代码如下：</a:t>
            </a:r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hello: hello.cpp</a:t>
            </a:r>
          </a:p>
          <a:p>
            <a:pPr marL="0" indent="0">
              <a:buNone/>
            </a:pPr>
            <a:r>
              <a:rPr lang="en-US" altLang="zh-CN" dirty="0" smtClean="0"/>
              <a:t>    g++ -g -o hello hello.cpp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hello: hello.cpp</a:t>
            </a:r>
          </a:p>
          <a:p>
            <a:pPr marL="0" indent="0">
              <a:buNone/>
            </a:pPr>
            <a:r>
              <a:rPr lang="en-US" altLang="zh-CN" dirty="0" smtClean="0"/>
              <a:t>    g++ -g -o $@ $^  -</a:t>
            </a:r>
            <a:r>
              <a:rPr lang="en-US" altLang="zh-CN" dirty="0" err="1" smtClean="0"/>
              <a:t>lpthread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上述代码实现的功能就是编译 </a:t>
            </a:r>
            <a:r>
              <a:rPr lang="en-US" altLang="zh-CN" dirty="0" smtClean="0"/>
              <a:t>hello.cpp </a:t>
            </a:r>
            <a:r>
              <a:rPr lang="zh-CN" altLang="en-US" dirty="0" smtClean="0"/>
              <a:t>文件，通过这个实例可以详细的说明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的具体的使用。其中 </a:t>
            </a:r>
            <a:r>
              <a:rPr lang="en-US" altLang="zh-CN" dirty="0" smtClean="0"/>
              <a:t>hello </a:t>
            </a:r>
            <a:r>
              <a:rPr lang="zh-CN" altLang="en-US" dirty="0" smtClean="0"/>
              <a:t>是的目标文件，也是我们的最终生成的可执行文件。依赖文件就是 </a:t>
            </a:r>
            <a:r>
              <a:rPr lang="en-US" altLang="zh-CN" dirty="0" smtClean="0"/>
              <a:t>hello.cpp </a:t>
            </a:r>
            <a:r>
              <a:rPr lang="zh-CN" altLang="en-US" dirty="0" smtClean="0"/>
              <a:t>源文件，重建目标文件需要执行的操作是</a:t>
            </a:r>
            <a:r>
              <a:rPr lang="en-US" altLang="zh-CN" dirty="0" smtClean="0"/>
              <a:t>g++ -o hello hello.cpp</a:t>
            </a:r>
            <a:r>
              <a:rPr lang="zh-CN" altLang="en-US" dirty="0" smtClean="0"/>
              <a:t>。这就是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的基本的语法规则的使用。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25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通过上面的例子我们可以了解到，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的规则很简单，但这并不是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的全部，这个仅仅是它的冰山一角。仅仅靠一个规则满足不了我们对于大的工程项目的编译。甚至几个文件的编译都会出现问题，所以要学习的东西还有很多。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简单的概括一下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中的内容，它主要包含有五个部分，分别是：</a:t>
            </a:r>
            <a:r>
              <a:rPr lang="en-US" altLang="zh-CN" b="1" dirty="0"/>
              <a:t>1) </a:t>
            </a:r>
            <a:r>
              <a:rPr lang="zh-CN" altLang="en-US" b="1" dirty="0"/>
              <a:t>显式规则</a:t>
            </a:r>
          </a:p>
          <a:p>
            <a:r>
              <a:rPr lang="zh-CN" altLang="en-US" dirty="0"/>
              <a:t>显式规则说明了，如何生成一个或多的的目标文件。这是由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的书写者明显指出，要生成的文件，文件的依赖文件，生成的命令。</a:t>
            </a:r>
            <a:r>
              <a:rPr lang="en-US" altLang="zh-CN" b="1" dirty="0"/>
              <a:t>2) </a:t>
            </a:r>
            <a:r>
              <a:rPr lang="zh-CN" altLang="en-US" b="1" dirty="0"/>
              <a:t>隐晦规则</a:t>
            </a:r>
          </a:p>
          <a:p>
            <a:r>
              <a:rPr lang="zh-CN" altLang="en-US" dirty="0"/>
              <a:t>由于我们的 </a:t>
            </a:r>
            <a:r>
              <a:rPr lang="en-US" altLang="zh-CN" dirty="0"/>
              <a:t>make </a:t>
            </a:r>
            <a:r>
              <a:rPr lang="zh-CN" altLang="en-US" dirty="0"/>
              <a:t>命名有自动推导的功能，所以隐晦的规则可以让我们比较粗糙地简略地书写 </a:t>
            </a:r>
            <a:r>
              <a:rPr lang="en-US" altLang="zh-CN" dirty="0" err="1"/>
              <a:t>Makefile</a:t>
            </a:r>
            <a:r>
              <a:rPr lang="zh-CN" altLang="en-US" dirty="0"/>
              <a:t>，这是由 </a:t>
            </a:r>
            <a:r>
              <a:rPr lang="en-US" altLang="zh-CN" dirty="0"/>
              <a:t>make </a:t>
            </a:r>
            <a:r>
              <a:rPr lang="zh-CN" altLang="en-US" dirty="0"/>
              <a:t>命令所支持的。</a:t>
            </a:r>
            <a:r>
              <a:rPr lang="en-US" altLang="zh-CN" b="1" dirty="0"/>
              <a:t>3) </a:t>
            </a:r>
            <a:r>
              <a:rPr lang="zh-CN" altLang="en-US" b="1" dirty="0"/>
              <a:t>变量的定义</a:t>
            </a:r>
          </a:p>
          <a:p>
            <a:r>
              <a:rPr lang="zh-CN" altLang="en-US" dirty="0"/>
              <a:t>在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中我们要定义一系列的变量，变量一般都是字符串，这个有点像</a:t>
            </a:r>
            <a:r>
              <a:rPr lang="en-US" altLang="zh-CN" dirty="0"/>
              <a:t>C</a:t>
            </a:r>
            <a:r>
              <a:rPr lang="zh-CN" altLang="en-US" dirty="0"/>
              <a:t>语言中的宏，当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被执行时，其中的变量都会被扩展到相应的引用位置上。</a:t>
            </a:r>
            <a:r>
              <a:rPr lang="en-US" altLang="zh-CN" b="1" dirty="0"/>
              <a:t>4) </a:t>
            </a:r>
            <a:r>
              <a:rPr lang="zh-CN" altLang="en-US" b="1" dirty="0"/>
              <a:t>文件指示</a:t>
            </a:r>
          </a:p>
          <a:p>
            <a:r>
              <a:rPr lang="zh-CN" altLang="en-US" dirty="0"/>
              <a:t>其包括了三个部分，一个是在一个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中引用另一个 </a:t>
            </a:r>
            <a:r>
              <a:rPr lang="en-US" altLang="zh-CN" dirty="0" err="1"/>
              <a:t>Makefile</a:t>
            </a:r>
            <a:r>
              <a:rPr lang="zh-CN" altLang="en-US" dirty="0"/>
              <a:t>，就像</a:t>
            </a:r>
            <a:r>
              <a:rPr lang="en-US" altLang="zh-CN" dirty="0"/>
              <a:t>C</a:t>
            </a:r>
            <a:r>
              <a:rPr lang="zh-CN" altLang="en-US" dirty="0"/>
              <a:t>语言中的 </a:t>
            </a:r>
            <a:r>
              <a:rPr lang="en-US" altLang="zh-CN" dirty="0"/>
              <a:t>include </a:t>
            </a:r>
            <a:r>
              <a:rPr lang="zh-CN" altLang="en-US" dirty="0"/>
              <a:t>一样；另一个是指根据某些情况指定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中的有效部分，就像</a:t>
            </a:r>
            <a:r>
              <a:rPr lang="en-US" altLang="zh-CN" dirty="0"/>
              <a:t>C</a:t>
            </a:r>
            <a:r>
              <a:rPr lang="zh-CN" altLang="en-US" dirty="0"/>
              <a:t>语言中的预编译 </a:t>
            </a:r>
            <a:r>
              <a:rPr lang="en-US" altLang="zh-CN" dirty="0"/>
              <a:t>#if </a:t>
            </a:r>
            <a:r>
              <a:rPr lang="zh-CN" altLang="en-US" dirty="0"/>
              <a:t>一样；还有就是定义一个多行的命令。有关这一部分的内容，我会在后续的部分中讲述。</a:t>
            </a:r>
            <a:r>
              <a:rPr lang="en-US" altLang="zh-CN" b="1" dirty="0"/>
              <a:t>5) </a:t>
            </a:r>
            <a:r>
              <a:rPr lang="zh-CN" altLang="en-US" b="1" dirty="0"/>
              <a:t>注释</a:t>
            </a:r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中只有行注释，和 </a:t>
            </a:r>
            <a:r>
              <a:rPr lang="en-US" altLang="zh-CN" dirty="0"/>
              <a:t>UNIX </a:t>
            </a:r>
            <a:r>
              <a:rPr lang="zh-CN" altLang="en-US" dirty="0"/>
              <a:t>的 </a:t>
            </a:r>
            <a:r>
              <a:rPr lang="en-US" altLang="zh-CN" dirty="0"/>
              <a:t>Shell </a:t>
            </a:r>
            <a:r>
              <a:rPr lang="zh-CN" altLang="en-US" dirty="0"/>
              <a:t>脚本一样，其注释是用“</a:t>
            </a:r>
            <a:r>
              <a:rPr lang="en-US" altLang="zh-CN" dirty="0"/>
              <a:t>#”</a:t>
            </a:r>
            <a:r>
              <a:rPr lang="zh-CN" altLang="en-US" dirty="0"/>
              <a:t>字符，这个就像 </a:t>
            </a:r>
            <a:r>
              <a:rPr lang="en-US" altLang="zh-CN" dirty="0"/>
              <a:t>C/</a:t>
            </a:r>
            <a:r>
              <a:rPr lang="en-US" altLang="zh-CN" dirty="0">
                <a:hlinkClick r:id="rId2"/>
              </a:rPr>
              <a:t>C++</a:t>
            </a:r>
            <a:r>
              <a:rPr lang="zh-CN" altLang="en-US" dirty="0"/>
              <a:t> 中的“</a:t>
            </a:r>
            <a:r>
              <a:rPr lang="en-US" altLang="zh-CN" dirty="0"/>
              <a:t>//”</a:t>
            </a:r>
            <a:r>
              <a:rPr lang="zh-CN" altLang="en-US" dirty="0"/>
              <a:t>一样。如果你要在你的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中使用“</a:t>
            </a:r>
            <a:r>
              <a:rPr lang="en-US" altLang="zh-CN" dirty="0"/>
              <a:t>#”</a:t>
            </a:r>
            <a:r>
              <a:rPr lang="zh-CN" altLang="en-US" dirty="0"/>
              <a:t>字符，可以用反斜框进行转义，如：“</a:t>
            </a:r>
            <a:r>
              <a:rPr lang="en-US" altLang="zh-CN" dirty="0"/>
              <a:t>\#”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153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6561" y="410428"/>
            <a:ext cx="29198699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简单了解一下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书写规则之后，再来深入研究一下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的是怎样工作的？当我们在执行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条命令的时候，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就会去当前文件下找要执行的编译规则，也就是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文件。我们编写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的时可以使用的文件的名称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"GNUmakefile"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"makefile"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"Makefile"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执行时回去寻找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文件，找文件的顺序也是这样的。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我们推荐使用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（一般在工程中都这么写，大写的会比较的规范）。如果文件不存在，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就会给我们报错，提示：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：*** 没有明确目标并且找不到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。停止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</a:t>
            </a:r>
            <a:r>
              <a:rPr kumimoji="0" lang="zh-CN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的工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作</a:t>
            </a:r>
            <a:r>
              <a:rPr kumimoji="0" lang="zh-CN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流程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的具体工作流程可以通过例子来看一下：创建一个包含有多个源文件和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的目录文件，源文件之间相互关联。在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中添加下面的代码：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Helvetica Neue"/>
              </a:rPr>
              <a:t>main:main.o test1.o test2.o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Helvetica Neue"/>
              </a:rPr>
              <a:t>gcc main.o test1.o test2.o -o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Helvetica Neue"/>
              </a:rPr>
              <a:t>main.o:main.c test.h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Helvetica Neue"/>
              </a:rPr>
              <a:t>gcc -c main.c -o main.o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Helvetica Neue"/>
              </a:rPr>
              <a:t>test1.o:test1.c test.h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Helvetica Neue"/>
              </a:rPr>
              <a:t>gcc -c test1.c -o test1.o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Helvetica Neue"/>
              </a:rPr>
              <a:t>test2.o:test2.c test.h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Helvetica Neue"/>
              </a:rPr>
              <a:t>gcc -c test2.c -o test2.o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在我们编译项目文件的时候，默认情况下，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执行的是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中的第一规则（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中出现的第一个依赖关系），此规则的第一目标称之为“最终目标”或者是“终极目标”。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在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shell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命令行执行的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命令，就可以得到可执行文件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main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和中间文件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main.o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test1.o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test2.o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main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就是我们要生成的最终文件。通过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我们可以发现，目标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main"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在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中是第一个目标，因此它就是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的终极目标，当修改过任何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C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文件后，执行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将会重建终极目标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main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。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它的具体工作顺序是：当在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shell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提示符下输入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命令以后。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读取当前目录下的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文件，并将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Makefile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文件中的第一个目标作为其执行的“终极目标”，开始处理第一个规则（终极目标所在的规则）。在我们的例子中，第一个规则就是目标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"main"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所在的规则。规则描述了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"main"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的依赖关系，并定义了链接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文件生成目标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"main"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的命令；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在执行这个规则所定义的命令之前，首先处理目标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"main"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的所有的依赖文件（例子中的那些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文件）的更新规则（以这些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文件为目标的规则）。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对这些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文件为目标的规则处理有下列三种情况：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文件不存在，使用其描述规则创建它；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文件存在，目标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文件所依赖的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".c"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源文件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".h"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文件中的任何一个比目标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文件“更新”（在上一次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之后被修改）。则根据规则重新编译生成它；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文件存在，目标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文件比它的任何一个依赖文件（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".c"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源文件、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".h"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文件）“更新”（它的依赖文件在上一次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之后没有被修改），则什么也不做。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通过上面的更新规则我们可以了解到中间文件的作用，也就是编译时生成的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".o"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文件。作用是检查某个源文件是不是进行过修改，最终目标文件是不是需要重建。我们执行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make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命令时，只有修改过的源文件或者是不存在的目标文件会进行重建，而那些没有改变的文件不用重新编译，这样在很大程度上节省时间，提高编程效率。小的工程项目可能体会不到，项目工程文件越大，效果才越明显。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make</a:t>
            </a:r>
            <a:r>
              <a:rPr lang="zh-CN" altLang="en-US" b="1" dirty="0"/>
              <a:t>是如何工作</a:t>
            </a:r>
            <a:r>
              <a:rPr lang="zh-CN" altLang="en-US" b="1" dirty="0" smtClean="0"/>
              <a:t>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在默认的方式下，也就是我们只输入</a:t>
            </a:r>
            <a:r>
              <a:rPr lang="en-US" altLang="zh-CN" dirty="0"/>
              <a:t>make</a:t>
            </a:r>
            <a:r>
              <a:rPr lang="zh-CN" altLang="en-US" dirty="0"/>
              <a:t>命令。那么，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 </a:t>
            </a:r>
            <a:r>
              <a:rPr lang="zh-CN" altLang="en-US" dirty="0" smtClean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会在当前目录下找名字叫“</a:t>
            </a:r>
            <a:r>
              <a:rPr lang="en-US" altLang="zh-CN" dirty="0" err="1"/>
              <a:t>Makefile</a:t>
            </a:r>
            <a:r>
              <a:rPr lang="en-US" altLang="zh-CN" dirty="0"/>
              <a:t>”</a:t>
            </a:r>
            <a:r>
              <a:rPr lang="zh-CN" altLang="en-US" dirty="0"/>
              <a:t>或“</a:t>
            </a:r>
            <a:r>
              <a:rPr lang="en-US" altLang="zh-CN" dirty="0" err="1"/>
              <a:t>makefile</a:t>
            </a:r>
            <a:r>
              <a:rPr lang="en-US" altLang="zh-CN" dirty="0"/>
              <a:t>”</a:t>
            </a:r>
            <a:r>
              <a:rPr lang="zh-CN" altLang="en-US" dirty="0"/>
              <a:t>的文件。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  如果找到，它会找文件中的第一个目标文件（</a:t>
            </a:r>
            <a:r>
              <a:rPr lang="en-US" altLang="zh-CN" dirty="0"/>
              <a:t>target</a:t>
            </a:r>
            <a:r>
              <a:rPr lang="zh-CN" altLang="en-US" dirty="0"/>
              <a:t>），在上面的例子中，他会找到“</a:t>
            </a:r>
            <a:r>
              <a:rPr lang="en-US" altLang="zh-CN" dirty="0"/>
              <a:t>edit”</a:t>
            </a:r>
            <a:r>
              <a:rPr lang="zh-CN" altLang="en-US" dirty="0"/>
              <a:t>这个文件，并把这个文件作为最终的目标文件。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  如果</a:t>
            </a:r>
            <a:r>
              <a:rPr lang="en-US" altLang="zh-CN" dirty="0"/>
              <a:t>edit</a:t>
            </a:r>
            <a:r>
              <a:rPr lang="zh-CN" altLang="en-US" dirty="0"/>
              <a:t>文件不存在，或是</a:t>
            </a:r>
            <a:r>
              <a:rPr lang="en-US" altLang="zh-CN" dirty="0"/>
              <a:t>edit</a:t>
            </a:r>
            <a:r>
              <a:rPr lang="zh-CN" altLang="en-US" dirty="0"/>
              <a:t>所依赖的后面的 </a:t>
            </a:r>
            <a:r>
              <a:rPr lang="en-US" altLang="zh-CN" dirty="0"/>
              <a:t>.o </a:t>
            </a:r>
            <a:r>
              <a:rPr lang="zh-CN" altLang="en-US" dirty="0"/>
              <a:t>文件的文件修改时间要比</a:t>
            </a:r>
            <a:r>
              <a:rPr lang="en-US" altLang="zh-CN" dirty="0"/>
              <a:t>edit</a:t>
            </a:r>
            <a:r>
              <a:rPr lang="zh-CN" altLang="en-US" dirty="0"/>
              <a:t>这个文件新，那么，他就会执行后面所定义的命令来生成</a:t>
            </a:r>
            <a:r>
              <a:rPr lang="en-US" altLang="zh-CN" dirty="0"/>
              <a:t>edit</a:t>
            </a:r>
            <a:r>
              <a:rPr lang="zh-CN" altLang="en-US" dirty="0"/>
              <a:t>这个文件。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  如果</a:t>
            </a:r>
            <a:r>
              <a:rPr lang="en-US" altLang="zh-CN" dirty="0"/>
              <a:t>edit</a:t>
            </a:r>
            <a:r>
              <a:rPr lang="zh-CN" altLang="en-US" dirty="0"/>
              <a:t>所依赖的</a:t>
            </a:r>
            <a:r>
              <a:rPr lang="en-US" altLang="zh-CN" dirty="0"/>
              <a:t>.o</a:t>
            </a:r>
            <a:r>
              <a:rPr lang="zh-CN" altLang="en-US" dirty="0"/>
              <a:t>文件也存在，那么</a:t>
            </a:r>
            <a:r>
              <a:rPr lang="en-US" altLang="zh-CN" dirty="0"/>
              <a:t>make</a:t>
            </a:r>
            <a:r>
              <a:rPr lang="zh-CN" altLang="en-US" dirty="0"/>
              <a:t>会在当前文件中找目标为</a:t>
            </a:r>
            <a:r>
              <a:rPr lang="en-US" altLang="zh-CN" dirty="0"/>
              <a:t>.o</a:t>
            </a:r>
            <a:r>
              <a:rPr lang="zh-CN" altLang="en-US" dirty="0"/>
              <a:t>文件的依赖性，如果找到则再根据那一个规则生成</a:t>
            </a:r>
            <a:r>
              <a:rPr lang="en-US" altLang="zh-CN" dirty="0"/>
              <a:t>.o</a:t>
            </a:r>
            <a:r>
              <a:rPr lang="zh-CN" altLang="en-US" dirty="0"/>
              <a:t>文件。（这有点像一个堆栈的过程）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  当然，你的</a:t>
            </a:r>
            <a:r>
              <a:rPr lang="en-US" altLang="zh-CN" dirty="0"/>
              <a:t>C</a:t>
            </a:r>
            <a:r>
              <a:rPr lang="zh-CN" altLang="en-US" dirty="0"/>
              <a:t>文件和</a:t>
            </a:r>
            <a:r>
              <a:rPr lang="en-US" altLang="zh-CN" dirty="0"/>
              <a:t>H</a:t>
            </a:r>
            <a:r>
              <a:rPr lang="zh-CN" altLang="en-US" dirty="0"/>
              <a:t>文件是存在的啦，于是</a:t>
            </a:r>
            <a:r>
              <a:rPr lang="en-US" altLang="zh-CN" dirty="0"/>
              <a:t>make</a:t>
            </a:r>
            <a:r>
              <a:rPr lang="zh-CN" altLang="en-US" dirty="0"/>
              <a:t>会生成 </a:t>
            </a:r>
            <a:r>
              <a:rPr lang="en-US" altLang="zh-CN" dirty="0"/>
              <a:t>.o </a:t>
            </a:r>
            <a:r>
              <a:rPr lang="zh-CN" altLang="en-US" dirty="0"/>
              <a:t>文件，然后再用 </a:t>
            </a:r>
            <a:r>
              <a:rPr lang="en-US" altLang="zh-CN" dirty="0"/>
              <a:t>.o </a:t>
            </a:r>
            <a:r>
              <a:rPr lang="zh-CN" altLang="en-US" dirty="0"/>
              <a:t>文件声明</a:t>
            </a:r>
            <a:r>
              <a:rPr lang="en-US" altLang="zh-CN" dirty="0"/>
              <a:t>make</a:t>
            </a:r>
            <a:r>
              <a:rPr lang="zh-CN" altLang="en-US" dirty="0"/>
              <a:t>的终极任务，也就是执行文件</a:t>
            </a:r>
            <a:r>
              <a:rPr lang="en-US" altLang="zh-CN" dirty="0"/>
              <a:t>edit</a:t>
            </a:r>
            <a:r>
              <a:rPr lang="zh-CN" altLang="en-US" dirty="0"/>
              <a:t>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49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变量的定义和使用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r>
              <a:rPr lang="zh-CN" altLang="en-US" dirty="0"/>
              <a:t>通配符的使用</a:t>
            </a:r>
          </a:p>
          <a:p>
            <a:r>
              <a:rPr lang="en-US" altLang="zh-CN" dirty="0" err="1" smtClean="0"/>
              <a:t>Makefile</a:t>
            </a:r>
            <a:r>
              <a:rPr lang="zh-CN" altLang="en-US" dirty="0"/>
              <a:t>自动化变量</a:t>
            </a:r>
          </a:p>
          <a:p>
            <a:r>
              <a:rPr lang="en-US" altLang="zh-CN" dirty="0" err="1"/>
              <a:t>Makefile</a:t>
            </a:r>
            <a:r>
              <a:rPr lang="zh-CN" altLang="en-US" dirty="0"/>
              <a:t>隐含规则</a:t>
            </a:r>
          </a:p>
          <a:p>
            <a:r>
              <a:rPr lang="en-US" altLang="zh-CN" dirty="0" err="1"/>
              <a:t>Makefile</a:t>
            </a:r>
            <a:r>
              <a:rPr lang="zh-CN" altLang="en-US" dirty="0"/>
              <a:t>伪目标</a:t>
            </a:r>
          </a:p>
          <a:p>
            <a:r>
              <a:rPr lang="en-US" altLang="zh-CN" dirty="0" err="1"/>
              <a:t>Makefile</a:t>
            </a:r>
            <a:r>
              <a:rPr lang="zh-CN" altLang="en-US" dirty="0"/>
              <a:t>嵌套执行</a:t>
            </a:r>
            <a:r>
              <a:rPr lang="en-US" altLang="zh-CN" dirty="0"/>
              <a:t>make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3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常用预定义变量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MAKE: make </a:t>
            </a:r>
            <a:r>
              <a:rPr lang="zh-CN" altLang="en-US" dirty="0" smtClean="0"/>
              <a:t>命令名称，默认为 </a:t>
            </a:r>
            <a:r>
              <a:rPr lang="en-US" altLang="zh-CN" dirty="0" smtClean="0"/>
              <a:t>make</a:t>
            </a:r>
          </a:p>
          <a:p>
            <a:r>
              <a:rPr lang="en-US" altLang="zh-CN" dirty="0" smtClean="0"/>
              <a:t>CC: C </a:t>
            </a:r>
            <a:r>
              <a:rPr lang="zh-CN" altLang="en-US" dirty="0" smtClean="0"/>
              <a:t>编译器名称， 默认</a:t>
            </a:r>
            <a:r>
              <a:rPr lang="zh-CN" altLang="en-US" dirty="0"/>
              <a:t>为</a:t>
            </a:r>
            <a:r>
              <a:rPr lang="zh-CN" altLang="en-US" dirty="0" smtClean="0"/>
              <a:t> </a:t>
            </a:r>
            <a:r>
              <a:rPr lang="en-US" altLang="zh-CN" dirty="0" smtClean="0"/>
              <a:t>cc</a:t>
            </a:r>
          </a:p>
          <a:p>
            <a:r>
              <a:rPr lang="en-US" altLang="zh-CN" dirty="0" smtClean="0"/>
              <a:t>CXX: C++ </a:t>
            </a:r>
            <a:r>
              <a:rPr lang="zh-CN" altLang="en-US" dirty="0" smtClean="0"/>
              <a:t>编译器名称，默认为 </a:t>
            </a:r>
            <a:r>
              <a:rPr lang="en-US" altLang="zh-CN" dirty="0" smtClean="0"/>
              <a:t>g++</a:t>
            </a:r>
            <a:endParaRPr lang="en-US" altLang="zh-CN" dirty="0" smtClean="0"/>
          </a:p>
          <a:p>
            <a:r>
              <a:rPr lang="en-US" altLang="zh-CN" dirty="0" smtClean="0"/>
              <a:t>CPP : C</a:t>
            </a:r>
            <a:r>
              <a:rPr lang="zh-CN" altLang="en-US" dirty="0" smtClean="0"/>
              <a:t>程序的预处理器，默认为 </a:t>
            </a:r>
            <a:r>
              <a:rPr lang="en-US" altLang="zh-CN" dirty="0" smtClean="0"/>
              <a:t>$(CC) –E</a:t>
            </a:r>
          </a:p>
          <a:p>
            <a:r>
              <a:rPr lang="en-US" altLang="zh-CN" dirty="0" smtClean="0"/>
              <a:t>CFLAGS:  C </a:t>
            </a:r>
            <a:r>
              <a:rPr lang="zh-CN" altLang="en-US" dirty="0" smtClean="0"/>
              <a:t>编译器的选项，默认为空</a:t>
            </a:r>
            <a:endParaRPr lang="en-US" altLang="zh-CN" dirty="0" smtClean="0"/>
          </a:p>
          <a:p>
            <a:r>
              <a:rPr lang="en-US" altLang="zh-CN" dirty="0" smtClean="0"/>
              <a:t>CXXFLAGS: C++</a:t>
            </a:r>
            <a:r>
              <a:rPr lang="zh-CN" altLang="en-US" dirty="0" smtClean="0"/>
              <a:t>编译器的选项，默认为空</a:t>
            </a:r>
            <a:endParaRPr lang="en-US" altLang="zh-CN" dirty="0" smtClean="0"/>
          </a:p>
          <a:p>
            <a:r>
              <a:rPr lang="en-US" altLang="zh-CN" dirty="0" smtClean="0"/>
              <a:t>CPPFLAGS : C</a:t>
            </a:r>
            <a:r>
              <a:rPr lang="zh-CN" altLang="en-US" dirty="0" smtClean="0"/>
              <a:t>预处理器的选项，默认为空</a:t>
            </a:r>
            <a:endParaRPr lang="en-US" altLang="zh-CN" dirty="0" smtClean="0"/>
          </a:p>
          <a:p>
            <a:r>
              <a:rPr lang="en-US" altLang="zh-CN" dirty="0" smtClean="0"/>
              <a:t>AR: </a:t>
            </a:r>
            <a:r>
              <a:rPr lang="zh-CN" altLang="en-US" dirty="0" smtClean="0"/>
              <a:t>库文件打包程序名，默认为 </a:t>
            </a:r>
            <a:r>
              <a:rPr lang="en-US" altLang="zh-CN" dirty="0" err="1" smtClean="0"/>
              <a:t>ar</a:t>
            </a:r>
            <a:endParaRPr lang="en-US" altLang="zh-CN" dirty="0" smtClean="0"/>
          </a:p>
          <a:p>
            <a:r>
              <a:rPr lang="en-US" altLang="zh-CN" dirty="0" smtClean="0"/>
              <a:t>RM: </a:t>
            </a:r>
            <a:r>
              <a:rPr lang="zh-CN" altLang="en-US" dirty="0" smtClean="0"/>
              <a:t>文件删除工具名称，默认为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–f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66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G++(GCC)</a:t>
            </a:r>
            <a:r>
              <a:rPr lang="zh-CN" altLang="en-US" dirty="0" smtClean="0"/>
              <a:t>安装与使用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5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452305"/>
              </p:ext>
            </p:extLst>
          </p:nvPr>
        </p:nvGraphicFramePr>
        <p:xfrm>
          <a:off x="838200" y="1957658"/>
          <a:ext cx="10341078" cy="2446312"/>
        </p:xfrm>
        <a:graphic>
          <a:graphicData uri="http://schemas.openxmlformats.org/drawingml/2006/table">
            <a:tbl>
              <a:tblPr/>
              <a:tblGrid>
                <a:gridCol w="2760406"/>
                <a:gridCol w="7580672"/>
              </a:tblGrid>
              <a:tr h="5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444444"/>
                          </a:solidFill>
                          <a:effectLst/>
                        </a:rPr>
                        <a:t>通配符</a:t>
                      </a:r>
                    </a:p>
                  </a:txBody>
                  <a:tcPr marL="38100" marR="38100" marT="53340" marB="533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444444"/>
                          </a:solidFill>
                          <a:effectLst/>
                        </a:rPr>
                        <a:t>使用说明</a:t>
                      </a:r>
                    </a:p>
                  </a:txBody>
                  <a:tcPr marL="38100" marR="38100" marT="53340" marB="533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808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匹配</a:t>
                      </a:r>
                      <a:r>
                        <a:rPr lang="en-US" altLang="zh-CN" dirty="0">
                          <a:effectLst/>
                        </a:rPr>
                        <a:t>0</a:t>
                      </a:r>
                      <a:r>
                        <a:rPr lang="zh-CN" altLang="en-US" dirty="0">
                          <a:effectLst/>
                        </a:rPr>
                        <a:t>个或者是任意个字符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8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？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匹配任意一个字符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[]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我们可以指定匹配的字符放在 </a:t>
                      </a:r>
                      <a:r>
                        <a:rPr lang="en-US" altLang="zh-CN" dirty="0">
                          <a:effectLst/>
                        </a:rPr>
                        <a:t>"[]" </a:t>
                      </a:r>
                      <a:r>
                        <a:rPr lang="zh-CN" altLang="en-US" dirty="0">
                          <a:effectLst/>
                        </a:rPr>
                        <a:t>中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</a:rPr>
                        <a:t>%</a:t>
                      </a:r>
                      <a:endParaRPr lang="en-US" altLang="zh-CN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在模式规则中匹配任意个字符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6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 dirty="0" smtClean="0">
                <a:latin typeface="+mn-ea"/>
              </a:rPr>
              <a:t>通配符可以出现在模式的规则中，也可以出现在命令中，详细的使用情况如下</a:t>
            </a:r>
            <a:r>
              <a:rPr lang="en-US" altLang="zh-CN" sz="1600" b="1" dirty="0">
                <a:latin typeface="+mn-ea"/>
              </a:rPr>
              <a:t>:</a:t>
            </a:r>
            <a:endParaRPr lang="en-US" altLang="zh-CN" sz="16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实例 </a:t>
            </a: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：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PHONY:clean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clean: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    </a:t>
            </a:r>
            <a:r>
              <a:rPr lang="en-US" altLang="zh-CN" sz="1600" dirty="0" err="1" smtClean="0">
                <a:latin typeface="+mn-ea"/>
              </a:rPr>
              <a:t>rm</a:t>
            </a:r>
            <a:r>
              <a:rPr lang="en-US" altLang="zh-CN" sz="1600" dirty="0" smtClean="0">
                <a:latin typeface="+mn-ea"/>
              </a:rPr>
              <a:t> -</a:t>
            </a:r>
            <a:r>
              <a:rPr lang="en-US" altLang="zh-CN" sz="1600" dirty="0" err="1" smtClean="0">
                <a:latin typeface="+mn-ea"/>
              </a:rPr>
              <a:t>rf</a:t>
            </a:r>
            <a:r>
              <a:rPr lang="en-US" altLang="zh-CN" sz="1600" dirty="0" smtClean="0">
                <a:latin typeface="+mn-ea"/>
              </a:rPr>
              <a:t> *.o test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这是在 </a:t>
            </a:r>
            <a:r>
              <a:rPr lang="en-US" altLang="zh-CN" sz="1600" dirty="0" err="1" smtClean="0">
                <a:latin typeface="+mn-ea"/>
              </a:rPr>
              <a:t>Makefile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中经常使用的规则语句。这个实例可以说明通配符可以使用在规则的命令当中，表示的是任意的以 </a:t>
            </a:r>
            <a:r>
              <a:rPr lang="en-US" altLang="zh-CN" sz="1600" dirty="0" smtClean="0">
                <a:latin typeface="+mn-ea"/>
              </a:rPr>
              <a:t>.o </a:t>
            </a:r>
            <a:r>
              <a:rPr lang="zh-CN" altLang="en-US" sz="1600" dirty="0" smtClean="0">
                <a:latin typeface="+mn-ea"/>
              </a:rPr>
              <a:t>结尾的文件。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实例 </a:t>
            </a: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OBJ=$(wildcard *.c)</a:t>
            </a:r>
            <a:endParaRPr lang="zh-CN" altLang="en-US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Test: $(OBJ)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    </a:t>
            </a:r>
            <a:r>
              <a:rPr lang="en-US" altLang="zh-CN" sz="1600" dirty="0" err="1" smtClean="0">
                <a:latin typeface="+mn-ea"/>
              </a:rPr>
              <a:t>gcc</a:t>
            </a:r>
            <a:r>
              <a:rPr lang="en-US" altLang="zh-CN" sz="1600" dirty="0" smtClean="0">
                <a:latin typeface="+mn-ea"/>
              </a:rPr>
              <a:t> -o $@ $^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</a:rPr>
              <a:t>这个实例可以说明我们的通配符不仅可以使用在规则的命令中，还可以使用在规则中。用来表示生所有的以 </a:t>
            </a:r>
            <a:r>
              <a:rPr lang="en-US" altLang="zh-CN" sz="1600" dirty="0" smtClean="0">
                <a:latin typeface="+mn-ea"/>
              </a:rPr>
              <a:t>.c </a:t>
            </a:r>
            <a:r>
              <a:rPr lang="zh-CN" altLang="en-US" sz="1600" dirty="0" smtClean="0">
                <a:latin typeface="+mn-ea"/>
              </a:rPr>
              <a:t>结尾的文件。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4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通配符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的</a:t>
            </a:r>
            <a:r>
              <a:rPr lang="zh-CN" altLang="en-US" b="1" dirty="0"/>
              <a:t>使用</a:t>
            </a:r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% </a:t>
            </a:r>
            <a:r>
              <a:rPr lang="zh-CN" altLang="en-US" dirty="0" smtClean="0"/>
              <a:t>定义在目标中，那么，目标中的 </a:t>
            </a:r>
            <a:r>
              <a:rPr lang="en-US" altLang="zh-CN" dirty="0" smtClean="0"/>
              <a:t>% </a:t>
            </a:r>
            <a:r>
              <a:rPr lang="zh-CN" altLang="en-US" dirty="0" smtClean="0"/>
              <a:t>的值决定了依赖目标中的 </a:t>
            </a:r>
            <a:r>
              <a:rPr lang="en-US" altLang="zh-CN" dirty="0" smtClean="0"/>
              <a:t>% </a:t>
            </a:r>
            <a:r>
              <a:rPr lang="zh-CN" altLang="en-US" dirty="0" smtClean="0"/>
              <a:t>的值，也就是说，目标中的模式的 </a:t>
            </a:r>
            <a:r>
              <a:rPr lang="en-US" altLang="zh-CN" dirty="0" smtClean="0"/>
              <a:t>% </a:t>
            </a:r>
            <a:r>
              <a:rPr lang="zh-CN" altLang="en-US" dirty="0" smtClean="0"/>
              <a:t>决定了依赖目标中 </a:t>
            </a:r>
            <a:r>
              <a:rPr lang="en-US" altLang="zh-CN" dirty="0" smtClean="0"/>
              <a:t>% </a:t>
            </a:r>
            <a:r>
              <a:rPr lang="zh-CN" altLang="en-US" dirty="0" smtClean="0"/>
              <a:t>的样子。例如有一个模式规则如下：</a:t>
            </a:r>
          </a:p>
          <a:p>
            <a:pPr marL="0" indent="0">
              <a:buNone/>
            </a:pPr>
            <a:r>
              <a:rPr lang="en-US" altLang="zh-CN" dirty="0" smtClean="0"/>
              <a:t>   %.o : %.c ; &lt;command ......&gt;;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其含义是，指出了怎么从所有的 </a:t>
            </a:r>
            <a:r>
              <a:rPr lang="en-US" altLang="zh-CN" dirty="0" smtClean="0"/>
              <a:t>.c </a:t>
            </a:r>
            <a:r>
              <a:rPr lang="zh-CN" altLang="en-US" dirty="0" smtClean="0"/>
              <a:t>文件生成相应的 </a:t>
            </a:r>
            <a:r>
              <a:rPr lang="en-US" altLang="zh-CN" dirty="0" smtClean="0"/>
              <a:t>.o </a:t>
            </a:r>
            <a:r>
              <a:rPr lang="zh-CN" altLang="en-US" dirty="0" smtClean="0"/>
              <a:t>文件的规则。如果要生成的目标是 </a:t>
            </a:r>
            <a:r>
              <a:rPr lang="en-US" altLang="zh-CN" dirty="0" err="1" smtClean="0"/>
              <a:t>a.o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b.o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，那么 </a:t>
            </a:r>
            <a:r>
              <a:rPr lang="en-US" altLang="zh-CN" dirty="0" smtClean="0"/>
              <a:t>%c </a:t>
            </a:r>
            <a:r>
              <a:rPr lang="zh-CN" altLang="en-US" dirty="0" smtClean="0"/>
              <a:t>就是 </a:t>
            </a:r>
            <a:r>
              <a:rPr lang="en-US" altLang="zh-CN" dirty="0" err="1" smtClean="0"/>
              <a:t>a.c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b.c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变量替换：格式</a:t>
            </a:r>
            <a:r>
              <a:rPr lang="zh-CN" altLang="en-US" dirty="0"/>
              <a:t>为“</a:t>
            </a:r>
            <a:r>
              <a:rPr lang="en-US" altLang="zh-CN" dirty="0"/>
              <a:t>$(VAR:A=B)”</a:t>
            </a:r>
            <a:r>
              <a:rPr lang="zh-CN" altLang="en-US" dirty="0"/>
              <a:t>（或者“</a:t>
            </a:r>
            <a:r>
              <a:rPr lang="en-US" altLang="zh-CN" dirty="0"/>
              <a:t>${VAR:A=B}”</a:t>
            </a:r>
            <a:r>
              <a:rPr lang="zh-CN" altLang="en-US" dirty="0"/>
              <a:t>），意思是，替换变量“</a:t>
            </a:r>
            <a:r>
              <a:rPr lang="en-US" altLang="zh-CN" dirty="0"/>
              <a:t>VAR”</a:t>
            </a:r>
            <a:r>
              <a:rPr lang="zh-CN" altLang="en-US" dirty="0"/>
              <a:t>中所有“</a:t>
            </a:r>
            <a:r>
              <a:rPr lang="en-US" altLang="zh-CN" dirty="0"/>
              <a:t>A”</a:t>
            </a:r>
            <a:r>
              <a:rPr lang="zh-CN" altLang="en-US" dirty="0"/>
              <a:t>字符结尾的字为“</a:t>
            </a:r>
            <a:r>
              <a:rPr lang="en-US" altLang="zh-CN" dirty="0"/>
              <a:t>B”</a:t>
            </a:r>
            <a:r>
              <a:rPr lang="zh-CN" altLang="en-US" dirty="0"/>
              <a:t>结尾的字。“结尾”的含义是空格之前（变量值多个字之间使用空格分开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3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变量替换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变量替换：格式</a:t>
            </a:r>
            <a:r>
              <a:rPr lang="zh-CN" altLang="en-US" dirty="0"/>
              <a:t>为“</a:t>
            </a:r>
            <a:r>
              <a:rPr lang="en-US" altLang="zh-CN" dirty="0"/>
              <a:t>$(VAR:A=B)”</a:t>
            </a:r>
            <a:r>
              <a:rPr lang="zh-CN" altLang="en-US" dirty="0"/>
              <a:t>（或者“</a:t>
            </a:r>
            <a:r>
              <a:rPr lang="en-US" altLang="zh-CN" dirty="0"/>
              <a:t>${VAR:A=B}”</a:t>
            </a:r>
            <a:r>
              <a:rPr lang="zh-CN" altLang="en-US" dirty="0"/>
              <a:t>），意思是，替换变量“</a:t>
            </a:r>
            <a:r>
              <a:rPr lang="en-US" altLang="zh-CN" dirty="0"/>
              <a:t>VAR”</a:t>
            </a:r>
            <a:r>
              <a:rPr lang="zh-CN" altLang="en-US" dirty="0"/>
              <a:t>中所有“</a:t>
            </a:r>
            <a:r>
              <a:rPr lang="en-US" altLang="zh-CN" dirty="0"/>
              <a:t>A”</a:t>
            </a:r>
            <a:r>
              <a:rPr lang="zh-CN" altLang="en-US" dirty="0"/>
              <a:t>字符结尾的字为“</a:t>
            </a:r>
            <a:r>
              <a:rPr lang="en-US" altLang="zh-CN" dirty="0"/>
              <a:t>B”</a:t>
            </a:r>
            <a:r>
              <a:rPr lang="zh-CN" altLang="en-US" dirty="0"/>
              <a:t>结尾的字。“结尾”的含义是空格之前（变量值多个字之间使用空格分开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SOURCES = $(wildcard *.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)  #</a:t>
            </a:r>
            <a:r>
              <a:rPr lang="en-US" altLang="zh-CN" dirty="0" smtClean="0"/>
              <a:t> SOURCES =</a:t>
            </a:r>
            <a:r>
              <a:rPr lang="en-US" altLang="zh-CN" dirty="0" smtClean="0"/>
              <a:t> main.cpp  Account.cpp</a:t>
            </a:r>
          </a:p>
          <a:p>
            <a:pPr marL="0" indent="0">
              <a:buNone/>
            </a:pPr>
            <a:r>
              <a:rPr lang="en-US" altLang="zh-CN" dirty="0" smtClean="0"/>
              <a:t>OBJS = $(SOURCES:.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=.o)  # : </a:t>
            </a:r>
            <a:r>
              <a:rPr lang="zh-CN" altLang="en-US" dirty="0" smtClean="0"/>
              <a:t>前后不能有空格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OBJS = $(SOURCES:%.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=%.o)</a:t>
            </a:r>
          </a:p>
          <a:p>
            <a:pPr marL="0" indent="0">
              <a:buNone/>
            </a:pPr>
            <a:r>
              <a:rPr lang="zh-CN" altLang="en-US" dirty="0" smtClean="0"/>
              <a:t>替换后 </a:t>
            </a:r>
            <a:r>
              <a:rPr lang="en-US" altLang="zh-CN" dirty="0" smtClean="0"/>
              <a:t>OBJS </a:t>
            </a:r>
            <a:r>
              <a:rPr lang="zh-CN" altLang="en-US" dirty="0" smtClean="0"/>
              <a:t>的值为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Account.o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4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自动化变量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86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隐含规则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自动推导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编译C程序的隐含规则。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&lt;n&gt;.o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的目标的依赖目标会自动推导为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&lt;n&gt;.c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，并且其生成命令是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$(CC) –c $(CPPFLAGS) $(CFLAGS)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ea typeface="La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编译C++程序的隐含规则。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&lt;n&gt;.o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的目标的依赖目标会自动推导为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&lt;n&gt;.cc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或是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&lt;n&gt;.C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，并且其生成命令是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$(CXX) –c  $(C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XX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FLAGS) $(CPPFLAGS) $(CFLAGS)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。（建议使用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.cc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作为C++源文件的后缀，而不是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Arial Unicode MS" panose="020B0604020202020204" pitchFamily="34" charset="-122"/>
                <a:ea typeface="SFMono-Regular"/>
              </a:rPr>
              <a:t>.C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Lato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1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伪目标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所谓的伪目标可以这样来理解，它并不会创建目标文件，只是想去执行这个目标下面的命令。伪目标的存在可以帮助我们找到命令并执行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由于“伪目标”</a:t>
            </a:r>
            <a:r>
              <a:rPr lang="zh-CN" altLang="en-US" dirty="0" smtClean="0"/>
              <a:t>不是目标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所以</a:t>
            </a:r>
            <a:r>
              <a:rPr lang="en-US" altLang="zh-CN" dirty="0"/>
              <a:t>make</a:t>
            </a:r>
            <a:r>
              <a:rPr lang="zh-CN" altLang="en-US" dirty="0"/>
              <a:t>无法生成它的依赖关系和决定它是否要执行。我们只有通过显式地指明这个“目标”才能让其</a:t>
            </a:r>
            <a:r>
              <a:rPr lang="zh-CN" altLang="en-US" dirty="0" smtClean="0"/>
              <a:t>生效，如：</a:t>
            </a:r>
            <a:r>
              <a:rPr lang="en-US" altLang="zh-CN" dirty="0" smtClean="0"/>
              <a:t>make install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使用伪目标有两点原因：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避免</a:t>
            </a:r>
            <a:r>
              <a:rPr lang="zh-CN" altLang="en-US" dirty="0"/>
              <a:t>我们的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中定义的只执行的命令的目标和工作目录下的实际文件出现名字</a:t>
            </a:r>
            <a:r>
              <a:rPr lang="zh-CN" altLang="en-US" dirty="0" smtClean="0"/>
              <a:t>冲突。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2. </a:t>
            </a:r>
            <a:r>
              <a:rPr lang="zh-CN" altLang="en-US" dirty="0" smtClean="0"/>
              <a:t>提高</a:t>
            </a:r>
            <a:r>
              <a:rPr lang="zh-CN" altLang="en-US" dirty="0"/>
              <a:t>执行 </a:t>
            </a:r>
            <a:r>
              <a:rPr lang="en-US" altLang="zh-CN" dirty="0"/>
              <a:t>make </a:t>
            </a:r>
            <a:r>
              <a:rPr lang="zh-CN" altLang="en-US" dirty="0"/>
              <a:t>时的效率，特别是对于一个大型的工程来说，提高编译的效率也是我们所必需的。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伪目标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我们先来看一下第一种情况的使用。如果需要书写这样一个规则，规则所定义的命令不是去创建文件，而是通过 </a:t>
            </a:r>
            <a:r>
              <a:rPr lang="en-US" altLang="zh-CN" dirty="0" smtClean="0"/>
              <a:t>make </a:t>
            </a:r>
            <a:r>
              <a:rPr lang="zh-CN" altLang="en-US" dirty="0" smtClean="0"/>
              <a:t>命令明确指定它来执行一些特定的命令。实例：</a:t>
            </a:r>
          </a:p>
          <a:p>
            <a:r>
              <a:rPr lang="en-US" altLang="zh-CN" dirty="0" smtClean="0"/>
              <a:t>clean: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*.o test</a:t>
            </a:r>
          </a:p>
          <a:p>
            <a:r>
              <a:rPr lang="zh-CN" altLang="en-US" dirty="0" smtClean="0"/>
              <a:t>规则中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命令不是创建文件 </a:t>
            </a:r>
            <a:r>
              <a:rPr lang="en-US" altLang="zh-CN" dirty="0" smtClean="0"/>
              <a:t>clean </a:t>
            </a:r>
            <a:r>
              <a:rPr lang="zh-CN" altLang="en-US" dirty="0" smtClean="0"/>
              <a:t>的命令，而是执行删除任务，删除当前目录下的所有的 </a:t>
            </a:r>
            <a:r>
              <a:rPr lang="en-US" altLang="zh-CN" dirty="0" smtClean="0"/>
              <a:t>.o </a:t>
            </a:r>
            <a:r>
              <a:rPr lang="zh-CN" altLang="en-US" dirty="0" smtClean="0"/>
              <a:t>结尾和文件名为 </a:t>
            </a:r>
            <a:r>
              <a:rPr lang="en-US" altLang="zh-CN" dirty="0" smtClean="0"/>
              <a:t>test </a:t>
            </a:r>
            <a:r>
              <a:rPr lang="zh-CN" altLang="en-US" dirty="0" smtClean="0"/>
              <a:t>的文件。当工作目录下不存在以 </a:t>
            </a:r>
            <a:r>
              <a:rPr lang="en-US" altLang="zh-CN" dirty="0" smtClean="0"/>
              <a:t>clean </a:t>
            </a:r>
            <a:r>
              <a:rPr lang="zh-CN" altLang="en-US" dirty="0" smtClean="0"/>
              <a:t>命令的文件时，在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中输入 </a:t>
            </a:r>
            <a:r>
              <a:rPr lang="en-US" altLang="zh-CN" dirty="0" smtClean="0"/>
              <a:t>make clean </a:t>
            </a:r>
            <a:r>
              <a:rPr lang="zh-CN" altLang="en-US" dirty="0" smtClean="0"/>
              <a:t>命令，命令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*.o test </a:t>
            </a:r>
            <a:r>
              <a:rPr lang="zh-CN" altLang="en-US" dirty="0" smtClean="0"/>
              <a:t>总会被执行 ，这也是我们期望的结果。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伪目标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如果当前目录下存在文件名为  </a:t>
            </a:r>
            <a:r>
              <a:rPr lang="en-US" altLang="zh-CN" dirty="0" smtClean="0"/>
              <a:t>clean </a:t>
            </a:r>
            <a:r>
              <a:rPr lang="zh-CN" altLang="en-US" dirty="0" smtClean="0"/>
              <a:t>的文件时情况就会不一样了，当我们在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中执行命令 </a:t>
            </a:r>
            <a:r>
              <a:rPr lang="en-US" altLang="zh-CN" dirty="0" smtClean="0"/>
              <a:t>make clean</a:t>
            </a:r>
            <a:r>
              <a:rPr lang="zh-CN" altLang="en-US" dirty="0" smtClean="0"/>
              <a:t>，由于这个规则没有依赖文件，所以目标被认为是最新的而不去执行规则所定义的命令。因此命令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将不会被执行。为了解决这个问题，删除 </a:t>
            </a:r>
            <a:r>
              <a:rPr lang="en-US" altLang="zh-CN" dirty="0" smtClean="0"/>
              <a:t>clean </a:t>
            </a:r>
            <a:r>
              <a:rPr lang="zh-CN" altLang="en-US" dirty="0" smtClean="0"/>
              <a:t>文件或者是在 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中将目标 </a:t>
            </a:r>
            <a:r>
              <a:rPr lang="en-US" altLang="zh-CN" dirty="0" smtClean="0"/>
              <a:t>clean </a:t>
            </a:r>
            <a:r>
              <a:rPr lang="zh-CN" altLang="en-US" dirty="0" smtClean="0"/>
              <a:t>声明为伪目标。将一个目标声明称伪目标的方法是将它作为特殊的目标</a:t>
            </a:r>
            <a:r>
              <a:rPr lang="en-US" altLang="zh-CN" dirty="0" smtClean="0"/>
              <a:t>.PHONY</a:t>
            </a:r>
            <a:r>
              <a:rPr lang="zh-CN" altLang="en-US" dirty="0" smtClean="0"/>
              <a:t>的依赖，如下：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PHONY:clean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这样 </a:t>
            </a:r>
            <a:r>
              <a:rPr lang="en-US" altLang="zh-CN" dirty="0" smtClean="0"/>
              <a:t>clean </a:t>
            </a:r>
            <a:r>
              <a:rPr lang="zh-CN" altLang="en-US" dirty="0" smtClean="0"/>
              <a:t>就被声明成一个伪目标，无论当前目录下是否存在 </a:t>
            </a:r>
            <a:r>
              <a:rPr lang="en-US" altLang="zh-CN" dirty="0" smtClean="0"/>
              <a:t>clean </a:t>
            </a:r>
            <a:r>
              <a:rPr lang="zh-CN" altLang="en-US" dirty="0" smtClean="0"/>
              <a:t>这个文件，当我们执行 </a:t>
            </a:r>
            <a:r>
              <a:rPr lang="en-US" altLang="zh-CN" dirty="0" smtClean="0"/>
              <a:t>make clean </a:t>
            </a:r>
            <a:r>
              <a:rPr lang="zh-CN" altLang="en-US" dirty="0" smtClean="0"/>
              <a:t>后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都会被执行。而且当一个目标被声明为伪目标之后，</a:t>
            </a:r>
            <a:r>
              <a:rPr lang="en-US" altLang="zh-CN" dirty="0" smtClean="0"/>
              <a:t>make </a:t>
            </a:r>
            <a:r>
              <a:rPr lang="zh-CN" altLang="en-US" dirty="0" smtClean="0"/>
              <a:t>在执行此规则时不会去试图去查找隐含的关系去创建它。这样同样提高了 </a:t>
            </a:r>
            <a:r>
              <a:rPr lang="en-US" altLang="zh-CN" dirty="0" smtClean="0"/>
              <a:t>make </a:t>
            </a:r>
            <a:r>
              <a:rPr lang="zh-CN" altLang="en-US" dirty="0" smtClean="0"/>
              <a:t>的执行效率，同时也不用担心目标和文件名重名而使我们的编译失败。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在书写伪目标的时候，需要声明目标是一个伪目标，之后才是伪目标的规则定义。</a:t>
            </a:r>
            <a:endParaRPr lang="en-US" altLang="zh-CN" dirty="0" smtClean="0"/>
          </a:p>
          <a:p>
            <a:r>
              <a:rPr lang="zh-CN" altLang="en-US" dirty="0" smtClean="0"/>
              <a:t>目标 </a:t>
            </a:r>
            <a:r>
              <a:rPr lang="en-US" altLang="zh-CN" dirty="0" smtClean="0"/>
              <a:t>"clean" </a:t>
            </a:r>
            <a:r>
              <a:rPr lang="zh-CN" altLang="en-US" dirty="0" smtClean="0"/>
              <a:t>的完整书写格式如下：</a:t>
            </a:r>
          </a:p>
          <a:p>
            <a:pPr marL="0" indent="0">
              <a:buNone/>
            </a:pPr>
            <a:r>
              <a:rPr lang="en-US" altLang="zh-CN" dirty="0" smtClean="0"/>
              <a:t>.PHONY: clean</a:t>
            </a:r>
          </a:p>
          <a:p>
            <a:pPr marL="0" indent="0">
              <a:buNone/>
            </a:pPr>
            <a:r>
              <a:rPr lang="en-US" altLang="zh-CN" dirty="0" smtClean="0"/>
              <a:t>clean: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*.o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参考：</a:t>
            </a:r>
            <a:endParaRPr lang="en-US" altLang="zh-CN" b="1" dirty="0" smtClean="0"/>
          </a:p>
          <a:p>
            <a:r>
              <a:rPr lang="zh-CN" altLang="en-US" b="1" dirty="0"/>
              <a:t>跟我一起写</a:t>
            </a:r>
            <a:r>
              <a:rPr lang="en-US" altLang="zh-CN" b="1" dirty="0" err="1" smtClean="0"/>
              <a:t>Makefile</a:t>
            </a:r>
            <a:r>
              <a:rPr lang="zh-CN" altLang="en-US" b="1" dirty="0" smtClean="0"/>
              <a:t>：</a:t>
            </a:r>
            <a:r>
              <a:rPr lang="en-US" altLang="zh-CN" dirty="0" smtClean="0">
                <a:hlinkClick r:id="rId2"/>
              </a:rPr>
              <a:t>https://seisman.github.io/how-to-write-makefile/introduction.html</a:t>
            </a:r>
            <a:endParaRPr lang="en-US" altLang="zh-CN" dirty="0" smtClean="0"/>
          </a:p>
          <a:p>
            <a:r>
              <a:rPr lang="en-US" altLang="zh-CN" dirty="0" smtClean="0"/>
              <a:t>GNU Make </a:t>
            </a:r>
            <a:r>
              <a:rPr lang="zh-CN" altLang="en-US" dirty="0" smtClean="0"/>
              <a:t>官方文档：</a:t>
            </a:r>
            <a:r>
              <a:rPr lang="en-US" altLang="zh-CN" dirty="0" smtClean="0">
                <a:hlinkClick r:id="rId3"/>
              </a:rPr>
              <a:t>https://www.gnu.org/software/make/manual/html_node/Makefiles.html</a:t>
            </a:r>
            <a:endParaRPr lang="en-US" altLang="zh-CN" dirty="0"/>
          </a:p>
          <a:p>
            <a:r>
              <a:rPr lang="en-US" altLang="zh-CN" dirty="0" smtClean="0"/>
              <a:t>WSL: </a:t>
            </a:r>
            <a:r>
              <a:rPr lang="zh-CN" altLang="en-US" dirty="0" smtClean="0"/>
              <a:t>适用于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Windows</a:t>
            </a:r>
            <a:r>
              <a:rPr lang="zh-CN" altLang="en-US" dirty="0" smtClean="0"/>
              <a:t>子系统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Windows Subsystem for Linux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6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G++ </a:t>
            </a:r>
            <a:r>
              <a:rPr lang="zh-CN" altLang="en-US" dirty="0" smtClean="0"/>
              <a:t>常用选项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04081"/>
              </p:ext>
            </p:extLst>
          </p:nvPr>
        </p:nvGraphicFramePr>
        <p:xfrm>
          <a:off x="838200" y="1825625"/>
          <a:ext cx="105156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369"/>
                <a:gridCol w="779923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G++(GCC)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常用选项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选项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仅对源文件进行编译，不链接生成可执行文件。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在对源文件进行编译错误检查时，或只需要生成目标文件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(.o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或 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obj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时可以用该选项。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-g[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gdb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]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在可执行文件中加入调试信息，方便进行程序调试。如果使用中括号中的选项，表示加入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GDB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扩展的调试信息，方便用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GDB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来进行调试。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-O[0|1|2|3]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对生成的代码使用优化，中括号中的数字表示优化的级别，默认情况下为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Og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优化调试体验。 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Og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启用了不会干扰调试的优化。它提供了合理的优化级别，同时保持快速编译和良好的调试体验。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-D{name[=value]}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在代码中增加名为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name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的宏定义，如果中括号中的部分缺省，则宏定义值默认为 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在链接生成可执行文件或动态库时，用于指定输出文件名称。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G++ </a:t>
            </a:r>
            <a:r>
              <a:rPr lang="zh-CN" altLang="en-US" dirty="0" smtClean="0"/>
              <a:t>常用选项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36089"/>
              </p:ext>
            </p:extLst>
          </p:nvPr>
        </p:nvGraphicFramePr>
        <p:xfrm>
          <a:off x="838200" y="1825625"/>
          <a:ext cx="1051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369"/>
                <a:gridCol w="779923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G++(GCC)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常用选项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选项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-I{DIR}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在编译源文件时增加一个头文件的额外搜索目录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—DIR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，即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include 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增加一个搜索的额外目录。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-L{DIR}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在编译链接时增加一个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库文件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的额外搜索目录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—DIR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-l{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libname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}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在编译链接文件时增加一个额外的库，库名为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liblibname.so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liblibname.a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即去掉了前缀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lib 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和 后缀 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.so(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.a)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-w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禁止所有警告。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-W{warning}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允许产生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warning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类型的警告，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warning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可以是：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main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unused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error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all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等很多值，最常用的是 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-Wall,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表示产生所有警告。如果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warning 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为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error,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表示将所有警告视为错误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(error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），即出现警告就会编译错误。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fPIC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生成内存地址位置无关的代码，常在生成动态链接库时用。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-shared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链接时生成动态链接库。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G++ </a:t>
            </a:r>
            <a:r>
              <a:rPr lang="zh-CN" altLang="en-US" dirty="0" smtClean="0"/>
              <a:t>分步编译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40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预处理： </a:t>
            </a:r>
            <a:r>
              <a:rPr lang="en-US" altLang="zh-CN" dirty="0" smtClean="0"/>
              <a:t>g++ -E  hello.cpp &gt; </a:t>
            </a:r>
            <a:r>
              <a:rPr lang="en-US" altLang="zh-CN" dirty="0" err="1" smtClean="0"/>
              <a:t>hello.i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编译生成汇编： </a:t>
            </a:r>
            <a:r>
              <a:rPr lang="en-US" altLang="zh-CN" dirty="0" smtClean="0"/>
              <a:t>g++ -S </a:t>
            </a:r>
            <a:r>
              <a:rPr lang="en-US" altLang="zh-CN" dirty="0" err="1" smtClean="0"/>
              <a:t>hello.i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汇编生成机器码（目标文件）： </a:t>
            </a:r>
            <a:r>
              <a:rPr lang="en-US" altLang="zh-CN" dirty="0" smtClean="0"/>
              <a:t>g++ -c </a:t>
            </a:r>
            <a:r>
              <a:rPr lang="en-US" altLang="zh-CN" dirty="0" err="1" smtClean="0"/>
              <a:t>hello.s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链接：</a:t>
            </a:r>
            <a:r>
              <a:rPr lang="en-US" altLang="zh-CN" dirty="0" smtClean="0"/>
              <a:t>g++ -o hello </a:t>
            </a:r>
            <a:r>
              <a:rPr lang="en-US" altLang="zh-CN" dirty="0" err="1" smtClean="0"/>
              <a:t>hello.o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G++ </a:t>
            </a:r>
            <a:r>
              <a:rPr lang="zh-CN" altLang="en-US" dirty="0" smtClean="0"/>
              <a:t>编译静态库和动态库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01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016" y="263830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Make &amp; 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59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9121" y="1333144"/>
            <a:ext cx="10784793" cy="36490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为什么要使用</a:t>
            </a:r>
            <a:r>
              <a:rPr lang="en-US" altLang="zh-CN" sz="2800" b="1" dirty="0" err="1" smtClean="0">
                <a:latin typeface="+mn-ea"/>
              </a:rPr>
              <a:t>Makefile</a:t>
            </a:r>
            <a:endParaRPr lang="en-US" altLang="zh-CN" sz="2800" b="1" dirty="0" smtClean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+mn-ea"/>
              </a:rPr>
              <a:t>Linux </a:t>
            </a:r>
            <a:r>
              <a:rPr lang="zh-CN" altLang="en-US" sz="1800" dirty="0" smtClean="0">
                <a:latin typeface="+mn-ea"/>
              </a:rPr>
              <a:t>下 </a:t>
            </a:r>
            <a:r>
              <a:rPr lang="en-US" altLang="zh-CN" sz="1800" dirty="0" smtClean="0">
                <a:latin typeface="+mn-ea"/>
              </a:rPr>
              <a:t>C/C++ </a:t>
            </a:r>
            <a:r>
              <a:rPr lang="zh-CN" altLang="en-US" sz="1800" dirty="0" smtClean="0">
                <a:latin typeface="+mn-ea"/>
              </a:rPr>
              <a:t>编程 </a:t>
            </a:r>
            <a:r>
              <a:rPr lang="en-US" altLang="zh-CN" sz="1800" dirty="0" err="1" smtClean="0">
                <a:latin typeface="+mn-ea"/>
              </a:rPr>
              <a:t>makefile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应用广泛</a:t>
            </a:r>
            <a:endParaRPr lang="en-US" altLang="zh-CN" sz="1800" dirty="0" smtClean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编译移植开源项目，大部分开源项目都基于</a:t>
            </a:r>
            <a:r>
              <a:rPr lang="en-US" altLang="zh-CN" sz="1800" dirty="0" err="1" smtClean="0">
                <a:latin typeface="+mn-ea"/>
              </a:rPr>
              <a:t>makefile</a:t>
            </a:r>
            <a:r>
              <a:rPr lang="zh-CN" altLang="en-US" sz="1800" dirty="0" smtClean="0">
                <a:latin typeface="+mn-ea"/>
              </a:rPr>
              <a:t>，学会</a:t>
            </a:r>
            <a:r>
              <a:rPr lang="en-US" altLang="zh-CN" sz="1800" dirty="0" err="1" smtClean="0">
                <a:latin typeface="+mn-ea"/>
              </a:rPr>
              <a:t>Makefile</a:t>
            </a:r>
            <a:r>
              <a:rPr lang="zh-CN" altLang="en-US" sz="1800" dirty="0" smtClean="0">
                <a:latin typeface="+mn-ea"/>
              </a:rPr>
              <a:t>才能调试编译过程中遇到的问题</a:t>
            </a:r>
            <a:endParaRPr lang="en-US" altLang="zh-CN" sz="1800" dirty="0" smtClean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学习</a:t>
            </a:r>
            <a:r>
              <a:rPr lang="en-US" altLang="zh-CN" sz="1800" dirty="0" err="1" smtClean="0">
                <a:latin typeface="+mn-ea"/>
              </a:rPr>
              <a:t>Makefile</a:t>
            </a:r>
            <a:r>
              <a:rPr lang="zh-CN" altLang="en-US" sz="1800" dirty="0" smtClean="0">
                <a:latin typeface="+mn-ea"/>
              </a:rPr>
              <a:t>理解大型项目怎么分步编译</a:t>
            </a:r>
            <a:endParaRPr lang="en-US" altLang="zh-CN" sz="1800" dirty="0" smtClean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3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288" y="106504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+mn-ea"/>
              </a:rPr>
              <a:t>什么是 </a:t>
            </a:r>
            <a:r>
              <a:rPr lang="en-US" altLang="zh-CN" b="1" dirty="0" err="1">
                <a:latin typeface="+mn-ea"/>
              </a:rPr>
              <a:t>Makefile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呢</a:t>
            </a:r>
            <a:r>
              <a:rPr lang="zh-CN" altLang="en-US" b="1" dirty="0" smtClean="0">
                <a:latin typeface="+mn-ea"/>
              </a:rPr>
              <a:t>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800" dirty="0" err="1"/>
              <a:t>Makefile</a:t>
            </a:r>
            <a:r>
              <a:rPr lang="en-US" altLang="zh-CN" sz="1800" dirty="0"/>
              <a:t> </a:t>
            </a:r>
            <a:r>
              <a:rPr lang="zh-CN" altLang="en-US" sz="1800" dirty="0"/>
              <a:t>可以简单的认为是一个工程文件的编译规则，描述了整个工程的编译和链接等规则。其中包含了那些文件需要编译，那些文件不需要编译，那些文件需要先编译，那些文件需要后编译，那些文件需要重建等等。编译整个工程需要涉及到的，在 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</a:t>
            </a:r>
            <a:r>
              <a:rPr lang="zh-CN" altLang="en-US" sz="1800" dirty="0"/>
              <a:t>中都可以进行描述</a:t>
            </a:r>
            <a:r>
              <a:rPr lang="zh-CN" altLang="en-US" sz="1800" dirty="0" smtClean="0"/>
              <a:t>。换句话说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</a:t>
            </a:r>
            <a:r>
              <a:rPr lang="zh-CN" altLang="en-US" sz="1800" dirty="0"/>
              <a:t>可以使得我们的项目工程的编译变得自动化，不需要每次都手动输入一堆源文件和参数。</a:t>
            </a:r>
          </a:p>
        </p:txBody>
      </p:sp>
    </p:spTree>
    <p:extLst>
      <p:ext uri="{BB962C8B-B14F-4D97-AF65-F5344CB8AC3E}">
        <p14:creationId xmlns:p14="http://schemas.microsoft.com/office/powerpoint/2010/main" val="30549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2183</Words>
  <Application>Microsoft Office PowerPoint</Application>
  <PresentationFormat>宽屏</PresentationFormat>
  <Paragraphs>197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 Unicode MS</vt:lpstr>
      <vt:lpstr>Helvetica Neue</vt:lpstr>
      <vt:lpstr>Lato</vt:lpstr>
      <vt:lpstr>SFMono-Regular</vt:lpstr>
      <vt:lpstr>宋体</vt:lpstr>
      <vt:lpstr>Arial</vt:lpstr>
      <vt:lpstr>Calibri</vt:lpstr>
      <vt:lpstr>Calibri Light</vt:lpstr>
      <vt:lpstr>Office 主题</vt:lpstr>
      <vt:lpstr>Visual Studio 2017 安装与使用</vt:lpstr>
      <vt:lpstr>G++(GCC)安装与使用</vt:lpstr>
      <vt:lpstr>G++ 常用选项</vt:lpstr>
      <vt:lpstr>G++ 常用选项</vt:lpstr>
      <vt:lpstr>G++ 分步编译</vt:lpstr>
      <vt:lpstr>G++ 编译静态库和动态库</vt:lpstr>
      <vt:lpstr>Make &amp; Makefile介绍</vt:lpstr>
      <vt:lpstr>PowerPoint 演示文稿</vt:lpstr>
      <vt:lpstr>PowerPoint 演示文稿</vt:lpstr>
      <vt:lpstr>PowerPoint 演示文稿</vt:lpstr>
      <vt:lpstr>PowerPoint 演示文稿</vt:lpstr>
      <vt:lpstr>Makefile的文件名</vt:lpstr>
      <vt:lpstr>Makefile 的书写规则</vt:lpstr>
      <vt:lpstr>PowerPoint 演示文稿</vt:lpstr>
      <vt:lpstr>PowerPoint 演示文稿</vt:lpstr>
      <vt:lpstr>PowerPoint 演示文稿</vt:lpstr>
      <vt:lpstr>make是如何工作的</vt:lpstr>
      <vt:lpstr>PowerPoint 演示文稿</vt:lpstr>
      <vt:lpstr>Makefile常用预定义变量</vt:lpstr>
      <vt:lpstr>Makefile通配符的使用</vt:lpstr>
      <vt:lpstr>Makefile通配符的使用</vt:lpstr>
      <vt:lpstr>Makefile通配符的使用</vt:lpstr>
      <vt:lpstr>Makefile变量替换</vt:lpstr>
      <vt:lpstr>Makefile自动化变量</vt:lpstr>
      <vt:lpstr>Makefile隐含规则(自动推导)</vt:lpstr>
      <vt:lpstr>Makefile伪目标</vt:lpstr>
      <vt:lpstr>Makefile伪目标</vt:lpstr>
      <vt:lpstr>Makefile伪目标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为什么要用Makefile</dc:title>
  <dc:creator>Nick</dc:creator>
  <cp:lastModifiedBy>Nick</cp:lastModifiedBy>
  <cp:revision>119</cp:revision>
  <dcterms:created xsi:type="dcterms:W3CDTF">2022-03-20T04:11:41Z</dcterms:created>
  <dcterms:modified xsi:type="dcterms:W3CDTF">2022-03-20T15:08:01Z</dcterms:modified>
</cp:coreProperties>
</file>