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>
        <p:scale>
          <a:sx n="100" d="100"/>
          <a:sy n="100" d="100"/>
        </p:scale>
        <p:origin x="-1421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81C9C-CB0D-4CCE-992E-E8F40839E599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60C06-D0F5-4E0B-B851-04B8C40380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60C06-D0F5-4E0B-B851-04B8C40380AC}" type="slidenum">
              <a:rPr lang="ko-KR" altLang="en-US" smtClean="0"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666-365B-4EDA-B5F1-025AB22226C7}" type="datetimeFigureOut">
              <a:rPr lang="ko-KR" altLang="en-US" smtClean="0"/>
              <a:pPr/>
              <a:t>2017-06-25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5C7-2146-4A23-8D1F-4353AB2218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666-365B-4EDA-B5F1-025AB22226C7}" type="datetimeFigureOut">
              <a:rPr lang="ko-KR" altLang="en-US" smtClean="0"/>
              <a:pPr/>
              <a:t>2017-06-25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5C7-2146-4A23-8D1F-4353AB2218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666-365B-4EDA-B5F1-025AB22226C7}" type="datetimeFigureOut">
              <a:rPr lang="ko-KR" altLang="en-US" smtClean="0"/>
              <a:pPr/>
              <a:t>2017-06-25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5C7-2146-4A23-8D1F-4353AB2218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666-365B-4EDA-B5F1-025AB22226C7}" type="datetimeFigureOut">
              <a:rPr lang="ko-KR" altLang="en-US" smtClean="0"/>
              <a:pPr/>
              <a:t>2017-06-25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5C7-2146-4A23-8D1F-4353AB2218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666-365B-4EDA-B5F1-025AB22226C7}" type="datetimeFigureOut">
              <a:rPr lang="ko-KR" altLang="en-US" smtClean="0"/>
              <a:pPr/>
              <a:t>2017-06-25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5C7-2146-4A23-8D1F-4353AB2218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666-365B-4EDA-B5F1-025AB22226C7}" type="datetimeFigureOut">
              <a:rPr lang="ko-KR" altLang="en-US" smtClean="0"/>
              <a:pPr/>
              <a:t>2017-06-25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5C7-2146-4A23-8D1F-4353AB2218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666-365B-4EDA-B5F1-025AB22226C7}" type="datetimeFigureOut">
              <a:rPr lang="ko-KR" altLang="en-US" smtClean="0"/>
              <a:pPr/>
              <a:t>2017-06-25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5C7-2146-4A23-8D1F-4353AB2218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666-365B-4EDA-B5F1-025AB22226C7}" type="datetimeFigureOut">
              <a:rPr lang="ko-KR" altLang="en-US" smtClean="0"/>
              <a:pPr/>
              <a:t>2017-06-25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5C7-2146-4A23-8D1F-4353AB2218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666-365B-4EDA-B5F1-025AB22226C7}" type="datetimeFigureOut">
              <a:rPr lang="ko-KR" altLang="en-US" smtClean="0"/>
              <a:pPr/>
              <a:t>2017-06-25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5C7-2146-4A23-8D1F-4353AB2218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666-365B-4EDA-B5F1-025AB22226C7}" type="datetimeFigureOut">
              <a:rPr lang="ko-KR" altLang="en-US" smtClean="0"/>
              <a:pPr/>
              <a:t>2017-06-25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5C7-2146-4A23-8D1F-4353AB2218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D666-365B-4EDA-B5F1-025AB22226C7}" type="datetimeFigureOut">
              <a:rPr lang="ko-KR" altLang="en-US" smtClean="0"/>
              <a:pPr/>
              <a:t>2017-06-25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5C7-2146-4A23-8D1F-4353AB2218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2D666-365B-4EDA-B5F1-025AB22226C7}" type="datetimeFigureOut">
              <a:rPr lang="ko-KR" altLang="en-US" smtClean="0"/>
              <a:pPr/>
              <a:t>2017-06-25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EF5C7-2146-4A23-8D1F-4353AB2218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DataBase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Assingment</a:t>
            </a:r>
            <a:r>
              <a:rPr lang="en-US" altLang="ko-KR" dirty="0" smtClean="0"/>
              <a:t> #4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2013210064</a:t>
            </a:r>
          </a:p>
          <a:p>
            <a:r>
              <a:rPr lang="ko-KR" altLang="en-US" dirty="0" smtClean="0"/>
              <a:t>최정</a:t>
            </a:r>
            <a:r>
              <a:rPr lang="ko-KR" altLang="en-US" dirty="0"/>
              <a:t>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0" y="6594"/>
            <a:ext cx="9144000" cy="38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>
                <a:latin typeface="+mj-ea"/>
                <a:ea typeface="+mj-ea"/>
                <a:cs typeface="+mj-cs"/>
              </a:rPr>
              <a:t>관계</a:t>
            </a:r>
            <a:r>
              <a:rPr kumimoji="0" lang="en-US" altLang="ko-KR" sz="2800" b="1" dirty="0">
                <a:latin typeface="+mj-ea"/>
                <a:ea typeface="+mj-ea"/>
                <a:cs typeface="+mj-cs"/>
              </a:rPr>
              <a:t> </a:t>
            </a:r>
            <a:r>
              <a:rPr kumimoji="0" lang="ko-KR" altLang="en-US" sz="2800" b="1" dirty="0">
                <a:latin typeface="+mj-ea"/>
                <a:ea typeface="+mj-ea"/>
                <a:cs typeface="+mj-cs"/>
              </a:rPr>
              <a:t>정의서 </a:t>
            </a:r>
          </a:p>
        </p:txBody>
      </p:sp>
      <p:graphicFrame>
        <p:nvGraphicFramePr>
          <p:cNvPr id="64654" name="Group 142"/>
          <p:cNvGraphicFramePr>
            <a:graphicFrameLocks noGrp="1"/>
          </p:cNvGraphicFramePr>
          <p:nvPr/>
        </p:nvGraphicFramePr>
        <p:xfrm>
          <a:off x="522817" y="482479"/>
          <a:ext cx="7105649" cy="4055081"/>
        </p:xfrm>
        <a:graphic>
          <a:graphicData uri="http://schemas.openxmlformats.org/drawingml/2006/table">
            <a:tbl>
              <a:tblPr/>
              <a:tblGrid>
                <a:gridCol w="1056216"/>
                <a:gridCol w="3263900"/>
                <a:gridCol w="1439333"/>
                <a:gridCol w="673100"/>
                <a:gridCol w="673100"/>
              </a:tblGrid>
              <a:tr h="16881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관계명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관계정의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관련엔터티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카디낼러티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32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최소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최대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81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학생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회원가입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한 학생은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명의 회원이 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한 회원은 한 명의 학생일 될 수 있다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Student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Users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55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교수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회원가입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한 교수는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명의 회원이 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한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회원은 한 한 명의 교수가 될 수 있다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Professor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Users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81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개설 강의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한 강의는 하나의 교수에게만 열린다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한 교수는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개 이상의 강의를 열 수 있다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Course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8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Professor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81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학생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전공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한 학생은 한 개의 전공을 가진다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한 전공은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개 이상의 학생이 전공 중이다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Student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Department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 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81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교수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전공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한 교수는 한 개의 전공을 가진다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한 전공은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개 이상의 교수가 전공 중이다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Professor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Department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81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강의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_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전공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강의는 하나의 학과 과목이다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학과는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개 이상의 강의를 개설한다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Course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Department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81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Section_Course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하나의 강의는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개 이상의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Section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으로 열릴 수 있다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하나의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Section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은 하나의 강의로 열린다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Course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Section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81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Takes_*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한 학생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/section/course/post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의 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개 이상의 여러 수업을 듣는다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Take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는 한 학생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/section/course/post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에게 대응된다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같은 특징을 가지므로 생략한다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.)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Student, Section, Course, Post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Takes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utoShape 9"/>
          <p:cNvSpPr>
            <a:spLocks noChangeArrowheads="1"/>
          </p:cNvSpPr>
          <p:nvPr/>
        </p:nvSpPr>
        <p:spPr bwMode="auto">
          <a:xfrm>
            <a:off x="6516216" y="2780928"/>
            <a:ext cx="936104" cy="360040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0" lang="en-US" altLang="ko-KR" sz="600" b="1" dirty="0" smtClean="0">
              <a:latin typeface="맑은 고딕" panose="020B0503020000020004" pitchFamily="50" charset="-127"/>
            </a:endParaRPr>
          </a:p>
        </p:txBody>
      </p:sp>
      <p:sp>
        <p:nvSpPr>
          <p:cNvPr id="324" name="AutoShape 9"/>
          <p:cNvSpPr>
            <a:spLocks noChangeArrowheads="1"/>
          </p:cNvSpPr>
          <p:nvPr/>
        </p:nvSpPr>
        <p:spPr bwMode="auto">
          <a:xfrm>
            <a:off x="251520" y="3861048"/>
            <a:ext cx="792163" cy="225852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600" b="1" dirty="0" smtClean="0">
                <a:latin typeface="맑은 고딕" panose="020B0503020000020004" pitchFamily="50" charset="-127"/>
              </a:rPr>
              <a:t>학생</a:t>
            </a:r>
            <a:r>
              <a:rPr kumimoji="0" lang="en-US" altLang="ko-KR" sz="600" b="1" dirty="0" smtClean="0">
                <a:latin typeface="맑은 고딕" panose="020B0503020000020004" pitchFamily="50" charset="-127"/>
              </a:rPr>
              <a:t>_</a:t>
            </a:r>
            <a:r>
              <a:rPr kumimoji="0" lang="ko-KR" altLang="en-US" sz="600" b="1" dirty="0" smtClean="0">
                <a:latin typeface="맑은 고딕" panose="020B0503020000020004" pitchFamily="50" charset="-127"/>
              </a:rPr>
              <a:t>회원가입</a:t>
            </a:r>
            <a:endParaRPr kumimoji="0" lang="en-US" altLang="ko-KR" sz="600" b="1" dirty="0" smtClean="0">
              <a:latin typeface="맑은 고딕" panose="020B0503020000020004" pitchFamily="50" charset="-127"/>
            </a:endParaRPr>
          </a:p>
        </p:txBody>
      </p:sp>
      <p:cxnSp>
        <p:nvCxnSpPr>
          <p:cNvPr id="325" name="AutoShape 311"/>
          <p:cNvCxnSpPr>
            <a:cxnSpLocks noChangeShapeType="1"/>
          </p:cNvCxnSpPr>
          <p:nvPr/>
        </p:nvCxnSpPr>
        <p:spPr bwMode="auto">
          <a:xfrm flipH="1">
            <a:off x="1115616" y="2996952"/>
            <a:ext cx="36004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" name="AutoShape 273"/>
          <p:cNvCxnSpPr>
            <a:cxnSpLocks noChangeShapeType="1"/>
          </p:cNvCxnSpPr>
          <p:nvPr/>
        </p:nvCxnSpPr>
        <p:spPr bwMode="auto">
          <a:xfrm>
            <a:off x="683568" y="4077072"/>
            <a:ext cx="1" cy="4942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2" name="Text Box 29"/>
          <p:cNvSpPr txBox="1">
            <a:spLocks noChangeArrowheads="1"/>
          </p:cNvSpPr>
          <p:nvPr/>
        </p:nvSpPr>
        <p:spPr bwMode="auto">
          <a:xfrm>
            <a:off x="683568" y="4149080"/>
            <a:ext cx="34496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..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347" name="AutoShape 9"/>
          <p:cNvSpPr>
            <a:spLocks noChangeArrowheads="1"/>
          </p:cNvSpPr>
          <p:nvPr/>
        </p:nvSpPr>
        <p:spPr bwMode="auto">
          <a:xfrm>
            <a:off x="4860032" y="4787324"/>
            <a:ext cx="792163" cy="225852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600" b="1" dirty="0" smtClean="0">
                <a:latin typeface="맑은 고딕" panose="020B0503020000020004" pitchFamily="50" charset="-127"/>
              </a:rPr>
              <a:t>강의</a:t>
            </a:r>
            <a:r>
              <a:rPr kumimoji="0" lang="en-US" altLang="ko-KR" sz="600" b="1" dirty="0" smtClean="0">
                <a:latin typeface="맑은 고딕" panose="020B0503020000020004" pitchFamily="50" charset="-127"/>
              </a:rPr>
              <a:t>_</a:t>
            </a:r>
            <a:r>
              <a:rPr kumimoji="0" lang="ko-KR" altLang="en-US" sz="600" b="1" dirty="0" smtClean="0">
                <a:latin typeface="맑은 고딕" panose="020B0503020000020004" pitchFamily="50" charset="-127"/>
              </a:rPr>
              <a:t>전공</a:t>
            </a:r>
            <a:endParaRPr kumimoji="0" lang="ko-KR" altLang="en-US" sz="600" b="1" dirty="0">
              <a:latin typeface="맑은 고딕" panose="020B0503020000020004" pitchFamily="50" charset="-127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251520" y="2708920"/>
          <a:ext cx="900112" cy="648549"/>
        </p:xfrm>
        <a:graphic>
          <a:graphicData uri="http://schemas.openxmlformats.org/drawingml/2006/table">
            <a:tbl>
              <a:tblPr/>
              <a:tblGrid>
                <a:gridCol w="900112"/>
              </a:tblGrid>
              <a:tr h="1383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Users</a:t>
                      </a:r>
                      <a:endParaRPr kumimoji="1" lang="ko-KR" altLang="en-US" sz="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23717" marB="2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509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User_name</a:t>
                      </a:r>
                      <a:endParaRPr kumimoji="1" lang="en-US" altLang="ko-KR" sz="6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User_type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23717" marB="2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251520" y="4584393"/>
          <a:ext cx="900112" cy="589351"/>
        </p:xfrm>
        <a:graphic>
          <a:graphicData uri="http://schemas.openxmlformats.org/drawingml/2006/table">
            <a:tbl>
              <a:tblPr/>
              <a:tblGrid>
                <a:gridCol w="900112"/>
              </a:tblGrid>
              <a:tr h="1223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Student</a:t>
                      </a:r>
                      <a:endParaRPr kumimoji="1" lang="ko-KR" altLang="en-US" sz="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23717" marB="2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504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Student_ID</a:t>
                      </a:r>
                      <a:endParaRPr kumimoji="1" lang="en-US" altLang="ko-KR" sz="6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Student_name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23717" marB="2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0" name="AutoShape 273"/>
          <p:cNvCxnSpPr>
            <a:cxnSpLocks noChangeShapeType="1"/>
          </p:cNvCxnSpPr>
          <p:nvPr/>
        </p:nvCxnSpPr>
        <p:spPr bwMode="auto">
          <a:xfrm>
            <a:off x="683568" y="3356992"/>
            <a:ext cx="1" cy="4942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Text Box 29"/>
          <p:cNvSpPr txBox="1">
            <a:spLocks noChangeArrowheads="1"/>
          </p:cNvSpPr>
          <p:nvPr/>
        </p:nvSpPr>
        <p:spPr bwMode="auto">
          <a:xfrm>
            <a:off x="683568" y="3429000"/>
            <a:ext cx="351378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0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..n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2555776" y="2708920"/>
          <a:ext cx="900112" cy="589351"/>
        </p:xfrm>
        <a:graphic>
          <a:graphicData uri="http://schemas.openxmlformats.org/drawingml/2006/table">
            <a:tbl>
              <a:tblPr/>
              <a:tblGrid>
                <a:gridCol w="900112"/>
              </a:tblGrid>
              <a:tr h="1223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Professor</a:t>
                      </a:r>
                      <a:endParaRPr kumimoji="1" lang="ko-KR" altLang="en-US" sz="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23717" marB="2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504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Professor_ID</a:t>
                      </a:r>
                      <a:endParaRPr kumimoji="1" lang="en-US" altLang="ko-KR" sz="6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Professor_name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23717" marB="2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1403648" y="2924944"/>
            <a:ext cx="792163" cy="225852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600" b="1" dirty="0" smtClean="0">
                <a:latin typeface="맑은 고딕" panose="020B0503020000020004" pitchFamily="50" charset="-127"/>
              </a:rPr>
              <a:t>교수</a:t>
            </a:r>
            <a:r>
              <a:rPr kumimoji="0" lang="en-US" altLang="ko-KR" sz="600" b="1" dirty="0" smtClean="0">
                <a:latin typeface="맑은 고딕" panose="020B0503020000020004" pitchFamily="50" charset="-127"/>
              </a:rPr>
              <a:t>_</a:t>
            </a:r>
            <a:r>
              <a:rPr kumimoji="0" lang="ko-KR" altLang="en-US" sz="600" b="1" dirty="0" smtClean="0">
                <a:latin typeface="맑은 고딕" panose="020B0503020000020004" pitchFamily="50" charset="-127"/>
              </a:rPr>
              <a:t>회원가입</a:t>
            </a:r>
            <a:endParaRPr kumimoji="0" lang="en-US" altLang="ko-KR" sz="600" b="1" dirty="0" smtClean="0">
              <a:latin typeface="맑은 고딕" panose="020B0503020000020004" pitchFamily="50" charset="-127"/>
            </a:endParaRPr>
          </a:p>
        </p:txBody>
      </p:sp>
      <p:cxnSp>
        <p:nvCxnSpPr>
          <p:cNvPr id="82" name="AutoShape 311"/>
          <p:cNvCxnSpPr>
            <a:cxnSpLocks noChangeShapeType="1"/>
          </p:cNvCxnSpPr>
          <p:nvPr/>
        </p:nvCxnSpPr>
        <p:spPr bwMode="auto">
          <a:xfrm flipH="1">
            <a:off x="2195736" y="2996952"/>
            <a:ext cx="36004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 Box 29"/>
          <p:cNvSpPr txBox="1">
            <a:spLocks noChangeArrowheads="1"/>
          </p:cNvSpPr>
          <p:nvPr/>
        </p:nvSpPr>
        <p:spPr bwMode="auto">
          <a:xfrm>
            <a:off x="2195736" y="2780928"/>
            <a:ext cx="34496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..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84" name="Text Box 29"/>
          <p:cNvSpPr txBox="1">
            <a:spLocks noChangeArrowheads="1"/>
          </p:cNvSpPr>
          <p:nvPr/>
        </p:nvSpPr>
        <p:spPr bwMode="auto">
          <a:xfrm>
            <a:off x="1115616" y="2780928"/>
            <a:ext cx="351378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0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..n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2555776" y="4581128"/>
          <a:ext cx="900112" cy="589351"/>
        </p:xfrm>
        <a:graphic>
          <a:graphicData uri="http://schemas.openxmlformats.org/drawingml/2006/table">
            <a:tbl>
              <a:tblPr/>
              <a:tblGrid>
                <a:gridCol w="900112"/>
              </a:tblGrid>
              <a:tr h="1223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Department</a:t>
                      </a:r>
                      <a:endParaRPr kumimoji="1" lang="ko-KR" altLang="en-US" sz="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23717" marB="2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504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Dept_name</a:t>
                      </a:r>
                      <a:endParaRPr kumimoji="1" lang="en-US" altLang="ko-KR" sz="6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Building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23717" marB="2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" name="AutoShape 9"/>
          <p:cNvSpPr>
            <a:spLocks noChangeArrowheads="1"/>
          </p:cNvSpPr>
          <p:nvPr/>
        </p:nvSpPr>
        <p:spPr bwMode="auto">
          <a:xfrm>
            <a:off x="2519784" y="3861048"/>
            <a:ext cx="792163" cy="225852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600" b="1" dirty="0" smtClean="0">
                <a:latin typeface="맑은 고딕" panose="020B0503020000020004" pitchFamily="50" charset="-127"/>
              </a:rPr>
              <a:t>학생</a:t>
            </a:r>
            <a:r>
              <a:rPr kumimoji="0" lang="en-US" altLang="ko-KR" sz="600" b="1" dirty="0" smtClean="0">
                <a:latin typeface="맑은 고딕" panose="020B0503020000020004" pitchFamily="50" charset="-127"/>
              </a:rPr>
              <a:t>_</a:t>
            </a:r>
            <a:r>
              <a:rPr kumimoji="0" lang="ko-KR" altLang="en-US" sz="600" b="1" dirty="0" smtClean="0">
                <a:latin typeface="맑은 고딕" panose="020B0503020000020004" pitchFamily="50" charset="-127"/>
              </a:rPr>
              <a:t>전</a:t>
            </a:r>
            <a:r>
              <a:rPr kumimoji="0" lang="ko-KR" altLang="en-US" sz="600" b="1" dirty="0" smtClean="0">
                <a:latin typeface="맑은 고딕" panose="020B0503020000020004" pitchFamily="50" charset="-127"/>
              </a:rPr>
              <a:t>공</a:t>
            </a:r>
            <a:endParaRPr kumimoji="0" lang="en-US" altLang="ko-KR" sz="600" b="1" dirty="0" smtClean="0">
              <a:latin typeface="맑은 고딕" panose="020B0503020000020004" pitchFamily="50" charset="-127"/>
            </a:endParaRPr>
          </a:p>
        </p:txBody>
      </p:sp>
      <p:cxnSp>
        <p:nvCxnSpPr>
          <p:cNvPr id="87" name="AutoShape 273"/>
          <p:cNvCxnSpPr>
            <a:cxnSpLocks noChangeShapeType="1"/>
          </p:cNvCxnSpPr>
          <p:nvPr/>
        </p:nvCxnSpPr>
        <p:spPr bwMode="auto">
          <a:xfrm>
            <a:off x="2951832" y="4077072"/>
            <a:ext cx="1" cy="4942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Text Box 29"/>
          <p:cNvSpPr txBox="1">
            <a:spLocks noChangeArrowheads="1"/>
          </p:cNvSpPr>
          <p:nvPr/>
        </p:nvSpPr>
        <p:spPr bwMode="auto">
          <a:xfrm>
            <a:off x="5220072" y="4005064"/>
            <a:ext cx="34496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..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cxnSp>
        <p:nvCxnSpPr>
          <p:cNvPr id="89" name="AutoShape 273"/>
          <p:cNvCxnSpPr>
            <a:cxnSpLocks noChangeShapeType="1"/>
          </p:cNvCxnSpPr>
          <p:nvPr/>
        </p:nvCxnSpPr>
        <p:spPr bwMode="auto">
          <a:xfrm>
            <a:off x="5220072" y="3284984"/>
            <a:ext cx="0" cy="1440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Text Box 29"/>
          <p:cNvSpPr txBox="1">
            <a:spLocks noChangeArrowheads="1"/>
          </p:cNvSpPr>
          <p:nvPr/>
        </p:nvSpPr>
        <p:spPr bwMode="auto">
          <a:xfrm>
            <a:off x="2951832" y="4221088"/>
            <a:ext cx="351378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0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..n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cxnSp>
        <p:nvCxnSpPr>
          <p:cNvPr id="92" name="AutoShape 311"/>
          <p:cNvCxnSpPr>
            <a:cxnSpLocks noChangeShapeType="1"/>
          </p:cNvCxnSpPr>
          <p:nvPr/>
        </p:nvCxnSpPr>
        <p:spPr bwMode="auto">
          <a:xfrm flipH="1">
            <a:off x="1115616" y="4941168"/>
            <a:ext cx="36004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AutoShape 9"/>
          <p:cNvSpPr>
            <a:spLocks noChangeArrowheads="1"/>
          </p:cNvSpPr>
          <p:nvPr/>
        </p:nvSpPr>
        <p:spPr bwMode="auto">
          <a:xfrm>
            <a:off x="1403648" y="4869160"/>
            <a:ext cx="792163" cy="225852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600" b="1" dirty="0" smtClean="0">
                <a:latin typeface="맑은 고딕" panose="020B0503020000020004" pitchFamily="50" charset="-127"/>
              </a:rPr>
              <a:t>교수</a:t>
            </a:r>
            <a:r>
              <a:rPr kumimoji="0" lang="en-US" altLang="ko-KR" sz="600" b="1" dirty="0" smtClean="0">
                <a:latin typeface="맑은 고딕" panose="020B0503020000020004" pitchFamily="50" charset="-127"/>
              </a:rPr>
              <a:t>_</a:t>
            </a:r>
            <a:r>
              <a:rPr kumimoji="0" lang="ko-KR" altLang="en-US" sz="600" b="1" dirty="0" smtClean="0">
                <a:latin typeface="맑은 고딕" panose="020B0503020000020004" pitchFamily="50" charset="-127"/>
              </a:rPr>
              <a:t>전</a:t>
            </a:r>
            <a:r>
              <a:rPr kumimoji="0" lang="ko-KR" altLang="en-US" sz="600" b="1" dirty="0" smtClean="0">
                <a:latin typeface="맑은 고딕" panose="020B0503020000020004" pitchFamily="50" charset="-127"/>
              </a:rPr>
              <a:t>공</a:t>
            </a:r>
            <a:endParaRPr kumimoji="0" lang="en-US" altLang="ko-KR" sz="600" b="1" dirty="0" smtClean="0">
              <a:latin typeface="맑은 고딕" panose="020B0503020000020004" pitchFamily="50" charset="-127"/>
            </a:endParaRPr>
          </a:p>
        </p:txBody>
      </p:sp>
      <p:cxnSp>
        <p:nvCxnSpPr>
          <p:cNvPr id="94" name="AutoShape 311"/>
          <p:cNvCxnSpPr>
            <a:cxnSpLocks noChangeShapeType="1"/>
          </p:cNvCxnSpPr>
          <p:nvPr/>
        </p:nvCxnSpPr>
        <p:spPr bwMode="auto">
          <a:xfrm flipH="1">
            <a:off x="2195736" y="4941168"/>
            <a:ext cx="36004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Text Box 29"/>
          <p:cNvSpPr txBox="1">
            <a:spLocks noChangeArrowheads="1"/>
          </p:cNvSpPr>
          <p:nvPr/>
        </p:nvSpPr>
        <p:spPr bwMode="auto">
          <a:xfrm>
            <a:off x="2195736" y="4725144"/>
            <a:ext cx="34496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..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96" name="Text Box 29"/>
          <p:cNvSpPr txBox="1">
            <a:spLocks noChangeArrowheads="1"/>
          </p:cNvSpPr>
          <p:nvPr/>
        </p:nvSpPr>
        <p:spPr bwMode="auto">
          <a:xfrm>
            <a:off x="1115616" y="4725144"/>
            <a:ext cx="351378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0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..n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/>
        </p:nvGraphicFramePr>
        <p:xfrm>
          <a:off x="4788024" y="2708920"/>
          <a:ext cx="864096" cy="606932"/>
        </p:xfrm>
        <a:graphic>
          <a:graphicData uri="http://schemas.openxmlformats.org/drawingml/2006/table">
            <a:tbl>
              <a:tblPr/>
              <a:tblGrid>
                <a:gridCol w="864096"/>
              </a:tblGrid>
              <a:tr h="1223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Course</a:t>
                      </a:r>
                      <a:endParaRPr kumimoji="1" lang="ko-KR" altLang="en-US" sz="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23717" marB="2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504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Course_id</a:t>
                      </a:r>
                      <a:endParaRPr kumimoji="1" lang="en-US" altLang="ko-KR" sz="6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Title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Max_number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Course_type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23717" marB="2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03" name="AutoShape 311"/>
          <p:cNvCxnSpPr>
            <a:cxnSpLocks noChangeShapeType="1"/>
          </p:cNvCxnSpPr>
          <p:nvPr/>
        </p:nvCxnSpPr>
        <p:spPr bwMode="auto">
          <a:xfrm flipH="1">
            <a:off x="3491880" y="2996952"/>
            <a:ext cx="36004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AutoShape 9"/>
          <p:cNvSpPr>
            <a:spLocks noChangeArrowheads="1"/>
          </p:cNvSpPr>
          <p:nvPr/>
        </p:nvSpPr>
        <p:spPr bwMode="auto">
          <a:xfrm>
            <a:off x="3851920" y="2924944"/>
            <a:ext cx="648072" cy="225852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600" b="1" dirty="0" smtClean="0">
                <a:latin typeface="맑은 고딕" panose="020B0503020000020004" pitchFamily="50" charset="-127"/>
              </a:rPr>
              <a:t>개설강의</a:t>
            </a:r>
            <a:endParaRPr kumimoji="0" lang="en-US" altLang="ko-KR" sz="600" b="1" dirty="0" smtClean="0">
              <a:latin typeface="맑은 고딕" panose="020B0503020000020004" pitchFamily="50" charset="-127"/>
            </a:endParaRPr>
          </a:p>
        </p:txBody>
      </p:sp>
      <p:cxnSp>
        <p:nvCxnSpPr>
          <p:cNvPr id="105" name="AutoShape 311"/>
          <p:cNvCxnSpPr>
            <a:cxnSpLocks noChangeShapeType="1"/>
          </p:cNvCxnSpPr>
          <p:nvPr/>
        </p:nvCxnSpPr>
        <p:spPr bwMode="auto">
          <a:xfrm flipH="1">
            <a:off x="4427984" y="2996952"/>
            <a:ext cx="36004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Text Box 29"/>
          <p:cNvSpPr txBox="1">
            <a:spLocks noChangeArrowheads="1"/>
          </p:cNvSpPr>
          <p:nvPr/>
        </p:nvSpPr>
        <p:spPr bwMode="auto">
          <a:xfrm>
            <a:off x="4427984" y="2780928"/>
            <a:ext cx="34496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..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107" name="Text Box 29"/>
          <p:cNvSpPr txBox="1">
            <a:spLocks noChangeArrowheads="1"/>
          </p:cNvSpPr>
          <p:nvPr/>
        </p:nvSpPr>
        <p:spPr bwMode="auto">
          <a:xfrm>
            <a:off x="3491880" y="2780928"/>
            <a:ext cx="351378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0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..n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cxnSp>
        <p:nvCxnSpPr>
          <p:cNvPr id="110" name="AutoShape 273"/>
          <p:cNvCxnSpPr>
            <a:cxnSpLocks noChangeShapeType="1"/>
          </p:cNvCxnSpPr>
          <p:nvPr/>
        </p:nvCxnSpPr>
        <p:spPr bwMode="auto">
          <a:xfrm>
            <a:off x="2951832" y="3356992"/>
            <a:ext cx="1" cy="4942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Text Box 29"/>
          <p:cNvSpPr txBox="1">
            <a:spLocks noChangeArrowheads="1"/>
          </p:cNvSpPr>
          <p:nvPr/>
        </p:nvSpPr>
        <p:spPr bwMode="auto">
          <a:xfrm>
            <a:off x="2951832" y="3429000"/>
            <a:ext cx="34496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..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cxnSp>
        <p:nvCxnSpPr>
          <p:cNvPr id="112" name="AutoShape 311"/>
          <p:cNvCxnSpPr>
            <a:cxnSpLocks noChangeShapeType="1"/>
          </p:cNvCxnSpPr>
          <p:nvPr/>
        </p:nvCxnSpPr>
        <p:spPr bwMode="auto">
          <a:xfrm flipH="1">
            <a:off x="3491880" y="4869160"/>
            <a:ext cx="136815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" name="Text Box 29"/>
          <p:cNvSpPr txBox="1">
            <a:spLocks noChangeArrowheads="1"/>
          </p:cNvSpPr>
          <p:nvPr/>
        </p:nvSpPr>
        <p:spPr bwMode="auto">
          <a:xfrm>
            <a:off x="3779912" y="4653136"/>
            <a:ext cx="351378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0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..n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graphicFrame>
        <p:nvGraphicFramePr>
          <p:cNvPr id="117" name="표 116"/>
          <p:cNvGraphicFramePr>
            <a:graphicFrameLocks noGrp="1"/>
          </p:cNvGraphicFramePr>
          <p:nvPr/>
        </p:nvGraphicFramePr>
        <p:xfrm>
          <a:off x="8172400" y="2708920"/>
          <a:ext cx="864096" cy="589351"/>
        </p:xfrm>
        <a:graphic>
          <a:graphicData uri="http://schemas.openxmlformats.org/drawingml/2006/table">
            <a:tbl>
              <a:tblPr/>
              <a:tblGrid>
                <a:gridCol w="864096"/>
              </a:tblGrid>
              <a:tr h="1223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Section</a:t>
                      </a:r>
                      <a:endParaRPr kumimoji="1" lang="ko-KR" altLang="en-US" sz="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23717" marB="2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504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Sec_id</a:t>
                      </a:r>
                      <a:endParaRPr kumimoji="1" lang="en-US" altLang="ko-KR" sz="6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Semester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Year</a:t>
                      </a:r>
                    </a:p>
                  </a:txBody>
                  <a:tcPr marT="23717" marB="2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8" name="AutoShape 9"/>
          <p:cNvSpPr>
            <a:spLocks noChangeArrowheads="1"/>
          </p:cNvSpPr>
          <p:nvPr/>
        </p:nvSpPr>
        <p:spPr bwMode="auto">
          <a:xfrm>
            <a:off x="6588224" y="2852936"/>
            <a:ext cx="792163" cy="225852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600" b="1" dirty="0" smtClean="0">
                <a:latin typeface="맑은 고딕" panose="020B0503020000020004" pitchFamily="50" charset="-127"/>
              </a:rPr>
              <a:t>개설강의</a:t>
            </a:r>
            <a:endParaRPr kumimoji="0" lang="en-US" altLang="ko-KR" sz="600" b="1" dirty="0" smtClean="0">
              <a:latin typeface="맑은 고딕" panose="020B0503020000020004" pitchFamily="50" charset="-127"/>
            </a:endParaRPr>
          </a:p>
        </p:txBody>
      </p:sp>
      <p:cxnSp>
        <p:nvCxnSpPr>
          <p:cNvPr id="120" name="AutoShape 311"/>
          <p:cNvCxnSpPr>
            <a:cxnSpLocks noChangeShapeType="1"/>
          </p:cNvCxnSpPr>
          <p:nvPr/>
        </p:nvCxnSpPr>
        <p:spPr bwMode="auto">
          <a:xfrm flipH="1">
            <a:off x="5652120" y="2924944"/>
            <a:ext cx="10081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" name="Text Box 29"/>
          <p:cNvSpPr txBox="1">
            <a:spLocks noChangeArrowheads="1"/>
          </p:cNvSpPr>
          <p:nvPr/>
        </p:nvSpPr>
        <p:spPr bwMode="auto">
          <a:xfrm>
            <a:off x="5940152" y="2708920"/>
            <a:ext cx="351378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0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..n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cxnSp>
        <p:nvCxnSpPr>
          <p:cNvPr id="124" name="AutoShape 311"/>
          <p:cNvCxnSpPr>
            <a:cxnSpLocks noChangeShapeType="1"/>
          </p:cNvCxnSpPr>
          <p:nvPr/>
        </p:nvCxnSpPr>
        <p:spPr bwMode="auto">
          <a:xfrm flipH="1">
            <a:off x="7380312" y="2924944"/>
            <a:ext cx="792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Text Box 29"/>
          <p:cNvSpPr txBox="1">
            <a:spLocks noChangeArrowheads="1"/>
          </p:cNvSpPr>
          <p:nvPr/>
        </p:nvSpPr>
        <p:spPr bwMode="auto">
          <a:xfrm>
            <a:off x="7596336" y="2708920"/>
            <a:ext cx="34496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..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graphicFrame>
        <p:nvGraphicFramePr>
          <p:cNvPr id="128" name="표 127"/>
          <p:cNvGraphicFramePr>
            <a:graphicFrameLocks noGrp="1"/>
          </p:cNvGraphicFramePr>
          <p:nvPr/>
        </p:nvGraphicFramePr>
        <p:xfrm>
          <a:off x="4211960" y="764704"/>
          <a:ext cx="864096" cy="606932"/>
        </p:xfrm>
        <a:graphic>
          <a:graphicData uri="http://schemas.openxmlformats.org/drawingml/2006/table">
            <a:tbl>
              <a:tblPr/>
              <a:tblGrid>
                <a:gridCol w="864096"/>
              </a:tblGrid>
              <a:tr h="1223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Takes</a:t>
                      </a:r>
                      <a:endParaRPr kumimoji="1" lang="ko-KR" altLang="en-US" sz="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23717" marB="2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504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Course_id</a:t>
                      </a:r>
                      <a:endParaRPr kumimoji="1" lang="en-US" altLang="ko-KR" sz="6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Title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Max_number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Course_type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23717" marB="2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9" name="표 128"/>
          <p:cNvGraphicFramePr>
            <a:graphicFrameLocks noGrp="1"/>
          </p:cNvGraphicFramePr>
          <p:nvPr/>
        </p:nvGraphicFramePr>
        <p:xfrm>
          <a:off x="8172400" y="620688"/>
          <a:ext cx="864096" cy="606932"/>
        </p:xfrm>
        <a:graphic>
          <a:graphicData uri="http://schemas.openxmlformats.org/drawingml/2006/table">
            <a:tbl>
              <a:tblPr/>
              <a:tblGrid>
                <a:gridCol w="864096"/>
              </a:tblGrid>
              <a:tr h="1223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Post</a:t>
                      </a:r>
                      <a:endParaRPr kumimoji="1" lang="ko-KR" altLang="en-US" sz="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23717" marB="2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4504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Post_id</a:t>
                      </a:r>
                      <a:endParaRPr kumimoji="1" lang="en-US" altLang="ko-KR" sz="6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score_pro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Score_ama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Post_string</a:t>
                      </a: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23717" marB="23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0" name="AutoShape 9"/>
          <p:cNvSpPr>
            <a:spLocks noChangeArrowheads="1"/>
          </p:cNvSpPr>
          <p:nvPr/>
        </p:nvSpPr>
        <p:spPr bwMode="auto">
          <a:xfrm>
            <a:off x="4788024" y="1988840"/>
            <a:ext cx="792163" cy="225852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0" lang="en-US" altLang="ko-KR" sz="600" b="1" dirty="0" smtClean="0">
              <a:latin typeface="맑은 고딕" panose="020B0503020000020004" pitchFamily="50" charset="-127"/>
            </a:endParaRPr>
          </a:p>
        </p:txBody>
      </p:sp>
      <p:sp>
        <p:nvSpPr>
          <p:cNvPr id="131" name="AutoShape 9"/>
          <p:cNvSpPr>
            <a:spLocks noChangeArrowheads="1"/>
          </p:cNvSpPr>
          <p:nvPr/>
        </p:nvSpPr>
        <p:spPr bwMode="auto">
          <a:xfrm>
            <a:off x="6660232" y="1844824"/>
            <a:ext cx="792163" cy="225852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0" lang="en-US" altLang="ko-KR" sz="600" b="1" dirty="0" smtClean="0">
              <a:latin typeface="맑은 고딕" panose="020B0503020000020004" pitchFamily="50" charset="-127"/>
            </a:endParaRPr>
          </a:p>
        </p:txBody>
      </p:sp>
      <p:sp>
        <p:nvSpPr>
          <p:cNvPr id="132" name="AutoShape 9"/>
          <p:cNvSpPr>
            <a:spLocks noChangeArrowheads="1"/>
          </p:cNvSpPr>
          <p:nvPr/>
        </p:nvSpPr>
        <p:spPr bwMode="auto">
          <a:xfrm>
            <a:off x="6588224" y="836712"/>
            <a:ext cx="792163" cy="225852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0" lang="en-US" altLang="ko-KR" sz="600" b="1" dirty="0" smtClean="0">
              <a:latin typeface="맑은 고딕" panose="020B0503020000020004" pitchFamily="50" charset="-127"/>
            </a:endParaRPr>
          </a:p>
        </p:txBody>
      </p:sp>
      <p:cxnSp>
        <p:nvCxnSpPr>
          <p:cNvPr id="134" name="직선 연결선 133"/>
          <p:cNvCxnSpPr>
            <a:endCxn id="130" idx="0"/>
          </p:cNvCxnSpPr>
          <p:nvPr/>
        </p:nvCxnSpPr>
        <p:spPr>
          <a:xfrm>
            <a:off x="4644008" y="1412776"/>
            <a:ext cx="540098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5292080" y="2132856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endCxn id="131" idx="1"/>
          </p:cNvCxnSpPr>
          <p:nvPr/>
        </p:nvCxnSpPr>
        <p:spPr>
          <a:xfrm>
            <a:off x="5076056" y="1052736"/>
            <a:ext cx="1584176" cy="9050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141"/>
          <p:cNvCxnSpPr>
            <a:stCxn id="131" idx="3"/>
          </p:cNvCxnSpPr>
          <p:nvPr/>
        </p:nvCxnSpPr>
        <p:spPr>
          <a:xfrm>
            <a:off x="7452395" y="1957750"/>
            <a:ext cx="1152053" cy="751170"/>
          </a:xfrm>
          <a:prstGeom prst="bentConnector3">
            <a:avLst>
              <a:gd name="adj1" fmla="val 10291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5076056" y="836712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7164288" y="908720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AutoShape 9"/>
          <p:cNvSpPr>
            <a:spLocks noChangeArrowheads="1"/>
          </p:cNvSpPr>
          <p:nvPr/>
        </p:nvSpPr>
        <p:spPr bwMode="auto">
          <a:xfrm>
            <a:off x="1043608" y="980728"/>
            <a:ext cx="792163" cy="225852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0" lang="en-US" altLang="ko-KR" sz="600" b="1" dirty="0" smtClean="0">
              <a:latin typeface="맑은 고딕" panose="020B0503020000020004" pitchFamily="50" charset="-127"/>
            </a:endParaRPr>
          </a:p>
        </p:txBody>
      </p:sp>
      <p:cxnSp>
        <p:nvCxnSpPr>
          <p:cNvPr id="151" name="Shape 150"/>
          <p:cNvCxnSpPr>
            <a:stCxn id="149" idx="1"/>
          </p:cNvCxnSpPr>
          <p:nvPr/>
        </p:nvCxnSpPr>
        <p:spPr>
          <a:xfrm rot="10800000" flipV="1">
            <a:off x="107504" y="1093654"/>
            <a:ext cx="936104" cy="377550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107504" y="486916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149" idx="3"/>
          </p:cNvCxnSpPr>
          <p:nvPr/>
        </p:nvCxnSpPr>
        <p:spPr>
          <a:xfrm>
            <a:off x="1835771" y="1093654"/>
            <a:ext cx="2376189" cy="31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 Box 29"/>
          <p:cNvSpPr txBox="1">
            <a:spLocks noChangeArrowheads="1"/>
          </p:cNvSpPr>
          <p:nvPr/>
        </p:nvSpPr>
        <p:spPr bwMode="auto">
          <a:xfrm>
            <a:off x="2771800" y="836712"/>
            <a:ext cx="34496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..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157" name="Text Box 29"/>
          <p:cNvSpPr txBox="1">
            <a:spLocks noChangeArrowheads="1"/>
          </p:cNvSpPr>
          <p:nvPr/>
        </p:nvSpPr>
        <p:spPr bwMode="auto">
          <a:xfrm>
            <a:off x="4572000" y="1628800"/>
            <a:ext cx="34496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..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158" name="Text Box 29"/>
          <p:cNvSpPr txBox="1">
            <a:spLocks noChangeArrowheads="1"/>
          </p:cNvSpPr>
          <p:nvPr/>
        </p:nvSpPr>
        <p:spPr bwMode="auto">
          <a:xfrm>
            <a:off x="5796136" y="1340768"/>
            <a:ext cx="34496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..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159" name="Text Box 29"/>
          <p:cNvSpPr txBox="1">
            <a:spLocks noChangeArrowheads="1"/>
          </p:cNvSpPr>
          <p:nvPr/>
        </p:nvSpPr>
        <p:spPr bwMode="auto">
          <a:xfrm>
            <a:off x="5796136" y="620688"/>
            <a:ext cx="34496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..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1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160" name="Text Box 29"/>
          <p:cNvSpPr txBox="1">
            <a:spLocks noChangeArrowheads="1"/>
          </p:cNvSpPr>
          <p:nvPr/>
        </p:nvSpPr>
        <p:spPr bwMode="auto">
          <a:xfrm>
            <a:off x="7956376" y="1772816"/>
            <a:ext cx="351378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0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..n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161" name="Text Box 29"/>
          <p:cNvSpPr txBox="1">
            <a:spLocks noChangeArrowheads="1"/>
          </p:cNvSpPr>
          <p:nvPr/>
        </p:nvSpPr>
        <p:spPr bwMode="auto">
          <a:xfrm>
            <a:off x="7452320" y="692696"/>
            <a:ext cx="351378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0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..n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162" name="Text Box 29"/>
          <p:cNvSpPr txBox="1">
            <a:spLocks noChangeArrowheads="1"/>
          </p:cNvSpPr>
          <p:nvPr/>
        </p:nvSpPr>
        <p:spPr bwMode="auto">
          <a:xfrm>
            <a:off x="5292080" y="2420888"/>
            <a:ext cx="351378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0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..n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163" name="Text Box 29"/>
          <p:cNvSpPr txBox="1">
            <a:spLocks noChangeArrowheads="1"/>
          </p:cNvSpPr>
          <p:nvPr/>
        </p:nvSpPr>
        <p:spPr bwMode="auto">
          <a:xfrm>
            <a:off x="107504" y="2132856"/>
            <a:ext cx="351378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0</a:t>
            </a:r>
            <a:r>
              <a:rPr kumimoji="0" lang="en-US" altLang="ko-KR" sz="750" b="1" dirty="0" smtClean="0">
                <a:solidFill>
                  <a:schemeClr val="tx2"/>
                </a:solidFill>
                <a:latin typeface="Helvetica" panose="020B0604020202020204" pitchFamily="34" charset="0"/>
              </a:rPr>
              <a:t>..n</a:t>
            </a:r>
            <a:endParaRPr kumimoji="0" lang="en-US" altLang="ko-KR" sz="750" b="1" dirty="0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030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0" y="6594"/>
            <a:ext cx="9144000" cy="38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 err="1">
                <a:latin typeface="+mj-ea"/>
                <a:ea typeface="+mj-ea"/>
                <a:cs typeface="+mj-cs"/>
              </a:rPr>
              <a:t>엔터티</a:t>
            </a:r>
            <a:r>
              <a:rPr kumimoji="0" lang="en-US" altLang="ko-KR" sz="2800" b="1" dirty="0">
                <a:latin typeface="+mj-ea"/>
                <a:ea typeface="+mj-ea"/>
                <a:cs typeface="+mj-cs"/>
              </a:rPr>
              <a:t> </a:t>
            </a:r>
            <a:r>
              <a:rPr kumimoji="0" lang="ko-KR" altLang="en-US" sz="2800" b="1" dirty="0">
                <a:latin typeface="+mj-ea"/>
                <a:ea typeface="+mj-ea"/>
                <a:cs typeface="+mj-cs"/>
              </a:rPr>
              <a:t>정의서 </a:t>
            </a:r>
          </a:p>
        </p:txBody>
      </p:sp>
      <p:graphicFrame>
        <p:nvGraphicFramePr>
          <p:cNvPr id="4187" name="Group 91"/>
          <p:cNvGraphicFramePr>
            <a:graphicFrameLocks noGrp="1"/>
          </p:cNvGraphicFramePr>
          <p:nvPr/>
        </p:nvGraphicFramePr>
        <p:xfrm>
          <a:off x="155510" y="637442"/>
          <a:ext cx="8640233" cy="1524820"/>
        </p:xfrm>
        <a:graphic>
          <a:graphicData uri="http://schemas.openxmlformats.org/drawingml/2006/table">
            <a:tbl>
              <a:tblPr/>
              <a:tblGrid>
                <a:gridCol w="1587500"/>
                <a:gridCol w="243416"/>
                <a:gridCol w="2681817"/>
                <a:gridCol w="1151467"/>
                <a:gridCol w="626533"/>
                <a:gridCol w="1102783"/>
                <a:gridCol w="256117"/>
                <a:gridCol w="243416"/>
                <a:gridCol w="747184"/>
              </a:tblGrid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Department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Super/Sub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학과에 대한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Entity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6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 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0702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Dept_name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학과의 이름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학과에 대한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식별자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2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Building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학과 건물 이름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0" y="6594"/>
            <a:ext cx="9144000" cy="38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 err="1">
                <a:latin typeface="+mj-ea"/>
                <a:ea typeface="+mj-ea"/>
                <a:cs typeface="+mj-cs"/>
              </a:rPr>
              <a:t>엔터티</a:t>
            </a:r>
            <a:r>
              <a:rPr kumimoji="0" lang="en-US" altLang="ko-KR" sz="2800" b="1" dirty="0">
                <a:latin typeface="+mj-ea"/>
                <a:ea typeface="+mj-ea"/>
                <a:cs typeface="+mj-cs"/>
              </a:rPr>
              <a:t> </a:t>
            </a:r>
            <a:r>
              <a:rPr kumimoji="0" lang="ko-KR" altLang="en-US" sz="2800" b="1" dirty="0">
                <a:latin typeface="+mj-ea"/>
                <a:ea typeface="+mj-ea"/>
                <a:cs typeface="+mj-cs"/>
              </a:rPr>
              <a:t>정의서 </a:t>
            </a:r>
          </a:p>
        </p:txBody>
      </p:sp>
      <p:graphicFrame>
        <p:nvGraphicFramePr>
          <p:cNvPr id="121949" name="Group 93"/>
          <p:cNvGraphicFramePr>
            <a:graphicFrameLocks noGrp="1"/>
          </p:cNvGraphicFramePr>
          <p:nvPr>
            <p:ph idx="4294967295"/>
          </p:nvPr>
        </p:nvGraphicFramePr>
        <p:xfrm>
          <a:off x="251885" y="637443"/>
          <a:ext cx="8640233" cy="1351599"/>
        </p:xfrm>
        <a:graphic>
          <a:graphicData uri="http://schemas.openxmlformats.org/drawingml/2006/table">
            <a:tbl>
              <a:tblPr/>
              <a:tblGrid>
                <a:gridCol w="1536700"/>
                <a:gridCol w="2976033"/>
                <a:gridCol w="768349"/>
                <a:gridCol w="670984"/>
                <a:gridCol w="338667"/>
                <a:gridCol w="910167"/>
                <a:gridCol w="448733"/>
                <a:gridCol w="243416"/>
                <a:gridCol w="747184"/>
              </a:tblGrid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student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Super/Sub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 설명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Information of Student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 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89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Student_id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학생의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식별자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Student_name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학생의 이름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1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Dept_name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소속된 과의 이름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FK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0" y="6594"/>
            <a:ext cx="9144000" cy="38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 err="1">
                <a:latin typeface="+mj-ea"/>
                <a:ea typeface="+mj-ea"/>
                <a:cs typeface="+mj-cs"/>
              </a:rPr>
              <a:t>엔터티</a:t>
            </a:r>
            <a:r>
              <a:rPr kumimoji="0" lang="en-US" altLang="ko-KR" sz="2800" b="1" dirty="0">
                <a:latin typeface="+mj-ea"/>
                <a:ea typeface="+mj-ea"/>
                <a:cs typeface="+mj-cs"/>
              </a:rPr>
              <a:t> </a:t>
            </a:r>
            <a:r>
              <a:rPr kumimoji="0" lang="ko-KR" altLang="en-US" sz="2800" b="1" dirty="0">
                <a:latin typeface="+mj-ea"/>
                <a:ea typeface="+mj-ea"/>
                <a:cs typeface="+mj-cs"/>
              </a:rPr>
              <a:t>정의서 </a:t>
            </a:r>
          </a:p>
        </p:txBody>
      </p:sp>
      <p:graphicFrame>
        <p:nvGraphicFramePr>
          <p:cNvPr id="121949" name="Group 93"/>
          <p:cNvGraphicFramePr>
            <a:graphicFrameLocks noGrp="1"/>
          </p:cNvGraphicFramePr>
          <p:nvPr>
            <p:ph idx="4294967295"/>
          </p:nvPr>
        </p:nvGraphicFramePr>
        <p:xfrm>
          <a:off x="251885" y="637442"/>
          <a:ext cx="8640233" cy="1351599"/>
        </p:xfrm>
        <a:graphic>
          <a:graphicData uri="http://schemas.openxmlformats.org/drawingml/2006/table">
            <a:tbl>
              <a:tblPr/>
              <a:tblGrid>
                <a:gridCol w="1536700"/>
                <a:gridCol w="2976033"/>
                <a:gridCol w="768349"/>
                <a:gridCol w="670984"/>
                <a:gridCol w="338667"/>
                <a:gridCol w="910167"/>
                <a:gridCol w="448733"/>
                <a:gridCol w="243416"/>
                <a:gridCol w="747184"/>
              </a:tblGrid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Professor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Super/Sub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 설명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교수에 대한 정보를 기록한다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 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89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Professor_id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교수의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식별자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Professor_name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교수의 이름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1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Dept_name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교수가 소속된 과의 이름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FK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0" y="6594"/>
            <a:ext cx="9144000" cy="38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 err="1">
                <a:latin typeface="+mj-ea"/>
                <a:ea typeface="+mj-ea"/>
                <a:cs typeface="+mj-cs"/>
              </a:rPr>
              <a:t>엔터티</a:t>
            </a:r>
            <a:r>
              <a:rPr kumimoji="0" lang="en-US" altLang="ko-KR" sz="2800" b="1" dirty="0">
                <a:latin typeface="+mj-ea"/>
                <a:ea typeface="+mj-ea"/>
                <a:cs typeface="+mj-cs"/>
              </a:rPr>
              <a:t> </a:t>
            </a:r>
            <a:r>
              <a:rPr kumimoji="0" lang="ko-KR" altLang="en-US" sz="2800" b="1" dirty="0">
                <a:latin typeface="+mj-ea"/>
                <a:ea typeface="+mj-ea"/>
                <a:cs typeface="+mj-cs"/>
              </a:rPr>
              <a:t>정의서 </a:t>
            </a:r>
          </a:p>
        </p:txBody>
      </p:sp>
      <p:graphicFrame>
        <p:nvGraphicFramePr>
          <p:cNvPr id="121949" name="Group 93"/>
          <p:cNvGraphicFramePr>
            <a:graphicFrameLocks noGrp="1"/>
          </p:cNvGraphicFramePr>
          <p:nvPr>
            <p:ph idx="4294967295"/>
          </p:nvPr>
        </p:nvGraphicFramePr>
        <p:xfrm>
          <a:off x="251885" y="637442"/>
          <a:ext cx="8640233" cy="2512226"/>
        </p:xfrm>
        <a:graphic>
          <a:graphicData uri="http://schemas.openxmlformats.org/drawingml/2006/table">
            <a:tbl>
              <a:tblPr/>
              <a:tblGrid>
                <a:gridCol w="1536700"/>
                <a:gridCol w="2976033"/>
                <a:gridCol w="768349"/>
                <a:gridCol w="670984"/>
                <a:gridCol w="338667"/>
                <a:gridCol w="910167"/>
                <a:gridCol w="448733"/>
                <a:gridCol w="243416"/>
                <a:gridCol w="747184"/>
              </a:tblGrid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course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Super/Sub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18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강의에 대한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Entity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굴림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 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165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Course_id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강의에 대한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식별자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이름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Dept_name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열리는 학과의 이름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FK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Credits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학점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Professor_id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교수에 대한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식별자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FK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Max_number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과목의 최대 수용 인원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Course_type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전공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교양임을 구분지음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0" y="6594"/>
            <a:ext cx="9144000" cy="38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 err="1">
                <a:latin typeface="+mj-ea"/>
                <a:ea typeface="+mj-ea"/>
                <a:cs typeface="+mj-cs"/>
              </a:rPr>
              <a:t>엔터티</a:t>
            </a:r>
            <a:r>
              <a:rPr kumimoji="0" lang="en-US" altLang="ko-KR" sz="2800" b="1" dirty="0">
                <a:latin typeface="+mj-ea"/>
                <a:ea typeface="+mj-ea"/>
                <a:cs typeface="+mj-cs"/>
              </a:rPr>
              <a:t> </a:t>
            </a:r>
            <a:r>
              <a:rPr kumimoji="0" lang="ko-KR" altLang="en-US" sz="2800" b="1" dirty="0">
                <a:latin typeface="+mj-ea"/>
                <a:ea typeface="+mj-ea"/>
                <a:cs typeface="+mj-cs"/>
              </a:rPr>
              <a:t>정의서 </a:t>
            </a:r>
          </a:p>
        </p:txBody>
      </p:sp>
      <p:graphicFrame>
        <p:nvGraphicFramePr>
          <p:cNvPr id="4187" name="Group 91"/>
          <p:cNvGraphicFramePr>
            <a:graphicFrameLocks noGrp="1"/>
          </p:cNvGraphicFramePr>
          <p:nvPr/>
        </p:nvGraphicFramePr>
        <p:xfrm>
          <a:off x="155510" y="637443"/>
          <a:ext cx="8640233" cy="1776487"/>
        </p:xfrm>
        <a:graphic>
          <a:graphicData uri="http://schemas.openxmlformats.org/drawingml/2006/table">
            <a:tbl>
              <a:tblPr/>
              <a:tblGrid>
                <a:gridCol w="1587500"/>
                <a:gridCol w="243416"/>
                <a:gridCol w="2681817"/>
                <a:gridCol w="1151467"/>
                <a:gridCol w="626533"/>
                <a:gridCol w="1102783"/>
                <a:gridCol w="256117"/>
                <a:gridCol w="243416"/>
                <a:gridCol w="747184"/>
              </a:tblGrid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Section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Super/Sub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Section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관한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entity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6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 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912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Course_id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어떤과목의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section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인지를 나타내는 식별자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PK,FK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2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Sec_id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Section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고유번호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Null, Unique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2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Semester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section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어떤학기에 열렸는지 명시해줌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Year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Section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어떤연도에 열렸는지 명시해줌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0" y="6594"/>
            <a:ext cx="9144000" cy="38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 err="1">
                <a:latin typeface="+mj-ea"/>
                <a:ea typeface="+mj-ea"/>
                <a:cs typeface="+mj-cs"/>
              </a:rPr>
              <a:t>엔터티</a:t>
            </a:r>
            <a:r>
              <a:rPr kumimoji="0" lang="en-US" altLang="ko-KR" sz="2800" b="1" dirty="0">
                <a:latin typeface="+mj-ea"/>
                <a:ea typeface="+mj-ea"/>
                <a:cs typeface="+mj-cs"/>
              </a:rPr>
              <a:t> </a:t>
            </a:r>
            <a:r>
              <a:rPr kumimoji="0" lang="ko-KR" altLang="en-US" sz="2800" b="1" dirty="0">
                <a:latin typeface="+mj-ea"/>
                <a:ea typeface="+mj-ea"/>
                <a:cs typeface="+mj-cs"/>
              </a:rPr>
              <a:t>정의서 </a:t>
            </a:r>
          </a:p>
        </p:txBody>
      </p:sp>
      <p:graphicFrame>
        <p:nvGraphicFramePr>
          <p:cNvPr id="4187" name="Group 91"/>
          <p:cNvGraphicFramePr>
            <a:graphicFrameLocks noGrp="1"/>
          </p:cNvGraphicFramePr>
          <p:nvPr/>
        </p:nvGraphicFramePr>
        <p:xfrm>
          <a:off x="155510" y="637443"/>
          <a:ext cx="8640233" cy="1812719"/>
        </p:xfrm>
        <a:graphic>
          <a:graphicData uri="http://schemas.openxmlformats.org/drawingml/2006/table">
            <a:tbl>
              <a:tblPr/>
              <a:tblGrid>
                <a:gridCol w="1587500"/>
                <a:gridCol w="243416"/>
                <a:gridCol w="2681817"/>
                <a:gridCol w="1151467"/>
                <a:gridCol w="626533"/>
                <a:gridCol w="1102783"/>
                <a:gridCol w="256117"/>
                <a:gridCol w="243416"/>
                <a:gridCol w="747184"/>
              </a:tblGrid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Post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Super/Sub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대한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entity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6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 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487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Post_d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게시판에 대한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식별자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2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Score_pro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전공평점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2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Score_ama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교양평점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1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Post_string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 문구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2000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0" y="6594"/>
            <a:ext cx="9144000" cy="38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 err="1">
                <a:latin typeface="+mj-ea"/>
                <a:ea typeface="+mj-ea"/>
                <a:cs typeface="+mj-cs"/>
              </a:rPr>
              <a:t>엔터티</a:t>
            </a:r>
            <a:r>
              <a:rPr kumimoji="0" lang="en-US" altLang="ko-KR" sz="2800" b="1" dirty="0">
                <a:latin typeface="+mj-ea"/>
                <a:ea typeface="+mj-ea"/>
                <a:cs typeface="+mj-cs"/>
              </a:rPr>
              <a:t> </a:t>
            </a:r>
            <a:r>
              <a:rPr kumimoji="0" lang="ko-KR" altLang="en-US" sz="2800" b="1" dirty="0">
                <a:latin typeface="+mj-ea"/>
                <a:ea typeface="+mj-ea"/>
                <a:cs typeface="+mj-cs"/>
              </a:rPr>
              <a:t>정의서 </a:t>
            </a:r>
          </a:p>
        </p:txBody>
      </p:sp>
      <p:graphicFrame>
        <p:nvGraphicFramePr>
          <p:cNvPr id="4187" name="Group 91"/>
          <p:cNvGraphicFramePr>
            <a:graphicFrameLocks noGrp="1"/>
          </p:cNvGraphicFramePr>
          <p:nvPr/>
        </p:nvGraphicFramePr>
        <p:xfrm>
          <a:off x="155510" y="637443"/>
          <a:ext cx="8640233" cy="2292780"/>
        </p:xfrm>
        <a:graphic>
          <a:graphicData uri="http://schemas.openxmlformats.org/drawingml/2006/table">
            <a:tbl>
              <a:tblPr/>
              <a:tblGrid>
                <a:gridCol w="1587500"/>
                <a:gridCol w="243416"/>
                <a:gridCol w="2681817"/>
                <a:gridCol w="1151467"/>
                <a:gridCol w="626533"/>
                <a:gridCol w="1102783"/>
                <a:gridCol w="256117"/>
                <a:gridCol w="243416"/>
                <a:gridCol w="747184"/>
              </a:tblGrid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Takes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Super/Sub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학생의 강의 수강 관련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entity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6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 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912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Student_id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학생의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식별자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</a:t>
                      </a: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Nul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PK,FK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2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Course_id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식별자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PK,FK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2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Post_id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 평가 게시판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식별자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1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Sec_id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Section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식별자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PK,FK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2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Semester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Take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학기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PK,FK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2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Year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Take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년도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PK,FK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2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Grade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학점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0" y="6594"/>
            <a:ext cx="9144000" cy="38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 err="1">
                <a:latin typeface="+mj-ea"/>
                <a:ea typeface="+mj-ea"/>
                <a:cs typeface="+mj-cs"/>
              </a:rPr>
              <a:t>엔터티</a:t>
            </a:r>
            <a:r>
              <a:rPr kumimoji="0" lang="en-US" altLang="ko-KR" sz="2800" b="1" dirty="0">
                <a:latin typeface="+mj-ea"/>
                <a:ea typeface="+mj-ea"/>
                <a:cs typeface="+mj-cs"/>
              </a:rPr>
              <a:t> </a:t>
            </a:r>
            <a:r>
              <a:rPr kumimoji="0" lang="ko-KR" altLang="en-US" sz="2800" b="1" dirty="0">
                <a:latin typeface="+mj-ea"/>
                <a:ea typeface="+mj-ea"/>
                <a:cs typeface="+mj-cs"/>
              </a:rPr>
              <a:t>정의서 </a:t>
            </a:r>
          </a:p>
        </p:txBody>
      </p:sp>
      <p:graphicFrame>
        <p:nvGraphicFramePr>
          <p:cNvPr id="4187" name="Group 91"/>
          <p:cNvGraphicFramePr>
            <a:graphicFrameLocks noGrp="1"/>
          </p:cNvGraphicFramePr>
          <p:nvPr/>
        </p:nvGraphicFramePr>
        <p:xfrm>
          <a:off x="155510" y="637443"/>
          <a:ext cx="8640233" cy="1719081"/>
        </p:xfrm>
        <a:graphic>
          <a:graphicData uri="http://schemas.openxmlformats.org/drawingml/2006/table">
            <a:tbl>
              <a:tblPr/>
              <a:tblGrid>
                <a:gridCol w="1587500"/>
                <a:gridCol w="243416"/>
                <a:gridCol w="2681817"/>
                <a:gridCol w="1151467"/>
                <a:gridCol w="626533"/>
                <a:gridCol w="1102783"/>
                <a:gridCol w="256117"/>
                <a:gridCol w="243416"/>
                <a:gridCol w="747184"/>
              </a:tblGrid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Users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Super/Sub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entity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914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6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 명</a:t>
                      </a: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912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User_name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회원이름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</a:t>
                      </a: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Nul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2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User_type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회원이 학생인지 교수인지 구분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2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Student_id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학생에 대한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식별자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FK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1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Professor_id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교수에 대한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식별자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Fk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1920" marR="121920" marT="31652" marB="31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812</Words>
  <Application>Microsoft Office PowerPoint</Application>
  <PresentationFormat>화면 슬라이드 쇼(4:3)</PresentationFormat>
  <Paragraphs>449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DataBase Assingment #4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Assingment #4</dc:title>
  <dc:creator>LGPC</dc:creator>
  <cp:lastModifiedBy>LGPC</cp:lastModifiedBy>
  <cp:revision>18</cp:revision>
  <dcterms:created xsi:type="dcterms:W3CDTF">2017-05-20T14:25:57Z</dcterms:created>
  <dcterms:modified xsi:type="dcterms:W3CDTF">2017-06-25T14:22:45Z</dcterms:modified>
</cp:coreProperties>
</file>