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9" r:id="rId9"/>
    <p:sldId id="268" r:id="rId10"/>
    <p:sldId id="263" r:id="rId11"/>
    <p:sldId id="264" r:id="rId12"/>
    <p:sldId id="267" r:id="rId13"/>
    <p:sldId id="271"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4F6C2-FDB8-E8EC-887D-6EBF391806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20AC303-8242-D78E-2941-E309F3F455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8278EE4-CB88-A6E0-2FE9-B1F1BCA1993E}"/>
              </a:ext>
            </a:extLst>
          </p:cNvPr>
          <p:cNvSpPr>
            <a:spLocks noGrp="1"/>
          </p:cNvSpPr>
          <p:nvPr>
            <p:ph type="dt" sz="half" idx="10"/>
          </p:nvPr>
        </p:nvSpPr>
        <p:spPr/>
        <p:txBody>
          <a:bodyPr/>
          <a:lstStyle/>
          <a:p>
            <a:fld id="{7EAD70B9-A7E7-464B-BAAA-1BB83AA73A2A}" type="datetimeFigureOut">
              <a:rPr lang="en-CA" smtClean="0"/>
              <a:t>2023-09-08</a:t>
            </a:fld>
            <a:endParaRPr lang="en-CA"/>
          </a:p>
        </p:txBody>
      </p:sp>
      <p:sp>
        <p:nvSpPr>
          <p:cNvPr id="5" name="Footer Placeholder 4">
            <a:extLst>
              <a:ext uri="{FF2B5EF4-FFF2-40B4-BE49-F238E27FC236}">
                <a16:creationId xmlns:a16="http://schemas.microsoft.com/office/drawing/2014/main" id="{64EF9F7E-AD59-D412-864D-C193D8E06C2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DAE4C2A-F991-02D7-C853-7D7EFB592698}"/>
              </a:ext>
            </a:extLst>
          </p:cNvPr>
          <p:cNvSpPr>
            <a:spLocks noGrp="1"/>
          </p:cNvSpPr>
          <p:nvPr>
            <p:ph type="sldNum" sz="quarter" idx="12"/>
          </p:nvPr>
        </p:nvSpPr>
        <p:spPr/>
        <p:txBody>
          <a:bodyPr/>
          <a:lstStyle/>
          <a:p>
            <a:fld id="{1EAF9019-58FC-4692-A59A-41B7F47CF399}" type="slidenum">
              <a:rPr lang="en-CA" smtClean="0"/>
              <a:t>‹#›</a:t>
            </a:fld>
            <a:endParaRPr lang="en-CA"/>
          </a:p>
        </p:txBody>
      </p:sp>
    </p:spTree>
    <p:extLst>
      <p:ext uri="{BB962C8B-B14F-4D97-AF65-F5344CB8AC3E}">
        <p14:creationId xmlns:p14="http://schemas.microsoft.com/office/powerpoint/2010/main" val="473574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CE24C-91BF-4C97-2840-BC18BA862B91}"/>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8B0C4A1-A355-94E6-30F6-F48B8BF39E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516EB6B-6343-82BB-233B-38C7B9CC1336}"/>
              </a:ext>
            </a:extLst>
          </p:cNvPr>
          <p:cNvSpPr>
            <a:spLocks noGrp="1"/>
          </p:cNvSpPr>
          <p:nvPr>
            <p:ph type="dt" sz="half" idx="10"/>
          </p:nvPr>
        </p:nvSpPr>
        <p:spPr/>
        <p:txBody>
          <a:bodyPr/>
          <a:lstStyle/>
          <a:p>
            <a:fld id="{7EAD70B9-A7E7-464B-BAAA-1BB83AA73A2A}" type="datetimeFigureOut">
              <a:rPr lang="en-CA" smtClean="0"/>
              <a:t>2023-09-08</a:t>
            </a:fld>
            <a:endParaRPr lang="en-CA"/>
          </a:p>
        </p:txBody>
      </p:sp>
      <p:sp>
        <p:nvSpPr>
          <p:cNvPr id="5" name="Footer Placeholder 4">
            <a:extLst>
              <a:ext uri="{FF2B5EF4-FFF2-40B4-BE49-F238E27FC236}">
                <a16:creationId xmlns:a16="http://schemas.microsoft.com/office/drawing/2014/main" id="{66DCA992-BAA2-25D4-7F7D-1E03896AAB7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73974E3-D43F-9C55-4E5A-E4DE971E7AB2}"/>
              </a:ext>
            </a:extLst>
          </p:cNvPr>
          <p:cNvSpPr>
            <a:spLocks noGrp="1"/>
          </p:cNvSpPr>
          <p:nvPr>
            <p:ph type="sldNum" sz="quarter" idx="12"/>
          </p:nvPr>
        </p:nvSpPr>
        <p:spPr/>
        <p:txBody>
          <a:bodyPr/>
          <a:lstStyle/>
          <a:p>
            <a:fld id="{1EAF9019-58FC-4692-A59A-41B7F47CF399}" type="slidenum">
              <a:rPr lang="en-CA" smtClean="0"/>
              <a:t>‹#›</a:t>
            </a:fld>
            <a:endParaRPr lang="en-CA"/>
          </a:p>
        </p:txBody>
      </p:sp>
    </p:spTree>
    <p:extLst>
      <p:ext uri="{BB962C8B-B14F-4D97-AF65-F5344CB8AC3E}">
        <p14:creationId xmlns:p14="http://schemas.microsoft.com/office/powerpoint/2010/main" val="1844122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5883EB-0A53-83DA-111B-13F3ECC15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F72AF74-13BC-E56F-F637-36AB9EDF06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817E9BA-003D-1459-1E0D-4F387E5AFF97}"/>
              </a:ext>
            </a:extLst>
          </p:cNvPr>
          <p:cNvSpPr>
            <a:spLocks noGrp="1"/>
          </p:cNvSpPr>
          <p:nvPr>
            <p:ph type="dt" sz="half" idx="10"/>
          </p:nvPr>
        </p:nvSpPr>
        <p:spPr/>
        <p:txBody>
          <a:bodyPr/>
          <a:lstStyle/>
          <a:p>
            <a:fld id="{7EAD70B9-A7E7-464B-BAAA-1BB83AA73A2A}" type="datetimeFigureOut">
              <a:rPr lang="en-CA" smtClean="0"/>
              <a:t>2023-09-08</a:t>
            </a:fld>
            <a:endParaRPr lang="en-CA"/>
          </a:p>
        </p:txBody>
      </p:sp>
      <p:sp>
        <p:nvSpPr>
          <p:cNvPr id="5" name="Footer Placeholder 4">
            <a:extLst>
              <a:ext uri="{FF2B5EF4-FFF2-40B4-BE49-F238E27FC236}">
                <a16:creationId xmlns:a16="http://schemas.microsoft.com/office/drawing/2014/main" id="{611B3091-AE13-9124-60CF-AEC6A7E9BB3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EF483E3-09FB-3651-0EC8-420BE02F4149}"/>
              </a:ext>
            </a:extLst>
          </p:cNvPr>
          <p:cNvSpPr>
            <a:spLocks noGrp="1"/>
          </p:cNvSpPr>
          <p:nvPr>
            <p:ph type="sldNum" sz="quarter" idx="12"/>
          </p:nvPr>
        </p:nvSpPr>
        <p:spPr/>
        <p:txBody>
          <a:bodyPr/>
          <a:lstStyle/>
          <a:p>
            <a:fld id="{1EAF9019-58FC-4692-A59A-41B7F47CF399}" type="slidenum">
              <a:rPr lang="en-CA" smtClean="0"/>
              <a:t>‹#›</a:t>
            </a:fld>
            <a:endParaRPr lang="en-CA"/>
          </a:p>
        </p:txBody>
      </p:sp>
    </p:spTree>
    <p:extLst>
      <p:ext uri="{BB962C8B-B14F-4D97-AF65-F5344CB8AC3E}">
        <p14:creationId xmlns:p14="http://schemas.microsoft.com/office/powerpoint/2010/main" val="602826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A81BC-32BA-DC35-C06B-3A4402DC24E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BD12037-419A-785F-00FE-83A7B665A4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265D4EB-AB90-3CD7-79A6-8BFF29438F72}"/>
              </a:ext>
            </a:extLst>
          </p:cNvPr>
          <p:cNvSpPr>
            <a:spLocks noGrp="1"/>
          </p:cNvSpPr>
          <p:nvPr>
            <p:ph type="dt" sz="half" idx="10"/>
          </p:nvPr>
        </p:nvSpPr>
        <p:spPr/>
        <p:txBody>
          <a:bodyPr/>
          <a:lstStyle/>
          <a:p>
            <a:fld id="{7EAD70B9-A7E7-464B-BAAA-1BB83AA73A2A}" type="datetimeFigureOut">
              <a:rPr lang="en-CA" smtClean="0"/>
              <a:t>2023-09-08</a:t>
            </a:fld>
            <a:endParaRPr lang="en-CA"/>
          </a:p>
        </p:txBody>
      </p:sp>
      <p:sp>
        <p:nvSpPr>
          <p:cNvPr id="5" name="Footer Placeholder 4">
            <a:extLst>
              <a:ext uri="{FF2B5EF4-FFF2-40B4-BE49-F238E27FC236}">
                <a16:creationId xmlns:a16="http://schemas.microsoft.com/office/drawing/2014/main" id="{82C17D1F-7C80-2F92-AED5-7E1AB1AC56C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1DE3C69-17EE-C7E8-5B59-0180DABE1A3F}"/>
              </a:ext>
            </a:extLst>
          </p:cNvPr>
          <p:cNvSpPr>
            <a:spLocks noGrp="1"/>
          </p:cNvSpPr>
          <p:nvPr>
            <p:ph type="sldNum" sz="quarter" idx="12"/>
          </p:nvPr>
        </p:nvSpPr>
        <p:spPr/>
        <p:txBody>
          <a:bodyPr/>
          <a:lstStyle/>
          <a:p>
            <a:fld id="{1EAF9019-58FC-4692-A59A-41B7F47CF399}" type="slidenum">
              <a:rPr lang="en-CA" smtClean="0"/>
              <a:t>‹#›</a:t>
            </a:fld>
            <a:endParaRPr lang="en-CA"/>
          </a:p>
        </p:txBody>
      </p:sp>
    </p:spTree>
    <p:extLst>
      <p:ext uri="{BB962C8B-B14F-4D97-AF65-F5344CB8AC3E}">
        <p14:creationId xmlns:p14="http://schemas.microsoft.com/office/powerpoint/2010/main" val="3828993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D257A-FAFF-CC25-8F9B-E9183E4771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41D94561-2247-F434-27D0-5115393FF6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433831-5DDF-0750-DC6A-A2D2553E5BDC}"/>
              </a:ext>
            </a:extLst>
          </p:cNvPr>
          <p:cNvSpPr>
            <a:spLocks noGrp="1"/>
          </p:cNvSpPr>
          <p:nvPr>
            <p:ph type="dt" sz="half" idx="10"/>
          </p:nvPr>
        </p:nvSpPr>
        <p:spPr/>
        <p:txBody>
          <a:bodyPr/>
          <a:lstStyle/>
          <a:p>
            <a:fld id="{7EAD70B9-A7E7-464B-BAAA-1BB83AA73A2A}" type="datetimeFigureOut">
              <a:rPr lang="en-CA" smtClean="0"/>
              <a:t>2023-09-08</a:t>
            </a:fld>
            <a:endParaRPr lang="en-CA"/>
          </a:p>
        </p:txBody>
      </p:sp>
      <p:sp>
        <p:nvSpPr>
          <p:cNvPr id="5" name="Footer Placeholder 4">
            <a:extLst>
              <a:ext uri="{FF2B5EF4-FFF2-40B4-BE49-F238E27FC236}">
                <a16:creationId xmlns:a16="http://schemas.microsoft.com/office/drawing/2014/main" id="{25EDDE93-77D4-DEF6-3A81-2986D25469F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305708C-4737-0BD1-0797-E5BA3DF69632}"/>
              </a:ext>
            </a:extLst>
          </p:cNvPr>
          <p:cNvSpPr>
            <a:spLocks noGrp="1"/>
          </p:cNvSpPr>
          <p:nvPr>
            <p:ph type="sldNum" sz="quarter" idx="12"/>
          </p:nvPr>
        </p:nvSpPr>
        <p:spPr/>
        <p:txBody>
          <a:bodyPr/>
          <a:lstStyle/>
          <a:p>
            <a:fld id="{1EAF9019-58FC-4692-A59A-41B7F47CF399}" type="slidenum">
              <a:rPr lang="en-CA" smtClean="0"/>
              <a:t>‹#›</a:t>
            </a:fld>
            <a:endParaRPr lang="en-CA"/>
          </a:p>
        </p:txBody>
      </p:sp>
    </p:spTree>
    <p:extLst>
      <p:ext uri="{BB962C8B-B14F-4D97-AF65-F5344CB8AC3E}">
        <p14:creationId xmlns:p14="http://schemas.microsoft.com/office/powerpoint/2010/main" val="2593382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187A1-A05B-43CB-1CAB-D0FD0EA524E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08166AE-5AAB-0D17-9DED-8E9987F210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2C52779-63C9-C5E1-231B-50D2BAF743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3DE3102-118E-128F-12C6-C92183B654C6}"/>
              </a:ext>
            </a:extLst>
          </p:cNvPr>
          <p:cNvSpPr>
            <a:spLocks noGrp="1"/>
          </p:cNvSpPr>
          <p:nvPr>
            <p:ph type="dt" sz="half" idx="10"/>
          </p:nvPr>
        </p:nvSpPr>
        <p:spPr/>
        <p:txBody>
          <a:bodyPr/>
          <a:lstStyle/>
          <a:p>
            <a:fld id="{7EAD70B9-A7E7-464B-BAAA-1BB83AA73A2A}" type="datetimeFigureOut">
              <a:rPr lang="en-CA" smtClean="0"/>
              <a:t>2023-09-08</a:t>
            </a:fld>
            <a:endParaRPr lang="en-CA"/>
          </a:p>
        </p:txBody>
      </p:sp>
      <p:sp>
        <p:nvSpPr>
          <p:cNvPr id="6" name="Footer Placeholder 5">
            <a:extLst>
              <a:ext uri="{FF2B5EF4-FFF2-40B4-BE49-F238E27FC236}">
                <a16:creationId xmlns:a16="http://schemas.microsoft.com/office/drawing/2014/main" id="{40DB62E5-E4C3-2551-AC2A-A91A2ED27F4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AF1AC89-0A74-75D4-A453-463C255A34AB}"/>
              </a:ext>
            </a:extLst>
          </p:cNvPr>
          <p:cNvSpPr>
            <a:spLocks noGrp="1"/>
          </p:cNvSpPr>
          <p:nvPr>
            <p:ph type="sldNum" sz="quarter" idx="12"/>
          </p:nvPr>
        </p:nvSpPr>
        <p:spPr/>
        <p:txBody>
          <a:bodyPr/>
          <a:lstStyle/>
          <a:p>
            <a:fld id="{1EAF9019-58FC-4692-A59A-41B7F47CF399}" type="slidenum">
              <a:rPr lang="en-CA" smtClean="0"/>
              <a:t>‹#›</a:t>
            </a:fld>
            <a:endParaRPr lang="en-CA"/>
          </a:p>
        </p:txBody>
      </p:sp>
    </p:spTree>
    <p:extLst>
      <p:ext uri="{BB962C8B-B14F-4D97-AF65-F5344CB8AC3E}">
        <p14:creationId xmlns:p14="http://schemas.microsoft.com/office/powerpoint/2010/main" val="2497545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984BF-1A3A-D9E1-C2D0-FCBD7BD18D8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3C68436-14E5-071A-24BC-D4742E8C85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63E883-64B1-82EF-C780-E93F77AF0F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71F96BD-2335-8FAD-5230-E49B8A5A1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F7C06D-DFE9-C3E2-06B3-BB601BA27A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BA378D8C-65E9-A7E1-B37D-14496F5DC02D}"/>
              </a:ext>
            </a:extLst>
          </p:cNvPr>
          <p:cNvSpPr>
            <a:spLocks noGrp="1"/>
          </p:cNvSpPr>
          <p:nvPr>
            <p:ph type="dt" sz="half" idx="10"/>
          </p:nvPr>
        </p:nvSpPr>
        <p:spPr/>
        <p:txBody>
          <a:bodyPr/>
          <a:lstStyle/>
          <a:p>
            <a:fld id="{7EAD70B9-A7E7-464B-BAAA-1BB83AA73A2A}" type="datetimeFigureOut">
              <a:rPr lang="en-CA" smtClean="0"/>
              <a:t>2023-09-08</a:t>
            </a:fld>
            <a:endParaRPr lang="en-CA"/>
          </a:p>
        </p:txBody>
      </p:sp>
      <p:sp>
        <p:nvSpPr>
          <p:cNvPr id="8" name="Footer Placeholder 7">
            <a:extLst>
              <a:ext uri="{FF2B5EF4-FFF2-40B4-BE49-F238E27FC236}">
                <a16:creationId xmlns:a16="http://schemas.microsoft.com/office/drawing/2014/main" id="{33EE9F28-830C-855C-C92F-51F81A4CCDA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C7EA062-4310-C171-1A84-8E13F0EE50ED}"/>
              </a:ext>
            </a:extLst>
          </p:cNvPr>
          <p:cNvSpPr>
            <a:spLocks noGrp="1"/>
          </p:cNvSpPr>
          <p:nvPr>
            <p:ph type="sldNum" sz="quarter" idx="12"/>
          </p:nvPr>
        </p:nvSpPr>
        <p:spPr/>
        <p:txBody>
          <a:bodyPr/>
          <a:lstStyle/>
          <a:p>
            <a:fld id="{1EAF9019-58FC-4692-A59A-41B7F47CF399}" type="slidenum">
              <a:rPr lang="en-CA" smtClean="0"/>
              <a:t>‹#›</a:t>
            </a:fld>
            <a:endParaRPr lang="en-CA"/>
          </a:p>
        </p:txBody>
      </p:sp>
    </p:spTree>
    <p:extLst>
      <p:ext uri="{BB962C8B-B14F-4D97-AF65-F5344CB8AC3E}">
        <p14:creationId xmlns:p14="http://schemas.microsoft.com/office/powerpoint/2010/main" val="335830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374F1-A00E-6878-25C6-2BF3ED774E3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AC47E2B-2366-7C10-82D1-0A1A5DD517B8}"/>
              </a:ext>
            </a:extLst>
          </p:cNvPr>
          <p:cNvSpPr>
            <a:spLocks noGrp="1"/>
          </p:cNvSpPr>
          <p:nvPr>
            <p:ph type="dt" sz="half" idx="10"/>
          </p:nvPr>
        </p:nvSpPr>
        <p:spPr/>
        <p:txBody>
          <a:bodyPr/>
          <a:lstStyle/>
          <a:p>
            <a:fld id="{7EAD70B9-A7E7-464B-BAAA-1BB83AA73A2A}" type="datetimeFigureOut">
              <a:rPr lang="en-CA" smtClean="0"/>
              <a:t>2023-09-08</a:t>
            </a:fld>
            <a:endParaRPr lang="en-CA"/>
          </a:p>
        </p:txBody>
      </p:sp>
      <p:sp>
        <p:nvSpPr>
          <p:cNvPr id="4" name="Footer Placeholder 3">
            <a:extLst>
              <a:ext uri="{FF2B5EF4-FFF2-40B4-BE49-F238E27FC236}">
                <a16:creationId xmlns:a16="http://schemas.microsoft.com/office/drawing/2014/main" id="{E0B1AB45-8DEA-8E24-E787-E688E670B3BA}"/>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CF4263E-EEBF-A037-FD0C-2790DB3D65E0}"/>
              </a:ext>
            </a:extLst>
          </p:cNvPr>
          <p:cNvSpPr>
            <a:spLocks noGrp="1"/>
          </p:cNvSpPr>
          <p:nvPr>
            <p:ph type="sldNum" sz="quarter" idx="12"/>
          </p:nvPr>
        </p:nvSpPr>
        <p:spPr/>
        <p:txBody>
          <a:bodyPr/>
          <a:lstStyle/>
          <a:p>
            <a:fld id="{1EAF9019-58FC-4692-A59A-41B7F47CF399}" type="slidenum">
              <a:rPr lang="en-CA" smtClean="0"/>
              <a:t>‹#›</a:t>
            </a:fld>
            <a:endParaRPr lang="en-CA"/>
          </a:p>
        </p:txBody>
      </p:sp>
    </p:spTree>
    <p:extLst>
      <p:ext uri="{BB962C8B-B14F-4D97-AF65-F5344CB8AC3E}">
        <p14:creationId xmlns:p14="http://schemas.microsoft.com/office/powerpoint/2010/main" val="1472310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D0F27D-2A27-2A3F-C346-8A434A264130}"/>
              </a:ext>
            </a:extLst>
          </p:cNvPr>
          <p:cNvSpPr>
            <a:spLocks noGrp="1"/>
          </p:cNvSpPr>
          <p:nvPr>
            <p:ph type="dt" sz="half" idx="10"/>
          </p:nvPr>
        </p:nvSpPr>
        <p:spPr/>
        <p:txBody>
          <a:bodyPr/>
          <a:lstStyle/>
          <a:p>
            <a:fld id="{7EAD70B9-A7E7-464B-BAAA-1BB83AA73A2A}" type="datetimeFigureOut">
              <a:rPr lang="en-CA" smtClean="0"/>
              <a:t>2023-09-08</a:t>
            </a:fld>
            <a:endParaRPr lang="en-CA"/>
          </a:p>
        </p:txBody>
      </p:sp>
      <p:sp>
        <p:nvSpPr>
          <p:cNvPr id="3" name="Footer Placeholder 2">
            <a:extLst>
              <a:ext uri="{FF2B5EF4-FFF2-40B4-BE49-F238E27FC236}">
                <a16:creationId xmlns:a16="http://schemas.microsoft.com/office/drawing/2014/main" id="{8FB542A9-961E-7B03-9D91-01A035B2BE1C}"/>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F6E81EFC-3DD7-F076-BEE9-289506EED9CD}"/>
              </a:ext>
            </a:extLst>
          </p:cNvPr>
          <p:cNvSpPr>
            <a:spLocks noGrp="1"/>
          </p:cNvSpPr>
          <p:nvPr>
            <p:ph type="sldNum" sz="quarter" idx="12"/>
          </p:nvPr>
        </p:nvSpPr>
        <p:spPr/>
        <p:txBody>
          <a:bodyPr/>
          <a:lstStyle/>
          <a:p>
            <a:fld id="{1EAF9019-58FC-4692-A59A-41B7F47CF399}" type="slidenum">
              <a:rPr lang="en-CA" smtClean="0"/>
              <a:t>‹#›</a:t>
            </a:fld>
            <a:endParaRPr lang="en-CA"/>
          </a:p>
        </p:txBody>
      </p:sp>
    </p:spTree>
    <p:extLst>
      <p:ext uri="{BB962C8B-B14F-4D97-AF65-F5344CB8AC3E}">
        <p14:creationId xmlns:p14="http://schemas.microsoft.com/office/powerpoint/2010/main" val="3996542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1A1A5-C502-EFA7-FB35-9ED22C77A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151396F-C731-64D7-7341-8973B8522C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0162357-7655-87A5-7510-623F6E24E0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DFF29B-3AFE-B3CB-E6F0-0ADFCDEEB627}"/>
              </a:ext>
            </a:extLst>
          </p:cNvPr>
          <p:cNvSpPr>
            <a:spLocks noGrp="1"/>
          </p:cNvSpPr>
          <p:nvPr>
            <p:ph type="dt" sz="half" idx="10"/>
          </p:nvPr>
        </p:nvSpPr>
        <p:spPr/>
        <p:txBody>
          <a:bodyPr/>
          <a:lstStyle/>
          <a:p>
            <a:fld id="{7EAD70B9-A7E7-464B-BAAA-1BB83AA73A2A}" type="datetimeFigureOut">
              <a:rPr lang="en-CA" smtClean="0"/>
              <a:t>2023-09-08</a:t>
            </a:fld>
            <a:endParaRPr lang="en-CA"/>
          </a:p>
        </p:txBody>
      </p:sp>
      <p:sp>
        <p:nvSpPr>
          <p:cNvPr id="6" name="Footer Placeholder 5">
            <a:extLst>
              <a:ext uri="{FF2B5EF4-FFF2-40B4-BE49-F238E27FC236}">
                <a16:creationId xmlns:a16="http://schemas.microsoft.com/office/drawing/2014/main" id="{DBE32196-6239-3EF2-6FED-EE8039E7635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A79E94A-A638-28B9-1AB7-890EDC0C1C9E}"/>
              </a:ext>
            </a:extLst>
          </p:cNvPr>
          <p:cNvSpPr>
            <a:spLocks noGrp="1"/>
          </p:cNvSpPr>
          <p:nvPr>
            <p:ph type="sldNum" sz="quarter" idx="12"/>
          </p:nvPr>
        </p:nvSpPr>
        <p:spPr/>
        <p:txBody>
          <a:bodyPr/>
          <a:lstStyle/>
          <a:p>
            <a:fld id="{1EAF9019-58FC-4692-A59A-41B7F47CF399}" type="slidenum">
              <a:rPr lang="en-CA" smtClean="0"/>
              <a:t>‹#›</a:t>
            </a:fld>
            <a:endParaRPr lang="en-CA"/>
          </a:p>
        </p:txBody>
      </p:sp>
    </p:spTree>
    <p:extLst>
      <p:ext uri="{BB962C8B-B14F-4D97-AF65-F5344CB8AC3E}">
        <p14:creationId xmlns:p14="http://schemas.microsoft.com/office/powerpoint/2010/main" val="2990181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626E8-83A6-B6D2-873D-7954B16F49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E4D6EC1-E779-7E62-72C4-8BCE1D8620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9D38F7A-0C38-21F7-9D85-3110660DD5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A206AC-421C-5B62-8BEF-1F9EFDE85D9E}"/>
              </a:ext>
            </a:extLst>
          </p:cNvPr>
          <p:cNvSpPr>
            <a:spLocks noGrp="1"/>
          </p:cNvSpPr>
          <p:nvPr>
            <p:ph type="dt" sz="half" idx="10"/>
          </p:nvPr>
        </p:nvSpPr>
        <p:spPr/>
        <p:txBody>
          <a:bodyPr/>
          <a:lstStyle/>
          <a:p>
            <a:fld id="{7EAD70B9-A7E7-464B-BAAA-1BB83AA73A2A}" type="datetimeFigureOut">
              <a:rPr lang="en-CA" smtClean="0"/>
              <a:t>2023-09-08</a:t>
            </a:fld>
            <a:endParaRPr lang="en-CA"/>
          </a:p>
        </p:txBody>
      </p:sp>
      <p:sp>
        <p:nvSpPr>
          <p:cNvPr id="6" name="Footer Placeholder 5">
            <a:extLst>
              <a:ext uri="{FF2B5EF4-FFF2-40B4-BE49-F238E27FC236}">
                <a16:creationId xmlns:a16="http://schemas.microsoft.com/office/drawing/2014/main" id="{0611C755-6D66-4F54-AB9A-C1C9A98D14B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684DF71-3919-AA71-5886-AF736AB037CB}"/>
              </a:ext>
            </a:extLst>
          </p:cNvPr>
          <p:cNvSpPr>
            <a:spLocks noGrp="1"/>
          </p:cNvSpPr>
          <p:nvPr>
            <p:ph type="sldNum" sz="quarter" idx="12"/>
          </p:nvPr>
        </p:nvSpPr>
        <p:spPr/>
        <p:txBody>
          <a:bodyPr/>
          <a:lstStyle/>
          <a:p>
            <a:fld id="{1EAF9019-58FC-4692-A59A-41B7F47CF399}" type="slidenum">
              <a:rPr lang="en-CA" smtClean="0"/>
              <a:t>‹#›</a:t>
            </a:fld>
            <a:endParaRPr lang="en-CA"/>
          </a:p>
        </p:txBody>
      </p:sp>
    </p:spTree>
    <p:extLst>
      <p:ext uri="{BB962C8B-B14F-4D97-AF65-F5344CB8AC3E}">
        <p14:creationId xmlns:p14="http://schemas.microsoft.com/office/powerpoint/2010/main" val="165543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64F7B6-8BED-FF49-E69D-4339771E4D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D042903-87EC-8757-809B-22A53A2CE1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5E548FC-6B75-782D-16C4-4536D344C4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D70B9-A7E7-464B-BAAA-1BB83AA73A2A}" type="datetimeFigureOut">
              <a:rPr lang="en-CA" smtClean="0"/>
              <a:t>2023-09-08</a:t>
            </a:fld>
            <a:endParaRPr lang="en-CA"/>
          </a:p>
        </p:txBody>
      </p:sp>
      <p:sp>
        <p:nvSpPr>
          <p:cNvPr id="5" name="Footer Placeholder 4">
            <a:extLst>
              <a:ext uri="{FF2B5EF4-FFF2-40B4-BE49-F238E27FC236}">
                <a16:creationId xmlns:a16="http://schemas.microsoft.com/office/drawing/2014/main" id="{9E5E1870-74EE-E2A1-184C-577C098E75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F78F9605-5746-4D78-0EC2-59F434E41B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AF9019-58FC-4692-A59A-41B7F47CF399}" type="slidenum">
              <a:rPr lang="en-CA" smtClean="0"/>
              <a:t>‹#›</a:t>
            </a:fld>
            <a:endParaRPr lang="en-CA"/>
          </a:p>
        </p:txBody>
      </p:sp>
    </p:spTree>
    <p:extLst>
      <p:ext uri="{BB962C8B-B14F-4D97-AF65-F5344CB8AC3E}">
        <p14:creationId xmlns:p14="http://schemas.microsoft.com/office/powerpoint/2010/main" val="342534339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ADD37-9C9D-9909-9330-0B9DC0BEDF94}"/>
              </a:ext>
            </a:extLst>
          </p:cNvPr>
          <p:cNvSpPr>
            <a:spLocks noGrp="1"/>
          </p:cNvSpPr>
          <p:nvPr>
            <p:ph type="ctrTitle"/>
          </p:nvPr>
        </p:nvSpPr>
        <p:spPr>
          <a:xfrm>
            <a:off x="702365" y="1122362"/>
            <a:ext cx="8282609" cy="3158089"/>
          </a:xfrm>
        </p:spPr>
        <p:txBody>
          <a:bodyPr>
            <a:normAutofit/>
          </a:bodyPr>
          <a:lstStyle/>
          <a:p>
            <a:r>
              <a:rPr lang="en-US" b="1" dirty="0">
                <a:solidFill>
                  <a:schemeClr val="accent2">
                    <a:lumMod val="50000"/>
                  </a:schemeClr>
                </a:solidFill>
              </a:rPr>
              <a:t>Customer Churn Analysis</a:t>
            </a:r>
            <a:br>
              <a:rPr lang="en-US" dirty="0"/>
            </a:br>
            <a:endParaRPr lang="en-CA" dirty="0"/>
          </a:p>
        </p:txBody>
      </p:sp>
      <p:sp>
        <p:nvSpPr>
          <p:cNvPr id="3" name="Subtitle 2">
            <a:extLst>
              <a:ext uri="{FF2B5EF4-FFF2-40B4-BE49-F238E27FC236}">
                <a16:creationId xmlns:a16="http://schemas.microsoft.com/office/drawing/2014/main" id="{6716F8FC-3054-A33F-9527-5F5F3076C22C}"/>
              </a:ext>
            </a:extLst>
          </p:cNvPr>
          <p:cNvSpPr>
            <a:spLocks noGrp="1"/>
          </p:cNvSpPr>
          <p:nvPr>
            <p:ph type="subTitle" idx="1"/>
          </p:nvPr>
        </p:nvSpPr>
        <p:spPr>
          <a:xfrm>
            <a:off x="1524000" y="3602037"/>
            <a:ext cx="9144000" cy="2891527"/>
          </a:xfrm>
        </p:spPr>
        <p:txBody>
          <a:bodyPr>
            <a:normAutofit/>
          </a:bodyPr>
          <a:lstStyle/>
          <a:p>
            <a:pPr algn="l"/>
            <a:endParaRPr lang="en-US" dirty="0"/>
          </a:p>
          <a:p>
            <a:pPr algn="l"/>
            <a:endParaRPr lang="en-US" dirty="0"/>
          </a:p>
          <a:p>
            <a:pPr algn="l"/>
            <a:endParaRPr lang="en-US" dirty="0"/>
          </a:p>
          <a:p>
            <a:pPr algn="l"/>
            <a:endParaRPr lang="en-US" dirty="0"/>
          </a:p>
          <a:p>
            <a:pPr algn="l"/>
            <a:endParaRPr lang="en-US" dirty="0"/>
          </a:p>
          <a:p>
            <a:pPr algn="l"/>
            <a:r>
              <a:rPr lang="en-US" sz="1800" dirty="0">
                <a:solidFill>
                  <a:schemeClr val="accent2">
                    <a:lumMod val="50000"/>
                  </a:schemeClr>
                </a:solidFill>
              </a:rPr>
              <a:t>Lucky Suman</a:t>
            </a:r>
            <a:endParaRPr lang="en-CA" sz="1800" dirty="0">
              <a:solidFill>
                <a:schemeClr val="accent2">
                  <a:lumMod val="50000"/>
                </a:schemeClr>
              </a:solidFill>
            </a:endParaRPr>
          </a:p>
        </p:txBody>
      </p:sp>
    </p:spTree>
    <p:extLst>
      <p:ext uri="{BB962C8B-B14F-4D97-AF65-F5344CB8AC3E}">
        <p14:creationId xmlns:p14="http://schemas.microsoft.com/office/powerpoint/2010/main" val="2047187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B985E-C6FA-BD27-DC28-7F11902F2B40}"/>
              </a:ext>
            </a:extLst>
          </p:cNvPr>
          <p:cNvSpPr>
            <a:spLocks noGrp="1"/>
          </p:cNvSpPr>
          <p:nvPr>
            <p:ph type="title"/>
          </p:nvPr>
        </p:nvSpPr>
        <p:spPr/>
        <p:txBody>
          <a:bodyPr>
            <a:normAutofit/>
          </a:bodyPr>
          <a:lstStyle/>
          <a:p>
            <a:pPr algn="ctr"/>
            <a:r>
              <a:rPr lang="en-US" sz="6000" b="1" dirty="0">
                <a:solidFill>
                  <a:schemeClr val="accent2">
                    <a:lumMod val="50000"/>
                  </a:schemeClr>
                </a:solidFill>
              </a:rPr>
              <a:t>Monthly charges vs Churn</a:t>
            </a:r>
            <a:endParaRPr lang="en-CA" sz="6000" b="1" dirty="0">
              <a:solidFill>
                <a:schemeClr val="accent2">
                  <a:lumMod val="50000"/>
                </a:schemeClr>
              </a:solidFill>
            </a:endParaRPr>
          </a:p>
        </p:txBody>
      </p:sp>
      <p:pic>
        <p:nvPicPr>
          <p:cNvPr id="5" name="Content Placeholder 4">
            <a:extLst>
              <a:ext uri="{FF2B5EF4-FFF2-40B4-BE49-F238E27FC236}">
                <a16:creationId xmlns:a16="http://schemas.microsoft.com/office/drawing/2014/main" id="{4A292A46-2766-38FD-886E-4628AF0A7A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8384" y="1656523"/>
            <a:ext cx="8176590" cy="3962400"/>
          </a:xfrm>
        </p:spPr>
      </p:pic>
      <p:sp>
        <p:nvSpPr>
          <p:cNvPr id="6" name="TextBox 5">
            <a:extLst>
              <a:ext uri="{FF2B5EF4-FFF2-40B4-BE49-F238E27FC236}">
                <a16:creationId xmlns:a16="http://schemas.microsoft.com/office/drawing/2014/main" id="{B80A5477-1B83-1D76-57C9-5969FAFB0015}"/>
              </a:ext>
            </a:extLst>
          </p:cNvPr>
          <p:cNvSpPr txBox="1"/>
          <p:nvPr/>
        </p:nvSpPr>
        <p:spPr>
          <a:xfrm>
            <a:off x="1325218" y="5657989"/>
            <a:ext cx="7036903" cy="1200329"/>
          </a:xfrm>
          <a:prstGeom prst="rect">
            <a:avLst/>
          </a:prstGeom>
          <a:noFill/>
        </p:spPr>
        <p:txBody>
          <a:bodyPr wrap="square" rtlCol="0">
            <a:spAutoFit/>
          </a:bodyPr>
          <a:lstStyle/>
          <a:p>
            <a:r>
              <a:rPr lang="en-US" sz="2400" b="1" i="0" dirty="0">
                <a:solidFill>
                  <a:schemeClr val="accent2">
                    <a:lumMod val="50000"/>
                  </a:schemeClr>
                </a:solidFill>
                <a:effectLst/>
              </a:rPr>
              <a:t>Findings: </a:t>
            </a:r>
          </a:p>
          <a:p>
            <a:endParaRPr lang="en-US" sz="2400" b="0" i="0" dirty="0">
              <a:solidFill>
                <a:schemeClr val="accent2">
                  <a:lumMod val="50000"/>
                </a:schemeClr>
              </a:solidFill>
              <a:effectLst/>
            </a:endParaRPr>
          </a:p>
          <a:p>
            <a:r>
              <a:rPr lang="en-US" sz="2400" b="0" i="0" dirty="0">
                <a:solidFill>
                  <a:schemeClr val="accent2">
                    <a:lumMod val="50000"/>
                  </a:schemeClr>
                </a:solidFill>
                <a:effectLst/>
              </a:rPr>
              <a:t>Churn is high when Monthly Charges are high</a:t>
            </a:r>
            <a:endParaRPr lang="en-CA" sz="2400" dirty="0">
              <a:solidFill>
                <a:schemeClr val="accent2">
                  <a:lumMod val="50000"/>
                </a:schemeClr>
              </a:solidFill>
            </a:endParaRPr>
          </a:p>
        </p:txBody>
      </p:sp>
    </p:spTree>
    <p:extLst>
      <p:ext uri="{BB962C8B-B14F-4D97-AF65-F5344CB8AC3E}">
        <p14:creationId xmlns:p14="http://schemas.microsoft.com/office/powerpoint/2010/main" val="593475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87CA0-3715-C90C-4313-56D3145E0F1A}"/>
              </a:ext>
            </a:extLst>
          </p:cNvPr>
          <p:cNvSpPr>
            <a:spLocks noGrp="1"/>
          </p:cNvSpPr>
          <p:nvPr>
            <p:ph type="title"/>
          </p:nvPr>
        </p:nvSpPr>
        <p:spPr/>
        <p:txBody>
          <a:bodyPr>
            <a:normAutofit/>
          </a:bodyPr>
          <a:lstStyle/>
          <a:p>
            <a:pPr algn="ctr"/>
            <a:r>
              <a:rPr lang="en-US" sz="6000" b="1" dirty="0">
                <a:solidFill>
                  <a:schemeClr val="accent2">
                    <a:lumMod val="50000"/>
                  </a:schemeClr>
                </a:solidFill>
              </a:rPr>
              <a:t>Total Charges vs churn</a:t>
            </a:r>
            <a:endParaRPr lang="en-CA" sz="6000" b="1" dirty="0">
              <a:solidFill>
                <a:schemeClr val="accent2">
                  <a:lumMod val="50000"/>
                </a:schemeClr>
              </a:solidFill>
            </a:endParaRPr>
          </a:p>
        </p:txBody>
      </p:sp>
      <p:pic>
        <p:nvPicPr>
          <p:cNvPr id="5" name="Content Placeholder 4">
            <a:extLst>
              <a:ext uri="{FF2B5EF4-FFF2-40B4-BE49-F238E27FC236}">
                <a16:creationId xmlns:a16="http://schemas.microsoft.com/office/drawing/2014/main" id="{FFBCEAFD-737E-8210-1EE3-C136CC7863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8471" y="1484244"/>
            <a:ext cx="7288694" cy="4382766"/>
          </a:xfrm>
        </p:spPr>
      </p:pic>
      <p:sp>
        <p:nvSpPr>
          <p:cNvPr id="6" name="TextBox 5">
            <a:extLst>
              <a:ext uri="{FF2B5EF4-FFF2-40B4-BE49-F238E27FC236}">
                <a16:creationId xmlns:a16="http://schemas.microsoft.com/office/drawing/2014/main" id="{360AFAA7-3B0A-A53B-6DDA-239D5B836797}"/>
              </a:ext>
            </a:extLst>
          </p:cNvPr>
          <p:cNvSpPr txBox="1"/>
          <p:nvPr/>
        </p:nvSpPr>
        <p:spPr>
          <a:xfrm>
            <a:off x="1683026" y="5657671"/>
            <a:ext cx="6944139" cy="830997"/>
          </a:xfrm>
          <a:prstGeom prst="rect">
            <a:avLst/>
          </a:prstGeom>
          <a:noFill/>
        </p:spPr>
        <p:txBody>
          <a:bodyPr wrap="square" rtlCol="0">
            <a:spAutoFit/>
          </a:bodyPr>
          <a:lstStyle/>
          <a:p>
            <a:r>
              <a:rPr lang="en-US" sz="2400" b="1" i="0" dirty="0">
                <a:solidFill>
                  <a:schemeClr val="accent2">
                    <a:lumMod val="50000"/>
                  </a:schemeClr>
                </a:solidFill>
                <a:effectLst/>
              </a:rPr>
              <a:t>Findings: </a:t>
            </a:r>
          </a:p>
          <a:p>
            <a:r>
              <a:rPr lang="en-US" sz="2400" dirty="0">
                <a:solidFill>
                  <a:schemeClr val="accent2">
                    <a:lumMod val="50000"/>
                  </a:schemeClr>
                </a:solidFill>
              </a:rPr>
              <a:t>H</a:t>
            </a:r>
            <a:r>
              <a:rPr lang="en-US" sz="2400" b="0" i="0" dirty="0">
                <a:solidFill>
                  <a:schemeClr val="accent2">
                    <a:lumMod val="50000"/>
                  </a:schemeClr>
                </a:solidFill>
                <a:effectLst/>
              </a:rPr>
              <a:t>igher Churn at lower Total Charges</a:t>
            </a:r>
            <a:endParaRPr lang="en-CA" sz="2400" dirty="0">
              <a:solidFill>
                <a:schemeClr val="accent2">
                  <a:lumMod val="50000"/>
                </a:schemeClr>
              </a:solidFill>
            </a:endParaRPr>
          </a:p>
        </p:txBody>
      </p:sp>
    </p:spTree>
    <p:extLst>
      <p:ext uri="{BB962C8B-B14F-4D97-AF65-F5344CB8AC3E}">
        <p14:creationId xmlns:p14="http://schemas.microsoft.com/office/powerpoint/2010/main" val="3150631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22C91-EC26-CD77-2895-779004FEE28A}"/>
              </a:ext>
            </a:extLst>
          </p:cNvPr>
          <p:cNvSpPr>
            <a:spLocks noGrp="1"/>
          </p:cNvSpPr>
          <p:nvPr>
            <p:ph type="title"/>
          </p:nvPr>
        </p:nvSpPr>
        <p:spPr/>
        <p:txBody>
          <a:bodyPr/>
          <a:lstStyle/>
          <a:p>
            <a:r>
              <a:rPr lang="en-US" dirty="0"/>
              <a:t>        </a:t>
            </a:r>
            <a:r>
              <a:rPr lang="en-US" sz="6000" b="1" dirty="0">
                <a:solidFill>
                  <a:schemeClr val="accent2">
                    <a:lumMod val="50000"/>
                  </a:schemeClr>
                </a:solidFill>
              </a:rPr>
              <a:t>Analyzing 3 parameters</a:t>
            </a:r>
            <a:endParaRPr lang="en-CA" sz="6000" b="1" dirty="0">
              <a:solidFill>
                <a:schemeClr val="accent2">
                  <a:lumMod val="50000"/>
                </a:schemeClr>
              </a:solidFill>
            </a:endParaRPr>
          </a:p>
        </p:txBody>
      </p:sp>
      <p:sp>
        <p:nvSpPr>
          <p:cNvPr id="3" name="Content Placeholder 2">
            <a:extLst>
              <a:ext uri="{FF2B5EF4-FFF2-40B4-BE49-F238E27FC236}">
                <a16:creationId xmlns:a16="http://schemas.microsoft.com/office/drawing/2014/main" id="{23D85D7C-56E3-17F2-38BF-6245FD66A845}"/>
              </a:ext>
            </a:extLst>
          </p:cNvPr>
          <p:cNvSpPr>
            <a:spLocks noGrp="1"/>
          </p:cNvSpPr>
          <p:nvPr>
            <p:ph idx="1"/>
          </p:nvPr>
        </p:nvSpPr>
        <p:spPr/>
        <p:txBody>
          <a:bodyPr>
            <a:normAutofit/>
          </a:bodyPr>
          <a:lstStyle/>
          <a:p>
            <a:r>
              <a:rPr lang="en-US" sz="2400" i="0" dirty="0">
                <a:solidFill>
                  <a:schemeClr val="accent2">
                    <a:lumMod val="50000"/>
                  </a:schemeClr>
                </a:solidFill>
                <a:effectLst/>
              </a:rPr>
              <a:t>However, if we combine the insights of 3 parameters i.e. Tenure, Monthly Charges, and total Charges then the picture is a bit clear:- Higher Monthly Charges at lower tenure result in lower Total charges. Hence, all these 3 factors viz Higher Monthly Charge, Lower tenure, and Lower Total Charge are linked to High Churn.</a:t>
            </a:r>
            <a:endParaRPr lang="en-CA" sz="2400" dirty="0">
              <a:solidFill>
                <a:schemeClr val="accent2">
                  <a:lumMod val="50000"/>
                </a:schemeClr>
              </a:solidFill>
            </a:endParaRPr>
          </a:p>
        </p:txBody>
      </p:sp>
    </p:spTree>
    <p:extLst>
      <p:ext uri="{BB962C8B-B14F-4D97-AF65-F5344CB8AC3E}">
        <p14:creationId xmlns:p14="http://schemas.microsoft.com/office/powerpoint/2010/main" val="4039130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5CDC4-61D3-216F-0E43-7546506E2432}"/>
              </a:ext>
            </a:extLst>
          </p:cNvPr>
          <p:cNvSpPr>
            <a:spLocks noGrp="1"/>
          </p:cNvSpPr>
          <p:nvPr>
            <p:ph type="title"/>
          </p:nvPr>
        </p:nvSpPr>
        <p:spPr/>
        <p:txBody>
          <a:bodyPr>
            <a:normAutofit/>
          </a:bodyPr>
          <a:lstStyle/>
          <a:p>
            <a:pPr algn="ctr"/>
            <a:r>
              <a:rPr lang="en-US" sz="6000" b="1" dirty="0">
                <a:solidFill>
                  <a:schemeClr val="accent2">
                    <a:lumMod val="50000"/>
                  </a:schemeClr>
                </a:solidFill>
              </a:rPr>
              <a:t>Bi-variate</a:t>
            </a:r>
            <a:r>
              <a:rPr lang="en-US" sz="6000" dirty="0">
                <a:solidFill>
                  <a:schemeClr val="accent2">
                    <a:lumMod val="50000"/>
                  </a:schemeClr>
                </a:solidFill>
              </a:rPr>
              <a:t> </a:t>
            </a:r>
            <a:r>
              <a:rPr lang="en-US" sz="6000" b="1" dirty="0">
                <a:solidFill>
                  <a:schemeClr val="accent2">
                    <a:lumMod val="50000"/>
                  </a:schemeClr>
                </a:solidFill>
              </a:rPr>
              <a:t>Analysis</a:t>
            </a:r>
            <a:endParaRPr lang="en-CA" sz="6000" b="1" dirty="0">
              <a:solidFill>
                <a:schemeClr val="accent2">
                  <a:lumMod val="50000"/>
                </a:schemeClr>
              </a:solidFill>
            </a:endParaRPr>
          </a:p>
        </p:txBody>
      </p:sp>
      <p:pic>
        <p:nvPicPr>
          <p:cNvPr id="1026" name="Picture 2">
            <a:extLst>
              <a:ext uri="{FF2B5EF4-FFF2-40B4-BE49-F238E27FC236}">
                <a16:creationId xmlns:a16="http://schemas.microsoft.com/office/drawing/2014/main" id="{93C409F3-0288-97A2-BCAA-73BEF6042C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464904"/>
            <a:ext cx="5628861" cy="4174435"/>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38521A4-CCBF-2BD4-764C-C43F43D62A7D}"/>
              </a:ext>
            </a:extLst>
          </p:cNvPr>
          <p:cNvSpPr txBox="1"/>
          <p:nvPr/>
        </p:nvSpPr>
        <p:spPr>
          <a:xfrm>
            <a:off x="1209261" y="1600597"/>
            <a:ext cx="10515600" cy="369332"/>
          </a:xfrm>
          <a:prstGeom prst="rect">
            <a:avLst/>
          </a:prstGeom>
          <a:noFill/>
          <a:ln>
            <a:noFill/>
          </a:ln>
        </p:spPr>
        <p:txBody>
          <a:bodyPr wrap="square" rtlCol="0">
            <a:spAutoFit/>
          </a:bodyPr>
          <a:lstStyle/>
          <a:p>
            <a:pPr algn="l"/>
            <a:r>
              <a:rPr lang="en-US" b="0" i="0" dirty="0">
                <a:solidFill>
                  <a:schemeClr val="accent2">
                    <a:lumMod val="50000"/>
                  </a:schemeClr>
                </a:solidFill>
                <a:effectLst/>
                <a:latin typeface="Helvetica Neue"/>
              </a:rPr>
              <a:t>Females who don't have partners or who are using credit cards for payments are more likely to churn</a:t>
            </a:r>
            <a:r>
              <a:rPr lang="en-US" b="0" i="0" dirty="0">
                <a:solidFill>
                  <a:srgbClr val="000000"/>
                </a:solidFill>
                <a:effectLst/>
                <a:latin typeface="Helvetica Neue"/>
              </a:rPr>
              <a:t>.</a:t>
            </a:r>
          </a:p>
        </p:txBody>
      </p:sp>
      <p:pic>
        <p:nvPicPr>
          <p:cNvPr id="1030" name="Picture 6">
            <a:extLst>
              <a:ext uri="{FF2B5EF4-FFF2-40B4-BE49-F238E27FC236}">
                <a16:creationId xmlns:a16="http://schemas.microsoft.com/office/drawing/2014/main" id="{788041E3-A864-6AA2-669A-6251282CB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7061" y="2464905"/>
            <a:ext cx="5269810" cy="4181510"/>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886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41DF6-7074-7888-9817-8C62513A2A7F}"/>
              </a:ext>
            </a:extLst>
          </p:cNvPr>
          <p:cNvSpPr>
            <a:spLocks noGrp="1"/>
          </p:cNvSpPr>
          <p:nvPr>
            <p:ph type="title"/>
          </p:nvPr>
        </p:nvSpPr>
        <p:spPr/>
        <p:txBody>
          <a:bodyPr>
            <a:normAutofit/>
          </a:bodyPr>
          <a:lstStyle/>
          <a:p>
            <a:r>
              <a:rPr lang="en-US" sz="6000" b="1" dirty="0">
                <a:solidFill>
                  <a:schemeClr val="accent2">
                    <a:lumMod val="50000"/>
                  </a:schemeClr>
                </a:solidFill>
              </a:rPr>
              <a:t>Final Thoughts</a:t>
            </a:r>
            <a:endParaRPr lang="en-CA" sz="6000" b="1" dirty="0">
              <a:solidFill>
                <a:schemeClr val="accent2">
                  <a:lumMod val="50000"/>
                </a:schemeClr>
              </a:solidFill>
            </a:endParaRPr>
          </a:p>
        </p:txBody>
      </p:sp>
      <p:sp>
        <p:nvSpPr>
          <p:cNvPr id="3" name="Content Placeholder 2">
            <a:extLst>
              <a:ext uri="{FF2B5EF4-FFF2-40B4-BE49-F238E27FC236}">
                <a16:creationId xmlns:a16="http://schemas.microsoft.com/office/drawing/2014/main" id="{DA216979-5A39-7F37-A2CD-E37F2909E150}"/>
              </a:ext>
            </a:extLst>
          </p:cNvPr>
          <p:cNvSpPr>
            <a:spLocks noGrp="1"/>
          </p:cNvSpPr>
          <p:nvPr>
            <p:ph idx="1"/>
          </p:nvPr>
        </p:nvSpPr>
        <p:spPr>
          <a:xfrm>
            <a:off x="838200" y="1484243"/>
            <a:ext cx="10515600" cy="5168348"/>
          </a:xfrm>
        </p:spPr>
        <p:txBody>
          <a:bodyPr>
            <a:noAutofit/>
          </a:bodyPr>
          <a:lstStyle/>
          <a:p>
            <a:r>
              <a:rPr lang="en-US" sz="2400" dirty="0">
                <a:solidFill>
                  <a:schemeClr val="accent2">
                    <a:lumMod val="50000"/>
                  </a:schemeClr>
                </a:solidFill>
              </a:rPr>
              <a:t>1. Customers using payment methods such as electronic cheques are the highest churners.</a:t>
            </a:r>
          </a:p>
          <a:p>
            <a:r>
              <a:rPr lang="en-US" sz="2400" dirty="0">
                <a:solidFill>
                  <a:schemeClr val="accent2">
                    <a:lumMod val="50000"/>
                  </a:schemeClr>
                </a:solidFill>
              </a:rPr>
              <a:t>2. Customers having Month to Month contracts are more likely to churn.</a:t>
            </a:r>
          </a:p>
          <a:p>
            <a:r>
              <a:rPr lang="en-US" sz="2400" dirty="0">
                <a:solidFill>
                  <a:schemeClr val="accent2">
                    <a:lumMod val="50000"/>
                  </a:schemeClr>
                </a:solidFill>
              </a:rPr>
              <a:t>3. Customers with no online security or no tech support are more likely to churn.</a:t>
            </a:r>
          </a:p>
          <a:p>
            <a:r>
              <a:rPr lang="en-US" sz="2400" dirty="0">
                <a:solidFill>
                  <a:schemeClr val="accent2">
                    <a:lumMod val="50000"/>
                  </a:schemeClr>
                </a:solidFill>
              </a:rPr>
              <a:t>4. Senior Citizens are more likely to churn with a churn rate of 42%.</a:t>
            </a:r>
          </a:p>
          <a:p>
            <a:r>
              <a:rPr lang="en-US" sz="2400" dirty="0">
                <a:solidFill>
                  <a:schemeClr val="accent2">
                    <a:lumMod val="50000"/>
                  </a:schemeClr>
                </a:solidFill>
              </a:rPr>
              <a:t>5. People with no partners or no dependents are more likely to churn.</a:t>
            </a:r>
          </a:p>
          <a:p>
            <a:r>
              <a:rPr lang="en-US" sz="2400" dirty="0">
                <a:solidFill>
                  <a:schemeClr val="accent2">
                    <a:lumMod val="50000"/>
                  </a:schemeClr>
                </a:solidFill>
              </a:rPr>
              <a:t>6. People with less tenure i.e... between 1 to 12 months are more like to churn.</a:t>
            </a:r>
          </a:p>
          <a:p>
            <a:r>
              <a:rPr lang="en-US" sz="2400" dirty="0">
                <a:solidFill>
                  <a:schemeClr val="accent2">
                    <a:lumMod val="50000"/>
                  </a:schemeClr>
                </a:solidFill>
              </a:rPr>
              <a:t>7. Higher monthly charges, lower tenure, and lower total charges are high churners.</a:t>
            </a:r>
          </a:p>
          <a:p>
            <a:r>
              <a:rPr lang="en-US" sz="2400" dirty="0">
                <a:solidFill>
                  <a:schemeClr val="accent2">
                    <a:lumMod val="50000"/>
                  </a:schemeClr>
                </a:solidFill>
              </a:rPr>
              <a:t>8. Females who don’t have partners or who are using credit cards for payments are more likely to churn.</a:t>
            </a:r>
            <a:endParaRPr lang="en-CA" sz="2400" dirty="0">
              <a:solidFill>
                <a:schemeClr val="accent2">
                  <a:lumMod val="50000"/>
                </a:schemeClr>
              </a:solidFill>
            </a:endParaRPr>
          </a:p>
        </p:txBody>
      </p:sp>
    </p:spTree>
    <p:extLst>
      <p:ext uri="{BB962C8B-B14F-4D97-AF65-F5344CB8AC3E}">
        <p14:creationId xmlns:p14="http://schemas.microsoft.com/office/powerpoint/2010/main" val="593458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7863B6-0C41-9114-0E9C-11E6C7F7D867}"/>
              </a:ext>
            </a:extLst>
          </p:cNvPr>
          <p:cNvSpPr>
            <a:spLocks noGrp="1"/>
          </p:cNvSpPr>
          <p:nvPr>
            <p:ph idx="1"/>
          </p:nvPr>
        </p:nvSpPr>
        <p:spPr>
          <a:xfrm>
            <a:off x="2983213" y="1766908"/>
            <a:ext cx="8596668" cy="3880773"/>
          </a:xfrm>
        </p:spPr>
        <p:txBody>
          <a:bodyPr>
            <a:normAutofit/>
          </a:bodyPr>
          <a:lstStyle/>
          <a:p>
            <a:pPr marL="0" indent="0">
              <a:buNone/>
            </a:pPr>
            <a:r>
              <a:rPr lang="en-US" sz="6600" dirty="0"/>
              <a:t>          </a:t>
            </a:r>
          </a:p>
          <a:p>
            <a:pPr marL="0" indent="0">
              <a:buNone/>
            </a:pPr>
            <a:r>
              <a:rPr lang="en-US" sz="6000" b="1" dirty="0">
                <a:solidFill>
                  <a:schemeClr val="accent2">
                    <a:lumMod val="50000"/>
                  </a:schemeClr>
                </a:solidFill>
                <a:latin typeface="+mj-lt"/>
              </a:rPr>
              <a:t>      Thank you</a:t>
            </a:r>
            <a:endParaRPr lang="en-CA" sz="6000" b="1" dirty="0">
              <a:solidFill>
                <a:schemeClr val="accent2">
                  <a:lumMod val="50000"/>
                </a:schemeClr>
              </a:solidFill>
              <a:latin typeface="+mj-lt"/>
            </a:endParaRPr>
          </a:p>
        </p:txBody>
      </p:sp>
    </p:spTree>
    <p:extLst>
      <p:ext uri="{BB962C8B-B14F-4D97-AF65-F5344CB8AC3E}">
        <p14:creationId xmlns:p14="http://schemas.microsoft.com/office/powerpoint/2010/main" val="86015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4E96F-8309-10E1-9CCC-AFB988F8A9EC}"/>
              </a:ext>
            </a:extLst>
          </p:cNvPr>
          <p:cNvSpPr>
            <a:spLocks noGrp="1"/>
          </p:cNvSpPr>
          <p:nvPr>
            <p:ph type="title"/>
          </p:nvPr>
        </p:nvSpPr>
        <p:spPr>
          <a:xfrm>
            <a:off x="198783" y="365125"/>
            <a:ext cx="11847443" cy="1325563"/>
          </a:xfrm>
        </p:spPr>
        <p:txBody>
          <a:bodyPr>
            <a:noAutofit/>
          </a:bodyPr>
          <a:lstStyle/>
          <a:p>
            <a:pPr algn="ctr"/>
            <a:br>
              <a:rPr lang="en-US" sz="6000" b="1" dirty="0">
                <a:solidFill>
                  <a:schemeClr val="accent2">
                    <a:lumMod val="50000"/>
                  </a:schemeClr>
                </a:solidFill>
              </a:rPr>
            </a:br>
            <a:br>
              <a:rPr lang="en-US" sz="6000" b="1" dirty="0">
                <a:solidFill>
                  <a:schemeClr val="accent2">
                    <a:lumMod val="50000"/>
                  </a:schemeClr>
                </a:solidFill>
              </a:rPr>
            </a:br>
            <a:r>
              <a:rPr lang="en-US" sz="6000" b="1" dirty="0">
                <a:solidFill>
                  <a:schemeClr val="accent2">
                    <a:lumMod val="50000"/>
                  </a:schemeClr>
                </a:solidFill>
              </a:rPr>
              <a:t>Business Understanding </a:t>
            </a:r>
            <a:br>
              <a:rPr lang="en-US" sz="6000" b="1" dirty="0">
                <a:solidFill>
                  <a:schemeClr val="accent2">
                    <a:lumMod val="50000"/>
                  </a:schemeClr>
                </a:solidFill>
              </a:rPr>
            </a:br>
            <a:r>
              <a:rPr lang="en-US" sz="6000" b="1" dirty="0">
                <a:solidFill>
                  <a:schemeClr val="accent2">
                    <a:lumMod val="50000"/>
                  </a:schemeClr>
                </a:solidFill>
              </a:rPr>
              <a:t>&amp; </a:t>
            </a:r>
            <a:br>
              <a:rPr lang="en-US" sz="6000" b="1" dirty="0">
                <a:solidFill>
                  <a:schemeClr val="accent2">
                    <a:lumMod val="50000"/>
                  </a:schemeClr>
                </a:solidFill>
              </a:rPr>
            </a:br>
            <a:r>
              <a:rPr lang="en-US" sz="6000" b="1" dirty="0">
                <a:solidFill>
                  <a:schemeClr val="accent2">
                    <a:lumMod val="50000"/>
                  </a:schemeClr>
                </a:solidFill>
              </a:rPr>
              <a:t>Overview</a:t>
            </a:r>
            <a:endParaRPr lang="en-CA" sz="6000" b="1" dirty="0">
              <a:solidFill>
                <a:schemeClr val="accent2">
                  <a:lumMod val="50000"/>
                </a:schemeClr>
              </a:solidFill>
            </a:endParaRPr>
          </a:p>
        </p:txBody>
      </p:sp>
      <p:sp>
        <p:nvSpPr>
          <p:cNvPr id="3" name="Content Placeholder 2">
            <a:extLst>
              <a:ext uri="{FF2B5EF4-FFF2-40B4-BE49-F238E27FC236}">
                <a16:creationId xmlns:a16="http://schemas.microsoft.com/office/drawing/2014/main" id="{DD949EAF-E58C-F488-C96C-ECF0EAB6FE7C}"/>
              </a:ext>
            </a:extLst>
          </p:cNvPr>
          <p:cNvSpPr>
            <a:spLocks noGrp="1"/>
          </p:cNvSpPr>
          <p:nvPr>
            <p:ph idx="1"/>
          </p:nvPr>
        </p:nvSpPr>
        <p:spPr>
          <a:xfrm>
            <a:off x="1156252" y="3167269"/>
            <a:ext cx="10515600" cy="1948069"/>
          </a:xfrm>
        </p:spPr>
        <p:txBody>
          <a:bodyPr>
            <a:normAutofit/>
          </a:bodyPr>
          <a:lstStyle/>
          <a:p>
            <a:pPr marL="0" indent="0">
              <a:buNone/>
            </a:pPr>
            <a:r>
              <a:rPr lang="en-US" sz="2400" dirty="0">
                <a:solidFill>
                  <a:schemeClr val="accent2">
                    <a:lumMod val="50000"/>
                  </a:schemeClr>
                </a:solidFill>
              </a:rPr>
              <a:t>We have data set of customers along with column of churn status. We will use Exploratory Data Analysis in order to get actionable insights convert them into meaningful stories and present it so that company can take necessary actions to reduce the churn rate of customers by retaining them.</a:t>
            </a:r>
            <a:endParaRPr lang="en-CA" sz="2400" dirty="0">
              <a:solidFill>
                <a:schemeClr val="accent2">
                  <a:lumMod val="50000"/>
                </a:schemeClr>
              </a:solidFill>
            </a:endParaRPr>
          </a:p>
        </p:txBody>
      </p:sp>
    </p:spTree>
    <p:extLst>
      <p:ext uri="{BB962C8B-B14F-4D97-AF65-F5344CB8AC3E}">
        <p14:creationId xmlns:p14="http://schemas.microsoft.com/office/powerpoint/2010/main" val="3375556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2717B5-1373-EC1A-D24D-298DA3F774EC}"/>
              </a:ext>
            </a:extLst>
          </p:cNvPr>
          <p:cNvSpPr>
            <a:spLocks noGrp="1"/>
          </p:cNvSpPr>
          <p:nvPr>
            <p:ph idx="1"/>
          </p:nvPr>
        </p:nvSpPr>
        <p:spPr>
          <a:xfrm>
            <a:off x="2294099" y="1908313"/>
            <a:ext cx="8596668" cy="4265571"/>
          </a:xfrm>
        </p:spPr>
        <p:txBody>
          <a:bodyPr>
            <a:normAutofit/>
          </a:bodyPr>
          <a:lstStyle/>
          <a:p>
            <a:endParaRPr lang="en-US" sz="5400" dirty="0"/>
          </a:p>
          <a:p>
            <a:pPr marL="0" indent="0">
              <a:buNone/>
            </a:pPr>
            <a:r>
              <a:rPr lang="en-US" sz="6000" b="1" dirty="0">
                <a:solidFill>
                  <a:schemeClr val="accent2">
                    <a:lumMod val="50000"/>
                  </a:schemeClr>
                </a:solidFill>
                <a:latin typeface="+mj-lt"/>
              </a:rPr>
              <a:t>Understanding</a:t>
            </a:r>
            <a:r>
              <a:rPr lang="en-US" sz="6000" b="1" dirty="0">
                <a:solidFill>
                  <a:schemeClr val="accent2">
                    <a:lumMod val="50000"/>
                  </a:schemeClr>
                </a:solidFill>
              </a:rPr>
              <a:t> the data</a:t>
            </a:r>
            <a:endParaRPr lang="en-CA" sz="6000" b="1" dirty="0">
              <a:solidFill>
                <a:schemeClr val="accent2">
                  <a:lumMod val="50000"/>
                </a:schemeClr>
              </a:solidFill>
            </a:endParaRPr>
          </a:p>
        </p:txBody>
      </p:sp>
    </p:spTree>
    <p:extLst>
      <p:ext uri="{BB962C8B-B14F-4D97-AF65-F5344CB8AC3E}">
        <p14:creationId xmlns:p14="http://schemas.microsoft.com/office/powerpoint/2010/main" val="2086725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642BD-C027-D0CC-D954-A9F6B80CC828}"/>
              </a:ext>
            </a:extLst>
          </p:cNvPr>
          <p:cNvSpPr>
            <a:spLocks noGrp="1"/>
          </p:cNvSpPr>
          <p:nvPr>
            <p:ph type="title"/>
          </p:nvPr>
        </p:nvSpPr>
        <p:spPr>
          <a:xfrm>
            <a:off x="838200" y="410817"/>
            <a:ext cx="10770706" cy="2631593"/>
          </a:xfrm>
        </p:spPr>
        <p:txBody>
          <a:bodyPr>
            <a:normAutofit fontScale="90000"/>
          </a:bodyPr>
          <a:lstStyle/>
          <a:p>
            <a:pPr algn="ctr"/>
            <a:r>
              <a:rPr lang="en-US" sz="6700" b="1" dirty="0">
                <a:solidFill>
                  <a:schemeClr val="accent2">
                    <a:lumMod val="50000"/>
                  </a:schemeClr>
                </a:solidFill>
              </a:rPr>
              <a:t>Target Variable</a:t>
            </a:r>
            <a:br>
              <a:rPr lang="en-US" dirty="0"/>
            </a:br>
            <a:br>
              <a:rPr lang="en-US" dirty="0"/>
            </a:br>
            <a:br>
              <a:rPr lang="en-US" dirty="0"/>
            </a:br>
            <a:endParaRPr lang="en-CA" dirty="0"/>
          </a:p>
        </p:txBody>
      </p:sp>
      <p:sp>
        <p:nvSpPr>
          <p:cNvPr id="3" name="Content Placeholder 2">
            <a:extLst>
              <a:ext uri="{FF2B5EF4-FFF2-40B4-BE49-F238E27FC236}">
                <a16:creationId xmlns:a16="http://schemas.microsoft.com/office/drawing/2014/main" id="{11EC74A5-B0F0-09E4-7575-90B45726A24E}"/>
              </a:ext>
            </a:extLst>
          </p:cNvPr>
          <p:cNvSpPr>
            <a:spLocks noGrp="1"/>
          </p:cNvSpPr>
          <p:nvPr>
            <p:ph idx="1"/>
          </p:nvPr>
        </p:nvSpPr>
        <p:spPr/>
        <p:txBody>
          <a:bodyPr>
            <a:normAutofit/>
          </a:bodyPr>
          <a:lstStyle/>
          <a:p>
            <a:r>
              <a:rPr lang="en-US" sz="2400" dirty="0">
                <a:solidFill>
                  <a:schemeClr val="accent2">
                    <a:lumMod val="50000"/>
                  </a:schemeClr>
                </a:solidFill>
              </a:rPr>
              <a:t>Customers who have churned: 1869</a:t>
            </a:r>
          </a:p>
          <a:p>
            <a:r>
              <a:rPr lang="en-US" sz="2400" dirty="0">
                <a:solidFill>
                  <a:schemeClr val="accent2">
                    <a:lumMod val="50000"/>
                  </a:schemeClr>
                </a:solidFill>
              </a:rPr>
              <a:t>Customers who are active: 5174</a:t>
            </a:r>
          </a:p>
          <a:p>
            <a:r>
              <a:rPr lang="en-US" sz="2400" dirty="0">
                <a:solidFill>
                  <a:schemeClr val="accent2">
                    <a:lumMod val="50000"/>
                  </a:schemeClr>
                </a:solidFill>
              </a:rPr>
              <a:t>So 26.5% of total customers were churned. </a:t>
            </a:r>
          </a:p>
          <a:p>
            <a:r>
              <a:rPr lang="en-US" sz="2400" dirty="0">
                <a:solidFill>
                  <a:schemeClr val="accent2">
                    <a:lumMod val="50000"/>
                  </a:schemeClr>
                </a:solidFill>
              </a:rPr>
              <a:t>We have to analyze all the features with respect to churn rate to get some insights to find who are high churners.</a:t>
            </a:r>
          </a:p>
        </p:txBody>
      </p:sp>
    </p:spTree>
    <p:extLst>
      <p:ext uri="{BB962C8B-B14F-4D97-AF65-F5344CB8AC3E}">
        <p14:creationId xmlns:p14="http://schemas.microsoft.com/office/powerpoint/2010/main" val="1577309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0F2DE-9DEB-9D4A-976F-175CB9D27906}"/>
              </a:ext>
            </a:extLst>
          </p:cNvPr>
          <p:cNvSpPr>
            <a:spLocks noGrp="1"/>
          </p:cNvSpPr>
          <p:nvPr>
            <p:ph type="title"/>
          </p:nvPr>
        </p:nvSpPr>
        <p:spPr>
          <a:xfrm>
            <a:off x="838200" y="365125"/>
            <a:ext cx="10515600" cy="1132371"/>
          </a:xfrm>
        </p:spPr>
        <p:txBody>
          <a:bodyPr>
            <a:normAutofit/>
          </a:bodyPr>
          <a:lstStyle/>
          <a:p>
            <a:r>
              <a:rPr lang="en-US" sz="6000" b="1" dirty="0">
                <a:solidFill>
                  <a:schemeClr val="accent2">
                    <a:lumMod val="50000"/>
                  </a:schemeClr>
                </a:solidFill>
              </a:rPr>
              <a:t>Initial Intuition and Missing Data</a:t>
            </a:r>
            <a:endParaRPr lang="en-CA" sz="6000" b="1" dirty="0">
              <a:solidFill>
                <a:schemeClr val="accent2">
                  <a:lumMod val="50000"/>
                </a:schemeClr>
              </a:solidFill>
            </a:endParaRPr>
          </a:p>
        </p:txBody>
      </p:sp>
      <p:pic>
        <p:nvPicPr>
          <p:cNvPr id="5" name="Picture 4">
            <a:extLst>
              <a:ext uri="{FF2B5EF4-FFF2-40B4-BE49-F238E27FC236}">
                <a16:creationId xmlns:a16="http://schemas.microsoft.com/office/drawing/2014/main" id="{04BB4DD0-370E-8603-405C-4B05B7A27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574" y="3273287"/>
            <a:ext cx="11290851" cy="3425686"/>
          </a:xfrm>
          <a:prstGeom prst="rect">
            <a:avLst/>
          </a:prstGeom>
          <a:ln>
            <a:solidFill>
              <a:schemeClr val="accent2">
                <a:lumMod val="50000"/>
              </a:schemeClr>
            </a:solidFill>
          </a:ln>
          <a:effectLst>
            <a:softEdge rad="12700"/>
          </a:effectLst>
        </p:spPr>
      </p:pic>
      <p:sp>
        <p:nvSpPr>
          <p:cNvPr id="4" name="Rectangle 3">
            <a:extLst>
              <a:ext uri="{FF2B5EF4-FFF2-40B4-BE49-F238E27FC236}">
                <a16:creationId xmlns:a16="http://schemas.microsoft.com/office/drawing/2014/main" id="{863B768E-2A48-354B-9602-DDE570701E57}"/>
              </a:ext>
            </a:extLst>
          </p:cNvPr>
          <p:cNvSpPr/>
          <p:nvPr/>
        </p:nvSpPr>
        <p:spPr>
          <a:xfrm>
            <a:off x="993912" y="1495287"/>
            <a:ext cx="10614991" cy="1778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accent2">
                    <a:lumMod val="50000"/>
                  </a:schemeClr>
                </a:solidFill>
              </a:rPr>
              <a:t>Here, we don't have any missing data initially.</a:t>
            </a:r>
          </a:p>
          <a:p>
            <a:r>
              <a:rPr lang="en-US" sz="2000" dirty="0">
                <a:solidFill>
                  <a:schemeClr val="accent2">
                    <a:lumMod val="50000"/>
                  </a:schemeClr>
                </a:solidFill>
              </a:rPr>
              <a:t>After converting the column total charges to numerical, we found that 11 rows have missing data.</a:t>
            </a:r>
          </a:p>
          <a:p>
            <a:r>
              <a:rPr lang="en-US" sz="2000" dirty="0">
                <a:solidFill>
                  <a:schemeClr val="accent2">
                    <a:lumMod val="50000"/>
                  </a:schemeClr>
                </a:solidFill>
              </a:rPr>
              <a:t>As only 0.16% of 7043 rows have missing data which is very little, we found it better to drop those 11 rows.</a:t>
            </a:r>
          </a:p>
          <a:p>
            <a:r>
              <a:rPr lang="en-US" sz="2000" i="0" dirty="0">
                <a:solidFill>
                  <a:schemeClr val="accent2">
                    <a:lumMod val="50000"/>
                  </a:schemeClr>
                </a:solidFill>
                <a:effectLst/>
              </a:rPr>
              <a:t>We have divided the customers into bins based on tenure e.g. for tenure &lt; 12 months: assign a tenure group if 1-12, for tenure between 1 to 2 Years, tenure group of 13-24; and so on.</a:t>
            </a:r>
            <a:endParaRPr lang="en-CA" sz="2000" dirty="0">
              <a:solidFill>
                <a:schemeClr val="accent2">
                  <a:lumMod val="50000"/>
                </a:schemeClr>
              </a:solidFill>
            </a:endParaRPr>
          </a:p>
          <a:p>
            <a:pPr algn="ctr"/>
            <a:endParaRPr lang="en-CA" dirty="0"/>
          </a:p>
        </p:txBody>
      </p:sp>
    </p:spTree>
    <p:extLst>
      <p:ext uri="{BB962C8B-B14F-4D97-AF65-F5344CB8AC3E}">
        <p14:creationId xmlns:p14="http://schemas.microsoft.com/office/powerpoint/2010/main" val="1051419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C9ABCA8-D5A4-D0AA-273B-12CBDF5E4214}"/>
              </a:ext>
            </a:extLst>
          </p:cNvPr>
          <p:cNvSpPr>
            <a:spLocks noGrp="1"/>
          </p:cNvSpPr>
          <p:nvPr>
            <p:ph type="title"/>
          </p:nvPr>
        </p:nvSpPr>
        <p:spPr>
          <a:xfrm>
            <a:off x="1101404" y="636104"/>
            <a:ext cx="8596668" cy="4147930"/>
          </a:xfrm>
        </p:spPr>
        <p:txBody>
          <a:bodyPr/>
          <a:lstStyle/>
          <a:p>
            <a:pPr algn="ctr"/>
            <a:br>
              <a:rPr lang="en-US" dirty="0"/>
            </a:br>
            <a:br>
              <a:rPr lang="en-US" dirty="0"/>
            </a:br>
            <a:r>
              <a:rPr lang="en-US" sz="5400" b="1" dirty="0"/>
              <a:t>       </a:t>
            </a:r>
            <a:r>
              <a:rPr lang="en-US" sz="6000" b="1" dirty="0">
                <a:solidFill>
                  <a:schemeClr val="accent2">
                    <a:lumMod val="50000"/>
                  </a:schemeClr>
                </a:solidFill>
              </a:rPr>
              <a:t>Categorical Analysis</a:t>
            </a:r>
            <a:endParaRPr lang="en-CA" sz="6000" b="1" dirty="0">
              <a:solidFill>
                <a:schemeClr val="accent2">
                  <a:lumMod val="50000"/>
                </a:schemeClr>
              </a:solidFill>
            </a:endParaRPr>
          </a:p>
        </p:txBody>
      </p:sp>
    </p:spTree>
    <p:extLst>
      <p:ext uri="{BB962C8B-B14F-4D97-AF65-F5344CB8AC3E}">
        <p14:creationId xmlns:p14="http://schemas.microsoft.com/office/powerpoint/2010/main" val="3644564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F713D-0020-14C7-1B16-2161FD74434C}"/>
              </a:ext>
            </a:extLst>
          </p:cNvPr>
          <p:cNvSpPr>
            <a:spLocks noGrp="1"/>
          </p:cNvSpPr>
          <p:nvPr>
            <p:ph type="title"/>
          </p:nvPr>
        </p:nvSpPr>
        <p:spPr>
          <a:xfrm>
            <a:off x="1061647" y="450574"/>
            <a:ext cx="8596668" cy="768626"/>
          </a:xfrm>
        </p:spPr>
        <p:txBody>
          <a:bodyPr>
            <a:normAutofit fontScale="90000"/>
          </a:bodyPr>
          <a:lstStyle/>
          <a:p>
            <a:r>
              <a:rPr lang="en-US" sz="6700" b="1" dirty="0">
                <a:solidFill>
                  <a:schemeClr val="accent2">
                    <a:lumMod val="50000"/>
                  </a:schemeClr>
                </a:solidFill>
              </a:rPr>
              <a:t>Univariate Analysis</a:t>
            </a:r>
            <a:br>
              <a:rPr lang="en-US" dirty="0"/>
            </a:br>
            <a:endParaRPr lang="en-CA" sz="2000" dirty="0">
              <a:solidFill>
                <a:schemeClr val="tx1"/>
              </a:solidFill>
            </a:endParaRPr>
          </a:p>
        </p:txBody>
      </p:sp>
      <p:sp>
        <p:nvSpPr>
          <p:cNvPr id="3" name="Content Placeholder 2">
            <a:extLst>
              <a:ext uri="{FF2B5EF4-FFF2-40B4-BE49-F238E27FC236}">
                <a16:creationId xmlns:a16="http://schemas.microsoft.com/office/drawing/2014/main" id="{C027F782-654F-1CD4-9D4A-137AC106496C}"/>
              </a:ext>
            </a:extLst>
          </p:cNvPr>
          <p:cNvSpPr>
            <a:spLocks noGrp="1"/>
          </p:cNvSpPr>
          <p:nvPr>
            <p:ph idx="1"/>
          </p:nvPr>
        </p:nvSpPr>
        <p:spPr>
          <a:xfrm>
            <a:off x="569843" y="1060174"/>
            <a:ext cx="8464147" cy="5632174"/>
          </a:xfrm>
          <a:ln>
            <a:solidFill>
              <a:schemeClr val="accent2">
                <a:lumMod val="50000"/>
              </a:schemeClr>
            </a:solidFill>
          </a:ln>
        </p:spPr>
        <p:txBody>
          <a:bodyPr>
            <a:normAutofit fontScale="92500" lnSpcReduction="20000"/>
          </a:bodyPr>
          <a:lstStyle/>
          <a:p>
            <a:pPr marL="0" indent="0">
              <a:lnSpc>
                <a:spcPct val="120000"/>
              </a:lnSpc>
              <a:buNone/>
            </a:pPr>
            <a:r>
              <a:rPr lang="en-US" sz="1900" dirty="0">
                <a:solidFill>
                  <a:schemeClr val="accent2">
                    <a:lumMod val="50000"/>
                  </a:schemeClr>
                </a:solidFill>
              </a:rPr>
              <a:t>We have analyzed all the features one by one with respect to churn rate and we have plotted 17 charts. Some initial insights we got are:</a:t>
            </a:r>
          </a:p>
          <a:p>
            <a:pPr marL="0" indent="0">
              <a:buNone/>
            </a:pPr>
            <a:r>
              <a:rPr lang="en-US" sz="1900" dirty="0">
                <a:solidFill>
                  <a:schemeClr val="accent2">
                    <a:lumMod val="50000"/>
                  </a:schemeClr>
                </a:solidFill>
              </a:rPr>
              <a:t>1. Senior Citizen Customers are more likely to churn with a churn rate of 41%.</a:t>
            </a:r>
          </a:p>
          <a:p>
            <a:pPr marL="0" indent="0">
              <a:buNone/>
            </a:pPr>
            <a:r>
              <a:rPr lang="en-US" sz="1900" dirty="0">
                <a:solidFill>
                  <a:schemeClr val="accent2">
                    <a:lumMod val="50000"/>
                  </a:schemeClr>
                </a:solidFill>
              </a:rPr>
              <a:t>2. Customers with no partner are more likely to churn with a churn rate of 33%.</a:t>
            </a:r>
          </a:p>
          <a:p>
            <a:pPr marL="0" indent="0">
              <a:buNone/>
            </a:pPr>
            <a:r>
              <a:rPr lang="en-US" sz="1900" dirty="0">
                <a:solidFill>
                  <a:schemeClr val="accent2">
                    <a:lumMod val="50000"/>
                  </a:schemeClr>
                </a:solidFill>
              </a:rPr>
              <a:t>3. Customers with no dependents are more likely to churn with a churn rate of 31%.</a:t>
            </a:r>
          </a:p>
          <a:p>
            <a:pPr marL="0" indent="0">
              <a:buNone/>
            </a:pPr>
            <a:r>
              <a:rPr lang="en-US" sz="1900" dirty="0">
                <a:solidFill>
                  <a:schemeClr val="accent2">
                    <a:lumMod val="50000"/>
                  </a:schemeClr>
                </a:solidFill>
              </a:rPr>
              <a:t>4. Customers with fiber optic internet service are more likely to churn with a churn rate of 42%.</a:t>
            </a:r>
          </a:p>
          <a:p>
            <a:pPr marL="0" indent="0">
              <a:buNone/>
            </a:pPr>
            <a:r>
              <a:rPr lang="en-US" sz="1900" dirty="0">
                <a:solidFill>
                  <a:schemeClr val="accent2">
                    <a:lumMod val="50000"/>
                  </a:schemeClr>
                </a:solidFill>
              </a:rPr>
              <a:t>5. Customers with no online security are more likely to churn with a churn rate of 42%.</a:t>
            </a:r>
          </a:p>
          <a:p>
            <a:pPr marL="0" indent="0">
              <a:buNone/>
            </a:pPr>
            <a:r>
              <a:rPr lang="en-US" sz="1900" dirty="0">
                <a:solidFill>
                  <a:schemeClr val="accent2">
                    <a:lumMod val="50000"/>
                  </a:schemeClr>
                </a:solidFill>
              </a:rPr>
              <a:t>6. Customers with no online backup are more likely to churn with a churn rate of 40%.</a:t>
            </a:r>
          </a:p>
          <a:p>
            <a:pPr marL="0" indent="0">
              <a:buNone/>
            </a:pPr>
            <a:r>
              <a:rPr lang="en-US" sz="1900" dirty="0">
                <a:solidFill>
                  <a:schemeClr val="accent2">
                    <a:lumMod val="50000"/>
                  </a:schemeClr>
                </a:solidFill>
              </a:rPr>
              <a:t>7. Customers with no device protection are more likely to churn with a churn rate of 39%.</a:t>
            </a:r>
          </a:p>
          <a:p>
            <a:pPr marL="0" indent="0">
              <a:buNone/>
            </a:pPr>
            <a:r>
              <a:rPr lang="en-US" sz="1900" dirty="0">
                <a:solidFill>
                  <a:schemeClr val="accent2">
                    <a:lumMod val="50000"/>
                  </a:schemeClr>
                </a:solidFill>
              </a:rPr>
              <a:t>8. Customers with no tech support are more likely to churn with a churn rate of 41%.</a:t>
            </a:r>
          </a:p>
          <a:p>
            <a:pPr marL="0" indent="0">
              <a:buNone/>
            </a:pPr>
            <a:r>
              <a:rPr lang="en-US" sz="1900" dirty="0">
                <a:solidFill>
                  <a:schemeClr val="accent2">
                    <a:lumMod val="50000"/>
                  </a:schemeClr>
                </a:solidFill>
              </a:rPr>
              <a:t>9. Customers who have month-to-month contracts are more likely to churn with a churn rate of 43%.</a:t>
            </a:r>
          </a:p>
          <a:p>
            <a:pPr marL="0" indent="0">
              <a:buNone/>
            </a:pPr>
            <a:r>
              <a:rPr lang="en-US" sz="1900" dirty="0">
                <a:solidFill>
                  <a:schemeClr val="accent2">
                    <a:lumMod val="50000"/>
                  </a:schemeClr>
                </a:solidFill>
              </a:rPr>
              <a:t>10. Customers who have paperless billing are more likely to churn with a churn rate of 33%.</a:t>
            </a:r>
          </a:p>
          <a:p>
            <a:pPr marL="0" indent="0">
              <a:buNone/>
            </a:pPr>
            <a:r>
              <a:rPr lang="en-US" sz="1900" dirty="0">
                <a:solidFill>
                  <a:schemeClr val="accent2">
                    <a:lumMod val="50000"/>
                  </a:schemeClr>
                </a:solidFill>
              </a:rPr>
              <a:t>11. Customers who make payments via electronic cheques are more likely to churn with a churn rate of 42%.</a:t>
            </a:r>
          </a:p>
          <a:p>
            <a:pPr marL="0" indent="0">
              <a:buNone/>
            </a:pPr>
            <a:r>
              <a:rPr lang="en-US" sz="1900" dirty="0">
                <a:solidFill>
                  <a:schemeClr val="accent2">
                    <a:lumMod val="50000"/>
                  </a:schemeClr>
                </a:solidFill>
              </a:rPr>
              <a:t>12. Customers having tenure between 1 to 12 months are more likely to churn with a churn rate of 48%.</a:t>
            </a:r>
          </a:p>
          <a:p>
            <a:endParaRPr lang="en-US" sz="1800" dirty="0">
              <a:solidFill>
                <a:schemeClr val="accent2">
                  <a:lumMod val="75000"/>
                </a:schemeClr>
              </a:solidFill>
            </a:endParaRPr>
          </a:p>
          <a:p>
            <a:endParaRPr lang="en-US" dirty="0"/>
          </a:p>
        </p:txBody>
      </p:sp>
      <p:pic>
        <p:nvPicPr>
          <p:cNvPr id="11" name="Picture 10">
            <a:extLst>
              <a:ext uri="{FF2B5EF4-FFF2-40B4-BE49-F238E27FC236}">
                <a16:creationId xmlns:a16="http://schemas.microsoft.com/office/drawing/2014/main" id="{2AFF3727-0C94-9D07-4745-B42044C68A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8883" y="2994991"/>
            <a:ext cx="3193117" cy="1902172"/>
          </a:xfrm>
          <a:prstGeom prst="rect">
            <a:avLst/>
          </a:prstGeom>
          <a:ln>
            <a:solidFill>
              <a:schemeClr val="accent2">
                <a:lumMod val="50000"/>
              </a:schemeClr>
            </a:solidFill>
          </a:ln>
          <a:effectLst>
            <a:softEdge rad="12700"/>
          </a:effectLst>
        </p:spPr>
      </p:pic>
      <p:pic>
        <p:nvPicPr>
          <p:cNvPr id="13" name="Picture 12">
            <a:extLst>
              <a:ext uri="{FF2B5EF4-FFF2-40B4-BE49-F238E27FC236}">
                <a16:creationId xmlns:a16="http://schemas.microsoft.com/office/drawing/2014/main" id="{35EE1029-FB54-07FF-1B67-00496A6034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3991" y="1060173"/>
            <a:ext cx="3158010" cy="1934817"/>
          </a:xfrm>
          <a:prstGeom prst="rect">
            <a:avLst/>
          </a:prstGeom>
          <a:ln>
            <a:solidFill>
              <a:schemeClr val="accent2">
                <a:lumMod val="50000"/>
              </a:schemeClr>
            </a:solidFill>
          </a:ln>
          <a:effectLst>
            <a:softEdge rad="12700"/>
          </a:effectLst>
        </p:spPr>
      </p:pic>
      <p:pic>
        <p:nvPicPr>
          <p:cNvPr id="15" name="Picture 14">
            <a:extLst>
              <a:ext uri="{FF2B5EF4-FFF2-40B4-BE49-F238E27FC236}">
                <a16:creationId xmlns:a16="http://schemas.microsoft.com/office/drawing/2014/main" id="{489F2925-9014-1372-4CAD-3B077F8B24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8882" y="4897163"/>
            <a:ext cx="3193118" cy="1795185"/>
          </a:xfrm>
          <a:prstGeom prst="rect">
            <a:avLst/>
          </a:prstGeom>
          <a:ln>
            <a:solidFill>
              <a:schemeClr val="accent2">
                <a:lumMod val="50000"/>
              </a:schemeClr>
            </a:solidFill>
          </a:ln>
          <a:effectLst>
            <a:softEdge rad="12700"/>
          </a:effectLst>
        </p:spPr>
      </p:pic>
    </p:spTree>
    <p:extLst>
      <p:ext uri="{BB962C8B-B14F-4D97-AF65-F5344CB8AC3E}">
        <p14:creationId xmlns:p14="http://schemas.microsoft.com/office/powerpoint/2010/main" val="2829103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2D8F77-B7BF-42C3-267A-2F5BB9EE4AC6}"/>
              </a:ext>
            </a:extLst>
          </p:cNvPr>
          <p:cNvSpPr>
            <a:spLocks noGrp="1"/>
          </p:cNvSpPr>
          <p:nvPr>
            <p:ph idx="1"/>
          </p:nvPr>
        </p:nvSpPr>
        <p:spPr>
          <a:xfrm>
            <a:off x="838200" y="2348948"/>
            <a:ext cx="10515600" cy="2451652"/>
          </a:xfrm>
        </p:spPr>
        <p:txBody>
          <a:bodyPr>
            <a:normAutofit/>
          </a:bodyPr>
          <a:lstStyle/>
          <a:p>
            <a:pPr marL="0" indent="0" algn="ctr">
              <a:buNone/>
            </a:pPr>
            <a:r>
              <a:rPr lang="en-US" sz="6000" b="1" dirty="0">
                <a:solidFill>
                  <a:schemeClr val="accent2">
                    <a:lumMod val="50000"/>
                  </a:schemeClr>
                </a:solidFill>
              </a:rPr>
              <a:t>Numerical Analysis </a:t>
            </a:r>
          </a:p>
        </p:txBody>
      </p:sp>
    </p:spTree>
    <p:extLst>
      <p:ext uri="{BB962C8B-B14F-4D97-AF65-F5344CB8AC3E}">
        <p14:creationId xmlns:p14="http://schemas.microsoft.com/office/powerpoint/2010/main" val="494623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7FF23-61C9-022E-CCB5-C760C07C1570}"/>
              </a:ext>
            </a:extLst>
          </p:cNvPr>
          <p:cNvSpPr>
            <a:spLocks noGrp="1"/>
          </p:cNvSpPr>
          <p:nvPr>
            <p:ph type="title"/>
          </p:nvPr>
        </p:nvSpPr>
        <p:spPr>
          <a:xfrm>
            <a:off x="838200" y="365126"/>
            <a:ext cx="10515600" cy="904876"/>
          </a:xfrm>
        </p:spPr>
        <p:txBody>
          <a:bodyPr>
            <a:normAutofit fontScale="90000"/>
          </a:bodyPr>
          <a:lstStyle/>
          <a:p>
            <a:r>
              <a:rPr lang="en-US" dirty="0"/>
              <a:t>    </a:t>
            </a:r>
            <a:r>
              <a:rPr lang="en-US" sz="6000" b="1" dirty="0">
                <a:solidFill>
                  <a:schemeClr val="accent2">
                    <a:lumMod val="50000"/>
                  </a:schemeClr>
                </a:solidFill>
              </a:rPr>
              <a:t>Monthly charges vs. Total charges</a:t>
            </a:r>
            <a:endParaRPr lang="en-CA" sz="6000" b="1" dirty="0">
              <a:solidFill>
                <a:schemeClr val="accent2">
                  <a:lumMod val="50000"/>
                </a:schemeClr>
              </a:solidFill>
            </a:endParaRPr>
          </a:p>
        </p:txBody>
      </p:sp>
      <p:pic>
        <p:nvPicPr>
          <p:cNvPr id="5" name="Content Placeholder 4">
            <a:extLst>
              <a:ext uri="{FF2B5EF4-FFF2-40B4-BE49-F238E27FC236}">
                <a16:creationId xmlns:a16="http://schemas.microsoft.com/office/drawing/2014/main" id="{5FB776E8-8AB1-B58A-3FB6-025703D065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270001"/>
            <a:ext cx="9965635" cy="4018340"/>
          </a:xfrm>
        </p:spPr>
      </p:pic>
      <p:sp>
        <p:nvSpPr>
          <p:cNvPr id="6" name="TextBox 5">
            <a:extLst>
              <a:ext uri="{FF2B5EF4-FFF2-40B4-BE49-F238E27FC236}">
                <a16:creationId xmlns:a16="http://schemas.microsoft.com/office/drawing/2014/main" id="{418C70F1-81C5-9C28-CB40-1579ECC0CA1F}"/>
              </a:ext>
            </a:extLst>
          </p:cNvPr>
          <p:cNvSpPr txBox="1"/>
          <p:nvPr/>
        </p:nvSpPr>
        <p:spPr>
          <a:xfrm>
            <a:off x="1676398" y="5288340"/>
            <a:ext cx="9677401" cy="1200329"/>
          </a:xfrm>
          <a:prstGeom prst="rect">
            <a:avLst/>
          </a:prstGeom>
          <a:noFill/>
        </p:spPr>
        <p:txBody>
          <a:bodyPr wrap="square" rtlCol="0">
            <a:spAutoFit/>
          </a:bodyPr>
          <a:lstStyle/>
          <a:p>
            <a:r>
              <a:rPr lang="en-US" sz="2400" b="1" dirty="0">
                <a:solidFill>
                  <a:schemeClr val="accent2">
                    <a:lumMod val="50000"/>
                  </a:schemeClr>
                </a:solidFill>
              </a:rPr>
              <a:t>Findings:</a:t>
            </a:r>
          </a:p>
          <a:p>
            <a:r>
              <a:rPr lang="en-US" sz="2400" dirty="0">
                <a:solidFill>
                  <a:schemeClr val="accent2">
                    <a:lumMod val="50000"/>
                  </a:schemeClr>
                </a:solidFill>
              </a:rPr>
              <a:t>1. There is a positive correlation between total charges and monthly charges.</a:t>
            </a:r>
          </a:p>
          <a:p>
            <a:r>
              <a:rPr lang="en-US" sz="2400" b="0" i="0" dirty="0">
                <a:solidFill>
                  <a:schemeClr val="accent2">
                    <a:lumMod val="50000"/>
                  </a:schemeClr>
                </a:solidFill>
                <a:effectLst/>
              </a:rPr>
              <a:t>2. Total Charges increase as Monthly Charges increase.</a:t>
            </a:r>
            <a:endParaRPr lang="en-CA" sz="2400" dirty="0">
              <a:solidFill>
                <a:schemeClr val="accent2">
                  <a:lumMod val="50000"/>
                </a:schemeClr>
              </a:solidFill>
            </a:endParaRPr>
          </a:p>
        </p:txBody>
      </p:sp>
    </p:spTree>
    <p:extLst>
      <p:ext uri="{BB962C8B-B14F-4D97-AF65-F5344CB8AC3E}">
        <p14:creationId xmlns:p14="http://schemas.microsoft.com/office/powerpoint/2010/main" val="1992819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259</TotalTime>
  <Words>779</Words>
  <Application>Microsoft Office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Helvetica Neue</vt:lpstr>
      <vt:lpstr>Office Theme</vt:lpstr>
      <vt:lpstr>Customer Churn Analysis </vt:lpstr>
      <vt:lpstr>  Business Understanding  &amp;  Overview</vt:lpstr>
      <vt:lpstr>PowerPoint Presentation</vt:lpstr>
      <vt:lpstr>Target Variable   </vt:lpstr>
      <vt:lpstr>Initial Intuition and Missing Data</vt:lpstr>
      <vt:lpstr>         Categorical Analysis</vt:lpstr>
      <vt:lpstr>Univariate Analysis </vt:lpstr>
      <vt:lpstr>PowerPoint Presentation</vt:lpstr>
      <vt:lpstr>    Monthly charges vs. Total charges</vt:lpstr>
      <vt:lpstr>Monthly charges vs Churn</vt:lpstr>
      <vt:lpstr>Total Charges vs churn</vt:lpstr>
      <vt:lpstr>        Analyzing 3 parameters</vt:lpstr>
      <vt:lpstr>Bi-variate Analysis</vt:lpstr>
      <vt:lpstr>Final Thoughts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Analysis </dc:title>
  <dc:creator>Admin</dc:creator>
  <cp:lastModifiedBy>Admin</cp:lastModifiedBy>
  <cp:revision>8</cp:revision>
  <dcterms:created xsi:type="dcterms:W3CDTF">2023-09-01T21:08:13Z</dcterms:created>
  <dcterms:modified xsi:type="dcterms:W3CDTF">2023-09-08T21:57:45Z</dcterms:modified>
</cp:coreProperties>
</file>