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18"/>
  </p:notesMasterIdLst>
  <p:sldIdLst>
    <p:sldId id="256" r:id="rId2"/>
    <p:sldId id="257" r:id="rId3"/>
    <p:sldId id="258" r:id="rId4"/>
    <p:sldId id="259" r:id="rId5"/>
    <p:sldId id="260" r:id="rId6"/>
    <p:sldId id="272" r:id="rId7"/>
    <p:sldId id="273" r:id="rId8"/>
    <p:sldId id="280" r:id="rId9"/>
    <p:sldId id="274" r:id="rId10"/>
    <p:sldId id="275" r:id="rId11"/>
    <p:sldId id="276" r:id="rId12"/>
    <p:sldId id="277" r:id="rId13"/>
    <p:sldId id="278" r:id="rId14"/>
    <p:sldId id="279"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1B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8" autoAdjust="0"/>
    <p:restoredTop sz="94291" autoAdjust="0"/>
  </p:normalViewPr>
  <p:slideViewPr>
    <p:cSldViewPr snapToGrid="0">
      <p:cViewPr>
        <p:scale>
          <a:sx n="70" d="100"/>
          <a:sy n="70" d="100"/>
        </p:scale>
        <p:origin x="732" y="30"/>
      </p:cViewPr>
      <p:guideLst/>
    </p:cSldViewPr>
  </p:slideViewPr>
  <p:outlineViewPr>
    <p:cViewPr>
      <p:scale>
        <a:sx n="33" d="100"/>
        <a:sy n="33" d="100"/>
      </p:scale>
      <p:origin x="0" y="-19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EBEED-A6EF-4447-94F2-5EAFDF8709CB}" type="datetimeFigureOut">
              <a:rPr lang="en-CA" smtClean="0"/>
              <a:t>2023-11-22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B6E68-C4D1-417F-8AC2-6F8038A521E0}" type="slidenum">
              <a:rPr lang="en-CA" smtClean="0"/>
              <a:t>‹#›</a:t>
            </a:fld>
            <a:endParaRPr lang="en-CA"/>
          </a:p>
        </p:txBody>
      </p:sp>
    </p:spTree>
    <p:extLst>
      <p:ext uri="{BB962C8B-B14F-4D97-AF65-F5344CB8AC3E}">
        <p14:creationId xmlns:p14="http://schemas.microsoft.com/office/powerpoint/2010/main" val="417125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A8B6E68-C4D1-417F-8AC2-6F8038A521E0}" type="slidenum">
              <a:rPr lang="en-CA" smtClean="0"/>
              <a:t>10</a:t>
            </a:fld>
            <a:endParaRPr lang="en-CA"/>
          </a:p>
        </p:txBody>
      </p:sp>
    </p:spTree>
    <p:extLst>
      <p:ext uri="{BB962C8B-B14F-4D97-AF65-F5344CB8AC3E}">
        <p14:creationId xmlns:p14="http://schemas.microsoft.com/office/powerpoint/2010/main" val="63552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A8B6E68-C4D1-417F-8AC2-6F8038A521E0}" type="slidenum">
              <a:rPr lang="en-CA" smtClean="0"/>
              <a:t>15</a:t>
            </a:fld>
            <a:endParaRPr lang="en-CA"/>
          </a:p>
        </p:txBody>
      </p:sp>
    </p:spTree>
    <p:extLst>
      <p:ext uri="{BB962C8B-B14F-4D97-AF65-F5344CB8AC3E}">
        <p14:creationId xmlns:p14="http://schemas.microsoft.com/office/powerpoint/2010/main" val="133844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BCC9-5A27-C573-0BC3-6048CA8A67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8668F6A-52EA-F9AB-697D-56EA5FA65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2907D5D-22A9-21B3-8E8C-5E194BED3DC1}"/>
              </a:ext>
            </a:extLst>
          </p:cNvPr>
          <p:cNvSpPr>
            <a:spLocks noGrp="1"/>
          </p:cNvSpPr>
          <p:nvPr>
            <p:ph type="dt" sz="half" idx="10"/>
          </p:nvPr>
        </p:nvSpPr>
        <p:spPr/>
        <p:txBody>
          <a:bodyPr/>
          <a:lstStyle/>
          <a:p>
            <a:fld id="{7EAD70B9-A7E7-464B-BAAA-1BB83AA73A2A}" type="datetimeFigureOut">
              <a:rPr lang="en-CA" smtClean="0"/>
              <a:t>2023-11-22</a:t>
            </a:fld>
            <a:endParaRPr lang="en-CA"/>
          </a:p>
        </p:txBody>
      </p:sp>
      <p:sp>
        <p:nvSpPr>
          <p:cNvPr id="5" name="Footer Placeholder 4">
            <a:extLst>
              <a:ext uri="{FF2B5EF4-FFF2-40B4-BE49-F238E27FC236}">
                <a16:creationId xmlns:a16="http://schemas.microsoft.com/office/drawing/2014/main" id="{6E4C9125-0A61-3B95-EC13-6263CF501A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6BBEE00-7805-B4E6-D6A9-40722A9E24B5}"/>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46179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E428-C8C4-8FCF-27F6-402428464C1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2A65970-6ABD-D5CD-36F3-8483BA62A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7F483B6-30A5-C188-B70F-5C5476334E32}"/>
              </a:ext>
            </a:extLst>
          </p:cNvPr>
          <p:cNvSpPr>
            <a:spLocks noGrp="1"/>
          </p:cNvSpPr>
          <p:nvPr>
            <p:ph type="dt" sz="half" idx="10"/>
          </p:nvPr>
        </p:nvSpPr>
        <p:spPr/>
        <p:txBody>
          <a:bodyPr/>
          <a:lstStyle/>
          <a:p>
            <a:fld id="{7EAD70B9-A7E7-464B-BAAA-1BB83AA73A2A}" type="datetimeFigureOut">
              <a:rPr lang="en-CA" smtClean="0"/>
              <a:t>2023-11-22</a:t>
            </a:fld>
            <a:endParaRPr lang="en-CA"/>
          </a:p>
        </p:txBody>
      </p:sp>
      <p:sp>
        <p:nvSpPr>
          <p:cNvPr id="5" name="Footer Placeholder 4">
            <a:extLst>
              <a:ext uri="{FF2B5EF4-FFF2-40B4-BE49-F238E27FC236}">
                <a16:creationId xmlns:a16="http://schemas.microsoft.com/office/drawing/2014/main" id="{11EA8B15-53E7-D140-0111-A20D4B4B500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89D47C-5541-E312-36E0-DBA046D355D6}"/>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23021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895F02-08DC-55B4-CE32-361CB9AC00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A95A172-ED71-F2C0-B389-8D578CFE07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3DD380-C810-76F4-9B8C-976262B6E3C6}"/>
              </a:ext>
            </a:extLst>
          </p:cNvPr>
          <p:cNvSpPr>
            <a:spLocks noGrp="1"/>
          </p:cNvSpPr>
          <p:nvPr>
            <p:ph type="dt" sz="half" idx="10"/>
          </p:nvPr>
        </p:nvSpPr>
        <p:spPr/>
        <p:txBody>
          <a:bodyPr/>
          <a:lstStyle/>
          <a:p>
            <a:fld id="{7EAD70B9-A7E7-464B-BAAA-1BB83AA73A2A}" type="datetimeFigureOut">
              <a:rPr lang="en-CA" smtClean="0"/>
              <a:t>2023-11-22</a:t>
            </a:fld>
            <a:endParaRPr lang="en-CA"/>
          </a:p>
        </p:txBody>
      </p:sp>
      <p:sp>
        <p:nvSpPr>
          <p:cNvPr id="5" name="Footer Placeholder 4">
            <a:extLst>
              <a:ext uri="{FF2B5EF4-FFF2-40B4-BE49-F238E27FC236}">
                <a16:creationId xmlns:a16="http://schemas.microsoft.com/office/drawing/2014/main" id="{A5872E76-3114-5791-8930-6D050E2275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26E00E-8191-A611-4D12-B3AFFAEB7306}"/>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119699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6B5-7286-9266-864F-6FE1C26C399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8BB0C78-ABDA-2DBB-A236-DED8949534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B6EAA2-6EA0-9565-7DAB-4101D06292E7}"/>
              </a:ext>
            </a:extLst>
          </p:cNvPr>
          <p:cNvSpPr>
            <a:spLocks noGrp="1"/>
          </p:cNvSpPr>
          <p:nvPr>
            <p:ph type="dt" sz="half" idx="10"/>
          </p:nvPr>
        </p:nvSpPr>
        <p:spPr/>
        <p:txBody>
          <a:bodyPr/>
          <a:lstStyle/>
          <a:p>
            <a:fld id="{7EAD70B9-A7E7-464B-BAAA-1BB83AA73A2A}" type="datetimeFigureOut">
              <a:rPr lang="en-CA" smtClean="0"/>
              <a:t>2023-11-22</a:t>
            </a:fld>
            <a:endParaRPr lang="en-CA"/>
          </a:p>
        </p:txBody>
      </p:sp>
      <p:sp>
        <p:nvSpPr>
          <p:cNvPr id="5" name="Footer Placeholder 4">
            <a:extLst>
              <a:ext uri="{FF2B5EF4-FFF2-40B4-BE49-F238E27FC236}">
                <a16:creationId xmlns:a16="http://schemas.microsoft.com/office/drawing/2014/main" id="{C8F2B707-8400-216A-5F3D-8166D4DD6D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EBE94EA-6B5C-0DBE-84A7-82C7BC4C0D97}"/>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89603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2BB4-CD94-7A57-2FDD-19D0FC2660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53CFA99-E5B5-0A18-6B7E-5866AE8EB2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BB3A1-8818-805C-D457-BD51CA454270}"/>
              </a:ext>
            </a:extLst>
          </p:cNvPr>
          <p:cNvSpPr>
            <a:spLocks noGrp="1"/>
          </p:cNvSpPr>
          <p:nvPr>
            <p:ph type="dt" sz="half" idx="10"/>
          </p:nvPr>
        </p:nvSpPr>
        <p:spPr/>
        <p:txBody>
          <a:bodyPr/>
          <a:lstStyle/>
          <a:p>
            <a:fld id="{7EAD70B9-A7E7-464B-BAAA-1BB83AA73A2A}" type="datetimeFigureOut">
              <a:rPr lang="en-CA" smtClean="0"/>
              <a:t>2023-11-22</a:t>
            </a:fld>
            <a:endParaRPr lang="en-CA"/>
          </a:p>
        </p:txBody>
      </p:sp>
      <p:sp>
        <p:nvSpPr>
          <p:cNvPr id="5" name="Footer Placeholder 4">
            <a:extLst>
              <a:ext uri="{FF2B5EF4-FFF2-40B4-BE49-F238E27FC236}">
                <a16:creationId xmlns:a16="http://schemas.microsoft.com/office/drawing/2014/main" id="{865D5405-347D-1CF3-A9BB-84BB1E5605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E1A0B5-6F18-1CF8-A5BB-94C3D2F6AC1D}"/>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1061696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2A5D-D855-0BAF-0361-FBE821B6C0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4380234-23EC-9A51-D6F5-06EFEBB1A6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129D66F-B62B-497A-4163-9741130677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F5EA34C-999A-9214-0CD8-6E7A1D504900}"/>
              </a:ext>
            </a:extLst>
          </p:cNvPr>
          <p:cNvSpPr>
            <a:spLocks noGrp="1"/>
          </p:cNvSpPr>
          <p:nvPr>
            <p:ph type="dt" sz="half" idx="10"/>
          </p:nvPr>
        </p:nvSpPr>
        <p:spPr/>
        <p:txBody>
          <a:bodyPr/>
          <a:lstStyle/>
          <a:p>
            <a:fld id="{7EAD70B9-A7E7-464B-BAAA-1BB83AA73A2A}" type="datetimeFigureOut">
              <a:rPr lang="en-CA" smtClean="0"/>
              <a:t>2023-11-22</a:t>
            </a:fld>
            <a:endParaRPr lang="en-CA"/>
          </a:p>
        </p:txBody>
      </p:sp>
      <p:sp>
        <p:nvSpPr>
          <p:cNvPr id="6" name="Footer Placeholder 5">
            <a:extLst>
              <a:ext uri="{FF2B5EF4-FFF2-40B4-BE49-F238E27FC236}">
                <a16:creationId xmlns:a16="http://schemas.microsoft.com/office/drawing/2014/main" id="{32EA5E8E-5080-B41B-63E7-D0409BA300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95F75D4-7719-FF5D-4130-878376469ADE}"/>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18130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F48C-B446-F2B9-1739-EDFA0FF902B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4ED386-D972-B2BC-B4C5-AFC35A4D5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0B675-A499-ACC2-FAB6-570B1D1DD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F46CC6-6C62-52F4-952C-C817B476A8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09D543-6A3B-4B04-ADC2-47BD95F7E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0EC1836-FEB5-D313-5CD7-19A114EDB408}"/>
              </a:ext>
            </a:extLst>
          </p:cNvPr>
          <p:cNvSpPr>
            <a:spLocks noGrp="1"/>
          </p:cNvSpPr>
          <p:nvPr>
            <p:ph type="dt" sz="half" idx="10"/>
          </p:nvPr>
        </p:nvSpPr>
        <p:spPr/>
        <p:txBody>
          <a:bodyPr/>
          <a:lstStyle/>
          <a:p>
            <a:fld id="{7EAD70B9-A7E7-464B-BAAA-1BB83AA73A2A}" type="datetimeFigureOut">
              <a:rPr lang="en-CA" smtClean="0"/>
              <a:t>2023-11-22</a:t>
            </a:fld>
            <a:endParaRPr lang="en-CA"/>
          </a:p>
        </p:txBody>
      </p:sp>
      <p:sp>
        <p:nvSpPr>
          <p:cNvPr id="8" name="Footer Placeholder 7">
            <a:extLst>
              <a:ext uri="{FF2B5EF4-FFF2-40B4-BE49-F238E27FC236}">
                <a16:creationId xmlns:a16="http://schemas.microsoft.com/office/drawing/2014/main" id="{0F557B90-4AF6-A7CF-8E44-9FE227F0FCF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55777C6-647A-270F-2097-88BC0DB23D6E}"/>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74752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A78B-51D8-5FC8-C6DC-564DE868408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E5FB04D-7607-5BE9-9444-A00B068ECACE}"/>
              </a:ext>
            </a:extLst>
          </p:cNvPr>
          <p:cNvSpPr>
            <a:spLocks noGrp="1"/>
          </p:cNvSpPr>
          <p:nvPr>
            <p:ph type="dt" sz="half" idx="10"/>
          </p:nvPr>
        </p:nvSpPr>
        <p:spPr/>
        <p:txBody>
          <a:bodyPr/>
          <a:lstStyle/>
          <a:p>
            <a:fld id="{7EAD70B9-A7E7-464B-BAAA-1BB83AA73A2A}" type="datetimeFigureOut">
              <a:rPr lang="en-CA" smtClean="0"/>
              <a:t>2023-11-22</a:t>
            </a:fld>
            <a:endParaRPr lang="en-CA"/>
          </a:p>
        </p:txBody>
      </p:sp>
      <p:sp>
        <p:nvSpPr>
          <p:cNvPr id="4" name="Footer Placeholder 3">
            <a:extLst>
              <a:ext uri="{FF2B5EF4-FFF2-40B4-BE49-F238E27FC236}">
                <a16:creationId xmlns:a16="http://schemas.microsoft.com/office/drawing/2014/main" id="{2393E2FA-035C-22A3-C1DE-D7A7751EDCC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C54BA38-12FD-C044-07DA-D0450005CB32}"/>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152453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6A367E-86CB-60E6-41F4-9D4050FDB0DD}"/>
              </a:ext>
            </a:extLst>
          </p:cNvPr>
          <p:cNvSpPr>
            <a:spLocks noGrp="1"/>
          </p:cNvSpPr>
          <p:nvPr>
            <p:ph type="dt" sz="half" idx="10"/>
          </p:nvPr>
        </p:nvSpPr>
        <p:spPr/>
        <p:txBody>
          <a:bodyPr/>
          <a:lstStyle/>
          <a:p>
            <a:fld id="{7EAD70B9-A7E7-464B-BAAA-1BB83AA73A2A}" type="datetimeFigureOut">
              <a:rPr lang="en-CA" smtClean="0"/>
              <a:t>2023-11-22</a:t>
            </a:fld>
            <a:endParaRPr lang="en-CA"/>
          </a:p>
        </p:txBody>
      </p:sp>
      <p:sp>
        <p:nvSpPr>
          <p:cNvPr id="3" name="Footer Placeholder 2">
            <a:extLst>
              <a:ext uri="{FF2B5EF4-FFF2-40B4-BE49-F238E27FC236}">
                <a16:creationId xmlns:a16="http://schemas.microsoft.com/office/drawing/2014/main" id="{2321752F-11E9-61AD-6D6D-1180C9900A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D9B0903-7F0D-E094-42B9-156EE1EFC7D3}"/>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18883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42FD-EEE3-0CD5-D4F2-2164E1282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7F407C-4D93-4D40-216B-1A79ADEF0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3D0182E-7005-A784-4F60-7D9D9CE5D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FD709-9886-A08A-5B46-F5628A7FB72B}"/>
              </a:ext>
            </a:extLst>
          </p:cNvPr>
          <p:cNvSpPr>
            <a:spLocks noGrp="1"/>
          </p:cNvSpPr>
          <p:nvPr>
            <p:ph type="dt" sz="half" idx="10"/>
          </p:nvPr>
        </p:nvSpPr>
        <p:spPr/>
        <p:txBody>
          <a:bodyPr/>
          <a:lstStyle/>
          <a:p>
            <a:fld id="{7EAD70B9-A7E7-464B-BAAA-1BB83AA73A2A}" type="datetimeFigureOut">
              <a:rPr lang="en-CA" smtClean="0"/>
              <a:t>2023-11-22</a:t>
            </a:fld>
            <a:endParaRPr lang="en-CA"/>
          </a:p>
        </p:txBody>
      </p:sp>
      <p:sp>
        <p:nvSpPr>
          <p:cNvPr id="6" name="Footer Placeholder 5">
            <a:extLst>
              <a:ext uri="{FF2B5EF4-FFF2-40B4-BE49-F238E27FC236}">
                <a16:creationId xmlns:a16="http://schemas.microsoft.com/office/drawing/2014/main" id="{C573B2D2-0DDE-5C44-CCAE-1D705E472DF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A944A36-E7B8-2C9A-BBB9-6D76FF0B530B}"/>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00325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31C8-E6B9-A29B-3B72-5E1A98EB3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EA7FB21-931B-6295-7B94-BF0770B79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454F259-5F59-44E3-EE68-F0B4F6C6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23FED-B086-5D96-504D-99F3B6BCE73C}"/>
              </a:ext>
            </a:extLst>
          </p:cNvPr>
          <p:cNvSpPr>
            <a:spLocks noGrp="1"/>
          </p:cNvSpPr>
          <p:nvPr>
            <p:ph type="dt" sz="half" idx="10"/>
          </p:nvPr>
        </p:nvSpPr>
        <p:spPr/>
        <p:txBody>
          <a:bodyPr/>
          <a:lstStyle/>
          <a:p>
            <a:fld id="{7EAD70B9-A7E7-464B-BAAA-1BB83AA73A2A}" type="datetimeFigureOut">
              <a:rPr lang="en-CA" smtClean="0"/>
              <a:t>2023-11-22</a:t>
            </a:fld>
            <a:endParaRPr lang="en-CA"/>
          </a:p>
        </p:txBody>
      </p:sp>
      <p:sp>
        <p:nvSpPr>
          <p:cNvPr id="6" name="Footer Placeholder 5">
            <a:extLst>
              <a:ext uri="{FF2B5EF4-FFF2-40B4-BE49-F238E27FC236}">
                <a16:creationId xmlns:a16="http://schemas.microsoft.com/office/drawing/2014/main" id="{DE76FBC0-63C7-218E-C906-C98F36995D7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9A483D6-95C2-2BF4-2D2A-E7D8FB191C98}"/>
              </a:ext>
            </a:extLst>
          </p:cNvPr>
          <p:cNvSpPr>
            <a:spLocks noGrp="1"/>
          </p:cNvSpPr>
          <p:nvPr>
            <p:ph type="sldNum" sz="quarter" idx="12"/>
          </p:nvPr>
        </p:nvSpPr>
        <p:spPr/>
        <p:txBody>
          <a:bodyPr/>
          <a:lstStyle/>
          <a:p>
            <a:fld id="{1EAF9019-58FC-4692-A59A-41B7F47CF399}" type="slidenum">
              <a:rPr lang="en-CA" smtClean="0"/>
              <a:t>‹#›</a:t>
            </a:fld>
            <a:endParaRPr lang="en-CA"/>
          </a:p>
        </p:txBody>
      </p:sp>
    </p:spTree>
    <p:extLst>
      <p:ext uri="{BB962C8B-B14F-4D97-AF65-F5344CB8AC3E}">
        <p14:creationId xmlns:p14="http://schemas.microsoft.com/office/powerpoint/2010/main" val="373259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41FD18-0E26-378D-FD9F-8BF6C9D25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184F56E-2CBB-B99B-D344-0AD18F962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596C58-406A-7452-24BF-A73B209A29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70B9-A7E7-464B-BAAA-1BB83AA73A2A}" type="datetimeFigureOut">
              <a:rPr lang="en-CA" smtClean="0"/>
              <a:t>2023-11-22</a:t>
            </a:fld>
            <a:endParaRPr lang="en-CA"/>
          </a:p>
        </p:txBody>
      </p:sp>
      <p:sp>
        <p:nvSpPr>
          <p:cNvPr id="5" name="Footer Placeholder 4">
            <a:extLst>
              <a:ext uri="{FF2B5EF4-FFF2-40B4-BE49-F238E27FC236}">
                <a16:creationId xmlns:a16="http://schemas.microsoft.com/office/drawing/2014/main" id="{4E04518D-7694-9991-9F18-5F5112CE7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63839D4D-EA3F-E751-BAFD-29BA22F64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F9019-58FC-4692-A59A-41B7F47CF399}" type="slidenum">
              <a:rPr lang="en-CA" smtClean="0"/>
              <a:t>‹#›</a:t>
            </a:fld>
            <a:endParaRPr lang="en-CA"/>
          </a:p>
        </p:txBody>
      </p:sp>
    </p:spTree>
    <p:extLst>
      <p:ext uri="{BB962C8B-B14F-4D97-AF65-F5344CB8AC3E}">
        <p14:creationId xmlns:p14="http://schemas.microsoft.com/office/powerpoint/2010/main" val="394889157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DD37-9C9D-9909-9330-0B9DC0BEDF94}"/>
              </a:ext>
            </a:extLst>
          </p:cNvPr>
          <p:cNvSpPr>
            <a:spLocks noGrp="1"/>
          </p:cNvSpPr>
          <p:nvPr>
            <p:ph type="ctrTitle"/>
          </p:nvPr>
        </p:nvSpPr>
        <p:spPr>
          <a:xfrm>
            <a:off x="2173356" y="1175370"/>
            <a:ext cx="8282609" cy="3158089"/>
          </a:xfrm>
        </p:spPr>
        <p:txBody>
          <a:bodyPr>
            <a:normAutofit/>
          </a:bodyPr>
          <a:lstStyle/>
          <a:p>
            <a:r>
              <a:rPr lang="en-US" b="1" dirty="0">
                <a:solidFill>
                  <a:schemeClr val="accent1">
                    <a:lumMod val="75000"/>
                  </a:schemeClr>
                </a:solidFill>
              </a:rPr>
              <a:t>Financial Analysis</a:t>
            </a:r>
            <a:br>
              <a:rPr lang="en-US" b="1" dirty="0">
                <a:solidFill>
                  <a:schemeClr val="accent1">
                    <a:lumMod val="75000"/>
                  </a:schemeClr>
                </a:solidFill>
              </a:rPr>
            </a:br>
            <a:endParaRPr lang="en-CA" b="1" dirty="0">
              <a:solidFill>
                <a:schemeClr val="accent1">
                  <a:lumMod val="75000"/>
                </a:schemeClr>
              </a:solidFill>
            </a:endParaRPr>
          </a:p>
        </p:txBody>
      </p:sp>
      <p:sp>
        <p:nvSpPr>
          <p:cNvPr id="3" name="Subtitle 2">
            <a:extLst>
              <a:ext uri="{FF2B5EF4-FFF2-40B4-BE49-F238E27FC236}">
                <a16:creationId xmlns:a16="http://schemas.microsoft.com/office/drawing/2014/main" id="{6716F8FC-3054-A33F-9527-5F5F3076C22C}"/>
              </a:ext>
            </a:extLst>
          </p:cNvPr>
          <p:cNvSpPr>
            <a:spLocks noGrp="1"/>
          </p:cNvSpPr>
          <p:nvPr>
            <p:ph type="subTitle" idx="1"/>
          </p:nvPr>
        </p:nvSpPr>
        <p:spPr>
          <a:xfrm>
            <a:off x="1524000" y="3602037"/>
            <a:ext cx="9144000" cy="2891527"/>
          </a:xfrm>
        </p:spPr>
        <p:txBody>
          <a:bodyPr>
            <a:normAutofit/>
          </a:bodyPr>
          <a:lstStyle/>
          <a:p>
            <a:pPr algn="l"/>
            <a:endParaRPr lang="en-US" dirty="0"/>
          </a:p>
          <a:p>
            <a:pPr algn="l"/>
            <a:endParaRPr lang="en-US" dirty="0"/>
          </a:p>
          <a:p>
            <a:pPr algn="l"/>
            <a:endParaRPr lang="en-US" dirty="0"/>
          </a:p>
          <a:p>
            <a:pPr algn="l"/>
            <a:endParaRPr lang="en-US" dirty="0">
              <a:solidFill>
                <a:schemeClr val="accent1">
                  <a:lumMod val="75000"/>
                </a:schemeClr>
              </a:solidFill>
            </a:endParaRPr>
          </a:p>
          <a:p>
            <a:pPr algn="l"/>
            <a:r>
              <a:rPr lang="en-US" sz="1800" dirty="0">
                <a:solidFill>
                  <a:schemeClr val="accent1">
                    <a:lumMod val="75000"/>
                  </a:schemeClr>
                </a:solidFill>
              </a:rPr>
              <a:t>Lucky Suman</a:t>
            </a:r>
            <a:endParaRPr lang="en-CA" sz="1800" dirty="0">
              <a:solidFill>
                <a:schemeClr val="accent1">
                  <a:lumMod val="75000"/>
                </a:schemeClr>
              </a:solidFill>
            </a:endParaRPr>
          </a:p>
        </p:txBody>
      </p:sp>
    </p:spTree>
    <p:extLst>
      <p:ext uri="{BB962C8B-B14F-4D97-AF65-F5344CB8AC3E}">
        <p14:creationId xmlns:p14="http://schemas.microsoft.com/office/powerpoint/2010/main" val="204718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3C868B-2AB7-F931-1C98-EFD5491FEE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7179" y="2251880"/>
            <a:ext cx="5065786" cy="4071559"/>
          </a:xfrm>
        </p:spPr>
      </p:pic>
      <p:sp>
        <p:nvSpPr>
          <p:cNvPr id="13" name="TextBox 12">
            <a:extLst>
              <a:ext uri="{FF2B5EF4-FFF2-40B4-BE49-F238E27FC236}">
                <a16:creationId xmlns:a16="http://schemas.microsoft.com/office/drawing/2014/main" id="{0C66877A-A2FA-BEC4-E847-288B8C3E85C4}"/>
              </a:ext>
            </a:extLst>
          </p:cNvPr>
          <p:cNvSpPr txBox="1"/>
          <p:nvPr/>
        </p:nvSpPr>
        <p:spPr>
          <a:xfrm>
            <a:off x="996287" y="931556"/>
            <a:ext cx="4694830" cy="923330"/>
          </a:xfrm>
          <a:prstGeom prst="rect">
            <a:avLst/>
          </a:prstGeom>
          <a:noFill/>
        </p:spPr>
        <p:txBody>
          <a:bodyPr wrap="square" rtlCol="0">
            <a:spAutoFit/>
          </a:bodyPr>
          <a:lstStyle/>
          <a:p>
            <a:r>
              <a:rPr lang="en-US" b="0" i="0" dirty="0">
                <a:solidFill>
                  <a:schemeClr val="accent1">
                    <a:lumMod val="75000"/>
                  </a:schemeClr>
                </a:solidFill>
                <a:effectLst/>
              </a:rPr>
              <a:t>Operational Revenue is more than non-operational revenue</a:t>
            </a:r>
          </a:p>
          <a:p>
            <a:endParaRPr lang="en-CA" dirty="0"/>
          </a:p>
        </p:txBody>
      </p:sp>
      <p:pic>
        <p:nvPicPr>
          <p:cNvPr id="14" name="Picture 13">
            <a:extLst>
              <a:ext uri="{FF2B5EF4-FFF2-40B4-BE49-F238E27FC236}">
                <a16:creationId xmlns:a16="http://schemas.microsoft.com/office/drawing/2014/main" id="{4A43F998-5C32-EBDF-6929-E567E6EAE0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2742" y="2251880"/>
            <a:ext cx="5184658" cy="4071559"/>
          </a:xfrm>
          <a:prstGeom prst="rect">
            <a:avLst/>
          </a:prstGeom>
        </p:spPr>
      </p:pic>
      <p:sp>
        <p:nvSpPr>
          <p:cNvPr id="16" name="TextBox 15">
            <a:extLst>
              <a:ext uri="{FF2B5EF4-FFF2-40B4-BE49-F238E27FC236}">
                <a16:creationId xmlns:a16="http://schemas.microsoft.com/office/drawing/2014/main" id="{D7308E62-1C8A-BA04-0998-9B63D8598279}"/>
              </a:ext>
            </a:extLst>
          </p:cNvPr>
          <p:cNvSpPr txBox="1"/>
          <p:nvPr/>
        </p:nvSpPr>
        <p:spPr>
          <a:xfrm>
            <a:off x="7274257" y="931556"/>
            <a:ext cx="3921456" cy="923330"/>
          </a:xfrm>
          <a:prstGeom prst="rect">
            <a:avLst/>
          </a:prstGeom>
          <a:noFill/>
        </p:spPr>
        <p:txBody>
          <a:bodyPr wrap="square" rtlCol="0">
            <a:spAutoFit/>
          </a:bodyPr>
          <a:lstStyle/>
          <a:p>
            <a:r>
              <a:rPr lang="en-US" b="0" i="0" dirty="0">
                <a:solidFill>
                  <a:schemeClr val="accent1">
                    <a:lumMod val="75000"/>
                  </a:schemeClr>
                </a:solidFill>
                <a:effectLst/>
              </a:rPr>
              <a:t>Revenue in Services Provision group is highest.</a:t>
            </a:r>
          </a:p>
          <a:p>
            <a:endParaRPr lang="en-CA" dirty="0"/>
          </a:p>
        </p:txBody>
      </p:sp>
    </p:spTree>
    <p:extLst>
      <p:ext uri="{BB962C8B-B14F-4D97-AF65-F5344CB8AC3E}">
        <p14:creationId xmlns:p14="http://schemas.microsoft.com/office/powerpoint/2010/main" val="3562474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F4177139-D482-58A1-717F-964503EEFBC3}"/>
              </a:ext>
            </a:extLst>
          </p:cNvPr>
          <p:cNvSpPr txBox="1"/>
          <p:nvPr/>
        </p:nvSpPr>
        <p:spPr>
          <a:xfrm>
            <a:off x="7738282" y="1146412"/>
            <a:ext cx="4189862" cy="369332"/>
          </a:xfrm>
          <a:prstGeom prst="rect">
            <a:avLst/>
          </a:prstGeom>
          <a:noFill/>
        </p:spPr>
        <p:txBody>
          <a:bodyPr wrap="square" rtlCol="0">
            <a:spAutoFit/>
          </a:bodyPr>
          <a:lstStyle/>
          <a:p>
            <a:pPr algn="l"/>
            <a:r>
              <a:rPr lang="en-US" dirty="0">
                <a:solidFill>
                  <a:schemeClr val="accent1">
                    <a:lumMod val="75000"/>
                  </a:schemeClr>
                </a:solidFill>
              </a:rPr>
              <a:t>Customer 9 is the top customer.</a:t>
            </a:r>
            <a:endParaRPr lang="en-US" b="0" i="0" dirty="0">
              <a:solidFill>
                <a:schemeClr val="accent1">
                  <a:lumMod val="75000"/>
                </a:schemeClr>
              </a:solidFill>
              <a:effectLst/>
            </a:endParaRPr>
          </a:p>
        </p:txBody>
      </p:sp>
      <p:pic>
        <p:nvPicPr>
          <p:cNvPr id="24" name="Picture 23">
            <a:extLst>
              <a:ext uri="{FF2B5EF4-FFF2-40B4-BE49-F238E27FC236}">
                <a16:creationId xmlns:a16="http://schemas.microsoft.com/office/drawing/2014/main" id="{A68B883C-C0BD-A648-E3CB-8991DBBD7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010" y="2088107"/>
            <a:ext cx="5496990" cy="3733377"/>
          </a:xfrm>
          <a:prstGeom prst="rect">
            <a:avLst/>
          </a:prstGeom>
        </p:spPr>
      </p:pic>
      <p:pic>
        <p:nvPicPr>
          <p:cNvPr id="25" name="Content Placeholder 4">
            <a:extLst>
              <a:ext uri="{FF2B5EF4-FFF2-40B4-BE49-F238E27FC236}">
                <a16:creationId xmlns:a16="http://schemas.microsoft.com/office/drawing/2014/main" id="{5D4664C6-721B-7182-E282-50C22470A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115" y="2088107"/>
            <a:ext cx="4760197" cy="3733377"/>
          </a:xfrm>
          <a:prstGeom prst="rect">
            <a:avLst/>
          </a:prstGeom>
        </p:spPr>
      </p:pic>
      <p:sp>
        <p:nvSpPr>
          <p:cNvPr id="26" name="TextBox 25">
            <a:extLst>
              <a:ext uri="{FF2B5EF4-FFF2-40B4-BE49-F238E27FC236}">
                <a16:creationId xmlns:a16="http://schemas.microsoft.com/office/drawing/2014/main" id="{B98ECFC7-E748-626E-06C0-719840FC2CB2}"/>
              </a:ext>
            </a:extLst>
          </p:cNvPr>
          <p:cNvSpPr txBox="1"/>
          <p:nvPr/>
        </p:nvSpPr>
        <p:spPr>
          <a:xfrm>
            <a:off x="1204806" y="1146412"/>
            <a:ext cx="4285397" cy="369332"/>
          </a:xfrm>
          <a:prstGeom prst="rect">
            <a:avLst/>
          </a:prstGeom>
          <a:noFill/>
        </p:spPr>
        <p:txBody>
          <a:bodyPr wrap="square" rtlCol="0">
            <a:spAutoFit/>
          </a:bodyPr>
          <a:lstStyle/>
          <a:p>
            <a:r>
              <a:rPr lang="en-US" dirty="0">
                <a:solidFill>
                  <a:schemeClr val="accent1">
                    <a:lumMod val="75000"/>
                  </a:schemeClr>
                </a:solidFill>
              </a:rPr>
              <a:t>Amount received in SP(UF) is the highest.</a:t>
            </a:r>
            <a:endParaRPr lang="en-CA" dirty="0">
              <a:solidFill>
                <a:schemeClr val="accent1">
                  <a:lumMod val="75000"/>
                </a:schemeClr>
              </a:solidFill>
            </a:endParaRPr>
          </a:p>
        </p:txBody>
      </p:sp>
    </p:spTree>
    <p:extLst>
      <p:ext uri="{BB962C8B-B14F-4D97-AF65-F5344CB8AC3E}">
        <p14:creationId xmlns:p14="http://schemas.microsoft.com/office/powerpoint/2010/main" val="332773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C42B97A-D462-8067-3A91-F9059EF6A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62" y="2262526"/>
            <a:ext cx="5166370" cy="4334265"/>
          </a:xfrm>
          <a:prstGeom prst="rect">
            <a:avLst/>
          </a:prstGeom>
        </p:spPr>
      </p:pic>
      <p:pic>
        <p:nvPicPr>
          <p:cNvPr id="14" name="Content Placeholder 13">
            <a:extLst>
              <a:ext uri="{FF2B5EF4-FFF2-40B4-BE49-F238E27FC236}">
                <a16:creationId xmlns:a16="http://schemas.microsoft.com/office/drawing/2014/main" id="{ECB65EDA-B16C-EF1D-5795-99DE50A29D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87430" y="2262525"/>
            <a:ext cx="5166370" cy="4334265"/>
          </a:xfrm>
          <a:prstGeom prst="rect">
            <a:avLst/>
          </a:prstGeom>
        </p:spPr>
      </p:pic>
      <p:sp>
        <p:nvSpPr>
          <p:cNvPr id="18" name="TextBox 17">
            <a:extLst>
              <a:ext uri="{FF2B5EF4-FFF2-40B4-BE49-F238E27FC236}">
                <a16:creationId xmlns:a16="http://schemas.microsoft.com/office/drawing/2014/main" id="{D62F1090-C4B0-3E10-1C3E-36DA6506D113}"/>
              </a:ext>
            </a:extLst>
          </p:cNvPr>
          <p:cNvSpPr txBox="1"/>
          <p:nvPr/>
        </p:nvSpPr>
        <p:spPr>
          <a:xfrm>
            <a:off x="1091821" y="1009934"/>
            <a:ext cx="4449170" cy="923330"/>
          </a:xfrm>
          <a:prstGeom prst="rect">
            <a:avLst/>
          </a:prstGeom>
          <a:noFill/>
        </p:spPr>
        <p:txBody>
          <a:bodyPr wrap="square" rtlCol="0">
            <a:spAutoFit/>
          </a:bodyPr>
          <a:lstStyle/>
          <a:p>
            <a:pPr algn="l"/>
            <a:r>
              <a:rPr lang="en-US" b="0" i="0" dirty="0">
                <a:solidFill>
                  <a:schemeClr val="accent1">
                    <a:lumMod val="75000"/>
                  </a:schemeClr>
                </a:solidFill>
                <a:effectLst/>
              </a:rPr>
              <a:t>Net income is -10.68 M. The company is in continuous loss from 2017 to 2019. Highest loss is in 2019.</a:t>
            </a:r>
          </a:p>
        </p:txBody>
      </p:sp>
      <p:sp>
        <p:nvSpPr>
          <p:cNvPr id="20" name="TextBox 19">
            <a:extLst>
              <a:ext uri="{FF2B5EF4-FFF2-40B4-BE49-F238E27FC236}">
                <a16:creationId xmlns:a16="http://schemas.microsoft.com/office/drawing/2014/main" id="{A14A455E-BF15-9824-567B-AC74E434FBB1}"/>
              </a:ext>
            </a:extLst>
          </p:cNvPr>
          <p:cNvSpPr txBox="1"/>
          <p:nvPr/>
        </p:nvSpPr>
        <p:spPr>
          <a:xfrm>
            <a:off x="6904631" y="1009934"/>
            <a:ext cx="4449169" cy="923330"/>
          </a:xfrm>
          <a:prstGeom prst="rect">
            <a:avLst/>
          </a:prstGeom>
          <a:noFill/>
        </p:spPr>
        <p:txBody>
          <a:bodyPr wrap="square" rtlCol="0">
            <a:spAutoFit/>
          </a:bodyPr>
          <a:lstStyle/>
          <a:p>
            <a:pPr algn="l"/>
            <a:r>
              <a:rPr lang="en-US" b="0" i="0" dirty="0">
                <a:solidFill>
                  <a:schemeClr val="accent1">
                    <a:lumMod val="75000"/>
                  </a:schemeClr>
                </a:solidFill>
                <a:effectLst/>
              </a:rPr>
              <a:t>Highest Net Income Month: December 2017 ($0.83 M) and Lowest Net Income Month: April 2019(-$1.5 M).</a:t>
            </a:r>
          </a:p>
        </p:txBody>
      </p:sp>
    </p:spTree>
    <p:extLst>
      <p:ext uri="{BB962C8B-B14F-4D97-AF65-F5344CB8AC3E}">
        <p14:creationId xmlns:p14="http://schemas.microsoft.com/office/powerpoint/2010/main" val="389285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97778B-FB1F-E645-ECCE-524234A629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301" y="2552131"/>
            <a:ext cx="5504699" cy="3940744"/>
          </a:xfrm>
        </p:spPr>
      </p:pic>
      <p:sp>
        <p:nvSpPr>
          <p:cNvPr id="8" name="TextBox 7">
            <a:extLst>
              <a:ext uri="{FF2B5EF4-FFF2-40B4-BE49-F238E27FC236}">
                <a16:creationId xmlns:a16="http://schemas.microsoft.com/office/drawing/2014/main" id="{66BE0E75-49AD-CADE-3791-2D30BC71D71A}"/>
              </a:ext>
            </a:extLst>
          </p:cNvPr>
          <p:cNvSpPr txBox="1"/>
          <p:nvPr/>
        </p:nvSpPr>
        <p:spPr>
          <a:xfrm>
            <a:off x="1132764" y="846161"/>
            <a:ext cx="10745388" cy="923330"/>
          </a:xfrm>
          <a:prstGeom prst="rect">
            <a:avLst/>
          </a:prstGeom>
          <a:noFill/>
        </p:spPr>
        <p:txBody>
          <a:bodyPr wrap="square" rtlCol="0">
            <a:spAutoFit/>
          </a:bodyPr>
          <a:lstStyle/>
          <a:p>
            <a:r>
              <a:rPr lang="en-US" dirty="0">
                <a:solidFill>
                  <a:schemeClr val="accent1">
                    <a:lumMod val="75000"/>
                  </a:schemeClr>
                </a:solidFill>
                <a:latin typeface="Inter"/>
              </a:rPr>
              <a:t>T</a:t>
            </a:r>
            <a:r>
              <a:rPr lang="en-US" b="0" i="0" dirty="0">
                <a:solidFill>
                  <a:schemeClr val="accent1">
                    <a:lumMod val="75000"/>
                  </a:schemeClr>
                </a:solidFill>
                <a:effectLst/>
                <a:latin typeface="Inter"/>
              </a:rPr>
              <a:t>he correlation coefficient value of -0.02543900670349728 suggests a very weak negative correlation. This means that as one variable increases, the other variable tends to decrease slightly, but the relationship is not strong. So we can say no correlation between Amount paid and amount received.</a:t>
            </a:r>
            <a:endParaRPr lang="en-CA" dirty="0">
              <a:solidFill>
                <a:schemeClr val="accent1">
                  <a:lumMod val="75000"/>
                </a:schemeClr>
              </a:solidFill>
            </a:endParaRPr>
          </a:p>
        </p:txBody>
      </p:sp>
      <p:pic>
        <p:nvPicPr>
          <p:cNvPr id="12" name="Picture 11">
            <a:extLst>
              <a:ext uri="{FF2B5EF4-FFF2-40B4-BE49-F238E27FC236}">
                <a16:creationId xmlns:a16="http://schemas.microsoft.com/office/drawing/2014/main" id="{EA5AFD4B-1D38-4D1D-F7E4-BC6D2A454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453" y="2281472"/>
            <a:ext cx="5504699" cy="4351339"/>
          </a:xfrm>
          <a:prstGeom prst="rect">
            <a:avLst/>
          </a:prstGeom>
        </p:spPr>
      </p:pic>
    </p:spTree>
    <p:extLst>
      <p:ext uri="{BB962C8B-B14F-4D97-AF65-F5344CB8AC3E}">
        <p14:creationId xmlns:p14="http://schemas.microsoft.com/office/powerpoint/2010/main" val="2806813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4234C8-2B16-10A9-9D5C-7FEFA9DC3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668836" cy="6858000"/>
          </a:xfrm>
          <a:prstGeom prst="rect">
            <a:avLst/>
          </a:prstGeom>
        </p:spPr>
      </p:pic>
    </p:spTree>
    <p:extLst>
      <p:ext uri="{BB962C8B-B14F-4D97-AF65-F5344CB8AC3E}">
        <p14:creationId xmlns:p14="http://schemas.microsoft.com/office/powerpoint/2010/main" val="267882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1DF6-7074-7888-9817-8C62513A2A7F}"/>
              </a:ext>
            </a:extLst>
          </p:cNvPr>
          <p:cNvSpPr>
            <a:spLocks noGrp="1"/>
          </p:cNvSpPr>
          <p:nvPr>
            <p:ph type="title"/>
          </p:nvPr>
        </p:nvSpPr>
        <p:spPr>
          <a:xfrm>
            <a:off x="838200" y="421396"/>
            <a:ext cx="10515600" cy="1325563"/>
          </a:xfrm>
        </p:spPr>
        <p:txBody>
          <a:bodyPr/>
          <a:lstStyle/>
          <a:p>
            <a:pPr algn="ctr"/>
            <a:r>
              <a:rPr lang="en-US" dirty="0">
                <a:solidFill>
                  <a:schemeClr val="accent1">
                    <a:lumMod val="50000"/>
                  </a:schemeClr>
                </a:solidFill>
              </a:rPr>
              <a:t>Final Thoughts</a:t>
            </a:r>
            <a:endParaRPr lang="en-CA" dirty="0">
              <a:solidFill>
                <a:schemeClr val="accent1">
                  <a:lumMod val="50000"/>
                </a:schemeClr>
              </a:solidFill>
            </a:endParaRPr>
          </a:p>
        </p:txBody>
      </p:sp>
      <p:sp>
        <p:nvSpPr>
          <p:cNvPr id="3" name="Content Placeholder 2">
            <a:extLst>
              <a:ext uri="{FF2B5EF4-FFF2-40B4-BE49-F238E27FC236}">
                <a16:creationId xmlns:a16="http://schemas.microsoft.com/office/drawing/2014/main" id="{DA216979-5A39-7F37-A2CD-E37F2909E150}"/>
              </a:ext>
            </a:extLst>
          </p:cNvPr>
          <p:cNvSpPr>
            <a:spLocks noGrp="1"/>
          </p:cNvSpPr>
          <p:nvPr>
            <p:ph idx="1"/>
          </p:nvPr>
        </p:nvSpPr>
        <p:spPr>
          <a:xfrm>
            <a:off x="-1097281" y="3429000"/>
            <a:ext cx="914401" cy="2706756"/>
          </a:xfrm>
        </p:spPr>
        <p:txBody>
          <a:bodyPr>
            <a:noAutofit/>
          </a:bodyPr>
          <a:lstStyle/>
          <a:p>
            <a:endParaRPr lang="en-CA" sz="2000" dirty="0"/>
          </a:p>
        </p:txBody>
      </p:sp>
      <p:sp>
        <p:nvSpPr>
          <p:cNvPr id="4" name="Rectangle 3">
            <a:extLst>
              <a:ext uri="{FF2B5EF4-FFF2-40B4-BE49-F238E27FC236}">
                <a16:creationId xmlns:a16="http://schemas.microsoft.com/office/drawing/2014/main" id="{A3644A2A-42F5-23FC-D928-5CBE82F7CF5E}"/>
              </a:ext>
            </a:extLst>
          </p:cNvPr>
          <p:cNvSpPr/>
          <p:nvPr/>
        </p:nvSpPr>
        <p:spPr>
          <a:xfrm>
            <a:off x="423081" y="1419368"/>
            <a:ext cx="11381095" cy="5017236"/>
          </a:xfrm>
          <a:prstGeom prst="rect">
            <a:avLst/>
          </a:prstGeom>
          <a:solidFill>
            <a:schemeClr val="bg1"/>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chemeClr val="accent1">
                  <a:lumMod val="75000"/>
                </a:schemeClr>
              </a:solidFill>
              <a:effectLst/>
            </a:endParaRPr>
          </a:p>
          <a:p>
            <a:endParaRPr lang="en-US" dirty="0">
              <a:solidFill>
                <a:schemeClr val="accent1">
                  <a:lumMod val="75000"/>
                </a:schemeClr>
              </a:solidFill>
            </a:endParaRPr>
          </a:p>
          <a:p>
            <a:endParaRPr lang="en-US" b="0" i="0" dirty="0">
              <a:solidFill>
                <a:schemeClr val="accent1">
                  <a:lumMod val="75000"/>
                </a:schemeClr>
              </a:solidFill>
              <a:effectLst/>
            </a:endParaRPr>
          </a:p>
          <a:p>
            <a:endParaRPr lang="en-US" dirty="0">
              <a:solidFill>
                <a:schemeClr val="accent1">
                  <a:lumMod val="75000"/>
                </a:schemeClr>
              </a:solidFill>
            </a:endParaRPr>
          </a:p>
          <a:p>
            <a:endParaRPr lang="en-US" b="0" i="0" dirty="0">
              <a:solidFill>
                <a:schemeClr val="accent1">
                  <a:lumMod val="75000"/>
                </a:schemeClr>
              </a:solidFill>
              <a:effectLst/>
            </a:endParaRPr>
          </a:p>
          <a:p>
            <a:endParaRPr lang="en-US" dirty="0">
              <a:solidFill>
                <a:schemeClr val="accent1">
                  <a:lumMod val="75000"/>
                </a:schemeClr>
              </a:solidFill>
            </a:endParaRPr>
          </a:p>
          <a:p>
            <a:pPr algn="l">
              <a:buFont typeface="+mj-lt"/>
              <a:buAutoNum type="arabicPeriod"/>
            </a:pPr>
            <a:r>
              <a:rPr lang="en-US" b="0" i="0" dirty="0">
                <a:solidFill>
                  <a:schemeClr val="accent1">
                    <a:lumMod val="75000"/>
                  </a:schemeClr>
                </a:solidFill>
                <a:effectLst/>
              </a:rPr>
              <a:t> Total revenue  generated by company is 60832949.49 and the total expenses incurred by company are 71509447.39.</a:t>
            </a:r>
            <a:endParaRPr lang="en-US" dirty="0">
              <a:solidFill>
                <a:schemeClr val="accent1">
                  <a:lumMod val="75000"/>
                </a:schemeClr>
              </a:solidFill>
            </a:endParaRPr>
          </a:p>
          <a:p>
            <a:pPr algn="l">
              <a:buFont typeface="+mj-lt"/>
              <a:buAutoNum type="arabicPeriod"/>
            </a:pPr>
            <a:r>
              <a:rPr lang="en-US" b="0" i="0" dirty="0">
                <a:solidFill>
                  <a:schemeClr val="accent1">
                    <a:lumMod val="75000"/>
                  </a:schemeClr>
                </a:solidFill>
                <a:effectLst/>
              </a:rPr>
              <a:t>In July 2019, highest revenue was generated, and January 2017 is the least revenue generated month.</a:t>
            </a:r>
            <a:endParaRPr lang="en-US" dirty="0">
              <a:solidFill>
                <a:schemeClr val="accent1">
                  <a:lumMod val="75000"/>
                </a:schemeClr>
              </a:solidFill>
            </a:endParaRPr>
          </a:p>
          <a:p>
            <a:r>
              <a:rPr lang="en-US" dirty="0">
                <a:solidFill>
                  <a:schemeClr val="accent1">
                    <a:lumMod val="75000"/>
                  </a:schemeClr>
                </a:solidFill>
              </a:rPr>
              <a:t>3. </a:t>
            </a:r>
            <a:r>
              <a:rPr lang="en-US" b="0" i="0" dirty="0">
                <a:solidFill>
                  <a:schemeClr val="accent1">
                    <a:lumMod val="75000"/>
                  </a:schemeClr>
                </a:solidFill>
                <a:effectLst/>
              </a:rPr>
              <a:t>Expenses incurred in April 2019 are highest and least expenses were incurred in January 2017.</a:t>
            </a:r>
          </a:p>
          <a:p>
            <a:r>
              <a:rPr lang="en-US" dirty="0">
                <a:solidFill>
                  <a:schemeClr val="accent1">
                    <a:lumMod val="75000"/>
                  </a:schemeClr>
                </a:solidFill>
              </a:rPr>
              <a:t>4. </a:t>
            </a:r>
            <a:r>
              <a:rPr lang="en-US" b="0" i="0" dirty="0">
                <a:solidFill>
                  <a:schemeClr val="accent1">
                    <a:lumMod val="75000"/>
                  </a:schemeClr>
                </a:solidFill>
                <a:effectLst/>
              </a:rPr>
              <a:t>Expenses in variable accounts are the highest.</a:t>
            </a:r>
          </a:p>
          <a:p>
            <a:r>
              <a:rPr lang="en-US" dirty="0">
                <a:solidFill>
                  <a:schemeClr val="accent1">
                    <a:lumMod val="75000"/>
                  </a:schemeClr>
                </a:solidFill>
              </a:rPr>
              <a:t>5. </a:t>
            </a:r>
            <a:r>
              <a:rPr lang="en-US" b="0" i="0" dirty="0">
                <a:solidFill>
                  <a:schemeClr val="accent1">
                    <a:lumMod val="75000"/>
                  </a:schemeClr>
                </a:solidFill>
                <a:effectLst/>
              </a:rPr>
              <a:t>Operational expenses are more than non operational expenses.</a:t>
            </a:r>
          </a:p>
          <a:p>
            <a:r>
              <a:rPr lang="en-US" b="0" i="0" dirty="0">
                <a:solidFill>
                  <a:schemeClr val="accent1">
                    <a:lumMod val="75000"/>
                  </a:schemeClr>
                </a:solidFill>
                <a:effectLst/>
              </a:rPr>
              <a:t>6. Expenses incurred on Purchase of Material for resale are highest.</a:t>
            </a:r>
          </a:p>
          <a:p>
            <a:r>
              <a:rPr lang="en-US" dirty="0">
                <a:solidFill>
                  <a:schemeClr val="accent1">
                    <a:lumMod val="75000"/>
                  </a:schemeClr>
                </a:solidFill>
              </a:rPr>
              <a:t>7. </a:t>
            </a:r>
            <a:r>
              <a:rPr lang="en-US" b="0" i="0" dirty="0">
                <a:solidFill>
                  <a:schemeClr val="accent1">
                    <a:lumMod val="75000"/>
                  </a:schemeClr>
                </a:solidFill>
                <a:effectLst/>
              </a:rPr>
              <a:t>Direct expenses are highest than other expenses.</a:t>
            </a:r>
          </a:p>
          <a:p>
            <a:r>
              <a:rPr lang="en-US" dirty="0">
                <a:solidFill>
                  <a:schemeClr val="accent1">
                    <a:lumMod val="75000"/>
                  </a:schemeClr>
                </a:solidFill>
              </a:rPr>
              <a:t>8. Amount paid in SP(UF) is the highest.</a:t>
            </a:r>
          </a:p>
          <a:p>
            <a:r>
              <a:rPr lang="en-US" dirty="0">
                <a:solidFill>
                  <a:schemeClr val="accent1">
                    <a:lumMod val="75000"/>
                  </a:schemeClr>
                </a:solidFill>
              </a:rPr>
              <a:t>9. Provider 667 is the top provider and Customer 9 is the top customer.</a:t>
            </a:r>
          </a:p>
          <a:p>
            <a:r>
              <a:rPr lang="en-US" b="0" i="0" dirty="0">
                <a:solidFill>
                  <a:schemeClr val="accent1">
                    <a:lumMod val="75000"/>
                  </a:schemeClr>
                </a:solidFill>
                <a:effectLst/>
              </a:rPr>
              <a:t>10. Operational Revenue is more than non-operational revenue</a:t>
            </a:r>
          </a:p>
          <a:p>
            <a:r>
              <a:rPr lang="en-US" b="0" i="0" dirty="0">
                <a:solidFill>
                  <a:schemeClr val="accent1">
                    <a:lumMod val="75000"/>
                  </a:schemeClr>
                </a:solidFill>
                <a:effectLst/>
              </a:rPr>
              <a:t>11. Revenue in Services Provision group is highest.</a:t>
            </a:r>
          </a:p>
          <a:p>
            <a:r>
              <a:rPr lang="en-US" dirty="0">
                <a:solidFill>
                  <a:schemeClr val="accent1">
                    <a:lumMod val="75000"/>
                  </a:schemeClr>
                </a:solidFill>
              </a:rPr>
              <a:t>12. </a:t>
            </a:r>
            <a:r>
              <a:rPr lang="en-US" b="0" i="0" dirty="0">
                <a:solidFill>
                  <a:schemeClr val="accent1">
                    <a:lumMod val="75000"/>
                  </a:schemeClr>
                </a:solidFill>
                <a:effectLst/>
              </a:rPr>
              <a:t>13. Net income is -10.68 M. The company is in continuous loss from 2017 to 2019. Highest loss is in 2019.</a:t>
            </a:r>
          </a:p>
          <a:p>
            <a:r>
              <a:rPr lang="en-US" b="0" i="0" dirty="0">
                <a:solidFill>
                  <a:schemeClr val="accent1">
                    <a:lumMod val="75000"/>
                  </a:schemeClr>
                </a:solidFill>
                <a:effectLst/>
              </a:rPr>
              <a:t>14. Highest Net Income Month: December 2017 ($0.83 M) and Lowest Net Income Month: April 2019(-$1.5 M).</a:t>
            </a:r>
          </a:p>
          <a:p>
            <a:pPr marL="342900" indent="-342900">
              <a:buFontTx/>
              <a:buAutoNum type="arabicPeriod"/>
            </a:pPr>
            <a:endParaRPr lang="en-US" b="0" i="0" dirty="0">
              <a:solidFill>
                <a:schemeClr val="accent1">
                  <a:lumMod val="75000"/>
                </a:schemeClr>
              </a:solidFill>
              <a:effectLst/>
            </a:endParaRPr>
          </a:p>
          <a:p>
            <a:pPr marL="342900" indent="-342900">
              <a:buFontTx/>
              <a:buAutoNum type="arabicPeriod"/>
            </a:pPr>
            <a:endParaRPr lang="en-US" b="0" i="0" dirty="0">
              <a:solidFill>
                <a:schemeClr val="accent1">
                  <a:lumMod val="75000"/>
                </a:schemeClr>
              </a:solidFill>
              <a:effectLst/>
            </a:endParaRPr>
          </a:p>
          <a:p>
            <a:pPr marL="342900" indent="-342900">
              <a:buFontTx/>
              <a:buAutoNum type="arabicPeriod"/>
            </a:pPr>
            <a:endParaRPr lang="en-US" b="0" i="0" dirty="0">
              <a:solidFill>
                <a:schemeClr val="accent1">
                  <a:lumMod val="75000"/>
                </a:schemeClr>
              </a:solidFill>
              <a:effectLst/>
            </a:endParaRPr>
          </a:p>
          <a:p>
            <a:pPr marL="342900" indent="-342900">
              <a:buFontTx/>
              <a:buAutoNum type="arabicPeriod"/>
            </a:pPr>
            <a:r>
              <a:rPr lang="en-US" dirty="0"/>
              <a:t>Amount received in SP(UF) is the highest.</a:t>
            </a:r>
            <a:endParaRPr lang="en-CA" dirty="0"/>
          </a:p>
          <a:p>
            <a:pPr marL="342900" indent="-342900">
              <a:buFontTx/>
              <a:buAutoNum type="arabicPeriod"/>
            </a:pPr>
            <a:endParaRPr lang="en-US" b="0" i="0" dirty="0">
              <a:solidFill>
                <a:schemeClr val="accent1">
                  <a:lumMod val="75000"/>
                </a:schemeClr>
              </a:solidFill>
              <a:effectLst/>
            </a:endParaRPr>
          </a:p>
          <a:p>
            <a:pPr marL="342900" indent="-342900">
              <a:buFontTx/>
              <a:buAutoNum type="arabicPeriod"/>
            </a:pPr>
            <a:endParaRPr lang="en-US" b="0" i="0" dirty="0">
              <a:solidFill>
                <a:schemeClr val="accent1">
                  <a:lumMod val="75000"/>
                </a:schemeClr>
              </a:solidFill>
              <a:effectLst/>
            </a:endParaRPr>
          </a:p>
          <a:p>
            <a:pPr marL="342900" indent="-342900">
              <a:buAutoNum type="arabicPeriod"/>
            </a:pPr>
            <a:endParaRPr lang="en-US" b="0" i="0" dirty="0">
              <a:solidFill>
                <a:schemeClr val="accent1">
                  <a:lumMod val="75000"/>
                </a:schemeClr>
              </a:solidFill>
              <a:effectLst/>
            </a:endParaRPr>
          </a:p>
          <a:p>
            <a:pPr algn="l">
              <a:buFont typeface="+mj-lt"/>
              <a:buAutoNum type="arabicPeriod"/>
            </a:pPr>
            <a:endParaRPr lang="en-US" b="0" i="0" dirty="0">
              <a:solidFill>
                <a:schemeClr val="accent1">
                  <a:lumMod val="75000"/>
                </a:schemeClr>
              </a:solidFill>
              <a:effectLst/>
            </a:endParaRPr>
          </a:p>
          <a:p>
            <a:endParaRPr lang="en-US" b="0" i="0" dirty="0">
              <a:solidFill>
                <a:schemeClr val="accent1">
                  <a:lumMod val="75000"/>
                </a:schemeClr>
              </a:solidFill>
              <a:effectLst/>
            </a:endParaRPr>
          </a:p>
        </p:txBody>
      </p:sp>
    </p:spTree>
    <p:extLst>
      <p:ext uri="{BB962C8B-B14F-4D97-AF65-F5344CB8AC3E}">
        <p14:creationId xmlns:p14="http://schemas.microsoft.com/office/powerpoint/2010/main" val="593458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863B6-0C41-9114-0E9C-11E6C7F7D867}"/>
              </a:ext>
            </a:extLst>
          </p:cNvPr>
          <p:cNvSpPr>
            <a:spLocks noGrp="1"/>
          </p:cNvSpPr>
          <p:nvPr>
            <p:ph idx="1"/>
          </p:nvPr>
        </p:nvSpPr>
        <p:spPr>
          <a:xfrm>
            <a:off x="1638422" y="1685560"/>
            <a:ext cx="8596668" cy="3880773"/>
          </a:xfrm>
        </p:spPr>
        <p:txBody>
          <a:bodyPr>
            <a:normAutofit/>
          </a:bodyPr>
          <a:lstStyle/>
          <a:p>
            <a:pPr marL="0" indent="0">
              <a:buNone/>
            </a:pPr>
            <a:r>
              <a:rPr lang="en-US" sz="6600" dirty="0"/>
              <a:t>          </a:t>
            </a:r>
          </a:p>
          <a:p>
            <a:pPr marL="0" indent="0" algn="ctr">
              <a:buNone/>
            </a:pPr>
            <a:r>
              <a:rPr lang="en-US" sz="6000" dirty="0">
                <a:solidFill>
                  <a:schemeClr val="accent1">
                    <a:lumMod val="75000"/>
                  </a:schemeClr>
                </a:solidFill>
                <a:latin typeface="+mj-lt"/>
              </a:rPr>
              <a:t>      Thank you</a:t>
            </a:r>
            <a:endParaRPr lang="en-CA" sz="6000" dirty="0">
              <a:solidFill>
                <a:schemeClr val="accent1">
                  <a:lumMod val="75000"/>
                </a:schemeClr>
              </a:solidFill>
              <a:latin typeface="+mj-lt"/>
            </a:endParaRPr>
          </a:p>
        </p:txBody>
      </p:sp>
    </p:spTree>
    <p:extLst>
      <p:ext uri="{BB962C8B-B14F-4D97-AF65-F5344CB8AC3E}">
        <p14:creationId xmlns:p14="http://schemas.microsoft.com/office/powerpoint/2010/main" val="86015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E96F-8309-10E1-9CCC-AFB988F8A9EC}"/>
              </a:ext>
            </a:extLst>
          </p:cNvPr>
          <p:cNvSpPr>
            <a:spLocks noGrp="1"/>
          </p:cNvSpPr>
          <p:nvPr>
            <p:ph type="title"/>
          </p:nvPr>
        </p:nvSpPr>
        <p:spPr>
          <a:xfrm>
            <a:off x="838198" y="365125"/>
            <a:ext cx="11512827" cy="1325563"/>
          </a:xfrm>
        </p:spPr>
        <p:txBody>
          <a:bodyPr>
            <a:noAutofit/>
          </a:bodyPr>
          <a:lstStyle/>
          <a:p>
            <a:r>
              <a:rPr lang="en-US" sz="6000" b="1" dirty="0">
                <a:solidFill>
                  <a:schemeClr val="accent1">
                    <a:lumMod val="75000"/>
                  </a:schemeClr>
                </a:solidFill>
              </a:rPr>
              <a:t>Business Understanding &amp; Overview</a:t>
            </a:r>
            <a:endParaRPr lang="en-CA" sz="6000" b="1" dirty="0">
              <a:solidFill>
                <a:schemeClr val="accent1">
                  <a:lumMod val="75000"/>
                </a:schemeClr>
              </a:solidFill>
            </a:endParaRPr>
          </a:p>
        </p:txBody>
      </p:sp>
      <p:sp>
        <p:nvSpPr>
          <p:cNvPr id="3" name="Content Placeholder 2">
            <a:extLst>
              <a:ext uri="{FF2B5EF4-FFF2-40B4-BE49-F238E27FC236}">
                <a16:creationId xmlns:a16="http://schemas.microsoft.com/office/drawing/2014/main" id="{DD949EAF-E58C-F488-C96C-ECF0EAB6FE7C}"/>
              </a:ext>
            </a:extLst>
          </p:cNvPr>
          <p:cNvSpPr>
            <a:spLocks noGrp="1"/>
          </p:cNvSpPr>
          <p:nvPr>
            <p:ph idx="1"/>
          </p:nvPr>
        </p:nvSpPr>
        <p:spPr>
          <a:xfrm>
            <a:off x="838200" y="1825625"/>
            <a:ext cx="10515600" cy="2985526"/>
          </a:xfrm>
        </p:spPr>
        <p:txBody>
          <a:bodyPr>
            <a:normAutofit/>
          </a:bodyPr>
          <a:lstStyle/>
          <a:p>
            <a:r>
              <a:rPr lang="en-US" sz="3200" dirty="0">
                <a:solidFill>
                  <a:schemeClr val="accent1">
                    <a:lumMod val="75000"/>
                  </a:schemeClr>
                </a:solidFill>
              </a:rPr>
              <a:t>We have a data set containing ABC company’s financial data </a:t>
            </a:r>
            <a:r>
              <a:rPr lang="en-US" sz="3200" dirty="0">
                <a:solidFill>
                  <a:schemeClr val="accent1">
                    <a:lumMod val="75000"/>
                  </a:schemeClr>
                </a:solidFill>
                <a:effectLst/>
                <a:ea typeface="Arial" panose="020B0604020202020204" pitchFamily="34" charset="0"/>
              </a:rPr>
              <a:t>financial data which has various data of accounts and also has the data of income and money paid to those accounts.</a:t>
            </a:r>
            <a:r>
              <a:rPr lang="en-CA" sz="3200" dirty="0">
                <a:solidFill>
                  <a:schemeClr val="accent1">
                    <a:lumMod val="75000"/>
                  </a:schemeClr>
                </a:solidFill>
                <a:ea typeface="Arial" panose="020B0604020202020204" pitchFamily="34" charset="0"/>
              </a:rPr>
              <a:t> </a:t>
            </a:r>
            <a:r>
              <a:rPr lang="en-US" sz="3200" dirty="0">
                <a:solidFill>
                  <a:schemeClr val="accent1">
                    <a:lumMod val="75000"/>
                  </a:schemeClr>
                </a:solidFill>
              </a:rPr>
              <a:t>We will use Exploratory Data Analysis in order to get actionable insights and important KPI’s convert them into meaningful story.</a:t>
            </a:r>
            <a:endParaRPr lang="en-CA" sz="3200" dirty="0">
              <a:solidFill>
                <a:schemeClr val="accent1">
                  <a:lumMod val="75000"/>
                </a:schemeClr>
              </a:solidFill>
            </a:endParaRPr>
          </a:p>
        </p:txBody>
      </p:sp>
    </p:spTree>
    <p:extLst>
      <p:ext uri="{BB962C8B-B14F-4D97-AF65-F5344CB8AC3E}">
        <p14:creationId xmlns:p14="http://schemas.microsoft.com/office/powerpoint/2010/main" val="337555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717B5-1373-EC1A-D24D-298DA3F774EC}"/>
              </a:ext>
            </a:extLst>
          </p:cNvPr>
          <p:cNvSpPr>
            <a:spLocks noGrp="1"/>
          </p:cNvSpPr>
          <p:nvPr>
            <p:ph idx="1"/>
          </p:nvPr>
        </p:nvSpPr>
        <p:spPr>
          <a:xfrm>
            <a:off x="1494891" y="1731142"/>
            <a:ext cx="8596668" cy="4265571"/>
          </a:xfrm>
        </p:spPr>
        <p:txBody>
          <a:bodyPr>
            <a:normAutofit/>
          </a:bodyPr>
          <a:lstStyle/>
          <a:p>
            <a:endParaRPr lang="en-US" sz="5400" dirty="0"/>
          </a:p>
          <a:p>
            <a:pPr marL="0" indent="0" algn="ctr">
              <a:buNone/>
            </a:pPr>
            <a:r>
              <a:rPr lang="en-US" sz="6000" b="1" dirty="0">
                <a:solidFill>
                  <a:schemeClr val="accent1">
                    <a:lumMod val="75000"/>
                  </a:schemeClr>
                </a:solidFill>
                <a:latin typeface="+mj-lt"/>
              </a:rPr>
              <a:t>Understanding</a:t>
            </a:r>
            <a:r>
              <a:rPr lang="en-US" sz="6000" b="1" dirty="0">
                <a:solidFill>
                  <a:srgbClr val="7030A0"/>
                </a:solidFill>
                <a:latin typeface="+mj-lt"/>
              </a:rPr>
              <a:t> </a:t>
            </a:r>
            <a:r>
              <a:rPr lang="en-US" sz="6000" b="1" dirty="0">
                <a:solidFill>
                  <a:schemeClr val="accent1">
                    <a:lumMod val="75000"/>
                  </a:schemeClr>
                </a:solidFill>
                <a:latin typeface="+mj-lt"/>
              </a:rPr>
              <a:t>the data</a:t>
            </a:r>
            <a:endParaRPr lang="en-CA" sz="6000" b="1" dirty="0">
              <a:solidFill>
                <a:schemeClr val="accent1">
                  <a:lumMod val="75000"/>
                </a:schemeClr>
              </a:solidFill>
              <a:latin typeface="+mj-lt"/>
            </a:endParaRPr>
          </a:p>
        </p:txBody>
      </p:sp>
    </p:spTree>
    <p:extLst>
      <p:ext uri="{BB962C8B-B14F-4D97-AF65-F5344CB8AC3E}">
        <p14:creationId xmlns:p14="http://schemas.microsoft.com/office/powerpoint/2010/main" val="2086725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42BD-C027-D0CC-D954-A9F6B80CC828}"/>
              </a:ext>
            </a:extLst>
          </p:cNvPr>
          <p:cNvSpPr>
            <a:spLocks noGrp="1"/>
          </p:cNvSpPr>
          <p:nvPr>
            <p:ph type="title"/>
          </p:nvPr>
        </p:nvSpPr>
        <p:spPr>
          <a:xfrm>
            <a:off x="838200" y="500062"/>
            <a:ext cx="10515600" cy="1325563"/>
          </a:xfrm>
        </p:spPr>
        <p:txBody>
          <a:bodyPr>
            <a:normAutofit fontScale="90000"/>
          </a:bodyPr>
          <a:lstStyle/>
          <a:p>
            <a:br>
              <a:rPr lang="en-US" b="1" dirty="0"/>
            </a:br>
            <a:r>
              <a:rPr lang="en-US" sz="6700" b="1" dirty="0">
                <a:solidFill>
                  <a:schemeClr val="accent1">
                    <a:lumMod val="50000"/>
                  </a:schemeClr>
                </a:solidFill>
              </a:rPr>
              <a:t>Dataset</a:t>
            </a:r>
            <a:br>
              <a:rPr lang="en-US" sz="6700" b="1" dirty="0">
                <a:solidFill>
                  <a:schemeClr val="accent1">
                    <a:lumMod val="50000"/>
                  </a:schemeClr>
                </a:solidFill>
              </a:rPr>
            </a:br>
            <a:br>
              <a:rPr lang="en-US" dirty="0"/>
            </a:br>
            <a:endParaRPr lang="en-CA" dirty="0"/>
          </a:p>
        </p:txBody>
      </p:sp>
      <p:sp>
        <p:nvSpPr>
          <p:cNvPr id="3" name="Content Placeholder 2">
            <a:extLst>
              <a:ext uri="{FF2B5EF4-FFF2-40B4-BE49-F238E27FC236}">
                <a16:creationId xmlns:a16="http://schemas.microsoft.com/office/drawing/2014/main" id="{11EC74A5-B0F0-09E4-7575-90B45726A24E}"/>
              </a:ext>
            </a:extLst>
          </p:cNvPr>
          <p:cNvSpPr>
            <a:spLocks noGrp="1"/>
          </p:cNvSpPr>
          <p:nvPr>
            <p:ph idx="1"/>
          </p:nvPr>
        </p:nvSpPr>
        <p:spPr/>
        <p:txBody>
          <a:bodyPr>
            <a:normAutofit/>
          </a:bodyPr>
          <a:lstStyle/>
          <a:p>
            <a:r>
              <a:rPr lang="en-US" sz="3200" dirty="0">
                <a:solidFill>
                  <a:schemeClr val="accent1">
                    <a:lumMod val="75000"/>
                  </a:schemeClr>
                </a:solidFill>
              </a:rPr>
              <a:t>We have dataset in excel format wherein there are 3 different worksheets i.e. Chart of Accounts, Payments and Income.</a:t>
            </a:r>
          </a:p>
          <a:p>
            <a:r>
              <a:rPr lang="en-US" sz="3200" dirty="0">
                <a:solidFill>
                  <a:schemeClr val="accent1">
                    <a:lumMod val="75000"/>
                  </a:schemeClr>
                </a:solidFill>
              </a:rPr>
              <a:t>Using Python, we are converting the worksheets into 3 data frames and then merging these data frames to one main data frame using join on chart account ID as it is unique and non- null.</a:t>
            </a:r>
          </a:p>
          <a:p>
            <a:endParaRPr lang="en-US" sz="3200" dirty="0">
              <a:solidFill>
                <a:schemeClr val="accent1">
                  <a:lumMod val="50000"/>
                </a:schemeClr>
              </a:solidFill>
            </a:endParaRPr>
          </a:p>
          <a:p>
            <a:endParaRPr lang="en-US" sz="3200" dirty="0">
              <a:solidFill>
                <a:schemeClr val="accent1">
                  <a:lumMod val="50000"/>
                </a:schemeClr>
              </a:solidFill>
            </a:endParaRPr>
          </a:p>
        </p:txBody>
      </p:sp>
    </p:spTree>
    <p:extLst>
      <p:ext uri="{BB962C8B-B14F-4D97-AF65-F5344CB8AC3E}">
        <p14:creationId xmlns:p14="http://schemas.microsoft.com/office/powerpoint/2010/main" val="1577309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F2DE-9DEB-9D4A-976F-175CB9D27906}"/>
              </a:ext>
            </a:extLst>
          </p:cNvPr>
          <p:cNvSpPr>
            <a:spLocks noGrp="1"/>
          </p:cNvSpPr>
          <p:nvPr>
            <p:ph type="title"/>
          </p:nvPr>
        </p:nvSpPr>
        <p:spPr>
          <a:xfrm>
            <a:off x="838200" y="19878"/>
            <a:ext cx="10515600" cy="1325563"/>
          </a:xfrm>
        </p:spPr>
        <p:txBody>
          <a:bodyPr>
            <a:normAutofit fontScale="90000"/>
          </a:bodyPr>
          <a:lstStyle/>
          <a:p>
            <a:br>
              <a:rPr lang="en-US" sz="6000" b="1" dirty="0">
                <a:solidFill>
                  <a:schemeClr val="accent1">
                    <a:lumMod val="50000"/>
                  </a:schemeClr>
                </a:solidFill>
              </a:rPr>
            </a:br>
            <a:r>
              <a:rPr lang="en-US" sz="6700" b="1" dirty="0">
                <a:solidFill>
                  <a:schemeClr val="accent1">
                    <a:lumMod val="50000"/>
                  </a:schemeClr>
                </a:solidFill>
              </a:rPr>
              <a:t>Initial Intuition and Missing Data</a:t>
            </a:r>
            <a:br>
              <a:rPr lang="en-US" dirty="0">
                <a:solidFill>
                  <a:schemeClr val="accent1">
                    <a:lumMod val="50000"/>
                  </a:schemeClr>
                </a:solidFill>
              </a:rPr>
            </a:br>
            <a:br>
              <a:rPr lang="en-US" dirty="0">
                <a:solidFill>
                  <a:schemeClr val="accent1">
                    <a:lumMod val="50000"/>
                  </a:schemeClr>
                </a:solidFill>
              </a:rPr>
            </a:br>
            <a:endParaRPr lang="en-CA" dirty="0">
              <a:solidFill>
                <a:schemeClr val="accent1">
                  <a:lumMod val="50000"/>
                </a:schemeClr>
              </a:solidFill>
            </a:endParaRPr>
          </a:p>
        </p:txBody>
      </p:sp>
      <p:sp>
        <p:nvSpPr>
          <p:cNvPr id="3" name="Content Placeholder 2">
            <a:extLst>
              <a:ext uri="{FF2B5EF4-FFF2-40B4-BE49-F238E27FC236}">
                <a16:creationId xmlns:a16="http://schemas.microsoft.com/office/drawing/2014/main" id="{BDAAC92A-04A3-0720-B798-F4D79C17F297}"/>
              </a:ext>
            </a:extLst>
          </p:cNvPr>
          <p:cNvSpPr>
            <a:spLocks noGrp="1"/>
          </p:cNvSpPr>
          <p:nvPr>
            <p:ph idx="1"/>
          </p:nvPr>
        </p:nvSpPr>
        <p:spPr>
          <a:xfrm>
            <a:off x="677333" y="1270000"/>
            <a:ext cx="11170109" cy="3880773"/>
          </a:xfrm>
        </p:spPr>
        <p:txBody>
          <a:bodyPr>
            <a:noAutofit/>
          </a:bodyPr>
          <a:lstStyle/>
          <a:p>
            <a:r>
              <a:rPr lang="en-US" sz="3200" b="1" dirty="0">
                <a:solidFill>
                  <a:schemeClr val="accent1">
                    <a:lumMod val="50000"/>
                  </a:schemeClr>
                </a:solidFill>
                <a:latin typeface="+mj-lt"/>
              </a:rPr>
              <a:t>After merging we will have some missing values</a:t>
            </a:r>
          </a:p>
        </p:txBody>
      </p:sp>
      <p:pic>
        <p:nvPicPr>
          <p:cNvPr id="6" name="Picture 5">
            <a:extLst>
              <a:ext uri="{FF2B5EF4-FFF2-40B4-BE49-F238E27FC236}">
                <a16:creationId xmlns:a16="http://schemas.microsoft.com/office/drawing/2014/main" id="{6B8F3087-1DFC-44B7-76C2-AB259B151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801" y="2053883"/>
            <a:ext cx="10033863" cy="4600135"/>
          </a:xfrm>
          <a:prstGeom prst="rect">
            <a:avLst/>
          </a:prstGeom>
        </p:spPr>
      </p:pic>
    </p:spTree>
    <p:extLst>
      <p:ext uri="{BB962C8B-B14F-4D97-AF65-F5344CB8AC3E}">
        <p14:creationId xmlns:p14="http://schemas.microsoft.com/office/powerpoint/2010/main" val="105141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B680-31DD-2E94-30D8-9FADFB4F7655}"/>
              </a:ext>
            </a:extLst>
          </p:cNvPr>
          <p:cNvSpPr>
            <a:spLocks noGrp="1"/>
          </p:cNvSpPr>
          <p:nvPr>
            <p:ph type="title"/>
          </p:nvPr>
        </p:nvSpPr>
        <p:spPr>
          <a:xfrm>
            <a:off x="838200" y="365125"/>
            <a:ext cx="10515600" cy="830629"/>
          </a:xfrm>
        </p:spPr>
        <p:txBody>
          <a:bodyPr/>
          <a:lstStyle/>
          <a:p>
            <a:r>
              <a:rPr lang="en-US" b="1" dirty="0">
                <a:solidFill>
                  <a:schemeClr val="accent1">
                    <a:lumMod val="75000"/>
                  </a:schemeClr>
                </a:solidFill>
              </a:rPr>
              <a:t>Missing value treatment</a:t>
            </a:r>
            <a:endParaRPr lang="en-CA" b="1" dirty="0">
              <a:solidFill>
                <a:schemeClr val="accent1">
                  <a:lumMod val="75000"/>
                </a:schemeClr>
              </a:solidFill>
            </a:endParaRPr>
          </a:p>
        </p:txBody>
      </p:sp>
      <p:pic>
        <p:nvPicPr>
          <p:cNvPr id="5" name="Content Placeholder 4">
            <a:extLst>
              <a:ext uri="{FF2B5EF4-FFF2-40B4-BE49-F238E27FC236}">
                <a16:creationId xmlns:a16="http://schemas.microsoft.com/office/drawing/2014/main" id="{4D103CE2-E377-76F2-69AB-5CFA7B894D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317480" cy="4351338"/>
          </a:xfrm>
        </p:spPr>
      </p:pic>
      <p:sp>
        <p:nvSpPr>
          <p:cNvPr id="7" name="TextBox 6">
            <a:extLst>
              <a:ext uri="{FF2B5EF4-FFF2-40B4-BE49-F238E27FC236}">
                <a16:creationId xmlns:a16="http://schemas.microsoft.com/office/drawing/2014/main" id="{E548C281-5E1C-8111-0943-2EEA9346F36A}"/>
              </a:ext>
            </a:extLst>
          </p:cNvPr>
          <p:cNvSpPr txBox="1"/>
          <p:nvPr/>
        </p:nvSpPr>
        <p:spPr>
          <a:xfrm>
            <a:off x="838201" y="1195754"/>
            <a:ext cx="10219006" cy="646331"/>
          </a:xfrm>
          <a:prstGeom prst="rect">
            <a:avLst/>
          </a:prstGeom>
          <a:noFill/>
        </p:spPr>
        <p:txBody>
          <a:bodyPr wrap="square" rtlCol="0">
            <a:spAutoFit/>
          </a:bodyPr>
          <a:lstStyle/>
          <a:p>
            <a:r>
              <a:rPr lang="en-US" dirty="0">
                <a:solidFill>
                  <a:schemeClr val="accent1">
                    <a:lumMod val="75000"/>
                  </a:schemeClr>
                </a:solidFill>
              </a:rPr>
              <a:t>We are imputing in place of missing values as the amount received column for cash out flow category will be 0 and amount paid column for cash in flow category will be 0.</a:t>
            </a:r>
            <a:endParaRPr lang="en-CA" dirty="0">
              <a:solidFill>
                <a:schemeClr val="accent1">
                  <a:lumMod val="75000"/>
                </a:schemeClr>
              </a:solidFill>
            </a:endParaRPr>
          </a:p>
        </p:txBody>
      </p:sp>
    </p:spTree>
    <p:extLst>
      <p:ext uri="{BB962C8B-B14F-4D97-AF65-F5344CB8AC3E}">
        <p14:creationId xmlns:p14="http://schemas.microsoft.com/office/powerpoint/2010/main" val="2056740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DB34D8-477C-441B-ACF9-29CCFB80D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9811" y="3769806"/>
            <a:ext cx="4495352" cy="2996419"/>
          </a:xfrm>
        </p:spPr>
      </p:pic>
      <p:sp>
        <p:nvSpPr>
          <p:cNvPr id="12" name="TextBox 11">
            <a:extLst>
              <a:ext uri="{FF2B5EF4-FFF2-40B4-BE49-F238E27FC236}">
                <a16:creationId xmlns:a16="http://schemas.microsoft.com/office/drawing/2014/main" id="{372FE4E7-73A4-DE68-D295-5D4E8102CE17}"/>
              </a:ext>
            </a:extLst>
          </p:cNvPr>
          <p:cNvSpPr txBox="1"/>
          <p:nvPr/>
        </p:nvSpPr>
        <p:spPr>
          <a:xfrm>
            <a:off x="1214650" y="272038"/>
            <a:ext cx="4495351" cy="5632311"/>
          </a:xfrm>
          <a:prstGeom prst="rect">
            <a:avLst/>
          </a:prstGeom>
          <a:noFill/>
        </p:spPr>
        <p:txBody>
          <a:bodyPr wrap="square" rtlCol="0">
            <a:spAutoFit/>
          </a:bodyPr>
          <a:lstStyle/>
          <a:p>
            <a:pPr algn="l">
              <a:buFont typeface="+mj-lt"/>
              <a:buAutoNum type="arabicPeriod"/>
            </a:pPr>
            <a:r>
              <a:rPr lang="en-US" b="0" i="0" dirty="0">
                <a:solidFill>
                  <a:schemeClr val="accent1">
                    <a:lumMod val="75000"/>
                  </a:schemeClr>
                </a:solidFill>
                <a:effectLst/>
              </a:rPr>
              <a:t> Total revenue  generated by company is 60832949.49 and the total expenses incurred by company are 71509447.39.</a:t>
            </a:r>
          </a:p>
          <a:p>
            <a:pPr algn="l">
              <a:buFont typeface="+mj-lt"/>
              <a:buAutoNum type="arabicPeriod"/>
            </a:pPr>
            <a:endParaRPr lang="en-US" dirty="0">
              <a:solidFill>
                <a:schemeClr val="accent1">
                  <a:lumMod val="75000"/>
                </a:schemeClr>
              </a:solidFill>
            </a:endParaRPr>
          </a:p>
          <a:p>
            <a:pPr algn="l">
              <a:buFont typeface="+mj-lt"/>
              <a:buAutoNum type="arabicPeriod"/>
            </a:pPr>
            <a:r>
              <a:rPr lang="en-US" b="0" i="0" dirty="0">
                <a:solidFill>
                  <a:schemeClr val="accent1">
                    <a:lumMod val="75000"/>
                  </a:schemeClr>
                </a:solidFill>
                <a:effectLst/>
              </a:rPr>
              <a:t>In July 2019, highest revenue was generated, and January 2017 is the least revenue generated month</a:t>
            </a:r>
          </a:p>
          <a:p>
            <a:pPr algn="l"/>
            <a:endParaRPr lang="en-US" b="0" i="0" dirty="0">
              <a:solidFill>
                <a:schemeClr val="accent1">
                  <a:lumMod val="75000"/>
                </a:schemeClr>
              </a:solidFill>
              <a:effectLst/>
            </a:endParaRPr>
          </a:p>
          <a:p>
            <a:r>
              <a:rPr lang="en-US" b="0" i="0" dirty="0">
                <a:solidFill>
                  <a:schemeClr val="accent1">
                    <a:lumMod val="75000"/>
                  </a:schemeClr>
                </a:solidFill>
                <a:effectLst/>
              </a:rPr>
              <a:t>3.Expenses incurred in April 2019 are highest and least expenses were incurred in January 2017.</a:t>
            </a:r>
          </a:p>
          <a:p>
            <a:pPr>
              <a:buFont typeface="+mj-lt"/>
              <a:buAutoNum type="arabicPeriod"/>
            </a:pPr>
            <a:endParaRPr lang="en-US" b="0" i="0" dirty="0">
              <a:solidFill>
                <a:schemeClr val="accent1">
                  <a:lumMod val="75000"/>
                </a:schemeClr>
              </a:solidFill>
              <a:effectLst/>
            </a:endParaRPr>
          </a:p>
          <a:p>
            <a:pPr>
              <a:buFont typeface="+mj-lt"/>
              <a:buAutoNum type="arabicPeriod"/>
            </a:pPr>
            <a:endParaRPr lang="en-US" b="0" i="0" dirty="0">
              <a:solidFill>
                <a:schemeClr val="accent1">
                  <a:lumMod val="75000"/>
                </a:schemeClr>
              </a:solidFill>
              <a:effectLst/>
            </a:endParaRPr>
          </a:p>
          <a:p>
            <a:pPr algn="l">
              <a:buFont typeface="+mj-lt"/>
              <a:buAutoNum type="arabicPeriod"/>
            </a:pPr>
            <a:endParaRPr lang="en-US" dirty="0">
              <a:solidFill>
                <a:schemeClr val="accent1">
                  <a:lumMod val="75000"/>
                </a:schemeClr>
              </a:solidFill>
            </a:endParaRPr>
          </a:p>
          <a:p>
            <a:pPr algn="l">
              <a:buFont typeface="+mj-lt"/>
              <a:buAutoNum type="arabicPeriod"/>
            </a:pPr>
            <a:endParaRPr lang="en-US" b="0" i="0" dirty="0">
              <a:solidFill>
                <a:schemeClr val="accent1">
                  <a:lumMod val="75000"/>
                </a:schemeClr>
              </a:solidFill>
              <a:effectLst/>
            </a:endParaRPr>
          </a:p>
          <a:p>
            <a:pPr algn="l">
              <a:buFont typeface="+mj-lt"/>
              <a:buAutoNum type="arabicPeriod"/>
            </a:pPr>
            <a:endParaRPr lang="en-US" dirty="0">
              <a:solidFill>
                <a:schemeClr val="accent1">
                  <a:lumMod val="75000"/>
                </a:schemeClr>
              </a:solidFill>
            </a:endParaRPr>
          </a:p>
          <a:p>
            <a:pPr algn="l">
              <a:buFont typeface="+mj-lt"/>
              <a:buAutoNum type="arabicPeriod"/>
            </a:pPr>
            <a:endParaRPr lang="en-US" b="0" i="0" dirty="0">
              <a:solidFill>
                <a:schemeClr val="accent1">
                  <a:lumMod val="75000"/>
                </a:schemeClr>
              </a:solidFill>
              <a:effectLst/>
            </a:endParaRPr>
          </a:p>
          <a:p>
            <a:pPr algn="l">
              <a:buFont typeface="+mj-lt"/>
              <a:buAutoNum type="arabicPeriod"/>
            </a:pPr>
            <a:endParaRPr lang="en-US" dirty="0">
              <a:solidFill>
                <a:schemeClr val="accent1">
                  <a:lumMod val="75000"/>
                </a:schemeClr>
              </a:solidFill>
            </a:endParaRPr>
          </a:p>
          <a:p>
            <a:pPr algn="l">
              <a:buFont typeface="+mj-lt"/>
              <a:buAutoNum type="arabicPeriod"/>
            </a:pPr>
            <a:endParaRPr lang="en-US" b="0" i="0" dirty="0">
              <a:solidFill>
                <a:schemeClr val="accent1">
                  <a:lumMod val="75000"/>
                </a:schemeClr>
              </a:solidFill>
              <a:effectLst/>
            </a:endParaRPr>
          </a:p>
          <a:p>
            <a:pPr algn="l">
              <a:buFont typeface="+mj-lt"/>
              <a:buAutoNum type="arabicPeriod"/>
            </a:pPr>
            <a:endParaRPr lang="en-US" b="0" i="0" dirty="0">
              <a:solidFill>
                <a:schemeClr val="accent1">
                  <a:lumMod val="75000"/>
                </a:schemeClr>
              </a:solidFill>
              <a:effectLst/>
            </a:endParaRPr>
          </a:p>
        </p:txBody>
      </p:sp>
      <p:pic>
        <p:nvPicPr>
          <p:cNvPr id="13" name="Content Placeholder 4">
            <a:extLst>
              <a:ext uri="{FF2B5EF4-FFF2-40B4-BE49-F238E27FC236}">
                <a16:creationId xmlns:a16="http://schemas.microsoft.com/office/drawing/2014/main" id="{010A98EF-ACB4-18B6-98B2-DC3E0CFE4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151" y="91775"/>
            <a:ext cx="5293402" cy="3182945"/>
          </a:xfrm>
          <a:prstGeom prst="rect">
            <a:avLst/>
          </a:prstGeom>
        </p:spPr>
      </p:pic>
      <p:pic>
        <p:nvPicPr>
          <p:cNvPr id="15" name="Picture 14">
            <a:extLst>
              <a:ext uri="{FF2B5EF4-FFF2-40B4-BE49-F238E27FC236}">
                <a16:creationId xmlns:a16="http://schemas.microsoft.com/office/drawing/2014/main" id="{7946EF79-3E57-76C6-CB6B-8758E1E98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8895" y="3429000"/>
            <a:ext cx="5184658" cy="3337225"/>
          </a:xfrm>
          <a:prstGeom prst="rect">
            <a:avLst/>
          </a:prstGeom>
        </p:spPr>
      </p:pic>
    </p:spTree>
    <p:extLst>
      <p:ext uri="{BB962C8B-B14F-4D97-AF65-F5344CB8AC3E}">
        <p14:creationId xmlns:p14="http://schemas.microsoft.com/office/powerpoint/2010/main" val="369810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0EAAB0-7DF8-D7D9-5084-86E208BF3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64" y="2876265"/>
            <a:ext cx="5882185" cy="3884611"/>
          </a:xfrm>
          <a:prstGeom prst="rect">
            <a:avLst/>
          </a:prstGeom>
        </p:spPr>
      </p:pic>
      <p:pic>
        <p:nvPicPr>
          <p:cNvPr id="6" name="Picture 5">
            <a:extLst>
              <a:ext uri="{FF2B5EF4-FFF2-40B4-BE49-F238E27FC236}">
                <a16:creationId xmlns:a16="http://schemas.microsoft.com/office/drawing/2014/main" id="{C1696D18-DCDF-B61D-FA16-10E824198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561" y="3270462"/>
            <a:ext cx="4764113" cy="3587537"/>
          </a:xfrm>
          <a:prstGeom prst="rect">
            <a:avLst/>
          </a:prstGeom>
        </p:spPr>
      </p:pic>
      <p:pic>
        <p:nvPicPr>
          <p:cNvPr id="7" name="Content Placeholder 6">
            <a:extLst>
              <a:ext uri="{FF2B5EF4-FFF2-40B4-BE49-F238E27FC236}">
                <a16:creationId xmlns:a16="http://schemas.microsoft.com/office/drawing/2014/main" id="{E65DCEEC-5828-5205-41ED-F9E57AC8C16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265561" y="136478"/>
            <a:ext cx="4764113" cy="2838734"/>
          </a:xfrm>
          <a:prstGeom prst="rect">
            <a:avLst/>
          </a:prstGeom>
        </p:spPr>
      </p:pic>
      <p:sp>
        <p:nvSpPr>
          <p:cNvPr id="9" name="TextBox 8">
            <a:extLst>
              <a:ext uri="{FF2B5EF4-FFF2-40B4-BE49-F238E27FC236}">
                <a16:creationId xmlns:a16="http://schemas.microsoft.com/office/drawing/2014/main" id="{6C86FAB6-9EE9-D9C7-11FE-4A0E03D444A4}"/>
              </a:ext>
            </a:extLst>
          </p:cNvPr>
          <p:cNvSpPr txBox="1"/>
          <p:nvPr/>
        </p:nvSpPr>
        <p:spPr>
          <a:xfrm>
            <a:off x="1692322" y="655093"/>
            <a:ext cx="5199797" cy="2031325"/>
          </a:xfrm>
          <a:prstGeom prst="rect">
            <a:avLst/>
          </a:prstGeom>
          <a:noFill/>
        </p:spPr>
        <p:txBody>
          <a:bodyPr wrap="square" rtlCol="0">
            <a:spAutoFit/>
          </a:bodyPr>
          <a:lstStyle/>
          <a:p>
            <a:pPr algn="l">
              <a:buFont typeface="+mj-lt"/>
              <a:buAutoNum type="arabicPeriod"/>
            </a:pPr>
            <a:r>
              <a:rPr lang="en-US" b="0" i="0" dirty="0">
                <a:solidFill>
                  <a:schemeClr val="accent1">
                    <a:lumMod val="75000"/>
                  </a:schemeClr>
                </a:solidFill>
                <a:effectLst/>
              </a:rPr>
              <a:t>Expenses in variable accounts are the highest.</a:t>
            </a:r>
          </a:p>
          <a:p>
            <a:pPr>
              <a:buFont typeface="+mj-lt"/>
              <a:buAutoNum type="arabicPeriod"/>
            </a:pPr>
            <a:r>
              <a:rPr lang="en-US" b="0" i="0" dirty="0">
                <a:solidFill>
                  <a:schemeClr val="accent1">
                    <a:lumMod val="75000"/>
                  </a:schemeClr>
                </a:solidFill>
                <a:effectLst/>
              </a:rPr>
              <a:t>Operational expenses are more than non operational expenses.</a:t>
            </a:r>
          </a:p>
          <a:p>
            <a:pPr algn="l">
              <a:buFont typeface="+mj-lt"/>
              <a:buAutoNum type="arabicPeriod"/>
            </a:pPr>
            <a:r>
              <a:rPr lang="en-US" b="0" i="0" dirty="0">
                <a:solidFill>
                  <a:schemeClr val="accent1">
                    <a:lumMod val="75000"/>
                  </a:schemeClr>
                </a:solidFill>
                <a:effectLst/>
              </a:rPr>
              <a:t>Expenses incurred on Purchase of Material for resale are highest.</a:t>
            </a:r>
          </a:p>
          <a:p>
            <a:endParaRPr lang="en-US" b="0" i="0" dirty="0">
              <a:solidFill>
                <a:schemeClr val="accent1">
                  <a:lumMod val="75000"/>
                </a:schemeClr>
              </a:solidFill>
              <a:effectLst/>
            </a:endParaRPr>
          </a:p>
          <a:p>
            <a:pPr algn="l">
              <a:buFont typeface="+mj-lt"/>
              <a:buAutoNum type="arabicPeriod"/>
            </a:pPr>
            <a:endParaRPr lang="en-US" b="0" i="0" dirty="0">
              <a:solidFill>
                <a:schemeClr val="accent1">
                  <a:lumMod val="75000"/>
                </a:schemeClr>
              </a:solidFill>
              <a:effectLst/>
            </a:endParaRPr>
          </a:p>
        </p:txBody>
      </p:sp>
    </p:spTree>
    <p:extLst>
      <p:ext uri="{BB962C8B-B14F-4D97-AF65-F5344CB8AC3E}">
        <p14:creationId xmlns:p14="http://schemas.microsoft.com/office/powerpoint/2010/main" val="104714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4">
            <a:extLst>
              <a:ext uri="{FF2B5EF4-FFF2-40B4-BE49-F238E27FC236}">
                <a16:creationId xmlns:a16="http://schemas.microsoft.com/office/drawing/2014/main" id="{439CD6AA-924A-AFBD-7DFA-6FEFD286B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8383" y="3029804"/>
            <a:ext cx="5569587" cy="3798768"/>
          </a:xfrm>
          <a:prstGeom prst="rect">
            <a:avLst/>
          </a:prstGeom>
        </p:spPr>
      </p:pic>
      <p:pic>
        <p:nvPicPr>
          <p:cNvPr id="16" name="Picture 15">
            <a:extLst>
              <a:ext uri="{FF2B5EF4-FFF2-40B4-BE49-F238E27FC236}">
                <a16:creationId xmlns:a16="http://schemas.microsoft.com/office/drawing/2014/main" id="{2C0483C3-E798-6634-A752-F104236DF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043" y="247794"/>
            <a:ext cx="5065786" cy="2782010"/>
          </a:xfrm>
          <a:prstGeom prst="rect">
            <a:avLst/>
          </a:prstGeom>
        </p:spPr>
      </p:pic>
      <p:pic>
        <p:nvPicPr>
          <p:cNvPr id="17" name="Picture 16">
            <a:extLst>
              <a:ext uri="{FF2B5EF4-FFF2-40B4-BE49-F238E27FC236}">
                <a16:creationId xmlns:a16="http://schemas.microsoft.com/office/drawing/2014/main" id="{E6BE247B-214D-45B5-4A6B-F6A2CB43C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6460" y="3029804"/>
            <a:ext cx="5216952" cy="3798768"/>
          </a:xfrm>
          <a:prstGeom prst="rect">
            <a:avLst/>
          </a:prstGeom>
        </p:spPr>
      </p:pic>
      <p:sp>
        <p:nvSpPr>
          <p:cNvPr id="20" name="TextBox 19">
            <a:extLst>
              <a:ext uri="{FF2B5EF4-FFF2-40B4-BE49-F238E27FC236}">
                <a16:creationId xmlns:a16="http://schemas.microsoft.com/office/drawing/2014/main" id="{8B03CBA9-E8F7-9C1E-3B94-30217A9ABDD5}"/>
              </a:ext>
            </a:extLst>
          </p:cNvPr>
          <p:cNvSpPr txBox="1"/>
          <p:nvPr/>
        </p:nvSpPr>
        <p:spPr>
          <a:xfrm>
            <a:off x="708383" y="627797"/>
            <a:ext cx="4996381" cy="1477328"/>
          </a:xfrm>
          <a:prstGeom prst="rect">
            <a:avLst/>
          </a:prstGeom>
          <a:noFill/>
        </p:spPr>
        <p:txBody>
          <a:bodyPr wrap="square" rtlCol="0">
            <a:spAutoFit/>
          </a:bodyPr>
          <a:lstStyle/>
          <a:p>
            <a:pPr marL="342900" indent="-342900">
              <a:buAutoNum type="arabicPeriod"/>
            </a:pPr>
            <a:r>
              <a:rPr lang="en-US" b="0" i="0" dirty="0">
                <a:solidFill>
                  <a:schemeClr val="accent1">
                    <a:lumMod val="75000"/>
                  </a:schemeClr>
                </a:solidFill>
                <a:effectLst/>
              </a:rPr>
              <a:t>Direct expenses are highest than other expenses.</a:t>
            </a:r>
          </a:p>
          <a:p>
            <a:pPr marL="342900" indent="-342900">
              <a:buAutoNum type="arabicPeriod"/>
            </a:pPr>
            <a:r>
              <a:rPr lang="en-US" dirty="0">
                <a:solidFill>
                  <a:schemeClr val="accent1">
                    <a:lumMod val="75000"/>
                  </a:schemeClr>
                </a:solidFill>
              </a:rPr>
              <a:t>Amount paid in SP(UF) is the highest.</a:t>
            </a:r>
          </a:p>
          <a:p>
            <a:pPr marL="342900" indent="-342900">
              <a:buAutoNum type="arabicPeriod"/>
            </a:pPr>
            <a:r>
              <a:rPr lang="en-US" dirty="0">
                <a:solidFill>
                  <a:schemeClr val="accent1">
                    <a:lumMod val="75000"/>
                  </a:schemeClr>
                </a:solidFill>
              </a:rPr>
              <a:t>Provider 667 is the top provider.</a:t>
            </a:r>
            <a:endParaRPr lang="en-US" b="0" i="0" dirty="0">
              <a:solidFill>
                <a:schemeClr val="accent1">
                  <a:lumMod val="75000"/>
                </a:schemeClr>
              </a:solidFill>
              <a:effectLst/>
            </a:endParaRPr>
          </a:p>
          <a:p>
            <a:endParaRPr lang="en-CA" dirty="0"/>
          </a:p>
        </p:txBody>
      </p:sp>
    </p:spTree>
    <p:extLst>
      <p:ext uri="{BB962C8B-B14F-4D97-AF65-F5344CB8AC3E}">
        <p14:creationId xmlns:p14="http://schemas.microsoft.com/office/powerpoint/2010/main" val="191755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TotalTime>
  <Words>640</Words>
  <Application>Microsoft Office PowerPoint</Application>
  <PresentationFormat>Widescreen</PresentationFormat>
  <Paragraphs>73</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Inter</vt:lpstr>
      <vt:lpstr>Office Theme</vt:lpstr>
      <vt:lpstr>Financial Analysis </vt:lpstr>
      <vt:lpstr>Business Understanding &amp; Overview</vt:lpstr>
      <vt:lpstr>PowerPoint Presentation</vt:lpstr>
      <vt:lpstr> Dataset  </vt:lpstr>
      <vt:lpstr> Initial Intuition and Missing Data  </vt:lpstr>
      <vt:lpstr>Missing value 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Admin</dc:creator>
  <cp:lastModifiedBy>Admin</cp:lastModifiedBy>
  <cp:revision>11</cp:revision>
  <dcterms:created xsi:type="dcterms:W3CDTF">2023-09-01T21:08:13Z</dcterms:created>
  <dcterms:modified xsi:type="dcterms:W3CDTF">2023-11-22T18:33:02Z</dcterms:modified>
</cp:coreProperties>
</file>