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14"/>
  </p:notesMasterIdLst>
  <p:sldIdLst>
    <p:sldId id="256" r:id="rId2"/>
    <p:sldId id="257" r:id="rId3"/>
    <p:sldId id="258" r:id="rId4"/>
    <p:sldId id="259" r:id="rId5"/>
    <p:sldId id="260" r:id="rId6"/>
    <p:sldId id="269" r:id="rId7"/>
    <p:sldId id="261" r:id="rId8"/>
    <p:sldId id="262" r:id="rId9"/>
    <p:sldId id="270" r:id="rId10"/>
    <p:sldId id="271"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19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EBEED-A6EF-4447-94F2-5EAFDF8709CB}" type="datetimeFigureOut">
              <a:rPr lang="en-CA" smtClean="0"/>
              <a:t>2023-09-08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B6E68-C4D1-417F-8AC2-6F8038A521E0}" type="slidenum">
              <a:rPr lang="en-CA" smtClean="0"/>
              <a:t>‹#›</a:t>
            </a:fld>
            <a:endParaRPr lang="en-CA"/>
          </a:p>
        </p:txBody>
      </p:sp>
    </p:spTree>
    <p:extLst>
      <p:ext uri="{BB962C8B-B14F-4D97-AF65-F5344CB8AC3E}">
        <p14:creationId xmlns:p14="http://schemas.microsoft.com/office/powerpoint/2010/main" val="417125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A8B6E68-C4D1-417F-8AC2-6F8038A521E0}" type="slidenum">
              <a:rPr lang="en-CA" smtClean="0"/>
              <a:t>11</a:t>
            </a:fld>
            <a:endParaRPr lang="en-CA"/>
          </a:p>
        </p:txBody>
      </p:sp>
    </p:spTree>
    <p:extLst>
      <p:ext uri="{BB962C8B-B14F-4D97-AF65-F5344CB8AC3E}">
        <p14:creationId xmlns:p14="http://schemas.microsoft.com/office/powerpoint/2010/main" val="133844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BCC9-5A27-C573-0BC3-6048CA8A67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8668F6A-52EA-F9AB-697D-56EA5FA65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2907D5D-22A9-21B3-8E8C-5E194BED3DC1}"/>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6E4C9125-0A61-3B95-EC13-6263CF501A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BBEE00-7805-B4E6-D6A9-40722A9E24B5}"/>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46179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E428-C8C4-8FCF-27F6-402428464C1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2A65970-6ABD-D5CD-36F3-8483BA62A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7F483B6-30A5-C188-B70F-5C5476334E32}"/>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11EA8B15-53E7-D140-0111-A20D4B4B50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89D47C-5541-E312-36E0-DBA046D355D6}"/>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23021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95F02-08DC-55B4-CE32-361CB9AC00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A95A172-ED71-F2C0-B389-8D578CFE0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3DD380-C810-76F4-9B8C-976262B6E3C6}"/>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A5872E76-3114-5791-8930-6D050E2275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26E00E-8191-A611-4D12-B3AFFAEB7306}"/>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19699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6B5-7286-9266-864F-6FE1C26C399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8BB0C78-ABDA-2DBB-A236-DED894953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B6EAA2-6EA0-9565-7DAB-4101D06292E7}"/>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C8F2B707-8400-216A-5F3D-8166D4DD6D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BE94EA-6B5C-0DBE-84A7-82C7BC4C0D97}"/>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89603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2BB4-CD94-7A57-2FDD-19D0FC266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53CFA99-E5B5-0A18-6B7E-5866AE8EB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BB3A1-8818-805C-D457-BD51CA454270}"/>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865D5405-347D-1CF3-A9BB-84BB1E5605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E1A0B5-6F18-1CF8-A5BB-94C3D2F6AC1D}"/>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06169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2A5D-D855-0BAF-0361-FBE821B6C0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4380234-23EC-9A51-D6F5-06EFEBB1A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129D66F-B62B-497A-4163-9741130677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F5EA34C-999A-9214-0CD8-6E7A1D504900}"/>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6" name="Footer Placeholder 5">
            <a:extLst>
              <a:ext uri="{FF2B5EF4-FFF2-40B4-BE49-F238E27FC236}">
                <a16:creationId xmlns:a16="http://schemas.microsoft.com/office/drawing/2014/main" id="{32EA5E8E-5080-B41B-63E7-D0409BA300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95F75D4-7719-FF5D-4130-878376469ADE}"/>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18130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F48C-B446-F2B9-1739-EDFA0FF902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4ED386-D972-B2BC-B4C5-AFC35A4D5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0B675-A499-ACC2-FAB6-570B1D1DD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F46CC6-6C62-52F4-952C-C817B476A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9D543-6A3B-4B04-ADC2-47BD95F7E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0EC1836-FEB5-D313-5CD7-19A114EDB408}"/>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8" name="Footer Placeholder 7">
            <a:extLst>
              <a:ext uri="{FF2B5EF4-FFF2-40B4-BE49-F238E27FC236}">
                <a16:creationId xmlns:a16="http://schemas.microsoft.com/office/drawing/2014/main" id="{0F557B90-4AF6-A7CF-8E44-9FE227F0FCF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55777C6-647A-270F-2097-88BC0DB23D6E}"/>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74752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A78B-51D8-5FC8-C6DC-564DE868408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E5FB04D-7607-5BE9-9444-A00B068ECACE}"/>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4" name="Footer Placeholder 3">
            <a:extLst>
              <a:ext uri="{FF2B5EF4-FFF2-40B4-BE49-F238E27FC236}">
                <a16:creationId xmlns:a16="http://schemas.microsoft.com/office/drawing/2014/main" id="{2393E2FA-035C-22A3-C1DE-D7A7751EDC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C54BA38-12FD-C044-07DA-D0450005CB32}"/>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52453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6A367E-86CB-60E6-41F4-9D4050FDB0DD}"/>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3" name="Footer Placeholder 2">
            <a:extLst>
              <a:ext uri="{FF2B5EF4-FFF2-40B4-BE49-F238E27FC236}">
                <a16:creationId xmlns:a16="http://schemas.microsoft.com/office/drawing/2014/main" id="{2321752F-11E9-61AD-6D6D-1180C9900A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D9B0903-7F0D-E094-42B9-156EE1EFC7D3}"/>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8883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42FD-EEE3-0CD5-D4F2-2164E1282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7F407C-4D93-4D40-216B-1A79ADEF0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3D0182E-7005-A784-4F60-7D9D9CE5D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FD709-9886-A08A-5B46-F5628A7FB72B}"/>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6" name="Footer Placeholder 5">
            <a:extLst>
              <a:ext uri="{FF2B5EF4-FFF2-40B4-BE49-F238E27FC236}">
                <a16:creationId xmlns:a16="http://schemas.microsoft.com/office/drawing/2014/main" id="{C573B2D2-0DDE-5C44-CCAE-1D705E472DF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944A36-E7B8-2C9A-BBB9-6D76FF0B530B}"/>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00325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31C8-E6B9-A29B-3B72-5E1A98EB3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EA7FB21-931B-6295-7B94-BF0770B79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454F259-5F59-44E3-EE68-F0B4F6C6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23FED-B086-5D96-504D-99F3B6BCE73C}"/>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6" name="Footer Placeholder 5">
            <a:extLst>
              <a:ext uri="{FF2B5EF4-FFF2-40B4-BE49-F238E27FC236}">
                <a16:creationId xmlns:a16="http://schemas.microsoft.com/office/drawing/2014/main" id="{DE76FBC0-63C7-218E-C906-C98F36995D7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A483D6-95C2-2BF4-2D2A-E7D8FB191C98}"/>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73259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1FD18-0E26-378D-FD9F-8BF6C9D25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184F56E-2CBB-B99B-D344-0AD18F962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596C58-406A-7452-24BF-A73B209A29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4E04518D-7694-9991-9F18-5F5112CE7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3839D4D-EA3F-E751-BAFD-29BA22F64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F9019-58FC-4692-A59A-41B7F47CF399}" type="slidenum">
              <a:rPr lang="en-CA" smtClean="0"/>
              <a:t>‹#›</a:t>
            </a:fld>
            <a:endParaRPr lang="en-CA"/>
          </a:p>
        </p:txBody>
      </p:sp>
    </p:spTree>
    <p:extLst>
      <p:ext uri="{BB962C8B-B14F-4D97-AF65-F5344CB8AC3E}">
        <p14:creationId xmlns:p14="http://schemas.microsoft.com/office/powerpoint/2010/main" val="394889157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DD37-9C9D-9909-9330-0B9DC0BEDF94}"/>
              </a:ext>
            </a:extLst>
          </p:cNvPr>
          <p:cNvSpPr>
            <a:spLocks noGrp="1"/>
          </p:cNvSpPr>
          <p:nvPr>
            <p:ph type="ctrTitle"/>
          </p:nvPr>
        </p:nvSpPr>
        <p:spPr>
          <a:xfrm>
            <a:off x="2173356" y="1175370"/>
            <a:ext cx="8282609" cy="3158089"/>
          </a:xfrm>
        </p:spPr>
        <p:txBody>
          <a:bodyPr>
            <a:normAutofit/>
          </a:bodyPr>
          <a:lstStyle/>
          <a:p>
            <a:r>
              <a:rPr lang="en-US" b="1" dirty="0">
                <a:solidFill>
                  <a:schemeClr val="accent1">
                    <a:lumMod val="50000"/>
                  </a:schemeClr>
                </a:solidFill>
              </a:rPr>
              <a:t>Healthcare Analysis</a:t>
            </a:r>
            <a:br>
              <a:rPr lang="en-US" b="1" dirty="0"/>
            </a:br>
            <a:endParaRPr lang="en-CA" b="1" dirty="0"/>
          </a:p>
        </p:txBody>
      </p:sp>
      <p:sp>
        <p:nvSpPr>
          <p:cNvPr id="3" name="Subtitle 2">
            <a:extLst>
              <a:ext uri="{FF2B5EF4-FFF2-40B4-BE49-F238E27FC236}">
                <a16:creationId xmlns:a16="http://schemas.microsoft.com/office/drawing/2014/main" id="{6716F8FC-3054-A33F-9527-5F5F3076C22C}"/>
              </a:ext>
            </a:extLst>
          </p:cNvPr>
          <p:cNvSpPr>
            <a:spLocks noGrp="1"/>
          </p:cNvSpPr>
          <p:nvPr>
            <p:ph type="subTitle" idx="1"/>
          </p:nvPr>
        </p:nvSpPr>
        <p:spPr>
          <a:xfrm>
            <a:off x="1524000" y="3602037"/>
            <a:ext cx="9144000" cy="2891527"/>
          </a:xfrm>
        </p:spPr>
        <p:txBody>
          <a:bodyPr>
            <a:normAutofit/>
          </a:bodyPr>
          <a:lstStyle/>
          <a:p>
            <a:pPr algn="l"/>
            <a:endParaRPr lang="en-US" dirty="0"/>
          </a:p>
          <a:p>
            <a:pPr algn="l"/>
            <a:endParaRPr lang="en-US" dirty="0"/>
          </a:p>
          <a:p>
            <a:pPr algn="l"/>
            <a:endParaRPr lang="en-US" dirty="0"/>
          </a:p>
          <a:p>
            <a:pPr algn="l"/>
            <a:endParaRPr lang="en-US" dirty="0">
              <a:solidFill>
                <a:schemeClr val="accent1">
                  <a:lumMod val="50000"/>
                </a:schemeClr>
              </a:solidFill>
            </a:endParaRPr>
          </a:p>
          <a:p>
            <a:pPr algn="l"/>
            <a:r>
              <a:rPr lang="en-US" sz="1800" dirty="0">
                <a:solidFill>
                  <a:schemeClr val="accent1">
                    <a:lumMod val="50000"/>
                  </a:schemeClr>
                </a:solidFill>
              </a:rPr>
              <a:t>Lucky Suman</a:t>
            </a:r>
            <a:endParaRPr lang="en-CA" sz="1800" dirty="0">
              <a:solidFill>
                <a:schemeClr val="accent1">
                  <a:lumMod val="50000"/>
                </a:schemeClr>
              </a:solidFill>
            </a:endParaRPr>
          </a:p>
        </p:txBody>
      </p:sp>
    </p:spTree>
    <p:extLst>
      <p:ext uri="{BB962C8B-B14F-4D97-AF65-F5344CB8AC3E}">
        <p14:creationId xmlns:p14="http://schemas.microsoft.com/office/powerpoint/2010/main" val="204718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1C1B-4A69-2F56-602B-818797931ABA}"/>
              </a:ext>
            </a:extLst>
          </p:cNvPr>
          <p:cNvSpPr>
            <a:spLocks noGrp="1"/>
          </p:cNvSpPr>
          <p:nvPr>
            <p:ph type="title"/>
          </p:nvPr>
        </p:nvSpPr>
        <p:spPr/>
        <p:txBody>
          <a:bodyPr>
            <a:normAutofit/>
          </a:bodyPr>
          <a:lstStyle/>
          <a:p>
            <a:pPr algn="ctr"/>
            <a:r>
              <a:rPr lang="en-US" sz="6000" dirty="0">
                <a:solidFill>
                  <a:schemeClr val="accent1">
                    <a:lumMod val="50000"/>
                  </a:schemeClr>
                </a:solidFill>
              </a:rPr>
              <a:t>Bi-variate</a:t>
            </a:r>
            <a:r>
              <a:rPr lang="en-US" sz="6000" dirty="0"/>
              <a:t> </a:t>
            </a:r>
            <a:r>
              <a:rPr lang="en-US" sz="6000" dirty="0">
                <a:solidFill>
                  <a:schemeClr val="accent1">
                    <a:lumMod val="50000"/>
                  </a:schemeClr>
                </a:solidFill>
              </a:rPr>
              <a:t>Analysis</a:t>
            </a:r>
            <a:endParaRPr lang="en-CA" sz="6000" dirty="0">
              <a:solidFill>
                <a:schemeClr val="accent1">
                  <a:lumMod val="50000"/>
                </a:schemeClr>
              </a:solidFill>
            </a:endParaRPr>
          </a:p>
        </p:txBody>
      </p:sp>
      <p:pic>
        <p:nvPicPr>
          <p:cNvPr id="5122" name="Picture 2">
            <a:extLst>
              <a:ext uri="{FF2B5EF4-FFF2-40B4-BE49-F238E27FC236}">
                <a16:creationId xmlns:a16="http://schemas.microsoft.com/office/drawing/2014/main" id="{31391298-9425-7241-1DA5-7C33D2AE56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799472"/>
            <a:ext cx="5379720" cy="3693404"/>
          </a:xfrm>
          <a:prstGeom prst="rect">
            <a:avLst/>
          </a:prstGeom>
          <a:noFill/>
          <a:ln>
            <a:solidFill>
              <a:schemeClr val="accent1">
                <a:lumMod val="50000"/>
              </a:schemeClr>
            </a:solidFill>
          </a:ln>
          <a:effectLst>
            <a:softEdge rad="12700"/>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CD69457-965A-BF6F-5DBE-FF47282E4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2799472"/>
            <a:ext cx="5607148" cy="3693404"/>
          </a:xfrm>
          <a:prstGeom prst="rect">
            <a:avLst/>
          </a:prstGeom>
          <a:noFill/>
          <a:ln>
            <a:solidFill>
              <a:schemeClr val="accent1">
                <a:lumMod val="50000"/>
              </a:schemeClr>
            </a:solidFill>
          </a:ln>
          <a:effectLst>
            <a:softEdge rad="127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45052D-FEAC-DD37-2D01-0C1420D5C540}"/>
              </a:ext>
            </a:extLst>
          </p:cNvPr>
          <p:cNvSpPr txBox="1"/>
          <p:nvPr/>
        </p:nvSpPr>
        <p:spPr>
          <a:xfrm>
            <a:off x="1547446" y="1690688"/>
            <a:ext cx="8469337" cy="584775"/>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chemeClr val="accent1">
                    <a:lumMod val="75000"/>
                  </a:schemeClr>
                </a:solidFill>
                <a:effectLst/>
              </a:rPr>
              <a:t>Females have more appointments than males</a:t>
            </a:r>
          </a:p>
        </p:txBody>
      </p:sp>
    </p:spTree>
    <p:extLst>
      <p:ext uri="{BB962C8B-B14F-4D97-AF65-F5344CB8AC3E}">
        <p14:creationId xmlns:p14="http://schemas.microsoft.com/office/powerpoint/2010/main" val="258407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1DF6-7074-7888-9817-8C62513A2A7F}"/>
              </a:ext>
            </a:extLst>
          </p:cNvPr>
          <p:cNvSpPr>
            <a:spLocks noGrp="1"/>
          </p:cNvSpPr>
          <p:nvPr>
            <p:ph type="title"/>
          </p:nvPr>
        </p:nvSpPr>
        <p:spPr>
          <a:xfrm>
            <a:off x="838200" y="421396"/>
            <a:ext cx="10515600" cy="1325563"/>
          </a:xfrm>
        </p:spPr>
        <p:txBody>
          <a:bodyPr/>
          <a:lstStyle/>
          <a:p>
            <a:pPr algn="ctr"/>
            <a:r>
              <a:rPr lang="en-US" dirty="0">
                <a:solidFill>
                  <a:schemeClr val="accent1">
                    <a:lumMod val="50000"/>
                  </a:schemeClr>
                </a:solidFill>
              </a:rPr>
              <a:t>Final Thoughts</a:t>
            </a:r>
            <a:endParaRPr lang="en-CA" dirty="0">
              <a:solidFill>
                <a:schemeClr val="accent1">
                  <a:lumMod val="50000"/>
                </a:schemeClr>
              </a:solidFill>
            </a:endParaRPr>
          </a:p>
        </p:txBody>
      </p:sp>
      <p:sp>
        <p:nvSpPr>
          <p:cNvPr id="3" name="Content Placeholder 2">
            <a:extLst>
              <a:ext uri="{FF2B5EF4-FFF2-40B4-BE49-F238E27FC236}">
                <a16:creationId xmlns:a16="http://schemas.microsoft.com/office/drawing/2014/main" id="{DA216979-5A39-7F37-A2CD-E37F2909E150}"/>
              </a:ext>
            </a:extLst>
          </p:cNvPr>
          <p:cNvSpPr>
            <a:spLocks noGrp="1"/>
          </p:cNvSpPr>
          <p:nvPr>
            <p:ph idx="1"/>
          </p:nvPr>
        </p:nvSpPr>
        <p:spPr>
          <a:xfrm>
            <a:off x="-1097281" y="3429000"/>
            <a:ext cx="914401" cy="2706756"/>
          </a:xfrm>
        </p:spPr>
        <p:txBody>
          <a:bodyPr>
            <a:noAutofit/>
          </a:bodyPr>
          <a:lstStyle/>
          <a:p>
            <a:endParaRPr lang="en-CA" sz="2000" dirty="0"/>
          </a:p>
        </p:txBody>
      </p:sp>
      <p:sp>
        <p:nvSpPr>
          <p:cNvPr id="4" name="Rectangle 3">
            <a:extLst>
              <a:ext uri="{FF2B5EF4-FFF2-40B4-BE49-F238E27FC236}">
                <a16:creationId xmlns:a16="http://schemas.microsoft.com/office/drawing/2014/main" id="{A3644A2A-42F5-23FC-D928-5CBE82F7CF5E}"/>
              </a:ext>
            </a:extLst>
          </p:cNvPr>
          <p:cNvSpPr/>
          <p:nvPr/>
        </p:nvSpPr>
        <p:spPr>
          <a:xfrm>
            <a:off x="838200" y="1631852"/>
            <a:ext cx="10515600" cy="3814586"/>
          </a:xfrm>
          <a:prstGeom prst="rect">
            <a:avLst/>
          </a:prstGeom>
          <a:solidFill>
            <a:schemeClr val="bg1"/>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mj-lt"/>
              <a:buAutoNum type="arabicPeriod"/>
            </a:pPr>
            <a:r>
              <a:rPr lang="en-US" sz="1800" b="0" i="0" dirty="0">
                <a:solidFill>
                  <a:schemeClr val="accent1">
                    <a:lumMod val="75000"/>
                  </a:schemeClr>
                </a:solidFill>
                <a:effectLst/>
              </a:rPr>
              <a:t>There are very less appointments on Saturdays and no appointments on </a:t>
            </a:r>
            <a:r>
              <a:rPr lang="en-US" dirty="0">
                <a:solidFill>
                  <a:schemeClr val="accent1">
                    <a:lumMod val="75000"/>
                  </a:schemeClr>
                </a:solidFill>
              </a:rPr>
              <a:t>S</a:t>
            </a:r>
            <a:r>
              <a:rPr lang="en-US" sz="1800" b="0" i="0" dirty="0">
                <a:solidFill>
                  <a:schemeClr val="accent1">
                    <a:lumMod val="75000"/>
                  </a:schemeClr>
                </a:solidFill>
                <a:effectLst/>
              </a:rPr>
              <a:t>undays.</a:t>
            </a:r>
          </a:p>
          <a:p>
            <a:pPr>
              <a:buFont typeface="+mj-lt"/>
              <a:buAutoNum type="arabicPeriod"/>
            </a:pPr>
            <a:r>
              <a:rPr lang="en-US" sz="1800" b="0" i="0" dirty="0">
                <a:solidFill>
                  <a:schemeClr val="accent1">
                    <a:lumMod val="75000"/>
                  </a:schemeClr>
                </a:solidFill>
                <a:effectLst/>
              </a:rPr>
              <a:t>More than 83% of patients with hypertension problems have visited at the time of appointment.</a:t>
            </a:r>
          </a:p>
          <a:p>
            <a:pPr>
              <a:buFont typeface="+mj-lt"/>
              <a:buAutoNum type="arabicPeriod"/>
            </a:pPr>
            <a:r>
              <a:rPr lang="en-US" sz="1800" b="0" i="0" dirty="0">
                <a:solidFill>
                  <a:schemeClr val="accent1">
                    <a:lumMod val="75000"/>
                  </a:schemeClr>
                </a:solidFill>
                <a:effectLst/>
              </a:rPr>
              <a:t>Patients who are enrolled in the scholarship were high absentees with an absent rate of 23%. 80% of patients who are not enrolled</a:t>
            </a:r>
            <a:br>
              <a:rPr lang="en-US" sz="1800" b="0" i="0" dirty="0">
                <a:solidFill>
                  <a:schemeClr val="accent1">
                    <a:lumMod val="75000"/>
                  </a:schemeClr>
                </a:solidFill>
                <a:effectLst/>
              </a:rPr>
            </a:br>
            <a:r>
              <a:rPr lang="en-US" sz="1800" b="0" i="0" dirty="0">
                <a:solidFill>
                  <a:schemeClr val="accent1">
                    <a:lumMod val="75000"/>
                  </a:schemeClr>
                </a:solidFill>
                <a:effectLst/>
              </a:rPr>
              <a:t>in scholarship have visited at the time of appointment.</a:t>
            </a:r>
          </a:p>
          <a:p>
            <a:pPr>
              <a:buFont typeface="+mj-lt"/>
              <a:buAutoNum type="arabicPeriod"/>
            </a:pPr>
            <a:r>
              <a:rPr lang="en-US" sz="1800" b="0" i="0" dirty="0">
                <a:solidFill>
                  <a:schemeClr val="accent1">
                    <a:lumMod val="75000"/>
                  </a:schemeClr>
                </a:solidFill>
                <a:effectLst/>
              </a:rPr>
              <a:t>Females have more appointments than males.</a:t>
            </a:r>
          </a:p>
          <a:p>
            <a:pPr>
              <a:buFont typeface="+mj-lt"/>
              <a:buAutoNum type="arabicPeriod"/>
            </a:pPr>
            <a:r>
              <a:rPr lang="en-US" sz="1800" b="0" i="0" dirty="0">
                <a:solidFill>
                  <a:schemeClr val="accent1">
                    <a:lumMod val="75000"/>
                  </a:schemeClr>
                </a:solidFill>
                <a:effectLst/>
              </a:rPr>
              <a:t>Patients who received messages were high absentees.</a:t>
            </a:r>
          </a:p>
          <a:p>
            <a:pPr>
              <a:buFont typeface="+mj-lt"/>
              <a:buAutoNum type="arabicPeriod"/>
            </a:pPr>
            <a:r>
              <a:rPr lang="en-US" sz="1800" b="0" i="0" dirty="0">
                <a:solidFill>
                  <a:schemeClr val="accent1">
                    <a:lumMod val="75000"/>
                  </a:schemeClr>
                </a:solidFill>
                <a:effectLst/>
              </a:rPr>
              <a:t>Patients with high disabilities were high absentees at appointments.</a:t>
            </a:r>
          </a:p>
          <a:p>
            <a:pPr>
              <a:buFont typeface="+mj-lt"/>
              <a:buAutoNum type="arabicPeriod"/>
            </a:pPr>
            <a:r>
              <a:rPr lang="en-US" sz="1800" b="0" i="0" dirty="0">
                <a:solidFill>
                  <a:schemeClr val="accent1">
                    <a:lumMod val="75000"/>
                  </a:schemeClr>
                </a:solidFill>
                <a:effectLst/>
              </a:rPr>
              <a:t>Patients aged between 0 to 28 years were high absentees at appointments with a 23% absence rate.</a:t>
            </a:r>
          </a:p>
          <a:p>
            <a:pPr>
              <a:buFont typeface="+mj-lt"/>
              <a:buAutoNum type="arabicPeriod"/>
            </a:pPr>
            <a:r>
              <a:rPr lang="en-US" sz="1800" b="0" i="0" dirty="0">
                <a:solidFill>
                  <a:schemeClr val="accent1">
                    <a:lumMod val="75000"/>
                  </a:schemeClr>
                </a:solidFill>
                <a:effectLst/>
              </a:rPr>
              <a:t>More than 85% of Patients aged between 58 - 86 years were present at appointments.</a:t>
            </a:r>
          </a:p>
          <a:p>
            <a:pPr>
              <a:buFont typeface="+mj-lt"/>
              <a:buAutoNum type="arabicPeriod"/>
            </a:pPr>
            <a:r>
              <a:rPr lang="en-US" sz="1800" b="0" i="0" dirty="0">
                <a:solidFill>
                  <a:schemeClr val="accent1">
                    <a:lumMod val="75000"/>
                  </a:schemeClr>
                </a:solidFill>
                <a:effectLst/>
              </a:rPr>
              <a:t>People having appointments on Saturdays were high absentees with an absence rate of 23%.</a:t>
            </a:r>
          </a:p>
          <a:p>
            <a:pPr>
              <a:buFont typeface="+mj-lt"/>
              <a:buAutoNum type="arabicPeriod"/>
            </a:pPr>
            <a:r>
              <a:rPr lang="en-US" sz="1800" b="0" i="0" dirty="0">
                <a:solidFill>
                  <a:schemeClr val="accent1">
                    <a:lumMod val="75000"/>
                  </a:schemeClr>
                </a:solidFill>
                <a:effectLst/>
              </a:rPr>
              <a:t>More than 82% of patients with diabetes problems have visited at the time of appointment.</a:t>
            </a:r>
          </a:p>
          <a:p>
            <a:pPr>
              <a:buFont typeface="+mj-lt"/>
              <a:buAutoNum type="arabicPeriod"/>
            </a:pPr>
            <a:r>
              <a:rPr lang="en-US" sz="1800" b="0" i="0" dirty="0">
                <a:solidFill>
                  <a:schemeClr val="accent1">
                    <a:lumMod val="75000"/>
                  </a:schemeClr>
                </a:solidFill>
                <a:effectLst/>
              </a:rPr>
              <a:t>80% of Patients with very little disability have visited at the time of appointment</a:t>
            </a:r>
          </a:p>
        </p:txBody>
      </p:sp>
    </p:spTree>
    <p:extLst>
      <p:ext uri="{BB962C8B-B14F-4D97-AF65-F5344CB8AC3E}">
        <p14:creationId xmlns:p14="http://schemas.microsoft.com/office/powerpoint/2010/main" val="59345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863B6-0C41-9114-0E9C-11E6C7F7D867}"/>
              </a:ext>
            </a:extLst>
          </p:cNvPr>
          <p:cNvSpPr>
            <a:spLocks noGrp="1"/>
          </p:cNvSpPr>
          <p:nvPr>
            <p:ph idx="1"/>
          </p:nvPr>
        </p:nvSpPr>
        <p:spPr>
          <a:xfrm>
            <a:off x="1638422" y="1685560"/>
            <a:ext cx="8596668" cy="3880773"/>
          </a:xfrm>
        </p:spPr>
        <p:txBody>
          <a:bodyPr>
            <a:normAutofit/>
          </a:bodyPr>
          <a:lstStyle/>
          <a:p>
            <a:pPr marL="0" indent="0">
              <a:buNone/>
            </a:pPr>
            <a:r>
              <a:rPr lang="en-US" sz="6600" dirty="0"/>
              <a:t>          </a:t>
            </a:r>
          </a:p>
          <a:p>
            <a:pPr marL="0" indent="0" algn="ctr">
              <a:buNone/>
            </a:pPr>
            <a:r>
              <a:rPr lang="en-US" sz="6000" dirty="0">
                <a:solidFill>
                  <a:schemeClr val="accent1">
                    <a:lumMod val="50000"/>
                  </a:schemeClr>
                </a:solidFill>
                <a:latin typeface="+mj-lt"/>
              </a:rPr>
              <a:t>      Thank you</a:t>
            </a:r>
            <a:endParaRPr lang="en-CA" sz="6000" dirty="0">
              <a:solidFill>
                <a:schemeClr val="accent1">
                  <a:lumMod val="50000"/>
                </a:schemeClr>
              </a:solidFill>
              <a:latin typeface="+mj-lt"/>
            </a:endParaRPr>
          </a:p>
        </p:txBody>
      </p:sp>
    </p:spTree>
    <p:extLst>
      <p:ext uri="{BB962C8B-B14F-4D97-AF65-F5344CB8AC3E}">
        <p14:creationId xmlns:p14="http://schemas.microsoft.com/office/powerpoint/2010/main" val="86015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E96F-8309-10E1-9CCC-AFB988F8A9EC}"/>
              </a:ext>
            </a:extLst>
          </p:cNvPr>
          <p:cNvSpPr>
            <a:spLocks noGrp="1"/>
          </p:cNvSpPr>
          <p:nvPr>
            <p:ph type="title"/>
          </p:nvPr>
        </p:nvSpPr>
        <p:spPr>
          <a:xfrm>
            <a:off x="838198" y="365125"/>
            <a:ext cx="11512827" cy="1325563"/>
          </a:xfrm>
        </p:spPr>
        <p:txBody>
          <a:bodyPr>
            <a:noAutofit/>
          </a:bodyPr>
          <a:lstStyle/>
          <a:p>
            <a:r>
              <a:rPr lang="en-US" sz="6000" b="1" dirty="0">
                <a:solidFill>
                  <a:schemeClr val="accent1">
                    <a:lumMod val="50000"/>
                  </a:schemeClr>
                </a:solidFill>
              </a:rPr>
              <a:t>Business Understanding &amp; Overview</a:t>
            </a:r>
            <a:endParaRPr lang="en-CA" sz="6000" b="1" dirty="0">
              <a:solidFill>
                <a:schemeClr val="accent1">
                  <a:lumMod val="50000"/>
                </a:schemeClr>
              </a:solidFill>
            </a:endParaRPr>
          </a:p>
        </p:txBody>
      </p:sp>
      <p:sp>
        <p:nvSpPr>
          <p:cNvPr id="3" name="Content Placeholder 2">
            <a:extLst>
              <a:ext uri="{FF2B5EF4-FFF2-40B4-BE49-F238E27FC236}">
                <a16:creationId xmlns:a16="http://schemas.microsoft.com/office/drawing/2014/main" id="{DD949EAF-E58C-F488-C96C-ECF0EAB6FE7C}"/>
              </a:ext>
            </a:extLst>
          </p:cNvPr>
          <p:cNvSpPr>
            <a:spLocks noGrp="1"/>
          </p:cNvSpPr>
          <p:nvPr>
            <p:ph idx="1"/>
          </p:nvPr>
        </p:nvSpPr>
        <p:spPr/>
        <p:txBody>
          <a:bodyPr>
            <a:normAutofit/>
          </a:bodyPr>
          <a:lstStyle/>
          <a:p>
            <a:r>
              <a:rPr lang="en-US" sz="3200" dirty="0">
                <a:solidFill>
                  <a:schemeClr val="accent1">
                    <a:lumMod val="50000"/>
                  </a:schemeClr>
                </a:solidFill>
              </a:rPr>
              <a:t>We have a data set containing patient data along with the appointment details. We will use Exploratory Data Analysis in order to get actionable insights convert them into meaningful stories and present them so that the clinic can take necessary actions to reduce the no-show at medical appointments.</a:t>
            </a:r>
            <a:endParaRPr lang="en-CA" sz="3200" dirty="0">
              <a:solidFill>
                <a:schemeClr val="accent1">
                  <a:lumMod val="50000"/>
                </a:schemeClr>
              </a:solidFill>
            </a:endParaRPr>
          </a:p>
        </p:txBody>
      </p:sp>
    </p:spTree>
    <p:extLst>
      <p:ext uri="{BB962C8B-B14F-4D97-AF65-F5344CB8AC3E}">
        <p14:creationId xmlns:p14="http://schemas.microsoft.com/office/powerpoint/2010/main" val="337555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717B5-1373-EC1A-D24D-298DA3F774EC}"/>
              </a:ext>
            </a:extLst>
          </p:cNvPr>
          <p:cNvSpPr>
            <a:spLocks noGrp="1"/>
          </p:cNvSpPr>
          <p:nvPr>
            <p:ph idx="1"/>
          </p:nvPr>
        </p:nvSpPr>
        <p:spPr>
          <a:xfrm>
            <a:off x="1565229" y="1815548"/>
            <a:ext cx="8596668" cy="4265571"/>
          </a:xfrm>
        </p:spPr>
        <p:txBody>
          <a:bodyPr>
            <a:normAutofit/>
          </a:bodyPr>
          <a:lstStyle/>
          <a:p>
            <a:endParaRPr lang="en-US" sz="5400" dirty="0"/>
          </a:p>
          <a:p>
            <a:pPr marL="0" indent="0" algn="ctr">
              <a:buNone/>
            </a:pPr>
            <a:r>
              <a:rPr lang="en-US" sz="6000" b="1" dirty="0">
                <a:solidFill>
                  <a:schemeClr val="accent1">
                    <a:lumMod val="50000"/>
                  </a:schemeClr>
                </a:solidFill>
                <a:latin typeface="+mj-lt"/>
              </a:rPr>
              <a:t>Understanding the data</a:t>
            </a:r>
            <a:endParaRPr lang="en-CA" sz="6000" b="1" dirty="0">
              <a:solidFill>
                <a:schemeClr val="accent1">
                  <a:lumMod val="50000"/>
                </a:schemeClr>
              </a:solidFill>
              <a:latin typeface="+mj-lt"/>
            </a:endParaRPr>
          </a:p>
        </p:txBody>
      </p:sp>
    </p:spTree>
    <p:extLst>
      <p:ext uri="{BB962C8B-B14F-4D97-AF65-F5344CB8AC3E}">
        <p14:creationId xmlns:p14="http://schemas.microsoft.com/office/powerpoint/2010/main" val="208672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42BD-C027-D0CC-D954-A9F6B80CC828}"/>
              </a:ext>
            </a:extLst>
          </p:cNvPr>
          <p:cNvSpPr>
            <a:spLocks noGrp="1"/>
          </p:cNvSpPr>
          <p:nvPr>
            <p:ph type="title"/>
          </p:nvPr>
        </p:nvSpPr>
        <p:spPr>
          <a:xfrm>
            <a:off x="838200" y="500062"/>
            <a:ext cx="10515600" cy="1325563"/>
          </a:xfrm>
        </p:spPr>
        <p:txBody>
          <a:bodyPr>
            <a:normAutofit fontScale="90000"/>
          </a:bodyPr>
          <a:lstStyle/>
          <a:p>
            <a:br>
              <a:rPr lang="en-US" b="1" dirty="0"/>
            </a:br>
            <a:r>
              <a:rPr lang="en-US" sz="6700" b="1" dirty="0">
                <a:solidFill>
                  <a:schemeClr val="accent1">
                    <a:lumMod val="50000"/>
                  </a:schemeClr>
                </a:solidFill>
              </a:rPr>
              <a:t>Target Variable</a:t>
            </a:r>
            <a:br>
              <a:rPr lang="en-US" sz="6700" b="1" dirty="0">
                <a:solidFill>
                  <a:schemeClr val="accent1">
                    <a:lumMod val="50000"/>
                  </a:schemeClr>
                </a:solidFill>
              </a:rPr>
            </a:br>
            <a:br>
              <a:rPr lang="en-US" dirty="0"/>
            </a:br>
            <a:endParaRPr lang="en-CA" dirty="0"/>
          </a:p>
        </p:txBody>
      </p:sp>
      <p:sp>
        <p:nvSpPr>
          <p:cNvPr id="3" name="Content Placeholder 2">
            <a:extLst>
              <a:ext uri="{FF2B5EF4-FFF2-40B4-BE49-F238E27FC236}">
                <a16:creationId xmlns:a16="http://schemas.microsoft.com/office/drawing/2014/main" id="{11EC74A5-B0F0-09E4-7575-90B45726A24E}"/>
              </a:ext>
            </a:extLst>
          </p:cNvPr>
          <p:cNvSpPr>
            <a:spLocks noGrp="1"/>
          </p:cNvSpPr>
          <p:nvPr>
            <p:ph idx="1"/>
          </p:nvPr>
        </p:nvSpPr>
        <p:spPr/>
        <p:txBody>
          <a:bodyPr>
            <a:normAutofit/>
          </a:bodyPr>
          <a:lstStyle/>
          <a:p>
            <a:r>
              <a:rPr lang="en-US" sz="3200" dirty="0">
                <a:solidFill>
                  <a:schemeClr val="accent1">
                    <a:lumMod val="50000"/>
                  </a:schemeClr>
                </a:solidFill>
              </a:rPr>
              <a:t>No-show patients: 22319</a:t>
            </a:r>
          </a:p>
          <a:p>
            <a:r>
              <a:rPr lang="en-US" sz="3200" dirty="0">
                <a:solidFill>
                  <a:schemeClr val="accent1">
                    <a:lumMod val="50000"/>
                  </a:schemeClr>
                </a:solidFill>
              </a:rPr>
              <a:t>Patients who were present at appointments: 88208</a:t>
            </a:r>
          </a:p>
          <a:p>
            <a:r>
              <a:rPr lang="en-US" sz="3200" dirty="0">
                <a:solidFill>
                  <a:schemeClr val="accent1">
                    <a:lumMod val="50000"/>
                  </a:schemeClr>
                </a:solidFill>
              </a:rPr>
              <a:t>So 20% is the absence rate and 80% is the presence rate.</a:t>
            </a:r>
          </a:p>
          <a:p>
            <a:r>
              <a:rPr lang="en-US" sz="3200" dirty="0">
                <a:solidFill>
                  <a:schemeClr val="accent1">
                    <a:lumMod val="50000"/>
                  </a:schemeClr>
                </a:solidFill>
              </a:rPr>
              <a:t>We have to analyze all the features with respect to absence rate and presence rate to get some insights to find who were </a:t>
            </a:r>
            <a:r>
              <a:rPr lang="en-US" sz="3200">
                <a:solidFill>
                  <a:schemeClr val="accent1">
                    <a:lumMod val="50000"/>
                  </a:schemeClr>
                </a:solidFill>
              </a:rPr>
              <a:t>no-show patients.</a:t>
            </a:r>
            <a:endParaRPr lang="en-US" sz="3200" dirty="0">
              <a:solidFill>
                <a:schemeClr val="accent1">
                  <a:lumMod val="50000"/>
                </a:schemeClr>
              </a:solidFill>
            </a:endParaRPr>
          </a:p>
        </p:txBody>
      </p:sp>
    </p:spTree>
    <p:extLst>
      <p:ext uri="{BB962C8B-B14F-4D97-AF65-F5344CB8AC3E}">
        <p14:creationId xmlns:p14="http://schemas.microsoft.com/office/powerpoint/2010/main" val="157730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F2DE-9DEB-9D4A-976F-175CB9D27906}"/>
              </a:ext>
            </a:extLst>
          </p:cNvPr>
          <p:cNvSpPr>
            <a:spLocks noGrp="1"/>
          </p:cNvSpPr>
          <p:nvPr>
            <p:ph type="title"/>
          </p:nvPr>
        </p:nvSpPr>
        <p:spPr>
          <a:xfrm>
            <a:off x="838200" y="19878"/>
            <a:ext cx="10515600" cy="1325563"/>
          </a:xfrm>
        </p:spPr>
        <p:txBody>
          <a:bodyPr>
            <a:normAutofit fontScale="90000"/>
          </a:bodyPr>
          <a:lstStyle/>
          <a:p>
            <a:br>
              <a:rPr lang="en-US" sz="6000" b="1" dirty="0">
                <a:solidFill>
                  <a:schemeClr val="accent1">
                    <a:lumMod val="50000"/>
                  </a:schemeClr>
                </a:solidFill>
              </a:rPr>
            </a:br>
            <a:r>
              <a:rPr lang="en-US" sz="6700" b="1" dirty="0">
                <a:solidFill>
                  <a:schemeClr val="accent1">
                    <a:lumMod val="50000"/>
                  </a:schemeClr>
                </a:solidFill>
              </a:rPr>
              <a:t>Initial Intuition and Missing Data</a:t>
            </a:r>
            <a:br>
              <a:rPr lang="en-US" dirty="0">
                <a:solidFill>
                  <a:schemeClr val="accent1">
                    <a:lumMod val="50000"/>
                  </a:schemeClr>
                </a:solidFill>
              </a:rPr>
            </a:br>
            <a:br>
              <a:rPr lang="en-US" dirty="0">
                <a:solidFill>
                  <a:schemeClr val="accent1">
                    <a:lumMod val="50000"/>
                  </a:schemeClr>
                </a:solidFill>
              </a:rPr>
            </a:br>
            <a:endParaRPr lang="en-CA" dirty="0">
              <a:solidFill>
                <a:schemeClr val="accent1">
                  <a:lumMod val="50000"/>
                </a:schemeClr>
              </a:solidFill>
            </a:endParaRPr>
          </a:p>
        </p:txBody>
      </p:sp>
      <p:sp>
        <p:nvSpPr>
          <p:cNvPr id="3" name="Content Placeholder 2">
            <a:extLst>
              <a:ext uri="{FF2B5EF4-FFF2-40B4-BE49-F238E27FC236}">
                <a16:creationId xmlns:a16="http://schemas.microsoft.com/office/drawing/2014/main" id="{BDAAC92A-04A3-0720-B798-F4D79C17F297}"/>
              </a:ext>
            </a:extLst>
          </p:cNvPr>
          <p:cNvSpPr>
            <a:spLocks noGrp="1"/>
          </p:cNvSpPr>
          <p:nvPr>
            <p:ph idx="1"/>
          </p:nvPr>
        </p:nvSpPr>
        <p:spPr>
          <a:xfrm>
            <a:off x="677333" y="1270000"/>
            <a:ext cx="11170109" cy="3880773"/>
          </a:xfrm>
        </p:spPr>
        <p:txBody>
          <a:bodyPr>
            <a:noAutofit/>
          </a:bodyPr>
          <a:lstStyle/>
          <a:p>
            <a:r>
              <a:rPr lang="en-US" sz="3200" b="1" dirty="0">
                <a:solidFill>
                  <a:schemeClr val="accent1">
                    <a:lumMod val="50000"/>
                  </a:schemeClr>
                </a:solidFill>
                <a:latin typeface="+mj-lt"/>
              </a:rPr>
              <a:t>There is no missing value in the data</a:t>
            </a:r>
          </a:p>
        </p:txBody>
      </p:sp>
      <p:pic>
        <p:nvPicPr>
          <p:cNvPr id="1026" name="Picture 2">
            <a:extLst>
              <a:ext uri="{FF2B5EF4-FFF2-40B4-BE49-F238E27FC236}">
                <a16:creationId xmlns:a16="http://schemas.microsoft.com/office/drawing/2014/main" id="{2649DF56-06B3-4DEA-9A16-CB010316F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379" y="2205935"/>
            <a:ext cx="11009242" cy="3880773"/>
          </a:xfrm>
          <a:prstGeom prst="rect">
            <a:avLst/>
          </a:prstGeom>
          <a:noFill/>
          <a:effectLst>
            <a:outerShdw blurRad="50800" dist="38100" dir="2700000" algn="tl" rotWithShape="0">
              <a:prstClr val="black">
                <a:alpha val="40000"/>
              </a:prstClr>
            </a:outerShd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41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C7CE-FB60-B347-A1C8-50BCCC30A92E}"/>
              </a:ext>
            </a:extLst>
          </p:cNvPr>
          <p:cNvSpPr>
            <a:spLocks noGrp="1"/>
          </p:cNvSpPr>
          <p:nvPr>
            <p:ph type="title"/>
          </p:nvPr>
        </p:nvSpPr>
        <p:spPr>
          <a:xfrm>
            <a:off x="759654" y="407963"/>
            <a:ext cx="10594145" cy="1282725"/>
          </a:xfrm>
        </p:spPr>
        <p:txBody>
          <a:bodyPr>
            <a:noAutofit/>
          </a:bodyPr>
          <a:lstStyle/>
          <a:p>
            <a:pPr algn="ctr"/>
            <a:r>
              <a:rPr lang="en-US" sz="6000" b="0" i="0" dirty="0">
                <a:solidFill>
                  <a:schemeClr val="accent1">
                    <a:lumMod val="50000"/>
                  </a:schemeClr>
                </a:solidFill>
                <a:effectLst/>
              </a:rPr>
              <a:t>Negative value of Age</a:t>
            </a:r>
            <a:br>
              <a:rPr lang="en-US" sz="3200" b="0" i="0" dirty="0">
                <a:solidFill>
                  <a:srgbClr val="000000"/>
                </a:solidFill>
                <a:effectLst/>
                <a:latin typeface="+mn-lt"/>
              </a:rPr>
            </a:br>
            <a:endParaRPr lang="en-CA" sz="3200" dirty="0">
              <a:latin typeface="+mn-lt"/>
            </a:endParaRPr>
          </a:p>
        </p:txBody>
      </p:sp>
      <p:graphicFrame>
        <p:nvGraphicFramePr>
          <p:cNvPr id="5" name="Content Placeholder 4">
            <a:extLst>
              <a:ext uri="{FF2B5EF4-FFF2-40B4-BE49-F238E27FC236}">
                <a16:creationId xmlns:a16="http://schemas.microsoft.com/office/drawing/2014/main" id="{F22F31A3-2523-4620-E90C-F7A8DF6AD422}"/>
              </a:ext>
            </a:extLst>
          </p:cNvPr>
          <p:cNvGraphicFramePr>
            <a:graphicFrameLocks noGrp="1"/>
          </p:cNvGraphicFramePr>
          <p:nvPr>
            <p:ph idx="1"/>
            <p:extLst>
              <p:ext uri="{D42A27DB-BD31-4B8C-83A1-F6EECF244321}">
                <p14:modId xmlns:p14="http://schemas.microsoft.com/office/powerpoint/2010/main" val="2278905221"/>
              </p:ext>
            </p:extLst>
          </p:nvPr>
        </p:nvGraphicFramePr>
        <p:xfrm>
          <a:off x="7142921" y="1666575"/>
          <a:ext cx="4210878" cy="4393826"/>
        </p:xfrm>
        <a:graphic>
          <a:graphicData uri="http://schemas.openxmlformats.org/drawingml/2006/table">
            <a:tbl>
              <a:tblPr>
                <a:effectLst/>
                <a:tableStyleId>{5C22544A-7EE6-4342-B048-85BDC9FD1C3A}</a:tableStyleId>
              </a:tblPr>
              <a:tblGrid>
                <a:gridCol w="2001210">
                  <a:extLst>
                    <a:ext uri="{9D8B030D-6E8A-4147-A177-3AD203B41FA5}">
                      <a16:colId xmlns:a16="http://schemas.microsoft.com/office/drawing/2014/main" val="4015838354"/>
                    </a:ext>
                  </a:extLst>
                </a:gridCol>
                <a:gridCol w="2209668">
                  <a:extLst>
                    <a:ext uri="{9D8B030D-6E8A-4147-A177-3AD203B41FA5}">
                      <a16:colId xmlns:a16="http://schemas.microsoft.com/office/drawing/2014/main" val="3056798135"/>
                    </a:ext>
                  </a:extLst>
                </a:gridCol>
              </a:tblGrid>
              <a:tr h="356059">
                <a:tc>
                  <a:txBody>
                    <a:bodyPr/>
                    <a:lstStyle/>
                    <a:p>
                      <a:pPr algn="ctr" fontAlgn="b"/>
                      <a:r>
                        <a:rPr lang="en-CA" sz="3200" u="none" strike="noStrike" dirty="0">
                          <a:solidFill>
                            <a:schemeClr val="accent1">
                              <a:lumMod val="75000"/>
                            </a:schemeClr>
                          </a:solidFill>
                          <a:effectLst/>
                          <a:latin typeface="+mn-lt"/>
                        </a:rPr>
                        <a:t>count</a:t>
                      </a:r>
                      <a:endParaRPr lang="en-CA" sz="3200" b="0" i="0" u="none" strike="noStrike" dirty="0">
                        <a:solidFill>
                          <a:schemeClr val="accent1">
                            <a:lumMod val="75000"/>
                          </a:schemeClr>
                        </a:solidFill>
                        <a:effectLst/>
                        <a:latin typeface="+mn-lt"/>
                      </a:endParaRPr>
                    </a:p>
                  </a:txBody>
                  <a:tcPr marL="9525" marR="9525" marT="9525" marB="0" anchor="b"/>
                </a:tc>
                <a:tc>
                  <a:txBody>
                    <a:bodyPr/>
                    <a:lstStyle/>
                    <a:p>
                      <a:pPr algn="ctr" fontAlgn="b"/>
                      <a:r>
                        <a:rPr lang="en-CA" sz="3200" u="none" strike="noStrike" dirty="0">
                          <a:solidFill>
                            <a:schemeClr val="accent1">
                              <a:lumMod val="75000"/>
                            </a:schemeClr>
                          </a:solidFill>
                          <a:effectLst/>
                          <a:latin typeface="+mn-lt"/>
                        </a:rPr>
                        <a:t>110527</a:t>
                      </a:r>
                      <a:endParaRPr lang="en-CA" sz="3200" b="0" i="0" u="none" strike="noStrike" dirty="0">
                        <a:solidFill>
                          <a:schemeClr val="accent1">
                            <a:lumMod val="75000"/>
                          </a:schemeClr>
                        </a:solidFill>
                        <a:effectLst/>
                        <a:latin typeface="+mn-lt"/>
                      </a:endParaRPr>
                    </a:p>
                  </a:txBody>
                  <a:tcPr marL="9525" marR="9525" marT="9525" marB="0" anchor="b"/>
                </a:tc>
                <a:extLst>
                  <a:ext uri="{0D108BD9-81ED-4DB2-BD59-A6C34878D82A}">
                    <a16:rowId xmlns:a16="http://schemas.microsoft.com/office/drawing/2014/main" val="1361083063"/>
                  </a:ext>
                </a:extLst>
              </a:tr>
              <a:tr h="705298">
                <a:tc>
                  <a:txBody>
                    <a:bodyPr/>
                    <a:lstStyle/>
                    <a:p>
                      <a:pPr algn="ctr" fontAlgn="b"/>
                      <a:r>
                        <a:rPr lang="en-CA" sz="3200" u="none" strike="noStrike" dirty="0">
                          <a:solidFill>
                            <a:schemeClr val="accent1">
                              <a:lumMod val="75000"/>
                            </a:schemeClr>
                          </a:solidFill>
                          <a:effectLst/>
                          <a:latin typeface="+mn-lt"/>
                        </a:rPr>
                        <a:t>mean</a:t>
                      </a:r>
                      <a:endParaRPr lang="en-CA" sz="3200" b="0" i="0" u="none" strike="noStrike" dirty="0">
                        <a:solidFill>
                          <a:schemeClr val="accent1">
                            <a:lumMod val="75000"/>
                          </a:schemeClr>
                        </a:solidFill>
                        <a:effectLst/>
                        <a:latin typeface="+mn-lt"/>
                      </a:endParaRPr>
                    </a:p>
                  </a:txBody>
                  <a:tcPr marL="9525" marR="9525" marT="9525" marB="0" anchor="b"/>
                </a:tc>
                <a:tc>
                  <a:txBody>
                    <a:bodyPr/>
                    <a:lstStyle/>
                    <a:p>
                      <a:pPr algn="ctr" fontAlgn="b"/>
                      <a:r>
                        <a:rPr lang="en-CA" sz="3200" u="none" strike="noStrike" dirty="0">
                          <a:solidFill>
                            <a:schemeClr val="accent1">
                              <a:lumMod val="75000"/>
                            </a:schemeClr>
                          </a:solidFill>
                          <a:effectLst/>
                          <a:latin typeface="+mn-lt"/>
                        </a:rPr>
                        <a:t>37.088874</a:t>
                      </a:r>
                      <a:endParaRPr lang="en-CA" sz="3200" b="0" i="0" u="none" strike="noStrike" dirty="0">
                        <a:solidFill>
                          <a:schemeClr val="accent1">
                            <a:lumMod val="75000"/>
                          </a:schemeClr>
                        </a:solidFill>
                        <a:effectLst/>
                        <a:latin typeface="+mn-lt"/>
                      </a:endParaRPr>
                    </a:p>
                  </a:txBody>
                  <a:tcPr marL="9525" marR="9525" marT="9525" marB="0" anchor="b"/>
                </a:tc>
                <a:extLst>
                  <a:ext uri="{0D108BD9-81ED-4DB2-BD59-A6C34878D82A}">
                    <a16:rowId xmlns:a16="http://schemas.microsoft.com/office/drawing/2014/main" val="2871602408"/>
                  </a:ext>
                </a:extLst>
              </a:tr>
              <a:tr h="705298">
                <a:tc>
                  <a:txBody>
                    <a:bodyPr/>
                    <a:lstStyle/>
                    <a:p>
                      <a:pPr algn="ctr" fontAlgn="b"/>
                      <a:r>
                        <a:rPr lang="en-CA" sz="3200" u="none" strike="noStrike" dirty="0">
                          <a:solidFill>
                            <a:schemeClr val="accent1">
                              <a:lumMod val="75000"/>
                            </a:schemeClr>
                          </a:solidFill>
                          <a:effectLst/>
                          <a:latin typeface="+mn-lt"/>
                        </a:rPr>
                        <a:t>std</a:t>
                      </a:r>
                      <a:endParaRPr lang="en-CA" sz="3200" b="0" i="0" u="none" strike="noStrike" dirty="0">
                        <a:solidFill>
                          <a:schemeClr val="accent1">
                            <a:lumMod val="75000"/>
                          </a:schemeClr>
                        </a:solidFill>
                        <a:effectLst/>
                        <a:latin typeface="+mn-lt"/>
                      </a:endParaRPr>
                    </a:p>
                  </a:txBody>
                  <a:tcPr marL="9525" marR="9525" marT="9525" marB="0" anchor="b"/>
                </a:tc>
                <a:tc>
                  <a:txBody>
                    <a:bodyPr/>
                    <a:lstStyle/>
                    <a:p>
                      <a:pPr algn="ctr" fontAlgn="b"/>
                      <a:r>
                        <a:rPr lang="en-CA" sz="3200" u="none" strike="noStrike" dirty="0">
                          <a:solidFill>
                            <a:schemeClr val="accent1">
                              <a:lumMod val="75000"/>
                            </a:schemeClr>
                          </a:solidFill>
                          <a:effectLst/>
                          <a:latin typeface="+mn-lt"/>
                        </a:rPr>
                        <a:t>23.110205</a:t>
                      </a:r>
                      <a:endParaRPr lang="en-CA" sz="3200" b="0" i="0" u="none" strike="noStrike" dirty="0">
                        <a:solidFill>
                          <a:schemeClr val="accent1">
                            <a:lumMod val="75000"/>
                          </a:schemeClr>
                        </a:solidFill>
                        <a:effectLst/>
                        <a:latin typeface="+mn-lt"/>
                      </a:endParaRPr>
                    </a:p>
                  </a:txBody>
                  <a:tcPr marL="9525" marR="9525" marT="9525" marB="0" anchor="b"/>
                </a:tc>
                <a:extLst>
                  <a:ext uri="{0D108BD9-81ED-4DB2-BD59-A6C34878D82A}">
                    <a16:rowId xmlns:a16="http://schemas.microsoft.com/office/drawing/2014/main" val="2550611994"/>
                  </a:ext>
                </a:extLst>
              </a:tr>
              <a:tr h="356059">
                <a:tc>
                  <a:txBody>
                    <a:bodyPr/>
                    <a:lstStyle/>
                    <a:p>
                      <a:pPr algn="ctr" fontAlgn="b"/>
                      <a:r>
                        <a:rPr lang="en-CA" sz="3200" u="none" strike="noStrike" dirty="0">
                          <a:solidFill>
                            <a:schemeClr val="accent1">
                              <a:lumMod val="75000"/>
                            </a:schemeClr>
                          </a:solidFill>
                          <a:effectLst/>
                          <a:latin typeface="+mn-lt"/>
                        </a:rPr>
                        <a:t>min</a:t>
                      </a:r>
                      <a:endParaRPr lang="en-CA" sz="3200" b="0" i="0" u="none" strike="noStrike" dirty="0">
                        <a:solidFill>
                          <a:schemeClr val="accent1">
                            <a:lumMod val="75000"/>
                          </a:schemeClr>
                        </a:solidFill>
                        <a:effectLst/>
                        <a:latin typeface="+mn-lt"/>
                      </a:endParaRPr>
                    </a:p>
                  </a:txBody>
                  <a:tcPr marL="9525" marR="9525" marT="9525" marB="0" anchor="b"/>
                </a:tc>
                <a:tc>
                  <a:txBody>
                    <a:bodyPr/>
                    <a:lstStyle/>
                    <a:p>
                      <a:pPr algn="ctr" fontAlgn="b"/>
                      <a:r>
                        <a:rPr lang="en-CA" sz="3200" u="none" strike="noStrike" dirty="0">
                          <a:solidFill>
                            <a:schemeClr val="accent1">
                              <a:lumMod val="75000"/>
                            </a:schemeClr>
                          </a:solidFill>
                          <a:effectLst/>
                          <a:latin typeface="+mn-lt"/>
                        </a:rPr>
                        <a:t>-1</a:t>
                      </a:r>
                      <a:endParaRPr lang="en-CA" sz="3200" b="0" i="0" u="none" strike="noStrike" dirty="0">
                        <a:solidFill>
                          <a:schemeClr val="accent1">
                            <a:lumMod val="75000"/>
                          </a:schemeClr>
                        </a:solidFill>
                        <a:effectLst/>
                        <a:latin typeface="+mn-lt"/>
                      </a:endParaRPr>
                    </a:p>
                  </a:txBody>
                  <a:tcPr marL="9525" marR="9525" marT="9525" marB="0" anchor="b"/>
                </a:tc>
                <a:extLst>
                  <a:ext uri="{0D108BD9-81ED-4DB2-BD59-A6C34878D82A}">
                    <a16:rowId xmlns:a16="http://schemas.microsoft.com/office/drawing/2014/main" val="3533397306"/>
                  </a:ext>
                </a:extLst>
              </a:tr>
              <a:tr h="356059">
                <a:tc>
                  <a:txBody>
                    <a:bodyPr/>
                    <a:lstStyle/>
                    <a:p>
                      <a:pPr algn="ctr" fontAlgn="b"/>
                      <a:r>
                        <a:rPr lang="en-CA" sz="3200" u="none" strike="noStrike" dirty="0">
                          <a:solidFill>
                            <a:schemeClr val="accent1">
                              <a:lumMod val="75000"/>
                            </a:schemeClr>
                          </a:solidFill>
                          <a:effectLst/>
                          <a:latin typeface="+mn-lt"/>
                        </a:rPr>
                        <a:t>25%</a:t>
                      </a:r>
                      <a:endParaRPr lang="en-CA" sz="3200" b="0" i="0" u="none" strike="noStrike" dirty="0">
                        <a:solidFill>
                          <a:schemeClr val="accent1">
                            <a:lumMod val="75000"/>
                          </a:schemeClr>
                        </a:solidFill>
                        <a:effectLst/>
                        <a:latin typeface="+mn-lt"/>
                      </a:endParaRPr>
                    </a:p>
                  </a:txBody>
                  <a:tcPr marL="9525" marR="9525" marT="9525" marB="0" anchor="b"/>
                </a:tc>
                <a:tc>
                  <a:txBody>
                    <a:bodyPr/>
                    <a:lstStyle/>
                    <a:p>
                      <a:pPr algn="ctr" fontAlgn="b"/>
                      <a:r>
                        <a:rPr lang="en-CA" sz="3200" u="none" strike="noStrike" dirty="0">
                          <a:solidFill>
                            <a:schemeClr val="accent1">
                              <a:lumMod val="75000"/>
                            </a:schemeClr>
                          </a:solidFill>
                          <a:effectLst/>
                          <a:latin typeface="+mn-lt"/>
                        </a:rPr>
                        <a:t>18</a:t>
                      </a:r>
                      <a:endParaRPr lang="en-CA" sz="3200" b="0" i="0" u="none" strike="noStrike" dirty="0">
                        <a:solidFill>
                          <a:schemeClr val="accent1">
                            <a:lumMod val="75000"/>
                          </a:schemeClr>
                        </a:solidFill>
                        <a:effectLst/>
                        <a:latin typeface="+mn-lt"/>
                      </a:endParaRPr>
                    </a:p>
                  </a:txBody>
                  <a:tcPr marL="9525" marR="9525" marT="9525" marB="0" anchor="b"/>
                </a:tc>
                <a:extLst>
                  <a:ext uri="{0D108BD9-81ED-4DB2-BD59-A6C34878D82A}">
                    <a16:rowId xmlns:a16="http://schemas.microsoft.com/office/drawing/2014/main" val="1227724568"/>
                  </a:ext>
                </a:extLst>
              </a:tr>
              <a:tr h="356059">
                <a:tc>
                  <a:txBody>
                    <a:bodyPr/>
                    <a:lstStyle/>
                    <a:p>
                      <a:pPr algn="ctr" fontAlgn="b"/>
                      <a:r>
                        <a:rPr lang="en-CA" sz="3200" u="none" strike="noStrike">
                          <a:solidFill>
                            <a:schemeClr val="accent1">
                              <a:lumMod val="75000"/>
                            </a:schemeClr>
                          </a:solidFill>
                          <a:effectLst/>
                          <a:latin typeface="+mn-lt"/>
                        </a:rPr>
                        <a:t>50%</a:t>
                      </a:r>
                      <a:endParaRPr lang="en-CA" sz="3200" b="0" i="0" u="none" strike="noStrike">
                        <a:solidFill>
                          <a:schemeClr val="accent1">
                            <a:lumMod val="75000"/>
                          </a:schemeClr>
                        </a:solidFill>
                        <a:effectLst/>
                        <a:latin typeface="+mn-lt"/>
                      </a:endParaRPr>
                    </a:p>
                  </a:txBody>
                  <a:tcPr marL="9525" marR="9525" marT="9525" marB="0" anchor="b"/>
                </a:tc>
                <a:tc>
                  <a:txBody>
                    <a:bodyPr/>
                    <a:lstStyle/>
                    <a:p>
                      <a:pPr algn="ctr" fontAlgn="b"/>
                      <a:r>
                        <a:rPr lang="en-CA" sz="3200" u="none" strike="noStrike" dirty="0">
                          <a:solidFill>
                            <a:schemeClr val="accent1">
                              <a:lumMod val="75000"/>
                            </a:schemeClr>
                          </a:solidFill>
                          <a:effectLst/>
                          <a:latin typeface="+mn-lt"/>
                        </a:rPr>
                        <a:t>37</a:t>
                      </a:r>
                      <a:endParaRPr lang="en-CA" sz="3200" b="0" i="0" u="none" strike="noStrike" dirty="0">
                        <a:solidFill>
                          <a:schemeClr val="accent1">
                            <a:lumMod val="75000"/>
                          </a:schemeClr>
                        </a:solidFill>
                        <a:effectLst/>
                        <a:latin typeface="+mn-lt"/>
                      </a:endParaRPr>
                    </a:p>
                  </a:txBody>
                  <a:tcPr marL="9525" marR="9525" marT="9525" marB="0" anchor="b"/>
                </a:tc>
                <a:extLst>
                  <a:ext uri="{0D108BD9-81ED-4DB2-BD59-A6C34878D82A}">
                    <a16:rowId xmlns:a16="http://schemas.microsoft.com/office/drawing/2014/main" val="1983641583"/>
                  </a:ext>
                </a:extLst>
              </a:tr>
              <a:tr h="356059">
                <a:tc>
                  <a:txBody>
                    <a:bodyPr/>
                    <a:lstStyle/>
                    <a:p>
                      <a:pPr algn="ctr" fontAlgn="b"/>
                      <a:r>
                        <a:rPr lang="en-CA" sz="3200" u="none" strike="noStrike">
                          <a:solidFill>
                            <a:schemeClr val="accent1">
                              <a:lumMod val="75000"/>
                            </a:schemeClr>
                          </a:solidFill>
                          <a:effectLst/>
                          <a:latin typeface="+mn-lt"/>
                        </a:rPr>
                        <a:t>75%</a:t>
                      </a:r>
                      <a:endParaRPr lang="en-CA" sz="3200" b="0" i="0" u="none" strike="noStrike">
                        <a:solidFill>
                          <a:schemeClr val="accent1">
                            <a:lumMod val="75000"/>
                          </a:schemeClr>
                        </a:solidFill>
                        <a:effectLst/>
                        <a:latin typeface="+mn-lt"/>
                      </a:endParaRPr>
                    </a:p>
                  </a:txBody>
                  <a:tcPr marL="9525" marR="9525" marT="9525" marB="0" anchor="b"/>
                </a:tc>
                <a:tc>
                  <a:txBody>
                    <a:bodyPr/>
                    <a:lstStyle/>
                    <a:p>
                      <a:pPr algn="ctr" fontAlgn="b"/>
                      <a:r>
                        <a:rPr lang="en-CA" sz="3200" u="none" strike="noStrike" dirty="0">
                          <a:solidFill>
                            <a:schemeClr val="accent1">
                              <a:lumMod val="75000"/>
                            </a:schemeClr>
                          </a:solidFill>
                          <a:effectLst/>
                          <a:latin typeface="+mn-lt"/>
                        </a:rPr>
                        <a:t>55</a:t>
                      </a:r>
                      <a:endParaRPr lang="en-CA" sz="3200" b="0" i="0" u="none" strike="noStrike" dirty="0">
                        <a:solidFill>
                          <a:schemeClr val="accent1">
                            <a:lumMod val="75000"/>
                          </a:schemeClr>
                        </a:solidFill>
                        <a:effectLst/>
                        <a:latin typeface="+mn-lt"/>
                      </a:endParaRPr>
                    </a:p>
                  </a:txBody>
                  <a:tcPr marL="9525" marR="9525" marT="9525" marB="0" anchor="b"/>
                </a:tc>
                <a:extLst>
                  <a:ext uri="{0D108BD9-81ED-4DB2-BD59-A6C34878D82A}">
                    <a16:rowId xmlns:a16="http://schemas.microsoft.com/office/drawing/2014/main" val="932990929"/>
                  </a:ext>
                </a:extLst>
              </a:tr>
              <a:tr h="356059">
                <a:tc>
                  <a:txBody>
                    <a:bodyPr/>
                    <a:lstStyle/>
                    <a:p>
                      <a:pPr algn="ctr" fontAlgn="b"/>
                      <a:r>
                        <a:rPr lang="en-CA" sz="3200" u="none" strike="noStrike">
                          <a:solidFill>
                            <a:schemeClr val="accent1">
                              <a:lumMod val="75000"/>
                            </a:schemeClr>
                          </a:solidFill>
                          <a:effectLst/>
                          <a:latin typeface="+mn-lt"/>
                        </a:rPr>
                        <a:t>max</a:t>
                      </a:r>
                      <a:endParaRPr lang="en-CA" sz="3200" b="0" i="0" u="none" strike="noStrike">
                        <a:solidFill>
                          <a:schemeClr val="accent1">
                            <a:lumMod val="75000"/>
                          </a:schemeClr>
                        </a:solidFill>
                        <a:effectLst/>
                        <a:latin typeface="+mn-lt"/>
                      </a:endParaRPr>
                    </a:p>
                  </a:txBody>
                  <a:tcPr marL="9525" marR="9525" marT="9525" marB="0" anchor="b"/>
                </a:tc>
                <a:tc>
                  <a:txBody>
                    <a:bodyPr/>
                    <a:lstStyle/>
                    <a:p>
                      <a:pPr algn="ctr" fontAlgn="b"/>
                      <a:r>
                        <a:rPr lang="en-CA" sz="3200" u="none" strike="noStrike" dirty="0">
                          <a:solidFill>
                            <a:schemeClr val="accent1">
                              <a:lumMod val="75000"/>
                            </a:schemeClr>
                          </a:solidFill>
                          <a:effectLst/>
                          <a:latin typeface="+mn-lt"/>
                        </a:rPr>
                        <a:t>115</a:t>
                      </a:r>
                      <a:endParaRPr lang="en-CA" sz="3200" b="0" i="0" u="none" strike="noStrike" dirty="0">
                        <a:solidFill>
                          <a:schemeClr val="accent1">
                            <a:lumMod val="75000"/>
                          </a:schemeClr>
                        </a:solidFill>
                        <a:effectLst/>
                        <a:latin typeface="+mn-lt"/>
                      </a:endParaRPr>
                    </a:p>
                  </a:txBody>
                  <a:tcPr marL="9525" marR="9525" marT="9525" marB="0" anchor="b"/>
                </a:tc>
                <a:extLst>
                  <a:ext uri="{0D108BD9-81ED-4DB2-BD59-A6C34878D82A}">
                    <a16:rowId xmlns:a16="http://schemas.microsoft.com/office/drawing/2014/main" val="1164155788"/>
                  </a:ext>
                </a:extLst>
              </a:tr>
            </a:tbl>
          </a:graphicData>
        </a:graphic>
      </p:graphicFrame>
      <p:sp>
        <p:nvSpPr>
          <p:cNvPr id="9" name="Rectangle 8">
            <a:extLst>
              <a:ext uri="{FF2B5EF4-FFF2-40B4-BE49-F238E27FC236}">
                <a16:creationId xmlns:a16="http://schemas.microsoft.com/office/drawing/2014/main" id="{ABBAAACC-3201-D296-9715-608C1600DF13}"/>
              </a:ext>
            </a:extLst>
          </p:cNvPr>
          <p:cNvSpPr/>
          <p:nvPr/>
        </p:nvSpPr>
        <p:spPr>
          <a:xfrm>
            <a:off x="2166426" y="1666575"/>
            <a:ext cx="4417254" cy="4393826"/>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b="0" i="0" dirty="0">
              <a:solidFill>
                <a:srgbClr val="000000"/>
              </a:solidFill>
              <a:effectLst/>
              <a:latin typeface="+mn-lt"/>
            </a:endParaRPr>
          </a:p>
          <a:p>
            <a:pPr algn="ctr"/>
            <a:r>
              <a:rPr lang="en-US" sz="3200" b="0" i="0" dirty="0">
                <a:solidFill>
                  <a:schemeClr val="accent1">
                    <a:lumMod val="75000"/>
                  </a:schemeClr>
                </a:solidFill>
                <a:effectLst/>
                <a:latin typeface="+mn-lt"/>
              </a:rPr>
              <a:t>In this data, we can see that the minimum number of age is 1 but we know that age can not be negative.</a:t>
            </a:r>
            <a:br>
              <a:rPr lang="en-US" sz="3200" b="0" i="0" dirty="0">
                <a:solidFill>
                  <a:schemeClr val="accent1">
                    <a:lumMod val="75000"/>
                  </a:schemeClr>
                </a:solidFill>
                <a:effectLst/>
                <a:latin typeface="+mn-lt"/>
              </a:rPr>
            </a:br>
            <a:r>
              <a:rPr lang="en-US" sz="3200" b="0" i="0" dirty="0">
                <a:solidFill>
                  <a:schemeClr val="accent1">
                    <a:lumMod val="75000"/>
                  </a:schemeClr>
                </a:solidFill>
                <a:effectLst/>
                <a:latin typeface="+mn-lt"/>
              </a:rPr>
              <a:t>We can see that only one record has an age of -1 which can be dropped.</a:t>
            </a:r>
            <a:endParaRPr lang="en-CA" sz="3200" dirty="0">
              <a:solidFill>
                <a:schemeClr val="accent1">
                  <a:lumMod val="75000"/>
                </a:schemeClr>
              </a:solidFill>
            </a:endParaRPr>
          </a:p>
          <a:p>
            <a:pPr algn="ctr"/>
            <a:endParaRPr lang="en-CA" dirty="0"/>
          </a:p>
        </p:txBody>
      </p:sp>
    </p:spTree>
    <p:extLst>
      <p:ext uri="{BB962C8B-B14F-4D97-AF65-F5344CB8AC3E}">
        <p14:creationId xmlns:p14="http://schemas.microsoft.com/office/powerpoint/2010/main" val="60893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9ABCA8-D5A4-D0AA-273B-12CBDF5E4214}"/>
              </a:ext>
            </a:extLst>
          </p:cNvPr>
          <p:cNvSpPr>
            <a:spLocks noGrp="1"/>
          </p:cNvSpPr>
          <p:nvPr>
            <p:ph type="title"/>
          </p:nvPr>
        </p:nvSpPr>
        <p:spPr>
          <a:xfrm>
            <a:off x="1394787" y="722141"/>
            <a:ext cx="8596668" cy="4147930"/>
          </a:xfrm>
        </p:spPr>
        <p:txBody>
          <a:bodyPr/>
          <a:lstStyle/>
          <a:p>
            <a:pPr algn="ctr"/>
            <a:br>
              <a:rPr lang="en-US" dirty="0"/>
            </a:br>
            <a:br>
              <a:rPr lang="en-US" dirty="0"/>
            </a:br>
            <a:r>
              <a:rPr lang="en-US" sz="5400" dirty="0"/>
              <a:t>       </a:t>
            </a:r>
            <a:r>
              <a:rPr lang="en-US" sz="6000" dirty="0">
                <a:solidFill>
                  <a:schemeClr val="accent1">
                    <a:lumMod val="50000"/>
                  </a:schemeClr>
                </a:solidFill>
              </a:rPr>
              <a:t>Categorical Analysis</a:t>
            </a:r>
            <a:endParaRPr lang="en-CA" sz="6000" dirty="0">
              <a:solidFill>
                <a:schemeClr val="accent1">
                  <a:lumMod val="50000"/>
                </a:schemeClr>
              </a:solidFill>
            </a:endParaRPr>
          </a:p>
        </p:txBody>
      </p:sp>
    </p:spTree>
    <p:extLst>
      <p:ext uri="{BB962C8B-B14F-4D97-AF65-F5344CB8AC3E}">
        <p14:creationId xmlns:p14="http://schemas.microsoft.com/office/powerpoint/2010/main" val="364456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713D-0020-14C7-1B16-2161FD74434C}"/>
              </a:ext>
            </a:extLst>
          </p:cNvPr>
          <p:cNvSpPr>
            <a:spLocks noGrp="1"/>
          </p:cNvSpPr>
          <p:nvPr>
            <p:ph type="title"/>
          </p:nvPr>
        </p:nvSpPr>
        <p:spPr>
          <a:xfrm>
            <a:off x="1061647" y="450574"/>
            <a:ext cx="8596668" cy="768626"/>
          </a:xfrm>
        </p:spPr>
        <p:txBody>
          <a:bodyPr>
            <a:normAutofit fontScale="90000"/>
          </a:bodyPr>
          <a:lstStyle/>
          <a:p>
            <a:pPr algn="ctr"/>
            <a:r>
              <a:rPr lang="en-US" sz="6700" dirty="0">
                <a:solidFill>
                  <a:schemeClr val="accent1">
                    <a:lumMod val="50000"/>
                  </a:schemeClr>
                </a:solidFill>
              </a:rPr>
              <a:t>Univariate</a:t>
            </a:r>
            <a:r>
              <a:rPr lang="en-US" dirty="0">
                <a:solidFill>
                  <a:schemeClr val="accent1">
                    <a:lumMod val="50000"/>
                  </a:schemeClr>
                </a:solidFill>
              </a:rPr>
              <a:t> </a:t>
            </a:r>
            <a:r>
              <a:rPr lang="en-US" sz="6700" dirty="0">
                <a:solidFill>
                  <a:schemeClr val="accent1">
                    <a:lumMod val="50000"/>
                  </a:schemeClr>
                </a:solidFill>
              </a:rPr>
              <a:t>Analysis</a:t>
            </a:r>
            <a:br>
              <a:rPr lang="en-US" dirty="0"/>
            </a:br>
            <a:endParaRPr lang="en-CA" sz="2000" dirty="0">
              <a:solidFill>
                <a:schemeClr val="tx1"/>
              </a:solidFill>
            </a:endParaRPr>
          </a:p>
        </p:txBody>
      </p:sp>
      <p:sp>
        <p:nvSpPr>
          <p:cNvPr id="4" name="Rectangle 3">
            <a:extLst>
              <a:ext uri="{FF2B5EF4-FFF2-40B4-BE49-F238E27FC236}">
                <a16:creationId xmlns:a16="http://schemas.microsoft.com/office/drawing/2014/main" id="{73A91084-E112-5C64-FC9D-67916EEA432A}"/>
              </a:ext>
            </a:extLst>
          </p:cNvPr>
          <p:cNvSpPr/>
          <p:nvPr/>
        </p:nvSpPr>
        <p:spPr>
          <a:xfrm>
            <a:off x="473612" y="984738"/>
            <a:ext cx="7263619" cy="5767754"/>
          </a:xfrm>
          <a:prstGeom prst="rect">
            <a:avLst/>
          </a:prstGeom>
          <a:ln>
            <a:solidFill>
              <a:schemeClr val="tx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l">
              <a:buFont typeface="+mj-lt"/>
              <a:buAutoNum type="arabicPeriod"/>
            </a:pPr>
            <a:r>
              <a:rPr lang="en-US" b="0" i="0" dirty="0">
                <a:solidFill>
                  <a:schemeClr val="accent1">
                    <a:lumMod val="75000"/>
                  </a:schemeClr>
                </a:solidFill>
                <a:effectLst/>
              </a:rPr>
              <a:t>There are very less appointments on Saturdays and no appointments on Sundays.</a:t>
            </a:r>
          </a:p>
          <a:p>
            <a:pPr algn="l">
              <a:buFont typeface="+mj-lt"/>
              <a:buAutoNum type="arabicPeriod"/>
            </a:pPr>
            <a:r>
              <a:rPr lang="en-US" b="0" i="0" dirty="0">
                <a:solidFill>
                  <a:schemeClr val="accent1">
                    <a:lumMod val="75000"/>
                  </a:schemeClr>
                </a:solidFill>
                <a:effectLst/>
              </a:rPr>
              <a:t>More than 83% of patients with hypertension problems have visited at the time of appointment.</a:t>
            </a:r>
          </a:p>
          <a:p>
            <a:pPr algn="l">
              <a:buFont typeface="+mj-lt"/>
              <a:buAutoNum type="arabicPeriod"/>
            </a:pPr>
            <a:r>
              <a:rPr lang="en-US" b="0" i="0" dirty="0">
                <a:solidFill>
                  <a:schemeClr val="accent1">
                    <a:lumMod val="75000"/>
                  </a:schemeClr>
                </a:solidFill>
                <a:effectLst/>
              </a:rPr>
              <a:t>Patients who are enrolled in the scholarship were high absentees with an absent rate of 23%. 80% of patients who are not enrolled</a:t>
            </a:r>
            <a:br>
              <a:rPr lang="en-US" b="0" i="0" dirty="0">
                <a:solidFill>
                  <a:schemeClr val="accent1">
                    <a:lumMod val="75000"/>
                  </a:schemeClr>
                </a:solidFill>
                <a:effectLst/>
              </a:rPr>
            </a:br>
            <a:r>
              <a:rPr lang="en-US" b="0" i="0" dirty="0">
                <a:solidFill>
                  <a:schemeClr val="accent1">
                    <a:lumMod val="75000"/>
                  </a:schemeClr>
                </a:solidFill>
                <a:effectLst/>
              </a:rPr>
              <a:t>in scholarship have visited at the time of appointment.</a:t>
            </a:r>
          </a:p>
          <a:p>
            <a:pPr algn="l">
              <a:buFont typeface="+mj-lt"/>
              <a:buAutoNum type="arabicPeriod"/>
            </a:pPr>
            <a:r>
              <a:rPr lang="en-US" b="0" i="0" dirty="0">
                <a:solidFill>
                  <a:schemeClr val="accent1">
                    <a:lumMod val="75000"/>
                  </a:schemeClr>
                </a:solidFill>
                <a:effectLst/>
              </a:rPr>
              <a:t>Females have more appointments than males.</a:t>
            </a:r>
          </a:p>
          <a:p>
            <a:pPr algn="l">
              <a:buFont typeface="+mj-lt"/>
              <a:buAutoNum type="arabicPeriod"/>
            </a:pPr>
            <a:r>
              <a:rPr lang="en-US" b="0" i="0" dirty="0">
                <a:solidFill>
                  <a:schemeClr val="accent1">
                    <a:lumMod val="75000"/>
                  </a:schemeClr>
                </a:solidFill>
                <a:effectLst/>
              </a:rPr>
              <a:t>Patients who received messages were high absentees.</a:t>
            </a:r>
          </a:p>
          <a:p>
            <a:pPr algn="l">
              <a:buFont typeface="+mj-lt"/>
              <a:buAutoNum type="arabicPeriod"/>
            </a:pPr>
            <a:r>
              <a:rPr lang="en-US" b="0" i="0" dirty="0">
                <a:solidFill>
                  <a:schemeClr val="accent1">
                    <a:lumMod val="75000"/>
                  </a:schemeClr>
                </a:solidFill>
                <a:effectLst/>
              </a:rPr>
              <a:t>Patients with high disabilities were high absentees at appointments.</a:t>
            </a:r>
          </a:p>
          <a:p>
            <a:pPr algn="l">
              <a:buFont typeface="+mj-lt"/>
              <a:buAutoNum type="arabicPeriod"/>
            </a:pPr>
            <a:r>
              <a:rPr lang="en-US" b="0" i="0" dirty="0">
                <a:solidFill>
                  <a:schemeClr val="accent1">
                    <a:lumMod val="75000"/>
                  </a:schemeClr>
                </a:solidFill>
                <a:effectLst/>
              </a:rPr>
              <a:t>Patients aged between 0 to 28 years were high absentees at appointments with a 23% absence rate.</a:t>
            </a:r>
          </a:p>
          <a:p>
            <a:pPr algn="l">
              <a:buFont typeface="+mj-lt"/>
              <a:buAutoNum type="arabicPeriod"/>
            </a:pPr>
            <a:r>
              <a:rPr lang="en-US" b="0" i="0" dirty="0">
                <a:solidFill>
                  <a:schemeClr val="accent1">
                    <a:lumMod val="75000"/>
                  </a:schemeClr>
                </a:solidFill>
                <a:effectLst/>
              </a:rPr>
              <a:t>More than 85% of Patients aged between 58 - 86 years were present at appointments.</a:t>
            </a:r>
          </a:p>
          <a:p>
            <a:pPr algn="l">
              <a:buFont typeface="+mj-lt"/>
              <a:buAutoNum type="arabicPeriod"/>
            </a:pPr>
            <a:r>
              <a:rPr lang="en-US" b="0" i="0" dirty="0">
                <a:solidFill>
                  <a:schemeClr val="accent1">
                    <a:lumMod val="75000"/>
                  </a:schemeClr>
                </a:solidFill>
                <a:effectLst/>
              </a:rPr>
              <a:t>People having appointments on Saturdays were high absentees with an absence rate of 23%.</a:t>
            </a:r>
          </a:p>
          <a:p>
            <a:pPr algn="l">
              <a:buFont typeface="+mj-lt"/>
              <a:buAutoNum type="arabicPeriod"/>
            </a:pPr>
            <a:r>
              <a:rPr lang="en-US" b="0" i="0" dirty="0">
                <a:solidFill>
                  <a:schemeClr val="accent1">
                    <a:lumMod val="75000"/>
                  </a:schemeClr>
                </a:solidFill>
                <a:effectLst/>
              </a:rPr>
              <a:t>More than 82% of patients with diabetes problems have visited at the time of appointment.</a:t>
            </a:r>
          </a:p>
          <a:p>
            <a:pPr algn="l">
              <a:buFont typeface="+mj-lt"/>
              <a:buAutoNum type="arabicPeriod"/>
            </a:pPr>
            <a:r>
              <a:rPr lang="en-US" b="0" i="0" dirty="0">
                <a:solidFill>
                  <a:schemeClr val="accent1">
                    <a:lumMod val="75000"/>
                  </a:schemeClr>
                </a:solidFill>
                <a:effectLst/>
              </a:rPr>
              <a:t>80% of Patients with very little disability have visited at the time of appointment</a:t>
            </a:r>
          </a:p>
        </p:txBody>
      </p:sp>
      <p:sp>
        <p:nvSpPr>
          <p:cNvPr id="7" name="Content Placeholder 6">
            <a:extLst>
              <a:ext uri="{FF2B5EF4-FFF2-40B4-BE49-F238E27FC236}">
                <a16:creationId xmlns:a16="http://schemas.microsoft.com/office/drawing/2014/main" id="{90F42A75-D137-6290-EDC6-C55E25DED872}"/>
              </a:ext>
            </a:extLst>
          </p:cNvPr>
          <p:cNvSpPr>
            <a:spLocks noGrp="1"/>
          </p:cNvSpPr>
          <p:nvPr>
            <p:ph idx="1"/>
          </p:nvPr>
        </p:nvSpPr>
        <p:spPr>
          <a:xfrm flipH="1">
            <a:off x="-1181686" y="3151163"/>
            <a:ext cx="838200" cy="2871054"/>
          </a:xfrm>
        </p:spPr>
        <p:txBody>
          <a:bodyPr/>
          <a:lstStyle/>
          <a:p>
            <a:endParaRPr lang="en-CA" dirty="0"/>
          </a:p>
        </p:txBody>
      </p:sp>
      <p:pic>
        <p:nvPicPr>
          <p:cNvPr id="3080" name="Picture 8">
            <a:extLst>
              <a:ext uri="{FF2B5EF4-FFF2-40B4-BE49-F238E27FC236}">
                <a16:creationId xmlns:a16="http://schemas.microsoft.com/office/drawing/2014/main" id="{F2D8F5AA-F753-233E-79E9-35275F004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178" y="984738"/>
            <a:ext cx="3784210" cy="1913207"/>
          </a:xfrm>
          <a:prstGeom prst="rect">
            <a:avLst/>
          </a:prstGeom>
          <a:noFill/>
          <a:ln>
            <a:solidFill>
              <a:schemeClr val="accent1">
                <a:lumMod val="50000"/>
              </a:schemeClr>
            </a:solidFill>
          </a:ln>
          <a:effectLst>
            <a:softEdge rad="12700"/>
          </a:effectLst>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6AE8134-B833-9B14-F56A-EE26D1D2B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179" y="2897945"/>
            <a:ext cx="3784210" cy="1707175"/>
          </a:xfrm>
          <a:prstGeom prst="rect">
            <a:avLst/>
          </a:prstGeom>
          <a:noFill/>
          <a:ln>
            <a:solidFill>
              <a:schemeClr val="accent1">
                <a:lumMod val="50000"/>
              </a:schemeClr>
            </a:solidFill>
          </a:ln>
          <a:effectLst>
            <a:softEdge rad="12700"/>
          </a:effectLst>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9566A9CA-DBDA-8C85-1444-482A5D2497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178" y="4605120"/>
            <a:ext cx="3784209" cy="2147371"/>
          </a:xfrm>
          <a:prstGeom prst="rect">
            <a:avLst/>
          </a:prstGeom>
          <a:noFill/>
          <a:ln>
            <a:solidFill>
              <a:schemeClr val="accent1">
                <a:lumMod val="50000"/>
              </a:schemeClr>
            </a:solidFill>
          </a:ln>
          <a:effectLst>
            <a:softEdge rad="12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10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FC7D-3194-6A37-DE98-7DB68EB27640}"/>
              </a:ext>
            </a:extLst>
          </p:cNvPr>
          <p:cNvSpPr>
            <a:spLocks noGrp="1"/>
          </p:cNvSpPr>
          <p:nvPr>
            <p:ph type="title"/>
          </p:nvPr>
        </p:nvSpPr>
        <p:spPr>
          <a:xfrm>
            <a:off x="154745" y="365125"/>
            <a:ext cx="12238892" cy="1325563"/>
          </a:xfrm>
        </p:spPr>
        <p:txBody>
          <a:bodyPr>
            <a:noAutofit/>
          </a:bodyPr>
          <a:lstStyle/>
          <a:p>
            <a:r>
              <a:rPr lang="en-US" sz="5400" dirty="0">
                <a:solidFill>
                  <a:schemeClr val="accent1">
                    <a:lumMod val="50000"/>
                  </a:schemeClr>
                </a:solidFill>
              </a:rPr>
              <a:t>Correlation of no-show with all the features</a:t>
            </a:r>
            <a:endParaRPr lang="en-CA" sz="5400" dirty="0">
              <a:solidFill>
                <a:schemeClr val="accent1">
                  <a:lumMod val="50000"/>
                </a:schemeClr>
              </a:solidFill>
            </a:endParaRPr>
          </a:p>
        </p:txBody>
      </p:sp>
      <p:pic>
        <p:nvPicPr>
          <p:cNvPr id="4098" name="Picture 2">
            <a:extLst>
              <a:ext uri="{FF2B5EF4-FFF2-40B4-BE49-F238E27FC236}">
                <a16:creationId xmlns:a16="http://schemas.microsoft.com/office/drawing/2014/main" id="{155B2FAF-2F66-5405-591A-B0514716CD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114" y="1690688"/>
            <a:ext cx="11155680"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634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583</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Healthcare Analysis </vt:lpstr>
      <vt:lpstr>Business Understanding &amp; Overview</vt:lpstr>
      <vt:lpstr>PowerPoint Presentation</vt:lpstr>
      <vt:lpstr> Target Variable  </vt:lpstr>
      <vt:lpstr> Initial Intuition and Missing Data  </vt:lpstr>
      <vt:lpstr>Negative value of Age </vt:lpstr>
      <vt:lpstr>         Categorical Analysis</vt:lpstr>
      <vt:lpstr>Univariate Analysis </vt:lpstr>
      <vt:lpstr>Correlation of no-show with all the features</vt:lpstr>
      <vt:lpstr>Bi-variate Analysis</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dc:title>
  <dc:creator>Admin</dc:creator>
  <cp:lastModifiedBy>Admin</cp:lastModifiedBy>
  <cp:revision>9</cp:revision>
  <dcterms:created xsi:type="dcterms:W3CDTF">2023-09-01T21:08:13Z</dcterms:created>
  <dcterms:modified xsi:type="dcterms:W3CDTF">2023-09-09T00:35:01Z</dcterms:modified>
</cp:coreProperties>
</file>