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cy="10287000" cx="18288000"/>
  <p:notesSz cx="6858000" cy="9144000"/>
  <p:embeddedFontLst>
    <p:embeddedFont>
      <p:font typeface="Open Sauce Bold" panose="00000800000000000000" charset="1"/>
      <p:regular r:id="rId12"/>
    </p:embeddedFont>
    <p:embeddedFont>
      <p:font typeface="Open Sauce Bold Italics" panose="00000800000000000000" charset="1"/>
      <p:regular r:id="rId13"/>
    </p:embeddedFont>
    <p:embeddedFont>
      <p:font typeface="Open Sauce" panose="00000500000000000000" charset="1"/>
      <p:regular r:id="rId14"/>
    </p:embeddedFont>
    <p:embeddedFont>
      <p:font typeface="Open Sauce Italics" panose="00000500000000000000" charset="1"/>
      <p:regular r:id="rId15"/>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66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63"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6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lang="en-US"/>
          </a:p>
        </p:txBody>
      </p:sp>
      <p:sp>
        <p:nvSpPr>
          <p:cNvPr id="104868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7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7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76" name="Title 1"/>
          <p:cNvSpPr>
            <a:spLocks noGrp="1"/>
          </p:cNvSpPr>
          <p:nvPr>
            <p:ph type="title"/>
          </p:nvPr>
        </p:nvSpPr>
        <p:spPr/>
        <p:txBody>
          <a:bodyPr/>
          <a:p>
            <a:r>
              <a:rPr lang="en-US" smtClean="0"/>
              <a:t>Click to edit Master title style</a:t>
            </a:r>
            <a:endParaRPr lang="en-US"/>
          </a:p>
        </p:txBody>
      </p:sp>
      <p:sp>
        <p:nvSpPr>
          <p:cNvPr id="104867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9" name="Footer Placeholder 4"/>
          <p:cNvSpPr>
            <a:spLocks noGrp="1"/>
          </p:cNvSpPr>
          <p:nvPr>
            <p:ph type="ftr" sz="quarter" idx="11"/>
          </p:nvPr>
        </p:nvSpPr>
        <p:spPr/>
        <p:txBody>
          <a:bodyPr/>
          <a:p>
            <a:endParaRPr lang="en-US"/>
          </a:p>
        </p:txBody>
      </p:sp>
      <p:sp>
        <p:nvSpPr>
          <p:cNvPr id="104868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9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9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lang="en-US"/>
          </a:p>
        </p:txBody>
      </p:sp>
      <p:sp>
        <p:nvSpPr>
          <p:cNvPr id="104869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5"/>
          <p:cNvSpPr>
            <a:spLocks noGrp="1"/>
          </p:cNvSpPr>
          <p:nvPr>
            <p:ph type="ftr" sz="quarter" idx="11"/>
          </p:nvPr>
        </p:nvSpPr>
        <p:spPr/>
        <p:txBody>
          <a:bodyPr/>
          <a:p>
            <a:endParaRPr lang="en-US"/>
          </a:p>
        </p:txBody>
      </p:sp>
      <p:sp>
        <p:nvSpPr>
          <p:cNvPr id="104870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 name=""/>
        <p:cNvGrpSpPr/>
        <p:nvPr/>
      </p:nvGrpSpPr>
      <p:grpSpPr>
        <a:xfrm>
          <a:off x="0" y="0"/>
          <a:ext cx="0" cy="0"/>
          <a:chOff x="0" y="0"/>
          <a:chExt cx="0" cy="0"/>
        </a:xfrm>
      </p:grpSpPr>
      <p:sp>
        <p:nvSpPr>
          <p:cNvPr id="1048703" name="Title 1"/>
          <p:cNvSpPr>
            <a:spLocks noGrp="1"/>
          </p:cNvSpPr>
          <p:nvPr>
            <p:ph type="title"/>
          </p:nvPr>
        </p:nvSpPr>
        <p:spPr/>
        <p:txBody>
          <a:bodyPr/>
          <a:p>
            <a:r>
              <a:rPr lang="en-US" smtClean="0"/>
              <a:t>Click to edit Master title style</a:t>
            </a:r>
            <a:endParaRPr lang="en-US"/>
          </a:p>
        </p:txBody>
      </p:sp>
      <p:sp>
        <p:nvSpPr>
          <p:cNvPr id="104870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8"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9" name="Footer Placeholder 7"/>
          <p:cNvSpPr>
            <a:spLocks noGrp="1"/>
          </p:cNvSpPr>
          <p:nvPr>
            <p:ph type="ftr" sz="quarter" idx="11"/>
          </p:nvPr>
        </p:nvSpPr>
        <p:spPr/>
        <p:txBody>
          <a:bodyPr/>
          <a:p>
            <a:endParaRPr lang="en-US"/>
          </a:p>
        </p:txBody>
      </p:sp>
      <p:sp>
        <p:nvSpPr>
          <p:cNvPr id="1048710"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lang="en-US"/>
          </a:p>
        </p:txBody>
      </p:sp>
      <p:sp>
        <p:nvSpPr>
          <p:cNvPr id="1048668"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9" name="Footer Placeholder 3"/>
          <p:cNvSpPr>
            <a:spLocks noGrp="1"/>
          </p:cNvSpPr>
          <p:nvPr>
            <p:ph type="ftr" sz="quarter" idx="11"/>
          </p:nvPr>
        </p:nvSpPr>
        <p:spPr/>
        <p:txBody>
          <a:bodyPr/>
          <a:p>
            <a:endParaRPr lang="en-US"/>
          </a:p>
        </p:txBody>
      </p:sp>
      <p:sp>
        <p:nvSpPr>
          <p:cNvPr id="1048670"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711"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1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14"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15" name="Footer Placeholder 5"/>
          <p:cNvSpPr>
            <a:spLocks noGrp="1"/>
          </p:cNvSpPr>
          <p:nvPr>
            <p:ph type="ftr" sz="quarter" idx="11"/>
          </p:nvPr>
        </p:nvSpPr>
        <p:spPr/>
        <p:txBody>
          <a:bodyPr/>
          <a:p>
            <a:endParaRPr lang="en-US"/>
          </a:p>
        </p:txBody>
      </p:sp>
      <p:sp>
        <p:nvSpPr>
          <p:cNvPr id="104871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7" name=""/>
        <p:cNvGrpSpPr/>
        <p:nvPr/>
      </p:nvGrpSpPr>
      <p:grpSpPr>
        <a:xfrm>
          <a:off x="0" y="0"/>
          <a:ext cx="0" cy="0"/>
          <a:chOff x="0" y="0"/>
          <a:chExt cx="0" cy="0"/>
        </a:xfrm>
      </p:grpSpPr>
      <p:sp>
        <p:nvSpPr>
          <p:cNvPr id="104868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82"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8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jpeg"/><Relationship Id="rId6"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9.png"/><Relationship Id="rId3" Type="http://schemas.openxmlformats.org/officeDocument/2006/relationships/image" Target="../media/image25.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png"/><Relationship Id="rId6"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23" name=""/>
        <p:cNvGrpSpPr/>
        <p:nvPr/>
      </p:nvGrpSpPr>
      <p:grpSpPr>
        <a:xfrm>
          <a:off x="0" y="0"/>
          <a:ext cx="0" cy="0"/>
          <a:chOff x="0" y="0"/>
          <a:chExt cx="0" cy="0"/>
        </a:xfrm>
      </p:grpSpPr>
      <p:sp>
        <p:nvSpPr>
          <p:cNvPr id="1048584" name="AutoShape 2"/>
          <p:cNvSpPr/>
          <p:nvPr/>
        </p:nvSpPr>
        <p:spPr>
          <a:xfrm>
            <a:off x="1529375" y="8515642"/>
            <a:ext cx="17690400" cy="42685"/>
          </a:xfrm>
          <a:prstGeom prst="line"/>
          <a:ln w="38100" cap="flat">
            <a:solidFill>
              <a:srgbClr val="9B6543"/>
            </a:solidFill>
            <a:prstDash val="solid"/>
            <a:headEnd type="none" w="sm" len="sm"/>
            <a:tailEnd type="none" w="sm" len="sm"/>
          </a:ln>
        </p:spPr>
      </p:sp>
      <p:sp>
        <p:nvSpPr>
          <p:cNvPr id="1048585" name="AutoShape 3"/>
          <p:cNvSpPr/>
          <p:nvPr/>
        </p:nvSpPr>
        <p:spPr>
          <a:xfrm flipV="1">
            <a:off x="16275453" y="-5313442"/>
            <a:ext cx="0" cy="17120890"/>
          </a:xfrm>
          <a:prstGeom prst="line"/>
          <a:ln w="38100" cap="flat">
            <a:solidFill>
              <a:srgbClr val="9B6543"/>
            </a:solidFill>
            <a:prstDash val="solid"/>
            <a:headEnd type="none" w="sm" len="sm"/>
            <a:tailEnd type="none" w="sm" len="sm"/>
          </a:ln>
        </p:spPr>
      </p:sp>
      <p:sp>
        <p:nvSpPr>
          <p:cNvPr id="1048586" name="Freeform 4"/>
          <p:cNvSpPr/>
          <p:nvPr/>
        </p:nvSpPr>
        <p:spPr>
          <a:xfrm rot="0" flipH="0" flipV="0">
            <a:off x="15668905" y="538895"/>
            <a:ext cx="1251197" cy="1251197"/>
          </a:xfrm>
          <a:custGeom>
            <a:avLst/>
            <a:ahLst/>
            <a:rect l="l" t="t" r="r" b="b"/>
            <a:pathLst>
              <a:path w="1251197" h="1251197">
                <a:moveTo>
                  <a:pt x="0" y="0"/>
                </a:moveTo>
                <a:lnTo>
                  <a:pt x="1251197" y="0"/>
                </a:lnTo>
                <a:lnTo>
                  <a:pt x="1251197" y="1251197"/>
                </a:lnTo>
                <a:lnTo>
                  <a:pt x="0" y="1251197"/>
                </a:lnTo>
                <a:lnTo>
                  <a:pt x="0" y="0"/>
                </a:lnTo>
                <a:close/>
              </a:path>
            </a:pathLst>
          </a:custGeom>
          <a:blipFill>
            <a:blip xmlns:r="http://schemas.openxmlformats.org/officeDocument/2006/relationships" r:embed="rId1"/>
            <a:stretch>
              <a:fillRect l="0" t="0" r="0" b="0"/>
            </a:stretch>
          </a:blipFill>
        </p:spPr>
      </p:sp>
      <p:sp>
        <p:nvSpPr>
          <p:cNvPr id="1048587" name="Freeform 5"/>
          <p:cNvSpPr/>
          <p:nvPr/>
        </p:nvSpPr>
        <p:spPr>
          <a:xfrm rot="0" flipH="0" flipV="0">
            <a:off x="-267053" y="4921104"/>
            <a:ext cx="5216125" cy="6154720"/>
          </a:xfrm>
          <a:custGeom>
            <a:avLst/>
            <a:ahLst/>
            <a:rect l="l" t="t" r="r" b="b"/>
            <a:pathLst>
              <a:path w="5216125" h="6154720">
                <a:moveTo>
                  <a:pt x="0" y="0"/>
                </a:moveTo>
                <a:lnTo>
                  <a:pt x="5216126" y="0"/>
                </a:lnTo>
                <a:lnTo>
                  <a:pt x="5216126" y="6154720"/>
                </a:lnTo>
                <a:lnTo>
                  <a:pt x="0" y="6154720"/>
                </a:lnTo>
                <a:lnTo>
                  <a:pt x="0" y="0"/>
                </a:lnTo>
                <a:close/>
              </a:path>
            </a:pathLst>
          </a:custGeom>
          <a:blipFill>
            <a:blip xmlns:r="http://schemas.openxmlformats.org/officeDocument/2006/relationships" r:embed="rId2"/>
            <a:stretch>
              <a:fillRect l="0" t="0" r="0" b="0"/>
            </a:stretch>
          </a:blipFill>
        </p:spPr>
      </p:sp>
      <p:sp>
        <p:nvSpPr>
          <p:cNvPr id="1048588" name="Freeform 6"/>
          <p:cNvSpPr/>
          <p:nvPr/>
        </p:nvSpPr>
        <p:spPr>
          <a:xfrm rot="0" flipH="0" flipV="0">
            <a:off x="2602207" y="2028569"/>
            <a:ext cx="4693731" cy="3114931"/>
          </a:xfrm>
          <a:custGeom>
            <a:avLst/>
            <a:ahLst/>
            <a:rect l="l" t="t" r="r" b="b"/>
            <a:pathLst>
              <a:path w="4693731" h="3114931">
                <a:moveTo>
                  <a:pt x="0" y="0"/>
                </a:moveTo>
                <a:lnTo>
                  <a:pt x="4693731" y="0"/>
                </a:lnTo>
                <a:lnTo>
                  <a:pt x="4693731" y="3114931"/>
                </a:lnTo>
                <a:lnTo>
                  <a:pt x="0" y="3114931"/>
                </a:lnTo>
                <a:lnTo>
                  <a:pt x="0" y="0"/>
                </a:lnTo>
                <a:close/>
              </a:path>
            </a:pathLst>
          </a:custGeom>
          <a:blipFill>
            <a:blip xmlns:r="http://schemas.openxmlformats.org/officeDocument/2006/relationships" r:embed="rId3"/>
            <a:stretch>
              <a:fillRect l="0" t="0" r="0" b="0"/>
            </a:stretch>
          </a:blipFill>
        </p:spPr>
      </p:sp>
      <p:sp>
        <p:nvSpPr>
          <p:cNvPr id="1048589" name="TextBox 7"/>
          <p:cNvSpPr txBox="1"/>
          <p:nvPr/>
        </p:nvSpPr>
        <p:spPr>
          <a:xfrm rot="0">
            <a:off x="4469725" y="4921104"/>
            <a:ext cx="9348551" cy="2032000"/>
          </a:xfrm>
          <a:prstGeom prst="rect"/>
        </p:spPr>
        <p:txBody>
          <a:bodyPr anchor="t" bIns="0" lIns="0" rIns="0" rtlCol="0" tIns="0">
            <a:spAutoFit/>
          </a:bodyPr>
          <a:p>
            <a:pPr algn="ctr">
              <a:lnSpc>
                <a:spcPts val="8000"/>
              </a:lnSpc>
            </a:pPr>
            <a:r>
              <a:rPr sz="7547" lang="en-US">
                <a:solidFill>
                  <a:srgbClr val="9B6543"/>
                </a:solidFill>
                <a:latin typeface="Open Sauce Bold"/>
              </a:rPr>
              <a:t>LUCKY TANDOBALLA </a:t>
            </a:r>
          </a:p>
          <a:p>
            <a:pPr algn="ctr">
              <a:lnSpc>
                <a:spcPts val="8000"/>
              </a:lnSpc>
            </a:pPr>
            <a:r>
              <a:rPr sz="7547" lang="en-US">
                <a:solidFill>
                  <a:srgbClr val="9B6543"/>
                </a:solidFill>
                <a:latin typeface="Open Sauce Bold"/>
              </a:rPr>
              <a:t>2125250054</a:t>
            </a:r>
          </a:p>
        </p:txBody>
      </p:sp>
      <p:sp>
        <p:nvSpPr>
          <p:cNvPr id="1048590" name="Freeform 8"/>
          <p:cNvSpPr/>
          <p:nvPr/>
        </p:nvSpPr>
        <p:spPr>
          <a:xfrm rot="0" flipH="0" flipV="0">
            <a:off x="12772944" y="3568555"/>
            <a:ext cx="1464374" cy="1352549"/>
          </a:xfrm>
          <a:custGeom>
            <a:avLst/>
            <a:ahLst/>
            <a:rect l="l" t="t" r="r" b="b"/>
            <a:pathLst>
              <a:path w="1464374" h="1352549">
                <a:moveTo>
                  <a:pt x="0" y="0"/>
                </a:moveTo>
                <a:lnTo>
                  <a:pt x="1464374" y="0"/>
                </a:lnTo>
                <a:lnTo>
                  <a:pt x="1464374" y="1352549"/>
                </a:lnTo>
                <a:lnTo>
                  <a:pt x="0" y="1352549"/>
                </a:lnTo>
                <a:lnTo>
                  <a:pt x="0" y="0"/>
                </a:lnTo>
                <a:close/>
              </a:path>
            </a:pathLst>
          </a:custGeom>
          <a:blipFill>
            <a:blip xmlns:r="http://schemas.openxmlformats.org/officeDocument/2006/relationships" r:embed="rId4"/>
            <a:stretch>
              <a:fillRect l="0" t="0" r="0" b="0"/>
            </a:stretch>
          </a:blipFill>
        </p:spPr>
      </p:sp>
      <p:sp>
        <p:nvSpPr>
          <p:cNvPr id="1048591" name="Freeform 9"/>
          <p:cNvSpPr/>
          <p:nvPr/>
        </p:nvSpPr>
        <p:spPr>
          <a:xfrm rot="0" flipH="0" flipV="0">
            <a:off x="14991132" y="4628990"/>
            <a:ext cx="4228689" cy="6738947"/>
          </a:xfrm>
          <a:custGeom>
            <a:avLst/>
            <a:ahLst/>
            <a:rect l="l" t="t" r="r" b="b"/>
            <a:pathLst>
              <a:path w="4228689" h="6738947">
                <a:moveTo>
                  <a:pt x="0" y="0"/>
                </a:moveTo>
                <a:lnTo>
                  <a:pt x="4228689" y="0"/>
                </a:lnTo>
                <a:lnTo>
                  <a:pt x="4228689" y="6738947"/>
                </a:lnTo>
                <a:lnTo>
                  <a:pt x="0" y="6738947"/>
                </a:lnTo>
                <a:lnTo>
                  <a:pt x="0" y="0"/>
                </a:lnTo>
                <a:close/>
              </a:path>
            </a:pathLst>
          </a:custGeom>
          <a:blipFill>
            <a:blip xmlns:r="http://schemas.openxmlformats.org/officeDocument/2006/relationships" r:embed="rId5"/>
            <a:stretch>
              <a:fillRect l="0" t="0" r="0" b="0"/>
            </a:stretch>
          </a:blipFill>
        </p:spPr>
      </p:sp>
      <p:sp>
        <p:nvSpPr>
          <p:cNvPr id="1048592" name="Freeform 10"/>
          <p:cNvSpPr/>
          <p:nvPr/>
        </p:nvSpPr>
        <p:spPr>
          <a:xfrm rot="0" flipH="0" flipV="0">
            <a:off x="-427834" y="-867796"/>
            <a:ext cx="2963187" cy="2657889"/>
          </a:xfrm>
          <a:custGeom>
            <a:avLst/>
            <a:ahLst/>
            <a:rect l="l" t="t" r="r" b="b"/>
            <a:pathLst>
              <a:path w="2963187" h="2657889">
                <a:moveTo>
                  <a:pt x="0" y="0"/>
                </a:moveTo>
                <a:lnTo>
                  <a:pt x="2963186" y="0"/>
                </a:lnTo>
                <a:lnTo>
                  <a:pt x="2963186" y="2657888"/>
                </a:lnTo>
                <a:lnTo>
                  <a:pt x="0" y="2657888"/>
                </a:lnTo>
                <a:lnTo>
                  <a:pt x="0" y="0"/>
                </a:lnTo>
                <a:close/>
              </a:path>
            </a:pathLst>
          </a:custGeom>
          <a:blipFill>
            <a:blip xmlns:r="http://schemas.openxmlformats.org/officeDocument/2006/relationships" r:embed="rId6"/>
            <a:stretch>
              <a:fillRect l="0" t="0" r="0" b="0"/>
            </a:stretch>
          </a:blipFill>
        </p:spPr>
      </p:sp>
      <p:sp>
        <p:nvSpPr>
          <p:cNvPr id="1048593" name="Freeform 11"/>
          <p:cNvSpPr/>
          <p:nvPr/>
        </p:nvSpPr>
        <p:spPr>
          <a:xfrm rot="0" flipH="0" flipV="0">
            <a:off x="13092596" y="8577377"/>
            <a:ext cx="3534196" cy="3170067"/>
          </a:xfrm>
          <a:custGeom>
            <a:avLst/>
            <a:ahLst/>
            <a:rect l="l" t="t" r="r" b="b"/>
            <a:pathLst>
              <a:path w="3534196" h="3170067">
                <a:moveTo>
                  <a:pt x="0" y="0"/>
                </a:moveTo>
                <a:lnTo>
                  <a:pt x="3534196" y="0"/>
                </a:lnTo>
                <a:lnTo>
                  <a:pt x="3534196" y="3170067"/>
                </a:lnTo>
                <a:lnTo>
                  <a:pt x="0" y="3170067"/>
                </a:lnTo>
                <a:lnTo>
                  <a:pt x="0" y="0"/>
                </a:lnTo>
                <a:close/>
              </a:path>
            </a:pathLst>
          </a:custGeom>
          <a:blipFill>
            <a:blip xmlns:r="http://schemas.openxmlformats.org/officeDocument/2006/relationships" r:embed="rId6"/>
            <a:stretch>
              <a:fillRect l="0" t="0" r="0" b="0"/>
            </a:stretch>
          </a:blipFill>
        </p:spPr>
      </p:sp>
      <p:sp>
        <p:nvSpPr>
          <p:cNvPr id="1048594" name="Freeform 12"/>
          <p:cNvSpPr/>
          <p:nvPr/>
        </p:nvSpPr>
        <p:spPr>
          <a:xfrm rot="0" flipH="0" flipV="0">
            <a:off x="1272429" y="6008705"/>
            <a:ext cx="2686038" cy="4545603"/>
          </a:xfrm>
          <a:custGeom>
            <a:avLst/>
            <a:ahLst/>
            <a:rect l="l" t="t" r="r" b="b"/>
            <a:pathLst>
              <a:path w="2686038" h="4545603">
                <a:moveTo>
                  <a:pt x="0" y="0"/>
                </a:moveTo>
                <a:lnTo>
                  <a:pt x="2686038" y="0"/>
                </a:lnTo>
                <a:lnTo>
                  <a:pt x="2686038" y="4545603"/>
                </a:lnTo>
                <a:lnTo>
                  <a:pt x="0" y="4545603"/>
                </a:lnTo>
                <a:lnTo>
                  <a:pt x="0" y="0"/>
                </a:lnTo>
                <a:close/>
              </a:path>
            </a:pathLst>
          </a:custGeom>
          <a:blipFill>
            <a:blip xmlns:r="http://schemas.openxmlformats.org/officeDocument/2006/relationships" r:embed="rId7"/>
            <a:stretch>
              <a:fillRect l="0" t="0" r="0" b="0"/>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24" name=""/>
        <p:cNvGrpSpPr/>
        <p:nvPr/>
      </p:nvGrpSpPr>
      <p:grpSpPr>
        <a:xfrm>
          <a:off x="0" y="0"/>
          <a:ext cx="0" cy="0"/>
          <a:chOff x="0" y="0"/>
          <a:chExt cx="0" cy="0"/>
        </a:xfrm>
      </p:grpSpPr>
      <p:sp>
        <p:nvSpPr>
          <p:cNvPr id="1048595" name="Freeform 2"/>
          <p:cNvSpPr/>
          <p:nvPr/>
        </p:nvSpPr>
        <p:spPr>
          <a:xfrm rot="0" flipH="0" flipV="0">
            <a:off x="15744518" y="885573"/>
            <a:ext cx="3657600" cy="1435608"/>
          </a:xfrm>
          <a:custGeom>
            <a:avLst/>
            <a:ahLst/>
            <a:rect l="l" t="t" r="r" b="b"/>
            <a:pathLst>
              <a:path w="3657600" h="1435608">
                <a:moveTo>
                  <a:pt x="0" y="0"/>
                </a:moveTo>
                <a:lnTo>
                  <a:pt x="3657600" y="0"/>
                </a:lnTo>
                <a:lnTo>
                  <a:pt x="3657600" y="1435608"/>
                </a:lnTo>
                <a:lnTo>
                  <a:pt x="0" y="1435608"/>
                </a:lnTo>
                <a:lnTo>
                  <a:pt x="0" y="0"/>
                </a:lnTo>
                <a:close/>
              </a:path>
            </a:pathLst>
          </a:custGeom>
          <a:blipFill>
            <a:blip xmlns:r="http://schemas.openxmlformats.org/officeDocument/2006/relationships" r:embed="rId1"/>
            <a:stretch>
              <a:fillRect l="0" t="0" r="0" b="0"/>
            </a:stretch>
          </a:blipFill>
        </p:spPr>
      </p:sp>
      <p:sp>
        <p:nvSpPr>
          <p:cNvPr id="1048596" name="Freeform 3"/>
          <p:cNvSpPr/>
          <p:nvPr/>
        </p:nvSpPr>
        <p:spPr>
          <a:xfrm rot="0" flipH="0" flipV="1">
            <a:off x="-1209715" y="-573475"/>
            <a:ext cx="5863057" cy="4114800"/>
          </a:xfrm>
          <a:custGeom>
            <a:avLst/>
            <a:ahLst/>
            <a:rect l="l" t="t" r="r" b="b"/>
            <a:pathLst>
              <a:path w="5863057" h="4114800">
                <a:moveTo>
                  <a:pt x="0" y="4114800"/>
                </a:moveTo>
                <a:lnTo>
                  <a:pt x="5863056" y="4114800"/>
                </a:lnTo>
                <a:lnTo>
                  <a:pt x="5863056" y="0"/>
                </a:lnTo>
                <a:lnTo>
                  <a:pt x="0" y="0"/>
                </a:lnTo>
                <a:lnTo>
                  <a:pt x="0" y="4114800"/>
                </a:lnTo>
                <a:close/>
              </a:path>
            </a:pathLst>
          </a:custGeom>
          <a:blipFill>
            <a:blip xmlns:r="http://schemas.openxmlformats.org/officeDocument/2006/relationships" r:embed="rId2"/>
            <a:stretch>
              <a:fillRect l="0" t="0" r="0" b="0"/>
            </a:stretch>
          </a:blipFill>
        </p:spPr>
      </p:sp>
      <p:sp>
        <p:nvSpPr>
          <p:cNvPr id="1048597" name="Freeform 4"/>
          <p:cNvSpPr/>
          <p:nvPr/>
        </p:nvSpPr>
        <p:spPr>
          <a:xfrm rot="0" flipH="1" flipV="0">
            <a:off x="14192265" y="6427374"/>
            <a:ext cx="5863057" cy="4114800"/>
          </a:xfrm>
          <a:custGeom>
            <a:avLst/>
            <a:ahLst/>
            <a:rect l="l" t="t" r="r" b="b"/>
            <a:pathLst>
              <a:path w="5863057" h="4114800">
                <a:moveTo>
                  <a:pt x="5863057" y="0"/>
                </a:moveTo>
                <a:lnTo>
                  <a:pt x="0" y="0"/>
                </a:lnTo>
                <a:lnTo>
                  <a:pt x="0" y="4114800"/>
                </a:lnTo>
                <a:lnTo>
                  <a:pt x="5863057" y="4114800"/>
                </a:lnTo>
                <a:lnTo>
                  <a:pt x="5863057" y="0"/>
                </a:lnTo>
                <a:close/>
              </a:path>
            </a:pathLst>
          </a:custGeom>
          <a:blipFill>
            <a:blip xmlns:r="http://schemas.openxmlformats.org/officeDocument/2006/relationships" r:embed="rId2"/>
            <a:stretch>
              <a:fillRect l="0" t="0" r="0" b="0"/>
            </a:stretch>
          </a:blipFill>
        </p:spPr>
      </p:sp>
      <p:sp>
        <p:nvSpPr>
          <p:cNvPr id="1048598" name="Freeform 5"/>
          <p:cNvSpPr/>
          <p:nvPr/>
        </p:nvSpPr>
        <p:spPr>
          <a:xfrm rot="0" flipH="0" flipV="0">
            <a:off x="-964225" y="5996571"/>
            <a:ext cx="2686038" cy="4545603"/>
          </a:xfrm>
          <a:custGeom>
            <a:avLst/>
            <a:ahLst/>
            <a:rect l="l" t="t" r="r" b="b"/>
            <a:pathLst>
              <a:path w="2686038" h="4545603">
                <a:moveTo>
                  <a:pt x="0" y="0"/>
                </a:moveTo>
                <a:lnTo>
                  <a:pt x="2686038" y="0"/>
                </a:lnTo>
                <a:lnTo>
                  <a:pt x="2686038" y="4545603"/>
                </a:lnTo>
                <a:lnTo>
                  <a:pt x="0" y="4545603"/>
                </a:lnTo>
                <a:lnTo>
                  <a:pt x="0" y="0"/>
                </a:lnTo>
                <a:close/>
              </a:path>
            </a:pathLst>
          </a:custGeom>
          <a:blipFill>
            <a:blip xmlns:r="http://schemas.openxmlformats.org/officeDocument/2006/relationships" r:embed="rId3"/>
            <a:stretch>
              <a:fillRect l="0" t="0" r="0" b="0"/>
            </a:stretch>
          </a:blipFill>
        </p:spPr>
      </p:sp>
      <p:sp>
        <p:nvSpPr>
          <p:cNvPr id="1048599" name="TextBox 6"/>
          <p:cNvSpPr txBox="1"/>
          <p:nvPr/>
        </p:nvSpPr>
        <p:spPr>
          <a:xfrm rot="0">
            <a:off x="4770967" y="1765302"/>
            <a:ext cx="8746065" cy="1484503"/>
          </a:xfrm>
          <a:prstGeom prst="rect"/>
        </p:spPr>
        <p:txBody>
          <a:bodyPr anchor="t" bIns="0" lIns="0" rIns="0" rtlCol="0" tIns="0">
            <a:spAutoFit/>
          </a:bodyPr>
          <a:p>
            <a:pPr algn="ctr">
              <a:lnSpc>
                <a:spcPts val="11689"/>
              </a:lnSpc>
            </a:pPr>
            <a:r>
              <a:rPr sz="11027" lang="en-US">
                <a:solidFill>
                  <a:srgbClr val="9B6543"/>
                </a:solidFill>
                <a:latin typeface="Open Sauce Bold"/>
              </a:rPr>
              <a:t>JUDUL</a:t>
            </a:r>
          </a:p>
        </p:txBody>
      </p:sp>
      <p:sp>
        <p:nvSpPr>
          <p:cNvPr id="1048600" name="TextBox 7"/>
          <p:cNvSpPr txBox="1"/>
          <p:nvPr/>
        </p:nvSpPr>
        <p:spPr>
          <a:xfrm rot="0">
            <a:off x="2068032" y="3815252"/>
            <a:ext cx="15055761" cy="3565017"/>
          </a:xfrm>
          <a:prstGeom prst="rect"/>
        </p:spPr>
        <p:txBody>
          <a:bodyPr anchor="t" bIns="0" lIns="0" rIns="0" rtlCol="0" tIns="0">
            <a:spAutoFit/>
          </a:bodyPr>
          <a:p>
            <a:pPr algn="ctr">
              <a:lnSpc>
                <a:spcPts val="9357"/>
              </a:lnSpc>
            </a:pPr>
            <a:r>
              <a:rPr sz="6683" lang="en-US">
                <a:solidFill>
                  <a:srgbClr val="9B6543"/>
                </a:solidFill>
                <a:latin typeface="Open Sauce Bold"/>
              </a:rPr>
              <a:t> Penggabungan Algoritma </a:t>
            </a:r>
            <a:r>
              <a:rPr sz="6683" lang="en-US">
                <a:solidFill>
                  <a:srgbClr val="9B6543"/>
                </a:solidFill>
                <a:latin typeface="Open Sauce Bold Italics"/>
              </a:rPr>
              <a:t>Heap Sort</a:t>
            </a:r>
            <a:r>
              <a:rPr sz="6683" lang="en-US">
                <a:solidFill>
                  <a:srgbClr val="9B6543"/>
                </a:solidFill>
                <a:latin typeface="Open Sauce Bold"/>
              </a:rPr>
              <a:t> Mengatasi Kelemahan Algoritma </a:t>
            </a:r>
            <a:r>
              <a:rPr sz="6683" lang="en-US">
                <a:solidFill>
                  <a:srgbClr val="9B6543"/>
                </a:solidFill>
                <a:latin typeface="Open Sauce Bold Italics"/>
              </a:rPr>
              <a:t>Merge Sort </a:t>
            </a:r>
            <a:r>
              <a:rPr sz="6683" lang="en-US">
                <a:solidFill>
                  <a:srgbClr val="9B6543"/>
                </a:solidFill>
                <a:latin typeface="Open Sauce Bold"/>
              </a:rPr>
              <a:t>Dengan </a:t>
            </a:r>
            <a:r>
              <a:rPr sz="6683" lang="en-US">
                <a:solidFill>
                  <a:srgbClr val="9B6543"/>
                </a:solidFill>
                <a:latin typeface="Open Sauce Bold Italics"/>
              </a:rPr>
              <a:t>Multithreading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25" name=""/>
        <p:cNvGrpSpPr/>
        <p:nvPr/>
      </p:nvGrpSpPr>
      <p:grpSpPr>
        <a:xfrm>
          <a:off x="0" y="0"/>
          <a:ext cx="0" cy="0"/>
          <a:chOff x="0" y="0"/>
          <a:chExt cx="0" cy="0"/>
        </a:xfrm>
      </p:grpSpPr>
      <p:sp>
        <p:nvSpPr>
          <p:cNvPr id="1048601" name="Freeform 2"/>
          <p:cNvSpPr/>
          <p:nvPr/>
        </p:nvSpPr>
        <p:spPr>
          <a:xfrm rot="-2621754" flipH="0" flipV="0">
            <a:off x="-1477686" y="6540803"/>
            <a:ext cx="4127153" cy="4892099"/>
          </a:xfrm>
          <a:custGeom>
            <a:avLst/>
            <a:ahLst/>
            <a:rect l="l" t="t" r="r" b="b"/>
            <a:pathLst>
              <a:path w="4127153" h="4892099">
                <a:moveTo>
                  <a:pt x="0" y="0"/>
                </a:moveTo>
                <a:lnTo>
                  <a:pt x="4127152" y="0"/>
                </a:lnTo>
                <a:lnTo>
                  <a:pt x="4127152" y="4892099"/>
                </a:lnTo>
                <a:lnTo>
                  <a:pt x="0" y="4892099"/>
                </a:lnTo>
                <a:lnTo>
                  <a:pt x="0" y="0"/>
                </a:lnTo>
                <a:close/>
              </a:path>
            </a:pathLst>
          </a:custGeom>
          <a:blipFill>
            <a:blip xmlns:r="http://schemas.openxmlformats.org/officeDocument/2006/relationships" r:embed="rId1"/>
            <a:stretch>
              <a:fillRect l="0" t="0" r="0" b="0"/>
            </a:stretch>
          </a:blipFill>
        </p:spPr>
      </p:sp>
      <p:sp>
        <p:nvSpPr>
          <p:cNvPr id="1048602" name="Freeform 3"/>
          <p:cNvSpPr/>
          <p:nvPr/>
        </p:nvSpPr>
        <p:spPr>
          <a:xfrm rot="-1394688" flipH="0" flipV="0">
            <a:off x="16694244" y="-454257"/>
            <a:ext cx="2334214" cy="4114800"/>
          </a:xfrm>
          <a:custGeom>
            <a:avLst/>
            <a:ahLst/>
            <a:rect l="l" t="t" r="r" b="b"/>
            <a:pathLst>
              <a:path w="2334214" h="4114800">
                <a:moveTo>
                  <a:pt x="0" y="0"/>
                </a:moveTo>
                <a:lnTo>
                  <a:pt x="2334214" y="0"/>
                </a:lnTo>
                <a:lnTo>
                  <a:pt x="2334214" y="4114800"/>
                </a:lnTo>
                <a:lnTo>
                  <a:pt x="0" y="4114800"/>
                </a:lnTo>
                <a:lnTo>
                  <a:pt x="0" y="0"/>
                </a:lnTo>
                <a:close/>
              </a:path>
            </a:pathLst>
          </a:custGeom>
          <a:blipFill>
            <a:blip xmlns:r="http://schemas.openxmlformats.org/officeDocument/2006/relationships" r:embed="rId2"/>
            <a:stretch>
              <a:fillRect l="0" t="0" r="0" b="0"/>
            </a:stretch>
          </a:blipFill>
        </p:spPr>
      </p:sp>
      <p:sp>
        <p:nvSpPr>
          <p:cNvPr id="1048603" name="Freeform 4"/>
          <p:cNvSpPr/>
          <p:nvPr/>
        </p:nvSpPr>
        <p:spPr>
          <a:xfrm rot="0" flipH="0" flipV="0">
            <a:off x="-404906" y="-214470"/>
            <a:ext cx="3657600" cy="1882001"/>
          </a:xfrm>
          <a:custGeom>
            <a:avLst/>
            <a:ahLst/>
            <a:rect l="l" t="t" r="r" b="b"/>
            <a:pathLst>
              <a:path w="3657600" h="1882001">
                <a:moveTo>
                  <a:pt x="0" y="0"/>
                </a:moveTo>
                <a:lnTo>
                  <a:pt x="3657600" y="0"/>
                </a:lnTo>
                <a:lnTo>
                  <a:pt x="3657600" y="1882001"/>
                </a:lnTo>
                <a:lnTo>
                  <a:pt x="0" y="1882001"/>
                </a:lnTo>
                <a:lnTo>
                  <a:pt x="0" y="0"/>
                </a:lnTo>
                <a:close/>
              </a:path>
            </a:pathLst>
          </a:custGeom>
          <a:blipFill>
            <a:blip xmlns:r="http://schemas.openxmlformats.org/officeDocument/2006/relationships" r:embed="rId3"/>
            <a:stretch>
              <a:fillRect l="0" t="0" r="0" b="0"/>
            </a:stretch>
          </a:blipFill>
        </p:spPr>
      </p:sp>
      <p:sp>
        <p:nvSpPr>
          <p:cNvPr id="1048604" name="TextBox 5"/>
          <p:cNvSpPr txBox="1"/>
          <p:nvPr/>
        </p:nvSpPr>
        <p:spPr>
          <a:xfrm rot="0">
            <a:off x="2500576" y="2728592"/>
            <a:ext cx="12671325" cy="6697217"/>
          </a:xfrm>
          <a:prstGeom prst="rect"/>
        </p:spPr>
        <p:txBody>
          <a:bodyPr anchor="t" bIns="0" lIns="0" rIns="0" rtlCol="0" tIns="0">
            <a:spAutoFit/>
          </a:bodyPr>
          <a:p>
            <a:pPr algn="l">
              <a:lnSpc>
                <a:spcPts val="4794"/>
              </a:lnSpc>
            </a:pPr>
            <a:r>
              <a:rPr sz="3424" lang="en-US">
                <a:solidFill>
                  <a:srgbClr val="9B6543"/>
                </a:solidFill>
                <a:latin typeface="Open Sauce"/>
              </a:rPr>
              <a:t>Algoritma </a:t>
            </a:r>
            <a:r>
              <a:rPr sz="3424" lang="en-US">
                <a:solidFill>
                  <a:srgbClr val="9B6543"/>
                </a:solidFill>
                <a:latin typeface="Open Sauce Italics"/>
              </a:rPr>
              <a:t>heap sort </a:t>
            </a:r>
            <a:r>
              <a:rPr sz="3424" lang="en-US">
                <a:solidFill>
                  <a:srgbClr val="9B6543"/>
                </a:solidFill>
                <a:latin typeface="Open Sauce"/>
              </a:rPr>
              <a:t>merupakan salah satu algoritma pengurutan tercepat karena mampu mengurutkan data yang sangat banyak dengan waktu yang cepat. Tetapi memiliki kelemahan, algoritma ini tidak stabil dalam menangani elemen dengan nilai yang sama dan </a:t>
            </a:r>
            <a:r>
              <a:rPr sz="3424" lang="en-US">
                <a:solidFill>
                  <a:srgbClr val="9B6543"/>
                </a:solidFill>
                <a:latin typeface="Open Sauce Italics"/>
              </a:rPr>
              <a:t>heap sort </a:t>
            </a:r>
            <a:r>
              <a:rPr sz="3424" lang="en-US">
                <a:solidFill>
                  <a:srgbClr val="9B6543"/>
                </a:solidFill>
                <a:latin typeface="Open Sauce"/>
              </a:rPr>
              <a:t>sering mengakses elemen array secara acak, yang bisa menyebabkan </a:t>
            </a:r>
            <a:r>
              <a:rPr sz="3424" lang="en-US">
                <a:solidFill>
                  <a:srgbClr val="9B6543"/>
                </a:solidFill>
                <a:latin typeface="Open Sauce Italics"/>
              </a:rPr>
              <a:t>overhead </a:t>
            </a:r>
            <a:r>
              <a:rPr sz="3424" lang="en-US">
                <a:solidFill>
                  <a:srgbClr val="9B6543"/>
                </a:solidFill>
                <a:latin typeface="Open Sauce"/>
              </a:rPr>
              <a:t>signifikan pada sistem dengan kecepatan akses memori yang rendah, seperti pada </a:t>
            </a:r>
            <a:r>
              <a:rPr sz="3424" lang="en-US">
                <a:solidFill>
                  <a:srgbClr val="9B6543"/>
                </a:solidFill>
                <a:latin typeface="Open Sauce Italics"/>
              </a:rPr>
              <a:t>disk-based storage.</a:t>
            </a:r>
            <a:r>
              <a:rPr sz="3424" lang="en-US">
                <a:solidFill>
                  <a:srgbClr val="9B6543"/>
                </a:solidFill>
                <a:latin typeface="Open Sauce"/>
              </a:rPr>
              <a:t> Untuk mengatasi kelemahan ini, penelitian ini mengkombinasikan </a:t>
            </a:r>
            <a:r>
              <a:rPr sz="3424" lang="en-US">
                <a:solidFill>
                  <a:srgbClr val="9B6543"/>
                </a:solidFill>
                <a:latin typeface="Open Sauce Italics"/>
              </a:rPr>
              <a:t>heap sort</a:t>
            </a:r>
            <a:r>
              <a:rPr sz="3424" lang="en-US">
                <a:solidFill>
                  <a:srgbClr val="9B6543"/>
                </a:solidFill>
                <a:latin typeface="Open Sauce"/>
              </a:rPr>
              <a:t> dengan </a:t>
            </a:r>
            <a:r>
              <a:rPr sz="3424" lang="en-US">
                <a:solidFill>
                  <a:srgbClr val="9B6543"/>
                </a:solidFill>
                <a:latin typeface="Open Sauce Italics"/>
              </a:rPr>
              <a:t>merge sort</a:t>
            </a:r>
            <a:r>
              <a:rPr sz="3424" lang="en-US">
                <a:solidFill>
                  <a:srgbClr val="9B6543"/>
                </a:solidFill>
                <a:latin typeface="Open Sauce"/>
              </a:rPr>
              <a:t> untuk mengatasi ketidak stabilan menangani nilai yang sama.</a:t>
            </a:r>
          </a:p>
          <a:p>
            <a:pPr algn="l">
              <a:lnSpc>
                <a:spcPts val="4794"/>
              </a:lnSpc>
            </a:pPr>
          </a:p>
        </p:txBody>
      </p:sp>
      <p:sp>
        <p:nvSpPr>
          <p:cNvPr id="1048605" name="TextBox 6"/>
          <p:cNvSpPr txBox="1"/>
          <p:nvPr/>
        </p:nvSpPr>
        <p:spPr>
          <a:xfrm rot="0">
            <a:off x="2946588" y="1152525"/>
            <a:ext cx="12850872" cy="1275080"/>
          </a:xfrm>
          <a:prstGeom prst="rect"/>
        </p:spPr>
        <p:txBody>
          <a:bodyPr anchor="t" bIns="0" lIns="0" rIns="0" rtlCol="0" tIns="0">
            <a:spAutoFit/>
          </a:bodyPr>
          <a:p>
            <a:pPr algn="l">
              <a:lnSpc>
                <a:spcPts val="10040"/>
              </a:lnSpc>
            </a:pPr>
            <a:r>
              <a:rPr sz="9471" lang="en-US">
                <a:solidFill>
                  <a:srgbClr val="9B6543"/>
                </a:solidFill>
                <a:latin typeface="Open Sauce Bold"/>
              </a:rPr>
              <a:t>LATAR BELAKANG</a:t>
            </a:r>
          </a:p>
        </p:txBody>
      </p:sp>
      <p:sp>
        <p:nvSpPr>
          <p:cNvPr id="1048606" name="Freeform 7"/>
          <p:cNvSpPr/>
          <p:nvPr/>
        </p:nvSpPr>
        <p:spPr>
          <a:xfrm rot="0" flipH="0" flipV="0">
            <a:off x="15430500" y="8541646"/>
            <a:ext cx="3657600" cy="1882001"/>
          </a:xfrm>
          <a:custGeom>
            <a:avLst/>
            <a:ahLst/>
            <a:rect l="l" t="t" r="r" b="b"/>
            <a:pathLst>
              <a:path w="3657600" h="1882001">
                <a:moveTo>
                  <a:pt x="0" y="0"/>
                </a:moveTo>
                <a:lnTo>
                  <a:pt x="3657600" y="0"/>
                </a:lnTo>
                <a:lnTo>
                  <a:pt x="3657600" y="1882001"/>
                </a:lnTo>
                <a:lnTo>
                  <a:pt x="0" y="1882001"/>
                </a:lnTo>
                <a:lnTo>
                  <a:pt x="0" y="0"/>
                </a:lnTo>
                <a:close/>
              </a:path>
            </a:pathLst>
          </a:custGeom>
          <a:blipFill>
            <a:blip xmlns:r="http://schemas.openxmlformats.org/officeDocument/2006/relationships" r:embed="rId3"/>
            <a:stretch>
              <a:fillRect l="0" t="0" r="0" b="0"/>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26" name=""/>
        <p:cNvGrpSpPr/>
        <p:nvPr/>
      </p:nvGrpSpPr>
      <p:grpSpPr>
        <a:xfrm>
          <a:off x="0" y="0"/>
          <a:ext cx="0" cy="0"/>
          <a:chOff x="0" y="0"/>
          <a:chExt cx="0" cy="0"/>
        </a:xfrm>
      </p:grpSpPr>
      <p:sp>
        <p:nvSpPr>
          <p:cNvPr id="1048607" name="AutoShape 2"/>
          <p:cNvSpPr/>
          <p:nvPr/>
        </p:nvSpPr>
        <p:spPr>
          <a:xfrm>
            <a:off x="-1434042" y="8463432"/>
            <a:ext cx="17690400" cy="42685"/>
          </a:xfrm>
          <a:prstGeom prst="line"/>
          <a:ln w="38100" cap="flat">
            <a:solidFill>
              <a:srgbClr val="9B6543"/>
            </a:solidFill>
            <a:prstDash val="solid"/>
            <a:headEnd type="none" w="sm" len="sm"/>
            <a:tailEnd type="none" w="sm" len="sm"/>
          </a:ln>
        </p:spPr>
      </p:sp>
      <p:sp>
        <p:nvSpPr>
          <p:cNvPr id="1048608" name="AutoShape 3"/>
          <p:cNvSpPr/>
          <p:nvPr/>
        </p:nvSpPr>
        <p:spPr>
          <a:xfrm flipV="1">
            <a:off x="2147049" y="-5105346"/>
            <a:ext cx="0" cy="17120890"/>
          </a:xfrm>
          <a:prstGeom prst="line"/>
          <a:ln w="38100" cap="flat">
            <a:solidFill>
              <a:srgbClr val="9B6543"/>
            </a:solidFill>
            <a:prstDash val="solid"/>
            <a:headEnd type="none" w="sm" len="sm"/>
            <a:tailEnd type="none" w="sm" len="sm"/>
          </a:ln>
        </p:spPr>
      </p:sp>
      <p:sp>
        <p:nvSpPr>
          <p:cNvPr id="1048609" name="TextBox 4"/>
          <p:cNvSpPr txBox="1"/>
          <p:nvPr/>
        </p:nvSpPr>
        <p:spPr>
          <a:xfrm rot="0">
            <a:off x="3366103" y="3242840"/>
            <a:ext cx="10870128" cy="4856310"/>
          </a:xfrm>
          <a:prstGeom prst="rect"/>
        </p:spPr>
        <p:txBody>
          <a:bodyPr anchor="t" bIns="0" lIns="0" rIns="0" rtlCol="0" tIns="0">
            <a:spAutoFit/>
          </a:bodyPr>
          <a:p>
            <a:pPr algn="l">
              <a:lnSpc>
                <a:spcPts val="4804"/>
              </a:lnSpc>
            </a:pPr>
            <a:r>
              <a:rPr sz="3431" lang="en-US">
                <a:solidFill>
                  <a:srgbClr val="9B6543"/>
                </a:solidFill>
                <a:latin typeface="Open Sauce"/>
              </a:rPr>
              <a:t>Dan diterapkan juga proses </a:t>
            </a:r>
            <a:r>
              <a:rPr sz="3431" lang="en-US">
                <a:solidFill>
                  <a:srgbClr val="9B6543"/>
                </a:solidFill>
                <a:latin typeface="Open Sauce Italics"/>
              </a:rPr>
              <a:t>multithreading</a:t>
            </a:r>
            <a:r>
              <a:rPr sz="3431" lang="en-US">
                <a:solidFill>
                  <a:srgbClr val="9B6543"/>
                </a:solidFill>
                <a:latin typeface="Open Sauce"/>
              </a:rPr>
              <a:t> untuk mengatasi </a:t>
            </a:r>
            <a:r>
              <a:rPr sz="3431" lang="en-US">
                <a:solidFill>
                  <a:srgbClr val="9B6543"/>
                </a:solidFill>
                <a:latin typeface="Open Sauce Italics"/>
              </a:rPr>
              <a:t>overhead</a:t>
            </a:r>
            <a:r>
              <a:rPr sz="3431" lang="en-US">
                <a:solidFill>
                  <a:srgbClr val="9B6543"/>
                </a:solidFill>
                <a:latin typeface="Open Sauce"/>
              </a:rPr>
              <a:t> signifikan pada sistem dengan kecepatan akses memori yang rendah, seperti pada </a:t>
            </a:r>
            <a:r>
              <a:rPr sz="3431" lang="en-US">
                <a:solidFill>
                  <a:srgbClr val="9B6543"/>
                </a:solidFill>
                <a:latin typeface="Open Sauce Italics"/>
              </a:rPr>
              <a:t>disk-based storage</a:t>
            </a:r>
            <a:r>
              <a:rPr sz="3431" lang="en-US">
                <a:solidFill>
                  <a:srgbClr val="9B6543"/>
                </a:solidFill>
                <a:latin typeface="Open Sauce"/>
              </a:rPr>
              <a:t>. Kombinasi ini diharapkan dapat memberikan solusi yang efektif dan efisien dalam melakukan pengurutan, meskipun terdapat banyak elemen dengan nilai yang sama.</a:t>
            </a:r>
          </a:p>
          <a:p>
            <a:pPr algn="l">
              <a:lnSpc>
                <a:spcPts val="4804"/>
              </a:lnSpc>
            </a:pPr>
          </a:p>
        </p:txBody>
      </p:sp>
      <p:sp>
        <p:nvSpPr>
          <p:cNvPr id="1048610" name="Freeform 5"/>
          <p:cNvSpPr/>
          <p:nvPr/>
        </p:nvSpPr>
        <p:spPr>
          <a:xfrm rot="0" flipH="0" flipV="0">
            <a:off x="1472986" y="354637"/>
            <a:ext cx="1386226" cy="1386226"/>
          </a:xfrm>
          <a:custGeom>
            <a:avLst/>
            <a:ahLst/>
            <a:rect l="l" t="t" r="r" b="b"/>
            <a:pathLst>
              <a:path w="1386226" h="1386226">
                <a:moveTo>
                  <a:pt x="0" y="0"/>
                </a:moveTo>
                <a:lnTo>
                  <a:pt x="1386226" y="0"/>
                </a:lnTo>
                <a:lnTo>
                  <a:pt x="1386226" y="1386226"/>
                </a:lnTo>
                <a:lnTo>
                  <a:pt x="0" y="1386226"/>
                </a:lnTo>
                <a:lnTo>
                  <a:pt x="0" y="0"/>
                </a:lnTo>
                <a:close/>
              </a:path>
            </a:pathLst>
          </a:custGeom>
          <a:blipFill>
            <a:blip xmlns:r="http://schemas.openxmlformats.org/officeDocument/2006/relationships" r:embed="rId1"/>
            <a:stretch>
              <a:fillRect l="0" t="0" r="0" b="0"/>
            </a:stretch>
          </a:blipFill>
        </p:spPr>
      </p:sp>
      <p:sp>
        <p:nvSpPr>
          <p:cNvPr id="1048611" name="Freeform 6"/>
          <p:cNvSpPr/>
          <p:nvPr/>
        </p:nvSpPr>
        <p:spPr>
          <a:xfrm rot="0" flipH="1" flipV="0">
            <a:off x="0" y="6386982"/>
            <a:ext cx="5700605" cy="4114800"/>
          </a:xfrm>
          <a:custGeom>
            <a:avLst/>
            <a:ahLst/>
            <a:rect l="l" t="t" r="r" b="b"/>
            <a:pathLst>
              <a:path w="5700605" h="4114800">
                <a:moveTo>
                  <a:pt x="5700605" y="0"/>
                </a:moveTo>
                <a:lnTo>
                  <a:pt x="0" y="0"/>
                </a:lnTo>
                <a:lnTo>
                  <a:pt x="0" y="4114800"/>
                </a:lnTo>
                <a:lnTo>
                  <a:pt x="5700605" y="4114800"/>
                </a:lnTo>
                <a:lnTo>
                  <a:pt x="5700605" y="0"/>
                </a:lnTo>
                <a:close/>
              </a:path>
            </a:pathLst>
          </a:custGeom>
          <a:blipFill>
            <a:blip xmlns:r="http://schemas.openxmlformats.org/officeDocument/2006/relationships" r:embed="rId2"/>
            <a:stretch>
              <a:fillRect l="0" t="0" r="0" b="0"/>
            </a:stretch>
          </a:blipFill>
        </p:spPr>
      </p:sp>
      <p:sp>
        <p:nvSpPr>
          <p:cNvPr id="1048612" name="Freeform 7"/>
          <p:cNvSpPr/>
          <p:nvPr/>
        </p:nvSpPr>
        <p:spPr>
          <a:xfrm rot="0" flipH="0" flipV="0">
            <a:off x="15388951" y="629086"/>
            <a:ext cx="3261914" cy="4114800"/>
          </a:xfrm>
          <a:custGeom>
            <a:avLst/>
            <a:ahLst/>
            <a:rect l="l" t="t" r="r" b="b"/>
            <a:pathLst>
              <a:path w="3261914" h="4114800">
                <a:moveTo>
                  <a:pt x="0" y="0"/>
                </a:moveTo>
                <a:lnTo>
                  <a:pt x="3261914" y="0"/>
                </a:lnTo>
                <a:lnTo>
                  <a:pt x="3261914" y="4114800"/>
                </a:lnTo>
                <a:lnTo>
                  <a:pt x="0" y="4114800"/>
                </a:lnTo>
                <a:lnTo>
                  <a:pt x="0" y="0"/>
                </a:lnTo>
                <a:close/>
              </a:path>
            </a:pathLst>
          </a:custGeom>
          <a:blipFill>
            <a:blip xmlns:r="http://schemas.openxmlformats.org/officeDocument/2006/relationships" r:embed="rId3"/>
            <a:stretch>
              <a:fillRect l="0" t="0" r="0" b="0"/>
            </a:stretch>
          </a:blipFill>
        </p:spPr>
      </p:sp>
      <p:sp>
        <p:nvSpPr>
          <p:cNvPr id="1048613" name="Freeform 8"/>
          <p:cNvSpPr/>
          <p:nvPr/>
        </p:nvSpPr>
        <p:spPr>
          <a:xfrm rot="0" flipH="0" flipV="0">
            <a:off x="14341389" y="3850756"/>
            <a:ext cx="6000151" cy="5407544"/>
          </a:xfrm>
          <a:custGeom>
            <a:avLst/>
            <a:ahLst/>
            <a:rect l="l" t="t" r="r" b="b"/>
            <a:pathLst>
              <a:path w="6000151" h="5407544">
                <a:moveTo>
                  <a:pt x="0" y="0"/>
                </a:moveTo>
                <a:lnTo>
                  <a:pt x="6000151" y="0"/>
                </a:lnTo>
                <a:lnTo>
                  <a:pt x="6000151" y="5407544"/>
                </a:lnTo>
                <a:lnTo>
                  <a:pt x="0" y="5407544"/>
                </a:lnTo>
                <a:lnTo>
                  <a:pt x="0" y="0"/>
                </a:lnTo>
                <a:close/>
              </a:path>
            </a:pathLst>
          </a:custGeom>
          <a:blipFill>
            <a:blip xmlns:r="http://schemas.openxmlformats.org/officeDocument/2006/relationships" r:embed="rId4"/>
            <a:stretch>
              <a:fillRect l="0" t="0" r="0" b="0"/>
            </a:stretch>
          </a:blipFill>
        </p:spPr>
      </p:sp>
      <p:grpSp>
        <p:nvGrpSpPr>
          <p:cNvPr id="27" name="Group 9"/>
          <p:cNvGrpSpPr/>
          <p:nvPr/>
        </p:nvGrpSpPr>
        <p:grpSpPr>
          <a:xfrm rot="0">
            <a:off x="15094572" y="6386982"/>
            <a:ext cx="5246968" cy="5246370"/>
            <a:chOff x="0" y="0"/>
            <a:chExt cx="6350013" cy="6349289"/>
          </a:xfrm>
        </p:grpSpPr>
        <p:sp>
          <p:nvSpPr>
            <p:cNvPr id="1048614" name="Freeform 10"/>
            <p:cNvSpPr/>
            <p:nvPr/>
          </p:nvSpPr>
          <p:spPr>
            <a:xfrm rot="0" flipH="0" flipV="0">
              <a:off x="-95250" y="-95136"/>
              <a:ext cx="6540526" cy="6539573"/>
            </a:xfrm>
            <a:custGeom>
              <a:avLst/>
              <a:ahLst/>
              <a:rect l="l" t="t" r="r" b="b"/>
              <a:pathLst>
                <a:path w="6540526" h="6539573">
                  <a:moveTo>
                    <a:pt x="5684545" y="1101865"/>
                  </a:moveTo>
                  <a:cubicBezTo>
                    <a:pt x="5560365"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8"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6"/>
                  </a:lnTo>
                  <a:cubicBezTo>
                    <a:pt x="631228" y="4637634"/>
                    <a:pt x="766077" y="4854448"/>
                    <a:pt x="766077" y="5102746"/>
                  </a:cubicBezTo>
                  <a:cubicBezTo>
                    <a:pt x="766077" y="5473269"/>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8" y="6354331"/>
                  </a:lnTo>
                  <a:cubicBezTo>
                    <a:pt x="3926408" y="6539573"/>
                    <a:pt x="4336695" y="6429617"/>
                    <a:pt x="4521988" y="6108764"/>
                  </a:cubicBezTo>
                  <a:cubicBezTo>
                    <a:pt x="4646130" y="5893765"/>
                    <a:pt x="4871314" y="5773446"/>
                    <a:pt x="5102962" y="5773280"/>
                  </a:cubicBezTo>
                  <a:lnTo>
                    <a:pt x="5102911" y="5773192"/>
                  </a:lnTo>
                  <a:cubicBezTo>
                    <a:pt x="5334559" y="5773027"/>
                    <a:pt x="5559781" y="5652707"/>
                    <a:pt x="5683885" y="5437708"/>
                  </a:cubicBezTo>
                  <a:cubicBezTo>
                    <a:pt x="5745010" y="5331854"/>
                    <a:pt x="5774017" y="5216233"/>
                    <a:pt x="5773890" y="5102213"/>
                  </a:cubicBezTo>
                  <a:lnTo>
                    <a:pt x="5773979" y="5102289"/>
                  </a:lnTo>
                  <a:cubicBezTo>
                    <a:pt x="5774182" y="4878845"/>
                    <a:pt x="5886145" y="4661357"/>
                    <a:pt x="6087059" y="4534827"/>
                  </a:cubicBezTo>
                  <a:cubicBezTo>
                    <a:pt x="6195365" y="4477880"/>
                    <a:pt x="6289358" y="4390619"/>
                    <a:pt x="6355029" y="4276865"/>
                  </a:cubicBezTo>
                  <a:cubicBezTo>
                    <a:pt x="6479223" y="4061752"/>
                    <a:pt x="6470777" y="3806571"/>
                    <a:pt x="6355118" y="3605886"/>
                  </a:cubicBezTo>
                  <a:lnTo>
                    <a:pt x="6355156" y="3605886"/>
                  </a:lnTo>
                  <a:cubicBezTo>
                    <a:pt x="6239535" y="3405201"/>
                    <a:pt x="6231077" y="3150019"/>
                    <a:pt x="6355245" y="2934970"/>
                  </a:cubicBezTo>
                  <a:cubicBezTo>
                    <a:pt x="6540526" y="2614079"/>
                    <a:pt x="6430569" y="2203831"/>
                    <a:pt x="6109678" y="2018551"/>
                  </a:cubicBezTo>
                  <a:lnTo>
                    <a:pt x="6109627" y="2018500"/>
                  </a:lnTo>
                  <a:lnTo>
                    <a:pt x="6109754" y="2018462"/>
                  </a:lnTo>
                  <a:cubicBezTo>
                    <a:pt x="5910847" y="1903375"/>
                    <a:pt x="5776557" y="1689088"/>
                    <a:pt x="5774436" y="1443266"/>
                  </a:cubicBezTo>
                  <a:cubicBezTo>
                    <a:pt x="5775604" y="1327265"/>
                    <a:pt x="5746686" y="1209536"/>
                    <a:pt x="5684545" y="1101865"/>
                  </a:cubicBezTo>
                </a:path>
              </a:pathLst>
            </a:custGeom>
            <a:blipFill>
              <a:blip xmlns:r="http://schemas.openxmlformats.org/officeDocument/2006/relationships" r:embed="rId5"/>
              <a:stretch>
                <a:fillRect l="-25321" t="0" r="-25321" b="0"/>
              </a:stretch>
            </a:blipFill>
          </p:spPr>
        </p:sp>
      </p:grpSp>
      <p:sp>
        <p:nvSpPr>
          <p:cNvPr id="1048615" name="TextBox 11"/>
          <p:cNvSpPr txBox="1"/>
          <p:nvPr/>
        </p:nvSpPr>
        <p:spPr>
          <a:xfrm rot="0">
            <a:off x="3629000" y="1603377"/>
            <a:ext cx="12021790" cy="1335659"/>
          </a:xfrm>
          <a:prstGeom prst="rect"/>
        </p:spPr>
        <p:txBody>
          <a:bodyPr anchor="t" bIns="0" lIns="0" rIns="0" rtlCol="0" tIns="0">
            <a:spAutoFit/>
          </a:bodyPr>
          <a:p>
            <a:pPr algn="l">
              <a:lnSpc>
                <a:spcPts val="10517"/>
              </a:lnSpc>
            </a:pPr>
            <a:r>
              <a:rPr sz="9922" lang="en-US">
                <a:solidFill>
                  <a:srgbClr val="9B6543"/>
                </a:solidFill>
                <a:latin typeface="Open Sauce Bold"/>
              </a:rPr>
              <a:t>LATAR BELAKANG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28" name=""/>
        <p:cNvGrpSpPr/>
        <p:nvPr/>
      </p:nvGrpSpPr>
      <p:grpSpPr>
        <a:xfrm>
          <a:off x="0" y="0"/>
          <a:ext cx="0" cy="0"/>
          <a:chOff x="0" y="0"/>
          <a:chExt cx="0" cy="0"/>
        </a:xfrm>
      </p:grpSpPr>
      <p:sp>
        <p:nvSpPr>
          <p:cNvPr id="1048616" name="Freeform 2"/>
          <p:cNvSpPr/>
          <p:nvPr/>
        </p:nvSpPr>
        <p:spPr>
          <a:xfrm rot="-5400000" flipH="0" flipV="0">
            <a:off x="2300749" y="983972"/>
            <a:ext cx="3128241" cy="6827510"/>
          </a:xfrm>
          <a:custGeom>
            <a:avLst/>
            <a:ahLst/>
            <a:rect l="l" t="t" r="r" b="b"/>
            <a:pathLst>
              <a:path w="3128241" h="6827510">
                <a:moveTo>
                  <a:pt x="0" y="0"/>
                </a:moveTo>
                <a:lnTo>
                  <a:pt x="3128241" y="0"/>
                </a:lnTo>
                <a:lnTo>
                  <a:pt x="3128241" y="6827511"/>
                </a:lnTo>
                <a:lnTo>
                  <a:pt x="0" y="6827511"/>
                </a:lnTo>
                <a:lnTo>
                  <a:pt x="0" y="0"/>
                </a:lnTo>
                <a:close/>
              </a:path>
            </a:pathLst>
          </a:custGeom>
          <a:blipFill>
            <a:blip xmlns:r="http://schemas.openxmlformats.org/officeDocument/2006/relationships" r:embed="rId1"/>
            <a:stretch>
              <a:fillRect l="0" t="0" r="0" b="0"/>
            </a:stretch>
          </a:blipFill>
        </p:spPr>
      </p:sp>
      <p:sp>
        <p:nvSpPr>
          <p:cNvPr id="1048617" name="Freeform 3"/>
          <p:cNvSpPr/>
          <p:nvPr/>
        </p:nvSpPr>
        <p:spPr>
          <a:xfrm rot="-5400000" flipH="0" flipV="0">
            <a:off x="8561610" y="2018469"/>
            <a:ext cx="3128241" cy="6827510"/>
          </a:xfrm>
          <a:custGeom>
            <a:avLst/>
            <a:ahLst/>
            <a:rect l="l" t="t" r="r" b="b"/>
            <a:pathLst>
              <a:path w="3128241" h="6827510">
                <a:moveTo>
                  <a:pt x="0" y="0"/>
                </a:moveTo>
                <a:lnTo>
                  <a:pt x="3128241" y="0"/>
                </a:lnTo>
                <a:lnTo>
                  <a:pt x="3128241" y="6827511"/>
                </a:lnTo>
                <a:lnTo>
                  <a:pt x="0" y="6827511"/>
                </a:lnTo>
                <a:lnTo>
                  <a:pt x="0" y="0"/>
                </a:lnTo>
                <a:close/>
              </a:path>
            </a:pathLst>
          </a:custGeom>
          <a:blipFill>
            <a:blip xmlns:r="http://schemas.openxmlformats.org/officeDocument/2006/relationships" r:embed="rId1"/>
            <a:stretch>
              <a:fillRect l="0" t="0" r="0" b="0"/>
            </a:stretch>
          </a:blipFill>
        </p:spPr>
      </p:sp>
      <p:sp>
        <p:nvSpPr>
          <p:cNvPr id="1048618" name="Freeform 4"/>
          <p:cNvSpPr/>
          <p:nvPr/>
        </p:nvSpPr>
        <p:spPr>
          <a:xfrm rot="-5468543" flipH="1" flipV="0">
            <a:off x="6876916" y="2665728"/>
            <a:ext cx="1293242" cy="1661877"/>
          </a:xfrm>
          <a:custGeom>
            <a:avLst/>
            <a:ahLst/>
            <a:rect l="l" t="t" r="r" b="b"/>
            <a:pathLst>
              <a:path w="1293242" h="1661877">
                <a:moveTo>
                  <a:pt x="1293242" y="0"/>
                </a:moveTo>
                <a:lnTo>
                  <a:pt x="0" y="0"/>
                </a:lnTo>
                <a:lnTo>
                  <a:pt x="0" y="1661876"/>
                </a:lnTo>
                <a:lnTo>
                  <a:pt x="1293242" y="1661876"/>
                </a:lnTo>
                <a:lnTo>
                  <a:pt x="1293242" y="0"/>
                </a:lnTo>
                <a:close/>
              </a:path>
            </a:pathLst>
          </a:custGeom>
          <a:blipFill>
            <a:blip xmlns:r="http://schemas.openxmlformats.org/officeDocument/2006/relationships" r:embed="rId2"/>
            <a:stretch>
              <a:fillRect l="0" t="0" r="0" b="0"/>
            </a:stretch>
          </a:blipFill>
        </p:spPr>
      </p:sp>
      <p:sp>
        <p:nvSpPr>
          <p:cNvPr id="1048619" name="Freeform 5"/>
          <p:cNvSpPr/>
          <p:nvPr/>
        </p:nvSpPr>
        <p:spPr>
          <a:xfrm rot="-4573699" flipH="0" flipV="0">
            <a:off x="-336577" y="7240557"/>
            <a:ext cx="3730939" cy="4114800"/>
          </a:xfrm>
          <a:custGeom>
            <a:avLst/>
            <a:ahLst/>
            <a:rect l="l" t="t" r="r" b="b"/>
            <a:pathLst>
              <a:path w="3730939" h="4114800">
                <a:moveTo>
                  <a:pt x="0" y="0"/>
                </a:moveTo>
                <a:lnTo>
                  <a:pt x="3730939" y="0"/>
                </a:lnTo>
                <a:lnTo>
                  <a:pt x="3730939" y="4114800"/>
                </a:lnTo>
                <a:lnTo>
                  <a:pt x="0" y="4114800"/>
                </a:lnTo>
                <a:lnTo>
                  <a:pt x="0" y="0"/>
                </a:lnTo>
                <a:close/>
              </a:path>
            </a:pathLst>
          </a:custGeom>
          <a:blipFill>
            <a:blip xmlns:r="http://schemas.openxmlformats.org/officeDocument/2006/relationships" r:embed="rId3"/>
            <a:stretch>
              <a:fillRect l="0" t="0" r="0" b="0"/>
            </a:stretch>
          </a:blipFill>
        </p:spPr>
      </p:sp>
      <p:sp>
        <p:nvSpPr>
          <p:cNvPr id="1048620" name="Freeform 6"/>
          <p:cNvSpPr/>
          <p:nvPr/>
        </p:nvSpPr>
        <p:spPr>
          <a:xfrm rot="-979549" flipH="1" flipV="0">
            <a:off x="15393830" y="-686312"/>
            <a:ext cx="3730939" cy="4114800"/>
          </a:xfrm>
          <a:custGeom>
            <a:avLst/>
            <a:ahLst/>
            <a:rect l="l" t="t" r="r" b="b"/>
            <a:pathLst>
              <a:path w="3730939" h="4114800">
                <a:moveTo>
                  <a:pt x="3730940" y="0"/>
                </a:moveTo>
                <a:lnTo>
                  <a:pt x="0" y="0"/>
                </a:lnTo>
                <a:lnTo>
                  <a:pt x="0" y="4114800"/>
                </a:lnTo>
                <a:lnTo>
                  <a:pt x="3730940" y="4114800"/>
                </a:lnTo>
                <a:lnTo>
                  <a:pt x="3730940" y="0"/>
                </a:lnTo>
                <a:close/>
              </a:path>
            </a:pathLst>
          </a:custGeom>
          <a:blipFill>
            <a:blip xmlns:r="http://schemas.openxmlformats.org/officeDocument/2006/relationships" r:embed="rId3"/>
            <a:stretch>
              <a:fillRect l="0" t="0" r="0" b="0"/>
            </a:stretch>
          </a:blipFill>
        </p:spPr>
      </p:sp>
      <p:sp>
        <p:nvSpPr>
          <p:cNvPr id="1048621" name="Freeform 7"/>
          <p:cNvSpPr/>
          <p:nvPr/>
        </p:nvSpPr>
        <p:spPr>
          <a:xfrm rot="0" flipH="0" flipV="0">
            <a:off x="-658728" y="-901714"/>
            <a:ext cx="2686038" cy="4545603"/>
          </a:xfrm>
          <a:custGeom>
            <a:avLst/>
            <a:ahLst/>
            <a:rect l="l" t="t" r="r" b="b"/>
            <a:pathLst>
              <a:path w="2686038" h="4545603">
                <a:moveTo>
                  <a:pt x="0" y="0"/>
                </a:moveTo>
                <a:lnTo>
                  <a:pt x="2686039" y="0"/>
                </a:lnTo>
                <a:lnTo>
                  <a:pt x="2686039" y="4545603"/>
                </a:lnTo>
                <a:lnTo>
                  <a:pt x="0" y="4545603"/>
                </a:lnTo>
                <a:lnTo>
                  <a:pt x="0" y="0"/>
                </a:lnTo>
                <a:close/>
              </a:path>
            </a:pathLst>
          </a:custGeom>
          <a:blipFill>
            <a:blip xmlns:r="http://schemas.openxmlformats.org/officeDocument/2006/relationships" r:embed="rId4"/>
            <a:stretch>
              <a:fillRect l="0" t="0" r="0" b="0"/>
            </a:stretch>
          </a:blipFill>
        </p:spPr>
      </p:sp>
      <p:sp>
        <p:nvSpPr>
          <p:cNvPr id="1048622" name="Freeform 8"/>
          <p:cNvSpPr/>
          <p:nvPr/>
        </p:nvSpPr>
        <p:spPr>
          <a:xfrm rot="-6018378" flipH="0" flipV="0">
            <a:off x="5945134" y="7954673"/>
            <a:ext cx="1129019" cy="1428231"/>
          </a:xfrm>
          <a:custGeom>
            <a:avLst/>
            <a:ahLst/>
            <a:rect l="l" t="t" r="r" b="b"/>
            <a:pathLst>
              <a:path w="1129019" h="1428231">
                <a:moveTo>
                  <a:pt x="0" y="0"/>
                </a:moveTo>
                <a:lnTo>
                  <a:pt x="1129019" y="0"/>
                </a:lnTo>
                <a:lnTo>
                  <a:pt x="1129019" y="1428231"/>
                </a:lnTo>
                <a:lnTo>
                  <a:pt x="0" y="1428231"/>
                </a:lnTo>
                <a:lnTo>
                  <a:pt x="0" y="0"/>
                </a:lnTo>
                <a:close/>
              </a:path>
            </a:pathLst>
          </a:custGeom>
          <a:blipFill>
            <a:blip xmlns:r="http://schemas.openxmlformats.org/officeDocument/2006/relationships" r:embed="rId5"/>
            <a:stretch>
              <a:fillRect l="0" t="0" r="0" b="0"/>
            </a:stretch>
          </a:blipFill>
        </p:spPr>
      </p:sp>
      <p:sp>
        <p:nvSpPr>
          <p:cNvPr id="1048623" name="TextBox 9"/>
          <p:cNvSpPr txBox="1"/>
          <p:nvPr/>
        </p:nvSpPr>
        <p:spPr>
          <a:xfrm rot="0">
            <a:off x="1790070" y="3841338"/>
            <a:ext cx="4719574" cy="1180337"/>
          </a:xfrm>
          <a:prstGeom prst="rect"/>
        </p:spPr>
        <p:txBody>
          <a:bodyPr anchor="t" bIns="0" lIns="0" rIns="0" rtlCol="0" tIns="0">
            <a:spAutoFit/>
          </a:bodyPr>
          <a:p>
            <a:pPr algn="l">
              <a:lnSpc>
                <a:spcPts val="3098"/>
              </a:lnSpc>
            </a:pPr>
            <a:r>
              <a:rPr sz="2213" lang="en-US">
                <a:solidFill>
                  <a:srgbClr val="9B6543"/>
                </a:solidFill>
                <a:latin typeface="Open Sauce"/>
              </a:rPr>
              <a:t>Mengoptiimalkan algoritma pengurutan </a:t>
            </a:r>
            <a:r>
              <a:rPr sz="2213" lang="en-US">
                <a:solidFill>
                  <a:srgbClr val="9B6543"/>
                </a:solidFill>
                <a:latin typeface="Open Sauce Italics"/>
              </a:rPr>
              <a:t>heap sort </a:t>
            </a:r>
            <a:r>
              <a:rPr sz="2213" lang="en-US">
                <a:solidFill>
                  <a:srgbClr val="9B6543"/>
                </a:solidFill>
                <a:latin typeface="Open Sauce"/>
              </a:rPr>
              <a:t>dengan menggunakan </a:t>
            </a:r>
            <a:r>
              <a:rPr sz="2213" lang="en-US">
                <a:solidFill>
                  <a:srgbClr val="9B6543"/>
                </a:solidFill>
                <a:latin typeface="Open Sauce Italics"/>
              </a:rPr>
              <a:t>merge sort.</a:t>
            </a:r>
          </a:p>
        </p:txBody>
      </p:sp>
      <p:sp>
        <p:nvSpPr>
          <p:cNvPr id="1048624" name="TextBox 10"/>
          <p:cNvSpPr txBox="1"/>
          <p:nvPr/>
        </p:nvSpPr>
        <p:spPr>
          <a:xfrm rot="0">
            <a:off x="4641788" y="687266"/>
            <a:ext cx="9004424" cy="1484503"/>
          </a:xfrm>
          <a:prstGeom prst="rect"/>
        </p:spPr>
        <p:txBody>
          <a:bodyPr anchor="t" bIns="0" lIns="0" rIns="0" rtlCol="0" tIns="0">
            <a:spAutoFit/>
          </a:bodyPr>
          <a:p>
            <a:pPr algn="ctr">
              <a:lnSpc>
                <a:spcPts val="11689"/>
              </a:lnSpc>
            </a:pPr>
            <a:r>
              <a:rPr sz="11027" lang="en-US">
                <a:solidFill>
                  <a:srgbClr val="9B6543"/>
                </a:solidFill>
                <a:latin typeface="Open Sauce Bold"/>
              </a:rPr>
              <a:t>TUJUAN</a:t>
            </a:r>
          </a:p>
        </p:txBody>
      </p:sp>
      <p:sp>
        <p:nvSpPr>
          <p:cNvPr id="1048625" name="TextBox 11"/>
          <p:cNvSpPr txBox="1"/>
          <p:nvPr/>
        </p:nvSpPr>
        <p:spPr>
          <a:xfrm rot="0">
            <a:off x="2939144" y="2973453"/>
            <a:ext cx="2064166" cy="896460"/>
          </a:xfrm>
          <a:prstGeom prst="rect"/>
        </p:spPr>
        <p:txBody>
          <a:bodyPr anchor="t" bIns="0" lIns="0" rIns="0" rtlCol="0" tIns="0">
            <a:spAutoFit/>
          </a:bodyPr>
          <a:p>
            <a:pPr algn="ctr">
              <a:lnSpc>
                <a:spcPts val="6864"/>
              </a:lnSpc>
            </a:pPr>
            <a:r>
              <a:rPr sz="6476" lang="en-US">
                <a:solidFill>
                  <a:srgbClr val="9B6543"/>
                </a:solidFill>
                <a:latin typeface="Open Sauce Bold"/>
              </a:rPr>
              <a:t>01</a:t>
            </a:r>
          </a:p>
        </p:txBody>
      </p:sp>
      <p:sp>
        <p:nvSpPr>
          <p:cNvPr id="1048626" name="TextBox 12"/>
          <p:cNvSpPr txBox="1"/>
          <p:nvPr/>
        </p:nvSpPr>
        <p:spPr>
          <a:xfrm rot="0">
            <a:off x="7777666" y="4956700"/>
            <a:ext cx="4719574" cy="786892"/>
          </a:xfrm>
          <a:prstGeom prst="rect"/>
        </p:spPr>
        <p:txBody>
          <a:bodyPr anchor="t" bIns="0" lIns="0" rIns="0" rtlCol="0" tIns="0">
            <a:spAutoFit/>
          </a:bodyPr>
          <a:p>
            <a:pPr algn="l">
              <a:lnSpc>
                <a:spcPts val="3098"/>
              </a:lnSpc>
            </a:pPr>
            <a:r>
              <a:rPr sz="2213" lang="en-US">
                <a:solidFill>
                  <a:srgbClr val="9B6543"/>
                </a:solidFill>
                <a:latin typeface="Open Sauce"/>
              </a:rPr>
              <a:t>Mendapatkan estimasi waktu yang lebih efektif danefisien</a:t>
            </a:r>
          </a:p>
        </p:txBody>
      </p:sp>
      <p:sp>
        <p:nvSpPr>
          <p:cNvPr id="1048627" name="TextBox 13"/>
          <p:cNvSpPr txBox="1"/>
          <p:nvPr/>
        </p:nvSpPr>
        <p:spPr>
          <a:xfrm rot="0">
            <a:off x="9298667" y="3953829"/>
            <a:ext cx="2064166" cy="896460"/>
          </a:xfrm>
          <a:prstGeom prst="rect"/>
        </p:spPr>
        <p:txBody>
          <a:bodyPr anchor="t" bIns="0" lIns="0" rIns="0" rtlCol="0" tIns="0">
            <a:spAutoFit/>
          </a:bodyPr>
          <a:p>
            <a:pPr algn="ctr">
              <a:lnSpc>
                <a:spcPts val="6864"/>
              </a:lnSpc>
            </a:pPr>
            <a:r>
              <a:rPr sz="6476" lang="en-US">
                <a:solidFill>
                  <a:srgbClr val="9B6543"/>
                </a:solidFill>
                <a:latin typeface="Open Sauce Bold"/>
              </a:rPr>
              <a:t>02</a:t>
            </a:r>
          </a:p>
        </p:txBody>
      </p:sp>
      <p:sp>
        <p:nvSpPr>
          <p:cNvPr id="1048628" name="Freeform 14"/>
          <p:cNvSpPr/>
          <p:nvPr/>
        </p:nvSpPr>
        <p:spPr>
          <a:xfrm rot="-7830990" flipH="1" flipV="1">
            <a:off x="14496975" y="3012579"/>
            <a:ext cx="1129019" cy="1428231"/>
          </a:xfrm>
          <a:custGeom>
            <a:avLst/>
            <a:ahLst/>
            <a:rect l="l" t="t" r="r" b="b"/>
            <a:pathLst>
              <a:path w="1129019" h="1428231">
                <a:moveTo>
                  <a:pt x="1129019" y="1428232"/>
                </a:moveTo>
                <a:lnTo>
                  <a:pt x="0" y="1428232"/>
                </a:lnTo>
                <a:lnTo>
                  <a:pt x="0" y="0"/>
                </a:lnTo>
                <a:lnTo>
                  <a:pt x="1129019" y="0"/>
                </a:lnTo>
                <a:lnTo>
                  <a:pt x="1129019" y="1428232"/>
                </a:lnTo>
                <a:close/>
              </a:path>
            </a:pathLst>
          </a:custGeom>
          <a:blipFill>
            <a:blip xmlns:r="http://schemas.openxmlformats.org/officeDocument/2006/relationships" r:embed="rId5"/>
            <a:stretch>
              <a:fillRect l="0" t="0" r="0" b="0"/>
            </a:stretch>
          </a:blipFill>
        </p:spPr>
      </p:sp>
      <p:sp>
        <p:nvSpPr>
          <p:cNvPr id="1048629" name="Freeform 15"/>
          <p:cNvSpPr/>
          <p:nvPr/>
        </p:nvSpPr>
        <p:spPr>
          <a:xfrm rot="-6512741" flipH="1" flipV="0">
            <a:off x="9393616" y="6960519"/>
            <a:ext cx="1293242" cy="1661877"/>
          </a:xfrm>
          <a:custGeom>
            <a:avLst/>
            <a:ahLst/>
            <a:rect l="l" t="t" r="r" b="b"/>
            <a:pathLst>
              <a:path w="1293242" h="1661877">
                <a:moveTo>
                  <a:pt x="1293242" y="0"/>
                </a:moveTo>
                <a:lnTo>
                  <a:pt x="0" y="0"/>
                </a:lnTo>
                <a:lnTo>
                  <a:pt x="0" y="1661877"/>
                </a:lnTo>
                <a:lnTo>
                  <a:pt x="1293242" y="1661877"/>
                </a:lnTo>
                <a:lnTo>
                  <a:pt x="1293242" y="0"/>
                </a:lnTo>
                <a:close/>
              </a:path>
            </a:pathLst>
          </a:custGeom>
          <a:blipFill>
            <a:blip xmlns:r="http://schemas.openxmlformats.org/officeDocument/2006/relationships" r:embed="rId2"/>
            <a:stretch>
              <a:fillRect l="0" t="0" r="0" b="0"/>
            </a:stretch>
          </a:blipFill>
        </p:spPr>
      </p:sp>
      <p:sp>
        <p:nvSpPr>
          <p:cNvPr id="1048630" name="Freeform 16"/>
          <p:cNvSpPr/>
          <p:nvPr/>
        </p:nvSpPr>
        <p:spPr>
          <a:xfrm rot="-5400000" flipH="0" flipV="0">
            <a:off x="13212468" y="4571870"/>
            <a:ext cx="3128241" cy="6827510"/>
          </a:xfrm>
          <a:custGeom>
            <a:avLst/>
            <a:ahLst/>
            <a:rect l="l" t="t" r="r" b="b"/>
            <a:pathLst>
              <a:path w="3128241" h="6827510">
                <a:moveTo>
                  <a:pt x="0" y="0"/>
                </a:moveTo>
                <a:lnTo>
                  <a:pt x="3128241" y="0"/>
                </a:lnTo>
                <a:lnTo>
                  <a:pt x="3128241" y="6827510"/>
                </a:lnTo>
                <a:lnTo>
                  <a:pt x="0" y="6827510"/>
                </a:lnTo>
                <a:lnTo>
                  <a:pt x="0" y="0"/>
                </a:lnTo>
                <a:close/>
              </a:path>
            </a:pathLst>
          </a:custGeom>
          <a:blipFill>
            <a:blip xmlns:r="http://schemas.openxmlformats.org/officeDocument/2006/relationships" r:embed="rId1"/>
            <a:stretch>
              <a:fillRect l="0" t="0" r="0" b="0"/>
            </a:stretch>
          </a:blipFill>
        </p:spPr>
      </p:sp>
      <p:sp>
        <p:nvSpPr>
          <p:cNvPr id="1048631" name="TextBox 17"/>
          <p:cNvSpPr txBox="1"/>
          <p:nvPr/>
        </p:nvSpPr>
        <p:spPr>
          <a:xfrm rot="0">
            <a:off x="12530928" y="7594631"/>
            <a:ext cx="4719574" cy="1180337"/>
          </a:xfrm>
          <a:prstGeom prst="rect"/>
        </p:spPr>
        <p:txBody>
          <a:bodyPr anchor="t" bIns="0" lIns="0" rIns="0" rtlCol="0" tIns="0">
            <a:spAutoFit/>
          </a:bodyPr>
          <a:p>
            <a:pPr algn="l">
              <a:lnSpc>
                <a:spcPts val="3098"/>
              </a:lnSpc>
            </a:pPr>
            <a:r>
              <a:rPr sz="2213" lang="en-US">
                <a:solidFill>
                  <a:srgbClr val="9B6543"/>
                </a:solidFill>
                <a:latin typeface="Open Sauce"/>
              </a:rPr>
              <a:t>Mengatasi kelemahan dari algoritma </a:t>
            </a:r>
            <a:r>
              <a:rPr sz="2213" lang="en-US">
                <a:solidFill>
                  <a:srgbClr val="9B6543"/>
                </a:solidFill>
                <a:latin typeface="Open Sauce Italics"/>
              </a:rPr>
              <a:t>heap sort</a:t>
            </a:r>
            <a:r>
              <a:rPr sz="2213" lang="en-US">
                <a:solidFill>
                  <a:srgbClr val="9B6543"/>
                </a:solidFill>
                <a:latin typeface="Open Sauce"/>
              </a:rPr>
              <a:t> dengan mengggunakan </a:t>
            </a:r>
            <a:r>
              <a:rPr sz="2213" lang="en-US">
                <a:solidFill>
                  <a:srgbClr val="9B6543"/>
                </a:solidFill>
                <a:latin typeface="Open Sauce Italics"/>
              </a:rPr>
              <a:t>merge sort</a:t>
            </a:r>
          </a:p>
        </p:txBody>
      </p:sp>
      <p:sp>
        <p:nvSpPr>
          <p:cNvPr id="1048632" name="TextBox 18"/>
          <p:cNvSpPr txBox="1"/>
          <p:nvPr/>
        </p:nvSpPr>
        <p:spPr>
          <a:xfrm rot="0">
            <a:off x="14029401" y="6508759"/>
            <a:ext cx="2064166" cy="896460"/>
          </a:xfrm>
          <a:prstGeom prst="rect"/>
        </p:spPr>
        <p:txBody>
          <a:bodyPr anchor="t" bIns="0" lIns="0" rIns="0" rtlCol="0" tIns="0">
            <a:spAutoFit/>
          </a:bodyPr>
          <a:p>
            <a:pPr algn="ctr">
              <a:lnSpc>
                <a:spcPts val="6864"/>
              </a:lnSpc>
            </a:pPr>
            <a:r>
              <a:rPr sz="6476" lang="en-US">
                <a:solidFill>
                  <a:srgbClr val="9B6543"/>
                </a:solidFill>
                <a:latin typeface="Open Sauce Bold"/>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29" name=""/>
        <p:cNvGrpSpPr/>
        <p:nvPr/>
      </p:nvGrpSpPr>
      <p:grpSpPr>
        <a:xfrm>
          <a:off x="0" y="0"/>
          <a:ext cx="0" cy="0"/>
          <a:chOff x="0" y="0"/>
          <a:chExt cx="0" cy="0"/>
        </a:xfrm>
      </p:grpSpPr>
      <p:sp>
        <p:nvSpPr>
          <p:cNvPr id="1048633" name="Freeform 2"/>
          <p:cNvSpPr/>
          <p:nvPr/>
        </p:nvSpPr>
        <p:spPr>
          <a:xfrm rot="0" flipH="0" flipV="0">
            <a:off x="891739" y="402201"/>
            <a:ext cx="16504522" cy="9482598"/>
          </a:xfrm>
          <a:custGeom>
            <a:avLst/>
            <a:ahLst/>
            <a:rect l="l" t="t" r="r" b="b"/>
            <a:pathLst>
              <a:path w="16504522" h="9482598">
                <a:moveTo>
                  <a:pt x="0" y="0"/>
                </a:moveTo>
                <a:lnTo>
                  <a:pt x="16504522" y="0"/>
                </a:lnTo>
                <a:lnTo>
                  <a:pt x="16504522" y="9482598"/>
                </a:lnTo>
                <a:lnTo>
                  <a:pt x="0" y="9482598"/>
                </a:lnTo>
                <a:lnTo>
                  <a:pt x="0" y="0"/>
                </a:lnTo>
                <a:close/>
              </a:path>
            </a:pathLst>
          </a:custGeom>
          <a:blipFill>
            <a:blip xmlns:r="http://schemas.openxmlformats.org/officeDocument/2006/relationships" r:embed="rId1"/>
            <a:stretch>
              <a:fillRect l="0" t="0" r="0" b="0"/>
            </a:stretch>
          </a:blipFill>
        </p:spPr>
      </p:sp>
      <p:sp>
        <p:nvSpPr>
          <p:cNvPr id="1048634" name="Freeform 3"/>
          <p:cNvSpPr/>
          <p:nvPr/>
        </p:nvSpPr>
        <p:spPr>
          <a:xfrm rot="0" flipH="0" flipV="0">
            <a:off x="15388951" y="1947230"/>
            <a:ext cx="3261914" cy="4114800"/>
          </a:xfrm>
          <a:custGeom>
            <a:avLst/>
            <a:ahLst/>
            <a:rect l="l" t="t" r="r" b="b"/>
            <a:pathLst>
              <a:path w="3261914" h="4114800">
                <a:moveTo>
                  <a:pt x="0" y="0"/>
                </a:moveTo>
                <a:lnTo>
                  <a:pt x="3261914" y="0"/>
                </a:lnTo>
                <a:lnTo>
                  <a:pt x="3261914" y="4114800"/>
                </a:lnTo>
                <a:lnTo>
                  <a:pt x="0" y="4114800"/>
                </a:lnTo>
                <a:lnTo>
                  <a:pt x="0" y="0"/>
                </a:lnTo>
                <a:close/>
              </a:path>
            </a:pathLst>
          </a:custGeom>
          <a:blipFill>
            <a:blip xmlns:r="http://schemas.openxmlformats.org/officeDocument/2006/relationships" r:embed="rId2"/>
            <a:stretch>
              <a:fillRect l="0" t="0" r="0" b="0"/>
            </a:stretch>
          </a:blipFill>
        </p:spPr>
      </p:sp>
      <p:sp>
        <p:nvSpPr>
          <p:cNvPr id="1048635" name="TextBox 4"/>
          <p:cNvSpPr txBox="1"/>
          <p:nvPr/>
        </p:nvSpPr>
        <p:spPr>
          <a:xfrm rot="0">
            <a:off x="2808337" y="2422241"/>
            <a:ext cx="12671325" cy="6088379"/>
          </a:xfrm>
          <a:prstGeom prst="rect"/>
        </p:spPr>
        <p:txBody>
          <a:bodyPr anchor="t" bIns="0" lIns="0" rIns="0" rtlCol="0" tIns="0">
            <a:spAutoFit/>
          </a:bodyPr>
          <a:p>
            <a:pPr algn="l">
              <a:lnSpc>
                <a:spcPts val="4794"/>
              </a:lnSpc>
            </a:pPr>
            <a:r>
              <a:rPr sz="3424" lang="en-US" spc="-68">
                <a:solidFill>
                  <a:srgbClr val="9B6543"/>
                </a:solidFill>
                <a:latin typeface="Open Sauce Italics"/>
              </a:rPr>
              <a:t>Heap sort</a:t>
            </a:r>
            <a:r>
              <a:rPr sz="3424" lang="en-US" spc="-68">
                <a:solidFill>
                  <a:srgbClr val="9B6543"/>
                </a:solidFill>
                <a:latin typeface="Open Sauce"/>
              </a:rPr>
              <a:t> digunakan untuk digunakan untuk mengatur elemen-elemen dalam bentuk acak, ini membantu mengatasi kelemahan merge sort pada penggunaan ruang tambahan. Pada program ini, heapify membantu membentuk heap dengan memastikan sifat heap terpenuhi untuk elemen yang diberikan. </a:t>
            </a:r>
          </a:p>
          <a:p>
            <a:pPr algn="l">
              <a:lnSpc>
                <a:spcPts val="4794"/>
              </a:lnSpc>
            </a:pPr>
            <a:r>
              <a:rPr sz="3424" lang="en-US" spc="-68">
                <a:solidFill>
                  <a:srgbClr val="9B6543"/>
                </a:solidFill>
                <a:latin typeface="Open Sauce Italics"/>
              </a:rPr>
              <a:t>Merge sort</a:t>
            </a:r>
            <a:r>
              <a:rPr sz="3424" lang="en-US" spc="-68">
                <a:solidFill>
                  <a:srgbClr val="9B6543"/>
                </a:solidFill>
                <a:latin typeface="Open Sauce"/>
              </a:rPr>
              <a:t> digunakan untuk memastikan hasil akhir yang stabil dan urutan yang benar</a:t>
            </a:r>
            <a:r>
              <a:rPr sz="3424" lang="en-US" spc="-68">
                <a:solidFill>
                  <a:srgbClr val="9B6543"/>
                </a:solidFill>
                <a:latin typeface="Open Sauce"/>
              </a:rPr>
              <a:t>. </a:t>
            </a:r>
          </a:p>
          <a:p>
            <a:pPr algn="l">
              <a:lnSpc>
                <a:spcPts val="4794"/>
              </a:lnSpc>
            </a:pPr>
            <a:r>
              <a:rPr sz="3424" lang="en-US" spc="-68">
                <a:solidFill>
                  <a:srgbClr val="9B6543"/>
                </a:solidFill>
                <a:latin typeface="Open Sauce"/>
              </a:rPr>
              <a:t>Fungsi </a:t>
            </a:r>
            <a:r>
              <a:rPr sz="3424" lang="en-US" spc="-68">
                <a:solidFill>
                  <a:srgbClr val="9B6543"/>
                </a:solidFill>
                <a:latin typeface="Open Sauce Italics"/>
              </a:rPr>
              <a:t>multithreadhing</a:t>
            </a:r>
            <a:r>
              <a:rPr sz="3424" lang="en-US" spc="-68">
                <a:solidFill>
                  <a:srgbClr val="9B6543"/>
                </a:solidFill>
                <a:latin typeface="Open Sauce"/>
              </a:rPr>
              <a:t> membantu untuk membagi rata proses sorting ke cpu, agar dapat menghasilkan waktu pengurutan yang efisien.</a:t>
            </a:r>
          </a:p>
        </p:txBody>
      </p:sp>
      <p:sp>
        <p:nvSpPr>
          <p:cNvPr id="1048636" name="TextBox 5"/>
          <p:cNvSpPr txBox="1"/>
          <p:nvPr/>
        </p:nvSpPr>
        <p:spPr>
          <a:xfrm rot="0">
            <a:off x="3748709" y="954643"/>
            <a:ext cx="10790583" cy="1484504"/>
          </a:xfrm>
          <a:prstGeom prst="rect"/>
        </p:spPr>
        <p:txBody>
          <a:bodyPr anchor="t" bIns="0" lIns="0" rIns="0" rtlCol="0" tIns="0">
            <a:spAutoFit/>
          </a:bodyPr>
          <a:p>
            <a:pPr algn="l">
              <a:lnSpc>
                <a:spcPts val="11689"/>
              </a:lnSpc>
            </a:pPr>
            <a:r>
              <a:rPr sz="11027" lang="en-US">
                <a:solidFill>
                  <a:srgbClr val="9B6543"/>
                </a:solidFill>
                <a:latin typeface="Open Sauce Bold"/>
              </a:rPr>
              <a:t>CARA KERJA</a:t>
            </a:r>
          </a:p>
        </p:txBody>
      </p:sp>
      <p:sp>
        <p:nvSpPr>
          <p:cNvPr id="1048637" name="Freeform 6"/>
          <p:cNvSpPr/>
          <p:nvPr/>
        </p:nvSpPr>
        <p:spPr>
          <a:xfrm rot="0" flipH="1" flipV="0">
            <a:off x="-739218" y="4377643"/>
            <a:ext cx="3261914" cy="4114800"/>
          </a:xfrm>
          <a:custGeom>
            <a:avLst/>
            <a:ahLst/>
            <a:rect l="l" t="t" r="r" b="b"/>
            <a:pathLst>
              <a:path w="3261914" h="4114800">
                <a:moveTo>
                  <a:pt x="3261914" y="0"/>
                </a:moveTo>
                <a:lnTo>
                  <a:pt x="0" y="0"/>
                </a:lnTo>
                <a:lnTo>
                  <a:pt x="0" y="4114800"/>
                </a:lnTo>
                <a:lnTo>
                  <a:pt x="3261914" y="4114800"/>
                </a:lnTo>
                <a:lnTo>
                  <a:pt x="3261914"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30" name=""/>
        <p:cNvGrpSpPr/>
        <p:nvPr/>
      </p:nvGrpSpPr>
      <p:grpSpPr>
        <a:xfrm>
          <a:off x="0" y="0"/>
          <a:ext cx="0" cy="0"/>
          <a:chOff x="0" y="0"/>
          <a:chExt cx="0" cy="0"/>
        </a:xfrm>
      </p:grpSpPr>
      <p:sp>
        <p:nvSpPr>
          <p:cNvPr id="1048638" name="Freeform 2"/>
          <p:cNvSpPr/>
          <p:nvPr/>
        </p:nvSpPr>
        <p:spPr>
          <a:xfrm rot="0" flipH="0" flipV="1">
            <a:off x="-662394" y="-1351049"/>
            <a:ext cx="5216125" cy="6154720"/>
          </a:xfrm>
          <a:custGeom>
            <a:avLst/>
            <a:ahLst/>
            <a:rect l="l" t="t" r="r" b="b"/>
            <a:pathLst>
              <a:path w="5216125" h="6154720">
                <a:moveTo>
                  <a:pt x="0" y="6154720"/>
                </a:moveTo>
                <a:lnTo>
                  <a:pt x="5216125" y="6154720"/>
                </a:lnTo>
                <a:lnTo>
                  <a:pt x="5216125" y="0"/>
                </a:lnTo>
                <a:lnTo>
                  <a:pt x="0" y="0"/>
                </a:lnTo>
                <a:lnTo>
                  <a:pt x="0" y="6154720"/>
                </a:lnTo>
                <a:close/>
              </a:path>
            </a:pathLst>
          </a:custGeom>
          <a:blipFill>
            <a:blip xmlns:r="http://schemas.openxmlformats.org/officeDocument/2006/relationships" r:embed="rId1"/>
            <a:stretch>
              <a:fillRect l="0" t="0" r="0" b="0"/>
            </a:stretch>
          </a:blipFill>
        </p:spPr>
      </p:sp>
      <p:sp>
        <p:nvSpPr>
          <p:cNvPr id="1048639" name="Freeform 3"/>
          <p:cNvSpPr/>
          <p:nvPr/>
        </p:nvSpPr>
        <p:spPr>
          <a:xfrm rot="0" flipH="1" flipV="0">
            <a:off x="13734269" y="6131293"/>
            <a:ext cx="5216125" cy="6154720"/>
          </a:xfrm>
          <a:custGeom>
            <a:avLst/>
            <a:ahLst/>
            <a:rect l="l" t="t" r="r" b="b"/>
            <a:pathLst>
              <a:path w="5216125" h="6154720">
                <a:moveTo>
                  <a:pt x="5216125" y="0"/>
                </a:moveTo>
                <a:lnTo>
                  <a:pt x="0" y="0"/>
                </a:lnTo>
                <a:lnTo>
                  <a:pt x="0" y="6154720"/>
                </a:lnTo>
                <a:lnTo>
                  <a:pt x="5216125" y="6154720"/>
                </a:lnTo>
                <a:lnTo>
                  <a:pt x="5216125" y="0"/>
                </a:lnTo>
                <a:close/>
              </a:path>
            </a:pathLst>
          </a:custGeom>
          <a:blipFill>
            <a:blip xmlns:r="http://schemas.openxmlformats.org/officeDocument/2006/relationships" r:embed="rId1"/>
            <a:stretch>
              <a:fillRect l="0" t="0" r="0" b="0"/>
            </a:stretch>
          </a:blipFill>
        </p:spPr>
      </p:sp>
      <p:sp>
        <p:nvSpPr>
          <p:cNvPr id="1048640" name="Freeform 4"/>
          <p:cNvSpPr/>
          <p:nvPr/>
        </p:nvSpPr>
        <p:spPr>
          <a:xfrm rot="0" flipH="0" flipV="0">
            <a:off x="0" y="7276798"/>
            <a:ext cx="2887722" cy="4601947"/>
          </a:xfrm>
          <a:custGeom>
            <a:avLst/>
            <a:ahLst/>
            <a:rect l="l" t="t" r="r" b="b"/>
            <a:pathLst>
              <a:path w="2887722" h="4601947">
                <a:moveTo>
                  <a:pt x="0" y="0"/>
                </a:moveTo>
                <a:lnTo>
                  <a:pt x="2887722" y="0"/>
                </a:lnTo>
                <a:lnTo>
                  <a:pt x="2887722" y="4601948"/>
                </a:lnTo>
                <a:lnTo>
                  <a:pt x="0" y="4601948"/>
                </a:lnTo>
                <a:lnTo>
                  <a:pt x="0" y="0"/>
                </a:lnTo>
                <a:close/>
              </a:path>
            </a:pathLst>
          </a:custGeom>
          <a:blipFill>
            <a:blip xmlns:r="http://schemas.openxmlformats.org/officeDocument/2006/relationships" r:embed="rId2"/>
            <a:stretch>
              <a:fillRect l="0" t="0" r="0" b="0"/>
            </a:stretch>
          </a:blipFill>
        </p:spPr>
      </p:sp>
      <p:sp>
        <p:nvSpPr>
          <p:cNvPr id="1048641" name="Freeform 5"/>
          <p:cNvSpPr/>
          <p:nvPr/>
        </p:nvSpPr>
        <p:spPr>
          <a:xfrm rot="0" flipH="1" flipV="1">
            <a:off x="16062672" y="-1351049"/>
            <a:ext cx="2887722" cy="4601947"/>
          </a:xfrm>
          <a:custGeom>
            <a:avLst/>
            <a:ahLst/>
            <a:rect l="l" t="t" r="r" b="b"/>
            <a:pathLst>
              <a:path w="2887722" h="4601947">
                <a:moveTo>
                  <a:pt x="2887722" y="4601947"/>
                </a:moveTo>
                <a:lnTo>
                  <a:pt x="0" y="4601947"/>
                </a:lnTo>
                <a:lnTo>
                  <a:pt x="0" y="0"/>
                </a:lnTo>
                <a:lnTo>
                  <a:pt x="2887722" y="0"/>
                </a:lnTo>
                <a:lnTo>
                  <a:pt x="2887722" y="4601947"/>
                </a:lnTo>
                <a:close/>
              </a:path>
            </a:pathLst>
          </a:custGeom>
          <a:blipFill>
            <a:blip xmlns:r="http://schemas.openxmlformats.org/officeDocument/2006/relationships" r:embed="rId2"/>
            <a:stretch>
              <a:fillRect l="0" t="0" r="0" b="0"/>
            </a:stretch>
          </a:blipFill>
        </p:spPr>
      </p:sp>
      <p:sp>
        <p:nvSpPr>
          <p:cNvPr id="1048642" name="Freeform 6"/>
          <p:cNvSpPr/>
          <p:nvPr/>
        </p:nvSpPr>
        <p:spPr>
          <a:xfrm rot="0" flipH="0" flipV="0">
            <a:off x="7064202" y="-542822"/>
            <a:ext cx="7315200" cy="1492746"/>
          </a:xfrm>
          <a:custGeom>
            <a:avLst/>
            <a:ahLst/>
            <a:rect l="l" t="t" r="r" b="b"/>
            <a:pathLst>
              <a:path w="7315200" h="1492746">
                <a:moveTo>
                  <a:pt x="0" y="0"/>
                </a:moveTo>
                <a:lnTo>
                  <a:pt x="7315200" y="0"/>
                </a:lnTo>
                <a:lnTo>
                  <a:pt x="7315200" y="1492746"/>
                </a:lnTo>
                <a:lnTo>
                  <a:pt x="0" y="1492746"/>
                </a:lnTo>
                <a:lnTo>
                  <a:pt x="0" y="0"/>
                </a:lnTo>
                <a:close/>
              </a:path>
            </a:pathLst>
          </a:custGeom>
          <a:blipFill>
            <a:blip xmlns:r="http://schemas.openxmlformats.org/officeDocument/2006/relationships" r:embed="rId3"/>
            <a:stretch>
              <a:fillRect l="0" t="0" r="0" b="0"/>
            </a:stretch>
          </a:blipFill>
        </p:spPr>
      </p:sp>
      <p:sp>
        <p:nvSpPr>
          <p:cNvPr id="1048643" name="Freeform 7"/>
          <p:cNvSpPr/>
          <p:nvPr/>
        </p:nvSpPr>
        <p:spPr>
          <a:xfrm rot="-5400000" flipH="0" flipV="0">
            <a:off x="13431105" y="5173799"/>
            <a:ext cx="7315200" cy="1492746"/>
          </a:xfrm>
          <a:custGeom>
            <a:avLst/>
            <a:ahLst/>
            <a:rect l="l" t="t" r="r" b="b"/>
            <a:pathLst>
              <a:path w="7315200" h="1492746">
                <a:moveTo>
                  <a:pt x="0" y="0"/>
                </a:moveTo>
                <a:lnTo>
                  <a:pt x="7315200" y="0"/>
                </a:lnTo>
                <a:lnTo>
                  <a:pt x="7315200" y="1492746"/>
                </a:lnTo>
                <a:lnTo>
                  <a:pt x="0" y="1492746"/>
                </a:lnTo>
                <a:lnTo>
                  <a:pt x="0" y="0"/>
                </a:lnTo>
                <a:close/>
              </a:path>
            </a:pathLst>
          </a:custGeom>
          <a:blipFill>
            <a:blip xmlns:r="http://schemas.openxmlformats.org/officeDocument/2006/relationships" r:embed="rId3"/>
            <a:stretch>
              <a:fillRect l="0" t="0" r="0" b="0"/>
            </a:stretch>
          </a:blipFill>
        </p:spPr>
      </p:sp>
      <p:sp>
        <p:nvSpPr>
          <p:cNvPr id="1048644" name="Freeform 8"/>
          <p:cNvSpPr/>
          <p:nvPr/>
        </p:nvSpPr>
        <p:spPr>
          <a:xfrm rot="0" flipH="0" flipV="0">
            <a:off x="3791064" y="2550655"/>
            <a:ext cx="10705873" cy="7500761"/>
          </a:xfrm>
          <a:custGeom>
            <a:avLst/>
            <a:ahLst/>
            <a:rect l="l" t="t" r="r" b="b"/>
            <a:pathLst>
              <a:path w="10705873" h="7500761">
                <a:moveTo>
                  <a:pt x="0" y="0"/>
                </a:moveTo>
                <a:lnTo>
                  <a:pt x="10705872" y="0"/>
                </a:lnTo>
                <a:lnTo>
                  <a:pt x="10705872" y="7500761"/>
                </a:lnTo>
                <a:lnTo>
                  <a:pt x="0" y="7500761"/>
                </a:lnTo>
                <a:lnTo>
                  <a:pt x="0" y="0"/>
                </a:lnTo>
                <a:close/>
              </a:path>
            </a:pathLst>
          </a:custGeom>
          <a:blipFill>
            <a:blip xmlns:r="http://schemas.openxmlformats.org/officeDocument/2006/relationships" r:embed="rId4"/>
            <a:stretch>
              <a:fillRect l="0" t="0" r="0" b="0"/>
            </a:stretch>
          </a:blipFill>
        </p:spPr>
      </p:sp>
      <p:sp>
        <p:nvSpPr>
          <p:cNvPr id="1048645" name="TextBox 9"/>
          <p:cNvSpPr txBox="1"/>
          <p:nvPr/>
        </p:nvSpPr>
        <p:spPr>
          <a:xfrm rot="0">
            <a:off x="3812659" y="1162050"/>
            <a:ext cx="11268521" cy="1282573"/>
          </a:xfrm>
          <a:prstGeom prst="rect"/>
        </p:spPr>
        <p:txBody>
          <a:bodyPr anchor="t" bIns="0" lIns="0" rIns="0" rtlCol="0" tIns="0">
            <a:spAutoFit/>
          </a:bodyPr>
          <a:p>
            <a:pPr algn="ctr">
              <a:lnSpc>
                <a:spcPts val="10099"/>
              </a:lnSpc>
            </a:pPr>
            <a:r>
              <a:rPr sz="9527" lang="en-US">
                <a:solidFill>
                  <a:srgbClr val="9B6543"/>
                </a:solidFill>
                <a:latin typeface="Open Sauce Bold"/>
              </a:rPr>
              <a:t>INPUT &amp;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31" name=""/>
        <p:cNvGrpSpPr/>
        <p:nvPr/>
      </p:nvGrpSpPr>
      <p:grpSpPr>
        <a:xfrm>
          <a:off x="0" y="0"/>
          <a:ext cx="0" cy="0"/>
          <a:chOff x="0" y="0"/>
          <a:chExt cx="0" cy="0"/>
        </a:xfrm>
      </p:grpSpPr>
      <p:sp>
        <p:nvSpPr>
          <p:cNvPr id="1048646" name="Freeform 2"/>
          <p:cNvSpPr/>
          <p:nvPr/>
        </p:nvSpPr>
        <p:spPr>
          <a:xfrm rot="0" flipH="0" flipV="0">
            <a:off x="1028700" y="406194"/>
            <a:ext cx="16230600" cy="9474613"/>
          </a:xfrm>
          <a:custGeom>
            <a:avLst/>
            <a:ahLst/>
            <a:rect l="l" t="t" r="r" b="b"/>
            <a:pathLst>
              <a:path w="16230600" h="9474613">
                <a:moveTo>
                  <a:pt x="0" y="0"/>
                </a:moveTo>
                <a:lnTo>
                  <a:pt x="16230600" y="0"/>
                </a:lnTo>
                <a:lnTo>
                  <a:pt x="16230600" y="9474612"/>
                </a:lnTo>
                <a:lnTo>
                  <a:pt x="0" y="9474612"/>
                </a:lnTo>
                <a:lnTo>
                  <a:pt x="0" y="0"/>
                </a:lnTo>
                <a:close/>
              </a:path>
            </a:pathLst>
          </a:custGeom>
          <a:blipFill>
            <a:blip xmlns:r="http://schemas.openxmlformats.org/officeDocument/2006/relationships" r:embed="rId1"/>
            <a:stretch>
              <a:fillRect l="0" t="0" r="0" b="0"/>
            </a:stretch>
          </a:blipFill>
        </p:spPr>
      </p:sp>
      <p:sp>
        <p:nvSpPr>
          <p:cNvPr id="1048647" name="TextBox 3"/>
          <p:cNvSpPr txBox="1"/>
          <p:nvPr/>
        </p:nvSpPr>
        <p:spPr>
          <a:xfrm rot="0">
            <a:off x="4256312" y="1497863"/>
            <a:ext cx="9775375" cy="1484503"/>
          </a:xfrm>
          <a:prstGeom prst="rect"/>
        </p:spPr>
        <p:txBody>
          <a:bodyPr anchor="t" bIns="0" lIns="0" rIns="0" rtlCol="0" tIns="0">
            <a:spAutoFit/>
          </a:bodyPr>
          <a:p>
            <a:pPr algn="l">
              <a:lnSpc>
                <a:spcPts val="11689"/>
              </a:lnSpc>
            </a:pPr>
            <a:r>
              <a:rPr sz="11027" lang="en-US">
                <a:solidFill>
                  <a:srgbClr val="9B6543"/>
                </a:solidFill>
                <a:latin typeface="Open Sauce Bold"/>
              </a:rPr>
              <a:t>KESIMPULAN</a:t>
            </a:r>
          </a:p>
        </p:txBody>
      </p:sp>
      <p:sp>
        <p:nvSpPr>
          <p:cNvPr id="1048648" name="Freeform 4"/>
          <p:cNvSpPr/>
          <p:nvPr/>
        </p:nvSpPr>
        <p:spPr>
          <a:xfrm rot="630381" flipH="0" flipV="1">
            <a:off x="-2286763" y="-472501"/>
            <a:ext cx="5863057" cy="4114800"/>
          </a:xfrm>
          <a:custGeom>
            <a:avLst/>
            <a:ahLst/>
            <a:rect l="l" t="t" r="r" b="b"/>
            <a:pathLst>
              <a:path w="5863057" h="4114800">
                <a:moveTo>
                  <a:pt x="0" y="4114800"/>
                </a:moveTo>
                <a:lnTo>
                  <a:pt x="5863057" y="4114800"/>
                </a:lnTo>
                <a:lnTo>
                  <a:pt x="5863057" y="0"/>
                </a:lnTo>
                <a:lnTo>
                  <a:pt x="0" y="0"/>
                </a:lnTo>
                <a:lnTo>
                  <a:pt x="0" y="4114800"/>
                </a:lnTo>
                <a:close/>
              </a:path>
            </a:pathLst>
          </a:custGeom>
          <a:blipFill>
            <a:blip xmlns:r="http://schemas.openxmlformats.org/officeDocument/2006/relationships" r:embed="rId2"/>
            <a:stretch>
              <a:fillRect l="0" t="0" r="0" b="0"/>
            </a:stretch>
          </a:blipFill>
        </p:spPr>
      </p:sp>
      <p:sp>
        <p:nvSpPr>
          <p:cNvPr id="1048649" name="Freeform 5"/>
          <p:cNvSpPr/>
          <p:nvPr/>
        </p:nvSpPr>
        <p:spPr>
          <a:xfrm rot="456141" flipH="1" flipV="0">
            <a:off x="15000050" y="6537424"/>
            <a:ext cx="5863057" cy="4114800"/>
          </a:xfrm>
          <a:custGeom>
            <a:avLst/>
            <a:ahLst/>
            <a:rect l="l" t="t" r="r" b="b"/>
            <a:pathLst>
              <a:path w="5863057" h="4114800">
                <a:moveTo>
                  <a:pt x="5863057" y="0"/>
                </a:moveTo>
                <a:lnTo>
                  <a:pt x="0" y="0"/>
                </a:lnTo>
                <a:lnTo>
                  <a:pt x="0" y="4114800"/>
                </a:lnTo>
                <a:lnTo>
                  <a:pt x="5863057" y="4114800"/>
                </a:lnTo>
                <a:lnTo>
                  <a:pt x="5863057" y="0"/>
                </a:lnTo>
                <a:close/>
              </a:path>
            </a:pathLst>
          </a:custGeom>
          <a:blipFill>
            <a:blip xmlns:r="http://schemas.openxmlformats.org/officeDocument/2006/relationships" r:embed="rId2"/>
            <a:stretch>
              <a:fillRect l="0" t="0" r="0" b="0"/>
            </a:stretch>
          </a:blipFill>
        </p:spPr>
      </p:sp>
      <p:sp>
        <p:nvSpPr>
          <p:cNvPr id="1048650" name="Freeform 6"/>
          <p:cNvSpPr/>
          <p:nvPr/>
        </p:nvSpPr>
        <p:spPr>
          <a:xfrm rot="0" flipH="0" flipV="0">
            <a:off x="16327892" y="1481192"/>
            <a:ext cx="2722762" cy="1400985"/>
          </a:xfrm>
          <a:custGeom>
            <a:avLst/>
            <a:ahLst/>
            <a:rect l="l" t="t" r="r" b="b"/>
            <a:pathLst>
              <a:path w="2722762" h="1400985">
                <a:moveTo>
                  <a:pt x="0" y="0"/>
                </a:moveTo>
                <a:lnTo>
                  <a:pt x="2722762" y="0"/>
                </a:lnTo>
                <a:lnTo>
                  <a:pt x="2722762" y="1400985"/>
                </a:lnTo>
                <a:lnTo>
                  <a:pt x="0" y="1400985"/>
                </a:lnTo>
                <a:lnTo>
                  <a:pt x="0" y="0"/>
                </a:lnTo>
                <a:close/>
              </a:path>
            </a:pathLst>
          </a:custGeom>
          <a:blipFill>
            <a:blip xmlns:r="http://schemas.openxmlformats.org/officeDocument/2006/relationships" r:embed="rId3"/>
            <a:stretch>
              <a:fillRect l="0" t="0" r="0" b="0"/>
            </a:stretch>
          </a:blipFill>
        </p:spPr>
      </p:sp>
      <p:sp>
        <p:nvSpPr>
          <p:cNvPr id="1048651" name="TextBox 7"/>
          <p:cNvSpPr txBox="1"/>
          <p:nvPr/>
        </p:nvSpPr>
        <p:spPr>
          <a:xfrm rot="0">
            <a:off x="2777843" y="3386408"/>
            <a:ext cx="13006601" cy="3774948"/>
          </a:xfrm>
          <a:prstGeom prst="rect"/>
        </p:spPr>
        <p:txBody>
          <a:bodyPr anchor="t" bIns="0" lIns="0" rIns="0" rtlCol="0" tIns="0">
            <a:spAutoFit/>
          </a:bodyPr>
          <a:p>
            <a:pPr algn="l">
              <a:lnSpc>
                <a:spcPts val="4954"/>
              </a:lnSpc>
            </a:pPr>
            <a:r>
              <a:rPr sz="3538" lang="en-US">
                <a:solidFill>
                  <a:srgbClr val="9B6543"/>
                </a:solidFill>
                <a:latin typeface="Open Sauce"/>
              </a:rPr>
              <a:t>Kesimpulan yang didapatkan dari penelitian ini adalah </a:t>
            </a:r>
            <a:r>
              <a:rPr sz="3538" lang="en-US">
                <a:solidFill>
                  <a:srgbClr val="9B6543"/>
                </a:solidFill>
                <a:latin typeface="Open Sauce Italics"/>
              </a:rPr>
              <a:t>merge sort</a:t>
            </a:r>
            <a:r>
              <a:rPr sz="3538" lang="en-US">
                <a:solidFill>
                  <a:srgbClr val="9B6543"/>
                </a:solidFill>
                <a:latin typeface="Open Sauce"/>
              </a:rPr>
              <a:t> berhasil dalam mengoptimalkan </a:t>
            </a:r>
            <a:r>
              <a:rPr sz="3538" lang="en-US">
                <a:solidFill>
                  <a:srgbClr val="9B6543"/>
                </a:solidFill>
                <a:latin typeface="Open Sauce Italics"/>
              </a:rPr>
              <a:t>heap sort</a:t>
            </a:r>
            <a:r>
              <a:rPr sz="3538" lang="en-US">
                <a:solidFill>
                  <a:srgbClr val="9B6543"/>
                </a:solidFill>
                <a:latin typeface="Open Sauce"/>
              </a:rPr>
              <a:t>, mengatasi kelemahan dari </a:t>
            </a:r>
            <a:r>
              <a:rPr sz="3538" lang="en-US">
                <a:solidFill>
                  <a:srgbClr val="9B6543"/>
                </a:solidFill>
                <a:latin typeface="Open Sauce Italics"/>
              </a:rPr>
              <a:t>heap sort </a:t>
            </a:r>
            <a:r>
              <a:rPr sz="3538" lang="en-US">
                <a:solidFill>
                  <a:srgbClr val="9B6543"/>
                </a:solidFill>
                <a:latin typeface="Open Sauce"/>
              </a:rPr>
              <a:t>yang tidak stabil, dan penerapan </a:t>
            </a:r>
            <a:r>
              <a:rPr sz="3538" lang="en-US">
                <a:solidFill>
                  <a:srgbClr val="9B6543"/>
                </a:solidFill>
                <a:latin typeface="Open Sauce Italics"/>
              </a:rPr>
              <a:t>multithreading</a:t>
            </a:r>
            <a:r>
              <a:rPr sz="3538" lang="en-US">
                <a:solidFill>
                  <a:srgbClr val="9B6543"/>
                </a:solidFill>
                <a:latin typeface="Open Sauce"/>
              </a:rPr>
              <a:t> menghasilkan peningkatan efisiensi waktu proses </a:t>
            </a:r>
            <a:r>
              <a:rPr sz="3538" lang="en-US">
                <a:solidFill>
                  <a:srgbClr val="9B6543"/>
                </a:solidFill>
                <a:latin typeface="Open Sauce Italics"/>
              </a:rPr>
              <a:t>sorting</a:t>
            </a:r>
            <a:r>
              <a:rPr sz="3538" lang="en-US">
                <a:solidFill>
                  <a:srgbClr val="9B6543"/>
                </a:solidFill>
                <a:latin typeface="Open Sauce"/>
              </a:rPr>
              <a:t> dengan pengujian yang dilakukan pada 50 data angka acak menghasilkan pengurutan elemen yang tepat dan cepat.</a:t>
            </a:r>
          </a:p>
        </p:txBody>
      </p:sp>
      <p:sp>
        <p:nvSpPr>
          <p:cNvPr id="1048652" name="Freeform 8"/>
          <p:cNvSpPr/>
          <p:nvPr/>
        </p:nvSpPr>
        <p:spPr>
          <a:xfrm rot="0" flipH="1" flipV="0">
            <a:off x="-1154166" y="7193839"/>
            <a:ext cx="2722762" cy="1400985"/>
          </a:xfrm>
          <a:custGeom>
            <a:avLst/>
            <a:ahLst/>
            <a:rect l="l" t="t" r="r" b="b"/>
            <a:pathLst>
              <a:path w="2722762" h="1400985">
                <a:moveTo>
                  <a:pt x="2722763" y="0"/>
                </a:moveTo>
                <a:lnTo>
                  <a:pt x="0" y="0"/>
                </a:lnTo>
                <a:lnTo>
                  <a:pt x="0" y="1400985"/>
                </a:lnTo>
                <a:lnTo>
                  <a:pt x="2722763" y="1400985"/>
                </a:lnTo>
                <a:lnTo>
                  <a:pt x="2722763" y="0"/>
                </a:lnTo>
                <a:close/>
              </a:path>
            </a:pathLst>
          </a:custGeom>
          <a:blipFill>
            <a:blip xmlns:r="http://schemas.openxmlformats.org/officeDocument/2006/relationships" r:embed="rId3"/>
            <a:stretch>
              <a:fillRect l="0" t="0" r="0" b="0"/>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DDCA"/>
        </a:solidFill>
      </p:bgPr>
    </p:bg>
    <p:spTree>
      <p:nvGrpSpPr>
        <p:cNvPr id="32" name=""/>
        <p:cNvGrpSpPr/>
        <p:nvPr/>
      </p:nvGrpSpPr>
      <p:grpSpPr>
        <a:xfrm>
          <a:off x="0" y="0"/>
          <a:ext cx="0" cy="0"/>
          <a:chOff x="0" y="0"/>
          <a:chExt cx="0" cy="0"/>
        </a:xfrm>
      </p:grpSpPr>
      <p:sp>
        <p:nvSpPr>
          <p:cNvPr id="1048653" name="AutoShape 2"/>
          <p:cNvSpPr/>
          <p:nvPr/>
        </p:nvSpPr>
        <p:spPr>
          <a:xfrm>
            <a:off x="-1434042" y="8463432"/>
            <a:ext cx="17690400" cy="42685"/>
          </a:xfrm>
          <a:prstGeom prst="line"/>
          <a:ln w="38100" cap="flat">
            <a:solidFill>
              <a:srgbClr val="9B6543"/>
            </a:solidFill>
            <a:prstDash val="solid"/>
            <a:headEnd type="none" w="sm" len="sm"/>
            <a:tailEnd type="none" w="sm" len="sm"/>
          </a:ln>
        </p:spPr>
      </p:sp>
      <p:sp>
        <p:nvSpPr>
          <p:cNvPr id="1048654" name="AutoShape 3"/>
          <p:cNvSpPr/>
          <p:nvPr/>
        </p:nvSpPr>
        <p:spPr>
          <a:xfrm flipV="1">
            <a:off x="2147049" y="-5105346"/>
            <a:ext cx="0" cy="17120890"/>
          </a:xfrm>
          <a:prstGeom prst="line"/>
          <a:ln w="38100" cap="flat">
            <a:solidFill>
              <a:srgbClr val="9B6543"/>
            </a:solidFill>
            <a:prstDash val="solid"/>
            <a:headEnd type="none" w="sm" len="sm"/>
            <a:tailEnd type="none" w="sm" len="sm"/>
          </a:ln>
        </p:spPr>
      </p:sp>
      <p:sp>
        <p:nvSpPr>
          <p:cNvPr id="1048655" name="Freeform 4"/>
          <p:cNvSpPr/>
          <p:nvPr/>
        </p:nvSpPr>
        <p:spPr>
          <a:xfrm rot="0" flipH="0" flipV="0">
            <a:off x="-427834" y="-867796"/>
            <a:ext cx="2963187" cy="2657889"/>
          </a:xfrm>
          <a:custGeom>
            <a:avLst/>
            <a:ahLst/>
            <a:rect l="l" t="t" r="r" b="b"/>
            <a:pathLst>
              <a:path w="2963187" h="2657889">
                <a:moveTo>
                  <a:pt x="0" y="0"/>
                </a:moveTo>
                <a:lnTo>
                  <a:pt x="2963186" y="0"/>
                </a:lnTo>
                <a:lnTo>
                  <a:pt x="2963186" y="2657888"/>
                </a:lnTo>
                <a:lnTo>
                  <a:pt x="0" y="2657888"/>
                </a:lnTo>
                <a:lnTo>
                  <a:pt x="0" y="0"/>
                </a:lnTo>
                <a:close/>
              </a:path>
            </a:pathLst>
          </a:custGeom>
          <a:blipFill>
            <a:blip xmlns:r="http://schemas.openxmlformats.org/officeDocument/2006/relationships" r:embed="rId1"/>
            <a:stretch>
              <a:fillRect l="0" t="0" r="0" b="0"/>
            </a:stretch>
          </a:blipFill>
        </p:spPr>
      </p:sp>
      <p:sp>
        <p:nvSpPr>
          <p:cNvPr id="1048656" name="Freeform 5"/>
          <p:cNvSpPr/>
          <p:nvPr/>
        </p:nvSpPr>
        <p:spPr>
          <a:xfrm rot="0" flipH="0" flipV="0">
            <a:off x="13311361" y="8005196"/>
            <a:ext cx="3534196" cy="3170067"/>
          </a:xfrm>
          <a:custGeom>
            <a:avLst/>
            <a:ahLst/>
            <a:rect l="l" t="t" r="r" b="b"/>
            <a:pathLst>
              <a:path w="3534196" h="3170067">
                <a:moveTo>
                  <a:pt x="0" y="0"/>
                </a:moveTo>
                <a:lnTo>
                  <a:pt x="3534196" y="0"/>
                </a:lnTo>
                <a:lnTo>
                  <a:pt x="3534196" y="3170067"/>
                </a:lnTo>
                <a:lnTo>
                  <a:pt x="0" y="3170067"/>
                </a:lnTo>
                <a:lnTo>
                  <a:pt x="0" y="0"/>
                </a:lnTo>
                <a:close/>
              </a:path>
            </a:pathLst>
          </a:custGeom>
          <a:blipFill>
            <a:blip xmlns:r="http://schemas.openxmlformats.org/officeDocument/2006/relationships" r:embed="rId1"/>
            <a:stretch>
              <a:fillRect l="0" t="0" r="0" b="0"/>
            </a:stretch>
          </a:blipFill>
        </p:spPr>
      </p:sp>
      <p:sp>
        <p:nvSpPr>
          <p:cNvPr id="1048657" name="Freeform 6"/>
          <p:cNvSpPr/>
          <p:nvPr/>
        </p:nvSpPr>
        <p:spPr>
          <a:xfrm rot="0" flipH="1" flipV="1">
            <a:off x="13126254" y="-10252"/>
            <a:ext cx="5216125" cy="6154720"/>
          </a:xfrm>
          <a:custGeom>
            <a:avLst/>
            <a:ahLst/>
            <a:rect l="l" t="t" r="r" b="b"/>
            <a:pathLst>
              <a:path w="5216125" h="6154720">
                <a:moveTo>
                  <a:pt x="5216125" y="6154720"/>
                </a:moveTo>
                <a:lnTo>
                  <a:pt x="0" y="6154720"/>
                </a:lnTo>
                <a:lnTo>
                  <a:pt x="0" y="0"/>
                </a:lnTo>
                <a:lnTo>
                  <a:pt x="5216125" y="0"/>
                </a:lnTo>
                <a:lnTo>
                  <a:pt x="5216125" y="6154720"/>
                </a:lnTo>
                <a:close/>
              </a:path>
            </a:pathLst>
          </a:custGeom>
          <a:blipFill>
            <a:blip xmlns:r="http://schemas.openxmlformats.org/officeDocument/2006/relationships" r:embed="rId2"/>
            <a:stretch>
              <a:fillRect l="0" t="0" r="0" b="0"/>
            </a:stretch>
          </a:blipFill>
        </p:spPr>
      </p:sp>
      <p:sp>
        <p:nvSpPr>
          <p:cNvPr id="1048658" name="TextBox 7"/>
          <p:cNvSpPr txBox="1"/>
          <p:nvPr/>
        </p:nvSpPr>
        <p:spPr>
          <a:xfrm rot="0">
            <a:off x="3320495" y="4299410"/>
            <a:ext cx="12370666" cy="1812417"/>
          </a:xfrm>
          <a:prstGeom prst="rect"/>
        </p:spPr>
        <p:txBody>
          <a:bodyPr anchor="t" bIns="0" lIns="0" rIns="0" rtlCol="0" tIns="0">
            <a:spAutoFit/>
          </a:bodyPr>
          <a:p>
            <a:pPr algn="l">
              <a:lnSpc>
                <a:spcPts val="14271"/>
              </a:lnSpc>
            </a:pPr>
            <a:r>
              <a:rPr sz="13463" lang="en-US">
                <a:solidFill>
                  <a:srgbClr val="9B6543"/>
                </a:solidFill>
                <a:latin typeface="Open Sauce Bold"/>
              </a:rPr>
              <a:t>TERIMA KASIH</a:t>
            </a:r>
          </a:p>
        </p:txBody>
      </p:sp>
      <p:sp>
        <p:nvSpPr>
          <p:cNvPr id="1048659" name="Freeform 8"/>
          <p:cNvSpPr/>
          <p:nvPr/>
        </p:nvSpPr>
        <p:spPr>
          <a:xfrm rot="0" flipH="0" flipV="0">
            <a:off x="-427834" y="7497110"/>
            <a:ext cx="4382529" cy="2908406"/>
          </a:xfrm>
          <a:custGeom>
            <a:avLst/>
            <a:ahLst/>
            <a:rect l="l" t="t" r="r" b="b"/>
            <a:pathLst>
              <a:path w="4382529" h="2908406">
                <a:moveTo>
                  <a:pt x="0" y="0"/>
                </a:moveTo>
                <a:lnTo>
                  <a:pt x="4382529" y="0"/>
                </a:lnTo>
                <a:lnTo>
                  <a:pt x="4382529" y="2908406"/>
                </a:lnTo>
                <a:lnTo>
                  <a:pt x="0" y="2908406"/>
                </a:lnTo>
                <a:lnTo>
                  <a:pt x="0" y="0"/>
                </a:lnTo>
                <a:close/>
              </a:path>
            </a:pathLst>
          </a:custGeom>
          <a:blipFill>
            <a:blip xmlns:r="http://schemas.openxmlformats.org/officeDocument/2006/relationships" r:embed="rId3"/>
            <a:stretch>
              <a:fillRect l="0" t="0" r="0" b="0"/>
            </a:stretch>
          </a:blipFill>
        </p:spPr>
      </p:sp>
      <p:sp>
        <p:nvSpPr>
          <p:cNvPr id="1048660" name="Freeform 9"/>
          <p:cNvSpPr/>
          <p:nvPr/>
        </p:nvSpPr>
        <p:spPr>
          <a:xfrm rot="0" flipH="0" flipV="0">
            <a:off x="16845557" y="6144468"/>
            <a:ext cx="2469478" cy="4179117"/>
          </a:xfrm>
          <a:custGeom>
            <a:avLst/>
            <a:ahLst/>
            <a:rect l="l" t="t" r="r" b="b"/>
            <a:pathLst>
              <a:path w="2469478" h="4179117">
                <a:moveTo>
                  <a:pt x="0" y="0"/>
                </a:moveTo>
                <a:lnTo>
                  <a:pt x="2469478" y="0"/>
                </a:lnTo>
                <a:lnTo>
                  <a:pt x="2469478" y="4179116"/>
                </a:lnTo>
                <a:lnTo>
                  <a:pt x="0" y="4179116"/>
                </a:lnTo>
                <a:lnTo>
                  <a:pt x="0" y="0"/>
                </a:lnTo>
                <a:close/>
              </a:path>
            </a:pathLst>
          </a:custGeom>
          <a:blipFill>
            <a:blip xmlns:r="http://schemas.openxmlformats.org/officeDocument/2006/relationships" r:embed="rId4"/>
            <a:stretch>
              <a:fillRect l="0" t="0" r="0" b="0"/>
            </a:stretch>
          </a:blipFill>
        </p:spPr>
      </p:sp>
      <p:sp>
        <p:nvSpPr>
          <p:cNvPr id="1048661" name="Freeform 10"/>
          <p:cNvSpPr/>
          <p:nvPr/>
        </p:nvSpPr>
        <p:spPr>
          <a:xfrm rot="0" flipH="0" flipV="0">
            <a:off x="-949165" y="3059837"/>
            <a:ext cx="2334214" cy="4114800"/>
          </a:xfrm>
          <a:custGeom>
            <a:avLst/>
            <a:ahLst/>
            <a:rect l="l" t="t" r="r" b="b"/>
            <a:pathLst>
              <a:path w="2334214" h="4114800">
                <a:moveTo>
                  <a:pt x="0" y="0"/>
                </a:moveTo>
                <a:lnTo>
                  <a:pt x="2334214" y="0"/>
                </a:lnTo>
                <a:lnTo>
                  <a:pt x="2334214" y="4114800"/>
                </a:lnTo>
                <a:lnTo>
                  <a:pt x="0" y="4114800"/>
                </a:lnTo>
                <a:lnTo>
                  <a:pt x="0" y="0"/>
                </a:lnTo>
                <a:close/>
              </a:path>
            </a:pathLst>
          </a:custGeom>
          <a:blipFill>
            <a:blip xmlns:r="http://schemas.openxmlformats.org/officeDocument/2006/relationships"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SA</dc:title>
  <dc:creator>21051182G</dc:creator>
  <dcterms:created xsi:type="dcterms:W3CDTF">2006-08-15T10:00:00Z</dcterms:created>
  <dcterms:modified xsi:type="dcterms:W3CDTF">2024-05-31T00:13:50Z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875f3766106440ddbe803e2f0a3f26c1</vt:lpwstr>
  </property>
</Properties>
</file>