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3"/>
    <p:sldId id="260" r:id="rId4"/>
    <p:sldId id="257" r:id="rId5"/>
    <p:sldId id="258" r:id="rId6"/>
    <p:sldId id="259" r:id="rId7"/>
    <p:sldId id="261" r:id="rId8"/>
    <p:sldId id="262" r:id="rId9"/>
    <p:sldId id="264" r:id="rId10"/>
    <p:sldId id="265" r:id="rId11"/>
    <p:sldId id="267" r:id="rId12"/>
    <p:sldId id="274" r:id="rId13"/>
    <p:sldId id="275" r:id="rId14"/>
    <p:sldId id="279" r:id="rId15"/>
    <p:sldId id="280" r:id="rId16"/>
    <p:sldId id="281" r:id="rId17"/>
    <p:sldId id="266" r:id="rId18"/>
    <p:sldId id="288" r:id="rId19"/>
    <p:sldId id="283" r:id="rId20"/>
    <p:sldId id="284" r:id="rId21"/>
    <p:sldId id="285" r:id="rId22"/>
    <p:sldId id="286" r:id="rId23"/>
    <p:sldId id="287" r:id="rId24"/>
    <p:sldId id="290" r:id="rId25"/>
    <p:sldId id="291" r:id="rId26"/>
    <p:sldId id="292" r:id="rId27"/>
    <p:sldId id="293" r:id="rId28"/>
    <p:sldId id="298" r:id="rId29"/>
    <p:sldId id="29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lstStyle/>
          <a:p>
            <a:r>
              <a:rPr lang="en-US"/>
              <a:t>Lucky Tyagi</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lstStyle/>
          <a:p>
            <a:r>
              <a:rPr lang="en-US"/>
              <a:t>Lucky Tyagi</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lstStyle/>
          <a:p>
            <a:r>
              <a:rPr lang="en-US"/>
              <a:t>Lucky Tyagi</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lstStyle/>
          <a:p>
            <a:r>
              <a:rPr lang="en-US"/>
              <a:t>Lucky Tyagi</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lstStyle/>
          <a:p>
            <a:r>
              <a:rPr lang="en-US"/>
              <a:t>Lucky Tyagi</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4">
              <a:rPr lang="en-US" smtClean="0"/>
            </a:fld>
            <a:endParaRPr lang="en-US" smtClean="0"/>
          </a:p>
        </p:txBody>
      </p:sp>
      <p:sp>
        <p:nvSpPr>
          <p:cNvPr id="6" name="Footer Placeholder 5"/>
          <p:cNvSpPr>
            <a:spLocks noGrp="1"/>
          </p:cNvSpPr>
          <p:nvPr>
            <p:ph type="ftr" sz="quarter" idx="11"/>
          </p:nvPr>
        </p:nvSpPr>
        <p:spPr/>
        <p:txBody>
          <a:bodyPr/>
          <a:lstStyle/>
          <a:p>
            <a:r>
              <a:rPr lang="en-US"/>
              <a:t>Lucky Tyagi</a:t>
            </a:r>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4">
              <a:rPr lang="en-US" smtClean="0"/>
            </a:fld>
            <a:endParaRPr lang="en-US" smtClean="0"/>
          </a:p>
        </p:txBody>
      </p:sp>
      <p:sp>
        <p:nvSpPr>
          <p:cNvPr id="8" name="Footer Placeholder 7"/>
          <p:cNvSpPr>
            <a:spLocks noGrp="1"/>
          </p:cNvSpPr>
          <p:nvPr>
            <p:ph type="ftr" sz="quarter" idx="11"/>
          </p:nvPr>
        </p:nvSpPr>
        <p:spPr/>
        <p:txBody>
          <a:bodyPr/>
          <a:lstStyle/>
          <a:p>
            <a:r>
              <a:rPr lang="en-US"/>
              <a:t>Lucky Tyagi</a:t>
            </a:r>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4">
              <a:rPr lang="en-US" smtClean="0"/>
            </a:fld>
            <a:endParaRPr lang="en-US" smtClean="0"/>
          </a:p>
        </p:txBody>
      </p:sp>
      <p:sp>
        <p:nvSpPr>
          <p:cNvPr id="4" name="Footer Placeholder 3"/>
          <p:cNvSpPr>
            <a:spLocks noGrp="1"/>
          </p:cNvSpPr>
          <p:nvPr>
            <p:ph type="ftr" sz="quarter" idx="11"/>
          </p:nvPr>
        </p:nvSpPr>
        <p:spPr/>
        <p:txBody>
          <a:bodyPr/>
          <a:lstStyle/>
          <a:p>
            <a:r>
              <a:rPr lang="en-US"/>
              <a:t>Lucky Tyagi</a:t>
            </a:r>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4">
              <a:rPr lang="en-US" smtClean="0"/>
            </a:fld>
            <a:endParaRPr lang="en-US" smtClean="0"/>
          </a:p>
        </p:txBody>
      </p:sp>
      <p:sp>
        <p:nvSpPr>
          <p:cNvPr id="3" name="Footer Placeholder 2"/>
          <p:cNvSpPr>
            <a:spLocks noGrp="1"/>
          </p:cNvSpPr>
          <p:nvPr>
            <p:ph type="ftr" sz="quarter" idx="11"/>
          </p:nvPr>
        </p:nvSpPr>
        <p:spPr/>
        <p:txBody>
          <a:bodyPr/>
          <a:lstStyle/>
          <a:p>
            <a:r>
              <a:rPr lang="en-US"/>
              <a:t>Lucky Tyagi</a:t>
            </a:r>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4">
              <a:rPr lang="en-US" smtClean="0"/>
            </a:fld>
            <a:endParaRPr lang="en-US" smtClean="0"/>
          </a:p>
        </p:txBody>
      </p:sp>
      <p:sp>
        <p:nvSpPr>
          <p:cNvPr id="6" name="Footer Placeholder 5"/>
          <p:cNvSpPr>
            <a:spLocks noGrp="1"/>
          </p:cNvSpPr>
          <p:nvPr>
            <p:ph type="ftr" sz="quarter" idx="11"/>
          </p:nvPr>
        </p:nvSpPr>
        <p:spPr/>
        <p:txBody>
          <a:bodyPr/>
          <a:lstStyle/>
          <a:p>
            <a:r>
              <a:rPr lang="en-US"/>
              <a:t>Lucky Tyagi</a:t>
            </a:r>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4">
              <a:rPr lang="en-US" smtClean="0"/>
            </a:fld>
            <a:endParaRPr lang="en-US" smtClean="0"/>
          </a:p>
        </p:txBody>
      </p:sp>
      <p:sp>
        <p:nvSpPr>
          <p:cNvPr id="6" name="Footer Placeholder 5"/>
          <p:cNvSpPr>
            <a:spLocks noGrp="1"/>
          </p:cNvSpPr>
          <p:nvPr>
            <p:ph type="ftr" sz="quarter" idx="11"/>
          </p:nvPr>
        </p:nvSpPr>
        <p:spPr/>
        <p:txBody>
          <a:bodyPr/>
          <a:lstStyle/>
          <a:p>
            <a:r>
              <a:rPr lang="en-US"/>
              <a:t>Lucky Tyagi</a:t>
            </a:r>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4">
              <a:rPr lang="en-US" smtClean="0"/>
            </a:fld>
            <a:endParaRPr lang="en-US" smtClean="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Lucky Tyagi</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image" Target="../media/image31.jpe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37.jpe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jpeg"/><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image" Target="../media/image4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Title 3"/>
          <p:cNvSpPr>
            <a:spLocks noGrp="1"/>
          </p:cNvSpPr>
          <p:nvPr>
            <p:ph type="title"/>
          </p:nvPr>
        </p:nvSpPr>
        <p:spPr>
          <a:xfrm>
            <a:off x="838200" y="365760"/>
            <a:ext cx="10515600" cy="668655"/>
          </a:xfrm>
        </p:spPr>
        <p:txBody>
          <a:bodyPr>
            <a:normAutofit fontScale="90000"/>
          </a:bodyPr>
          <a:p>
            <a:pPr algn="ctr"/>
            <a:r>
              <a:rPr lang="x-none" altLang="en-IN">
                <a:ln w="10160">
                  <a:solidFill>
                    <a:schemeClr val="accent5"/>
                  </a:solidFill>
                  <a:prstDash val="solid"/>
                </a:ln>
                <a:solidFill>
                  <a:srgbClr val="FFFFFF"/>
                </a:solidFill>
                <a:effectLst>
                  <a:outerShdw blurRad="38100" dist="22860" dir="5400000" algn="tl" rotWithShape="0">
                    <a:srgbClr val="000000">
                      <a:alpha val="30000"/>
                    </a:srgbClr>
                  </a:outerShdw>
                </a:effectLst>
              </a:rPr>
              <a:t>FRESHERS TRAINING</a:t>
            </a:r>
            <a:endParaRPr lang="x-none" altLang="en-IN">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Date Placeholder 7"/>
          <p:cNvSpPr>
            <a:spLocks noGrp="1"/>
          </p:cNvSpPr>
          <p:nvPr>
            <p:ph type="dt" sz="half" idx="10"/>
          </p:nvPr>
        </p:nvSpPr>
        <p:spPr/>
        <p:txBody>
          <a:bodyPr/>
          <a:p>
            <a:fld id="{FDE934FF-F4E1-47C5-9CA5-30A81DDE2BE4}" type="datetime4">
              <a:rPr lang="en-US" sz="1400" smtClean="0"/>
            </a:fld>
            <a:endParaRPr lang="en-US" sz="1400" smtClean="0"/>
          </a:p>
        </p:txBody>
      </p:sp>
      <p:sp>
        <p:nvSpPr>
          <p:cNvPr id="9" name="Slide Number Placeholder 8"/>
          <p:cNvSpPr>
            <a:spLocks noGrp="1"/>
          </p:cNvSpPr>
          <p:nvPr>
            <p:ph type="sldNum" sz="quarter" idx="12"/>
          </p:nvPr>
        </p:nvSpPr>
        <p:spPr/>
        <p:txBody>
          <a:bodyPr/>
          <a:p>
            <a:fld id="{B3561BA9-CDCF-4958-B8AB-66F3BF063E13}" type="slidenum">
              <a:rPr lang="en-US" sz="1400" smtClean="0"/>
            </a:fld>
            <a:endParaRPr lang="en-US" sz="1400" smtClean="0"/>
          </a:p>
        </p:txBody>
      </p:sp>
      <p:sp>
        <p:nvSpPr>
          <p:cNvPr id="10" name="Footer Placeholder 9"/>
          <p:cNvSpPr>
            <a:spLocks noGrp="1"/>
          </p:cNvSpPr>
          <p:nvPr>
            <p:ph type="ftr" sz="quarter" idx="11"/>
          </p:nvPr>
        </p:nvSpPr>
        <p:spPr/>
        <p:txBody>
          <a:bodyPr/>
          <a:p>
            <a:r>
              <a:rPr lang="en-US" sz="1400"/>
              <a:t>Lucky Tyagi</a:t>
            </a:r>
            <a:endParaRPr lang="en-US" sz="1400"/>
          </a:p>
        </p:txBody>
      </p:sp>
      <p:sp>
        <p:nvSpPr>
          <p:cNvPr id="11" name="Title 3"/>
          <p:cNvSpPr>
            <a:spLocks noGrp="1"/>
          </p:cNvSpPr>
          <p:nvPr/>
        </p:nvSpPr>
        <p:spPr>
          <a:xfrm>
            <a:off x="991870" y="1915795"/>
            <a:ext cx="10515600" cy="39160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x-none" altLang="en-IN"/>
          </a:p>
        </p:txBody>
      </p:sp>
      <p:sp>
        <p:nvSpPr>
          <p:cNvPr id="13" name="Content Placeholder 12"/>
          <p:cNvSpPr>
            <a:spLocks noGrp="1"/>
          </p:cNvSpPr>
          <p:nvPr>
            <p:ph idx="1"/>
          </p:nvPr>
        </p:nvSpPr>
        <p:spPr/>
        <p:txBody>
          <a:bodyPr>
            <a:normAutofit fontScale="60000"/>
          </a:bodyPr>
          <a:p>
            <a:pPr marL="0" indent="0" algn="ctr">
              <a:buNone/>
            </a:pPr>
            <a:endParaRPr lang="x-none" altLang="en-IN"/>
          </a:p>
          <a:p>
            <a:pPr marL="0" indent="0" algn="ctr">
              <a:buNone/>
            </a:pPr>
            <a:endParaRPr lang="x-none" altLang="en-IN"/>
          </a:p>
          <a:p>
            <a:pPr marL="0" indent="0" algn="ctr">
              <a:buNone/>
            </a:pPr>
            <a:endParaRPr lang="x-none" altLang="en-IN"/>
          </a:p>
          <a:p>
            <a:pPr marL="0" indent="0" algn="ctr">
              <a:buNone/>
            </a:pPr>
            <a:endParaRPr lang="x-none" altLang="en-IN"/>
          </a:p>
          <a:p>
            <a:pPr marL="0" indent="0" algn="l">
              <a:buNone/>
            </a:pPr>
            <a:r>
              <a:rPr lang="x-none" altLang="en-IN"/>
              <a:t>					</a:t>
            </a:r>
            <a:endParaRPr lang="x-none" altLang="en-IN"/>
          </a:p>
          <a:p>
            <a:pPr marL="0" indent="0" algn="l">
              <a:buNone/>
            </a:pPr>
            <a:endParaRPr lang="x-none" altLang="en-IN" sz="1400"/>
          </a:p>
          <a:p>
            <a:pPr marL="0" indent="0" algn="l">
              <a:buNone/>
            </a:pPr>
            <a:r>
              <a:rPr lang="x-none" altLang="en-IN" sz="1400"/>
              <a:t>							</a:t>
            </a:r>
            <a:endParaRPr lang="x-none" altLang="en-IN" sz="1400"/>
          </a:p>
          <a:p>
            <a:pPr marL="0" indent="0" algn="l">
              <a:buNone/>
            </a:pPr>
            <a:endParaRPr lang="x-none" altLang="en-IN" sz="1400"/>
          </a:p>
          <a:p>
            <a:pPr marL="0" indent="0" algn="l">
              <a:buNone/>
            </a:pPr>
            <a:endParaRPr lang="x-none" altLang="en-IN" sz="1400"/>
          </a:p>
          <a:p>
            <a:pPr marL="0" indent="0" algn="l">
              <a:buNone/>
            </a:pPr>
            <a:endParaRPr lang="x-none" altLang="en-IN" sz="1400"/>
          </a:p>
          <a:p>
            <a:pPr marL="0" indent="0" algn="l">
              <a:buNone/>
            </a:pPr>
            <a:endParaRPr lang="x-none" altLang="en-IN" sz="1400"/>
          </a:p>
          <a:p>
            <a:pPr marL="0" indent="0" algn="l">
              <a:buNone/>
            </a:pPr>
            <a:endParaRPr lang="x-none" altLang="en-IN" sz="1400"/>
          </a:p>
          <a:p>
            <a:pPr marL="0" indent="0" algn="l">
              <a:buNone/>
            </a:pPr>
            <a:r>
              <a:rPr lang="x-none" altLang="en-IN" sz="2000"/>
              <a:t>							</a:t>
            </a:r>
            <a:r>
              <a:rPr lang="x-none" altLang="en-IN" sz="2000">
                <a:solidFill>
                  <a:schemeClr val="bg1"/>
                </a:solidFill>
              </a:rPr>
              <a:t>Day Incharge 	: Seshagopalan</a:t>
            </a:r>
            <a:endParaRPr lang="x-none" altLang="en-IN" sz="2000">
              <a:solidFill>
                <a:schemeClr val="bg1"/>
              </a:solidFill>
            </a:endParaRPr>
          </a:p>
          <a:p>
            <a:pPr marL="0" indent="0" algn="l">
              <a:buNone/>
            </a:pPr>
            <a:r>
              <a:rPr lang="x-none" altLang="en-IN" sz="2000">
                <a:solidFill>
                  <a:schemeClr val="bg1"/>
                </a:solidFill>
              </a:rPr>
              <a:t>							Session Handler	: Lucky Tyagi</a:t>
            </a:r>
            <a:endParaRPr lang="x-none" altLang="en-IN" sz="2000">
              <a:solidFill>
                <a:schemeClr val="bg1"/>
              </a:solidFill>
            </a:endParaRPr>
          </a:p>
          <a:p>
            <a:pPr marL="0" indent="0" algn="l">
              <a:buNone/>
            </a:pPr>
            <a:r>
              <a:rPr lang="x-none" altLang="en-IN" sz="2000">
                <a:solidFill>
                  <a:schemeClr val="bg1"/>
                </a:solidFill>
              </a:rPr>
              <a:t>									(lucky.j@e-consystems.com)</a:t>
            </a:r>
            <a:endParaRPr lang="x-none" altLang="en-IN" sz="2000">
              <a:solidFill>
                <a:schemeClr val="bg1"/>
              </a:solidFill>
            </a:endParaRPr>
          </a:p>
          <a:p>
            <a:pPr marL="0" indent="0" algn="ctr">
              <a:buNone/>
            </a:pPr>
            <a:endParaRPr lang="x-none" altLang="en-IN" sz="2000">
              <a:solidFill>
                <a:schemeClr val="bg1"/>
              </a:solidFill>
            </a:endParaRPr>
          </a:p>
        </p:txBody>
      </p:sp>
      <p:sp>
        <p:nvSpPr>
          <p:cNvPr id="15" name="Oval 14"/>
          <p:cNvSpPr/>
          <p:nvPr/>
        </p:nvSpPr>
        <p:spPr>
          <a:xfrm>
            <a:off x="4285615" y="1186180"/>
            <a:ext cx="3385185" cy="320992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6" name="Oval 15"/>
          <p:cNvSpPr/>
          <p:nvPr/>
        </p:nvSpPr>
        <p:spPr>
          <a:xfrm>
            <a:off x="4422140" y="1337310"/>
            <a:ext cx="3092450" cy="29152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x-none" altLang="en-IN"/>
          </a:p>
        </p:txBody>
      </p:sp>
      <p:sp>
        <p:nvSpPr>
          <p:cNvPr id="19" name="TextBox 18"/>
          <p:cNvSpPr txBox="1"/>
          <p:nvPr/>
        </p:nvSpPr>
        <p:spPr>
          <a:xfrm>
            <a:off x="4486910" y="2286635"/>
            <a:ext cx="2900680" cy="972820"/>
          </a:xfrm>
          <a:prstGeom prst="rect">
            <a:avLst/>
          </a:prstGeom>
          <a:noFill/>
        </p:spPr>
        <p:txBody>
          <a:bodyPr wrap="square" rtlCol="0">
            <a:spAutoFit/>
          </a:bodyPr>
          <a:p>
            <a:pPr algn="ctr"/>
            <a:r>
              <a:rPr lang="x-none" altLang="en-IN" sz="2800">
                <a:ln w="10160">
                  <a:solidFill>
                    <a:schemeClr val="accent5"/>
                  </a:solidFill>
                  <a:prstDash val="solid"/>
                </a:ln>
                <a:solidFill>
                  <a:schemeClr val="tx1">
                    <a:lumMod val="65000"/>
                    <a:lumOff val="35000"/>
                  </a:schemeClr>
                </a:solidFill>
                <a:effectLst>
                  <a:glow rad="139700">
                    <a:schemeClr val="accent6">
                      <a:satMod val="175000"/>
                      <a:alpha val="40000"/>
                    </a:schemeClr>
                  </a:glow>
                  <a:outerShdw blurRad="38100" dist="22860" dir="5400000" algn="tl" rotWithShape="0">
                    <a:srgbClr val="000000">
                      <a:alpha val="30000"/>
                    </a:srgbClr>
                  </a:outerShdw>
                </a:effectLst>
              </a:rPr>
              <a:t>INTRODUCTION </a:t>
            </a:r>
            <a:endParaRPr lang="x-none" altLang="en-IN" sz="2800">
              <a:ln w="10160">
                <a:solidFill>
                  <a:schemeClr val="accent5"/>
                </a:solidFill>
                <a:prstDash val="solid"/>
              </a:ln>
              <a:solidFill>
                <a:schemeClr val="tx1">
                  <a:lumMod val="65000"/>
                  <a:lumOff val="35000"/>
                </a:schemeClr>
              </a:solidFill>
              <a:effectLst>
                <a:glow rad="139700">
                  <a:schemeClr val="accent6">
                    <a:satMod val="175000"/>
                    <a:alpha val="40000"/>
                  </a:schemeClr>
                </a:glow>
                <a:outerShdw blurRad="38100" dist="22860" dir="5400000" algn="tl" rotWithShape="0">
                  <a:srgbClr val="000000">
                    <a:alpha val="30000"/>
                  </a:srgbClr>
                </a:outerShdw>
              </a:effectLst>
            </a:endParaRPr>
          </a:p>
          <a:p>
            <a:pPr algn="ctr"/>
            <a:r>
              <a:rPr lang="x-none" altLang="en-IN" sz="2800">
                <a:ln w="10160">
                  <a:solidFill>
                    <a:schemeClr val="accent5"/>
                  </a:solidFill>
                  <a:prstDash val="solid"/>
                </a:ln>
                <a:solidFill>
                  <a:schemeClr val="tx1">
                    <a:lumMod val="65000"/>
                    <a:lumOff val="35000"/>
                  </a:schemeClr>
                </a:solidFill>
                <a:effectLst>
                  <a:glow rad="139700">
                    <a:schemeClr val="accent6">
                      <a:satMod val="175000"/>
                      <a:alpha val="40000"/>
                    </a:schemeClr>
                  </a:glow>
                  <a:outerShdw blurRad="38100" dist="22860" dir="5400000" algn="tl" rotWithShape="0">
                    <a:srgbClr val="000000">
                      <a:alpha val="30000"/>
                    </a:srgbClr>
                  </a:outerShdw>
                </a:effectLst>
              </a:rPr>
              <a:t>TO</a:t>
            </a:r>
            <a:endParaRPr lang="x-none" altLang="en-IN" sz="2800">
              <a:ln w="10160">
                <a:solidFill>
                  <a:schemeClr val="accent5"/>
                </a:solidFill>
                <a:prstDash val="solid"/>
              </a:ln>
              <a:solidFill>
                <a:schemeClr val="tx1">
                  <a:lumMod val="65000"/>
                  <a:lumOff val="35000"/>
                </a:schemeClr>
              </a:solidFill>
              <a:effectLst>
                <a:glow rad="139700">
                  <a:schemeClr val="accent6">
                    <a:satMod val="175000"/>
                    <a:alpha val="40000"/>
                  </a:schemeClr>
                </a:glow>
                <a:outerShdw blurRad="38100" dist="22860" dir="5400000" algn="tl" rotWithShape="0">
                  <a:srgbClr val="000000">
                    <a:alpha val="30000"/>
                  </a:srgbClr>
                </a:outerShdw>
              </a:effectLst>
            </a:endParaRPr>
          </a:p>
        </p:txBody>
      </p:sp>
      <p:sp>
        <p:nvSpPr>
          <p:cNvPr id="20" name="椭圆 34"/>
          <p:cNvSpPr/>
          <p:nvPr/>
        </p:nvSpPr>
        <p:spPr>
          <a:xfrm>
            <a:off x="2881630" y="1654175"/>
            <a:ext cx="574040" cy="592455"/>
          </a:xfrm>
          <a:prstGeom prst="ellipse">
            <a:avLst/>
          </a:prstGeom>
          <a:solidFill>
            <a:srgbClr val="9CDC5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lvl="0" algn="ctr" eaLnBrk="1" hangingPunct="1"/>
            <a:r>
              <a:rPr lang="x-none" altLang="en-US" sz="1200" dirty="0">
                <a:solidFill>
                  <a:schemeClr val="bg1"/>
                </a:solidFill>
                <a:latin typeface="微软雅黑" pitchFamily="34" charset="-122"/>
                <a:ea typeface="微软雅黑" pitchFamily="34" charset="-122"/>
              </a:rPr>
              <a:t>OS</a:t>
            </a:r>
            <a:endParaRPr lang="x-none" altLang="en-US" sz="1200" dirty="0">
              <a:solidFill>
                <a:schemeClr val="bg1"/>
              </a:solidFill>
              <a:latin typeface="微软雅黑" pitchFamily="34" charset="-122"/>
              <a:ea typeface="微软雅黑" pitchFamily="34" charset="-122"/>
            </a:endParaRPr>
          </a:p>
        </p:txBody>
      </p:sp>
      <p:sp>
        <p:nvSpPr>
          <p:cNvPr id="21" name="椭圆 34"/>
          <p:cNvSpPr/>
          <p:nvPr/>
        </p:nvSpPr>
        <p:spPr>
          <a:xfrm>
            <a:off x="8489950" y="3972560"/>
            <a:ext cx="996950" cy="915670"/>
          </a:xfrm>
          <a:prstGeom prst="ellipse">
            <a:avLst/>
          </a:prstGeom>
          <a:solidFill>
            <a:srgbClr val="9CDC5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lvl="0" algn="ctr" eaLnBrk="1" hangingPunct="1"/>
            <a:r>
              <a:rPr lang="x-none" altLang="en-US" sz="1200" dirty="0">
                <a:solidFill>
                  <a:schemeClr val="bg1"/>
                </a:solidFill>
                <a:latin typeface="微软雅黑" pitchFamily="34" charset="-122"/>
                <a:ea typeface="微软雅黑" pitchFamily="34" charset="-122"/>
              </a:rPr>
              <a:t>GCC</a:t>
            </a:r>
            <a:endParaRPr lang="x-none" altLang="en-US" sz="1200" dirty="0">
              <a:solidFill>
                <a:schemeClr val="bg1"/>
              </a:solidFill>
              <a:latin typeface="微软雅黑" pitchFamily="34" charset="-122"/>
              <a:ea typeface="微软雅黑" pitchFamily="34" charset="-122"/>
            </a:endParaRPr>
          </a:p>
          <a:p>
            <a:pPr lvl="0" algn="ctr" eaLnBrk="1" hangingPunct="1"/>
            <a:r>
              <a:rPr lang="x-none" altLang="en-US" sz="1200" dirty="0">
                <a:solidFill>
                  <a:schemeClr val="bg1"/>
                </a:solidFill>
                <a:latin typeface="微软雅黑" pitchFamily="34" charset="-122"/>
                <a:ea typeface="微软雅黑" pitchFamily="34" charset="-122"/>
              </a:rPr>
              <a:t>Compiler</a:t>
            </a:r>
            <a:endParaRPr lang="x-none" altLang="en-US" sz="1200" dirty="0">
              <a:solidFill>
                <a:schemeClr val="bg1"/>
              </a:solidFill>
              <a:latin typeface="微软雅黑" pitchFamily="34" charset="-122"/>
              <a:ea typeface="微软雅黑" pitchFamily="34" charset="-122"/>
            </a:endParaRPr>
          </a:p>
        </p:txBody>
      </p:sp>
      <p:sp>
        <p:nvSpPr>
          <p:cNvPr id="22" name="椭圆 34"/>
          <p:cNvSpPr/>
          <p:nvPr/>
        </p:nvSpPr>
        <p:spPr>
          <a:xfrm>
            <a:off x="1720850" y="3253740"/>
            <a:ext cx="1198880" cy="1181735"/>
          </a:xfrm>
          <a:prstGeom prst="ellipse">
            <a:avLst/>
          </a:prstGeom>
          <a:solidFill>
            <a:srgbClr val="9CDC5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lvl="0" algn="ctr" eaLnBrk="1" hangingPunct="1"/>
            <a:r>
              <a:rPr lang="x-none" altLang="en-US" sz="1200" dirty="0">
                <a:solidFill>
                  <a:schemeClr val="bg1"/>
                </a:solidFill>
                <a:latin typeface="微软雅黑" pitchFamily="34" charset="-122"/>
                <a:ea typeface="微软雅黑" pitchFamily="34" charset="-122"/>
              </a:rPr>
              <a:t>Linux</a:t>
            </a:r>
            <a:endParaRPr lang="x-none" altLang="en-US" sz="1200" dirty="0">
              <a:solidFill>
                <a:schemeClr val="bg1"/>
              </a:solidFill>
              <a:latin typeface="微软雅黑" pitchFamily="34" charset="-122"/>
              <a:ea typeface="微软雅黑" pitchFamily="34" charset="-122"/>
            </a:endParaRPr>
          </a:p>
          <a:p>
            <a:pPr lvl="0" algn="ctr" eaLnBrk="1" hangingPunct="1"/>
            <a:r>
              <a:rPr lang="x-none" altLang="en-US" sz="1200" dirty="0">
                <a:solidFill>
                  <a:schemeClr val="bg1"/>
                </a:solidFill>
                <a:latin typeface="微软雅黑" pitchFamily="34" charset="-122"/>
                <a:ea typeface="微软雅黑" pitchFamily="34" charset="-122"/>
              </a:rPr>
              <a:t>Commands</a:t>
            </a:r>
            <a:endParaRPr lang="x-none" altLang="en-US" sz="1200" dirty="0">
              <a:solidFill>
                <a:schemeClr val="bg1"/>
              </a:solidFill>
              <a:latin typeface="微软雅黑" pitchFamily="34" charset="-122"/>
              <a:ea typeface="微软雅黑" pitchFamily="34" charset="-122"/>
            </a:endParaRPr>
          </a:p>
        </p:txBody>
      </p:sp>
      <p:sp>
        <p:nvSpPr>
          <p:cNvPr id="23" name="椭圆 34"/>
          <p:cNvSpPr/>
          <p:nvPr/>
        </p:nvSpPr>
        <p:spPr>
          <a:xfrm>
            <a:off x="8147050" y="2691765"/>
            <a:ext cx="826135" cy="814705"/>
          </a:xfrm>
          <a:prstGeom prst="ellipse">
            <a:avLst/>
          </a:prstGeom>
          <a:solidFill>
            <a:srgbClr val="9CDC5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lvl="0" algn="ctr" eaLnBrk="1" hangingPunct="1"/>
            <a:r>
              <a:rPr lang="x-none" altLang="en-US" sz="1200" dirty="0">
                <a:solidFill>
                  <a:schemeClr val="bg1"/>
                </a:solidFill>
                <a:latin typeface="微软雅黑" pitchFamily="34" charset="-122"/>
                <a:ea typeface="微软雅黑" pitchFamily="34" charset="-122"/>
              </a:rPr>
              <a:t>Cross</a:t>
            </a:r>
            <a:endParaRPr lang="x-none" altLang="en-US" sz="1200" dirty="0">
              <a:solidFill>
                <a:schemeClr val="bg1"/>
              </a:solidFill>
              <a:latin typeface="微软雅黑" pitchFamily="34" charset="-122"/>
              <a:ea typeface="微软雅黑" pitchFamily="34" charset="-122"/>
            </a:endParaRPr>
          </a:p>
          <a:p>
            <a:pPr lvl="0" algn="ctr" eaLnBrk="1" hangingPunct="1"/>
            <a:r>
              <a:rPr lang="x-none" altLang="en-US" sz="1200" dirty="0">
                <a:solidFill>
                  <a:schemeClr val="bg1"/>
                </a:solidFill>
                <a:latin typeface="微软雅黑" pitchFamily="34" charset="-122"/>
                <a:ea typeface="微软雅黑" pitchFamily="34" charset="-122"/>
              </a:rPr>
              <a:t>Compile</a:t>
            </a:r>
            <a:endParaRPr lang="x-none" altLang="en-US" sz="1200" dirty="0">
              <a:solidFill>
                <a:schemeClr val="bg1"/>
              </a:solidFill>
              <a:latin typeface="微软雅黑" pitchFamily="34" charset="-122"/>
              <a:ea typeface="微软雅黑" pitchFamily="34" charset="-122"/>
            </a:endParaRPr>
          </a:p>
        </p:txBody>
      </p:sp>
      <p:sp>
        <p:nvSpPr>
          <p:cNvPr id="24" name="椭圆 34"/>
          <p:cNvSpPr/>
          <p:nvPr/>
        </p:nvSpPr>
        <p:spPr>
          <a:xfrm>
            <a:off x="3916045" y="4855845"/>
            <a:ext cx="1154430" cy="1137285"/>
          </a:xfrm>
          <a:prstGeom prst="ellipse">
            <a:avLst/>
          </a:prstGeom>
          <a:solidFill>
            <a:srgbClr val="9CDC5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lvl="0" algn="ctr" eaLnBrk="1" hangingPunct="1"/>
            <a:r>
              <a:rPr lang="x-none" altLang="en-US" sz="1200" dirty="0">
                <a:solidFill>
                  <a:schemeClr val="bg1"/>
                </a:solidFill>
                <a:latin typeface="微软雅黑" pitchFamily="34" charset="-122"/>
                <a:ea typeface="微软雅黑" pitchFamily="34" charset="-122"/>
              </a:rPr>
              <a:t>Vim</a:t>
            </a:r>
            <a:endParaRPr lang="x-none" altLang="en-US" sz="1200" dirty="0">
              <a:solidFill>
                <a:schemeClr val="bg1"/>
              </a:solidFill>
              <a:latin typeface="微软雅黑" pitchFamily="34" charset="-122"/>
              <a:ea typeface="微软雅黑" pitchFamily="34" charset="-122"/>
            </a:endParaRPr>
          </a:p>
          <a:p>
            <a:pPr lvl="0" algn="ctr" eaLnBrk="1" hangingPunct="1"/>
            <a:r>
              <a:rPr lang="x-none" altLang="en-US" sz="1200" dirty="0">
                <a:solidFill>
                  <a:schemeClr val="bg1"/>
                </a:solidFill>
                <a:latin typeface="微软雅黑" pitchFamily="34" charset="-122"/>
                <a:ea typeface="微软雅黑" pitchFamily="34" charset="-122"/>
              </a:rPr>
              <a:t>Sample</a:t>
            </a:r>
            <a:endParaRPr lang="x-none" altLang="en-US" sz="1200" dirty="0">
              <a:solidFill>
                <a:schemeClr val="bg1"/>
              </a:solidFill>
              <a:latin typeface="微软雅黑" pitchFamily="34" charset="-122"/>
              <a:ea typeface="微软雅黑" pitchFamily="34" charset="-122"/>
            </a:endParaRPr>
          </a:p>
          <a:p>
            <a:pPr lvl="0" algn="ctr" eaLnBrk="1" hangingPunct="1"/>
            <a:r>
              <a:rPr lang="x-none" altLang="en-US" sz="1200" dirty="0">
                <a:solidFill>
                  <a:schemeClr val="bg1"/>
                </a:solidFill>
                <a:latin typeface="微软雅黑" pitchFamily="34" charset="-122"/>
                <a:ea typeface="微软雅黑" pitchFamily="34" charset="-122"/>
              </a:rPr>
              <a:t>C Code</a:t>
            </a:r>
            <a:endParaRPr lang="x-none" altLang="en-US" sz="1200" dirty="0">
              <a:solidFill>
                <a:schemeClr val="bg1"/>
              </a:solidFill>
              <a:latin typeface="微软雅黑" pitchFamily="34" charset="-122"/>
              <a:ea typeface="微软雅黑" pitchFamily="34" charset="-122"/>
            </a:endParaRPr>
          </a:p>
        </p:txBody>
      </p:sp>
      <p:sp>
        <p:nvSpPr>
          <p:cNvPr id="25" name="椭圆 34"/>
          <p:cNvSpPr/>
          <p:nvPr/>
        </p:nvSpPr>
        <p:spPr>
          <a:xfrm>
            <a:off x="8730615" y="1076960"/>
            <a:ext cx="978535" cy="955040"/>
          </a:xfrm>
          <a:prstGeom prst="ellipse">
            <a:avLst/>
          </a:prstGeom>
          <a:solidFill>
            <a:srgbClr val="9CDC5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lvl="0" algn="ctr" eaLnBrk="1" hangingPunct="1"/>
            <a:r>
              <a:rPr lang="x-none" altLang="en-US" sz="1200" dirty="0">
                <a:solidFill>
                  <a:schemeClr val="bg1"/>
                </a:solidFill>
                <a:latin typeface="微软雅黑" pitchFamily="34" charset="-122"/>
                <a:ea typeface="微软雅黑" pitchFamily="34" charset="-122"/>
              </a:rPr>
              <a:t>Program Execution</a:t>
            </a:r>
            <a:endParaRPr lang="x-none" altLang="en-US" sz="1200" dirty="0">
              <a:solidFill>
                <a:schemeClr val="bg1"/>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pic>
        <p:nvPicPr>
          <p:cNvPr id="7" name="Picture 6" descr="bios1"/>
          <p:cNvPicPr>
            <a:picLocks noChangeAspect="1"/>
          </p:cNvPicPr>
          <p:nvPr/>
        </p:nvPicPr>
        <p:blipFill>
          <a:blip r:embed="rId1"/>
          <a:stretch>
            <a:fillRect/>
          </a:stretch>
        </p:blipFill>
        <p:spPr>
          <a:xfrm>
            <a:off x="252095" y="247015"/>
            <a:ext cx="2195195" cy="772160"/>
          </a:xfrm>
          <a:prstGeom prst="rect">
            <a:avLst/>
          </a:prstGeom>
        </p:spPr>
      </p:pic>
      <p:sp>
        <p:nvSpPr>
          <p:cNvPr id="9" name="Rounded Rectangular Callout 8"/>
          <p:cNvSpPr/>
          <p:nvPr/>
        </p:nvSpPr>
        <p:spPr>
          <a:xfrm flipV="1">
            <a:off x="2719705" y="1022350"/>
            <a:ext cx="5485130" cy="2711450"/>
          </a:xfrm>
          <a:prstGeom prst="wedgeRoundRectCallout">
            <a:avLst>
              <a:gd name="adj1" fmla="val -54237"/>
              <a:gd name="adj2" fmla="val 71779"/>
              <a:gd name="adj3" fmla="val 16667"/>
            </a:avLst>
          </a:prstGeom>
          <a:solidFill>
            <a:schemeClr val="tx1">
              <a:lumMod val="85000"/>
              <a:lumOff val="15000"/>
              <a:alpha val="41000"/>
            </a:schemeClr>
          </a:solid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pic>
        <p:nvPicPr>
          <p:cNvPr id="12" name="Picture 11" descr="mbr1"/>
          <p:cNvPicPr>
            <a:picLocks noChangeAspect="1"/>
          </p:cNvPicPr>
          <p:nvPr/>
        </p:nvPicPr>
        <p:blipFill>
          <a:blip r:embed="rId2"/>
          <a:stretch>
            <a:fillRect/>
          </a:stretch>
        </p:blipFill>
        <p:spPr>
          <a:xfrm>
            <a:off x="660400" y="1349375"/>
            <a:ext cx="1379220" cy="481965"/>
          </a:xfrm>
          <a:prstGeom prst="rect">
            <a:avLst/>
          </a:prstGeom>
        </p:spPr>
      </p:pic>
      <p:pic>
        <p:nvPicPr>
          <p:cNvPr id="13" name="Picture 12" descr="runlevel1"/>
          <p:cNvPicPr>
            <a:picLocks noChangeAspect="1"/>
          </p:cNvPicPr>
          <p:nvPr/>
        </p:nvPicPr>
        <p:blipFill>
          <a:blip r:embed="rId3"/>
          <a:stretch>
            <a:fillRect/>
          </a:stretch>
        </p:blipFill>
        <p:spPr>
          <a:xfrm>
            <a:off x="688340" y="5122545"/>
            <a:ext cx="1395730" cy="487680"/>
          </a:xfrm>
          <a:prstGeom prst="rect">
            <a:avLst/>
          </a:prstGeom>
        </p:spPr>
      </p:pic>
      <p:pic>
        <p:nvPicPr>
          <p:cNvPr id="14" name="Picture 13" descr="kernel1"/>
          <p:cNvPicPr>
            <a:picLocks noChangeAspect="1"/>
          </p:cNvPicPr>
          <p:nvPr/>
        </p:nvPicPr>
        <p:blipFill>
          <a:blip r:embed="rId4"/>
          <a:stretch>
            <a:fillRect/>
          </a:stretch>
        </p:blipFill>
        <p:spPr>
          <a:xfrm>
            <a:off x="676275" y="3208655"/>
            <a:ext cx="1370330" cy="485140"/>
          </a:xfrm>
          <a:prstGeom prst="rect">
            <a:avLst/>
          </a:prstGeom>
        </p:spPr>
      </p:pic>
      <p:pic>
        <p:nvPicPr>
          <p:cNvPr id="15" name="Picture 14" descr="init1"/>
          <p:cNvPicPr>
            <a:picLocks noChangeAspect="1"/>
          </p:cNvPicPr>
          <p:nvPr/>
        </p:nvPicPr>
        <p:blipFill>
          <a:blip r:embed="rId5"/>
          <a:stretch>
            <a:fillRect/>
          </a:stretch>
        </p:blipFill>
        <p:spPr>
          <a:xfrm>
            <a:off x="660400" y="4142105"/>
            <a:ext cx="1405890" cy="501015"/>
          </a:xfrm>
          <a:prstGeom prst="rect">
            <a:avLst/>
          </a:prstGeom>
        </p:spPr>
      </p:pic>
      <p:pic>
        <p:nvPicPr>
          <p:cNvPr id="16" name="Picture 15" descr="grub1"/>
          <p:cNvPicPr>
            <a:picLocks noChangeAspect="1"/>
          </p:cNvPicPr>
          <p:nvPr/>
        </p:nvPicPr>
        <p:blipFill>
          <a:blip r:embed="rId6"/>
          <a:stretch>
            <a:fillRect/>
          </a:stretch>
        </p:blipFill>
        <p:spPr>
          <a:xfrm>
            <a:off x="666750" y="2245360"/>
            <a:ext cx="1393190" cy="473710"/>
          </a:xfrm>
          <a:prstGeom prst="rect">
            <a:avLst/>
          </a:prstGeom>
        </p:spPr>
      </p:pic>
      <p:sp>
        <p:nvSpPr>
          <p:cNvPr id="17" name="TextBox 16"/>
          <p:cNvSpPr txBox="1"/>
          <p:nvPr/>
        </p:nvSpPr>
        <p:spPr>
          <a:xfrm>
            <a:off x="2938780" y="1099820"/>
            <a:ext cx="4972685" cy="2578100"/>
          </a:xfrm>
          <a:prstGeom prst="rect">
            <a:avLst/>
          </a:prstGeom>
          <a:noFill/>
        </p:spPr>
        <p:txBody>
          <a:bodyPr wrap="square" rtlCol="0">
            <a:spAutoFit/>
          </a:bodyPr>
          <a:p>
            <a:pPr marL="285750" indent="-285750">
              <a:buFont typeface="Arial" panose="02080604020202020204" charset="0"/>
              <a:buChar char="•"/>
            </a:pPr>
            <a:r>
              <a:rPr lang="x-none" altLang="en-IN">
                <a:solidFill>
                  <a:schemeClr val="bg1"/>
                </a:solidFill>
              </a:rPr>
              <a:t>Basic Input/Output System</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Performs some system integrity checks</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Searches, loads, and executes the boot loader program.</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Once the boot loader program is detected and loaded into the memory, BIOS gives the control to it.</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BIOS loads and executes the MBR boot loader.</a:t>
            </a:r>
            <a:endParaRPr lang="x-none" altLang="en-IN">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pic>
        <p:nvPicPr>
          <p:cNvPr id="7" name="Picture 6" descr="bios1"/>
          <p:cNvPicPr>
            <a:picLocks noChangeAspect="1"/>
          </p:cNvPicPr>
          <p:nvPr/>
        </p:nvPicPr>
        <p:blipFill>
          <a:blip r:embed="rId1"/>
          <a:stretch>
            <a:fillRect/>
          </a:stretch>
        </p:blipFill>
        <p:spPr>
          <a:xfrm>
            <a:off x="673100" y="395605"/>
            <a:ext cx="1352550" cy="475615"/>
          </a:xfrm>
          <a:prstGeom prst="rect">
            <a:avLst/>
          </a:prstGeom>
        </p:spPr>
      </p:pic>
      <p:pic>
        <p:nvPicPr>
          <p:cNvPr id="12" name="Picture 11" descr="mbr1"/>
          <p:cNvPicPr>
            <a:picLocks noChangeAspect="1"/>
          </p:cNvPicPr>
          <p:nvPr/>
        </p:nvPicPr>
        <p:blipFill>
          <a:blip r:embed="rId2"/>
          <a:stretch>
            <a:fillRect/>
          </a:stretch>
        </p:blipFill>
        <p:spPr>
          <a:xfrm>
            <a:off x="231140" y="1198880"/>
            <a:ext cx="2238375" cy="782320"/>
          </a:xfrm>
          <a:prstGeom prst="rect">
            <a:avLst/>
          </a:prstGeom>
        </p:spPr>
      </p:pic>
      <p:pic>
        <p:nvPicPr>
          <p:cNvPr id="13" name="Picture 12" descr="runlevel1"/>
          <p:cNvPicPr>
            <a:picLocks noChangeAspect="1"/>
          </p:cNvPicPr>
          <p:nvPr/>
        </p:nvPicPr>
        <p:blipFill>
          <a:blip r:embed="rId3"/>
          <a:stretch>
            <a:fillRect/>
          </a:stretch>
        </p:blipFill>
        <p:spPr>
          <a:xfrm>
            <a:off x="688340" y="5122545"/>
            <a:ext cx="1395730" cy="487680"/>
          </a:xfrm>
          <a:prstGeom prst="rect">
            <a:avLst/>
          </a:prstGeom>
        </p:spPr>
      </p:pic>
      <p:pic>
        <p:nvPicPr>
          <p:cNvPr id="14" name="Picture 13" descr="kernel1"/>
          <p:cNvPicPr>
            <a:picLocks noChangeAspect="1"/>
          </p:cNvPicPr>
          <p:nvPr/>
        </p:nvPicPr>
        <p:blipFill>
          <a:blip r:embed="rId4"/>
          <a:stretch>
            <a:fillRect/>
          </a:stretch>
        </p:blipFill>
        <p:spPr>
          <a:xfrm>
            <a:off x="676275" y="3208655"/>
            <a:ext cx="1370330" cy="485140"/>
          </a:xfrm>
          <a:prstGeom prst="rect">
            <a:avLst/>
          </a:prstGeom>
        </p:spPr>
      </p:pic>
      <p:pic>
        <p:nvPicPr>
          <p:cNvPr id="15" name="Picture 14" descr="init1"/>
          <p:cNvPicPr>
            <a:picLocks noChangeAspect="1"/>
          </p:cNvPicPr>
          <p:nvPr/>
        </p:nvPicPr>
        <p:blipFill>
          <a:blip r:embed="rId5"/>
          <a:stretch>
            <a:fillRect/>
          </a:stretch>
        </p:blipFill>
        <p:spPr>
          <a:xfrm>
            <a:off x="660400" y="4142105"/>
            <a:ext cx="1405890" cy="501015"/>
          </a:xfrm>
          <a:prstGeom prst="rect">
            <a:avLst/>
          </a:prstGeom>
        </p:spPr>
      </p:pic>
      <p:pic>
        <p:nvPicPr>
          <p:cNvPr id="16" name="Picture 15" descr="grub1"/>
          <p:cNvPicPr>
            <a:picLocks noChangeAspect="1"/>
          </p:cNvPicPr>
          <p:nvPr/>
        </p:nvPicPr>
        <p:blipFill>
          <a:blip r:embed="rId6"/>
          <a:stretch>
            <a:fillRect/>
          </a:stretch>
        </p:blipFill>
        <p:spPr>
          <a:xfrm>
            <a:off x="666750" y="2245360"/>
            <a:ext cx="1393190" cy="473710"/>
          </a:xfrm>
          <a:prstGeom prst="rect">
            <a:avLst/>
          </a:prstGeom>
        </p:spPr>
      </p:pic>
      <p:sp>
        <p:nvSpPr>
          <p:cNvPr id="2" name="Rounded Rectangular Callout 1"/>
          <p:cNvSpPr/>
          <p:nvPr/>
        </p:nvSpPr>
        <p:spPr>
          <a:xfrm flipV="1">
            <a:off x="2719705" y="2000885"/>
            <a:ext cx="5485130" cy="2711450"/>
          </a:xfrm>
          <a:prstGeom prst="wedgeRoundRectCallout">
            <a:avLst>
              <a:gd name="adj1" fmla="val -54237"/>
              <a:gd name="adj2" fmla="val 71779"/>
              <a:gd name="adj3" fmla="val 16667"/>
            </a:avLst>
          </a:prstGeom>
          <a:solidFill>
            <a:schemeClr val="tx1">
              <a:lumMod val="85000"/>
              <a:lumOff val="15000"/>
              <a:alpha val="41000"/>
            </a:schemeClr>
          </a:solid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7" name="TextBox 16"/>
          <p:cNvSpPr txBox="1"/>
          <p:nvPr/>
        </p:nvSpPr>
        <p:spPr>
          <a:xfrm>
            <a:off x="2939415" y="2063750"/>
            <a:ext cx="5032375" cy="2578100"/>
          </a:xfrm>
          <a:prstGeom prst="rect">
            <a:avLst/>
          </a:prstGeom>
          <a:noFill/>
        </p:spPr>
        <p:txBody>
          <a:bodyPr wrap="square" rtlCol="0">
            <a:spAutoFit/>
          </a:bodyPr>
          <a:p>
            <a:pPr marL="285750" indent="-285750">
              <a:buFont typeface="Arial" panose="02080604020202020204" charset="0"/>
              <a:buChar char="•"/>
            </a:pPr>
            <a:r>
              <a:rPr lang="x-none" altLang="en-IN">
                <a:solidFill>
                  <a:schemeClr val="bg1"/>
                </a:solidFill>
              </a:rPr>
              <a:t>Master Boot Record.</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It is located in the 1st sector of the bootable disk.</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Contains information about GRUB</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This has three components </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Primary boot loader :  446 bytes </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Partition table : 64 bytes </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MBR validation check : 2 bytes.</a:t>
            </a:r>
            <a:endParaRPr lang="x-none" altLang="en-IN">
              <a:solidFill>
                <a:schemeClr val="bg1"/>
              </a:solidFill>
            </a:endParaRPr>
          </a:p>
          <a:p>
            <a:pPr marL="285750" lvl="0" indent="-285750">
              <a:buFont typeface="Arial" panose="02080604020202020204" charset="0"/>
              <a:buChar char="•"/>
            </a:pPr>
            <a:r>
              <a:rPr lang="x-none" altLang="en-IN">
                <a:solidFill>
                  <a:schemeClr val="bg1"/>
                </a:solidFill>
              </a:rPr>
              <a:t>MBR loads and executes the GRUB.</a:t>
            </a:r>
            <a:endParaRPr lang="x-none" altLang="en-IN">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pic>
        <p:nvPicPr>
          <p:cNvPr id="12" name="Picture 11" descr="mbr1"/>
          <p:cNvPicPr>
            <a:picLocks noChangeAspect="1"/>
          </p:cNvPicPr>
          <p:nvPr/>
        </p:nvPicPr>
        <p:blipFill>
          <a:blip r:embed="rId1"/>
          <a:stretch>
            <a:fillRect/>
          </a:stretch>
        </p:blipFill>
        <p:spPr>
          <a:xfrm>
            <a:off x="660400" y="1349375"/>
            <a:ext cx="1379220" cy="481965"/>
          </a:xfrm>
          <a:prstGeom prst="rect">
            <a:avLst/>
          </a:prstGeom>
        </p:spPr>
      </p:pic>
      <p:pic>
        <p:nvPicPr>
          <p:cNvPr id="13" name="Picture 12" descr="runlevel1"/>
          <p:cNvPicPr>
            <a:picLocks noChangeAspect="1"/>
          </p:cNvPicPr>
          <p:nvPr/>
        </p:nvPicPr>
        <p:blipFill>
          <a:blip r:embed="rId2"/>
          <a:stretch>
            <a:fillRect/>
          </a:stretch>
        </p:blipFill>
        <p:spPr>
          <a:xfrm>
            <a:off x="688340" y="5122545"/>
            <a:ext cx="1395730" cy="487680"/>
          </a:xfrm>
          <a:prstGeom prst="rect">
            <a:avLst/>
          </a:prstGeom>
        </p:spPr>
      </p:pic>
      <p:pic>
        <p:nvPicPr>
          <p:cNvPr id="14" name="Picture 13" descr="kernel1"/>
          <p:cNvPicPr>
            <a:picLocks noChangeAspect="1"/>
          </p:cNvPicPr>
          <p:nvPr/>
        </p:nvPicPr>
        <p:blipFill>
          <a:blip r:embed="rId3"/>
          <a:stretch>
            <a:fillRect/>
          </a:stretch>
        </p:blipFill>
        <p:spPr>
          <a:xfrm>
            <a:off x="676275" y="3208655"/>
            <a:ext cx="1370330" cy="485140"/>
          </a:xfrm>
          <a:prstGeom prst="rect">
            <a:avLst/>
          </a:prstGeom>
        </p:spPr>
      </p:pic>
      <p:pic>
        <p:nvPicPr>
          <p:cNvPr id="15" name="Picture 14" descr="init1"/>
          <p:cNvPicPr>
            <a:picLocks noChangeAspect="1"/>
          </p:cNvPicPr>
          <p:nvPr/>
        </p:nvPicPr>
        <p:blipFill>
          <a:blip r:embed="rId4"/>
          <a:stretch>
            <a:fillRect/>
          </a:stretch>
        </p:blipFill>
        <p:spPr>
          <a:xfrm>
            <a:off x="660400" y="4142105"/>
            <a:ext cx="1405890" cy="501015"/>
          </a:xfrm>
          <a:prstGeom prst="rect">
            <a:avLst/>
          </a:prstGeom>
        </p:spPr>
      </p:pic>
      <p:pic>
        <p:nvPicPr>
          <p:cNvPr id="16" name="Picture 15" descr="grub1"/>
          <p:cNvPicPr>
            <a:picLocks noChangeAspect="1"/>
          </p:cNvPicPr>
          <p:nvPr/>
        </p:nvPicPr>
        <p:blipFill>
          <a:blip r:embed="rId5"/>
          <a:stretch>
            <a:fillRect/>
          </a:stretch>
        </p:blipFill>
        <p:spPr>
          <a:xfrm>
            <a:off x="226060" y="2095500"/>
            <a:ext cx="2274570" cy="773430"/>
          </a:xfrm>
          <a:prstGeom prst="rect">
            <a:avLst/>
          </a:prstGeom>
        </p:spPr>
      </p:pic>
      <p:pic>
        <p:nvPicPr>
          <p:cNvPr id="2" name="Picture 1" descr="bios1"/>
          <p:cNvPicPr>
            <a:picLocks noChangeAspect="1"/>
          </p:cNvPicPr>
          <p:nvPr/>
        </p:nvPicPr>
        <p:blipFill>
          <a:blip r:embed="rId6"/>
          <a:stretch>
            <a:fillRect/>
          </a:stretch>
        </p:blipFill>
        <p:spPr>
          <a:xfrm>
            <a:off x="673100" y="395605"/>
            <a:ext cx="1352550" cy="475615"/>
          </a:xfrm>
          <a:prstGeom prst="rect">
            <a:avLst/>
          </a:prstGeom>
        </p:spPr>
      </p:pic>
      <p:sp>
        <p:nvSpPr>
          <p:cNvPr id="8" name="Rounded Rectangular Callout 7"/>
          <p:cNvSpPr/>
          <p:nvPr/>
        </p:nvSpPr>
        <p:spPr>
          <a:xfrm flipV="1">
            <a:off x="2719705" y="2906395"/>
            <a:ext cx="5485130" cy="2711450"/>
          </a:xfrm>
          <a:prstGeom prst="wedgeRoundRectCallout">
            <a:avLst>
              <a:gd name="adj1" fmla="val -54237"/>
              <a:gd name="adj2" fmla="val 71779"/>
              <a:gd name="adj3" fmla="val 16667"/>
            </a:avLst>
          </a:prstGeom>
          <a:solidFill>
            <a:schemeClr val="tx1">
              <a:lumMod val="85000"/>
              <a:lumOff val="15000"/>
              <a:alpha val="41000"/>
            </a:schemeClr>
          </a:solid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7" name="TextBox 16"/>
          <p:cNvSpPr txBox="1"/>
          <p:nvPr/>
        </p:nvSpPr>
        <p:spPr>
          <a:xfrm>
            <a:off x="2939415" y="3217545"/>
            <a:ext cx="5032375" cy="2029460"/>
          </a:xfrm>
          <a:prstGeom prst="rect">
            <a:avLst/>
          </a:prstGeom>
          <a:noFill/>
        </p:spPr>
        <p:txBody>
          <a:bodyPr wrap="square" rtlCol="0">
            <a:spAutoFit/>
          </a:bodyPr>
          <a:p>
            <a:pPr marL="285750" indent="-285750">
              <a:buFont typeface="Arial" panose="02080604020202020204" charset="0"/>
              <a:buChar char="•"/>
            </a:pPr>
            <a:r>
              <a:rPr lang="x-none" altLang="en-IN">
                <a:solidFill>
                  <a:schemeClr val="bg1"/>
                </a:solidFill>
              </a:rPr>
              <a:t>Grand Unified Bootloader.</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If multiple kernel images are installed on your system, you can choose which one to be executed.</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GRUB has the knowledge of the filesystem.</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GRUB just loads and executes Kernel and initrd images.</a:t>
            </a:r>
            <a:endParaRPr lang="x-none" altLang="en-IN">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pic>
        <p:nvPicPr>
          <p:cNvPr id="12" name="Picture 11" descr="mbr1"/>
          <p:cNvPicPr>
            <a:picLocks noChangeAspect="1"/>
          </p:cNvPicPr>
          <p:nvPr/>
        </p:nvPicPr>
        <p:blipFill>
          <a:blip r:embed="rId1"/>
          <a:stretch>
            <a:fillRect/>
          </a:stretch>
        </p:blipFill>
        <p:spPr>
          <a:xfrm>
            <a:off x="660400" y="1349375"/>
            <a:ext cx="1379220" cy="481965"/>
          </a:xfrm>
          <a:prstGeom prst="rect">
            <a:avLst/>
          </a:prstGeom>
        </p:spPr>
      </p:pic>
      <p:pic>
        <p:nvPicPr>
          <p:cNvPr id="13" name="Picture 12" descr="runlevel1"/>
          <p:cNvPicPr>
            <a:picLocks noChangeAspect="1"/>
          </p:cNvPicPr>
          <p:nvPr/>
        </p:nvPicPr>
        <p:blipFill>
          <a:blip r:embed="rId2"/>
          <a:stretch>
            <a:fillRect/>
          </a:stretch>
        </p:blipFill>
        <p:spPr>
          <a:xfrm>
            <a:off x="688340" y="5122545"/>
            <a:ext cx="1395730" cy="487680"/>
          </a:xfrm>
          <a:prstGeom prst="rect">
            <a:avLst/>
          </a:prstGeom>
        </p:spPr>
      </p:pic>
      <p:pic>
        <p:nvPicPr>
          <p:cNvPr id="14" name="Picture 13" descr="kernel1"/>
          <p:cNvPicPr>
            <a:picLocks noChangeAspect="1"/>
          </p:cNvPicPr>
          <p:nvPr/>
        </p:nvPicPr>
        <p:blipFill>
          <a:blip r:embed="rId3"/>
          <a:stretch>
            <a:fillRect/>
          </a:stretch>
        </p:blipFill>
        <p:spPr>
          <a:xfrm>
            <a:off x="208280" y="3042920"/>
            <a:ext cx="2306320" cy="816610"/>
          </a:xfrm>
          <a:prstGeom prst="rect">
            <a:avLst/>
          </a:prstGeom>
        </p:spPr>
      </p:pic>
      <p:pic>
        <p:nvPicPr>
          <p:cNvPr id="15" name="Picture 14" descr="init1"/>
          <p:cNvPicPr>
            <a:picLocks noChangeAspect="1"/>
          </p:cNvPicPr>
          <p:nvPr/>
        </p:nvPicPr>
        <p:blipFill>
          <a:blip r:embed="rId4"/>
          <a:stretch>
            <a:fillRect/>
          </a:stretch>
        </p:blipFill>
        <p:spPr>
          <a:xfrm>
            <a:off x="660400" y="4142105"/>
            <a:ext cx="1405890" cy="501015"/>
          </a:xfrm>
          <a:prstGeom prst="rect">
            <a:avLst/>
          </a:prstGeom>
        </p:spPr>
      </p:pic>
      <p:pic>
        <p:nvPicPr>
          <p:cNvPr id="16" name="Picture 15" descr="grub1"/>
          <p:cNvPicPr>
            <a:picLocks noChangeAspect="1"/>
          </p:cNvPicPr>
          <p:nvPr/>
        </p:nvPicPr>
        <p:blipFill>
          <a:blip r:embed="rId5"/>
          <a:stretch>
            <a:fillRect/>
          </a:stretch>
        </p:blipFill>
        <p:spPr>
          <a:xfrm>
            <a:off x="668655" y="2245995"/>
            <a:ext cx="1389380" cy="472440"/>
          </a:xfrm>
          <a:prstGeom prst="rect">
            <a:avLst/>
          </a:prstGeom>
        </p:spPr>
      </p:pic>
      <p:pic>
        <p:nvPicPr>
          <p:cNvPr id="2" name="Picture 1" descr="bios1"/>
          <p:cNvPicPr>
            <a:picLocks noChangeAspect="1"/>
          </p:cNvPicPr>
          <p:nvPr/>
        </p:nvPicPr>
        <p:blipFill>
          <a:blip r:embed="rId6"/>
          <a:stretch>
            <a:fillRect/>
          </a:stretch>
        </p:blipFill>
        <p:spPr>
          <a:xfrm>
            <a:off x="673100" y="395605"/>
            <a:ext cx="1352550" cy="475615"/>
          </a:xfrm>
          <a:prstGeom prst="rect">
            <a:avLst/>
          </a:prstGeom>
        </p:spPr>
      </p:pic>
      <p:sp>
        <p:nvSpPr>
          <p:cNvPr id="7" name="Rounded Rectangular Callout 6"/>
          <p:cNvSpPr/>
          <p:nvPr/>
        </p:nvSpPr>
        <p:spPr>
          <a:xfrm>
            <a:off x="2749550" y="372745"/>
            <a:ext cx="5485130" cy="2744470"/>
          </a:xfrm>
          <a:prstGeom prst="wedgeRoundRectCallout">
            <a:avLst>
              <a:gd name="adj1" fmla="val -54237"/>
              <a:gd name="adj2" fmla="val 71779"/>
              <a:gd name="adj3" fmla="val 16667"/>
            </a:avLst>
          </a:prstGeom>
          <a:solidFill>
            <a:schemeClr val="tx1">
              <a:lumMod val="85000"/>
              <a:lumOff val="15000"/>
              <a:alpha val="41000"/>
            </a:schemeClr>
          </a:solid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0" name="Rectangle 9"/>
          <p:cNvSpPr/>
          <p:nvPr/>
        </p:nvSpPr>
        <p:spPr>
          <a:xfrm>
            <a:off x="4097020" y="201295"/>
            <a:ext cx="3081020" cy="3322955"/>
          </a:xfrm>
          <a:prstGeom prst="rect">
            <a:avLst/>
          </a:prstGeom>
          <a:noFill/>
          <a:ln>
            <a:noFill/>
          </a:ln>
        </p:spPr>
        <p:txBody>
          <a:bodyPr wrap="square" rtlCol="0" anchor="t">
            <a:spAutoFit/>
          </a:bodyPr>
          <a:p>
            <a:pPr algn="ctr"/>
            <a:r>
              <a:rPr lang="x-none" altLang="en-IN" sz="1990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x-none" altLang="en-IN" sz="199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pic>
        <p:nvPicPr>
          <p:cNvPr id="12" name="Picture 11" descr="mbr1"/>
          <p:cNvPicPr>
            <a:picLocks noChangeAspect="1"/>
          </p:cNvPicPr>
          <p:nvPr/>
        </p:nvPicPr>
        <p:blipFill>
          <a:blip r:embed="rId1"/>
          <a:stretch>
            <a:fillRect/>
          </a:stretch>
        </p:blipFill>
        <p:spPr>
          <a:xfrm>
            <a:off x="660400" y="1349375"/>
            <a:ext cx="1379220" cy="481965"/>
          </a:xfrm>
          <a:prstGeom prst="rect">
            <a:avLst/>
          </a:prstGeom>
        </p:spPr>
      </p:pic>
      <p:pic>
        <p:nvPicPr>
          <p:cNvPr id="13" name="Picture 12" descr="runlevel1"/>
          <p:cNvPicPr>
            <a:picLocks noChangeAspect="1"/>
          </p:cNvPicPr>
          <p:nvPr/>
        </p:nvPicPr>
        <p:blipFill>
          <a:blip r:embed="rId2"/>
          <a:stretch>
            <a:fillRect/>
          </a:stretch>
        </p:blipFill>
        <p:spPr>
          <a:xfrm>
            <a:off x="688340" y="5122545"/>
            <a:ext cx="1395730" cy="487680"/>
          </a:xfrm>
          <a:prstGeom prst="rect">
            <a:avLst/>
          </a:prstGeom>
        </p:spPr>
      </p:pic>
      <p:pic>
        <p:nvPicPr>
          <p:cNvPr id="15" name="Picture 14" descr="init1"/>
          <p:cNvPicPr>
            <a:picLocks noChangeAspect="1"/>
          </p:cNvPicPr>
          <p:nvPr/>
        </p:nvPicPr>
        <p:blipFill>
          <a:blip r:embed="rId3"/>
          <a:stretch>
            <a:fillRect/>
          </a:stretch>
        </p:blipFill>
        <p:spPr>
          <a:xfrm>
            <a:off x="198120" y="3977005"/>
            <a:ext cx="2330450" cy="830580"/>
          </a:xfrm>
          <a:prstGeom prst="rect">
            <a:avLst/>
          </a:prstGeom>
        </p:spPr>
      </p:pic>
      <p:pic>
        <p:nvPicPr>
          <p:cNvPr id="16" name="Picture 15" descr="grub1"/>
          <p:cNvPicPr>
            <a:picLocks noChangeAspect="1"/>
          </p:cNvPicPr>
          <p:nvPr/>
        </p:nvPicPr>
        <p:blipFill>
          <a:blip r:embed="rId4"/>
          <a:stretch>
            <a:fillRect/>
          </a:stretch>
        </p:blipFill>
        <p:spPr>
          <a:xfrm>
            <a:off x="668655" y="2245995"/>
            <a:ext cx="1389380" cy="472440"/>
          </a:xfrm>
          <a:prstGeom prst="rect">
            <a:avLst/>
          </a:prstGeom>
        </p:spPr>
      </p:pic>
      <p:pic>
        <p:nvPicPr>
          <p:cNvPr id="2" name="Picture 1" descr="bios1"/>
          <p:cNvPicPr>
            <a:picLocks noChangeAspect="1"/>
          </p:cNvPicPr>
          <p:nvPr/>
        </p:nvPicPr>
        <p:blipFill>
          <a:blip r:embed="rId5"/>
          <a:stretch>
            <a:fillRect/>
          </a:stretch>
        </p:blipFill>
        <p:spPr>
          <a:xfrm>
            <a:off x="673100" y="395605"/>
            <a:ext cx="1352550" cy="475615"/>
          </a:xfrm>
          <a:prstGeom prst="rect">
            <a:avLst/>
          </a:prstGeom>
        </p:spPr>
      </p:pic>
      <p:sp>
        <p:nvSpPr>
          <p:cNvPr id="7" name="Rounded Rectangular Callout 6"/>
          <p:cNvSpPr/>
          <p:nvPr/>
        </p:nvSpPr>
        <p:spPr>
          <a:xfrm>
            <a:off x="2749550" y="1234440"/>
            <a:ext cx="5485130" cy="2744470"/>
          </a:xfrm>
          <a:prstGeom prst="wedgeRoundRectCallout">
            <a:avLst>
              <a:gd name="adj1" fmla="val -54237"/>
              <a:gd name="adj2" fmla="val 71779"/>
              <a:gd name="adj3" fmla="val 16667"/>
            </a:avLst>
          </a:prstGeom>
          <a:solidFill>
            <a:schemeClr val="tx1">
              <a:lumMod val="85000"/>
              <a:lumOff val="15000"/>
              <a:alpha val="41000"/>
            </a:schemeClr>
          </a:solid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pic>
        <p:nvPicPr>
          <p:cNvPr id="3" name="Picture 2" descr="kernel1"/>
          <p:cNvPicPr>
            <a:picLocks noChangeAspect="1"/>
          </p:cNvPicPr>
          <p:nvPr/>
        </p:nvPicPr>
        <p:blipFill>
          <a:blip r:embed="rId6"/>
          <a:stretch>
            <a:fillRect/>
          </a:stretch>
        </p:blipFill>
        <p:spPr>
          <a:xfrm>
            <a:off x="676275" y="3208655"/>
            <a:ext cx="1370330" cy="485140"/>
          </a:xfrm>
          <a:prstGeom prst="rect">
            <a:avLst/>
          </a:prstGeom>
        </p:spPr>
      </p:pic>
      <p:sp>
        <p:nvSpPr>
          <p:cNvPr id="9" name="TextBox 8"/>
          <p:cNvSpPr txBox="1"/>
          <p:nvPr/>
        </p:nvSpPr>
        <p:spPr>
          <a:xfrm>
            <a:off x="2939415" y="1625600"/>
            <a:ext cx="5032375" cy="1755140"/>
          </a:xfrm>
          <a:prstGeom prst="rect">
            <a:avLst/>
          </a:prstGeom>
          <a:noFill/>
        </p:spPr>
        <p:txBody>
          <a:bodyPr wrap="square" rtlCol="0">
            <a:spAutoFit/>
          </a:bodyPr>
          <a:p>
            <a:pPr marL="285750" indent="-285750">
              <a:buFont typeface="Arial" panose="02080604020202020204" charset="0"/>
              <a:buChar char="•"/>
            </a:pPr>
            <a:r>
              <a:rPr lang="x-none" altLang="en-IN">
                <a:solidFill>
                  <a:schemeClr val="bg1"/>
                </a:solidFill>
              </a:rPr>
              <a:t>Looks at the /etc/inittab file to decide the Linux run level.</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Uses that to load all appropriate program.</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Set the default run level to 0 or 6. </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Typically you would set the default run level to either 3 or 5.</a:t>
            </a:r>
            <a:endParaRPr lang="x-none" altLang="en-IN">
              <a:solidFill>
                <a:schemeClr val="bg1"/>
              </a:solidFill>
            </a:endParaRPr>
          </a:p>
        </p:txBody>
      </p:sp>
      <p:sp>
        <p:nvSpPr>
          <p:cNvPr id="10" name="Teardrop 9"/>
          <p:cNvSpPr/>
          <p:nvPr/>
        </p:nvSpPr>
        <p:spPr>
          <a:xfrm>
            <a:off x="10300970" y="-7620"/>
            <a:ext cx="1898650" cy="1898650"/>
          </a:xfrm>
          <a:prstGeom prst="teardrop">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1" name="Teardrop 10"/>
          <p:cNvSpPr/>
          <p:nvPr/>
        </p:nvSpPr>
        <p:spPr>
          <a:xfrm>
            <a:off x="10585450" y="189865"/>
            <a:ext cx="1355090" cy="1445260"/>
          </a:xfrm>
          <a:prstGeom prst="teardrop">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8" name="TextBox 17"/>
          <p:cNvSpPr txBox="1"/>
          <p:nvPr/>
        </p:nvSpPr>
        <p:spPr>
          <a:xfrm>
            <a:off x="10684510" y="511810"/>
            <a:ext cx="1235710" cy="657860"/>
          </a:xfrm>
          <a:prstGeom prst="rect">
            <a:avLst/>
          </a:prstGeom>
          <a:noFill/>
        </p:spPr>
        <p:txBody>
          <a:bodyPr wrap="square" rtlCol="0">
            <a:spAutoFit/>
          </a:bodyPr>
          <a:p>
            <a:pPr algn="ctr"/>
            <a:r>
              <a:rPr lang="x-none" altLang="en-IN">
                <a:solidFill>
                  <a:schemeClr val="accent1"/>
                </a:solidFill>
                <a:effectLst>
                  <a:outerShdw blurRad="38100" dist="25400" dir="5400000" algn="ctr" rotWithShape="0">
                    <a:srgbClr val="6E747A">
                      <a:alpha val="43000"/>
                    </a:srgbClr>
                  </a:outerShdw>
                </a:effectLst>
              </a:rPr>
              <a:t>Available</a:t>
            </a:r>
            <a:endParaRPr lang="x-none" altLang="en-IN">
              <a:solidFill>
                <a:schemeClr val="accent1"/>
              </a:solidFill>
              <a:effectLst>
                <a:outerShdw blurRad="38100" dist="25400" dir="5400000" algn="ctr" rotWithShape="0">
                  <a:srgbClr val="6E747A">
                    <a:alpha val="43000"/>
                  </a:srgbClr>
                </a:outerShdw>
              </a:effectLst>
            </a:endParaRPr>
          </a:p>
          <a:p>
            <a:pPr algn="ctr"/>
            <a:r>
              <a:rPr lang="x-none" altLang="en-IN">
                <a:solidFill>
                  <a:schemeClr val="accent1"/>
                </a:solidFill>
                <a:effectLst>
                  <a:outerShdw blurRad="38100" dist="25400" dir="5400000" algn="ctr" rotWithShape="0">
                    <a:srgbClr val="6E747A">
                      <a:alpha val="43000"/>
                    </a:srgbClr>
                  </a:outerShdw>
                </a:effectLst>
              </a:rPr>
              <a:t>Runlevels</a:t>
            </a:r>
            <a:endParaRPr lang="x-none" altLang="en-IN">
              <a:solidFill>
                <a:schemeClr val="accent1"/>
              </a:solidFill>
              <a:effectLst>
                <a:outerShdw blurRad="38100" dist="25400" dir="5400000" algn="ctr" rotWithShape="0">
                  <a:srgbClr val="6E747A">
                    <a:alpha val="43000"/>
                  </a:srgbClr>
                </a:outerShdw>
              </a:effectLst>
            </a:endParaRPr>
          </a:p>
        </p:txBody>
      </p:sp>
      <p:sp>
        <p:nvSpPr>
          <p:cNvPr id="19" name="Chord 18"/>
          <p:cNvSpPr/>
          <p:nvPr/>
        </p:nvSpPr>
        <p:spPr>
          <a:xfrm rot="17520000">
            <a:off x="8241030" y="-228600"/>
            <a:ext cx="712470" cy="71882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21" name="Oval 20"/>
          <p:cNvSpPr/>
          <p:nvPr/>
        </p:nvSpPr>
        <p:spPr>
          <a:xfrm>
            <a:off x="8358505" y="614680"/>
            <a:ext cx="69215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22" name="Oval 21"/>
          <p:cNvSpPr/>
          <p:nvPr/>
        </p:nvSpPr>
        <p:spPr>
          <a:xfrm>
            <a:off x="8669655" y="1475105"/>
            <a:ext cx="69215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23" name="Oval 22"/>
          <p:cNvSpPr/>
          <p:nvPr/>
        </p:nvSpPr>
        <p:spPr>
          <a:xfrm>
            <a:off x="9223375" y="2287905"/>
            <a:ext cx="69215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24" name="Oval 23"/>
          <p:cNvSpPr/>
          <p:nvPr/>
        </p:nvSpPr>
        <p:spPr>
          <a:xfrm>
            <a:off x="9937115" y="2919095"/>
            <a:ext cx="69215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25" name="Chord 24"/>
          <p:cNvSpPr/>
          <p:nvPr/>
        </p:nvSpPr>
        <p:spPr>
          <a:xfrm rot="1320000">
            <a:off x="11701145" y="3526155"/>
            <a:ext cx="712470" cy="71882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26" name="TextBox 25"/>
          <p:cNvSpPr txBox="1"/>
          <p:nvPr/>
        </p:nvSpPr>
        <p:spPr>
          <a:xfrm>
            <a:off x="8422005" y="22860"/>
            <a:ext cx="346710" cy="383540"/>
          </a:xfrm>
          <a:prstGeom prst="rect">
            <a:avLst/>
          </a:prstGeom>
          <a:noFill/>
        </p:spPr>
        <p:txBody>
          <a:bodyPr wrap="square" rtlCol="0">
            <a:spAutoFit/>
          </a:bodyPr>
          <a:p>
            <a:r>
              <a:rPr lang="x-none" altLang="en-IN"/>
              <a:t>0</a:t>
            </a:r>
            <a:endParaRPr lang="x-none" altLang="en-IN"/>
          </a:p>
        </p:txBody>
      </p:sp>
      <p:sp>
        <p:nvSpPr>
          <p:cNvPr id="27" name="TextBox 26"/>
          <p:cNvSpPr txBox="1"/>
          <p:nvPr/>
        </p:nvSpPr>
        <p:spPr>
          <a:xfrm>
            <a:off x="8551545" y="801370"/>
            <a:ext cx="346710" cy="383540"/>
          </a:xfrm>
          <a:prstGeom prst="rect">
            <a:avLst/>
          </a:prstGeom>
          <a:noFill/>
        </p:spPr>
        <p:txBody>
          <a:bodyPr wrap="square" rtlCol="0">
            <a:spAutoFit/>
          </a:bodyPr>
          <a:p>
            <a:r>
              <a:rPr lang="x-none" altLang="en-IN"/>
              <a:t>1</a:t>
            </a:r>
            <a:endParaRPr lang="x-none" altLang="en-IN"/>
          </a:p>
        </p:txBody>
      </p:sp>
      <p:sp>
        <p:nvSpPr>
          <p:cNvPr id="28" name="TextBox 27"/>
          <p:cNvSpPr txBox="1"/>
          <p:nvPr/>
        </p:nvSpPr>
        <p:spPr>
          <a:xfrm>
            <a:off x="8860155" y="1668145"/>
            <a:ext cx="346710" cy="383540"/>
          </a:xfrm>
          <a:prstGeom prst="rect">
            <a:avLst/>
          </a:prstGeom>
          <a:noFill/>
        </p:spPr>
        <p:txBody>
          <a:bodyPr wrap="square" rtlCol="0">
            <a:spAutoFit/>
          </a:bodyPr>
          <a:p>
            <a:r>
              <a:rPr lang="x-none" altLang="en-IN"/>
              <a:t>2</a:t>
            </a:r>
            <a:endParaRPr lang="x-none" altLang="en-IN"/>
          </a:p>
        </p:txBody>
      </p:sp>
      <p:sp>
        <p:nvSpPr>
          <p:cNvPr id="29" name="TextBox 28"/>
          <p:cNvSpPr txBox="1"/>
          <p:nvPr/>
        </p:nvSpPr>
        <p:spPr>
          <a:xfrm>
            <a:off x="10118725" y="3091180"/>
            <a:ext cx="346710" cy="383540"/>
          </a:xfrm>
          <a:prstGeom prst="rect">
            <a:avLst/>
          </a:prstGeom>
          <a:noFill/>
        </p:spPr>
        <p:txBody>
          <a:bodyPr wrap="square" rtlCol="0">
            <a:spAutoFit/>
          </a:bodyPr>
          <a:p>
            <a:r>
              <a:rPr lang="x-none" altLang="en-IN"/>
              <a:t>4</a:t>
            </a:r>
            <a:endParaRPr lang="x-none" altLang="en-IN"/>
          </a:p>
        </p:txBody>
      </p:sp>
      <p:sp>
        <p:nvSpPr>
          <p:cNvPr id="30" name="TextBox 29"/>
          <p:cNvSpPr txBox="1"/>
          <p:nvPr/>
        </p:nvSpPr>
        <p:spPr>
          <a:xfrm>
            <a:off x="9410065" y="2507615"/>
            <a:ext cx="346710" cy="383540"/>
          </a:xfrm>
          <a:prstGeom prst="rect">
            <a:avLst/>
          </a:prstGeom>
          <a:noFill/>
        </p:spPr>
        <p:txBody>
          <a:bodyPr wrap="square" rtlCol="0">
            <a:spAutoFit/>
          </a:bodyPr>
          <a:p>
            <a:r>
              <a:rPr lang="x-none" altLang="en-IN"/>
              <a:t>3</a:t>
            </a:r>
            <a:endParaRPr lang="x-none" altLang="en-IN"/>
          </a:p>
        </p:txBody>
      </p:sp>
      <p:sp>
        <p:nvSpPr>
          <p:cNvPr id="33" name="Oval 32"/>
          <p:cNvSpPr/>
          <p:nvPr/>
        </p:nvSpPr>
        <p:spPr>
          <a:xfrm>
            <a:off x="10778490" y="3331845"/>
            <a:ext cx="69215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34" name="TextBox 33"/>
          <p:cNvSpPr txBox="1"/>
          <p:nvPr/>
        </p:nvSpPr>
        <p:spPr>
          <a:xfrm>
            <a:off x="10960100" y="3503930"/>
            <a:ext cx="346710" cy="383540"/>
          </a:xfrm>
          <a:prstGeom prst="rect">
            <a:avLst/>
          </a:prstGeom>
          <a:noFill/>
        </p:spPr>
        <p:txBody>
          <a:bodyPr wrap="square" rtlCol="0">
            <a:spAutoFit/>
          </a:bodyPr>
          <a:p>
            <a:r>
              <a:rPr lang="x-none" altLang="en-IN"/>
              <a:t>5</a:t>
            </a:r>
            <a:endParaRPr lang="x-none" altLang="en-IN"/>
          </a:p>
        </p:txBody>
      </p:sp>
      <p:sp>
        <p:nvSpPr>
          <p:cNvPr id="35" name="TextBox 34"/>
          <p:cNvSpPr txBox="1"/>
          <p:nvPr/>
        </p:nvSpPr>
        <p:spPr>
          <a:xfrm>
            <a:off x="11858625" y="3659505"/>
            <a:ext cx="346710" cy="383540"/>
          </a:xfrm>
          <a:prstGeom prst="rect">
            <a:avLst/>
          </a:prstGeom>
          <a:noFill/>
        </p:spPr>
        <p:txBody>
          <a:bodyPr wrap="square" rtlCol="0">
            <a:spAutoFit/>
          </a:bodyPr>
          <a:p>
            <a:r>
              <a:rPr lang="x-none" altLang="en-IN"/>
              <a:t>6</a:t>
            </a:r>
            <a:endParaRPr lang="x-none" altLang="en-IN"/>
          </a:p>
        </p:txBody>
      </p:sp>
      <p:sp>
        <p:nvSpPr>
          <p:cNvPr id="36" name="TextBox 35"/>
          <p:cNvSpPr txBox="1"/>
          <p:nvPr/>
        </p:nvSpPr>
        <p:spPr>
          <a:xfrm>
            <a:off x="9097010" y="46990"/>
            <a:ext cx="1073785" cy="286385"/>
          </a:xfrm>
          <a:prstGeom prst="rect">
            <a:avLst/>
          </a:prstGeom>
          <a:noFill/>
        </p:spPr>
        <p:txBody>
          <a:bodyPr wrap="square" rtlCol="0">
            <a:spAutoFit/>
          </a:bodyPr>
          <a:p>
            <a:r>
              <a:rPr lang="x-none" altLang="en-IN" sz="1200">
                <a:solidFill>
                  <a:schemeClr val="bg1"/>
                </a:solidFill>
              </a:rPr>
              <a:t>HALT</a:t>
            </a:r>
            <a:endParaRPr lang="x-none" altLang="en-IN" sz="1200">
              <a:solidFill>
                <a:schemeClr val="bg1"/>
              </a:solidFill>
            </a:endParaRPr>
          </a:p>
        </p:txBody>
      </p:sp>
      <p:sp>
        <p:nvSpPr>
          <p:cNvPr id="37" name="TextBox 36"/>
          <p:cNvSpPr txBox="1"/>
          <p:nvPr/>
        </p:nvSpPr>
        <p:spPr>
          <a:xfrm rot="20700000">
            <a:off x="9094470" y="486410"/>
            <a:ext cx="1073785" cy="469265"/>
          </a:xfrm>
          <a:prstGeom prst="rect">
            <a:avLst/>
          </a:prstGeom>
          <a:noFill/>
        </p:spPr>
        <p:txBody>
          <a:bodyPr wrap="square" rtlCol="0">
            <a:spAutoFit/>
          </a:bodyPr>
          <a:p>
            <a:r>
              <a:rPr lang="x-none" altLang="en-IN" sz="1200">
                <a:solidFill>
                  <a:schemeClr val="bg1"/>
                </a:solidFill>
              </a:rPr>
              <a:t>Single User</a:t>
            </a:r>
            <a:endParaRPr lang="x-none" altLang="en-IN" sz="1200">
              <a:solidFill>
                <a:schemeClr val="bg1"/>
              </a:solidFill>
            </a:endParaRPr>
          </a:p>
          <a:p>
            <a:r>
              <a:rPr lang="x-none" altLang="en-IN" sz="1200">
                <a:solidFill>
                  <a:schemeClr val="bg1"/>
                </a:solidFill>
              </a:rPr>
              <a:t>Mode</a:t>
            </a:r>
            <a:endParaRPr lang="x-none" altLang="en-IN" sz="1200">
              <a:solidFill>
                <a:schemeClr val="bg1"/>
              </a:solidFill>
            </a:endParaRPr>
          </a:p>
        </p:txBody>
      </p:sp>
      <p:sp>
        <p:nvSpPr>
          <p:cNvPr id="38" name="TextBox 37"/>
          <p:cNvSpPr txBox="1"/>
          <p:nvPr/>
        </p:nvSpPr>
        <p:spPr>
          <a:xfrm rot="19740000">
            <a:off x="9343390" y="1200150"/>
            <a:ext cx="1073785" cy="286385"/>
          </a:xfrm>
          <a:prstGeom prst="rect">
            <a:avLst/>
          </a:prstGeom>
          <a:noFill/>
        </p:spPr>
        <p:txBody>
          <a:bodyPr wrap="square" rtlCol="0">
            <a:spAutoFit/>
          </a:bodyPr>
          <a:p>
            <a:r>
              <a:rPr lang="x-none" altLang="en-IN" sz="1200">
                <a:solidFill>
                  <a:schemeClr val="bg1"/>
                </a:solidFill>
              </a:rPr>
              <a:t>Multiuser</a:t>
            </a:r>
            <a:endParaRPr lang="x-none" altLang="en-IN" sz="1200">
              <a:solidFill>
                <a:schemeClr val="bg1"/>
              </a:solidFill>
            </a:endParaRPr>
          </a:p>
        </p:txBody>
      </p:sp>
      <p:sp>
        <p:nvSpPr>
          <p:cNvPr id="39" name="TextBox 38"/>
          <p:cNvSpPr txBox="1"/>
          <p:nvPr/>
        </p:nvSpPr>
        <p:spPr>
          <a:xfrm rot="18840000">
            <a:off x="9762490" y="1832610"/>
            <a:ext cx="1073785" cy="286385"/>
          </a:xfrm>
          <a:prstGeom prst="rect">
            <a:avLst/>
          </a:prstGeom>
          <a:noFill/>
        </p:spPr>
        <p:txBody>
          <a:bodyPr wrap="square" rtlCol="0">
            <a:spAutoFit/>
          </a:bodyPr>
          <a:p>
            <a:r>
              <a:rPr lang="x-none" altLang="en-IN" sz="1200">
                <a:solidFill>
                  <a:schemeClr val="bg1"/>
                </a:solidFill>
              </a:rPr>
              <a:t>Multiuser</a:t>
            </a:r>
            <a:endParaRPr lang="x-none" altLang="en-IN" sz="1200">
              <a:solidFill>
                <a:schemeClr val="bg1"/>
              </a:solidFill>
            </a:endParaRPr>
          </a:p>
        </p:txBody>
      </p:sp>
      <p:sp>
        <p:nvSpPr>
          <p:cNvPr id="40" name="TextBox 39"/>
          <p:cNvSpPr txBox="1"/>
          <p:nvPr/>
        </p:nvSpPr>
        <p:spPr>
          <a:xfrm rot="18000000">
            <a:off x="10278110" y="2195830"/>
            <a:ext cx="1073785" cy="286385"/>
          </a:xfrm>
          <a:prstGeom prst="rect">
            <a:avLst/>
          </a:prstGeom>
          <a:noFill/>
        </p:spPr>
        <p:txBody>
          <a:bodyPr wrap="square" rtlCol="0">
            <a:spAutoFit/>
          </a:bodyPr>
          <a:p>
            <a:r>
              <a:rPr lang="x-none" altLang="en-IN" sz="1200">
                <a:solidFill>
                  <a:schemeClr val="bg1"/>
                </a:solidFill>
              </a:rPr>
              <a:t>Unused</a:t>
            </a:r>
            <a:endParaRPr lang="x-none" altLang="en-IN" sz="1200">
              <a:solidFill>
                <a:schemeClr val="bg1"/>
              </a:solidFill>
            </a:endParaRPr>
          </a:p>
        </p:txBody>
      </p:sp>
      <p:sp>
        <p:nvSpPr>
          <p:cNvPr id="41" name="TextBox 40"/>
          <p:cNvSpPr txBox="1"/>
          <p:nvPr/>
        </p:nvSpPr>
        <p:spPr>
          <a:xfrm rot="17220000">
            <a:off x="10961370" y="2208530"/>
            <a:ext cx="1073785" cy="286385"/>
          </a:xfrm>
          <a:prstGeom prst="rect">
            <a:avLst/>
          </a:prstGeom>
          <a:noFill/>
        </p:spPr>
        <p:txBody>
          <a:bodyPr wrap="square" rtlCol="0">
            <a:spAutoFit/>
          </a:bodyPr>
          <a:p>
            <a:r>
              <a:rPr lang="x-none" altLang="en-IN" sz="1200">
                <a:solidFill>
                  <a:schemeClr val="bg1"/>
                </a:solidFill>
              </a:rPr>
              <a:t>X11</a:t>
            </a:r>
            <a:endParaRPr lang="x-none" altLang="en-IN" sz="1200">
              <a:solidFill>
                <a:schemeClr val="bg1"/>
              </a:solidFill>
            </a:endParaRPr>
          </a:p>
        </p:txBody>
      </p:sp>
      <p:sp>
        <p:nvSpPr>
          <p:cNvPr id="42" name="TextBox 41"/>
          <p:cNvSpPr txBox="1"/>
          <p:nvPr/>
        </p:nvSpPr>
        <p:spPr>
          <a:xfrm rot="16380000">
            <a:off x="11525250" y="2406650"/>
            <a:ext cx="1073785" cy="286385"/>
          </a:xfrm>
          <a:prstGeom prst="rect">
            <a:avLst/>
          </a:prstGeom>
          <a:noFill/>
        </p:spPr>
        <p:txBody>
          <a:bodyPr wrap="square" rtlCol="0">
            <a:spAutoFit/>
          </a:bodyPr>
          <a:p>
            <a:r>
              <a:rPr lang="x-none" altLang="en-IN" sz="1200">
                <a:solidFill>
                  <a:schemeClr val="bg1"/>
                </a:solidFill>
              </a:rPr>
              <a:t>Reboot</a:t>
            </a:r>
            <a:endParaRPr lang="x-none" altLang="en-IN" sz="12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pic>
        <p:nvPicPr>
          <p:cNvPr id="12" name="Picture 11" descr="mbr1"/>
          <p:cNvPicPr>
            <a:picLocks noChangeAspect="1"/>
          </p:cNvPicPr>
          <p:nvPr/>
        </p:nvPicPr>
        <p:blipFill>
          <a:blip r:embed="rId1"/>
          <a:stretch>
            <a:fillRect/>
          </a:stretch>
        </p:blipFill>
        <p:spPr>
          <a:xfrm>
            <a:off x="660400" y="1349375"/>
            <a:ext cx="1379220" cy="481965"/>
          </a:xfrm>
          <a:prstGeom prst="rect">
            <a:avLst/>
          </a:prstGeom>
        </p:spPr>
      </p:pic>
      <p:pic>
        <p:nvPicPr>
          <p:cNvPr id="13" name="Picture 12" descr="runlevel1"/>
          <p:cNvPicPr>
            <a:picLocks noChangeAspect="1"/>
          </p:cNvPicPr>
          <p:nvPr/>
        </p:nvPicPr>
        <p:blipFill>
          <a:blip r:embed="rId2"/>
          <a:stretch>
            <a:fillRect/>
          </a:stretch>
        </p:blipFill>
        <p:spPr>
          <a:xfrm>
            <a:off x="236220" y="4964430"/>
            <a:ext cx="2299970" cy="803910"/>
          </a:xfrm>
          <a:prstGeom prst="rect">
            <a:avLst/>
          </a:prstGeom>
        </p:spPr>
      </p:pic>
      <p:pic>
        <p:nvPicPr>
          <p:cNvPr id="15" name="Picture 14" descr="init1"/>
          <p:cNvPicPr>
            <a:picLocks noChangeAspect="1"/>
          </p:cNvPicPr>
          <p:nvPr/>
        </p:nvPicPr>
        <p:blipFill>
          <a:blip r:embed="rId3"/>
          <a:stretch>
            <a:fillRect/>
          </a:stretch>
        </p:blipFill>
        <p:spPr>
          <a:xfrm>
            <a:off x="663575" y="4142740"/>
            <a:ext cx="1400175" cy="499110"/>
          </a:xfrm>
          <a:prstGeom prst="rect">
            <a:avLst/>
          </a:prstGeom>
        </p:spPr>
      </p:pic>
      <p:pic>
        <p:nvPicPr>
          <p:cNvPr id="16" name="Picture 15" descr="grub1"/>
          <p:cNvPicPr>
            <a:picLocks noChangeAspect="1"/>
          </p:cNvPicPr>
          <p:nvPr/>
        </p:nvPicPr>
        <p:blipFill>
          <a:blip r:embed="rId4"/>
          <a:stretch>
            <a:fillRect/>
          </a:stretch>
        </p:blipFill>
        <p:spPr>
          <a:xfrm>
            <a:off x="668655" y="2245995"/>
            <a:ext cx="1389380" cy="472440"/>
          </a:xfrm>
          <a:prstGeom prst="rect">
            <a:avLst/>
          </a:prstGeom>
        </p:spPr>
      </p:pic>
      <p:pic>
        <p:nvPicPr>
          <p:cNvPr id="2" name="Picture 1" descr="bios1"/>
          <p:cNvPicPr>
            <a:picLocks noChangeAspect="1"/>
          </p:cNvPicPr>
          <p:nvPr/>
        </p:nvPicPr>
        <p:blipFill>
          <a:blip r:embed="rId5"/>
          <a:stretch>
            <a:fillRect/>
          </a:stretch>
        </p:blipFill>
        <p:spPr>
          <a:xfrm>
            <a:off x="673100" y="395605"/>
            <a:ext cx="1352550" cy="475615"/>
          </a:xfrm>
          <a:prstGeom prst="rect">
            <a:avLst/>
          </a:prstGeom>
        </p:spPr>
      </p:pic>
      <p:sp>
        <p:nvSpPr>
          <p:cNvPr id="7" name="Rounded Rectangular Callout 6"/>
          <p:cNvSpPr/>
          <p:nvPr/>
        </p:nvSpPr>
        <p:spPr>
          <a:xfrm>
            <a:off x="2749550" y="2198370"/>
            <a:ext cx="5485130" cy="2744470"/>
          </a:xfrm>
          <a:prstGeom prst="wedgeRoundRectCallout">
            <a:avLst>
              <a:gd name="adj1" fmla="val -54237"/>
              <a:gd name="adj2" fmla="val 71779"/>
              <a:gd name="adj3" fmla="val 16667"/>
            </a:avLst>
          </a:prstGeom>
          <a:solidFill>
            <a:schemeClr val="tx1">
              <a:lumMod val="85000"/>
              <a:lumOff val="15000"/>
              <a:alpha val="41000"/>
            </a:schemeClr>
          </a:solid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pic>
        <p:nvPicPr>
          <p:cNvPr id="3" name="Picture 2" descr="kernel1"/>
          <p:cNvPicPr>
            <a:picLocks noChangeAspect="1"/>
          </p:cNvPicPr>
          <p:nvPr/>
        </p:nvPicPr>
        <p:blipFill>
          <a:blip r:embed="rId6"/>
          <a:stretch>
            <a:fillRect/>
          </a:stretch>
        </p:blipFill>
        <p:spPr>
          <a:xfrm>
            <a:off x="676275" y="3208655"/>
            <a:ext cx="1370330" cy="485140"/>
          </a:xfrm>
          <a:prstGeom prst="rect">
            <a:avLst/>
          </a:prstGeom>
        </p:spPr>
      </p:pic>
      <p:sp>
        <p:nvSpPr>
          <p:cNvPr id="10" name="Rectangle 9"/>
          <p:cNvSpPr/>
          <p:nvPr/>
        </p:nvSpPr>
        <p:spPr>
          <a:xfrm>
            <a:off x="3163570" y="2868295"/>
            <a:ext cx="4768850" cy="1261110"/>
          </a:xfrm>
          <a:prstGeom prst="rect">
            <a:avLst/>
          </a:prstGeom>
          <a:noFill/>
          <a:ln>
            <a:noFill/>
          </a:ln>
        </p:spPr>
        <p:txBody>
          <a:bodyPr wrap="square" rtlCol="0" anchor="t">
            <a:spAutoFit/>
          </a:bodyPr>
          <a:p>
            <a:pPr algn="ctr"/>
            <a:r>
              <a:rPr lang="x-none" altLang="en-IN" sz="7200">
                <a:ln w="10160">
                  <a:solidFill>
                    <a:schemeClr val="accent5"/>
                  </a:solidFill>
                  <a:prstDash val="solid"/>
                </a:ln>
                <a:solidFill>
                  <a:srgbClr val="FFFFFF"/>
                </a:solidFill>
                <a:effectLst>
                  <a:outerShdw blurRad="38100" dist="22860" dir="5400000" algn="tl" rotWithShape="0">
                    <a:srgbClr val="000000">
                      <a:alpha val="30000"/>
                    </a:srgbClr>
                  </a:outerShdw>
                </a:effectLst>
              </a:rPr>
              <a:t>/etc/rc*.d/</a:t>
            </a:r>
            <a:endParaRPr lang="x-none" altLang="en-IN" sz="7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
        <p:nvSpPr>
          <p:cNvPr id="8" name="Rectangle 7"/>
          <p:cNvSpPr/>
          <p:nvPr/>
        </p:nvSpPr>
        <p:spPr>
          <a:xfrm>
            <a:off x="3422651" y="168275"/>
            <a:ext cx="5346065" cy="968375"/>
          </a:xfrm>
          <a:prstGeom prst="rect">
            <a:avLst/>
          </a:prstGeom>
          <a:noFill/>
          <a:ln>
            <a:noFill/>
          </a:ln>
        </p:spPr>
        <p:txBody>
          <a:bodyPr wrap="none" rtlCol="0" anchor="t">
            <a:spAutoFit/>
          </a:bodyPr>
          <a:p>
            <a:pPr algn="ctr"/>
            <a:r>
              <a:rPr lang="x-none" altLang="en-IN" sz="5400">
                <a:ln w="9525" cmpd="sng">
                  <a:solidFill>
                    <a:schemeClr val="accent1"/>
                  </a:solidFill>
                  <a:prstDash val="solid"/>
                </a:ln>
                <a:solidFill>
                  <a:srgbClr val="70AD47">
                    <a:tint val="1000"/>
                  </a:srgbClr>
                </a:solidFill>
                <a:effectLst>
                  <a:glow rad="38100">
                    <a:schemeClr val="accent1">
                      <a:alpha val="40000"/>
                    </a:schemeClr>
                  </a:glow>
                </a:effectLst>
              </a:rPr>
              <a:t>Embedded Linux</a:t>
            </a:r>
            <a:endParaRPr lang="x-none" altLang="en-IN" sz="540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 name="TextBox 6"/>
          <p:cNvSpPr txBox="1"/>
          <p:nvPr/>
        </p:nvSpPr>
        <p:spPr>
          <a:xfrm>
            <a:off x="210820" y="963930"/>
            <a:ext cx="11755120" cy="4846320"/>
          </a:xfrm>
          <a:prstGeom prst="rect">
            <a:avLst/>
          </a:prstGeom>
          <a:noFill/>
        </p:spPr>
        <p:txBody>
          <a:bodyPr wrap="square" rtlCol="0">
            <a:spAutoFit/>
          </a:bodyPr>
          <a:p>
            <a:pPr marL="342900" indent="-342900" algn="just">
              <a:lnSpc>
                <a:spcPct val="150000"/>
              </a:lnSpc>
              <a:buAutoNum type="arabicPeriod"/>
            </a:pPr>
            <a:r>
              <a:rPr lang="en-IN" altLang="en-US" sz="1600">
                <a:solidFill>
                  <a:schemeClr val="bg1"/>
                </a:solidFill>
              </a:rPr>
              <a:t>After a processor is reset, it executes ROM startup code.</a:t>
            </a:r>
            <a:endParaRPr lang="en-IN" altLang="en-US" sz="1600">
              <a:solidFill>
                <a:schemeClr val="bg1"/>
              </a:solidFill>
            </a:endParaRPr>
          </a:p>
          <a:p>
            <a:pPr marL="342900" indent="-342900" algn="just">
              <a:lnSpc>
                <a:spcPct val="150000"/>
              </a:lnSpc>
              <a:buAutoNum type="arabicPeriod"/>
            </a:pPr>
            <a:r>
              <a:rPr lang="en-IN" altLang="en-US" sz="1600">
                <a:solidFill>
                  <a:schemeClr val="bg1"/>
                </a:solidFill>
              </a:rPr>
              <a:t>The ROM startup code initializes the CPU, memory controller, and on-chip devices, and it configures the memory map. The ROM startup code then executes a bootloader.</a:t>
            </a:r>
            <a:endParaRPr lang="en-IN" altLang="en-US" sz="1600">
              <a:solidFill>
                <a:schemeClr val="bg1"/>
              </a:solidFill>
            </a:endParaRPr>
          </a:p>
          <a:p>
            <a:pPr marL="342900" indent="-342900" algn="just">
              <a:lnSpc>
                <a:spcPct val="150000"/>
              </a:lnSpc>
              <a:buAutoNum type="arabicPeriod"/>
            </a:pPr>
            <a:r>
              <a:rPr lang="en-IN" altLang="en-US" sz="1600">
                <a:solidFill>
                  <a:schemeClr val="bg1"/>
                </a:solidFill>
              </a:rPr>
              <a:t>The bootloader decompresses the Linux kernel into RAM from </a:t>
            </a:r>
            <a:r>
              <a:rPr lang="x-none" altLang="en-IN" sz="1600">
                <a:solidFill>
                  <a:schemeClr val="bg1"/>
                </a:solidFill>
              </a:rPr>
              <a:t>boot device</a:t>
            </a:r>
            <a:r>
              <a:rPr lang="en-IN" altLang="en-US" sz="1600">
                <a:solidFill>
                  <a:schemeClr val="bg1"/>
                </a:solidFill>
              </a:rPr>
              <a:t>. It then executes a jump to the kernel's first instruction. The kernel first configures microprocessor registers and then invokes the architecture-independent starting point.</a:t>
            </a:r>
            <a:endParaRPr lang="en-IN" altLang="en-US" sz="1600">
              <a:solidFill>
                <a:schemeClr val="bg1"/>
              </a:solidFill>
            </a:endParaRPr>
          </a:p>
          <a:p>
            <a:pPr marL="342900" indent="-342900" algn="just">
              <a:lnSpc>
                <a:spcPct val="150000"/>
              </a:lnSpc>
              <a:buAutoNum type="arabicPeriod"/>
            </a:pPr>
            <a:r>
              <a:rPr lang="en-IN" altLang="en-US" sz="1600">
                <a:solidFill>
                  <a:schemeClr val="bg1"/>
                </a:solidFill>
              </a:rPr>
              <a:t>The kernel initializes </a:t>
            </a:r>
            <a:r>
              <a:rPr lang="x-none" altLang="en-IN" sz="1600">
                <a:solidFill>
                  <a:schemeClr val="bg1"/>
                </a:solidFill>
              </a:rPr>
              <a:t>v</a:t>
            </a:r>
            <a:r>
              <a:rPr lang="en-IN" altLang="en-US" sz="1600">
                <a:solidFill>
                  <a:schemeClr val="bg1"/>
                </a:solidFill>
              </a:rPr>
              <a:t>arious hardware devices.</a:t>
            </a:r>
            <a:endParaRPr lang="en-IN" altLang="en-US" sz="1600">
              <a:solidFill>
                <a:schemeClr val="bg1"/>
              </a:solidFill>
            </a:endParaRPr>
          </a:p>
          <a:p>
            <a:pPr marL="342900" indent="-342900" algn="just">
              <a:lnSpc>
                <a:spcPct val="150000"/>
              </a:lnSpc>
              <a:buAutoNum type="arabicPeriod"/>
            </a:pPr>
            <a:r>
              <a:rPr lang="en-IN" altLang="en-US" sz="1600">
                <a:solidFill>
                  <a:schemeClr val="bg1"/>
                </a:solidFill>
              </a:rPr>
              <a:t>The kernel mounts the root filesystem.</a:t>
            </a:r>
            <a:endParaRPr lang="en-IN" altLang="en-US" sz="1600">
              <a:solidFill>
                <a:schemeClr val="bg1"/>
              </a:solidFill>
            </a:endParaRPr>
          </a:p>
          <a:p>
            <a:pPr marL="342900" indent="-342900" algn="just">
              <a:lnSpc>
                <a:spcPct val="150000"/>
              </a:lnSpc>
              <a:buAutoNum type="arabicPeriod"/>
            </a:pPr>
            <a:r>
              <a:rPr lang="en-IN" altLang="en-US" sz="1600">
                <a:solidFill>
                  <a:schemeClr val="bg1"/>
                </a:solidFill>
              </a:rPr>
              <a:t>The kernel executes the init process.</a:t>
            </a:r>
            <a:endParaRPr lang="en-IN" altLang="en-US" sz="1600">
              <a:solidFill>
                <a:schemeClr val="bg1"/>
              </a:solidFill>
            </a:endParaRPr>
          </a:p>
          <a:p>
            <a:pPr marL="342900" indent="-342900" algn="just">
              <a:lnSpc>
                <a:spcPct val="150000"/>
              </a:lnSpc>
              <a:buAutoNum type="arabicPeriod"/>
            </a:pPr>
            <a:r>
              <a:rPr lang="en-IN" altLang="en-US" sz="1600">
                <a:solidFill>
                  <a:schemeClr val="bg1"/>
                </a:solidFill>
              </a:rPr>
              <a:t>init reads its configuration file, /etc/inittab, and executes scripts. Typically, init executes a startup script, which configures and starts networking and other system services.</a:t>
            </a:r>
            <a:endParaRPr lang="en-IN" altLang="en-US" sz="1600">
              <a:solidFill>
                <a:schemeClr val="bg1"/>
              </a:solidFill>
            </a:endParaRPr>
          </a:p>
          <a:p>
            <a:pPr marL="342900" indent="-342900" algn="just">
              <a:lnSpc>
                <a:spcPct val="150000"/>
              </a:lnSpc>
              <a:buAutoNum type="arabicPeriod"/>
            </a:pPr>
            <a:r>
              <a:rPr lang="en-IN" altLang="en-US" sz="1600">
                <a:solidFill>
                  <a:schemeClr val="bg1"/>
                </a:solidFill>
              </a:rPr>
              <a:t>init enters a runlevel where system duties can be performed or the login process can start, allowing for user sessions.</a:t>
            </a:r>
            <a:endParaRPr lang="en-IN" altLang="en-US" sz="16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3" name="Footer Placeholder 2"/>
          <p:cNvSpPr>
            <a:spLocks noGrp="1"/>
          </p:cNvSpPr>
          <p:nvPr>
            <p:ph type="ftr" sz="quarter" idx="11"/>
          </p:nvPr>
        </p:nvSpPr>
        <p:spPr/>
        <p:txBody>
          <a:bodyPr/>
          <a:p>
            <a:r>
              <a:rPr lang="en-US"/>
              <a:t>Lucky Tyagi</a:t>
            </a:r>
            <a:endParaRPr lang="en-US"/>
          </a:p>
        </p:txBody>
      </p:sp>
      <p:sp>
        <p:nvSpPr>
          <p:cNvPr id="6" name="Date Placeholder 5"/>
          <p:cNvSpPr>
            <a:spLocks noGrp="1"/>
          </p:cNvSpPr>
          <p:nvPr>
            <p:ph type="dt" sz="half" idx="10"/>
          </p:nvPr>
        </p:nvSpPr>
        <p:spPr/>
        <p:txBody>
          <a:bodyPr/>
          <a:p>
            <a:fld id="{FDE934FF-F4E1-47C5-9CA5-30A81DDE2BE4}" type="datetime4">
              <a:rPr lang="en-US" smtClean="0"/>
            </a:fld>
            <a:endParaRPr lang="en-US" smtClean="0"/>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
        <p:nvSpPr>
          <p:cNvPr id="8" name="Rectangle 7"/>
          <p:cNvSpPr/>
          <p:nvPr/>
        </p:nvSpPr>
        <p:spPr>
          <a:xfrm>
            <a:off x="3337243" y="2529840"/>
            <a:ext cx="5546090" cy="968375"/>
          </a:xfrm>
          <a:prstGeom prst="rect">
            <a:avLst/>
          </a:prstGeom>
          <a:noFill/>
          <a:ln>
            <a:noFill/>
          </a:ln>
        </p:spPr>
        <p:txBody>
          <a:bodyPr wrap="none" rtlCol="0" anchor="t">
            <a:spAutoFit/>
          </a:bodyPr>
          <a:p>
            <a:pPr algn="ctr"/>
            <a:r>
              <a:rPr lang="x-none" altLang="en-IN" sz="5400">
                <a:ln w="9525" cmpd="sng">
                  <a:solidFill>
                    <a:schemeClr val="accent1"/>
                  </a:solidFill>
                  <a:prstDash val="solid"/>
                </a:ln>
                <a:solidFill>
                  <a:srgbClr val="70AD47">
                    <a:tint val="1000"/>
                  </a:srgbClr>
                </a:solidFill>
                <a:effectLst>
                  <a:glow rad="38100">
                    <a:schemeClr val="accent1">
                      <a:alpha val="40000"/>
                    </a:schemeClr>
                  </a:glow>
                </a:effectLst>
              </a:rPr>
              <a:t>Linux Commands</a:t>
            </a:r>
            <a:endParaRPr lang="x-none" altLang="en-IN" sz="540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
        <p:nvSpPr>
          <p:cNvPr id="8" name="Rectangle 7"/>
          <p:cNvSpPr/>
          <p:nvPr/>
        </p:nvSpPr>
        <p:spPr>
          <a:xfrm>
            <a:off x="1725296" y="168275"/>
            <a:ext cx="8740775" cy="968375"/>
          </a:xfrm>
          <a:prstGeom prst="rect">
            <a:avLst/>
          </a:prstGeom>
          <a:noFill/>
          <a:ln>
            <a:noFill/>
          </a:ln>
        </p:spPr>
        <p:txBody>
          <a:bodyPr wrap="none" rtlCol="0" anchor="t">
            <a:spAutoFit/>
          </a:bodyPr>
          <a:p>
            <a:pPr algn="ctr"/>
            <a:r>
              <a:rPr lang="x-none" altLang="en-IN" sz="5400">
                <a:ln w="9525" cmpd="sng">
                  <a:solidFill>
                    <a:schemeClr val="accent1"/>
                  </a:solidFill>
                  <a:prstDash val="solid"/>
                </a:ln>
                <a:solidFill>
                  <a:srgbClr val="70AD47">
                    <a:tint val="1000"/>
                  </a:srgbClr>
                </a:solidFill>
                <a:effectLst>
                  <a:glow rad="38100">
                    <a:schemeClr val="accent1">
                      <a:alpha val="40000"/>
                    </a:schemeClr>
                  </a:glow>
                </a:effectLst>
              </a:rPr>
              <a:t>Shell, Terminal and Console</a:t>
            </a:r>
            <a:endParaRPr lang="x-none" altLang="en-IN" sz="540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 name="TextBox 6"/>
          <p:cNvSpPr txBox="1"/>
          <p:nvPr/>
        </p:nvSpPr>
        <p:spPr>
          <a:xfrm>
            <a:off x="210820" y="963930"/>
            <a:ext cx="11755120" cy="457200"/>
          </a:xfrm>
          <a:prstGeom prst="rect">
            <a:avLst/>
          </a:prstGeom>
          <a:noFill/>
        </p:spPr>
        <p:txBody>
          <a:bodyPr wrap="square" rtlCol="0">
            <a:spAutoFit/>
          </a:bodyPr>
          <a:p>
            <a:pPr marL="342900" indent="-342900" algn="just">
              <a:lnSpc>
                <a:spcPct val="150000"/>
              </a:lnSpc>
              <a:buAutoNum type="arabicPeriod"/>
            </a:pPr>
            <a:endParaRPr lang="en-IN" altLang="en-US" sz="1600"/>
          </a:p>
        </p:txBody>
      </p:sp>
      <p:sp>
        <p:nvSpPr>
          <p:cNvPr id="2" name="TextBox 1"/>
          <p:cNvSpPr txBox="1"/>
          <p:nvPr/>
        </p:nvSpPr>
        <p:spPr>
          <a:xfrm>
            <a:off x="210820" y="817880"/>
            <a:ext cx="11755120" cy="5577840"/>
          </a:xfrm>
          <a:prstGeom prst="rect">
            <a:avLst/>
          </a:prstGeom>
          <a:noFill/>
        </p:spPr>
        <p:txBody>
          <a:bodyPr wrap="square" rtlCol="0">
            <a:spAutoFit/>
          </a:bodyPr>
          <a:p>
            <a:pPr marL="342900" indent="-342900" algn="just">
              <a:lnSpc>
                <a:spcPct val="150000"/>
              </a:lnSpc>
              <a:buAutoNum type="arabicPeriod"/>
            </a:pPr>
            <a:r>
              <a:rPr lang="x-none" altLang="en-IN" sz="1600">
                <a:solidFill>
                  <a:schemeClr val="bg1"/>
                </a:solidFill>
              </a:rPr>
              <a:t>SHELL </a:t>
            </a:r>
            <a:endParaRPr lang="x-none" altLang="en-IN" sz="1600">
              <a:solidFill>
                <a:schemeClr val="bg1"/>
              </a:solidFill>
            </a:endParaRPr>
          </a:p>
          <a:p>
            <a:pPr marL="800100" lvl="1" indent="-342900" algn="just">
              <a:lnSpc>
                <a:spcPct val="150000"/>
              </a:lnSpc>
              <a:buAutoNum type="arabicPeriod"/>
            </a:pPr>
            <a:r>
              <a:rPr lang="en-IN" altLang="en-US" sz="1600">
                <a:solidFill>
                  <a:schemeClr val="bg1"/>
                </a:solidFill>
              </a:rPr>
              <a:t>The shell is the program which actually processes commands and returns output. </a:t>
            </a:r>
            <a:endParaRPr lang="en-IN" altLang="en-US" sz="1600">
              <a:solidFill>
                <a:schemeClr val="bg1"/>
              </a:solidFill>
            </a:endParaRPr>
          </a:p>
          <a:p>
            <a:pPr marL="800100" lvl="1" indent="-342900" algn="just">
              <a:lnSpc>
                <a:spcPct val="150000"/>
              </a:lnSpc>
              <a:buAutoNum type="arabicPeriod"/>
            </a:pPr>
            <a:r>
              <a:rPr lang="x-none" altLang="en-IN" sz="1600">
                <a:solidFill>
                  <a:schemeClr val="bg1"/>
                </a:solidFill>
              </a:rPr>
              <a:t>S</a:t>
            </a:r>
            <a:r>
              <a:rPr lang="en-IN" altLang="en-US" sz="1600">
                <a:solidFill>
                  <a:schemeClr val="bg1"/>
                </a:solidFill>
              </a:rPr>
              <a:t>hells also manage foreground and background processes, command history and command line editing.</a:t>
            </a:r>
            <a:endParaRPr lang="en-IN" altLang="en-US" sz="1600">
              <a:solidFill>
                <a:schemeClr val="bg1"/>
              </a:solidFill>
            </a:endParaRPr>
          </a:p>
          <a:p>
            <a:pPr marL="342900" indent="-342900" algn="just">
              <a:lnSpc>
                <a:spcPct val="150000"/>
              </a:lnSpc>
              <a:buAutoNum type="arabicPeriod"/>
            </a:pPr>
            <a:r>
              <a:rPr lang="x-none" altLang="en-IN" sz="1600">
                <a:solidFill>
                  <a:schemeClr val="bg1"/>
                </a:solidFill>
              </a:rPr>
              <a:t>TERMINAL </a:t>
            </a:r>
            <a:endParaRPr lang="x-none" altLang="en-IN" sz="1600">
              <a:solidFill>
                <a:schemeClr val="bg1"/>
              </a:solidFill>
            </a:endParaRPr>
          </a:p>
          <a:p>
            <a:pPr marL="800100" lvl="1" indent="-342900" algn="just">
              <a:lnSpc>
                <a:spcPct val="150000"/>
              </a:lnSpc>
              <a:buAutoNum type="arabicPeriod"/>
            </a:pPr>
            <a:r>
              <a:rPr lang="en-IN" altLang="en-US" sz="1600">
                <a:solidFill>
                  <a:schemeClr val="bg1"/>
                </a:solidFill>
              </a:rPr>
              <a:t>A terminal refers to a wrapper program which runs a shell. </a:t>
            </a:r>
            <a:endParaRPr lang="en-IN" altLang="en-US" sz="1600">
              <a:solidFill>
                <a:schemeClr val="bg1"/>
              </a:solidFill>
            </a:endParaRPr>
          </a:p>
          <a:p>
            <a:pPr marL="800100" lvl="1" indent="-342900" algn="just">
              <a:lnSpc>
                <a:spcPct val="150000"/>
              </a:lnSpc>
              <a:buAutoNum type="arabicPeriod"/>
            </a:pPr>
            <a:r>
              <a:rPr lang="en-IN" altLang="en-US" sz="1600">
                <a:solidFill>
                  <a:schemeClr val="bg1"/>
                </a:solidFill>
              </a:rPr>
              <a:t>Decades ago, this was a physical device consisting of little more than a monitor and keyboard. </a:t>
            </a:r>
            <a:endParaRPr lang="en-IN" altLang="en-US" sz="1600">
              <a:solidFill>
                <a:schemeClr val="bg1"/>
              </a:solidFill>
            </a:endParaRPr>
          </a:p>
          <a:p>
            <a:pPr marL="800100" lvl="1" indent="-342900" algn="just">
              <a:lnSpc>
                <a:spcPct val="150000"/>
              </a:lnSpc>
              <a:buAutoNum type="arabicPeriod"/>
            </a:pPr>
            <a:r>
              <a:rPr lang="x-none" altLang="en-IN" sz="1600">
                <a:solidFill>
                  <a:schemeClr val="bg1"/>
                </a:solidFill>
              </a:rPr>
              <a:t>Later </a:t>
            </a:r>
            <a:r>
              <a:rPr lang="en-IN" altLang="en-US" sz="1600">
                <a:solidFill>
                  <a:schemeClr val="bg1"/>
                </a:solidFill>
              </a:rPr>
              <a:t>this terminal concept was abstracted into software. </a:t>
            </a:r>
            <a:endParaRPr lang="en-IN" altLang="en-US" sz="1600">
              <a:solidFill>
                <a:schemeClr val="bg1"/>
              </a:solidFill>
            </a:endParaRPr>
          </a:p>
          <a:p>
            <a:pPr marL="800100" lvl="1" indent="-342900" algn="just">
              <a:lnSpc>
                <a:spcPct val="150000"/>
              </a:lnSpc>
              <a:buAutoNum type="arabicPeriod"/>
            </a:pPr>
            <a:r>
              <a:rPr lang="en-IN" altLang="en-US" sz="1600">
                <a:solidFill>
                  <a:schemeClr val="bg1"/>
                </a:solidFill>
              </a:rPr>
              <a:t>Now you have programs which launches a window in a windowing environment which will run a shell into which you can enter commands.</a:t>
            </a:r>
            <a:endParaRPr lang="en-IN" altLang="en-US" sz="1600">
              <a:solidFill>
                <a:schemeClr val="bg1"/>
              </a:solidFill>
            </a:endParaRPr>
          </a:p>
          <a:p>
            <a:pPr marL="342900" indent="-342900" algn="just">
              <a:lnSpc>
                <a:spcPct val="150000"/>
              </a:lnSpc>
              <a:buAutoNum type="arabicPeriod"/>
            </a:pPr>
            <a:r>
              <a:rPr lang="x-none" altLang="en-IN" sz="1600">
                <a:solidFill>
                  <a:schemeClr val="bg1"/>
                </a:solidFill>
              </a:rPr>
              <a:t>CONSOLE</a:t>
            </a:r>
            <a:endParaRPr lang="x-none" altLang="en-IN" sz="1600">
              <a:solidFill>
                <a:schemeClr val="bg1"/>
              </a:solidFill>
            </a:endParaRPr>
          </a:p>
          <a:p>
            <a:pPr marL="800100" lvl="1" indent="-342900" algn="just">
              <a:lnSpc>
                <a:spcPct val="150000"/>
              </a:lnSpc>
              <a:buAutoNum type="arabicPeriod"/>
            </a:pPr>
            <a:r>
              <a:rPr lang="en-IN" altLang="en-US" sz="1600">
                <a:solidFill>
                  <a:schemeClr val="bg1"/>
                </a:solidFill>
              </a:rPr>
              <a:t>The console is a special sort of terminal. </a:t>
            </a:r>
            <a:endParaRPr lang="en-IN" altLang="en-US" sz="1600">
              <a:solidFill>
                <a:schemeClr val="bg1"/>
              </a:solidFill>
            </a:endParaRPr>
          </a:p>
          <a:p>
            <a:pPr marL="800100" lvl="1" indent="-342900" algn="just">
              <a:lnSpc>
                <a:spcPct val="150000"/>
              </a:lnSpc>
              <a:buAutoNum type="arabicPeriod"/>
            </a:pPr>
            <a:r>
              <a:rPr lang="en-IN" altLang="en-US" sz="1600">
                <a:solidFill>
                  <a:schemeClr val="bg1"/>
                </a:solidFill>
              </a:rPr>
              <a:t>These are accessed through key combinations (e.g. Alt+F1 or Ctrl+Alt+F1) which are handled at low levels of the linux operating system -- this means that there is no special service which needs to be installed and configured to run. </a:t>
            </a:r>
            <a:endParaRPr lang="en-IN" altLang="en-US" sz="1600">
              <a:solidFill>
                <a:schemeClr val="bg1"/>
              </a:solidFill>
            </a:endParaRPr>
          </a:p>
          <a:p>
            <a:pPr marL="800100" lvl="1" indent="-342900" algn="just">
              <a:lnSpc>
                <a:spcPct val="150000"/>
              </a:lnSpc>
              <a:buAutoNum type="arabicPeriod"/>
            </a:pPr>
            <a:r>
              <a:rPr lang="en-IN" altLang="en-US" sz="1600">
                <a:solidFill>
                  <a:schemeClr val="bg1"/>
                </a:solidFill>
              </a:rPr>
              <a:t>Interacting with the console is also done using a shell program.</a:t>
            </a:r>
            <a:endParaRPr lang="en-IN" altLang="en-US" sz="160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
        <p:nvSpPr>
          <p:cNvPr id="2" name="Rectangle 1"/>
          <p:cNvSpPr/>
          <p:nvPr/>
        </p:nvSpPr>
        <p:spPr>
          <a:xfrm>
            <a:off x="3570606" y="168275"/>
            <a:ext cx="5050155" cy="968375"/>
          </a:xfrm>
          <a:prstGeom prst="rect">
            <a:avLst/>
          </a:prstGeom>
          <a:noFill/>
          <a:ln>
            <a:noFill/>
          </a:ln>
        </p:spPr>
        <p:txBody>
          <a:bodyPr wrap="none" rtlCol="0" anchor="t">
            <a:spAutoFit/>
          </a:bodyPr>
          <a:p>
            <a:pPr algn="ctr"/>
            <a:r>
              <a:rPr lang="x-none" altLang="en-IN" sz="5400">
                <a:ln w="9525" cmpd="sng">
                  <a:solidFill>
                    <a:schemeClr val="accent1"/>
                  </a:solidFill>
                  <a:prstDash val="solid"/>
                </a:ln>
                <a:solidFill>
                  <a:srgbClr val="70AD47">
                    <a:tint val="1000"/>
                  </a:srgbClr>
                </a:solidFill>
                <a:effectLst>
                  <a:glow rad="38100">
                    <a:schemeClr val="accent1">
                      <a:alpha val="40000"/>
                    </a:schemeClr>
                  </a:glow>
                </a:effectLst>
              </a:rPr>
              <a:t>Shell Command</a:t>
            </a:r>
            <a:endParaRPr lang="x-none" altLang="en-IN" sz="540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 name="TextBox 6"/>
          <p:cNvSpPr txBox="1"/>
          <p:nvPr/>
        </p:nvSpPr>
        <p:spPr>
          <a:xfrm>
            <a:off x="210820" y="963930"/>
            <a:ext cx="11755120" cy="5212080"/>
          </a:xfrm>
          <a:prstGeom prst="rect">
            <a:avLst/>
          </a:prstGeom>
          <a:noFill/>
        </p:spPr>
        <p:txBody>
          <a:bodyPr wrap="square" rtlCol="0">
            <a:spAutoFit/>
          </a:bodyPr>
          <a:p>
            <a:pPr indent="0" algn="just">
              <a:lnSpc>
                <a:spcPct val="150000"/>
              </a:lnSpc>
              <a:buNone/>
            </a:pPr>
            <a:r>
              <a:rPr lang="en-IN" altLang="en-US" sz="1600">
                <a:solidFill>
                  <a:schemeClr val="bg1"/>
                </a:solidFill>
              </a:rPr>
              <a:t>A command is an instruction given by a user telling a computer to do something, such a</a:t>
            </a:r>
            <a:r>
              <a:rPr lang="x-none" altLang="en-IN" sz="1600">
                <a:solidFill>
                  <a:schemeClr val="bg1"/>
                </a:solidFill>
              </a:rPr>
              <a:t>s</a:t>
            </a:r>
            <a:r>
              <a:rPr lang="en-IN" altLang="en-US" sz="1600">
                <a:solidFill>
                  <a:schemeClr val="bg1"/>
                </a:solidFill>
              </a:rPr>
              <a:t> run a single program or a group of linked programs. </a:t>
            </a:r>
            <a:endParaRPr lang="en-IN" altLang="en-US" sz="1600">
              <a:solidFill>
                <a:schemeClr val="bg1"/>
              </a:solidFill>
            </a:endParaRPr>
          </a:p>
          <a:p>
            <a:pPr indent="0" algn="just">
              <a:lnSpc>
                <a:spcPct val="150000"/>
              </a:lnSpc>
              <a:buNone/>
            </a:pPr>
            <a:r>
              <a:rPr lang="en-IN" altLang="en-US" sz="1600">
                <a:solidFill>
                  <a:schemeClr val="bg1"/>
                </a:solidFill>
              </a:rPr>
              <a:t>Commands are generally issued by typing them in at the command line (i.e., the all-text display mode) and then pressing the ENTER key, which passes them to the shell.</a:t>
            </a:r>
            <a:endParaRPr lang="en-IN" altLang="en-US" sz="1600">
              <a:solidFill>
                <a:schemeClr val="bg1"/>
              </a:solidFill>
            </a:endParaRPr>
          </a:p>
          <a:p>
            <a:pPr indent="0" algn="just">
              <a:lnSpc>
                <a:spcPct val="150000"/>
              </a:lnSpc>
              <a:buNone/>
            </a:pPr>
            <a:endParaRPr lang="en-IN" altLang="en-US" sz="1600">
              <a:solidFill>
                <a:schemeClr val="bg1"/>
              </a:solidFill>
            </a:endParaRPr>
          </a:p>
          <a:p>
            <a:pPr indent="0" algn="just">
              <a:lnSpc>
                <a:spcPct val="150000"/>
              </a:lnSpc>
              <a:buNone/>
            </a:pPr>
            <a:r>
              <a:rPr lang="en-IN" altLang="en-US" sz="1600">
                <a:solidFill>
                  <a:schemeClr val="bg1"/>
                </a:solidFill>
              </a:rPr>
              <a:t>A command consists of a command name usually followed by one or more strings (i.e., sequences of characters) that comprise options and arguments. Each of these strings is separated by white space (which consists of one or more spaces or tabs). The general syntax for commands is </a:t>
            </a:r>
            <a:r>
              <a:rPr lang="x-none" altLang="en-IN" sz="1600">
                <a:solidFill>
                  <a:schemeClr val="bg1"/>
                </a:solidFill>
              </a:rPr>
              <a:t>:</a:t>
            </a:r>
            <a:endParaRPr lang="x-none" altLang="en-IN" sz="1600">
              <a:solidFill>
                <a:schemeClr val="bg1"/>
              </a:solidFill>
            </a:endParaRPr>
          </a:p>
          <a:p>
            <a:pPr indent="0" algn="ctr">
              <a:lnSpc>
                <a:spcPct val="150000"/>
              </a:lnSpc>
              <a:buNone/>
            </a:pPr>
            <a:r>
              <a:rPr lang="en-IN" altLang="en-US" sz="1600" b="1">
                <a:solidFill>
                  <a:schemeClr val="bg1"/>
                </a:solidFill>
              </a:rPr>
              <a:t>command [options] [arguments]</a:t>
            </a:r>
            <a:endParaRPr lang="en-IN" altLang="en-US" sz="1600" b="1">
              <a:solidFill>
                <a:schemeClr val="bg1"/>
              </a:solidFill>
            </a:endParaRPr>
          </a:p>
          <a:p>
            <a:pPr indent="0" algn="l">
              <a:lnSpc>
                <a:spcPct val="150000"/>
              </a:lnSpc>
              <a:buNone/>
            </a:pPr>
            <a:endParaRPr lang="en-IN" altLang="en-US" sz="1600" b="1">
              <a:solidFill>
                <a:schemeClr val="bg1"/>
              </a:solidFill>
            </a:endParaRPr>
          </a:p>
          <a:p>
            <a:pPr indent="0" algn="l">
              <a:lnSpc>
                <a:spcPct val="150000"/>
              </a:lnSpc>
              <a:buNone/>
            </a:pPr>
            <a:r>
              <a:rPr lang="x-none" altLang="en-IN" sz="1600">
                <a:solidFill>
                  <a:schemeClr val="bg1"/>
                </a:solidFill>
              </a:rPr>
              <a:t>Important Tips :</a:t>
            </a:r>
            <a:endParaRPr lang="x-none" altLang="en-IN" sz="1600">
              <a:solidFill>
                <a:schemeClr val="bg1"/>
              </a:solidFill>
            </a:endParaRPr>
          </a:p>
          <a:p>
            <a:pPr marL="285750" indent="-285750" algn="l">
              <a:lnSpc>
                <a:spcPct val="150000"/>
              </a:lnSpc>
              <a:buFont typeface="Arial" panose="02080604020202020204" charset="0"/>
              <a:buChar char="•"/>
            </a:pPr>
            <a:r>
              <a:rPr lang="x-none" altLang="en-IN" sz="1600">
                <a:solidFill>
                  <a:schemeClr val="bg1"/>
                </a:solidFill>
              </a:rPr>
              <a:t>Pipelining (|)</a:t>
            </a:r>
            <a:endParaRPr lang="x-none" altLang="en-IN" sz="1600">
              <a:solidFill>
                <a:schemeClr val="bg1"/>
              </a:solidFill>
            </a:endParaRPr>
          </a:p>
          <a:p>
            <a:pPr marL="285750" indent="-285750" algn="l">
              <a:lnSpc>
                <a:spcPct val="150000"/>
              </a:lnSpc>
              <a:buFont typeface="Arial" panose="02080604020202020204" charset="0"/>
              <a:buChar char="•"/>
            </a:pPr>
            <a:r>
              <a:rPr lang="x-none" altLang="en-IN" sz="1600">
                <a:solidFill>
                  <a:schemeClr val="bg1"/>
                </a:solidFill>
              </a:rPr>
              <a:t>Filtering</a:t>
            </a:r>
            <a:endParaRPr lang="x-none" altLang="en-IN" sz="1600">
              <a:solidFill>
                <a:schemeClr val="bg1"/>
              </a:solidFill>
            </a:endParaRPr>
          </a:p>
          <a:p>
            <a:pPr marL="285750" indent="-285750" algn="l">
              <a:lnSpc>
                <a:spcPct val="150000"/>
              </a:lnSpc>
              <a:buFont typeface="Arial" panose="02080604020202020204" charset="0"/>
              <a:buChar char="•"/>
            </a:pPr>
            <a:r>
              <a:rPr lang="x-none" altLang="en-IN" sz="1600">
                <a:solidFill>
                  <a:schemeClr val="bg1"/>
                </a:solidFill>
              </a:rPr>
              <a:t>Redirection (&gt;),  etc.</a:t>
            </a:r>
            <a:endParaRPr lang="x-none" altLang="en-IN" sz="16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5" name="Footer Placeholder 4"/>
          <p:cNvSpPr>
            <a:spLocks noGrp="1"/>
          </p:cNvSpPr>
          <p:nvPr>
            <p:ph type="ftr" sz="quarter" idx="11"/>
          </p:nvPr>
        </p:nvSpPr>
        <p:spPr/>
        <p:txBody>
          <a:bodyPr/>
          <a:p>
            <a:r>
              <a:rPr lang="en-US"/>
              <a:t>Lucky Tyagi</a:t>
            </a:r>
            <a:endParaRPr lang="en-US"/>
          </a:p>
        </p:txBody>
      </p:sp>
      <p:sp>
        <p:nvSpPr>
          <p:cNvPr id="6" name="Date Placeholder 5"/>
          <p:cNvSpPr>
            <a:spLocks noGrp="1"/>
          </p:cNvSpPr>
          <p:nvPr>
            <p:ph type="dt" sz="half" idx="10"/>
          </p:nvPr>
        </p:nvSpPr>
        <p:spPr/>
        <p:txBody>
          <a:bodyPr/>
          <a:p>
            <a:fld id="{FDE934FF-F4E1-47C5-9CA5-30A81DDE2BE4}" type="datetime4">
              <a:rPr lang="en-US" smtClean="0"/>
            </a:fld>
            <a:endParaRPr lang="en-US" smtClean="0"/>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
        <p:nvSpPr>
          <p:cNvPr id="10" name="Rounded Rectangular Callout 9"/>
          <p:cNvSpPr/>
          <p:nvPr/>
        </p:nvSpPr>
        <p:spPr>
          <a:xfrm flipV="1">
            <a:off x="2036445" y="1022985"/>
            <a:ext cx="3195955" cy="1884045"/>
          </a:xfrm>
          <a:prstGeom prst="wedgeRoundRectCallout">
            <a:avLst/>
          </a:prstGeom>
          <a:solidFill>
            <a:schemeClr val="tx1">
              <a:lumMod val="85000"/>
              <a:lumOff val="15000"/>
              <a:alpha val="41000"/>
            </a:schemeClr>
          </a:solid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1" name="TextBox 10"/>
          <p:cNvSpPr txBox="1"/>
          <p:nvPr/>
        </p:nvSpPr>
        <p:spPr>
          <a:xfrm>
            <a:off x="2179320" y="1153795"/>
            <a:ext cx="2857500" cy="1598930"/>
          </a:xfrm>
          <a:prstGeom prst="rect">
            <a:avLst/>
          </a:prstGeom>
          <a:noFill/>
        </p:spPr>
        <p:txBody>
          <a:bodyPr wrap="square" rtlCol="0">
            <a:spAutoFit/>
          </a:bodyPr>
          <a:p>
            <a:pPr marL="285750" indent="-285750">
              <a:buFont typeface="Arial" panose="02080604020202020204" charset="0"/>
              <a:buChar char="•"/>
            </a:pPr>
            <a:r>
              <a:rPr lang="x-none" altLang="en-IN" sz="1400">
                <a:solidFill>
                  <a:schemeClr val="bg1"/>
                </a:solidFill>
              </a:rPr>
              <a:t>What is it ?</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What does it do ?</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Types</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Linux - OS</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Boot Process of Linux System</a:t>
            </a:r>
            <a:endParaRPr lang="x-none" altLang="en-IN" sz="1400">
              <a:solidFill>
                <a:schemeClr val="bg1"/>
              </a:solidFill>
            </a:endParaRPr>
          </a:p>
          <a:p>
            <a:pPr marL="742950" lvl="1" indent="-285750">
              <a:buFont typeface="Arial" panose="02080604020202020204" charset="0"/>
              <a:buChar char="•"/>
            </a:pPr>
            <a:r>
              <a:rPr lang="x-none" altLang="en-IN" sz="1400">
                <a:solidFill>
                  <a:schemeClr val="bg1"/>
                </a:solidFill>
              </a:rPr>
              <a:t>Workstation</a:t>
            </a:r>
            <a:endParaRPr lang="x-none" altLang="en-IN" sz="1400">
              <a:solidFill>
                <a:schemeClr val="bg1"/>
              </a:solidFill>
            </a:endParaRPr>
          </a:p>
          <a:p>
            <a:pPr marL="742950" lvl="1" indent="-285750">
              <a:buFont typeface="Arial" panose="02080604020202020204" charset="0"/>
              <a:buChar char="•"/>
            </a:pPr>
            <a:r>
              <a:rPr lang="x-none" altLang="en-IN" sz="1400">
                <a:solidFill>
                  <a:schemeClr val="bg1"/>
                </a:solidFill>
              </a:rPr>
              <a:t>Embedded System</a:t>
            </a:r>
            <a:endParaRPr lang="x-none" altLang="en-IN" sz="1400">
              <a:solidFill>
                <a:schemeClr val="bg1"/>
              </a:solidFill>
            </a:endParaRPr>
          </a:p>
        </p:txBody>
      </p:sp>
      <p:sp>
        <p:nvSpPr>
          <p:cNvPr id="12" name="TextBox 11"/>
          <p:cNvSpPr txBox="1"/>
          <p:nvPr/>
        </p:nvSpPr>
        <p:spPr>
          <a:xfrm>
            <a:off x="869315" y="373380"/>
            <a:ext cx="2870200" cy="481330"/>
          </a:xfrm>
          <a:prstGeom prst="rect">
            <a:avLst/>
          </a:prstGeom>
          <a:noFill/>
        </p:spPr>
        <p:txBody>
          <a:bodyPr wrap="square" rtlCol="0">
            <a:spAutoFit/>
          </a:bodyPr>
          <a:p>
            <a:r>
              <a:rPr lang="x-none" altLang="en-IN" sz="2400">
                <a:solidFill>
                  <a:schemeClr val="bg1"/>
                </a:solidFill>
                <a:sym typeface="+mn-ea"/>
              </a:rPr>
              <a:t>Operating System</a:t>
            </a:r>
            <a:endParaRPr lang="x-none" altLang="en-IN" sz="2400">
              <a:solidFill>
                <a:schemeClr val="bg1"/>
              </a:solidFill>
              <a:sym typeface="+mn-ea"/>
            </a:endParaRPr>
          </a:p>
        </p:txBody>
      </p:sp>
      <p:sp>
        <p:nvSpPr>
          <p:cNvPr id="13" name="Rounded Rectangular Callout 12"/>
          <p:cNvSpPr/>
          <p:nvPr/>
        </p:nvSpPr>
        <p:spPr>
          <a:xfrm flipV="1">
            <a:off x="8392160" y="4190365"/>
            <a:ext cx="3195955" cy="1633855"/>
          </a:xfrm>
          <a:prstGeom prst="wedgeRoundRectCallout">
            <a:avLst/>
          </a:prstGeom>
          <a:solidFill>
            <a:schemeClr val="tx1">
              <a:lumMod val="85000"/>
              <a:lumOff val="15000"/>
              <a:alpha val="41000"/>
            </a:schemeClr>
          </a:solid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4" name="TextBox 13"/>
          <p:cNvSpPr txBox="1"/>
          <p:nvPr/>
        </p:nvSpPr>
        <p:spPr>
          <a:xfrm>
            <a:off x="8534400" y="4321175"/>
            <a:ext cx="2857500" cy="1172210"/>
          </a:xfrm>
          <a:prstGeom prst="rect">
            <a:avLst/>
          </a:prstGeom>
          <a:noFill/>
        </p:spPr>
        <p:txBody>
          <a:bodyPr wrap="square" rtlCol="0">
            <a:spAutoFit/>
          </a:bodyPr>
          <a:p>
            <a:pPr marL="285750" indent="-285750">
              <a:buFont typeface="Arial" panose="02080604020202020204" charset="0"/>
              <a:buChar char="•"/>
            </a:pPr>
            <a:r>
              <a:rPr lang="x-none" altLang="en-IN" sz="1400">
                <a:solidFill>
                  <a:schemeClr val="bg1"/>
                </a:solidFill>
              </a:rPr>
              <a:t>Terminal Vs. Console</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Shell</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Sample Commands</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Shell Script</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Sample Shell Script</a:t>
            </a:r>
            <a:endParaRPr lang="x-none" altLang="en-IN" sz="1400">
              <a:solidFill>
                <a:schemeClr val="bg1"/>
              </a:solidFill>
            </a:endParaRPr>
          </a:p>
        </p:txBody>
      </p:sp>
      <p:sp>
        <p:nvSpPr>
          <p:cNvPr id="15" name="TextBox 14"/>
          <p:cNvSpPr txBox="1"/>
          <p:nvPr/>
        </p:nvSpPr>
        <p:spPr>
          <a:xfrm>
            <a:off x="7224395" y="3540760"/>
            <a:ext cx="2870200" cy="481330"/>
          </a:xfrm>
          <a:prstGeom prst="rect">
            <a:avLst/>
          </a:prstGeom>
          <a:noFill/>
        </p:spPr>
        <p:txBody>
          <a:bodyPr wrap="square" rtlCol="0">
            <a:spAutoFit/>
          </a:bodyPr>
          <a:p>
            <a:r>
              <a:rPr lang="x-none" sz="2400">
                <a:solidFill>
                  <a:schemeClr val="bg1"/>
                </a:solidFill>
                <a:sym typeface="+mn-ea"/>
              </a:rPr>
              <a:t>Linux Commands</a:t>
            </a:r>
            <a:endParaRPr lang="x-none" sz="2400">
              <a:solidFill>
                <a:schemeClr val="bg1"/>
              </a:solidFill>
              <a:sym typeface="+mn-ea"/>
            </a:endParaRPr>
          </a:p>
        </p:txBody>
      </p:sp>
      <p:pic>
        <p:nvPicPr>
          <p:cNvPr id="16" name="Picture 15" descr="computer-security-and-operating-system-5-638"/>
          <p:cNvPicPr>
            <a:picLocks noChangeAspect="1"/>
          </p:cNvPicPr>
          <p:nvPr/>
        </p:nvPicPr>
        <p:blipFill>
          <a:blip r:embed="rId1"/>
          <a:stretch>
            <a:fillRect/>
          </a:stretch>
        </p:blipFill>
        <p:spPr>
          <a:xfrm>
            <a:off x="5368290" y="483870"/>
            <a:ext cx="4958080" cy="2789555"/>
          </a:xfrm>
          <a:prstGeom prst="rect">
            <a:avLst/>
          </a:prstGeom>
        </p:spPr>
      </p:pic>
      <p:pic>
        <p:nvPicPr>
          <p:cNvPr id="17" name="Picture 16" descr="bash-shellshock"/>
          <p:cNvPicPr>
            <a:picLocks noChangeAspect="1"/>
          </p:cNvPicPr>
          <p:nvPr/>
        </p:nvPicPr>
        <p:blipFill>
          <a:blip r:embed="rId2"/>
          <a:stretch>
            <a:fillRect/>
          </a:stretch>
        </p:blipFill>
        <p:spPr>
          <a:xfrm>
            <a:off x="2727960" y="3503295"/>
            <a:ext cx="3457575" cy="2033905"/>
          </a:xfrm>
          <a:prstGeom prst="rect">
            <a:avLst/>
          </a:prstGeom>
          <a:effectLst>
            <a:glow rad="127000">
              <a:schemeClr val="accent1">
                <a:alpha val="100000"/>
              </a:schemeClr>
            </a:glo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
        <p:nvSpPr>
          <p:cNvPr id="8" name="Rectangle 7"/>
          <p:cNvSpPr/>
          <p:nvPr/>
        </p:nvSpPr>
        <p:spPr>
          <a:xfrm>
            <a:off x="4400868" y="194310"/>
            <a:ext cx="3418840" cy="968375"/>
          </a:xfrm>
          <a:prstGeom prst="rect">
            <a:avLst/>
          </a:prstGeom>
          <a:noFill/>
          <a:ln>
            <a:noFill/>
          </a:ln>
        </p:spPr>
        <p:txBody>
          <a:bodyPr wrap="none" rtlCol="0" anchor="t">
            <a:spAutoFit/>
          </a:bodyPr>
          <a:p>
            <a:pPr algn="ctr"/>
            <a:r>
              <a:rPr lang="x-none" altLang="en-IN" sz="5400">
                <a:ln w="9525" cmpd="sng">
                  <a:solidFill>
                    <a:schemeClr val="accent1"/>
                  </a:solidFill>
                  <a:prstDash val="solid"/>
                </a:ln>
                <a:solidFill>
                  <a:srgbClr val="70AD47">
                    <a:tint val="1000"/>
                  </a:srgbClr>
                </a:solidFill>
                <a:effectLst>
                  <a:glow rad="38100">
                    <a:schemeClr val="accent1">
                      <a:alpha val="40000"/>
                    </a:schemeClr>
                  </a:glow>
                </a:effectLst>
              </a:rPr>
              <a:t>Vim Usage</a:t>
            </a:r>
            <a:endParaRPr lang="x-none" altLang="en-IN" sz="540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TextBox 1"/>
          <p:cNvSpPr txBox="1"/>
          <p:nvPr/>
        </p:nvSpPr>
        <p:spPr>
          <a:xfrm>
            <a:off x="601980" y="1174750"/>
            <a:ext cx="10760710" cy="4498340"/>
          </a:xfrm>
          <a:prstGeom prst="rect">
            <a:avLst/>
          </a:prstGeom>
          <a:noFill/>
        </p:spPr>
        <p:txBody>
          <a:bodyPr wrap="square" rtlCol="0">
            <a:spAutoFit/>
          </a:bodyPr>
          <a:p>
            <a:pPr marL="285750" indent="-285750">
              <a:buFont typeface="Arial" panose="02080604020202020204" charset="0"/>
              <a:buChar char="•"/>
            </a:pPr>
            <a:r>
              <a:rPr lang="x-none" altLang="en-IN">
                <a:solidFill>
                  <a:schemeClr val="bg1"/>
                </a:solidFill>
              </a:rPr>
              <a:t>Create a sample .c file (hello.c)</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Save and exit. (:w :q)</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Open again and edit. (set &lt;property&gt;)</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How to SET properties Permanently?</a:t>
            </a:r>
            <a:endParaRPr lang="x-none" altLang="en-IN">
              <a:solidFill>
                <a:schemeClr val="bg1"/>
              </a:solidFill>
            </a:endParaRPr>
          </a:p>
          <a:p>
            <a:pPr marL="285750" indent="-285750">
              <a:buFont typeface="Arial" panose="02080604020202020204" charset="0"/>
              <a:buChar char="•"/>
            </a:pPr>
            <a:endParaRPr lang="x-none" altLang="en-IN">
              <a:solidFill>
                <a:schemeClr val="bg1"/>
              </a:solidFill>
            </a:endParaRPr>
          </a:p>
          <a:p>
            <a:pPr marL="285750" indent="-285750">
              <a:buFont typeface="Arial" panose="02080604020202020204" charset="0"/>
              <a:buChar char="•"/>
            </a:pPr>
            <a:r>
              <a:rPr lang="x-none" altLang="en-IN">
                <a:solidFill>
                  <a:schemeClr val="bg1"/>
                </a:solidFill>
              </a:rPr>
              <a:t>set number</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set relativenumber</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set hlsearch</a:t>
            </a:r>
            <a:endParaRPr lang="x-none" altLang="en-IN">
              <a:solidFill>
                <a:schemeClr val="bg1"/>
              </a:solidFill>
            </a:endParaRPr>
          </a:p>
          <a:p>
            <a:pPr marL="285750" indent="-285750">
              <a:buFont typeface="Arial" panose="02080604020202020204" charset="0"/>
              <a:buChar char="•"/>
            </a:pPr>
            <a:endParaRPr lang="x-none" altLang="en-IN">
              <a:solidFill>
                <a:schemeClr val="bg1"/>
              </a:solidFill>
            </a:endParaRPr>
          </a:p>
          <a:p>
            <a:pPr marL="285750" indent="-285750">
              <a:buFont typeface="Arial" panose="02080604020202020204" charset="0"/>
              <a:buChar char="•"/>
            </a:pPr>
            <a:r>
              <a:rPr lang="x-none" altLang="en-IN">
                <a:solidFill>
                  <a:schemeClr val="bg1"/>
                </a:solidFill>
              </a:rPr>
              <a:t>In order to replace text, you have to make use of Command mode. In Command mode, the s command is for substitution in the current line, %s for substitution in the whole file, and &lt;begin&gt;,&lt;end&gt;s for substituting from &lt;begin&gt; line number to the &lt;end&gt; line number.</a:t>
            </a:r>
            <a:endParaRPr lang="x-none" altLang="en-IN">
              <a:solidFill>
                <a:schemeClr val="bg1"/>
              </a:solidFill>
            </a:endParaRPr>
          </a:p>
          <a:p>
            <a:pPr marL="285750" indent="-285750">
              <a:buFont typeface="Arial" panose="02080604020202020204" charset="0"/>
              <a:buChar char="•"/>
            </a:pPr>
            <a:endParaRPr lang="x-none" altLang="en-IN">
              <a:solidFill>
                <a:schemeClr val="bg1"/>
              </a:solidFill>
            </a:endParaRPr>
          </a:p>
          <a:p>
            <a:pPr marL="285750" indent="-285750">
              <a:buFont typeface="Arial" panose="02080604020202020204" charset="0"/>
              <a:buChar char="•"/>
            </a:pPr>
            <a:r>
              <a:rPr lang="x-none" altLang="en-IN">
                <a:solidFill>
                  <a:schemeClr val="bg1"/>
                </a:solidFill>
              </a:rPr>
              <a:t>Cut, Copy and Paste</a:t>
            </a:r>
            <a:endParaRPr lang="x-none" altLang="en-IN">
              <a:solidFill>
                <a:schemeClr val="bg1"/>
              </a:solidFill>
            </a:endParaRPr>
          </a:p>
          <a:p>
            <a:pPr marL="285750" indent="-285750">
              <a:buFont typeface="Arial" panose="02080604020202020204" charset="0"/>
              <a:buChar char="•"/>
            </a:pPr>
            <a:endParaRPr lang="x-none" altLang="en-IN">
              <a:solidFill>
                <a:schemeClr val="bg1"/>
              </a:solidFill>
            </a:endParaRPr>
          </a:p>
          <a:p>
            <a:pPr marL="285750" indent="-285750">
              <a:buFont typeface="Arial" panose="02080604020202020204" charset="0"/>
              <a:buChar char="•"/>
            </a:pPr>
            <a:endParaRPr lang="x-none" altLang="en-IN">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
        <p:nvSpPr>
          <p:cNvPr id="8" name="Rectangle 7"/>
          <p:cNvSpPr/>
          <p:nvPr/>
        </p:nvSpPr>
        <p:spPr>
          <a:xfrm>
            <a:off x="3870326" y="2529840"/>
            <a:ext cx="4479925" cy="968375"/>
          </a:xfrm>
          <a:prstGeom prst="rect">
            <a:avLst/>
          </a:prstGeom>
          <a:noFill/>
          <a:ln>
            <a:noFill/>
          </a:ln>
        </p:spPr>
        <p:txBody>
          <a:bodyPr wrap="none" rtlCol="0" anchor="t">
            <a:spAutoFit/>
          </a:bodyPr>
          <a:p>
            <a:pPr algn="ctr"/>
            <a:r>
              <a:rPr lang="x-none" altLang="en-IN" sz="5400">
                <a:ln w="9525" cmpd="sng">
                  <a:solidFill>
                    <a:schemeClr val="accent1"/>
                  </a:solidFill>
                  <a:prstDash val="solid"/>
                </a:ln>
                <a:solidFill>
                  <a:srgbClr val="70AD47">
                    <a:tint val="1000"/>
                  </a:srgbClr>
                </a:solidFill>
                <a:effectLst>
                  <a:glow rad="38100">
                    <a:schemeClr val="accent1">
                      <a:alpha val="40000"/>
                    </a:schemeClr>
                  </a:glow>
                </a:effectLst>
              </a:rPr>
              <a:t>GCC Compiler</a:t>
            </a:r>
            <a:endParaRPr lang="x-none" altLang="en-IN" sz="540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
        <p:nvSpPr>
          <p:cNvPr id="8" name="Rectangle 7"/>
          <p:cNvSpPr/>
          <p:nvPr/>
        </p:nvSpPr>
        <p:spPr>
          <a:xfrm>
            <a:off x="2228216" y="88265"/>
            <a:ext cx="7794625" cy="968375"/>
          </a:xfrm>
          <a:prstGeom prst="rect">
            <a:avLst/>
          </a:prstGeom>
          <a:noFill/>
          <a:ln>
            <a:noFill/>
          </a:ln>
        </p:spPr>
        <p:txBody>
          <a:bodyPr wrap="none" rtlCol="0" anchor="t">
            <a:spAutoFit/>
          </a:bodyPr>
          <a:p>
            <a:pPr algn="ctr"/>
            <a:r>
              <a:rPr lang="x-none" altLang="en-IN" sz="5400">
                <a:ln w="9525" cmpd="sng">
                  <a:solidFill>
                    <a:schemeClr val="accent1"/>
                  </a:solidFill>
                  <a:prstDash val="solid"/>
                </a:ln>
                <a:solidFill>
                  <a:srgbClr val="70AD47">
                    <a:tint val="1000"/>
                  </a:srgbClr>
                </a:solidFill>
                <a:effectLst>
                  <a:glow rad="38100">
                    <a:schemeClr val="accent1">
                      <a:alpha val="40000"/>
                    </a:schemeClr>
                  </a:glow>
                </a:effectLst>
              </a:rPr>
              <a:t>History and Introduction</a:t>
            </a:r>
            <a:endParaRPr lang="x-none" altLang="en-IN" sz="540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TextBox 1"/>
          <p:cNvSpPr txBox="1"/>
          <p:nvPr/>
        </p:nvSpPr>
        <p:spPr>
          <a:xfrm>
            <a:off x="346075" y="1506220"/>
            <a:ext cx="11574145" cy="3657600"/>
          </a:xfrm>
          <a:prstGeom prst="rect">
            <a:avLst/>
          </a:prstGeom>
          <a:noFill/>
        </p:spPr>
        <p:txBody>
          <a:bodyPr wrap="square" rtlCol="0">
            <a:spAutoFit/>
          </a:bodyPr>
          <a:p>
            <a:pPr marL="285750" indent="-285750">
              <a:buFont typeface="Arial" panose="02080604020202020204" charset="0"/>
              <a:buChar char="•"/>
            </a:pPr>
            <a:r>
              <a:rPr lang="en-IN" altLang="en-US">
                <a:solidFill>
                  <a:schemeClr val="bg1"/>
                </a:solidFill>
              </a:rPr>
              <a:t>The original GNU C Compiler (GCC) is developed by Richard Stallman, the founder of the GNU Project.</a:t>
            </a:r>
            <a:endParaRPr lang="en-IN" altLang="en-US">
              <a:solidFill>
                <a:schemeClr val="bg1"/>
              </a:solidFill>
            </a:endParaRPr>
          </a:p>
          <a:p>
            <a:pPr marL="285750" indent="-285750">
              <a:buFont typeface="Arial" panose="02080604020202020204" charset="0"/>
              <a:buChar char="•"/>
            </a:pPr>
            <a:r>
              <a:rPr lang="en-IN" altLang="en-US">
                <a:solidFill>
                  <a:schemeClr val="bg1"/>
                </a:solidFill>
              </a:rPr>
              <a:t>GCC, has grown over times to support many languages </a:t>
            </a:r>
            <a:r>
              <a:rPr lang="x-none" altLang="en-IN">
                <a:solidFill>
                  <a:schemeClr val="bg1"/>
                </a:solidFill>
              </a:rPr>
              <a:t>and is now referred to as "GNU Compiler Collection". </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GCC is a key component of "GNU Toolchain", for developing applications. The GNU Toolchain includes:</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GNU Compiler Collection (GCC)</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GNU Make</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GNU Binutils</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GNU Debugger (GDB)</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GNU Autotools</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GNU Bison</a:t>
            </a:r>
            <a:endParaRPr lang="x-none" altLang="en-IN">
              <a:solidFill>
                <a:schemeClr val="bg1"/>
              </a:solidFill>
            </a:endParaRPr>
          </a:p>
          <a:p>
            <a:pPr marL="285750" lvl="0" indent="-285750">
              <a:buFont typeface="Arial" panose="02080604020202020204" charset="0"/>
              <a:buChar char="•"/>
            </a:pPr>
            <a:r>
              <a:rPr lang="x-none" altLang="en-IN">
                <a:solidFill>
                  <a:schemeClr val="bg1"/>
                </a:solidFill>
              </a:rPr>
              <a:t>GCC is portable and run in many operating platforms.</a:t>
            </a:r>
            <a:endParaRPr lang="x-none" altLang="en-IN">
              <a:solidFill>
                <a:schemeClr val="bg1"/>
              </a:solidFill>
            </a:endParaRPr>
          </a:p>
          <a:p>
            <a:pPr marL="285750" lvl="0" indent="-285750">
              <a:buFont typeface="Arial" panose="02080604020202020204" charset="0"/>
              <a:buChar char="•"/>
            </a:pPr>
            <a:r>
              <a:rPr lang="x-none" altLang="en-IN">
                <a:solidFill>
                  <a:schemeClr val="bg1"/>
                </a:solidFill>
              </a:rPr>
              <a:t>GCC is also a cross-compiler, for producing executables on different platform.</a:t>
            </a:r>
            <a:endParaRPr lang="x-none" altLang="en-IN">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
        <p:nvSpPr>
          <p:cNvPr id="8" name="Rectangle 7"/>
          <p:cNvSpPr/>
          <p:nvPr/>
        </p:nvSpPr>
        <p:spPr>
          <a:xfrm>
            <a:off x="3707448" y="88265"/>
            <a:ext cx="4836160" cy="968375"/>
          </a:xfrm>
          <a:prstGeom prst="rect">
            <a:avLst/>
          </a:prstGeom>
          <a:noFill/>
          <a:ln>
            <a:noFill/>
          </a:ln>
        </p:spPr>
        <p:txBody>
          <a:bodyPr wrap="none" rtlCol="0" anchor="t">
            <a:spAutoFit/>
          </a:bodyPr>
          <a:p>
            <a:pPr algn="ctr"/>
            <a:r>
              <a:rPr lang="x-none" altLang="en-IN" sz="5400">
                <a:ln w="9525" cmpd="sng">
                  <a:solidFill>
                    <a:schemeClr val="accent1"/>
                  </a:solidFill>
                  <a:prstDash val="solid"/>
                </a:ln>
                <a:solidFill>
                  <a:srgbClr val="70AD47">
                    <a:tint val="1000"/>
                  </a:srgbClr>
                </a:solidFill>
                <a:effectLst>
                  <a:glow rad="38100">
                    <a:schemeClr val="accent1">
                      <a:alpha val="40000"/>
                    </a:schemeClr>
                  </a:glow>
                </a:effectLst>
              </a:rPr>
              <a:t>Getting Started</a:t>
            </a:r>
            <a:endParaRPr lang="x-none" altLang="en-IN" sz="540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TextBox 1"/>
          <p:cNvSpPr txBox="1"/>
          <p:nvPr/>
        </p:nvSpPr>
        <p:spPr>
          <a:xfrm>
            <a:off x="332105" y="1054735"/>
            <a:ext cx="6270625" cy="3952240"/>
          </a:xfrm>
          <a:prstGeom prst="rect">
            <a:avLst/>
          </a:prstGeom>
          <a:noFill/>
        </p:spPr>
        <p:txBody>
          <a:bodyPr wrap="square" rtlCol="0">
            <a:spAutoFit/>
          </a:bodyPr>
          <a:p>
            <a:pPr marL="285750" indent="-285750">
              <a:buFont typeface="Arial" panose="02080604020202020204" charset="0"/>
              <a:buChar char="•"/>
            </a:pPr>
            <a:r>
              <a:rPr lang="x-none" altLang="en-IN">
                <a:solidFill>
                  <a:schemeClr val="bg1"/>
                </a:solidFill>
              </a:rPr>
              <a:t>Checking version	:	$ gcc --version</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More info             	:	$ gcc -v</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Compiling		:	$ gcc hello.c</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Running executable	:	$ ./a.out</a:t>
            </a:r>
            <a:endParaRPr lang="x-none" altLang="en-IN">
              <a:solidFill>
                <a:schemeClr val="bg1"/>
              </a:solidFill>
            </a:endParaRPr>
          </a:p>
          <a:p>
            <a:pPr marL="285750" indent="-285750">
              <a:buFont typeface="Arial" panose="02080604020202020204" charset="0"/>
              <a:buChar char="•"/>
            </a:pPr>
            <a:endParaRPr lang="x-none" altLang="en-IN">
              <a:solidFill>
                <a:schemeClr val="bg1"/>
              </a:solidFill>
            </a:endParaRPr>
          </a:p>
          <a:p>
            <a:pPr marL="285750" indent="-285750">
              <a:buFont typeface="Arial" panose="02080604020202020204" charset="0"/>
              <a:buChar char="•"/>
            </a:pPr>
            <a:r>
              <a:rPr lang="x-none" altLang="en-IN">
                <a:solidFill>
                  <a:schemeClr val="bg1"/>
                </a:solidFill>
              </a:rPr>
              <a:t>Stages of GCC Compilation</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Pre-processing	: 	$ gcc -E</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Compilation	:	$ gcc -S</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Assemble		:	$ gcc -c</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Linking		:	$ gcc </a:t>
            </a:r>
            <a:endParaRPr lang="x-none" altLang="en-IN">
              <a:solidFill>
                <a:schemeClr val="bg1"/>
              </a:solidFill>
            </a:endParaRPr>
          </a:p>
          <a:p>
            <a:pPr marL="742950" lvl="1" indent="-285750">
              <a:buFont typeface="Arial" panose="02080604020202020204" charset="0"/>
              <a:buChar char="•"/>
            </a:pPr>
            <a:endParaRPr lang="x-none" altLang="en-IN">
              <a:solidFill>
                <a:schemeClr val="bg1"/>
              </a:solidFill>
            </a:endParaRPr>
          </a:p>
          <a:p>
            <a:pPr marL="285750" lvl="0" indent="-285750">
              <a:buFont typeface="Arial" panose="02080604020202020204" charset="0"/>
              <a:buChar char="•"/>
            </a:pPr>
            <a:r>
              <a:rPr lang="x-none" altLang="en-IN">
                <a:solidFill>
                  <a:schemeClr val="bg1"/>
                </a:solidFill>
              </a:rPr>
              <a:t>Save all temporary files	:	$ gcc -save-temps</a:t>
            </a:r>
            <a:endParaRPr lang="x-none" altLang="en-IN">
              <a:solidFill>
                <a:schemeClr val="bg1"/>
              </a:solidFill>
            </a:endParaRPr>
          </a:p>
          <a:p>
            <a:pPr marL="285750" lvl="0" indent="-285750">
              <a:buFont typeface="Arial" panose="02080604020202020204" charset="0"/>
              <a:buChar char="•"/>
            </a:pPr>
            <a:r>
              <a:rPr lang="x-none" altLang="en-IN">
                <a:solidFill>
                  <a:schemeClr val="bg1"/>
                </a:solidFill>
              </a:rPr>
              <a:t>Link with Shared Libraries :	$ gcc -l&lt;lib_name&gt;</a:t>
            </a:r>
            <a:endParaRPr lang="x-none" altLang="en-IN">
              <a:solidFill>
                <a:schemeClr val="bg1"/>
              </a:solidFill>
            </a:endParaRPr>
          </a:p>
          <a:p>
            <a:pPr marL="285750" lvl="0" indent="-285750">
              <a:buFont typeface="Arial" panose="02080604020202020204" charset="0"/>
              <a:buChar char="•"/>
            </a:pPr>
            <a:r>
              <a:rPr lang="x-none" altLang="en-IN">
                <a:solidFill>
                  <a:schemeClr val="bg1"/>
                </a:solidFill>
              </a:rPr>
              <a:t>Warnings to error	:	$ gcc -Werror</a:t>
            </a:r>
            <a:endParaRPr lang="x-none" altLang="en-IN">
              <a:solidFill>
                <a:schemeClr val="bg1"/>
              </a:solidFill>
            </a:endParaRPr>
          </a:p>
        </p:txBody>
      </p:sp>
      <p:pic>
        <p:nvPicPr>
          <p:cNvPr id="3" name="Picture 2" descr="GCC_CompilationProcess"/>
          <p:cNvPicPr>
            <a:picLocks noChangeAspect="1"/>
          </p:cNvPicPr>
          <p:nvPr/>
        </p:nvPicPr>
        <p:blipFill>
          <a:blip r:embed="rId1"/>
          <a:stretch>
            <a:fillRect/>
          </a:stretch>
        </p:blipFill>
        <p:spPr>
          <a:xfrm>
            <a:off x="6715760" y="1034415"/>
            <a:ext cx="5331460" cy="33426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
        <p:nvSpPr>
          <p:cNvPr id="8" name="Rectangle 7"/>
          <p:cNvSpPr/>
          <p:nvPr/>
        </p:nvSpPr>
        <p:spPr>
          <a:xfrm>
            <a:off x="3201353" y="2529840"/>
            <a:ext cx="5817870" cy="968375"/>
          </a:xfrm>
          <a:prstGeom prst="rect">
            <a:avLst/>
          </a:prstGeom>
          <a:noFill/>
          <a:ln>
            <a:noFill/>
          </a:ln>
        </p:spPr>
        <p:txBody>
          <a:bodyPr wrap="none" rtlCol="0" anchor="t">
            <a:spAutoFit/>
          </a:bodyPr>
          <a:p>
            <a:pPr algn="ctr"/>
            <a:r>
              <a:rPr lang="x-none" altLang="en-IN" sz="5400">
                <a:ln w="9525" cmpd="sng">
                  <a:solidFill>
                    <a:schemeClr val="accent1"/>
                  </a:solidFill>
                  <a:prstDash val="solid"/>
                </a:ln>
                <a:solidFill>
                  <a:srgbClr val="70AD47">
                    <a:tint val="1000"/>
                  </a:srgbClr>
                </a:solidFill>
                <a:effectLst>
                  <a:glow rad="38100">
                    <a:schemeClr val="accent1">
                      <a:alpha val="40000"/>
                    </a:schemeClr>
                  </a:glow>
                </a:effectLst>
              </a:rPr>
              <a:t>Cross Compilation</a:t>
            </a:r>
            <a:endParaRPr lang="x-none" altLang="en-IN" sz="540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
        <p:nvSpPr>
          <p:cNvPr id="2" name="TextBox 1"/>
          <p:cNvSpPr txBox="1"/>
          <p:nvPr/>
        </p:nvSpPr>
        <p:spPr>
          <a:xfrm>
            <a:off x="376555" y="452120"/>
            <a:ext cx="11302365" cy="5046980"/>
          </a:xfrm>
          <a:prstGeom prst="rect">
            <a:avLst/>
          </a:prstGeom>
          <a:noFill/>
        </p:spPr>
        <p:txBody>
          <a:bodyPr wrap="square" rtlCol="0">
            <a:spAutoFit/>
          </a:bodyPr>
          <a:p>
            <a:pPr marL="285750" indent="-285750">
              <a:buFont typeface="Arial" panose="02080604020202020204" charset="0"/>
              <a:buChar char="•"/>
            </a:pPr>
            <a:r>
              <a:rPr lang="x-none" altLang="en-IN">
                <a:solidFill>
                  <a:schemeClr val="bg1"/>
                </a:solidFill>
              </a:rPr>
              <a:t>CROSS-COMPILER</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A cross compiler is a compiler capable of creating executable code for a platform other than the one on which the compiler is running. </a:t>
            </a:r>
            <a:endParaRPr lang="x-none" altLang="en-IN">
              <a:solidFill>
                <a:schemeClr val="bg1"/>
              </a:solidFill>
            </a:endParaRPr>
          </a:p>
          <a:p>
            <a:pPr marL="285750" lvl="0" indent="-285750">
              <a:buFont typeface="Arial" panose="02080604020202020204" charset="0"/>
              <a:buChar char="•"/>
            </a:pPr>
            <a:r>
              <a:rPr lang="x-none" altLang="en-IN">
                <a:solidFill>
                  <a:schemeClr val="bg1"/>
                </a:solidFill>
              </a:rPr>
              <a:t>A platform could be infeasible for a compiler to run on, such as for the microcontroller of an embedded system because those systems contain no operating system.</a:t>
            </a:r>
            <a:endParaRPr lang="x-none" altLang="en-IN">
              <a:solidFill>
                <a:schemeClr val="bg1"/>
              </a:solidFill>
            </a:endParaRPr>
          </a:p>
          <a:p>
            <a:pPr marL="285750" lvl="0" indent="-285750">
              <a:buFont typeface="Arial" panose="02080604020202020204" charset="0"/>
              <a:buChar char="•"/>
            </a:pPr>
            <a:r>
              <a:rPr lang="x-none" altLang="en-IN">
                <a:solidFill>
                  <a:schemeClr val="bg1"/>
                </a:solidFill>
              </a:rPr>
              <a:t>USES</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Embedded Computers</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Compiling for multiple machines</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Compiling for Emulators </a:t>
            </a:r>
            <a:endParaRPr lang="x-none" altLang="en-IN">
              <a:solidFill>
                <a:schemeClr val="bg1"/>
              </a:solidFill>
            </a:endParaRPr>
          </a:p>
          <a:p>
            <a:pPr lvl="0" indent="0">
              <a:buFont typeface="Arial" panose="02080604020202020204" charset="0"/>
              <a:buNone/>
            </a:pPr>
            <a:endParaRPr lang="x-none" altLang="en-IN">
              <a:solidFill>
                <a:schemeClr val="bg1"/>
              </a:solidFill>
            </a:endParaRPr>
          </a:p>
          <a:p>
            <a:pPr lvl="0" indent="0">
              <a:buFont typeface="Arial" panose="02080604020202020204" charset="0"/>
              <a:buNone/>
            </a:pPr>
            <a:endParaRPr lang="x-none" altLang="en-IN">
              <a:solidFill>
                <a:schemeClr val="bg1"/>
              </a:solidFill>
            </a:endParaRPr>
          </a:p>
          <a:p>
            <a:pPr lvl="0" indent="0" algn="ctr">
              <a:buFont typeface="Arial" panose="02080604020202020204" charset="0"/>
              <a:buNone/>
            </a:pPr>
            <a:r>
              <a:rPr lang="x-none" altLang="en-IN">
                <a:solidFill>
                  <a:schemeClr val="bg1"/>
                </a:solidFill>
              </a:rPr>
              <a:t>MACHINE A		MACHINE B		MACHINE C</a:t>
            </a:r>
            <a:endParaRPr lang="x-none" altLang="en-IN">
              <a:solidFill>
                <a:schemeClr val="bg1"/>
              </a:solidFill>
            </a:endParaRPr>
          </a:p>
          <a:p>
            <a:pPr lvl="0" indent="0" algn="ctr">
              <a:buFont typeface="Arial" panose="02080604020202020204" charset="0"/>
              <a:buNone/>
            </a:pPr>
            <a:r>
              <a:rPr lang="x-none" altLang="en-IN">
                <a:solidFill>
                  <a:schemeClr val="bg1"/>
                </a:solidFill>
              </a:rPr>
              <a:t>WINDOWS		MAC OS X		ANDROID</a:t>
            </a:r>
            <a:endParaRPr lang="x-none" altLang="en-IN">
              <a:solidFill>
                <a:schemeClr val="bg1"/>
              </a:solidFill>
            </a:endParaRPr>
          </a:p>
          <a:p>
            <a:pPr lvl="0" indent="0" algn="ctr">
              <a:buFont typeface="Arial" panose="02080604020202020204" charset="0"/>
              <a:buNone/>
            </a:pPr>
            <a:r>
              <a:rPr lang="x-none" altLang="en-IN">
                <a:solidFill>
                  <a:schemeClr val="bg1"/>
                </a:solidFill>
              </a:rPr>
              <a:t>IA-32			x86_64			ARM</a:t>
            </a:r>
            <a:endParaRPr lang="x-none" altLang="en-IN">
              <a:solidFill>
                <a:schemeClr val="bg1"/>
              </a:solidFill>
            </a:endParaRPr>
          </a:p>
          <a:p>
            <a:pPr lvl="0" indent="0">
              <a:buFont typeface="Arial" panose="02080604020202020204" charset="0"/>
              <a:buNone/>
            </a:pPr>
            <a:endParaRPr lang="x-none" altLang="en-IN">
              <a:solidFill>
                <a:schemeClr val="bg1"/>
              </a:solidFill>
            </a:endParaRPr>
          </a:p>
          <a:p>
            <a:pPr marL="285750" lvl="0" indent="-285750">
              <a:buFont typeface="Arial" panose="02080604020202020204" charset="0"/>
              <a:buChar char="•"/>
            </a:pPr>
            <a:r>
              <a:rPr lang="x-none" altLang="en-IN">
                <a:solidFill>
                  <a:schemeClr val="bg1"/>
                </a:solidFill>
              </a:rPr>
              <a:t>HOW TO BUILD A CROSS COMPILER FOR MACHINE C, WHICH WILL RUN AND BUILD ON MACHINE B? GIVEN THAT YOU HAVE GCC SOURCE CODE AND MICROSOFT VISUAL STUDIO ON MACHINE A.</a:t>
            </a:r>
            <a:endParaRPr lang="x-none" altLang="en-IN">
              <a:solidFill>
                <a:schemeClr val="bg1"/>
              </a:solidFill>
            </a:endParaRPr>
          </a:p>
          <a:p>
            <a:pPr lvl="1" indent="0">
              <a:buNone/>
            </a:pPr>
            <a:endParaRPr lang="x-none" altLang="en-IN">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
        <p:nvSpPr>
          <p:cNvPr id="8" name="Rectangle 7"/>
          <p:cNvSpPr/>
          <p:nvPr/>
        </p:nvSpPr>
        <p:spPr>
          <a:xfrm>
            <a:off x="2653983" y="1761490"/>
            <a:ext cx="6852920" cy="1791335"/>
          </a:xfrm>
          <a:prstGeom prst="rect">
            <a:avLst/>
          </a:prstGeom>
          <a:noFill/>
          <a:ln>
            <a:noFill/>
          </a:ln>
        </p:spPr>
        <p:txBody>
          <a:bodyPr wrap="none" rtlCol="0" anchor="t">
            <a:spAutoFit/>
          </a:bodyPr>
          <a:p>
            <a:pPr algn="ctr"/>
            <a:r>
              <a:rPr lang="x-none" altLang="en-IN" sz="5400">
                <a:ln w="9525" cmpd="sng">
                  <a:solidFill>
                    <a:schemeClr val="accent1"/>
                  </a:solidFill>
                  <a:prstDash val="solid"/>
                </a:ln>
                <a:solidFill>
                  <a:srgbClr val="70AD47">
                    <a:tint val="1000"/>
                  </a:srgbClr>
                </a:solidFill>
                <a:effectLst>
                  <a:glow rad="38100">
                    <a:schemeClr val="accent1">
                      <a:alpha val="40000"/>
                    </a:schemeClr>
                  </a:glow>
                </a:effectLst>
              </a:rPr>
              <a:t>How a Program Runs </a:t>
            </a:r>
            <a:endParaRPr lang="x-none" altLang="en-IN" sz="5400">
              <a:ln w="9525" cmpd="sng">
                <a:solidFill>
                  <a:schemeClr val="accent1"/>
                </a:solidFill>
                <a:prstDash val="solid"/>
              </a:ln>
              <a:solidFill>
                <a:srgbClr val="70AD47">
                  <a:tint val="1000"/>
                </a:srgbClr>
              </a:solidFill>
              <a:effectLst>
                <a:glow rad="38100">
                  <a:schemeClr val="accent1">
                    <a:alpha val="40000"/>
                  </a:schemeClr>
                </a:glow>
              </a:effectLst>
            </a:endParaRPr>
          </a:p>
          <a:p>
            <a:pPr algn="ctr"/>
            <a:r>
              <a:rPr lang="x-none" altLang="en-IN" sz="5400">
                <a:ln w="9525" cmpd="sng">
                  <a:solidFill>
                    <a:schemeClr val="accent1"/>
                  </a:solidFill>
                  <a:prstDash val="solid"/>
                </a:ln>
                <a:solidFill>
                  <a:srgbClr val="70AD47">
                    <a:tint val="1000"/>
                  </a:srgbClr>
                </a:solidFill>
                <a:effectLst>
                  <a:glow rad="38100">
                    <a:schemeClr val="accent1">
                      <a:alpha val="40000"/>
                    </a:schemeClr>
                  </a:glow>
                </a:effectLst>
              </a:rPr>
              <a:t>on a Processor ?</a:t>
            </a:r>
            <a:endParaRPr lang="x-none" altLang="en-IN" sz="540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
        <p:nvSpPr>
          <p:cNvPr id="7" name="TextBox 6"/>
          <p:cNvSpPr txBox="1"/>
          <p:nvPr/>
        </p:nvSpPr>
        <p:spPr>
          <a:xfrm>
            <a:off x="556895" y="391795"/>
            <a:ext cx="11272520" cy="4772660"/>
          </a:xfrm>
          <a:prstGeom prst="rect">
            <a:avLst/>
          </a:prstGeom>
          <a:noFill/>
        </p:spPr>
        <p:txBody>
          <a:bodyPr wrap="square" rtlCol="0">
            <a:spAutoFit/>
          </a:bodyPr>
          <a:p>
            <a:r>
              <a:rPr lang="x-none" altLang="en-IN">
                <a:ln w="10160">
                  <a:solidFill>
                    <a:schemeClr val="accent5"/>
                  </a:solidFill>
                  <a:prstDash val="solid"/>
                </a:ln>
                <a:solidFill>
                  <a:schemeClr val="bg1"/>
                </a:solidFill>
                <a:effectLst>
                  <a:outerShdw blurRad="38100" dist="22860" dir="5400000" algn="tl" rotWithShape="0">
                    <a:srgbClr val="000000">
                      <a:alpha val="30000"/>
                    </a:srgbClr>
                  </a:outerShdw>
                </a:effectLst>
              </a:rPr>
              <a:t>PROCESS</a:t>
            </a:r>
            <a:endParaRPr lang="x-none" altLang="en-IN">
              <a:ln w="10160">
                <a:solidFill>
                  <a:schemeClr val="accent5"/>
                </a:solidFill>
                <a:prstDash val="solid"/>
              </a:ln>
              <a:solidFill>
                <a:schemeClr val="bg1"/>
              </a:solidFill>
              <a:effectLst>
                <a:outerShdw blurRad="38100" dist="22860" dir="5400000" algn="tl" rotWithShape="0">
                  <a:srgbClr val="000000">
                    <a:alpha val="30000"/>
                  </a:srgbClr>
                </a:outerShdw>
              </a:effectLst>
            </a:endParaRPr>
          </a:p>
          <a:p>
            <a:pPr marL="285750" indent="-285750">
              <a:buFont typeface="Arial" panose="02080604020202020204" charset="0"/>
              <a:buChar char="•"/>
            </a:pPr>
            <a:r>
              <a:rPr lang="x-none" altLang="en-IN">
                <a:solidFill>
                  <a:schemeClr val="bg1"/>
                </a:solidFill>
              </a:rPr>
              <a:t>A process is a program in execution. </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A process is defined as an entity which represents the basic unit of work to be implemented in the system.</a:t>
            </a:r>
            <a:endParaRPr lang="x-none" altLang="en-IN">
              <a:solidFill>
                <a:schemeClr val="bg1"/>
              </a:solidFill>
            </a:endParaRPr>
          </a:p>
          <a:p>
            <a:pPr marL="285750" indent="-285750">
              <a:buFont typeface="Arial" panose="02080604020202020204" charset="0"/>
              <a:buChar char="•"/>
            </a:pPr>
            <a:endParaRPr lang="x-none" altLang="en-IN">
              <a:solidFill>
                <a:schemeClr val="bg1"/>
              </a:solidFill>
            </a:endParaRPr>
          </a:p>
          <a:p>
            <a:pPr indent="0">
              <a:buFont typeface="Arial" panose="02080604020202020204" charset="0"/>
              <a:buNone/>
            </a:pPr>
            <a:r>
              <a:rPr lang="x-none" altLang="en-IN">
                <a:ln w="10160">
                  <a:solidFill>
                    <a:schemeClr val="accent5"/>
                  </a:solidFill>
                  <a:prstDash val="solid"/>
                </a:ln>
                <a:solidFill>
                  <a:srgbClr val="FFFFFF"/>
                </a:solidFill>
                <a:effectLst>
                  <a:outerShdw blurRad="38100" dist="22860" dir="5400000" algn="tl" rotWithShape="0">
                    <a:srgbClr val="000000">
                      <a:alpha val="30000"/>
                    </a:srgbClr>
                  </a:outerShdw>
                </a:effectLst>
              </a:rPr>
              <a:t>Components of a Process</a:t>
            </a:r>
            <a:endParaRPr lang="x-none" altLang="en-IN">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285750" indent="-285750">
              <a:buFont typeface="Arial" panose="02080604020202020204" charset="0"/>
              <a:buChar char="•"/>
            </a:pPr>
            <a:r>
              <a:rPr lang="x-none" altLang="en-IN">
                <a:solidFill>
                  <a:schemeClr val="bg1"/>
                </a:solidFill>
              </a:rPr>
              <a:t>Object Program	: 	Code to be executed.</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Data 			: 	Data to be used for executing the program.</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Resources 		: 	While executing the program, it may require some resources.</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Status		: 	Verifies the status of the process execution.</a:t>
            </a:r>
            <a:endParaRPr lang="x-none" altLang="en-IN">
              <a:solidFill>
                <a:schemeClr val="bg1"/>
              </a:solidFill>
            </a:endParaRPr>
          </a:p>
          <a:p>
            <a:pPr marL="285750" indent="-285750">
              <a:buFont typeface="Arial" panose="02080604020202020204" charset="0"/>
              <a:buChar char="•"/>
            </a:pPr>
            <a:endParaRPr lang="x-none" altLang="en-IN">
              <a:solidFill>
                <a:schemeClr val="bg1"/>
              </a:solidFill>
            </a:endParaRPr>
          </a:p>
          <a:p>
            <a:pPr indent="0">
              <a:buFont typeface="Arial" panose="02080604020202020204" charset="0"/>
              <a:buNone/>
            </a:pPr>
            <a:r>
              <a:rPr lang="x-none" altLang="en-IN">
                <a:ln w="10160">
                  <a:solidFill>
                    <a:schemeClr val="accent5"/>
                  </a:solidFill>
                  <a:prstDash val="solid"/>
                </a:ln>
                <a:solidFill>
                  <a:srgbClr val="FFFFFF"/>
                </a:solidFill>
                <a:effectLst>
                  <a:outerShdw blurRad="38100" dist="22860" dir="5400000" algn="tl" rotWithShape="0">
                    <a:srgbClr val="000000">
                      <a:alpha val="30000"/>
                    </a:srgbClr>
                  </a:outerShdw>
                </a:effectLst>
              </a:rPr>
              <a:t>Process </a:t>
            </a:r>
            <a:r>
              <a:rPr lang="x-none" altLang="en-IN">
                <a:ln w="10160">
                  <a:solidFill>
                    <a:schemeClr val="accent5"/>
                  </a:solidFill>
                  <a:prstDash val="solid"/>
                </a:ln>
                <a:solidFill>
                  <a:srgbClr val="FFFFFF"/>
                </a:solidFill>
                <a:effectLst>
                  <a:outerShdw blurRad="38100" dist="22860" dir="5400000" algn="tl" rotWithShape="0">
                    <a:srgbClr val="000000">
                      <a:alpha val="30000"/>
                    </a:srgbClr>
                  </a:outerShdw>
                </a:effectLst>
              </a:rPr>
              <a:t>States</a:t>
            </a:r>
            <a:endParaRPr lang="x-none" altLang="en-IN">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285750" indent="-285750">
              <a:buFont typeface="Arial" panose="02080604020202020204" charset="0"/>
              <a:buChar char="•"/>
            </a:pPr>
            <a:r>
              <a:rPr lang="x-none" altLang="en-IN">
                <a:solidFill>
                  <a:schemeClr val="bg1"/>
                </a:solidFill>
              </a:rPr>
              <a:t>New			:	The process is being created.</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Ready			:	The process is waiting to be assigned to a processor.</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Running		:	Process instructions are being executed.</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Waiting		:	The process is waiting for some event to occur.</a:t>
            </a:r>
            <a:endParaRPr lang="x-none" altLang="en-IN">
              <a:solidFill>
                <a:schemeClr val="bg1"/>
              </a:solidFill>
            </a:endParaRPr>
          </a:p>
          <a:p>
            <a:pPr marL="285750" indent="-285750">
              <a:buFont typeface="Arial" panose="02080604020202020204" charset="0"/>
              <a:buChar char="•"/>
            </a:pPr>
            <a:r>
              <a:rPr lang="x-none" altLang="en-IN">
                <a:solidFill>
                  <a:schemeClr val="bg1"/>
                </a:solidFill>
              </a:rPr>
              <a:t>Terminated		:	The process has finished execution.</a:t>
            </a:r>
            <a:endParaRPr lang="x-none" altLang="en-IN">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pic>
        <p:nvPicPr>
          <p:cNvPr id="7" name="Picture 6" descr="process_state"/>
          <p:cNvPicPr>
            <a:picLocks noChangeAspect="1"/>
          </p:cNvPicPr>
          <p:nvPr/>
        </p:nvPicPr>
        <p:blipFill>
          <a:blip r:embed="rId1"/>
          <a:stretch>
            <a:fillRect/>
          </a:stretch>
        </p:blipFill>
        <p:spPr>
          <a:xfrm>
            <a:off x="1259840" y="717550"/>
            <a:ext cx="9383395" cy="51803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3" name="Footer Placeholder 2"/>
          <p:cNvSpPr>
            <a:spLocks noGrp="1"/>
          </p:cNvSpPr>
          <p:nvPr>
            <p:ph type="ftr" sz="quarter" idx="11"/>
          </p:nvPr>
        </p:nvSpPr>
        <p:spPr/>
        <p:txBody>
          <a:bodyPr/>
          <a:p>
            <a:r>
              <a:rPr lang="en-US"/>
              <a:t>Lucky Tyagi</a:t>
            </a:r>
            <a:endParaRPr lang="en-US"/>
          </a:p>
        </p:txBody>
      </p:sp>
      <p:sp>
        <p:nvSpPr>
          <p:cNvPr id="6" name="Date Placeholder 5"/>
          <p:cNvSpPr>
            <a:spLocks noGrp="1"/>
          </p:cNvSpPr>
          <p:nvPr>
            <p:ph type="dt" sz="half" idx="10"/>
          </p:nvPr>
        </p:nvSpPr>
        <p:spPr/>
        <p:txBody>
          <a:bodyPr/>
          <a:p>
            <a:fld id="{FDE934FF-F4E1-47C5-9CA5-30A81DDE2BE4}" type="datetime4">
              <a:rPr lang="en-US" smtClean="0"/>
            </a:fld>
            <a:endParaRPr lang="en-US" smtClean="0"/>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
        <p:nvSpPr>
          <p:cNvPr id="10" name="Rounded Rectangular Callout 9"/>
          <p:cNvSpPr/>
          <p:nvPr/>
        </p:nvSpPr>
        <p:spPr>
          <a:xfrm flipV="1">
            <a:off x="7212965" y="1082040"/>
            <a:ext cx="3195955" cy="1884045"/>
          </a:xfrm>
          <a:prstGeom prst="wedgeRoundRectCallout">
            <a:avLst/>
          </a:prstGeom>
          <a:solidFill>
            <a:schemeClr val="tx1">
              <a:lumMod val="85000"/>
              <a:lumOff val="15000"/>
              <a:alpha val="41000"/>
            </a:schemeClr>
          </a:solid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1" name="TextBox 10"/>
          <p:cNvSpPr txBox="1"/>
          <p:nvPr/>
        </p:nvSpPr>
        <p:spPr>
          <a:xfrm>
            <a:off x="7370445" y="1197610"/>
            <a:ext cx="2857500" cy="1812290"/>
          </a:xfrm>
          <a:prstGeom prst="rect">
            <a:avLst/>
          </a:prstGeom>
          <a:noFill/>
        </p:spPr>
        <p:txBody>
          <a:bodyPr wrap="square" rtlCol="0">
            <a:spAutoFit/>
          </a:bodyPr>
          <a:p>
            <a:pPr marL="285750" indent="-285750">
              <a:buFont typeface="Arial" panose="02080604020202020204" charset="0"/>
              <a:buChar char="•"/>
            </a:pPr>
            <a:r>
              <a:rPr lang="x-none" altLang="en-IN" sz="1400">
                <a:solidFill>
                  <a:schemeClr val="bg1"/>
                </a:solidFill>
              </a:rPr>
              <a:t>What is it ?</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What does it do ?</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Create and save a file</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Customization</a:t>
            </a:r>
            <a:endParaRPr lang="x-none" altLang="en-IN" sz="1400">
              <a:solidFill>
                <a:schemeClr val="bg1"/>
              </a:solidFill>
            </a:endParaRPr>
          </a:p>
          <a:p>
            <a:pPr marL="742950" lvl="1" indent="-285750">
              <a:buFont typeface="Arial" panose="02080604020202020204" charset="0"/>
              <a:buChar char="•"/>
            </a:pPr>
            <a:r>
              <a:rPr lang="x-none" altLang="en-IN" sz="1400">
                <a:solidFill>
                  <a:schemeClr val="bg1"/>
                </a:solidFill>
              </a:rPr>
              <a:t>Local</a:t>
            </a:r>
            <a:endParaRPr lang="x-none" altLang="en-IN" sz="1400">
              <a:solidFill>
                <a:schemeClr val="bg1"/>
              </a:solidFill>
            </a:endParaRPr>
          </a:p>
          <a:p>
            <a:pPr marL="742950" lvl="1" indent="-285750">
              <a:buFont typeface="Arial" panose="02080604020202020204" charset="0"/>
              <a:buChar char="•"/>
            </a:pPr>
            <a:r>
              <a:rPr lang="x-none" altLang="en-IN" sz="1400">
                <a:solidFill>
                  <a:schemeClr val="bg1"/>
                </a:solidFill>
              </a:rPr>
              <a:t>Global</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Navigation Shortcuts</a:t>
            </a:r>
            <a:endParaRPr lang="x-none" altLang="en-IN" sz="1400">
              <a:solidFill>
                <a:schemeClr val="bg1"/>
              </a:solidFill>
            </a:endParaRPr>
          </a:p>
          <a:p>
            <a:pPr marL="285750" indent="-285750">
              <a:buFont typeface="Arial" panose="02080604020202020204" charset="0"/>
              <a:buChar char="•"/>
            </a:pPr>
            <a:endParaRPr lang="x-none" altLang="en-IN" sz="1400">
              <a:solidFill>
                <a:schemeClr val="bg1"/>
              </a:solidFill>
            </a:endParaRPr>
          </a:p>
        </p:txBody>
      </p:sp>
      <p:sp>
        <p:nvSpPr>
          <p:cNvPr id="12" name="TextBox 11"/>
          <p:cNvSpPr txBox="1"/>
          <p:nvPr/>
        </p:nvSpPr>
        <p:spPr>
          <a:xfrm>
            <a:off x="7009765" y="432435"/>
            <a:ext cx="2870200" cy="481330"/>
          </a:xfrm>
          <a:prstGeom prst="rect">
            <a:avLst/>
          </a:prstGeom>
          <a:noFill/>
        </p:spPr>
        <p:txBody>
          <a:bodyPr wrap="square" rtlCol="0">
            <a:spAutoFit/>
          </a:bodyPr>
          <a:p>
            <a:r>
              <a:rPr lang="x-none" altLang="en-IN" sz="2400">
                <a:solidFill>
                  <a:schemeClr val="bg1"/>
                </a:solidFill>
              </a:rPr>
              <a:t>Vim Usage</a:t>
            </a:r>
            <a:endParaRPr lang="x-none" altLang="en-IN" sz="2400">
              <a:solidFill>
                <a:schemeClr val="bg1"/>
              </a:solidFill>
            </a:endParaRPr>
          </a:p>
        </p:txBody>
      </p:sp>
      <p:sp>
        <p:nvSpPr>
          <p:cNvPr id="8" name="Rounded Rectangular Callout 7"/>
          <p:cNvSpPr/>
          <p:nvPr/>
        </p:nvSpPr>
        <p:spPr>
          <a:xfrm flipV="1">
            <a:off x="1889125" y="4218305"/>
            <a:ext cx="3195955" cy="1884045"/>
          </a:xfrm>
          <a:prstGeom prst="wedgeRoundRectCallout">
            <a:avLst/>
          </a:prstGeom>
          <a:solidFill>
            <a:schemeClr val="tx1">
              <a:lumMod val="85000"/>
              <a:lumOff val="15000"/>
              <a:alpha val="41000"/>
            </a:schemeClr>
          </a:solid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9" name="TextBox 8"/>
          <p:cNvSpPr txBox="1"/>
          <p:nvPr/>
        </p:nvSpPr>
        <p:spPr>
          <a:xfrm>
            <a:off x="2032000" y="4349115"/>
            <a:ext cx="2857500" cy="1598930"/>
          </a:xfrm>
          <a:prstGeom prst="rect">
            <a:avLst/>
          </a:prstGeom>
          <a:noFill/>
        </p:spPr>
        <p:txBody>
          <a:bodyPr wrap="square" rtlCol="0">
            <a:spAutoFit/>
          </a:bodyPr>
          <a:p>
            <a:pPr marL="285750" indent="-285750">
              <a:buFont typeface="Arial" panose="02080604020202020204" charset="0"/>
              <a:buChar char="•"/>
            </a:pPr>
            <a:r>
              <a:rPr lang="x-none" altLang="en-IN" sz="1400">
                <a:solidFill>
                  <a:schemeClr val="bg1"/>
                </a:solidFill>
              </a:rPr>
              <a:t>What is it ?</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What does it do ?</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Compilation Stages</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Debug info</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Sample examples</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Compiling a C code</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Verbose output discussion</a:t>
            </a:r>
            <a:endParaRPr lang="x-none" altLang="en-IN" sz="1400">
              <a:solidFill>
                <a:schemeClr val="bg1"/>
              </a:solidFill>
            </a:endParaRPr>
          </a:p>
        </p:txBody>
      </p:sp>
      <p:sp>
        <p:nvSpPr>
          <p:cNvPr id="13" name="TextBox 12"/>
          <p:cNvSpPr txBox="1"/>
          <p:nvPr/>
        </p:nvSpPr>
        <p:spPr>
          <a:xfrm>
            <a:off x="848995" y="3489325"/>
            <a:ext cx="2870200" cy="481330"/>
          </a:xfrm>
          <a:prstGeom prst="rect">
            <a:avLst/>
          </a:prstGeom>
          <a:noFill/>
        </p:spPr>
        <p:txBody>
          <a:bodyPr wrap="square" rtlCol="0">
            <a:spAutoFit/>
          </a:bodyPr>
          <a:p>
            <a:r>
              <a:rPr lang="x-none" sz="2400">
                <a:solidFill>
                  <a:schemeClr val="bg1"/>
                </a:solidFill>
                <a:sym typeface="+mn-ea"/>
              </a:rPr>
              <a:t>GCC Compiler</a:t>
            </a:r>
            <a:endParaRPr lang="x-none" sz="2400">
              <a:solidFill>
                <a:schemeClr val="bg1"/>
              </a:solidFill>
              <a:sym typeface="+mn-ea"/>
            </a:endParaRPr>
          </a:p>
        </p:txBody>
      </p:sp>
      <p:pic>
        <p:nvPicPr>
          <p:cNvPr id="14" name="Picture 13" descr="vim.sh"/>
          <p:cNvPicPr>
            <a:picLocks noChangeAspect="1"/>
          </p:cNvPicPr>
          <p:nvPr/>
        </p:nvPicPr>
        <p:blipFill>
          <a:blip r:embed="rId1"/>
          <a:stretch>
            <a:fillRect/>
          </a:stretch>
        </p:blipFill>
        <p:spPr>
          <a:xfrm>
            <a:off x="2245995" y="-200025"/>
            <a:ext cx="4179570" cy="4179570"/>
          </a:xfrm>
          <a:prstGeom prst="rect">
            <a:avLst/>
          </a:prstGeom>
        </p:spPr>
      </p:pic>
      <p:pic>
        <p:nvPicPr>
          <p:cNvPr id="15" name="Picture 14" descr="gcc"/>
          <p:cNvPicPr>
            <a:picLocks noChangeAspect="1"/>
          </p:cNvPicPr>
          <p:nvPr/>
        </p:nvPicPr>
        <p:blipFill>
          <a:blip r:embed="rId2"/>
          <a:stretch>
            <a:fillRect/>
          </a:stretch>
        </p:blipFill>
        <p:spPr>
          <a:xfrm>
            <a:off x="6487795" y="3108960"/>
            <a:ext cx="2690495" cy="31730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3" name="Footer Placeholder 2"/>
          <p:cNvSpPr>
            <a:spLocks noGrp="1"/>
          </p:cNvSpPr>
          <p:nvPr>
            <p:ph type="ftr" sz="quarter" idx="11"/>
          </p:nvPr>
        </p:nvSpPr>
        <p:spPr/>
        <p:txBody>
          <a:bodyPr/>
          <a:p>
            <a:r>
              <a:rPr lang="en-US"/>
              <a:t>Lucky Tyagi</a:t>
            </a:r>
            <a:endParaRPr lang="en-US"/>
          </a:p>
        </p:txBody>
      </p:sp>
      <p:sp>
        <p:nvSpPr>
          <p:cNvPr id="6" name="Date Placeholder 5"/>
          <p:cNvSpPr>
            <a:spLocks noGrp="1"/>
          </p:cNvSpPr>
          <p:nvPr>
            <p:ph type="dt" sz="half" idx="10"/>
          </p:nvPr>
        </p:nvSpPr>
        <p:spPr/>
        <p:txBody>
          <a:bodyPr/>
          <a:p>
            <a:fld id="{FDE934FF-F4E1-47C5-9CA5-30A81DDE2BE4}" type="datetime4">
              <a:rPr lang="en-US" smtClean="0"/>
            </a:fld>
            <a:endParaRPr lang="en-US" smtClean="0"/>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
        <p:nvSpPr>
          <p:cNvPr id="10" name="Rounded Rectangular Callout 9"/>
          <p:cNvSpPr/>
          <p:nvPr/>
        </p:nvSpPr>
        <p:spPr>
          <a:xfrm flipV="1">
            <a:off x="2037080" y="1022985"/>
            <a:ext cx="3195955" cy="1251585"/>
          </a:xfrm>
          <a:prstGeom prst="wedgeRoundRectCallout">
            <a:avLst/>
          </a:prstGeom>
          <a:solidFill>
            <a:schemeClr val="tx1">
              <a:lumMod val="85000"/>
              <a:lumOff val="15000"/>
              <a:alpha val="41000"/>
            </a:schemeClr>
          </a:solid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1" name="TextBox 10"/>
          <p:cNvSpPr txBox="1"/>
          <p:nvPr/>
        </p:nvSpPr>
        <p:spPr>
          <a:xfrm>
            <a:off x="2179320" y="1153795"/>
            <a:ext cx="2857500" cy="958850"/>
          </a:xfrm>
          <a:prstGeom prst="rect">
            <a:avLst/>
          </a:prstGeom>
          <a:noFill/>
        </p:spPr>
        <p:txBody>
          <a:bodyPr wrap="square" rtlCol="0">
            <a:spAutoFit/>
          </a:bodyPr>
          <a:p>
            <a:pPr marL="285750" indent="-285750">
              <a:buFont typeface="Arial" panose="02080604020202020204" charset="0"/>
              <a:buChar char="•"/>
            </a:pPr>
            <a:r>
              <a:rPr lang="x-none" altLang="en-IN" sz="1400">
                <a:solidFill>
                  <a:schemeClr val="bg1"/>
                </a:solidFill>
              </a:rPr>
              <a:t>What is it ?</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Why is it needed ?</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How it works ?</a:t>
            </a:r>
            <a:endParaRPr lang="x-none" altLang="en-IN" sz="1400">
              <a:solidFill>
                <a:schemeClr val="bg1"/>
              </a:solidFill>
            </a:endParaRPr>
          </a:p>
          <a:p>
            <a:pPr marL="285750" indent="-285750">
              <a:buFont typeface="Arial" panose="02080604020202020204" charset="0"/>
              <a:buChar char="•"/>
            </a:pPr>
            <a:r>
              <a:rPr lang="x-none" altLang="en-IN" sz="1400">
                <a:solidFill>
                  <a:schemeClr val="bg1"/>
                </a:solidFill>
              </a:rPr>
              <a:t>How to use it ?</a:t>
            </a:r>
            <a:endParaRPr lang="x-none" altLang="en-IN" sz="1400">
              <a:solidFill>
                <a:schemeClr val="bg1"/>
              </a:solidFill>
            </a:endParaRPr>
          </a:p>
        </p:txBody>
      </p:sp>
      <p:sp>
        <p:nvSpPr>
          <p:cNvPr id="12" name="TextBox 11"/>
          <p:cNvSpPr txBox="1"/>
          <p:nvPr/>
        </p:nvSpPr>
        <p:spPr>
          <a:xfrm>
            <a:off x="869315" y="373380"/>
            <a:ext cx="2870200" cy="481330"/>
          </a:xfrm>
          <a:prstGeom prst="rect">
            <a:avLst/>
          </a:prstGeom>
          <a:noFill/>
        </p:spPr>
        <p:txBody>
          <a:bodyPr wrap="square" rtlCol="0">
            <a:spAutoFit/>
          </a:bodyPr>
          <a:p>
            <a:r>
              <a:rPr lang="x-none" altLang="en-IN" sz="2400">
                <a:solidFill>
                  <a:schemeClr val="bg1"/>
                </a:solidFill>
              </a:rPr>
              <a:t>Cross-Compilation</a:t>
            </a:r>
            <a:endParaRPr lang="x-none" altLang="en-IN" sz="2400">
              <a:solidFill>
                <a:schemeClr val="bg1"/>
              </a:solidFill>
            </a:endParaRPr>
          </a:p>
        </p:txBody>
      </p:sp>
      <p:sp>
        <p:nvSpPr>
          <p:cNvPr id="8" name="Rounded Rectangular Callout 7"/>
          <p:cNvSpPr/>
          <p:nvPr/>
        </p:nvSpPr>
        <p:spPr>
          <a:xfrm flipV="1">
            <a:off x="4307205" y="4453255"/>
            <a:ext cx="2783840" cy="1059815"/>
          </a:xfrm>
          <a:prstGeom prst="wedgeRoundRectCallout">
            <a:avLst/>
          </a:prstGeom>
          <a:solidFill>
            <a:schemeClr val="tx1">
              <a:lumMod val="85000"/>
              <a:lumOff val="15000"/>
              <a:alpha val="41000"/>
            </a:schemeClr>
          </a:solid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9" name="TextBox 8"/>
          <p:cNvSpPr txBox="1"/>
          <p:nvPr/>
        </p:nvSpPr>
        <p:spPr>
          <a:xfrm>
            <a:off x="4449445" y="4584065"/>
            <a:ext cx="2857500" cy="532130"/>
          </a:xfrm>
          <a:prstGeom prst="rect">
            <a:avLst/>
          </a:prstGeom>
          <a:noFill/>
        </p:spPr>
        <p:txBody>
          <a:bodyPr wrap="square" rtlCol="0">
            <a:spAutoFit/>
          </a:bodyPr>
          <a:p>
            <a:pPr marL="285750" indent="-285750">
              <a:buFont typeface="Arial" panose="02080604020202020204" charset="0"/>
              <a:buChar char="•"/>
            </a:pPr>
            <a:r>
              <a:rPr lang="x-none" altLang="en-IN" sz="1400">
                <a:solidFill>
                  <a:schemeClr val="bg1"/>
                </a:solidFill>
              </a:rPr>
              <a:t>How a program runs on a </a:t>
            </a:r>
            <a:endParaRPr lang="x-none" altLang="en-IN" sz="1400">
              <a:solidFill>
                <a:schemeClr val="bg1"/>
              </a:solidFill>
            </a:endParaRPr>
          </a:p>
          <a:p>
            <a:pPr indent="0">
              <a:buFont typeface="Arial" panose="02080604020202020204" charset="0"/>
              <a:buNone/>
            </a:pPr>
            <a:r>
              <a:rPr lang="x-none" altLang="en-IN" sz="1400">
                <a:solidFill>
                  <a:schemeClr val="bg1"/>
                </a:solidFill>
              </a:rPr>
              <a:t>      processor ?</a:t>
            </a:r>
            <a:endParaRPr lang="x-none" altLang="en-IN" sz="1400">
              <a:solidFill>
                <a:schemeClr val="bg1"/>
              </a:solidFill>
            </a:endParaRPr>
          </a:p>
        </p:txBody>
      </p:sp>
      <p:sp>
        <p:nvSpPr>
          <p:cNvPr id="13" name="TextBox 12"/>
          <p:cNvSpPr txBox="1"/>
          <p:nvPr/>
        </p:nvSpPr>
        <p:spPr>
          <a:xfrm>
            <a:off x="3266440" y="3739515"/>
            <a:ext cx="2870200" cy="481330"/>
          </a:xfrm>
          <a:prstGeom prst="rect">
            <a:avLst/>
          </a:prstGeom>
          <a:noFill/>
        </p:spPr>
        <p:txBody>
          <a:bodyPr wrap="square" rtlCol="0">
            <a:spAutoFit/>
          </a:bodyPr>
          <a:p>
            <a:r>
              <a:rPr lang="x-none" sz="2400">
                <a:solidFill>
                  <a:schemeClr val="bg1"/>
                </a:solidFill>
                <a:sym typeface="+mn-ea"/>
              </a:rPr>
              <a:t>Open Discussion</a:t>
            </a:r>
            <a:endParaRPr lang="x-none" sz="2400">
              <a:solidFill>
                <a:schemeClr val="bg1"/>
              </a:solidFill>
              <a:sym typeface="+mn-ea"/>
            </a:endParaRPr>
          </a:p>
        </p:txBody>
      </p:sp>
      <p:pic>
        <p:nvPicPr>
          <p:cNvPr id="14" name="Picture 13" descr="intel-vs-arm"/>
          <p:cNvPicPr>
            <a:picLocks noChangeAspect="1"/>
          </p:cNvPicPr>
          <p:nvPr/>
        </p:nvPicPr>
        <p:blipFill>
          <a:blip r:embed="rId1"/>
          <a:stretch>
            <a:fillRect/>
          </a:stretch>
        </p:blipFill>
        <p:spPr>
          <a:xfrm>
            <a:off x="7343140" y="160020"/>
            <a:ext cx="3975100" cy="2901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3" name="Footer Placeholder 2"/>
          <p:cNvSpPr>
            <a:spLocks noGrp="1"/>
          </p:cNvSpPr>
          <p:nvPr>
            <p:ph type="ftr" sz="quarter" idx="11"/>
          </p:nvPr>
        </p:nvSpPr>
        <p:spPr/>
        <p:txBody>
          <a:bodyPr/>
          <a:p>
            <a:r>
              <a:rPr lang="en-US"/>
              <a:t>Lucky Tyagi</a:t>
            </a:r>
            <a:endParaRPr lang="en-US"/>
          </a:p>
        </p:txBody>
      </p:sp>
      <p:sp>
        <p:nvSpPr>
          <p:cNvPr id="6" name="Date Placeholder 5"/>
          <p:cNvSpPr>
            <a:spLocks noGrp="1"/>
          </p:cNvSpPr>
          <p:nvPr>
            <p:ph type="dt" sz="half" idx="10"/>
          </p:nvPr>
        </p:nvSpPr>
        <p:spPr/>
        <p:txBody>
          <a:bodyPr/>
          <a:p>
            <a:fld id="{FDE934FF-F4E1-47C5-9CA5-30A81DDE2BE4}" type="datetime4">
              <a:rPr lang="en-US" smtClean="0"/>
            </a:fld>
            <a:endParaRPr lang="en-US" smtClean="0"/>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
        <p:nvSpPr>
          <p:cNvPr id="8" name="Rectangle 7"/>
          <p:cNvSpPr/>
          <p:nvPr/>
        </p:nvSpPr>
        <p:spPr>
          <a:xfrm>
            <a:off x="3278505" y="2529840"/>
            <a:ext cx="5663565" cy="968375"/>
          </a:xfrm>
          <a:prstGeom prst="rect">
            <a:avLst/>
          </a:prstGeom>
          <a:noFill/>
          <a:ln>
            <a:noFill/>
          </a:ln>
        </p:spPr>
        <p:txBody>
          <a:bodyPr wrap="none" rtlCol="0" anchor="t">
            <a:spAutoFit/>
          </a:bodyPr>
          <a:p>
            <a:pPr algn="ctr"/>
            <a:r>
              <a:rPr lang="x-none" altLang="en-IN" sz="5400">
                <a:ln w="9525" cmpd="sng">
                  <a:solidFill>
                    <a:schemeClr val="accent1"/>
                  </a:solidFill>
                  <a:prstDash val="solid"/>
                </a:ln>
                <a:solidFill>
                  <a:srgbClr val="70AD47">
                    <a:tint val="1000"/>
                  </a:srgbClr>
                </a:solidFill>
                <a:effectLst>
                  <a:glow rad="38100">
                    <a:schemeClr val="accent1">
                      <a:alpha val="40000"/>
                    </a:schemeClr>
                  </a:glow>
                </a:effectLst>
              </a:rPr>
              <a:t>Operating System</a:t>
            </a:r>
            <a:endParaRPr lang="x-none" altLang="en-IN" sz="540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
        <p:nvSpPr>
          <p:cNvPr id="7" name="TextBox 6"/>
          <p:cNvSpPr txBox="1"/>
          <p:nvPr/>
        </p:nvSpPr>
        <p:spPr>
          <a:xfrm>
            <a:off x="974090" y="481965"/>
            <a:ext cx="10267950" cy="932180"/>
          </a:xfrm>
          <a:prstGeom prst="rect">
            <a:avLst/>
          </a:prstGeom>
          <a:noFill/>
        </p:spPr>
        <p:txBody>
          <a:bodyPr wrap="square" rtlCol="0">
            <a:spAutoFit/>
          </a:bodyPr>
          <a:p>
            <a:pPr marL="285750" indent="-285750">
              <a:buFont typeface="Arial" panose="02080604020202020204" charset="0"/>
              <a:buChar char="•"/>
            </a:pPr>
            <a:r>
              <a:rPr lang="x-none" altLang="en-IN">
                <a:solidFill>
                  <a:schemeClr val="bg1"/>
                </a:solidFill>
              </a:rPr>
              <a:t>An operating system is a program that acts as an interface between the user and the computer hardware and controls the execution of all kinds of programs.</a:t>
            </a:r>
            <a:endParaRPr lang="x-none" altLang="en-IN">
              <a:solidFill>
                <a:schemeClr val="bg1"/>
              </a:solidFill>
            </a:endParaRPr>
          </a:p>
          <a:p>
            <a:pPr marL="285750" indent="-285750">
              <a:buFont typeface="Arial" panose="02080604020202020204" charset="0"/>
              <a:buChar char="•"/>
            </a:pPr>
            <a:endParaRPr lang="x-none" altLang="en-IN">
              <a:solidFill>
                <a:schemeClr val="bg1"/>
              </a:solidFill>
            </a:endParaRPr>
          </a:p>
        </p:txBody>
      </p:sp>
      <p:pic>
        <p:nvPicPr>
          <p:cNvPr id="8" name="Picture 7" descr="conceptual_view"/>
          <p:cNvPicPr>
            <a:picLocks noChangeAspect="1"/>
          </p:cNvPicPr>
          <p:nvPr/>
        </p:nvPicPr>
        <p:blipFill>
          <a:blip r:embed="rId1"/>
          <a:stretch>
            <a:fillRect/>
          </a:stretch>
        </p:blipFill>
        <p:spPr>
          <a:xfrm>
            <a:off x="6437630" y="1347470"/>
            <a:ext cx="4756150" cy="4050030"/>
          </a:xfrm>
          <a:prstGeom prst="rect">
            <a:avLst/>
          </a:prstGeom>
        </p:spPr>
      </p:pic>
      <p:sp>
        <p:nvSpPr>
          <p:cNvPr id="9" name="TextBox 8"/>
          <p:cNvSpPr txBox="1"/>
          <p:nvPr/>
        </p:nvSpPr>
        <p:spPr>
          <a:xfrm>
            <a:off x="1011555" y="1491615"/>
            <a:ext cx="5652770" cy="2303780"/>
          </a:xfrm>
          <a:prstGeom prst="rect">
            <a:avLst/>
          </a:prstGeom>
          <a:noFill/>
        </p:spPr>
        <p:txBody>
          <a:bodyPr wrap="square" rtlCol="0">
            <a:spAutoFit/>
          </a:bodyPr>
          <a:p>
            <a:pPr marL="285750" indent="-285750">
              <a:buFont typeface="Arial" panose="02080604020202020204" charset="0"/>
              <a:buChar char="•"/>
            </a:pPr>
            <a:r>
              <a:rPr lang="x-none" altLang="en-IN">
                <a:solidFill>
                  <a:schemeClr val="bg1"/>
                </a:solidFill>
              </a:rPr>
              <a:t>Important functions of an OS :</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Memory Management</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Processor Management</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Device Management</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File Management</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Coordination between other software and users</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etc.</a:t>
            </a:r>
            <a:endParaRPr lang="x-none" altLang="en-IN">
              <a:solidFill>
                <a:schemeClr val="bg1"/>
              </a:solidFill>
            </a:endParaRPr>
          </a:p>
        </p:txBody>
      </p:sp>
      <p:sp>
        <p:nvSpPr>
          <p:cNvPr id="10" name="TextBox 9"/>
          <p:cNvSpPr txBox="1"/>
          <p:nvPr/>
        </p:nvSpPr>
        <p:spPr>
          <a:xfrm>
            <a:off x="1183640" y="4015105"/>
            <a:ext cx="5652770" cy="1755140"/>
          </a:xfrm>
          <a:prstGeom prst="rect">
            <a:avLst/>
          </a:prstGeom>
          <a:noFill/>
        </p:spPr>
        <p:txBody>
          <a:bodyPr wrap="square" rtlCol="0">
            <a:spAutoFit/>
          </a:bodyPr>
          <a:p>
            <a:pPr marL="285750" indent="-285750">
              <a:buFont typeface="Arial" panose="02080604020202020204" charset="0"/>
              <a:buChar char="•"/>
            </a:pPr>
            <a:r>
              <a:rPr lang="x-none" altLang="en-IN">
                <a:solidFill>
                  <a:schemeClr val="bg1"/>
                </a:solidFill>
              </a:rPr>
              <a:t>Types of OS :</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Batch Operating System</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Time-Sharing Operating System</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Distributed Operating System</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Network Operating System</a:t>
            </a: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Real Time Operating System</a:t>
            </a:r>
            <a:endParaRPr lang="x-none" altLang="en-IN">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
        <p:nvSpPr>
          <p:cNvPr id="8" name="Rectangle 7"/>
          <p:cNvSpPr/>
          <p:nvPr/>
        </p:nvSpPr>
        <p:spPr>
          <a:xfrm>
            <a:off x="4603433" y="319405"/>
            <a:ext cx="2894330" cy="968375"/>
          </a:xfrm>
          <a:prstGeom prst="rect">
            <a:avLst/>
          </a:prstGeom>
          <a:noFill/>
          <a:ln>
            <a:noFill/>
          </a:ln>
        </p:spPr>
        <p:txBody>
          <a:bodyPr wrap="none" rtlCol="0" anchor="t">
            <a:spAutoFit/>
          </a:bodyPr>
          <a:p>
            <a:pPr algn="ctr"/>
            <a:r>
              <a:rPr lang="x-none" altLang="en-IN" sz="5400">
                <a:ln w="9525" cmpd="sng">
                  <a:solidFill>
                    <a:schemeClr val="accent1"/>
                  </a:solidFill>
                  <a:prstDash val="solid"/>
                </a:ln>
                <a:solidFill>
                  <a:srgbClr val="70AD47">
                    <a:tint val="1000"/>
                  </a:srgbClr>
                </a:solidFill>
                <a:effectLst>
                  <a:glow rad="38100">
                    <a:schemeClr val="accent1">
                      <a:alpha val="40000"/>
                    </a:schemeClr>
                  </a:glow>
                </a:effectLst>
              </a:rPr>
              <a:t>Linux OS</a:t>
            </a:r>
            <a:endParaRPr lang="x-none" altLang="en-IN" sz="540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9" name="TextBox 8"/>
          <p:cNvSpPr txBox="1"/>
          <p:nvPr/>
        </p:nvSpPr>
        <p:spPr>
          <a:xfrm>
            <a:off x="974090" y="1314450"/>
            <a:ext cx="10267950" cy="5595620"/>
          </a:xfrm>
          <a:prstGeom prst="rect">
            <a:avLst/>
          </a:prstGeom>
          <a:noFill/>
        </p:spPr>
        <p:txBody>
          <a:bodyPr wrap="square" rtlCol="0">
            <a:spAutoFit/>
          </a:bodyPr>
          <a:p>
            <a:pPr marL="285750" indent="-285750">
              <a:buFont typeface="Arial" panose="02080604020202020204" charset="0"/>
              <a:buChar char="•"/>
            </a:pPr>
            <a:r>
              <a:rPr lang="x-none" altLang="en-IN">
                <a:solidFill>
                  <a:schemeClr val="bg1"/>
                </a:solidFill>
              </a:rPr>
              <a:t>Components of Linux OS :</a:t>
            </a:r>
            <a:endParaRPr lang="x-none" altLang="en-IN">
              <a:solidFill>
                <a:schemeClr val="bg1"/>
              </a:solidFill>
            </a:endParaRPr>
          </a:p>
          <a:p>
            <a:pPr indent="0">
              <a:buFont typeface="Arial" panose="02080604020202020204" charset="0"/>
              <a:buNone/>
            </a:pP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Bootloader </a:t>
            </a:r>
            <a:endParaRPr lang="x-none" altLang="en-IN">
              <a:solidFill>
                <a:schemeClr val="bg1"/>
              </a:solidFill>
            </a:endParaRPr>
          </a:p>
          <a:p>
            <a:pPr marL="1200150" lvl="2" indent="-285750">
              <a:buFont typeface="Arial" panose="02080604020202020204" charset="0"/>
              <a:buChar char="•"/>
            </a:pPr>
            <a:r>
              <a:rPr lang="x-none" altLang="en-IN">
                <a:solidFill>
                  <a:schemeClr val="bg1"/>
                </a:solidFill>
              </a:rPr>
              <a:t>Manages the boot process of your computer.</a:t>
            </a:r>
            <a:endParaRPr lang="x-none" altLang="en-IN">
              <a:solidFill>
                <a:schemeClr val="bg1"/>
              </a:solidFill>
            </a:endParaRPr>
          </a:p>
          <a:p>
            <a:pPr marL="1200150" lvl="2" indent="-285750">
              <a:buFont typeface="Arial" panose="02080604020202020204" charset="0"/>
              <a:buChar char="•"/>
            </a:pP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Kernel </a:t>
            </a:r>
            <a:endParaRPr lang="x-none" altLang="en-IN">
              <a:solidFill>
                <a:schemeClr val="bg1"/>
              </a:solidFill>
            </a:endParaRPr>
          </a:p>
          <a:p>
            <a:pPr marL="1200150" lvl="2" indent="-285750">
              <a:buFont typeface="Arial" panose="02080604020202020204" charset="0"/>
              <a:buChar char="•"/>
            </a:pPr>
            <a:r>
              <a:rPr lang="x-none" altLang="en-IN">
                <a:solidFill>
                  <a:schemeClr val="bg1"/>
                </a:solidFill>
              </a:rPr>
              <a:t>Kernel is the core part of Linux.</a:t>
            </a:r>
            <a:endParaRPr lang="x-none" altLang="en-IN">
              <a:solidFill>
                <a:schemeClr val="bg1"/>
              </a:solidFill>
            </a:endParaRPr>
          </a:p>
          <a:p>
            <a:pPr marL="1200150" lvl="2" indent="-285750">
              <a:buFont typeface="Arial" panose="02080604020202020204" charset="0"/>
              <a:buChar char="•"/>
            </a:pPr>
            <a:r>
              <a:rPr lang="x-none" altLang="en-IN">
                <a:solidFill>
                  <a:schemeClr val="bg1"/>
                </a:solidFill>
              </a:rPr>
              <a:t>Responsible for all major activities.</a:t>
            </a:r>
            <a:endParaRPr lang="x-none" altLang="en-IN">
              <a:solidFill>
                <a:schemeClr val="bg1"/>
              </a:solidFill>
            </a:endParaRPr>
          </a:p>
          <a:p>
            <a:pPr marL="1200150" lvl="2" indent="-285750">
              <a:buFont typeface="Arial" panose="02080604020202020204" charset="0"/>
              <a:buChar char="•"/>
            </a:pPr>
            <a:r>
              <a:rPr lang="x-none" altLang="en-IN">
                <a:solidFill>
                  <a:schemeClr val="bg1"/>
                </a:solidFill>
              </a:rPr>
              <a:t>Interacts directly with the underlying hardware.</a:t>
            </a:r>
            <a:endParaRPr lang="x-none" altLang="en-IN">
              <a:solidFill>
                <a:schemeClr val="bg1"/>
              </a:solidFill>
            </a:endParaRPr>
          </a:p>
          <a:p>
            <a:pPr lvl="2" indent="0">
              <a:buFont typeface="Arial" panose="02080604020202020204" charset="0"/>
              <a:buNone/>
            </a:pP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System Library</a:t>
            </a:r>
            <a:endParaRPr lang="x-none" altLang="en-IN">
              <a:solidFill>
                <a:schemeClr val="bg1"/>
              </a:solidFill>
            </a:endParaRPr>
          </a:p>
          <a:p>
            <a:pPr marL="1200150" lvl="2" indent="-285750">
              <a:buFont typeface="Arial" panose="02080604020202020204" charset="0"/>
              <a:buChar char="•"/>
            </a:pPr>
            <a:r>
              <a:rPr lang="x-none" altLang="en-IN">
                <a:solidFill>
                  <a:schemeClr val="bg1"/>
                </a:solidFill>
              </a:rPr>
              <a:t>Special functions or programs using which application programs or system utilities accesses Kernel's features.</a:t>
            </a:r>
            <a:endParaRPr lang="x-none" altLang="en-IN">
              <a:solidFill>
                <a:schemeClr val="bg1"/>
              </a:solidFill>
            </a:endParaRPr>
          </a:p>
          <a:p>
            <a:pPr lvl="2" indent="0">
              <a:buFont typeface="Arial" panose="02080604020202020204" charset="0"/>
              <a:buNone/>
            </a:pPr>
            <a:endParaRPr lang="x-none" altLang="en-IN">
              <a:solidFill>
                <a:schemeClr val="bg1"/>
              </a:solidFill>
            </a:endParaRPr>
          </a:p>
          <a:p>
            <a:pPr marL="742950" lvl="1" indent="-285750">
              <a:buFont typeface="Arial" panose="02080604020202020204" charset="0"/>
              <a:buChar char="•"/>
            </a:pPr>
            <a:r>
              <a:rPr lang="x-none" altLang="en-IN">
                <a:solidFill>
                  <a:schemeClr val="bg1"/>
                </a:solidFill>
              </a:rPr>
              <a:t>Daemons</a:t>
            </a:r>
            <a:endParaRPr lang="x-none" altLang="en-IN">
              <a:solidFill>
                <a:schemeClr val="bg1"/>
              </a:solidFill>
            </a:endParaRPr>
          </a:p>
          <a:p>
            <a:pPr marL="1200150" lvl="2" indent="-285750">
              <a:buFont typeface="Arial" panose="02080604020202020204" charset="0"/>
              <a:buChar char="•"/>
            </a:pPr>
            <a:r>
              <a:rPr lang="x-none" altLang="en-IN">
                <a:solidFill>
                  <a:schemeClr val="bg1"/>
                </a:solidFill>
              </a:rPr>
              <a:t>Background services (printing, sound, scheduling, etc) that either start up during boot, or after you log into the desktop.</a:t>
            </a:r>
            <a:endParaRPr lang="x-none" altLang="en-IN">
              <a:solidFill>
                <a:schemeClr val="bg1"/>
              </a:solidFill>
            </a:endParaRPr>
          </a:p>
          <a:p>
            <a:pPr marL="1200150" lvl="2" indent="-285750">
              <a:buFont typeface="Arial" panose="02080604020202020204" charset="0"/>
              <a:buChar char="•"/>
            </a:pPr>
            <a:endParaRPr lang="x-none" altLang="en-IN">
              <a:solidFill>
                <a:schemeClr val="bg1"/>
              </a:solidFill>
            </a:endParaRPr>
          </a:p>
          <a:p>
            <a:pPr marL="1200150" lvl="2" indent="-285750">
              <a:buFont typeface="Arial" panose="02080604020202020204" charset="0"/>
              <a:buChar char="•"/>
            </a:pPr>
            <a:endParaRPr lang="x-none" altLang="en-IN">
              <a:solidFill>
                <a:schemeClr val="bg1"/>
              </a:solidFill>
            </a:endParaRPr>
          </a:p>
          <a:p>
            <a:pPr marL="285750" indent="-285750">
              <a:buFont typeface="Arial" panose="02080604020202020204" charset="0"/>
              <a:buChar char="•"/>
            </a:pPr>
            <a:endParaRPr lang="x-none" altLang="en-IN">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3" name="Footer Placeholder 2"/>
          <p:cNvSpPr>
            <a:spLocks noGrp="1"/>
          </p:cNvSpPr>
          <p:nvPr>
            <p:ph type="ftr" sz="quarter" idx="11"/>
          </p:nvPr>
        </p:nvSpPr>
        <p:spPr/>
        <p:txBody>
          <a:bodyPr/>
          <a:p>
            <a:r>
              <a:rPr lang="en-US"/>
              <a:t>Lucky Tyagi</a:t>
            </a:r>
            <a:endParaRPr lang="en-US"/>
          </a:p>
        </p:txBody>
      </p:sp>
      <p:sp>
        <p:nvSpPr>
          <p:cNvPr id="6" name="Date Placeholder 5"/>
          <p:cNvSpPr>
            <a:spLocks noGrp="1"/>
          </p:cNvSpPr>
          <p:nvPr>
            <p:ph type="dt" sz="half" idx="10"/>
          </p:nvPr>
        </p:nvSpPr>
        <p:spPr/>
        <p:txBody>
          <a:bodyPr/>
          <a:p>
            <a:fld id="{FDE934FF-F4E1-47C5-9CA5-30A81DDE2BE4}" type="datetime4">
              <a:rPr lang="en-US" smtClean="0"/>
            </a:fld>
            <a:endParaRPr lang="en-US" smtClean="0"/>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
        <p:nvSpPr>
          <p:cNvPr id="8" name="Rectangle 7"/>
          <p:cNvSpPr/>
          <p:nvPr/>
        </p:nvSpPr>
        <p:spPr>
          <a:xfrm>
            <a:off x="2543493" y="2529840"/>
            <a:ext cx="7133590" cy="968375"/>
          </a:xfrm>
          <a:prstGeom prst="rect">
            <a:avLst/>
          </a:prstGeom>
          <a:noFill/>
          <a:ln>
            <a:noFill/>
          </a:ln>
        </p:spPr>
        <p:txBody>
          <a:bodyPr wrap="none" rtlCol="0" anchor="t">
            <a:spAutoFit/>
          </a:bodyPr>
          <a:p>
            <a:pPr algn="ctr"/>
            <a:r>
              <a:rPr lang="x-none" altLang="en-IN" sz="5400">
                <a:ln w="9525" cmpd="sng">
                  <a:solidFill>
                    <a:schemeClr val="accent1"/>
                  </a:solidFill>
                  <a:prstDash val="solid"/>
                </a:ln>
                <a:solidFill>
                  <a:srgbClr val="70AD47">
                    <a:tint val="1000"/>
                  </a:srgbClr>
                </a:solidFill>
                <a:effectLst>
                  <a:glow rad="38100">
                    <a:schemeClr val="accent1">
                      <a:alpha val="40000"/>
                    </a:schemeClr>
                  </a:glow>
                </a:effectLst>
              </a:rPr>
              <a:t>Linux Boot-Up Process</a:t>
            </a:r>
            <a:endParaRPr lang="x-none" altLang="en-IN" sz="540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p:sp>
        <p:nvSpPr>
          <p:cNvPr id="4" name="Date Placeholder 3"/>
          <p:cNvSpPr>
            <a:spLocks noGrp="1"/>
          </p:cNvSpPr>
          <p:nvPr>
            <p:ph type="dt" sz="half" idx="10"/>
          </p:nvPr>
        </p:nvSpPr>
        <p:spPr/>
        <p:txBody>
          <a:bodyPr/>
          <a:p>
            <a:fld id="{FDE934FF-F4E1-47C5-9CA5-30A81DDE2BE4}" type="datetime4">
              <a:rPr lang="en-US" smtClean="0"/>
            </a:fld>
            <a:endParaRPr lang="en-US" smtClean="0"/>
          </a:p>
        </p:txBody>
      </p:sp>
      <p:sp>
        <p:nvSpPr>
          <p:cNvPr id="5" name="Footer Placeholder 4"/>
          <p:cNvSpPr>
            <a:spLocks noGrp="1"/>
          </p:cNvSpPr>
          <p:nvPr>
            <p:ph type="ftr" sz="quarter" idx="11"/>
          </p:nvPr>
        </p:nvSpPr>
        <p:spPr/>
        <p:txBody>
          <a:bodyPr/>
          <a:p>
            <a:r>
              <a:rPr lang="en-US"/>
              <a:t>Lucky Tyagi</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
        <p:nvSpPr>
          <p:cNvPr id="8" name="Rectangle 7"/>
          <p:cNvSpPr/>
          <p:nvPr/>
        </p:nvSpPr>
        <p:spPr>
          <a:xfrm>
            <a:off x="3214688" y="168275"/>
            <a:ext cx="5761990" cy="968375"/>
          </a:xfrm>
          <a:prstGeom prst="rect">
            <a:avLst/>
          </a:prstGeom>
          <a:noFill/>
          <a:ln>
            <a:noFill/>
          </a:ln>
        </p:spPr>
        <p:txBody>
          <a:bodyPr wrap="none" rtlCol="0" anchor="t">
            <a:spAutoFit/>
          </a:bodyPr>
          <a:p>
            <a:pPr algn="ctr"/>
            <a:r>
              <a:rPr lang="x-none" altLang="en-IN" sz="5400">
                <a:ln w="9525" cmpd="sng">
                  <a:solidFill>
                    <a:schemeClr val="accent1"/>
                  </a:solidFill>
                  <a:prstDash val="solid"/>
                </a:ln>
                <a:solidFill>
                  <a:srgbClr val="70AD47">
                    <a:tint val="1000"/>
                  </a:srgbClr>
                </a:solidFill>
                <a:effectLst>
                  <a:glow rad="38100">
                    <a:schemeClr val="accent1">
                      <a:alpha val="40000"/>
                    </a:schemeClr>
                  </a:glow>
                </a:effectLst>
              </a:rPr>
              <a:t>Linux Workstation</a:t>
            </a:r>
            <a:endParaRPr lang="x-none" altLang="en-IN" sz="540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10" name="Picture 9" descr="grub"/>
          <p:cNvPicPr>
            <a:picLocks noChangeAspect="1"/>
          </p:cNvPicPr>
          <p:nvPr/>
        </p:nvPicPr>
        <p:blipFill>
          <a:blip r:embed="rId1"/>
          <a:stretch>
            <a:fillRect/>
          </a:stretch>
        </p:blipFill>
        <p:spPr>
          <a:xfrm>
            <a:off x="2059940" y="2555875"/>
            <a:ext cx="3486785" cy="476250"/>
          </a:xfrm>
          <a:prstGeom prst="rect">
            <a:avLst/>
          </a:prstGeom>
        </p:spPr>
      </p:pic>
      <p:pic>
        <p:nvPicPr>
          <p:cNvPr id="11" name="Picture 10" descr="kernel"/>
          <p:cNvPicPr>
            <a:picLocks noChangeAspect="1"/>
          </p:cNvPicPr>
          <p:nvPr/>
        </p:nvPicPr>
        <p:blipFill>
          <a:blip r:embed="rId2"/>
          <a:stretch>
            <a:fillRect/>
          </a:stretch>
        </p:blipFill>
        <p:spPr>
          <a:xfrm>
            <a:off x="6818630" y="3345815"/>
            <a:ext cx="3477260" cy="485775"/>
          </a:xfrm>
          <a:prstGeom prst="rect">
            <a:avLst/>
          </a:prstGeom>
        </p:spPr>
      </p:pic>
      <p:pic>
        <p:nvPicPr>
          <p:cNvPr id="12" name="Picture 11" descr="mbr"/>
          <p:cNvPicPr>
            <a:picLocks noChangeAspect="1"/>
          </p:cNvPicPr>
          <p:nvPr/>
        </p:nvPicPr>
        <p:blipFill>
          <a:blip r:embed="rId3"/>
          <a:stretch>
            <a:fillRect/>
          </a:stretch>
        </p:blipFill>
        <p:spPr>
          <a:xfrm>
            <a:off x="6794500" y="1957705"/>
            <a:ext cx="3486785" cy="466725"/>
          </a:xfrm>
          <a:prstGeom prst="rect">
            <a:avLst/>
          </a:prstGeom>
        </p:spPr>
      </p:pic>
      <p:pic>
        <p:nvPicPr>
          <p:cNvPr id="13" name="Picture 12" descr="runlevel"/>
          <p:cNvPicPr>
            <a:picLocks noChangeAspect="1"/>
          </p:cNvPicPr>
          <p:nvPr/>
        </p:nvPicPr>
        <p:blipFill>
          <a:blip r:embed="rId4"/>
          <a:stretch>
            <a:fillRect/>
          </a:stretch>
        </p:blipFill>
        <p:spPr>
          <a:xfrm>
            <a:off x="6793865" y="4803140"/>
            <a:ext cx="3486785" cy="485775"/>
          </a:xfrm>
          <a:prstGeom prst="rect">
            <a:avLst/>
          </a:prstGeom>
        </p:spPr>
      </p:pic>
      <p:pic>
        <p:nvPicPr>
          <p:cNvPr id="14" name="Picture 13" descr="init"/>
          <p:cNvPicPr>
            <a:picLocks noChangeAspect="1"/>
          </p:cNvPicPr>
          <p:nvPr/>
        </p:nvPicPr>
        <p:blipFill>
          <a:blip r:embed="rId5"/>
          <a:stretch>
            <a:fillRect/>
          </a:stretch>
        </p:blipFill>
        <p:spPr>
          <a:xfrm>
            <a:off x="2080260" y="4083050"/>
            <a:ext cx="3448685" cy="495300"/>
          </a:xfrm>
          <a:prstGeom prst="rect">
            <a:avLst/>
          </a:prstGeom>
        </p:spPr>
      </p:pic>
      <p:pic>
        <p:nvPicPr>
          <p:cNvPr id="15" name="Picture 14" descr="bios"/>
          <p:cNvPicPr>
            <a:picLocks noChangeAspect="1"/>
          </p:cNvPicPr>
          <p:nvPr/>
        </p:nvPicPr>
        <p:blipFill>
          <a:blip r:embed="rId6"/>
          <a:stretch>
            <a:fillRect/>
          </a:stretch>
        </p:blipFill>
        <p:spPr>
          <a:xfrm>
            <a:off x="2081530" y="1331595"/>
            <a:ext cx="3477260" cy="485775"/>
          </a:xfrm>
          <a:prstGeom prst="rect">
            <a:avLst/>
          </a:prstGeom>
        </p:spPr>
      </p:pic>
      <p:cxnSp>
        <p:nvCxnSpPr>
          <p:cNvPr id="17" name="Straight Arrow Connector 16"/>
          <p:cNvCxnSpPr>
            <a:endCxn id="12" idx="1"/>
          </p:cNvCxnSpPr>
          <p:nvPr/>
        </p:nvCxnSpPr>
        <p:spPr>
          <a:xfrm>
            <a:off x="5545455" y="1778000"/>
            <a:ext cx="1260000" cy="396000"/>
          </a:xfrm>
          <a:prstGeom prst="straightConnector1">
            <a:avLst/>
          </a:prstGeom>
          <a:ln>
            <a:headEnd type="none"/>
            <a:tailEnd type="triangle" w="med" len="med"/>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3"/>
          </p:cNvCxnSpPr>
          <p:nvPr/>
        </p:nvCxnSpPr>
        <p:spPr>
          <a:xfrm flipH="1">
            <a:off x="5546725" y="2426335"/>
            <a:ext cx="1264920" cy="367665"/>
          </a:xfrm>
          <a:prstGeom prst="straightConnector1">
            <a:avLst/>
          </a:prstGeom>
          <a:ln>
            <a:solidFill>
              <a:schemeClr val="accent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1" idx="1"/>
          </p:cNvCxnSpPr>
          <p:nvPr/>
        </p:nvCxnSpPr>
        <p:spPr>
          <a:xfrm>
            <a:off x="5545455" y="3028950"/>
            <a:ext cx="1273175" cy="56007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4" idx="3"/>
          </p:cNvCxnSpPr>
          <p:nvPr/>
        </p:nvCxnSpPr>
        <p:spPr>
          <a:xfrm flipH="1">
            <a:off x="5528945" y="3843020"/>
            <a:ext cx="1267460" cy="48768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3" idx="1"/>
          </p:cNvCxnSpPr>
          <p:nvPr/>
        </p:nvCxnSpPr>
        <p:spPr>
          <a:xfrm>
            <a:off x="5530215" y="4596130"/>
            <a:ext cx="1263650" cy="450215"/>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8366</Words>
  <Application>Kingsoft Office WPP</Application>
  <PresentationFormat>Widescreen</PresentationFormat>
  <Paragraphs>492</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Theme</vt:lpstr>
      <vt:lpstr>FRESHERS TRAINING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FRESHERS TRAINING</dc:title>
  <dc:creator>lucky</dc:creator>
  <cp:lastModifiedBy>lucky</cp:lastModifiedBy>
  <cp:revision>15</cp:revision>
  <dcterms:created xsi:type="dcterms:W3CDTF">2016-05-23T03:20:56Z</dcterms:created>
  <dcterms:modified xsi:type="dcterms:W3CDTF">2016-05-23T03:20:56Z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16393Ɉ-10.1.0.5503</vt:lpwstr>
  </property>
</Properties>
</file>