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Lucky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668655"/>
          </a:xfrm>
        </p:spPr>
        <p:txBody>
          <a:bodyPr>
            <a:normAutofit fontScale="90000"/>
          </a:bodyPr>
          <a:p>
            <a:pPr algn="ctr"/>
            <a:r>
              <a:rPr lang="x-none" altLang="en-I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FRESHERS TRAINING</a:t>
            </a:r>
            <a:endParaRPr lang="x-none" altLang="en-I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z="1400" smtClean="0"/>
            </a:fld>
            <a:endParaRPr lang="en-US" sz="14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z="1400" smtClean="0"/>
            </a:fld>
            <a:endParaRPr lang="en-US" sz="140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400"/>
              <a:t>Lucky Tyagi</a:t>
            </a:r>
            <a:endParaRPr lang="en-US" sz="1400"/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991870" y="1915795"/>
            <a:ext cx="10515600" cy="391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x-none" altLang="en-IN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 algn="ctr">
              <a:buNone/>
            </a:pPr>
            <a:endParaRPr lang="x-none" altLang="en-IN"/>
          </a:p>
          <a:p>
            <a:pPr marL="0" indent="0" algn="ctr">
              <a:buNone/>
            </a:pPr>
            <a:endParaRPr lang="x-none" altLang="en-IN"/>
          </a:p>
          <a:p>
            <a:pPr marL="0" indent="0" algn="ctr">
              <a:buNone/>
            </a:pPr>
            <a:endParaRPr lang="x-none" altLang="en-IN"/>
          </a:p>
          <a:p>
            <a:pPr marL="0" indent="0" algn="ctr">
              <a:buNone/>
            </a:pPr>
            <a:endParaRPr lang="x-none" altLang="en-IN"/>
          </a:p>
          <a:p>
            <a:pPr marL="0" indent="0" algn="l">
              <a:buNone/>
            </a:pPr>
            <a:r>
              <a:rPr lang="x-none" altLang="en-IN"/>
              <a:t>					</a:t>
            </a:r>
            <a:endParaRPr lang="x-none" altLang="en-IN"/>
          </a:p>
          <a:p>
            <a:pPr marL="0" indent="0" algn="l">
              <a:buNone/>
            </a:pPr>
            <a:endParaRPr lang="x-none" altLang="en-IN" sz="1400"/>
          </a:p>
          <a:p>
            <a:pPr marL="0" indent="0" algn="l">
              <a:buNone/>
            </a:pPr>
            <a:r>
              <a:rPr lang="x-none" altLang="en-IN" sz="1400"/>
              <a:t>							</a:t>
            </a:r>
            <a:endParaRPr lang="x-none" altLang="en-IN" sz="1400"/>
          </a:p>
          <a:p>
            <a:pPr marL="0" indent="0" algn="l">
              <a:buNone/>
            </a:pPr>
            <a:endParaRPr lang="x-none" altLang="en-IN" sz="1400"/>
          </a:p>
          <a:p>
            <a:pPr marL="0" indent="0" algn="l">
              <a:buNone/>
            </a:pPr>
            <a:endParaRPr lang="x-none" altLang="en-IN" sz="1400"/>
          </a:p>
          <a:p>
            <a:pPr marL="0" indent="0" algn="l">
              <a:buNone/>
            </a:pPr>
            <a:endParaRPr lang="x-none" altLang="en-IN" sz="1400"/>
          </a:p>
          <a:p>
            <a:pPr marL="0" indent="0" algn="l">
              <a:buNone/>
            </a:pPr>
            <a:endParaRPr lang="x-none" altLang="en-IN" sz="1400"/>
          </a:p>
          <a:p>
            <a:pPr marL="0" indent="0" algn="l">
              <a:buNone/>
            </a:pPr>
            <a:endParaRPr lang="x-none" altLang="en-IN" sz="1400"/>
          </a:p>
          <a:p>
            <a:pPr marL="0" indent="0" algn="l">
              <a:buNone/>
            </a:pPr>
            <a:r>
              <a:rPr lang="x-none" altLang="en-IN" sz="2000"/>
              <a:t>							Day Incharge 	: Seshagopalan</a:t>
            </a:r>
            <a:endParaRPr lang="x-none" altLang="en-IN" sz="2000"/>
          </a:p>
          <a:p>
            <a:pPr marL="0" indent="0" algn="l">
              <a:buNone/>
            </a:pPr>
            <a:r>
              <a:rPr lang="x-none" altLang="en-IN" sz="2000"/>
              <a:t>							Session Handler	: Lucky Tyagi</a:t>
            </a:r>
            <a:endParaRPr lang="x-none" altLang="en-IN" sz="2000"/>
          </a:p>
          <a:p>
            <a:pPr marL="0" indent="0" algn="l">
              <a:buNone/>
            </a:pPr>
            <a:r>
              <a:rPr lang="x-none" altLang="en-IN" sz="2000"/>
              <a:t>									(lucky.j@e-consystems.com)</a:t>
            </a:r>
            <a:endParaRPr lang="x-none" altLang="en-IN" sz="2000"/>
          </a:p>
          <a:p>
            <a:pPr marL="0" indent="0" algn="ctr">
              <a:buNone/>
            </a:pPr>
            <a:endParaRPr lang="x-none" altLang="en-IN" sz="2000"/>
          </a:p>
        </p:txBody>
      </p:sp>
      <p:sp>
        <p:nvSpPr>
          <p:cNvPr id="15" name="Oval 14"/>
          <p:cNvSpPr/>
          <p:nvPr/>
        </p:nvSpPr>
        <p:spPr>
          <a:xfrm>
            <a:off x="4285615" y="1186180"/>
            <a:ext cx="3385185" cy="32099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Oval 15"/>
          <p:cNvSpPr/>
          <p:nvPr/>
        </p:nvSpPr>
        <p:spPr>
          <a:xfrm>
            <a:off x="4422140" y="1337310"/>
            <a:ext cx="3092450" cy="291528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/>
          </a:p>
        </p:txBody>
      </p:sp>
      <p:sp>
        <p:nvSpPr>
          <p:cNvPr id="19" name="TextBox 18"/>
          <p:cNvSpPr txBox="1"/>
          <p:nvPr/>
        </p:nvSpPr>
        <p:spPr>
          <a:xfrm>
            <a:off x="4486910" y="2286635"/>
            <a:ext cx="290068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  <a:endParaRPr lang="x-none" altLang="en-IN" sz="280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x-none" altLang="en-I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endParaRPr lang="x-none" altLang="en-IN" sz="280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椭圆 34"/>
          <p:cNvSpPr/>
          <p:nvPr/>
        </p:nvSpPr>
        <p:spPr>
          <a:xfrm>
            <a:off x="2881630" y="1654175"/>
            <a:ext cx="574040" cy="592455"/>
          </a:xfrm>
          <a:prstGeom prst="ellipse">
            <a:avLst/>
          </a:prstGeom>
          <a:solidFill>
            <a:srgbClr val="9CD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34"/>
          <p:cNvSpPr/>
          <p:nvPr/>
        </p:nvSpPr>
        <p:spPr>
          <a:xfrm>
            <a:off x="8489950" y="3972560"/>
            <a:ext cx="996950" cy="915670"/>
          </a:xfrm>
          <a:prstGeom prst="ellipse">
            <a:avLst/>
          </a:prstGeom>
          <a:solidFill>
            <a:srgbClr val="9CD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GCC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Compiler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34"/>
          <p:cNvSpPr/>
          <p:nvPr/>
        </p:nvSpPr>
        <p:spPr>
          <a:xfrm>
            <a:off x="1720850" y="3253740"/>
            <a:ext cx="1198880" cy="1181735"/>
          </a:xfrm>
          <a:prstGeom prst="ellipse">
            <a:avLst/>
          </a:prstGeom>
          <a:solidFill>
            <a:srgbClr val="9CD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Commands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34"/>
          <p:cNvSpPr/>
          <p:nvPr/>
        </p:nvSpPr>
        <p:spPr>
          <a:xfrm>
            <a:off x="8147050" y="2691765"/>
            <a:ext cx="826135" cy="814705"/>
          </a:xfrm>
          <a:prstGeom prst="ellipse">
            <a:avLst/>
          </a:prstGeom>
          <a:solidFill>
            <a:srgbClr val="9CD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Cross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Compile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34"/>
          <p:cNvSpPr/>
          <p:nvPr/>
        </p:nvSpPr>
        <p:spPr>
          <a:xfrm>
            <a:off x="3916045" y="4855845"/>
            <a:ext cx="1154430" cy="1137285"/>
          </a:xfrm>
          <a:prstGeom prst="ellipse">
            <a:avLst/>
          </a:prstGeom>
          <a:solidFill>
            <a:srgbClr val="9CD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Vim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Sample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 Code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34"/>
          <p:cNvSpPr/>
          <p:nvPr/>
        </p:nvSpPr>
        <p:spPr>
          <a:xfrm>
            <a:off x="8730615" y="1076960"/>
            <a:ext cx="978535" cy="955040"/>
          </a:xfrm>
          <a:prstGeom prst="ellipse">
            <a:avLst/>
          </a:prstGeom>
          <a:solidFill>
            <a:srgbClr val="9CD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 eaLnBrk="1" hangingPunct="1"/>
            <a:r>
              <a:rPr lang="x-none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Program Execution</a:t>
            </a:r>
            <a:endParaRPr lang="x-none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2651" y="168275"/>
            <a:ext cx="5346065" cy="968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I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Embedded Linux</a:t>
            </a:r>
            <a:endParaRPr lang="x-none" altLang="en-I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 flipV="1">
            <a:off x="2036445" y="1022985"/>
            <a:ext cx="3195955" cy="1884045"/>
          </a:xfrm>
          <a:prstGeom prst="wedgeRoundRectCallou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9320" y="1153795"/>
            <a:ext cx="2857500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is it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does it do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Types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Linux - OS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Boot Process of Linux System</a:t>
            </a:r>
            <a:endParaRPr lang="x-none" altLang="en-IN" sz="140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 sz="1400"/>
              <a:t>Workstation</a:t>
            </a:r>
            <a:endParaRPr lang="x-none" altLang="en-IN" sz="140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 sz="1400"/>
              <a:t>Embedded System</a:t>
            </a:r>
            <a:endParaRPr lang="x-none" altLang="en-IN" sz="1400"/>
          </a:p>
        </p:txBody>
      </p:sp>
      <p:sp>
        <p:nvSpPr>
          <p:cNvPr id="12" name="TextBox 11"/>
          <p:cNvSpPr txBox="1"/>
          <p:nvPr/>
        </p:nvSpPr>
        <p:spPr>
          <a:xfrm>
            <a:off x="869315" y="373380"/>
            <a:ext cx="287020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400">
                <a:sym typeface="+mn-ea"/>
              </a:rPr>
              <a:t>Operating System</a:t>
            </a:r>
            <a:endParaRPr lang="en-IN" altLang="en-US" sz="2400"/>
          </a:p>
        </p:txBody>
      </p:sp>
      <p:sp>
        <p:nvSpPr>
          <p:cNvPr id="13" name="Rounded Rectangular Callout 12"/>
          <p:cNvSpPr/>
          <p:nvPr/>
        </p:nvSpPr>
        <p:spPr>
          <a:xfrm flipV="1">
            <a:off x="8392160" y="4190365"/>
            <a:ext cx="3195955" cy="1633855"/>
          </a:xfrm>
          <a:prstGeom prst="wedgeRoundRectCallou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534400" y="4321175"/>
            <a:ext cx="2857500" cy="138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Terminal Vs. Console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tty1 - tty7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Shell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Sample Commands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Shell Script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Sample Shell Script</a:t>
            </a:r>
            <a:endParaRPr lang="x-none" altLang="en-IN" sz="1400"/>
          </a:p>
        </p:txBody>
      </p:sp>
      <p:sp>
        <p:nvSpPr>
          <p:cNvPr id="15" name="TextBox 14"/>
          <p:cNvSpPr txBox="1"/>
          <p:nvPr/>
        </p:nvSpPr>
        <p:spPr>
          <a:xfrm>
            <a:off x="7224395" y="3540760"/>
            <a:ext cx="287020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400">
                <a:sym typeface="+mn-ea"/>
              </a:rPr>
              <a:t>Linux Commands</a:t>
            </a:r>
            <a:endParaRPr lang="x-none" sz="2400"/>
          </a:p>
        </p:txBody>
      </p:sp>
      <p:pic>
        <p:nvPicPr>
          <p:cNvPr id="16" name="Picture 15" descr="computer-security-and-operating-system-5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8290" y="483870"/>
            <a:ext cx="4958080" cy="2789555"/>
          </a:xfrm>
          <a:prstGeom prst="rect">
            <a:avLst/>
          </a:prstGeom>
        </p:spPr>
      </p:pic>
      <p:pic>
        <p:nvPicPr>
          <p:cNvPr id="17" name="Picture 16" descr="bash-shellsho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3503295"/>
            <a:ext cx="3457575" cy="2033905"/>
          </a:xfrm>
          <a:prstGeom prst="rect">
            <a:avLst/>
          </a:prstGeom>
          <a:effectLst>
            <a:glow rad="127000">
              <a:schemeClr val="accent1">
                <a:alpha val="10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 flipV="1">
            <a:off x="7212965" y="1082040"/>
            <a:ext cx="3195955" cy="1884045"/>
          </a:xfrm>
          <a:prstGeom prst="wedgeRoundRectCallou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0445" y="1197610"/>
            <a:ext cx="2857500" cy="1812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is it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does it do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Create and save a file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Customization</a:t>
            </a:r>
            <a:endParaRPr lang="x-none" altLang="en-IN" sz="140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 sz="1400"/>
              <a:t>Local</a:t>
            </a:r>
            <a:endParaRPr lang="x-none" altLang="en-IN" sz="140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 sz="1400"/>
              <a:t>Global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Navigation Shortcuts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 sz="1400"/>
          </a:p>
        </p:txBody>
      </p:sp>
      <p:sp>
        <p:nvSpPr>
          <p:cNvPr id="12" name="TextBox 11"/>
          <p:cNvSpPr txBox="1"/>
          <p:nvPr/>
        </p:nvSpPr>
        <p:spPr>
          <a:xfrm>
            <a:off x="7009765" y="432435"/>
            <a:ext cx="287020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400"/>
              <a:t>Vim Usage</a:t>
            </a:r>
            <a:endParaRPr lang="x-none" altLang="en-IN" sz="2400"/>
          </a:p>
        </p:txBody>
      </p:sp>
      <p:sp>
        <p:nvSpPr>
          <p:cNvPr id="8" name="Rounded Rectangular Callout 7"/>
          <p:cNvSpPr/>
          <p:nvPr/>
        </p:nvSpPr>
        <p:spPr>
          <a:xfrm flipV="1">
            <a:off x="1889125" y="4218305"/>
            <a:ext cx="3195955" cy="1884045"/>
          </a:xfrm>
          <a:prstGeom prst="wedgeRoundRectCallou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32000" y="4349115"/>
            <a:ext cx="2857500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is it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does it do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Compilation Stages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Debug info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Sample examples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Compiling a C code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Verbose output discussion</a:t>
            </a:r>
            <a:endParaRPr lang="x-none" altLang="en-IN" sz="1400"/>
          </a:p>
        </p:txBody>
      </p:sp>
      <p:sp>
        <p:nvSpPr>
          <p:cNvPr id="13" name="TextBox 12"/>
          <p:cNvSpPr txBox="1"/>
          <p:nvPr/>
        </p:nvSpPr>
        <p:spPr>
          <a:xfrm>
            <a:off x="848995" y="3489325"/>
            <a:ext cx="287020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400">
                <a:sym typeface="+mn-ea"/>
              </a:rPr>
              <a:t>GCC Compiler</a:t>
            </a:r>
            <a:endParaRPr lang="x-none" sz="2400"/>
          </a:p>
        </p:txBody>
      </p:sp>
      <p:pic>
        <p:nvPicPr>
          <p:cNvPr id="14" name="Picture 13" descr="vim.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-200025"/>
            <a:ext cx="4179570" cy="4179570"/>
          </a:xfrm>
          <a:prstGeom prst="rect">
            <a:avLst/>
          </a:prstGeom>
        </p:spPr>
      </p:pic>
      <p:pic>
        <p:nvPicPr>
          <p:cNvPr id="15" name="Picture 14" descr="g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95" y="3108960"/>
            <a:ext cx="2690495" cy="317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 flipV="1">
            <a:off x="2037080" y="1022985"/>
            <a:ext cx="3195955" cy="1251585"/>
          </a:xfrm>
          <a:prstGeom prst="wedgeRoundRectCallou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9320" y="1153795"/>
            <a:ext cx="2857500" cy="95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What is it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Why is it needed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How it works ?</a:t>
            </a:r>
            <a:endParaRPr lang="x-none" altLang="en-IN" sz="14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How to use it ?</a:t>
            </a:r>
            <a:endParaRPr lang="x-none" altLang="en-IN" sz="1400"/>
          </a:p>
        </p:txBody>
      </p:sp>
      <p:sp>
        <p:nvSpPr>
          <p:cNvPr id="12" name="TextBox 11"/>
          <p:cNvSpPr txBox="1"/>
          <p:nvPr/>
        </p:nvSpPr>
        <p:spPr>
          <a:xfrm>
            <a:off x="869315" y="373380"/>
            <a:ext cx="287020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400"/>
              <a:t>Cross-Compilation</a:t>
            </a:r>
            <a:endParaRPr lang="x-none" altLang="en-IN" sz="2400"/>
          </a:p>
        </p:txBody>
      </p:sp>
      <p:sp>
        <p:nvSpPr>
          <p:cNvPr id="8" name="Rounded Rectangular Callout 7"/>
          <p:cNvSpPr/>
          <p:nvPr/>
        </p:nvSpPr>
        <p:spPr>
          <a:xfrm flipV="1">
            <a:off x="4307205" y="4453255"/>
            <a:ext cx="2783840" cy="1059815"/>
          </a:xfrm>
          <a:prstGeom prst="wedgeRoundRectCallou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49445" y="4584065"/>
            <a:ext cx="2857500" cy="53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 sz="1400"/>
              <a:t>How a program runs on a </a:t>
            </a:r>
            <a:endParaRPr lang="x-none" altLang="en-IN" sz="1400"/>
          </a:p>
          <a:p>
            <a:pPr indent="0">
              <a:buFont typeface="Arial" panose="02080604020202020204" charset="0"/>
              <a:buNone/>
            </a:pPr>
            <a:r>
              <a:rPr lang="x-none" altLang="en-IN" sz="1400"/>
              <a:t>      processor ?</a:t>
            </a:r>
            <a:endParaRPr lang="x-none" altLang="en-IN" sz="1400"/>
          </a:p>
        </p:txBody>
      </p:sp>
      <p:sp>
        <p:nvSpPr>
          <p:cNvPr id="13" name="TextBox 12"/>
          <p:cNvSpPr txBox="1"/>
          <p:nvPr/>
        </p:nvSpPr>
        <p:spPr>
          <a:xfrm>
            <a:off x="3266440" y="3739515"/>
            <a:ext cx="2870200" cy="481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400">
                <a:sym typeface="+mn-ea"/>
              </a:rPr>
              <a:t>Open Discussion</a:t>
            </a:r>
            <a:endParaRPr lang="x-none" sz="2400"/>
          </a:p>
        </p:txBody>
      </p:sp>
      <p:pic>
        <p:nvPicPr>
          <p:cNvPr id="14" name="Picture 13" descr="intel-vs-a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140" y="160020"/>
            <a:ext cx="3975100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8505" y="2529840"/>
            <a:ext cx="5663565" cy="968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I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Operating System</a:t>
            </a:r>
            <a:endParaRPr lang="x-none" altLang="en-I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4090" y="481965"/>
            <a:ext cx="1026795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An operating system is a program that acts as an interface between the user and the computer hardware and controls the execution of all kinds of programs.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</p:txBody>
      </p:sp>
      <p:pic>
        <p:nvPicPr>
          <p:cNvPr id="8" name="Picture 7" descr="conceptual_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7630" y="1347470"/>
            <a:ext cx="4756150" cy="40500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555" y="1491615"/>
            <a:ext cx="565277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Important functions of an OS :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Memory Management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Processor Management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Device Management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File Management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Coordination between other software and users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etc.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1183640" y="4015105"/>
            <a:ext cx="565277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Types of OS :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Batch Operating System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Time-Sharing Operating System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Distributed Operating System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Network Operating System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Real Time Operating System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3433" y="319405"/>
            <a:ext cx="2894330" cy="968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I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Linux OS</a:t>
            </a:r>
            <a:endParaRPr lang="x-none" altLang="en-I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090" y="1314450"/>
            <a:ext cx="1026795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Components of Linux OS :</a:t>
            </a:r>
            <a:endParaRPr lang="x-none" altLang="en-IN"/>
          </a:p>
          <a:p>
            <a:pPr indent="0">
              <a:buFont typeface="Arial" panose="02080604020202020204" charset="0"/>
              <a:buNone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Bootloader 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Manages the boot process of your computer.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Kernel 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Kernel is the core part of Linux.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Responsible for all major activities.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Interacts directly with the underlying hardware.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System Library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Special functions or programs using which application programs or system utilities accesses Kernel's features.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Daemons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Background services (printing, sound, scheduling, etc) that either start up during boot, or after you log into the desktop.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43493" y="2529840"/>
            <a:ext cx="7133590" cy="968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I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Linux Boot-Up Process</a:t>
            </a:r>
            <a:endParaRPr lang="x-none" altLang="en-I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Lucky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14688" y="168275"/>
            <a:ext cx="5761990" cy="968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IN" sz="5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Linux Workstation</a:t>
            </a:r>
            <a:endParaRPr lang="x-none" altLang="en-IN" sz="54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9" descr="gr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2555875"/>
            <a:ext cx="3486785" cy="476250"/>
          </a:xfrm>
          <a:prstGeom prst="rect">
            <a:avLst/>
          </a:prstGeom>
        </p:spPr>
      </p:pic>
      <p:pic>
        <p:nvPicPr>
          <p:cNvPr id="11" name="Picture 10" descr="kern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30" y="3345815"/>
            <a:ext cx="3477260" cy="485775"/>
          </a:xfrm>
          <a:prstGeom prst="rect">
            <a:avLst/>
          </a:prstGeom>
        </p:spPr>
      </p:pic>
      <p:pic>
        <p:nvPicPr>
          <p:cNvPr id="12" name="Picture 11" descr="mb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1957705"/>
            <a:ext cx="3486785" cy="466725"/>
          </a:xfrm>
          <a:prstGeom prst="rect">
            <a:avLst/>
          </a:prstGeom>
        </p:spPr>
      </p:pic>
      <p:pic>
        <p:nvPicPr>
          <p:cNvPr id="13" name="Picture 12" descr="runlev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65" y="4803140"/>
            <a:ext cx="3486785" cy="485775"/>
          </a:xfrm>
          <a:prstGeom prst="rect">
            <a:avLst/>
          </a:prstGeom>
        </p:spPr>
      </p:pic>
      <p:pic>
        <p:nvPicPr>
          <p:cNvPr id="14" name="Picture 13" descr="in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60" y="4083050"/>
            <a:ext cx="3448685" cy="495300"/>
          </a:xfrm>
          <a:prstGeom prst="rect">
            <a:avLst/>
          </a:prstGeom>
        </p:spPr>
      </p:pic>
      <p:pic>
        <p:nvPicPr>
          <p:cNvPr id="15" name="Picture 14" descr="bio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530" y="1331595"/>
            <a:ext cx="3477260" cy="48577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5545455" y="1778000"/>
            <a:ext cx="1260000" cy="396000"/>
          </a:xfrm>
          <a:prstGeom prst="straightConnector1">
            <a:avLst/>
          </a:prstGeom>
          <a:ln>
            <a:headEnd type="none"/>
            <a:tailEnd type="triangle" w="med" len="med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5546725" y="2426335"/>
            <a:ext cx="1264920" cy="36766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5545455" y="3028950"/>
            <a:ext cx="1273175" cy="5600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3"/>
          </p:cNvCxnSpPr>
          <p:nvPr/>
        </p:nvCxnSpPr>
        <p:spPr>
          <a:xfrm flipH="1">
            <a:off x="5528945" y="3843020"/>
            <a:ext cx="1267460" cy="48768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5530215" y="4596130"/>
            <a:ext cx="1263650" cy="45021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Kingsoft Office WPP</Application>
  <PresentationFormat>Widescreen</PresentationFormat>
  <Paragraphs>197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FRESHERS 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FRESHERS TRAINING</dc:title>
  <dc:creator>lucky</dc:creator>
  <cp:lastModifiedBy>lucky</cp:lastModifiedBy>
  <cp:revision>4</cp:revision>
  <dcterms:created xsi:type="dcterms:W3CDTF">2016-05-19T12:37:17Z</dcterms:created>
  <dcterms:modified xsi:type="dcterms:W3CDTF">2016-05-19T12:37:17Z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16393૗-10.1.0.5503</vt:lpwstr>
  </property>
</Properties>
</file>