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1" r:id="rId15"/>
    <p:sldId id="272" r:id="rId16"/>
    <p:sldId id="273" r:id="rId17"/>
    <p:sldId id="275" r:id="rId18"/>
    <p:sldId id="268"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3">
                <a:lumMod val="60000"/>
                <a:lumOff val="40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rot="20081233">
            <a:off x="844062" y="2302083"/>
            <a:ext cx="8648700" cy="1471613"/>
          </a:xfrm>
          <a:noFill/>
        </p:spPr>
        <p:txBody>
          <a:bodyPr>
            <a:normAutofit/>
          </a:bodyPr>
          <a:lstStyle/>
          <a:p>
            <a:r>
              <a:rPr lang="en-US" sz="5400" b="1" i="1" cap="none" dirty="0">
                <a:ln w="0"/>
                <a:solidFill>
                  <a:schemeClr val="accent2">
                    <a:lumMod val="75000"/>
                  </a:schemeClr>
                </a:solidFill>
                <a:effectLst>
                  <a:outerShdw blurRad="38100" dist="25400" dir="5400000" algn="ctr" rotWithShape="0">
                    <a:srgbClr val="6E747A">
                      <a:alpha val="43000"/>
                    </a:srgbClr>
                  </a:outerShdw>
                </a:effectLst>
                <a:latin typeface="Algerian" panose="04020705040A02060702" pitchFamily="82" charset="0"/>
              </a:rPr>
              <a:t>WATER LEVEL INDICATOR</a:t>
            </a:r>
          </a:p>
        </p:txBody>
      </p:sp>
      <p:sp>
        <p:nvSpPr>
          <p:cNvPr id="5" name="5-Point Star 4"/>
          <p:cNvSpPr/>
          <p:nvPr/>
        </p:nvSpPr>
        <p:spPr>
          <a:xfrm>
            <a:off x="9571074" y="674515"/>
            <a:ext cx="2110153" cy="2124221"/>
          </a:xfrm>
          <a:prstGeom prst="star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1615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1828" y="629923"/>
            <a:ext cx="4473982" cy="707886"/>
          </a:xfrm>
          <a:prstGeom prst="rect">
            <a:avLst/>
          </a:prstGeom>
        </p:spPr>
        <p:txBody>
          <a:bodyPr wrap="none">
            <a:spAutoFit/>
          </a:bodyPr>
          <a:lstStyle/>
          <a:p>
            <a:r>
              <a:rPr lang="en-US" sz="4000" b="1" dirty="0">
                <a:solidFill>
                  <a:schemeClr val="accent2">
                    <a:lumMod val="75000"/>
                  </a:schemeClr>
                </a:solidFill>
                <a:latin typeface="Gill Sans Ultra Bold Condensed" panose="020B0A06020104020203" pitchFamily="34" charset="0"/>
              </a:rPr>
              <a:t>CONNECTING WIRES</a:t>
            </a:r>
          </a:p>
        </p:txBody>
      </p:sp>
      <p:sp>
        <p:nvSpPr>
          <p:cNvPr id="3" name="Rectangle 2"/>
          <p:cNvSpPr/>
          <p:nvPr/>
        </p:nvSpPr>
        <p:spPr>
          <a:xfrm>
            <a:off x="1030309" y="2136339"/>
            <a:ext cx="9942491" cy="3539430"/>
          </a:xfrm>
          <a:prstGeom prst="rect">
            <a:avLst/>
          </a:prstGeom>
        </p:spPr>
        <p:txBody>
          <a:bodyPr wrap="square">
            <a:spAutoFit/>
          </a:bodyPr>
          <a:lstStyle/>
          <a:p>
            <a:r>
              <a:rPr lang="en-US" sz="2800" dirty="0">
                <a:solidFill>
                  <a:schemeClr val="bg1"/>
                </a:solidFill>
                <a:latin typeface="Impact" panose="020B0806030902050204" pitchFamily="34" charset="0"/>
              </a:rPr>
              <a:t>A wire is a single, usually cylindrical, flexible strand or rod of metal. Wires are used to bear mechanical loads or electricity and telecommunications signals. Wire is commonly formed by drawing the metal through a hole in a die or draw plate. Wire gauges come in various standard sizes, as expressed in terms of a gauge number. The term wire is also used more loosely to refer to a bundle of such strands, as in 'multi thread wire', which is more correctly termed a wire rope in mechanics, or a cable in electricity.</a:t>
            </a:r>
          </a:p>
        </p:txBody>
      </p:sp>
    </p:spTree>
    <p:extLst>
      <p:ext uri="{BB962C8B-B14F-4D97-AF65-F5344CB8AC3E}">
        <p14:creationId xmlns:p14="http://schemas.microsoft.com/office/powerpoint/2010/main" val="1154029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4042" y="539771"/>
            <a:ext cx="4634730" cy="707886"/>
          </a:xfrm>
          <a:prstGeom prst="rect">
            <a:avLst/>
          </a:prstGeom>
        </p:spPr>
        <p:txBody>
          <a:bodyPr wrap="none">
            <a:spAutoFit/>
          </a:bodyPr>
          <a:lstStyle/>
          <a:p>
            <a:r>
              <a:rPr lang="en-US" sz="4000" b="1" dirty="0">
                <a:solidFill>
                  <a:schemeClr val="accent2">
                    <a:lumMod val="75000"/>
                  </a:schemeClr>
                </a:solidFill>
                <a:latin typeface="Gill Sans Ultra Bold Condensed" panose="020B0A06020104020203" pitchFamily="34" charset="0"/>
              </a:rPr>
              <a:t>DC POWER BATTERY</a:t>
            </a:r>
          </a:p>
        </p:txBody>
      </p:sp>
      <p:sp>
        <p:nvSpPr>
          <p:cNvPr id="3" name="Rectangle 2"/>
          <p:cNvSpPr/>
          <p:nvPr/>
        </p:nvSpPr>
        <p:spPr>
          <a:xfrm>
            <a:off x="566670" y="1406780"/>
            <a:ext cx="11204620" cy="5262979"/>
          </a:xfrm>
          <a:prstGeom prst="rect">
            <a:avLst/>
          </a:prstGeom>
        </p:spPr>
        <p:txBody>
          <a:bodyPr wrap="square">
            <a:spAutoFit/>
          </a:bodyPr>
          <a:lstStyle/>
          <a:p>
            <a:r>
              <a:rPr lang="en-US" sz="2400" dirty="0">
                <a:solidFill>
                  <a:schemeClr val="bg1"/>
                </a:solidFill>
                <a:latin typeface="Impact" panose="020B0806030902050204" pitchFamily="34" charset="0"/>
              </a:rPr>
              <a:t>An electric battery is a device consisting of one or more electrochemical cells that convert stored chemical energy into electrical energy. Each cell contains a positive terminal, or cathode, and a negative terminal, or anode. Electrolytes allow ions to move between the electrodes and terminals, which allows current to flow out of the battery to perform work.</a:t>
            </a:r>
          </a:p>
          <a:p>
            <a:r>
              <a:rPr lang="en-US" sz="2400" dirty="0">
                <a:solidFill>
                  <a:schemeClr val="bg1"/>
                </a:solidFill>
                <a:latin typeface="Impact" panose="020B0806030902050204" pitchFamily="34" charset="0"/>
              </a:rPr>
              <a:t> </a:t>
            </a:r>
          </a:p>
          <a:p>
            <a:r>
              <a:rPr lang="en-US" sz="2400" dirty="0">
                <a:solidFill>
                  <a:schemeClr val="bg1"/>
                </a:solidFill>
                <a:latin typeface="Impact" panose="020B0806030902050204" pitchFamily="34" charset="0"/>
              </a:rPr>
              <a:t> A battery consists of some number of voltaic cells. Each cell consists of two half-cells connected in series by a conductive electrolyte containing anions and </a:t>
            </a:r>
            <a:r>
              <a:rPr lang="en-US" sz="2400" dirty="0" err="1">
                <a:solidFill>
                  <a:schemeClr val="bg1"/>
                </a:solidFill>
                <a:latin typeface="Impact" panose="020B0806030902050204" pitchFamily="34" charset="0"/>
              </a:rPr>
              <a:t>cations</a:t>
            </a:r>
            <a:r>
              <a:rPr lang="en-US" sz="2400" dirty="0">
                <a:solidFill>
                  <a:schemeClr val="bg1"/>
                </a:solidFill>
                <a:latin typeface="Impact" panose="020B0806030902050204" pitchFamily="34" charset="0"/>
              </a:rPr>
              <a:t>. One half-cell includes electrolyte and the negative electrode, the electrode to which anions migrate; the other half-cell includes electrolyte and the positive electrode to which </a:t>
            </a:r>
            <a:r>
              <a:rPr lang="en-US" sz="2400" dirty="0" err="1">
                <a:solidFill>
                  <a:schemeClr val="bg1"/>
                </a:solidFill>
                <a:latin typeface="Impact" panose="020B0806030902050204" pitchFamily="34" charset="0"/>
              </a:rPr>
              <a:t>cations</a:t>
            </a:r>
            <a:r>
              <a:rPr lang="en-US" sz="2400" dirty="0">
                <a:solidFill>
                  <a:schemeClr val="bg1"/>
                </a:solidFill>
                <a:latin typeface="Impact" panose="020B0806030902050204" pitchFamily="34" charset="0"/>
              </a:rPr>
              <a:t> migrate. Redox reactions power the battery. </a:t>
            </a:r>
            <a:r>
              <a:rPr lang="en-US" sz="2400" dirty="0" err="1">
                <a:solidFill>
                  <a:schemeClr val="bg1"/>
                </a:solidFill>
                <a:latin typeface="Impact" panose="020B0806030902050204" pitchFamily="34" charset="0"/>
              </a:rPr>
              <a:t>Cations</a:t>
            </a:r>
            <a:r>
              <a:rPr lang="en-US" sz="2400" dirty="0">
                <a:solidFill>
                  <a:schemeClr val="bg1"/>
                </a:solidFill>
                <a:latin typeface="Impact" panose="020B0806030902050204" pitchFamily="34" charset="0"/>
              </a:rPr>
              <a:t> are reduced at the cathode during charging, while anions are oxidized at the anode during discharge. The electrodes are electrically connected by the electrolyte. A separator allows ions to flow between half-cells, but prevents mixing of the electrolytes</a:t>
            </a:r>
          </a:p>
        </p:txBody>
      </p:sp>
    </p:spTree>
    <p:extLst>
      <p:ext uri="{BB962C8B-B14F-4D97-AF65-F5344CB8AC3E}">
        <p14:creationId xmlns:p14="http://schemas.microsoft.com/office/powerpoint/2010/main" val="18103418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78" y="161528"/>
            <a:ext cx="2837443" cy="707886"/>
          </a:xfrm>
          <a:prstGeom prst="rect">
            <a:avLst/>
          </a:prstGeom>
        </p:spPr>
        <p:txBody>
          <a:bodyPr wrap="none">
            <a:spAutoFit/>
          </a:bodyPr>
          <a:lstStyle/>
          <a:p>
            <a:r>
              <a:rPr lang="en-US" sz="4000" b="1" dirty="0">
                <a:solidFill>
                  <a:srgbClr val="002060"/>
                </a:solidFill>
                <a:latin typeface="Gill Sans Ultra Bold Condensed" panose="020B0A06020104020203" pitchFamily="34" charset="0"/>
              </a:rPr>
              <a:t>Proto-type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06" y="1138000"/>
            <a:ext cx="9759152" cy="5588476"/>
          </a:xfrm>
          <a:prstGeom prst="rect">
            <a:avLst/>
          </a:prstGeom>
        </p:spPr>
      </p:pic>
    </p:spTree>
    <p:extLst>
      <p:ext uri="{BB962C8B-B14F-4D97-AF65-F5344CB8AC3E}">
        <p14:creationId xmlns:p14="http://schemas.microsoft.com/office/powerpoint/2010/main" val="25730629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720" y="352592"/>
            <a:ext cx="9133465" cy="6085268"/>
          </a:xfrm>
          <a:prstGeom prst="rect">
            <a:avLst/>
          </a:prstGeom>
        </p:spPr>
      </p:pic>
      <p:sp>
        <p:nvSpPr>
          <p:cNvPr id="2" name="TextBox 1">
            <a:extLst>
              <a:ext uri="{FF2B5EF4-FFF2-40B4-BE49-F238E27FC236}">
                <a16:creationId xmlns:a16="http://schemas.microsoft.com/office/drawing/2014/main" id="{DD59D35D-4B6E-99A7-0590-134B0644B317}"/>
              </a:ext>
            </a:extLst>
          </p:cNvPr>
          <p:cNvSpPr txBox="1"/>
          <p:nvPr/>
        </p:nvSpPr>
        <p:spPr>
          <a:xfrm flipH="1">
            <a:off x="0" y="-1351"/>
            <a:ext cx="2716143" cy="707886"/>
          </a:xfrm>
          <a:prstGeom prst="rect">
            <a:avLst/>
          </a:prstGeom>
          <a:noFill/>
        </p:spPr>
        <p:txBody>
          <a:bodyPr wrap="square" rtlCol="0">
            <a:spAutoFit/>
          </a:bodyPr>
          <a:lstStyle/>
          <a:p>
            <a:r>
              <a:rPr lang="en-IN" sz="4000" dirty="0">
                <a:solidFill>
                  <a:schemeClr val="accent2">
                    <a:lumMod val="75000"/>
                  </a:schemeClr>
                </a:solidFill>
                <a:latin typeface="Gill Sans Ultra Bold Condensed" panose="020B0A06020104020203" pitchFamily="34" charset="0"/>
              </a:rPr>
              <a:t>Circuit :</a:t>
            </a:r>
          </a:p>
        </p:txBody>
      </p:sp>
    </p:spTree>
    <p:extLst>
      <p:ext uri="{BB962C8B-B14F-4D97-AF65-F5344CB8AC3E}">
        <p14:creationId xmlns:p14="http://schemas.microsoft.com/office/powerpoint/2010/main" val="32268658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8249" y="1573966"/>
            <a:ext cx="11542427" cy="3416320"/>
          </a:xfrm>
          <a:prstGeom prst="rect">
            <a:avLst/>
          </a:prstGeom>
        </p:spPr>
        <p:txBody>
          <a:bodyPr wrap="square">
            <a:spAutoFit/>
          </a:bodyPr>
          <a:lstStyle/>
          <a:p>
            <a:pPr marL="342900" indent="-342900">
              <a:buAutoNum type="arabicPeriod"/>
            </a:pPr>
            <a:r>
              <a:rPr lang="en-US" sz="2400" dirty="0">
                <a:solidFill>
                  <a:schemeClr val="bg1">
                    <a:lumMod val="95000"/>
                    <a:lumOff val="5000"/>
                  </a:schemeClr>
                </a:solidFill>
                <a:latin typeface="Impact" panose="020B0806030902050204" pitchFamily="34" charset="0"/>
              </a:rPr>
              <a:t>The water level indicator employs a simple mechanism</a:t>
            </a:r>
          </a:p>
          <a:p>
            <a:r>
              <a:rPr lang="en-US" sz="2400" dirty="0">
                <a:solidFill>
                  <a:schemeClr val="bg1">
                    <a:lumMod val="95000"/>
                    <a:lumOff val="5000"/>
                  </a:schemeClr>
                </a:solidFill>
                <a:latin typeface="Impact" panose="020B0806030902050204" pitchFamily="34" charset="0"/>
              </a:rPr>
              <a:t>     to detect and indicate the water level In an overhead</a:t>
            </a:r>
          </a:p>
          <a:p>
            <a:r>
              <a:rPr lang="en-US" sz="2400" dirty="0">
                <a:solidFill>
                  <a:schemeClr val="bg1">
                    <a:lumMod val="95000"/>
                    <a:lumOff val="5000"/>
                  </a:schemeClr>
                </a:solidFill>
                <a:latin typeface="Impact" panose="020B0806030902050204" pitchFamily="34" charset="0"/>
              </a:rPr>
              <a:t>     tank or any other water container.</a:t>
            </a:r>
          </a:p>
          <a:p>
            <a:pPr marL="342900" indent="-342900">
              <a:buAutoNum type="arabicPeriod" startAt="2"/>
            </a:pPr>
            <a:r>
              <a:rPr lang="en-US" sz="2400" dirty="0">
                <a:solidFill>
                  <a:schemeClr val="bg1">
                    <a:lumMod val="95000"/>
                    <a:lumOff val="5000"/>
                  </a:schemeClr>
                </a:solidFill>
                <a:latin typeface="Impact" panose="020B0806030902050204" pitchFamily="34" charset="0"/>
              </a:rPr>
              <a:t>The operation of this project is very simple and can be</a:t>
            </a:r>
          </a:p>
          <a:p>
            <a:r>
              <a:rPr lang="en-US" sz="2400" dirty="0">
                <a:solidFill>
                  <a:schemeClr val="bg1">
                    <a:lumMod val="95000"/>
                    <a:lumOff val="5000"/>
                  </a:schemeClr>
                </a:solidFill>
                <a:latin typeface="Impact" panose="020B0806030902050204" pitchFamily="34" charset="0"/>
              </a:rPr>
              <a:t>      understood easily. In our project there are 3 main </a:t>
            </a:r>
          </a:p>
          <a:p>
            <a:r>
              <a:rPr lang="en-US" sz="2400" dirty="0">
                <a:solidFill>
                  <a:schemeClr val="bg1">
                    <a:lumMod val="95000"/>
                    <a:lumOff val="5000"/>
                  </a:schemeClr>
                </a:solidFill>
                <a:latin typeface="Impact" panose="020B0806030902050204" pitchFamily="34" charset="0"/>
              </a:rPr>
              <a:t>      conditions.</a:t>
            </a:r>
          </a:p>
          <a:p>
            <a:r>
              <a:rPr lang="en-US" sz="2400" dirty="0">
                <a:solidFill>
                  <a:schemeClr val="bg1">
                    <a:lumMod val="95000"/>
                    <a:lumOff val="5000"/>
                  </a:schemeClr>
                </a:solidFill>
                <a:latin typeface="Impact" panose="020B0806030902050204" pitchFamily="34" charset="0"/>
              </a:rPr>
              <a:t>      (</a:t>
            </a:r>
            <a:r>
              <a:rPr lang="en-US" sz="2400" dirty="0" err="1">
                <a:solidFill>
                  <a:schemeClr val="bg1">
                    <a:lumMod val="95000"/>
                    <a:lumOff val="5000"/>
                  </a:schemeClr>
                </a:solidFill>
                <a:latin typeface="Impact" panose="020B0806030902050204" pitchFamily="34" charset="0"/>
              </a:rPr>
              <a:t>i</a:t>
            </a:r>
            <a:r>
              <a:rPr lang="en-US" sz="2400" dirty="0">
                <a:solidFill>
                  <a:schemeClr val="bg1">
                    <a:lumMod val="95000"/>
                    <a:lumOff val="5000"/>
                  </a:schemeClr>
                </a:solidFill>
                <a:latin typeface="Impact" panose="020B0806030902050204" pitchFamily="34" charset="0"/>
              </a:rPr>
              <a:t>) when 10% of tank is filled.</a:t>
            </a:r>
          </a:p>
          <a:p>
            <a:r>
              <a:rPr lang="en-US" sz="2400" dirty="0">
                <a:solidFill>
                  <a:schemeClr val="bg1">
                    <a:lumMod val="95000"/>
                    <a:lumOff val="5000"/>
                  </a:schemeClr>
                </a:solidFill>
                <a:latin typeface="Impact" panose="020B0806030902050204" pitchFamily="34" charset="0"/>
              </a:rPr>
              <a:t>      (ii) when 50% tank id filled.</a:t>
            </a:r>
          </a:p>
          <a:p>
            <a:r>
              <a:rPr lang="en-US" sz="2400" dirty="0">
                <a:solidFill>
                  <a:schemeClr val="bg1">
                    <a:lumMod val="95000"/>
                    <a:lumOff val="5000"/>
                  </a:schemeClr>
                </a:solidFill>
                <a:latin typeface="Impact" panose="020B0806030902050204" pitchFamily="34" charset="0"/>
              </a:rPr>
              <a:t>      (iii) when tank is full.</a:t>
            </a:r>
          </a:p>
        </p:txBody>
      </p:sp>
      <p:sp>
        <p:nvSpPr>
          <p:cNvPr id="4" name="Rectangle 3"/>
          <p:cNvSpPr/>
          <p:nvPr/>
        </p:nvSpPr>
        <p:spPr>
          <a:xfrm>
            <a:off x="4286154" y="179162"/>
            <a:ext cx="3554178" cy="923330"/>
          </a:xfrm>
          <a:prstGeom prst="rect">
            <a:avLst/>
          </a:prstGeom>
        </p:spPr>
        <p:txBody>
          <a:bodyPr wrap="none">
            <a:spAutoFit/>
          </a:bodyPr>
          <a:lstStyle/>
          <a:p>
            <a:r>
              <a:rPr lang="en-US" sz="5400" dirty="0">
                <a:solidFill>
                  <a:srgbClr val="C00000"/>
                </a:solidFill>
              </a:rPr>
              <a:t>WORKING</a:t>
            </a:r>
          </a:p>
        </p:txBody>
      </p:sp>
    </p:spTree>
    <p:extLst>
      <p:ext uri="{BB962C8B-B14F-4D97-AF65-F5344CB8AC3E}">
        <p14:creationId xmlns:p14="http://schemas.microsoft.com/office/powerpoint/2010/main" val="9933368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772" y="1745318"/>
            <a:ext cx="8497839" cy="3539430"/>
          </a:xfrm>
          <a:prstGeom prst="rect">
            <a:avLst/>
          </a:prstGeom>
        </p:spPr>
        <p:txBody>
          <a:bodyPr wrap="none">
            <a:spAutoFit/>
          </a:bodyPr>
          <a:lstStyle/>
          <a:p>
            <a:r>
              <a:rPr lang="en-US" sz="2800" dirty="0">
                <a:solidFill>
                  <a:srgbClr val="C00000"/>
                </a:solidFill>
                <a:latin typeface="Impact" panose="020B0806030902050204" pitchFamily="34" charset="0"/>
              </a:rPr>
              <a:t>When 10% tank filed </a:t>
            </a:r>
          </a:p>
          <a:p>
            <a:r>
              <a:rPr lang="en-US" sz="2800" dirty="0">
                <a:solidFill>
                  <a:schemeClr val="bg1">
                    <a:lumMod val="95000"/>
                    <a:lumOff val="5000"/>
                  </a:schemeClr>
                </a:solidFill>
                <a:latin typeface="Impact" panose="020B0806030902050204" pitchFamily="34" charset="0"/>
              </a:rPr>
              <a:t>      When then tank is empty there</a:t>
            </a:r>
          </a:p>
          <a:p>
            <a:r>
              <a:rPr lang="en-US" sz="2800" dirty="0">
                <a:solidFill>
                  <a:schemeClr val="bg1">
                    <a:lumMod val="95000"/>
                    <a:lumOff val="5000"/>
                  </a:schemeClr>
                </a:solidFill>
                <a:latin typeface="Impact" panose="020B0806030902050204" pitchFamily="34" charset="0"/>
              </a:rPr>
              <a:t>      is no conductive part between any of the 3 indicating</a:t>
            </a:r>
          </a:p>
          <a:p>
            <a:r>
              <a:rPr lang="en-US" sz="2800" dirty="0">
                <a:solidFill>
                  <a:schemeClr val="bg1">
                    <a:lumMod val="95000"/>
                    <a:lumOff val="5000"/>
                  </a:schemeClr>
                </a:solidFill>
                <a:latin typeface="Impact" panose="020B0806030902050204" pitchFamily="34" charset="0"/>
              </a:rPr>
              <a:t>      probes and the common probe . So the transistor </a:t>
            </a:r>
          </a:p>
          <a:p>
            <a:r>
              <a:rPr lang="en-US" sz="2800" dirty="0">
                <a:solidFill>
                  <a:schemeClr val="bg1">
                    <a:lumMod val="95000"/>
                    <a:lumOff val="5000"/>
                  </a:schemeClr>
                </a:solidFill>
                <a:latin typeface="Impact" panose="020B0806030902050204" pitchFamily="34" charset="0"/>
              </a:rPr>
              <a:t>      emitter region will not have sufficient biasing voltage</a:t>
            </a:r>
          </a:p>
          <a:p>
            <a:r>
              <a:rPr lang="en-US" sz="2800" dirty="0">
                <a:solidFill>
                  <a:schemeClr val="bg1">
                    <a:lumMod val="95000"/>
                    <a:lumOff val="5000"/>
                  </a:schemeClr>
                </a:solidFill>
                <a:latin typeface="Impact" panose="020B0806030902050204" pitchFamily="34" charset="0"/>
              </a:rPr>
              <a:t>      hence it remain in cut off region and the output across</a:t>
            </a:r>
          </a:p>
          <a:p>
            <a:r>
              <a:rPr lang="en-US" sz="2800" dirty="0">
                <a:solidFill>
                  <a:schemeClr val="bg1">
                    <a:lumMod val="95000"/>
                    <a:lumOff val="5000"/>
                  </a:schemeClr>
                </a:solidFill>
                <a:latin typeface="Impact" panose="020B0806030902050204" pitchFamily="34" charset="0"/>
              </a:rPr>
              <a:t>      its collector will be </a:t>
            </a:r>
            <a:r>
              <a:rPr lang="en-US" sz="2800" dirty="0" err="1">
                <a:solidFill>
                  <a:schemeClr val="bg1">
                    <a:lumMod val="95000"/>
                    <a:lumOff val="5000"/>
                  </a:schemeClr>
                </a:solidFill>
                <a:latin typeface="Impact" panose="020B0806030902050204" pitchFamily="34" charset="0"/>
              </a:rPr>
              <a:t>Vc</a:t>
            </a:r>
            <a:r>
              <a:rPr lang="en-US" sz="2800" dirty="0">
                <a:solidFill>
                  <a:schemeClr val="bg1">
                    <a:lumMod val="95000"/>
                    <a:lumOff val="5000"/>
                  </a:schemeClr>
                </a:solidFill>
                <a:latin typeface="Impact" panose="020B0806030902050204" pitchFamily="34" charset="0"/>
              </a:rPr>
              <a:t> approximately max and thus </a:t>
            </a:r>
          </a:p>
          <a:p>
            <a:r>
              <a:rPr lang="en-US" sz="2800" dirty="0">
                <a:solidFill>
                  <a:schemeClr val="bg1">
                    <a:lumMod val="95000"/>
                    <a:lumOff val="5000"/>
                  </a:schemeClr>
                </a:solidFill>
                <a:latin typeface="Impact" panose="020B0806030902050204" pitchFamily="34" charset="0"/>
              </a:rPr>
              <a:t>      indicate, the tank is empty.</a:t>
            </a:r>
          </a:p>
        </p:txBody>
      </p:sp>
    </p:spTree>
    <p:extLst>
      <p:ext uri="{BB962C8B-B14F-4D97-AF65-F5344CB8AC3E}">
        <p14:creationId xmlns:p14="http://schemas.microsoft.com/office/powerpoint/2010/main" val="33724841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832" y="1775298"/>
            <a:ext cx="8783174" cy="3108543"/>
          </a:xfrm>
          <a:prstGeom prst="rect">
            <a:avLst/>
          </a:prstGeom>
        </p:spPr>
        <p:txBody>
          <a:bodyPr wrap="none">
            <a:spAutoFit/>
          </a:bodyPr>
          <a:lstStyle/>
          <a:p>
            <a:r>
              <a:rPr lang="en-US" sz="2800" dirty="0">
                <a:solidFill>
                  <a:srgbClr val="C00000"/>
                </a:solidFill>
                <a:latin typeface="Impact" panose="020B0806030902050204" pitchFamily="34" charset="0"/>
              </a:rPr>
              <a:t>When 50% tank is filled</a:t>
            </a:r>
            <a:endParaRPr lang="en-US" sz="2800" dirty="0">
              <a:solidFill>
                <a:schemeClr val="bg1">
                  <a:lumMod val="95000"/>
                  <a:lumOff val="5000"/>
                </a:schemeClr>
              </a:solidFill>
              <a:latin typeface="Impact" panose="020B0806030902050204" pitchFamily="34" charset="0"/>
            </a:endParaRPr>
          </a:p>
          <a:p>
            <a:r>
              <a:rPr lang="en-US" sz="2800" dirty="0">
                <a:solidFill>
                  <a:schemeClr val="bg1">
                    <a:lumMod val="95000"/>
                    <a:lumOff val="5000"/>
                  </a:schemeClr>
                </a:solidFill>
                <a:latin typeface="Impact" panose="020B0806030902050204" pitchFamily="34" charset="0"/>
              </a:rPr>
              <a:t>  Now as the water starts filling in the tank a conductive</a:t>
            </a:r>
          </a:p>
          <a:p>
            <a:r>
              <a:rPr lang="en-US" sz="2800" dirty="0">
                <a:solidFill>
                  <a:schemeClr val="bg1">
                    <a:lumMod val="95000"/>
                    <a:lumOff val="5000"/>
                  </a:schemeClr>
                </a:solidFill>
                <a:latin typeface="Impact" panose="020B0806030902050204" pitchFamily="34" charset="0"/>
              </a:rPr>
              <a:t>  Path is established between the sensing probes and the</a:t>
            </a:r>
          </a:p>
          <a:p>
            <a:r>
              <a:rPr lang="en-US" sz="2800" dirty="0">
                <a:solidFill>
                  <a:schemeClr val="bg1">
                    <a:lumMod val="95000"/>
                    <a:lumOff val="5000"/>
                  </a:schemeClr>
                </a:solidFill>
                <a:latin typeface="Impact" panose="020B0806030902050204" pitchFamily="34" charset="0"/>
              </a:rPr>
              <a:t>  Common probe and the corresponding transistor get </a:t>
            </a:r>
          </a:p>
          <a:p>
            <a:r>
              <a:rPr lang="en-US" sz="2800" dirty="0">
                <a:solidFill>
                  <a:schemeClr val="bg1">
                    <a:lumMod val="95000"/>
                    <a:lumOff val="5000"/>
                  </a:schemeClr>
                </a:solidFill>
                <a:latin typeface="Impact" panose="020B0806030902050204" pitchFamily="34" charset="0"/>
              </a:rPr>
              <a:t>  Sufficient biasing at their base.</a:t>
            </a:r>
          </a:p>
          <a:p>
            <a:r>
              <a:rPr lang="en-US" sz="2800" dirty="0">
                <a:solidFill>
                  <a:schemeClr val="bg1">
                    <a:lumMod val="95000"/>
                    <a:lumOff val="5000"/>
                  </a:schemeClr>
                </a:solidFill>
                <a:latin typeface="Impact" panose="020B0806030902050204" pitchFamily="34" charset="0"/>
              </a:rPr>
              <a:t>  So , when water reaches 50 % , the transistor get activated</a:t>
            </a:r>
          </a:p>
          <a:p>
            <a:r>
              <a:rPr lang="en-US" sz="2800" dirty="0">
                <a:solidFill>
                  <a:schemeClr val="bg1">
                    <a:lumMod val="95000"/>
                    <a:lumOff val="5000"/>
                  </a:schemeClr>
                </a:solidFill>
                <a:latin typeface="Impact" panose="020B0806030902050204" pitchFamily="34" charset="0"/>
              </a:rPr>
              <a:t>  And it is indicated by second LED.</a:t>
            </a:r>
          </a:p>
        </p:txBody>
      </p:sp>
    </p:spTree>
    <p:extLst>
      <p:ext uri="{BB962C8B-B14F-4D97-AF65-F5344CB8AC3E}">
        <p14:creationId xmlns:p14="http://schemas.microsoft.com/office/powerpoint/2010/main" val="41501358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0415" y="1737507"/>
            <a:ext cx="7874335" cy="3108543"/>
          </a:xfrm>
          <a:prstGeom prst="rect">
            <a:avLst/>
          </a:prstGeom>
        </p:spPr>
        <p:txBody>
          <a:bodyPr wrap="none">
            <a:spAutoFit/>
          </a:bodyPr>
          <a:lstStyle/>
          <a:p>
            <a:r>
              <a:rPr lang="en-US" sz="2800" dirty="0">
                <a:solidFill>
                  <a:srgbClr val="C00000"/>
                </a:solidFill>
                <a:latin typeface="Impact" panose="020B0806030902050204" pitchFamily="34" charset="0"/>
              </a:rPr>
              <a:t>When Tank is full</a:t>
            </a:r>
          </a:p>
          <a:p>
            <a:r>
              <a:rPr lang="en-US" sz="2800" dirty="0">
                <a:latin typeface="Impact" panose="020B0806030902050204" pitchFamily="34" charset="0"/>
              </a:rPr>
              <a:t>    </a:t>
            </a:r>
            <a:r>
              <a:rPr lang="en-US" sz="2800" dirty="0">
                <a:solidFill>
                  <a:schemeClr val="bg1">
                    <a:lumMod val="95000"/>
                    <a:lumOff val="5000"/>
                  </a:schemeClr>
                </a:solidFill>
                <a:latin typeface="Impact" panose="020B0806030902050204" pitchFamily="34" charset="0"/>
              </a:rPr>
              <a:t>When , the tank becomes full , the top level probe</a:t>
            </a:r>
          </a:p>
          <a:p>
            <a:r>
              <a:rPr lang="en-US" sz="2800" dirty="0">
                <a:solidFill>
                  <a:schemeClr val="bg1">
                    <a:lumMod val="95000"/>
                    <a:lumOff val="5000"/>
                  </a:schemeClr>
                </a:solidFill>
                <a:latin typeface="Impact" panose="020B0806030902050204" pitchFamily="34" charset="0"/>
              </a:rPr>
              <a:t>    get the conductive path through water and the </a:t>
            </a:r>
          </a:p>
          <a:p>
            <a:r>
              <a:rPr lang="en-US" sz="2800" dirty="0">
                <a:solidFill>
                  <a:schemeClr val="bg1">
                    <a:lumMod val="95000"/>
                    <a:lumOff val="5000"/>
                  </a:schemeClr>
                </a:solidFill>
                <a:latin typeface="Impact" panose="020B0806030902050204" pitchFamily="34" charset="0"/>
              </a:rPr>
              <a:t>    corresponding transistor gets into conduction not</a:t>
            </a:r>
          </a:p>
          <a:p>
            <a:r>
              <a:rPr lang="en-US" sz="2800" dirty="0">
                <a:solidFill>
                  <a:schemeClr val="bg1">
                    <a:lumMod val="95000"/>
                    <a:lumOff val="5000"/>
                  </a:schemeClr>
                </a:solidFill>
                <a:latin typeface="Impact" panose="020B0806030902050204" pitchFamily="34" charset="0"/>
              </a:rPr>
              <a:t>    only displays the level through the third LED but </a:t>
            </a:r>
          </a:p>
          <a:p>
            <a:r>
              <a:rPr lang="en-US" sz="2800" dirty="0">
                <a:solidFill>
                  <a:schemeClr val="bg1">
                    <a:lumMod val="95000"/>
                    <a:lumOff val="5000"/>
                  </a:schemeClr>
                </a:solidFill>
                <a:latin typeface="Impact" panose="020B0806030902050204" pitchFamily="34" charset="0"/>
              </a:rPr>
              <a:t>    also activates the continuous buzzer by which user</a:t>
            </a:r>
          </a:p>
          <a:p>
            <a:r>
              <a:rPr lang="en-US" sz="2800" dirty="0">
                <a:solidFill>
                  <a:schemeClr val="bg1">
                    <a:lumMod val="95000"/>
                    <a:lumOff val="5000"/>
                  </a:schemeClr>
                </a:solidFill>
                <a:latin typeface="Impact" panose="020B0806030902050204" pitchFamily="34" charset="0"/>
              </a:rPr>
              <a:t>    can understand that tank is full.</a:t>
            </a:r>
          </a:p>
        </p:txBody>
      </p:sp>
    </p:spTree>
    <p:extLst>
      <p:ext uri="{BB962C8B-B14F-4D97-AF65-F5344CB8AC3E}">
        <p14:creationId xmlns:p14="http://schemas.microsoft.com/office/powerpoint/2010/main" val="1029766335"/>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733" y="436739"/>
            <a:ext cx="6797758" cy="707886"/>
          </a:xfrm>
          <a:prstGeom prst="rect">
            <a:avLst/>
          </a:prstGeom>
        </p:spPr>
        <p:txBody>
          <a:bodyPr wrap="none">
            <a:spAutoFit/>
          </a:bodyPr>
          <a:lstStyle/>
          <a:p>
            <a:r>
              <a:rPr lang="en-US" sz="4000" b="1" dirty="0">
                <a:solidFill>
                  <a:schemeClr val="accent4">
                    <a:lumMod val="50000"/>
                  </a:schemeClr>
                </a:solidFill>
                <a:latin typeface="Gill Sans Ultra Bold Condensed" panose="020B0A06020104020203" pitchFamily="34" charset="0"/>
              </a:rPr>
              <a:t>Need of water level indicator:</a:t>
            </a:r>
          </a:p>
        </p:txBody>
      </p:sp>
      <p:sp>
        <p:nvSpPr>
          <p:cNvPr id="3" name="Rectangle 2"/>
          <p:cNvSpPr/>
          <p:nvPr/>
        </p:nvSpPr>
        <p:spPr>
          <a:xfrm>
            <a:off x="2331967" y="1613889"/>
            <a:ext cx="7199290" cy="4524315"/>
          </a:xfrm>
          <a:prstGeom prst="rect">
            <a:avLst/>
          </a:prstGeom>
        </p:spPr>
        <p:txBody>
          <a:bodyPr wrap="square">
            <a:spAutoFit/>
          </a:bodyPr>
          <a:lstStyle/>
          <a:p>
            <a:pPr marL="571500" indent="-571500">
              <a:buFont typeface="Wingdings" panose="05000000000000000000" pitchFamily="2" charset="2"/>
              <a:buChar char="q"/>
            </a:pPr>
            <a:r>
              <a:rPr lang="en-US" sz="3600" dirty="0">
                <a:solidFill>
                  <a:schemeClr val="bg1"/>
                </a:solidFill>
                <a:latin typeface="Impact" panose="020B0806030902050204" pitchFamily="34" charset="0"/>
              </a:rPr>
              <a:t>Overflow problems </a:t>
            </a:r>
          </a:p>
          <a:p>
            <a:pPr marL="571500" indent="-571500">
              <a:buFont typeface="Wingdings" panose="05000000000000000000" pitchFamily="2" charset="2"/>
              <a:buChar char="q"/>
            </a:pPr>
            <a:r>
              <a:rPr lang="en-US" sz="3600" dirty="0">
                <a:solidFill>
                  <a:schemeClr val="bg1"/>
                </a:solidFill>
                <a:latin typeface="Impact" panose="020B0806030902050204" pitchFamily="34" charset="0"/>
              </a:rPr>
              <a:t>To Indicate Level of water in  any container</a:t>
            </a:r>
          </a:p>
          <a:p>
            <a:pPr marL="571500" indent="-571500">
              <a:buFont typeface="Wingdings" panose="05000000000000000000" pitchFamily="2" charset="2"/>
              <a:buChar char="q"/>
            </a:pPr>
            <a:r>
              <a:rPr lang="en-US" sz="3600" dirty="0">
                <a:solidFill>
                  <a:schemeClr val="bg1"/>
                </a:solidFill>
                <a:latin typeface="Impact" panose="020B0806030902050204" pitchFamily="34" charset="0"/>
              </a:rPr>
              <a:t>To prevent wastage of energy </a:t>
            </a:r>
          </a:p>
          <a:p>
            <a:pPr marL="571500" indent="-571500">
              <a:buFont typeface="Wingdings" panose="05000000000000000000" pitchFamily="2" charset="2"/>
              <a:buChar char="q"/>
            </a:pPr>
            <a:r>
              <a:rPr lang="en-US" sz="3600" dirty="0">
                <a:solidFill>
                  <a:schemeClr val="bg1"/>
                </a:solidFill>
                <a:latin typeface="Impact" panose="020B0806030902050204" pitchFamily="34" charset="0"/>
              </a:rPr>
              <a:t>To prevent wastage of water</a:t>
            </a:r>
          </a:p>
          <a:p>
            <a:pPr marL="571500" indent="-571500">
              <a:buFont typeface="Wingdings" panose="05000000000000000000" pitchFamily="2" charset="2"/>
              <a:buChar char="q"/>
            </a:pPr>
            <a:r>
              <a:rPr lang="en-US" sz="3600" dirty="0">
                <a:solidFill>
                  <a:schemeClr val="bg1"/>
                </a:solidFill>
                <a:latin typeface="Impact" panose="020B0806030902050204" pitchFamily="34" charset="0"/>
              </a:rPr>
              <a:t>To Monitor Liquid Pressure </a:t>
            </a:r>
          </a:p>
          <a:p>
            <a:pPr marL="571500" indent="-571500">
              <a:buFont typeface="Wingdings" panose="05000000000000000000" pitchFamily="2" charset="2"/>
              <a:buChar char="q"/>
            </a:pPr>
            <a:r>
              <a:rPr lang="en-US" sz="3600" dirty="0">
                <a:solidFill>
                  <a:schemeClr val="bg1"/>
                </a:solidFill>
                <a:latin typeface="Impact" panose="020B0806030902050204" pitchFamily="34" charset="0"/>
              </a:rPr>
              <a:t>Observation</a:t>
            </a:r>
          </a:p>
          <a:p>
            <a:endParaRPr lang="en-US" sz="3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3064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1585" y="0"/>
            <a:ext cx="3301285" cy="707886"/>
          </a:xfrm>
          <a:prstGeom prst="rect">
            <a:avLst/>
          </a:prstGeom>
        </p:spPr>
        <p:txBody>
          <a:bodyPr wrap="square">
            <a:spAutoFit/>
          </a:bodyPr>
          <a:lstStyle/>
          <a:p>
            <a:r>
              <a:rPr lang="en-US" sz="4000" b="1" dirty="0">
                <a:solidFill>
                  <a:schemeClr val="accent6">
                    <a:lumMod val="50000"/>
                  </a:schemeClr>
                </a:solidFill>
                <a:latin typeface="Gill Sans Ultra Bold Condensed" panose="020B0A06020104020203" pitchFamily="34" charset="0"/>
              </a:rPr>
              <a:t>Applications</a:t>
            </a:r>
          </a:p>
        </p:txBody>
      </p:sp>
      <p:sp>
        <p:nvSpPr>
          <p:cNvPr id="3" name="Rectangle 2"/>
          <p:cNvSpPr/>
          <p:nvPr/>
        </p:nvSpPr>
        <p:spPr>
          <a:xfrm>
            <a:off x="162560" y="921246"/>
            <a:ext cx="12192000" cy="5632311"/>
          </a:xfrm>
          <a:prstGeom prst="rect">
            <a:avLst/>
          </a:prstGeom>
        </p:spPr>
        <p:txBody>
          <a:bodyPr wrap="square">
            <a:spAutoFit/>
          </a:bodyPr>
          <a:lstStyle/>
          <a:p>
            <a:r>
              <a:rPr lang="en-US" sz="2400" dirty="0">
                <a:solidFill>
                  <a:schemeClr val="bg1"/>
                </a:solidFill>
                <a:latin typeface="Impact" panose="020B0806030902050204" pitchFamily="34" charset="0"/>
              </a:rPr>
              <a:t> Now no need to go on the roof to check the water level.</a:t>
            </a:r>
          </a:p>
          <a:p>
            <a:r>
              <a:rPr lang="en-US" sz="2400" dirty="0">
                <a:solidFill>
                  <a:schemeClr val="bg1"/>
                </a:solidFill>
                <a:latin typeface="Impact" panose="020B0806030902050204" pitchFamily="34" charset="0"/>
              </a:rPr>
              <a:t> </a:t>
            </a:r>
          </a:p>
          <a:p>
            <a:r>
              <a:rPr lang="en-US" sz="2400" dirty="0">
                <a:solidFill>
                  <a:schemeClr val="bg1"/>
                </a:solidFill>
                <a:latin typeface="Impact" panose="020B0806030902050204" pitchFamily="34" charset="0"/>
              </a:rPr>
              <a:t> Can be used to measure underground storage of water. </a:t>
            </a:r>
          </a:p>
          <a:p>
            <a:endParaRPr lang="en-US" sz="2400" dirty="0">
              <a:solidFill>
                <a:schemeClr val="bg1"/>
              </a:solidFill>
              <a:latin typeface="Impact" panose="020B0806030902050204" pitchFamily="34" charset="0"/>
            </a:endParaRPr>
          </a:p>
          <a:p>
            <a:r>
              <a:rPr lang="en-US" sz="2400" dirty="0">
                <a:solidFill>
                  <a:schemeClr val="bg1"/>
                </a:solidFill>
                <a:latin typeface="Impact" panose="020B0806030902050204" pitchFamily="34" charset="0"/>
              </a:rPr>
              <a:t> Water level Indicator works to maintain a constant water level. (Used in different Plants and Industries) </a:t>
            </a:r>
          </a:p>
          <a:p>
            <a:endParaRPr lang="en-US" sz="2400" dirty="0">
              <a:solidFill>
                <a:schemeClr val="bg1"/>
              </a:solidFill>
              <a:latin typeface="Impact" panose="020B0806030902050204" pitchFamily="34" charset="0"/>
            </a:endParaRPr>
          </a:p>
          <a:p>
            <a:r>
              <a:rPr lang="en-US" sz="2400" dirty="0">
                <a:solidFill>
                  <a:schemeClr val="bg1"/>
                </a:solidFill>
                <a:latin typeface="Impact" panose="020B0806030902050204" pitchFamily="34" charset="0"/>
              </a:rPr>
              <a:t> Alarm starts ringing as soon as tank becomes full. </a:t>
            </a:r>
          </a:p>
          <a:p>
            <a:endParaRPr lang="en-US" sz="2400" dirty="0">
              <a:solidFill>
                <a:schemeClr val="bg1"/>
              </a:solidFill>
              <a:latin typeface="Impact" panose="020B0806030902050204" pitchFamily="34" charset="0"/>
            </a:endParaRPr>
          </a:p>
          <a:p>
            <a:r>
              <a:rPr lang="en-US" sz="2400" dirty="0">
                <a:solidFill>
                  <a:schemeClr val="bg1"/>
                </a:solidFill>
                <a:latin typeface="Impact" panose="020B0806030902050204" pitchFamily="34" charset="0"/>
              </a:rPr>
              <a:t> It helps to check overflow and wastage of water by warning the person when the tank is about to brim. </a:t>
            </a:r>
          </a:p>
          <a:p>
            <a:endParaRPr lang="en-US" sz="2400" dirty="0">
              <a:solidFill>
                <a:schemeClr val="bg1"/>
              </a:solidFill>
              <a:latin typeface="Impact" panose="020B0806030902050204" pitchFamily="34" charset="0"/>
            </a:endParaRPr>
          </a:p>
          <a:p>
            <a:r>
              <a:rPr lang="en-US" sz="2400" dirty="0">
                <a:solidFill>
                  <a:schemeClr val="bg1"/>
                </a:solidFill>
                <a:latin typeface="Impact" panose="020B0806030902050204" pitchFamily="34" charset="0"/>
              </a:rPr>
              <a:t> It can also be used to calculate incoming and out going water in large reservoirs. </a:t>
            </a:r>
          </a:p>
          <a:p>
            <a:endParaRPr lang="en-US" sz="2400" dirty="0">
              <a:solidFill>
                <a:schemeClr val="bg1"/>
              </a:solidFill>
              <a:latin typeface="Impact" panose="020B0806030902050204" pitchFamily="34" charset="0"/>
            </a:endParaRPr>
          </a:p>
          <a:p>
            <a:r>
              <a:rPr lang="en-US" sz="2400" dirty="0">
                <a:solidFill>
                  <a:schemeClr val="bg1"/>
                </a:solidFill>
                <a:latin typeface="Impact" panose="020B0806030902050204" pitchFamily="34" charset="0"/>
              </a:rPr>
              <a:t> It is used to predict the arrival of floods.</a:t>
            </a:r>
          </a:p>
        </p:txBody>
      </p:sp>
    </p:spTree>
    <p:extLst>
      <p:ext uri="{BB962C8B-B14F-4D97-AF65-F5344CB8AC3E}">
        <p14:creationId xmlns:p14="http://schemas.microsoft.com/office/powerpoint/2010/main" val="412616509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5309" y="777146"/>
            <a:ext cx="4471658" cy="707886"/>
          </a:xfrm>
          <a:prstGeom prst="rect">
            <a:avLst/>
          </a:prstGeom>
        </p:spPr>
        <p:txBody>
          <a:bodyPr wrap="square">
            <a:spAutoFit/>
          </a:bodyPr>
          <a:lstStyle/>
          <a:p>
            <a:r>
              <a:rPr lang="en-US" sz="4000" b="1" dirty="0">
                <a:solidFill>
                  <a:srgbClr val="C00000"/>
                </a:solidFill>
                <a:latin typeface="Gill Sans Ultra Bold Condensed" panose="020B0A06020104020203" pitchFamily="34" charset="0"/>
              </a:rPr>
              <a:t>INTRODUCTION</a:t>
            </a:r>
          </a:p>
        </p:txBody>
      </p:sp>
      <p:sp>
        <p:nvSpPr>
          <p:cNvPr id="5" name="Rectangle 4"/>
          <p:cNvSpPr/>
          <p:nvPr/>
        </p:nvSpPr>
        <p:spPr>
          <a:xfrm>
            <a:off x="2995018" y="1750385"/>
            <a:ext cx="5907386" cy="646331"/>
          </a:xfrm>
          <a:prstGeom prst="rect">
            <a:avLst/>
          </a:prstGeom>
        </p:spPr>
        <p:txBody>
          <a:bodyPr wrap="none">
            <a:spAutoFit/>
          </a:bodyPr>
          <a:lstStyle/>
          <a:p>
            <a:r>
              <a:rPr lang="en-US" sz="3600" b="1" dirty="0">
                <a:solidFill>
                  <a:srgbClr val="002060"/>
                </a:solidFill>
                <a:latin typeface="Impact" panose="020B0806030902050204" pitchFamily="34" charset="0"/>
              </a:rPr>
              <a:t>What is Water level indicator?</a:t>
            </a:r>
          </a:p>
        </p:txBody>
      </p:sp>
      <p:sp>
        <p:nvSpPr>
          <p:cNvPr id="6" name="Rectangle 5"/>
          <p:cNvSpPr/>
          <p:nvPr/>
        </p:nvSpPr>
        <p:spPr>
          <a:xfrm>
            <a:off x="540913" y="2954456"/>
            <a:ext cx="10998557" cy="2308324"/>
          </a:xfrm>
          <a:prstGeom prst="rect">
            <a:avLst/>
          </a:prstGeom>
        </p:spPr>
        <p:txBody>
          <a:bodyPr wrap="square">
            <a:spAutoFit/>
          </a:bodyPr>
          <a:lstStyle/>
          <a:p>
            <a:r>
              <a:rPr lang="en-US" sz="4800" dirty="0">
                <a:solidFill>
                  <a:schemeClr val="bg1"/>
                </a:solidFill>
                <a:latin typeface="Gloucester MT Extra Condensed" panose="02030808020601010101" pitchFamily="18" charset="0"/>
              </a:rPr>
              <a:t>The Water Level Indicator employs a simple mechanism to detect and indicate the water level in an overhead tank or any other water container.</a:t>
            </a:r>
          </a:p>
        </p:txBody>
      </p:sp>
    </p:spTree>
    <p:extLst>
      <p:ext uri="{BB962C8B-B14F-4D97-AF65-F5344CB8AC3E}">
        <p14:creationId xmlns:p14="http://schemas.microsoft.com/office/powerpoint/2010/main" val="1186349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8098" y="1288407"/>
            <a:ext cx="478445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bg1"/>
                </a:solidFill>
                <a:latin typeface="Arial Rounded MT Bold" panose="020F0704030504030204" pitchFamily="34" charset="0"/>
              </a:rPr>
              <a:t>PROJECT BY:</a:t>
            </a:r>
            <a:endParaRPr lang="en-US" sz="5400" b="1" cap="none" spc="0" dirty="0">
              <a:ln/>
              <a:solidFill>
                <a:schemeClr val="bg1"/>
              </a:solidFill>
              <a:effectLst/>
              <a:latin typeface="Arial Rounded MT Bold" panose="020F0704030504030204" pitchFamily="34" charset="0"/>
            </a:endParaRPr>
          </a:p>
        </p:txBody>
      </p:sp>
      <p:sp>
        <p:nvSpPr>
          <p:cNvPr id="3" name="Rectangle 2"/>
          <p:cNvSpPr/>
          <p:nvPr/>
        </p:nvSpPr>
        <p:spPr>
          <a:xfrm>
            <a:off x="1982067" y="2774611"/>
            <a:ext cx="7662675" cy="923330"/>
          </a:xfrm>
          <a:prstGeom prst="rect">
            <a:avLst/>
          </a:prstGeom>
          <a:noFill/>
        </p:spPr>
        <p:txBody>
          <a:bodyPr wrap="none" lIns="91440" tIns="45720" rIns="91440" bIns="45720">
            <a:spAutoFit/>
          </a:bodyPr>
          <a:lstStyle/>
          <a:p>
            <a:pPr algn="ctr"/>
            <a:r>
              <a:rPr lang="en-US" sz="5400" b="0" cap="none" spc="0" dirty="0">
                <a:ln w="0"/>
                <a:solidFill>
                  <a:schemeClr val="accent6">
                    <a:lumMod val="75000"/>
                  </a:schemeClr>
                </a:solidFill>
                <a:effectLst>
                  <a:reflection blurRad="6350" stA="53000" endA="300" endPos="35500" dir="5400000" sy="-90000" algn="bl" rotWithShape="0"/>
                </a:effectLst>
              </a:rPr>
              <a:t>LUCKY VISHWAKARMA</a:t>
            </a:r>
          </a:p>
        </p:txBody>
      </p:sp>
      <p:sp>
        <p:nvSpPr>
          <p:cNvPr id="6" name="Rectangle 5"/>
          <p:cNvSpPr/>
          <p:nvPr/>
        </p:nvSpPr>
        <p:spPr>
          <a:xfrm>
            <a:off x="3255125" y="4260815"/>
            <a:ext cx="434125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2">
                    <a:lumMod val="50000"/>
                  </a:schemeClr>
                </a:solidFill>
              </a:rPr>
              <a:t>-THANK YOU</a:t>
            </a:r>
            <a:endParaRPr lang="en-US" sz="5400" b="1" cap="none" spc="0" dirty="0">
              <a:ln/>
              <a:solidFill>
                <a:schemeClr val="accent2">
                  <a:lumMod val="50000"/>
                </a:schemeClr>
              </a:solidFill>
              <a:effectLst/>
            </a:endParaRPr>
          </a:p>
        </p:txBody>
      </p:sp>
    </p:spTree>
    <p:extLst>
      <p:ext uri="{BB962C8B-B14F-4D97-AF65-F5344CB8AC3E}">
        <p14:creationId xmlns:p14="http://schemas.microsoft.com/office/powerpoint/2010/main" val="3346674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3409" y="459865"/>
            <a:ext cx="3477683" cy="707886"/>
          </a:xfrm>
          <a:prstGeom prst="rect">
            <a:avLst/>
          </a:prstGeom>
        </p:spPr>
        <p:txBody>
          <a:bodyPr wrap="none">
            <a:spAutoFit/>
          </a:bodyPr>
          <a:lstStyle/>
          <a:p>
            <a:r>
              <a:rPr lang="en-US" sz="4000" b="1" dirty="0">
                <a:solidFill>
                  <a:srgbClr val="C00000"/>
                </a:solidFill>
                <a:latin typeface="Gill Sans Ultra Bold Condensed" panose="020B0A06020104020203" pitchFamily="34" charset="0"/>
              </a:rPr>
              <a:t>THE SITUATION</a:t>
            </a:r>
          </a:p>
        </p:txBody>
      </p:sp>
      <p:sp>
        <p:nvSpPr>
          <p:cNvPr id="3" name="Rectangle 2"/>
          <p:cNvSpPr/>
          <p:nvPr/>
        </p:nvSpPr>
        <p:spPr>
          <a:xfrm>
            <a:off x="577397" y="1261173"/>
            <a:ext cx="10217239" cy="830997"/>
          </a:xfrm>
          <a:prstGeom prst="rect">
            <a:avLst/>
          </a:prstGeom>
        </p:spPr>
        <p:txBody>
          <a:bodyPr wrap="square">
            <a:spAutoFit/>
          </a:bodyPr>
          <a:lstStyle/>
          <a:p>
            <a:r>
              <a:rPr lang="en-US" sz="2400" dirty="0">
                <a:solidFill>
                  <a:schemeClr val="bg1"/>
                </a:solidFill>
                <a:latin typeface="Impact" panose="020B0806030902050204" pitchFamily="34" charset="0"/>
              </a:rPr>
              <a:t>• The house where we live in has an overhead tank which is about 30 feet from the ground level.</a:t>
            </a:r>
          </a:p>
        </p:txBody>
      </p:sp>
      <p:sp>
        <p:nvSpPr>
          <p:cNvPr id="4" name="Rectangle 3"/>
          <p:cNvSpPr/>
          <p:nvPr/>
        </p:nvSpPr>
        <p:spPr>
          <a:xfrm>
            <a:off x="577397" y="2036417"/>
            <a:ext cx="10217239" cy="830997"/>
          </a:xfrm>
          <a:prstGeom prst="rect">
            <a:avLst/>
          </a:prstGeom>
        </p:spPr>
        <p:txBody>
          <a:bodyPr wrap="square">
            <a:spAutoFit/>
          </a:bodyPr>
          <a:lstStyle/>
          <a:p>
            <a:r>
              <a:rPr lang="en-US" sz="2400" dirty="0">
                <a:solidFill>
                  <a:schemeClr val="bg1"/>
                </a:solidFill>
                <a:latin typeface="Impact" panose="020B0806030902050204" pitchFamily="34" charset="0"/>
              </a:rPr>
              <a:t>• We were getting bored going up the rooftop to check whether the tank has filled or the water level was below to start the pump.</a:t>
            </a:r>
          </a:p>
        </p:txBody>
      </p:sp>
      <p:sp>
        <p:nvSpPr>
          <p:cNvPr id="5" name="Rectangle 4"/>
          <p:cNvSpPr/>
          <p:nvPr/>
        </p:nvSpPr>
        <p:spPr>
          <a:xfrm>
            <a:off x="577396" y="2823956"/>
            <a:ext cx="10217239" cy="461665"/>
          </a:xfrm>
          <a:prstGeom prst="rect">
            <a:avLst/>
          </a:prstGeom>
        </p:spPr>
        <p:txBody>
          <a:bodyPr wrap="square">
            <a:spAutoFit/>
          </a:bodyPr>
          <a:lstStyle/>
          <a:p>
            <a:r>
              <a:rPr lang="en-US" sz="2400" dirty="0">
                <a:solidFill>
                  <a:schemeClr val="bg1"/>
                </a:solidFill>
                <a:latin typeface="Impact" panose="020B0806030902050204" pitchFamily="34" charset="0"/>
              </a:rPr>
              <a:t>• We had to do this again and again. Then we sought for a solution.</a:t>
            </a:r>
          </a:p>
        </p:txBody>
      </p:sp>
      <p:sp>
        <p:nvSpPr>
          <p:cNvPr id="6" name="Rectangle 5"/>
          <p:cNvSpPr/>
          <p:nvPr/>
        </p:nvSpPr>
        <p:spPr>
          <a:xfrm>
            <a:off x="566662" y="3353042"/>
            <a:ext cx="10238706" cy="830997"/>
          </a:xfrm>
          <a:prstGeom prst="rect">
            <a:avLst/>
          </a:prstGeom>
        </p:spPr>
        <p:txBody>
          <a:bodyPr wrap="square">
            <a:spAutoFit/>
          </a:bodyPr>
          <a:lstStyle/>
          <a:p>
            <a:r>
              <a:rPr lang="en-US" sz="2400" dirty="0">
                <a:solidFill>
                  <a:schemeClr val="bg1"/>
                </a:solidFill>
                <a:latin typeface="Impact" panose="020B0806030902050204" pitchFamily="34" charset="0"/>
              </a:rPr>
              <a:t>• We always used to think of the possibilities of how can this problem be tackled in an electronic way.</a:t>
            </a:r>
          </a:p>
        </p:txBody>
      </p:sp>
      <p:sp>
        <p:nvSpPr>
          <p:cNvPr id="7" name="Rectangle 6"/>
          <p:cNvSpPr/>
          <p:nvPr/>
        </p:nvSpPr>
        <p:spPr>
          <a:xfrm>
            <a:off x="566662" y="4184039"/>
            <a:ext cx="10217239" cy="1200329"/>
          </a:xfrm>
          <a:prstGeom prst="rect">
            <a:avLst/>
          </a:prstGeom>
        </p:spPr>
        <p:txBody>
          <a:bodyPr wrap="square">
            <a:spAutoFit/>
          </a:bodyPr>
          <a:lstStyle/>
          <a:p>
            <a:r>
              <a:rPr lang="en-US" sz="2400" dirty="0">
                <a:solidFill>
                  <a:schemeClr val="bg1"/>
                </a:solidFill>
                <a:latin typeface="Impact" panose="020B0806030902050204" pitchFamily="34" charset="0"/>
              </a:rPr>
              <a:t>• After years of research and by trial and error, we found one and wanted to put whatever we have done out here so that it may be helpful to someone who has a overhead water tank at their homes.</a:t>
            </a:r>
          </a:p>
        </p:txBody>
      </p:sp>
      <p:sp>
        <p:nvSpPr>
          <p:cNvPr id="8" name="Rectangle 7"/>
          <p:cNvSpPr/>
          <p:nvPr/>
        </p:nvSpPr>
        <p:spPr>
          <a:xfrm>
            <a:off x="545195" y="5444911"/>
            <a:ext cx="10217239" cy="830997"/>
          </a:xfrm>
          <a:prstGeom prst="rect">
            <a:avLst/>
          </a:prstGeom>
        </p:spPr>
        <p:txBody>
          <a:bodyPr wrap="square">
            <a:spAutoFit/>
          </a:bodyPr>
          <a:lstStyle/>
          <a:p>
            <a:r>
              <a:rPr lang="en-US" sz="2400" dirty="0">
                <a:solidFill>
                  <a:schemeClr val="bg1"/>
                </a:solidFill>
                <a:latin typeface="Impact" panose="020B0806030902050204" pitchFamily="34" charset="0"/>
              </a:rPr>
              <a:t>• So we have tried our best efforts to </a:t>
            </a:r>
            <a:r>
              <a:rPr lang="en-US" sz="2400" dirty="0" err="1">
                <a:solidFill>
                  <a:schemeClr val="bg1"/>
                </a:solidFill>
                <a:latin typeface="Impact" panose="020B0806030902050204" pitchFamily="34" charset="0"/>
              </a:rPr>
              <a:t>optimise</a:t>
            </a:r>
            <a:r>
              <a:rPr lang="en-US" sz="2400" dirty="0">
                <a:solidFill>
                  <a:schemeClr val="bg1"/>
                </a:solidFill>
                <a:latin typeface="Impact" panose="020B0806030902050204" pitchFamily="34" charset="0"/>
              </a:rPr>
              <a:t> all the resources and have come up with a bright project that could enlighten the future generations</a:t>
            </a:r>
          </a:p>
        </p:txBody>
      </p:sp>
    </p:spTree>
    <p:extLst>
      <p:ext uri="{BB962C8B-B14F-4D97-AF65-F5344CB8AC3E}">
        <p14:creationId xmlns:p14="http://schemas.microsoft.com/office/powerpoint/2010/main" val="155410370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079" y="401983"/>
            <a:ext cx="5731056" cy="769441"/>
          </a:xfrm>
          <a:prstGeom prst="rect">
            <a:avLst/>
          </a:prstGeom>
        </p:spPr>
        <p:txBody>
          <a:bodyPr wrap="none">
            <a:spAutoFit/>
          </a:bodyPr>
          <a:lstStyle/>
          <a:p>
            <a:r>
              <a:rPr lang="en-US" sz="4400" b="1" dirty="0">
                <a:solidFill>
                  <a:srgbClr val="002060"/>
                </a:solidFill>
                <a:latin typeface="Goudy Stout" panose="0202090407030B020401" pitchFamily="18" charset="0"/>
              </a:rPr>
              <a:t>FEATURES</a:t>
            </a:r>
          </a:p>
        </p:txBody>
      </p:sp>
      <p:sp>
        <p:nvSpPr>
          <p:cNvPr id="5" name="Rectangle 4"/>
          <p:cNvSpPr/>
          <p:nvPr/>
        </p:nvSpPr>
        <p:spPr>
          <a:xfrm>
            <a:off x="849455" y="3031484"/>
            <a:ext cx="3599062" cy="461665"/>
          </a:xfrm>
          <a:prstGeom prst="rect">
            <a:avLst/>
          </a:prstGeom>
        </p:spPr>
        <p:txBody>
          <a:bodyPr wrap="none">
            <a:spAutoFit/>
          </a:bodyPr>
          <a:lstStyle/>
          <a:p>
            <a:r>
              <a:rPr lang="en-US" sz="2400" dirty="0">
                <a:solidFill>
                  <a:schemeClr val="bg1"/>
                </a:solidFill>
                <a:latin typeface="Impact" panose="020B0806030902050204" pitchFamily="34" charset="0"/>
              </a:rPr>
              <a:t> Compact elegant design.</a:t>
            </a:r>
          </a:p>
        </p:txBody>
      </p:sp>
      <p:sp>
        <p:nvSpPr>
          <p:cNvPr id="6" name="Rectangle 5"/>
          <p:cNvSpPr/>
          <p:nvPr/>
        </p:nvSpPr>
        <p:spPr>
          <a:xfrm>
            <a:off x="849453" y="3597694"/>
            <a:ext cx="7972573" cy="461665"/>
          </a:xfrm>
          <a:prstGeom prst="rect">
            <a:avLst/>
          </a:prstGeom>
        </p:spPr>
        <p:txBody>
          <a:bodyPr wrap="square">
            <a:spAutoFit/>
          </a:bodyPr>
          <a:lstStyle/>
          <a:p>
            <a:r>
              <a:rPr lang="en-US" sz="2400" dirty="0">
                <a:solidFill>
                  <a:schemeClr val="bg1"/>
                </a:solidFill>
                <a:latin typeface="Impact" panose="020B0806030902050204" pitchFamily="34" charset="0"/>
              </a:rPr>
              <a:t> Avoid seepage of roofs and walls due to overflowing tanks.</a:t>
            </a:r>
          </a:p>
        </p:txBody>
      </p:sp>
      <p:sp>
        <p:nvSpPr>
          <p:cNvPr id="7" name="Rectangle 6"/>
          <p:cNvSpPr/>
          <p:nvPr/>
        </p:nvSpPr>
        <p:spPr>
          <a:xfrm>
            <a:off x="849453" y="4134219"/>
            <a:ext cx="7199841" cy="830997"/>
          </a:xfrm>
          <a:prstGeom prst="rect">
            <a:avLst/>
          </a:prstGeom>
        </p:spPr>
        <p:txBody>
          <a:bodyPr wrap="square">
            <a:spAutoFit/>
          </a:bodyPr>
          <a:lstStyle/>
          <a:p>
            <a:r>
              <a:rPr lang="en-US" sz="2400" dirty="0">
                <a:solidFill>
                  <a:schemeClr val="bg1"/>
                </a:solidFill>
                <a:latin typeface="Impact" panose="020B0806030902050204" pitchFamily="34" charset="0"/>
              </a:rPr>
              <a:t> Consume very little energy, ideal for continuous operation</a:t>
            </a:r>
          </a:p>
        </p:txBody>
      </p:sp>
      <p:sp>
        <p:nvSpPr>
          <p:cNvPr id="8" name="Rectangle 7"/>
          <p:cNvSpPr/>
          <p:nvPr/>
        </p:nvSpPr>
        <p:spPr>
          <a:xfrm>
            <a:off x="849453" y="4937710"/>
            <a:ext cx="7869542" cy="830997"/>
          </a:xfrm>
          <a:prstGeom prst="rect">
            <a:avLst/>
          </a:prstGeom>
        </p:spPr>
        <p:txBody>
          <a:bodyPr wrap="square">
            <a:spAutoFit/>
          </a:bodyPr>
          <a:lstStyle/>
          <a:p>
            <a:r>
              <a:rPr lang="en-US" sz="2400" dirty="0">
                <a:solidFill>
                  <a:schemeClr val="bg1"/>
                </a:solidFill>
                <a:latin typeface="Impact" panose="020B0806030902050204" pitchFamily="34" charset="0"/>
              </a:rPr>
              <a:t> Shows clear indication of water levels in the overhead tank.</a:t>
            </a:r>
          </a:p>
        </p:txBody>
      </p:sp>
      <p:sp>
        <p:nvSpPr>
          <p:cNvPr id="9" name="Rectangle 8"/>
          <p:cNvSpPr/>
          <p:nvPr/>
        </p:nvSpPr>
        <p:spPr>
          <a:xfrm>
            <a:off x="849455" y="1785063"/>
            <a:ext cx="2618024" cy="523220"/>
          </a:xfrm>
          <a:prstGeom prst="rect">
            <a:avLst/>
          </a:prstGeom>
        </p:spPr>
        <p:txBody>
          <a:bodyPr wrap="none">
            <a:spAutoFit/>
          </a:bodyPr>
          <a:lstStyle/>
          <a:p>
            <a:r>
              <a:rPr lang="en-US" sz="2400" dirty="0">
                <a:solidFill>
                  <a:schemeClr val="bg1"/>
                </a:solidFill>
                <a:latin typeface="Impact" panose="020B0806030902050204" pitchFamily="34" charset="0"/>
              </a:rPr>
              <a:t> Easy installation</a:t>
            </a:r>
            <a:r>
              <a:rPr lang="en-US" sz="2800" dirty="0">
                <a:solidFill>
                  <a:schemeClr val="bg1"/>
                </a:solidFill>
                <a:latin typeface="Impact" panose="020B0806030902050204" pitchFamily="34" charset="0"/>
              </a:rPr>
              <a:t>.</a:t>
            </a:r>
          </a:p>
        </p:txBody>
      </p:sp>
      <p:sp>
        <p:nvSpPr>
          <p:cNvPr id="10" name="Rectangle 9"/>
          <p:cNvSpPr/>
          <p:nvPr/>
        </p:nvSpPr>
        <p:spPr>
          <a:xfrm>
            <a:off x="849455" y="2449951"/>
            <a:ext cx="2736647" cy="461665"/>
          </a:xfrm>
          <a:prstGeom prst="rect">
            <a:avLst/>
          </a:prstGeom>
        </p:spPr>
        <p:txBody>
          <a:bodyPr wrap="none">
            <a:spAutoFit/>
          </a:bodyPr>
          <a:lstStyle/>
          <a:p>
            <a:r>
              <a:rPr lang="en-US" sz="2400" dirty="0">
                <a:solidFill>
                  <a:schemeClr val="bg1"/>
                </a:solidFill>
                <a:latin typeface="Impact" panose="020B0806030902050204" pitchFamily="34" charset="0"/>
              </a:rPr>
              <a:t> Low maintenance.</a:t>
            </a:r>
          </a:p>
        </p:txBody>
      </p:sp>
    </p:spTree>
    <p:extLst>
      <p:ext uri="{BB962C8B-B14F-4D97-AF65-F5344CB8AC3E}">
        <p14:creationId xmlns:p14="http://schemas.microsoft.com/office/powerpoint/2010/main" val="10850847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3708" y="507673"/>
            <a:ext cx="5409127" cy="769441"/>
          </a:xfrm>
          <a:prstGeom prst="rect">
            <a:avLst/>
          </a:prstGeom>
        </p:spPr>
        <p:txBody>
          <a:bodyPr wrap="square">
            <a:spAutoFit/>
          </a:bodyPr>
          <a:lstStyle/>
          <a:p>
            <a:r>
              <a:rPr lang="en-US" sz="4400" b="1" dirty="0">
                <a:solidFill>
                  <a:schemeClr val="accent1">
                    <a:lumMod val="75000"/>
                  </a:schemeClr>
                </a:solidFill>
                <a:latin typeface="Gill Sans Ultra Bold Condensed" panose="020B0A06020104020203" pitchFamily="34" charset="0"/>
              </a:rPr>
              <a:t>COMPONENTS</a:t>
            </a:r>
          </a:p>
        </p:txBody>
      </p:sp>
      <p:sp>
        <p:nvSpPr>
          <p:cNvPr id="3" name="Rectangle 2"/>
          <p:cNvSpPr/>
          <p:nvPr/>
        </p:nvSpPr>
        <p:spPr>
          <a:xfrm>
            <a:off x="605308" y="1547492"/>
            <a:ext cx="11153104" cy="1077218"/>
          </a:xfrm>
          <a:prstGeom prst="rect">
            <a:avLst/>
          </a:prstGeom>
        </p:spPr>
        <p:txBody>
          <a:bodyPr wrap="square">
            <a:spAutoFit/>
          </a:bodyPr>
          <a:lstStyle/>
          <a:p>
            <a:r>
              <a:rPr lang="en-US" sz="3200" dirty="0">
                <a:solidFill>
                  <a:schemeClr val="accent2">
                    <a:lumMod val="75000"/>
                  </a:schemeClr>
                </a:solidFill>
                <a:latin typeface="Impact" panose="020B0806030902050204" pitchFamily="34" charset="0"/>
              </a:rPr>
              <a:t>FOLLOWING ARE THE REQUIRED COMPONENTS FOR MAKING WATER LEVEL INDICATOR CIRCUIT:</a:t>
            </a:r>
          </a:p>
        </p:txBody>
      </p:sp>
      <p:sp>
        <p:nvSpPr>
          <p:cNvPr id="5" name="Rectangle 4"/>
          <p:cNvSpPr/>
          <p:nvPr/>
        </p:nvSpPr>
        <p:spPr>
          <a:xfrm>
            <a:off x="605308" y="3376953"/>
            <a:ext cx="2883573" cy="461665"/>
          </a:xfrm>
          <a:prstGeom prst="rect">
            <a:avLst/>
          </a:prstGeom>
        </p:spPr>
        <p:txBody>
          <a:bodyPr wrap="square">
            <a:spAutoFit/>
          </a:bodyPr>
          <a:lstStyle/>
          <a:p>
            <a:r>
              <a:rPr lang="en-US" sz="2400" dirty="0">
                <a:solidFill>
                  <a:schemeClr val="bg1"/>
                </a:solidFill>
                <a:latin typeface="Impact" panose="020B0806030902050204" pitchFamily="34" charset="0"/>
              </a:rPr>
              <a:t>2. TRANSISTOR</a:t>
            </a:r>
          </a:p>
        </p:txBody>
      </p:sp>
      <p:sp>
        <p:nvSpPr>
          <p:cNvPr id="8" name="Rectangle 7"/>
          <p:cNvSpPr/>
          <p:nvPr/>
        </p:nvSpPr>
        <p:spPr>
          <a:xfrm>
            <a:off x="605308" y="4998166"/>
            <a:ext cx="2842445" cy="461665"/>
          </a:xfrm>
          <a:prstGeom prst="rect">
            <a:avLst/>
          </a:prstGeom>
        </p:spPr>
        <p:txBody>
          <a:bodyPr wrap="none">
            <a:spAutoFit/>
          </a:bodyPr>
          <a:lstStyle/>
          <a:p>
            <a:r>
              <a:rPr lang="en-US" sz="2400" dirty="0">
                <a:solidFill>
                  <a:schemeClr val="bg1"/>
                </a:solidFill>
                <a:latin typeface="Impact" panose="020B0806030902050204" pitchFamily="34" charset="0"/>
              </a:rPr>
              <a:t>5. CONNECTING WIRES</a:t>
            </a:r>
          </a:p>
        </p:txBody>
      </p:sp>
      <p:sp>
        <p:nvSpPr>
          <p:cNvPr id="9" name="Rectangle 8"/>
          <p:cNvSpPr/>
          <p:nvPr/>
        </p:nvSpPr>
        <p:spPr>
          <a:xfrm>
            <a:off x="605308" y="5517778"/>
            <a:ext cx="2274020" cy="461665"/>
          </a:xfrm>
          <a:prstGeom prst="rect">
            <a:avLst/>
          </a:prstGeom>
        </p:spPr>
        <p:txBody>
          <a:bodyPr wrap="none">
            <a:spAutoFit/>
          </a:bodyPr>
          <a:lstStyle/>
          <a:p>
            <a:r>
              <a:rPr lang="en-US" sz="2400" dirty="0">
                <a:solidFill>
                  <a:schemeClr val="bg1"/>
                </a:solidFill>
                <a:latin typeface="Impact" panose="020B0806030902050204" pitchFamily="34" charset="0"/>
              </a:rPr>
              <a:t>6. 9V DC BATTERY</a:t>
            </a:r>
          </a:p>
        </p:txBody>
      </p:sp>
      <p:sp>
        <p:nvSpPr>
          <p:cNvPr id="10" name="Rectangle 9"/>
          <p:cNvSpPr/>
          <p:nvPr/>
        </p:nvSpPr>
        <p:spPr>
          <a:xfrm>
            <a:off x="605308" y="3911018"/>
            <a:ext cx="1334020" cy="461665"/>
          </a:xfrm>
          <a:prstGeom prst="rect">
            <a:avLst/>
          </a:prstGeom>
        </p:spPr>
        <p:txBody>
          <a:bodyPr wrap="none">
            <a:spAutoFit/>
          </a:bodyPr>
          <a:lstStyle/>
          <a:p>
            <a:r>
              <a:rPr lang="en-US" sz="2400" dirty="0">
                <a:solidFill>
                  <a:schemeClr val="bg1"/>
                </a:solidFill>
                <a:latin typeface="Impact" panose="020B0806030902050204" pitchFamily="34" charset="0"/>
              </a:rPr>
              <a:t>3. BUZZER</a:t>
            </a:r>
          </a:p>
        </p:txBody>
      </p:sp>
      <p:sp>
        <p:nvSpPr>
          <p:cNvPr id="11" name="Rectangle 10"/>
          <p:cNvSpPr/>
          <p:nvPr/>
        </p:nvSpPr>
        <p:spPr>
          <a:xfrm>
            <a:off x="549748" y="2886314"/>
            <a:ext cx="1810111" cy="461665"/>
          </a:xfrm>
          <a:prstGeom prst="rect">
            <a:avLst/>
          </a:prstGeom>
        </p:spPr>
        <p:txBody>
          <a:bodyPr wrap="none">
            <a:spAutoFit/>
          </a:bodyPr>
          <a:lstStyle/>
          <a:p>
            <a:r>
              <a:rPr lang="en-US" sz="2400" dirty="0">
                <a:solidFill>
                  <a:schemeClr val="bg1"/>
                </a:solidFill>
                <a:latin typeface="Impact" panose="020B0806030902050204" pitchFamily="34" charset="0"/>
              </a:rPr>
              <a:t>1. RESISTORS</a:t>
            </a:r>
            <a:r>
              <a:rPr lang="en-US" dirty="0">
                <a:solidFill>
                  <a:srgbClr val="3B3835"/>
                </a:solidFill>
                <a:latin typeface="Helvetica Neue"/>
              </a:rPr>
              <a:t> </a:t>
            </a:r>
            <a:endParaRPr lang="en-US" dirty="0"/>
          </a:p>
        </p:txBody>
      </p:sp>
      <p:sp>
        <p:nvSpPr>
          <p:cNvPr id="12" name="Rectangle 11"/>
          <p:cNvSpPr/>
          <p:nvPr/>
        </p:nvSpPr>
        <p:spPr>
          <a:xfrm>
            <a:off x="605308" y="4457410"/>
            <a:ext cx="864339" cy="461665"/>
          </a:xfrm>
          <a:prstGeom prst="rect">
            <a:avLst/>
          </a:prstGeom>
        </p:spPr>
        <p:txBody>
          <a:bodyPr wrap="none">
            <a:spAutoFit/>
          </a:bodyPr>
          <a:lstStyle/>
          <a:p>
            <a:r>
              <a:rPr lang="en-US" sz="2400" dirty="0">
                <a:solidFill>
                  <a:schemeClr val="bg1"/>
                </a:solidFill>
                <a:latin typeface="Impact" panose="020B0806030902050204" pitchFamily="34" charset="0"/>
              </a:rPr>
              <a:t>4. LED</a:t>
            </a:r>
          </a:p>
        </p:txBody>
      </p:sp>
    </p:spTree>
    <p:extLst>
      <p:ext uri="{BB962C8B-B14F-4D97-AF65-F5344CB8AC3E}">
        <p14:creationId xmlns:p14="http://schemas.microsoft.com/office/powerpoint/2010/main" val="3233285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2603" y="501134"/>
            <a:ext cx="3902297" cy="707886"/>
          </a:xfrm>
          <a:prstGeom prst="rect">
            <a:avLst/>
          </a:prstGeom>
        </p:spPr>
        <p:txBody>
          <a:bodyPr wrap="square">
            <a:spAutoFit/>
          </a:bodyPr>
          <a:lstStyle/>
          <a:p>
            <a:r>
              <a:rPr lang="en-US" sz="4000" b="1" dirty="0">
                <a:solidFill>
                  <a:schemeClr val="accent2">
                    <a:lumMod val="75000"/>
                  </a:schemeClr>
                </a:solidFill>
                <a:latin typeface="Gill Sans Ultra Bold" panose="020B0A02020104020203" pitchFamily="34" charset="0"/>
              </a:rPr>
              <a:t>RESISTORS</a:t>
            </a:r>
          </a:p>
        </p:txBody>
      </p:sp>
      <p:sp>
        <p:nvSpPr>
          <p:cNvPr id="3" name="Rectangle 2"/>
          <p:cNvSpPr/>
          <p:nvPr/>
        </p:nvSpPr>
        <p:spPr>
          <a:xfrm>
            <a:off x="1442433" y="1720840"/>
            <a:ext cx="9247032" cy="4832092"/>
          </a:xfrm>
          <a:prstGeom prst="rect">
            <a:avLst/>
          </a:prstGeom>
        </p:spPr>
        <p:txBody>
          <a:bodyPr wrap="square">
            <a:spAutoFit/>
          </a:bodyPr>
          <a:lstStyle/>
          <a:p>
            <a:r>
              <a:rPr lang="en-US" sz="2800" dirty="0">
                <a:solidFill>
                  <a:schemeClr val="bg1"/>
                </a:solidFill>
                <a:latin typeface="Impact" panose="020B0806030902050204" pitchFamily="34" charset="0"/>
              </a:rPr>
              <a:t>A resistor is a passive two-terminal electrical component that implements electrical resistance as a circuit element. Resistors act to reduce current flow, and, at the same time, act to lower voltage levels within circuits. In electronic circuits resistors are used to limit current flow, to adjust signal levels, terminate transmission lines among other uses. Fixed resistors have resistances that only change slightly with temperature, time or operating voltage. Variable resistors can be used to adjust circuit elements such as a volume control or a lamp dimmer or as sensing devices for heat, light, humidity, force, or chemical activity.</a:t>
            </a:r>
          </a:p>
        </p:txBody>
      </p:sp>
    </p:spTree>
    <p:extLst>
      <p:ext uri="{BB962C8B-B14F-4D97-AF65-F5344CB8AC3E}">
        <p14:creationId xmlns:p14="http://schemas.microsoft.com/office/powerpoint/2010/main" val="4138636786"/>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1706" y="501134"/>
            <a:ext cx="3084755" cy="707886"/>
          </a:xfrm>
          <a:prstGeom prst="rect">
            <a:avLst/>
          </a:prstGeom>
        </p:spPr>
        <p:txBody>
          <a:bodyPr wrap="none">
            <a:spAutoFit/>
          </a:bodyPr>
          <a:lstStyle/>
          <a:p>
            <a:r>
              <a:rPr lang="en-US" sz="4000" b="1" dirty="0">
                <a:solidFill>
                  <a:schemeClr val="accent2">
                    <a:lumMod val="75000"/>
                  </a:schemeClr>
                </a:solidFill>
                <a:latin typeface="Gill Sans Ultra Bold Condensed" panose="020B0A06020104020203" pitchFamily="34" charset="0"/>
              </a:rPr>
              <a:t>TRANSISITOR</a:t>
            </a:r>
          </a:p>
        </p:txBody>
      </p:sp>
      <p:sp>
        <p:nvSpPr>
          <p:cNvPr id="3" name="Rectangle 2"/>
          <p:cNvSpPr/>
          <p:nvPr/>
        </p:nvSpPr>
        <p:spPr>
          <a:xfrm>
            <a:off x="888642" y="1997839"/>
            <a:ext cx="10264462" cy="3970318"/>
          </a:xfrm>
          <a:prstGeom prst="rect">
            <a:avLst/>
          </a:prstGeom>
        </p:spPr>
        <p:txBody>
          <a:bodyPr wrap="square">
            <a:spAutoFit/>
          </a:bodyPr>
          <a:lstStyle/>
          <a:p>
            <a:r>
              <a:rPr lang="en-US" dirty="0">
                <a:solidFill>
                  <a:srgbClr val="3B3835"/>
                </a:solidFill>
                <a:latin typeface="Helvetica Neue"/>
              </a:rPr>
              <a:t> </a:t>
            </a:r>
            <a:r>
              <a:rPr lang="en-US" sz="2800" dirty="0">
                <a:solidFill>
                  <a:schemeClr val="bg1"/>
                </a:solidFill>
                <a:latin typeface="Impact" panose="020B0806030902050204" pitchFamily="34" charset="0"/>
              </a:rPr>
              <a:t>A transistor is a semiconductor device used to amplify and switch electronic signals and electrical power. It is composed of semiconductor material with at least three terminals for connection to an external circuit. A voltage or current applied to one pair of the transistor's terminals changes the current through another pair of terminals. Because the controlled power can be higher than the controlling power, a transistor can amplify a signal. Today, some transistors are packaged individually, but many more are found embedded in integrated circuits.</a:t>
            </a:r>
          </a:p>
        </p:txBody>
      </p:sp>
    </p:spTree>
    <p:extLst>
      <p:ext uri="{BB962C8B-B14F-4D97-AF65-F5344CB8AC3E}">
        <p14:creationId xmlns:p14="http://schemas.microsoft.com/office/powerpoint/2010/main" val="1414013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0329" y="565529"/>
            <a:ext cx="1922129" cy="707886"/>
          </a:xfrm>
          <a:prstGeom prst="rect">
            <a:avLst/>
          </a:prstGeom>
        </p:spPr>
        <p:txBody>
          <a:bodyPr wrap="none">
            <a:spAutoFit/>
          </a:bodyPr>
          <a:lstStyle/>
          <a:p>
            <a:r>
              <a:rPr lang="en-US" sz="4000" b="1" dirty="0">
                <a:solidFill>
                  <a:schemeClr val="accent2">
                    <a:lumMod val="75000"/>
                  </a:schemeClr>
                </a:solidFill>
                <a:latin typeface="Gill Sans Ultra Bold Condensed" panose="020B0A06020104020203" pitchFamily="34" charset="0"/>
              </a:rPr>
              <a:t>BUZZER</a:t>
            </a:r>
          </a:p>
        </p:txBody>
      </p:sp>
      <p:sp>
        <p:nvSpPr>
          <p:cNvPr id="3" name="Rectangle 2"/>
          <p:cNvSpPr/>
          <p:nvPr/>
        </p:nvSpPr>
        <p:spPr>
          <a:xfrm>
            <a:off x="1352281" y="2136339"/>
            <a:ext cx="9929611" cy="3970318"/>
          </a:xfrm>
          <a:prstGeom prst="rect">
            <a:avLst/>
          </a:prstGeom>
        </p:spPr>
        <p:txBody>
          <a:bodyPr wrap="square">
            <a:spAutoFit/>
          </a:bodyPr>
          <a:lstStyle/>
          <a:p>
            <a:r>
              <a:rPr lang="en-US" sz="2800" dirty="0">
                <a:solidFill>
                  <a:schemeClr val="bg1"/>
                </a:solidFill>
                <a:latin typeface="Impact" panose="020B0806030902050204" pitchFamily="34" charset="0"/>
              </a:rPr>
              <a:t>A buzzer or beeper is an audio signaling device, which may be mechanical, electromechanical, or piezoelectric. Typical uses of buzzers and beepers include alarm devices, timers and confirmation of user input such as a mouse click or keystroke.  Piezoelectric A piezoelectric element may be driven by an oscillating electronic circuit or other audio signal source, driven with a piezoelectric audio amplifier. Sounds commonly used to indicate that a button has been pressed are a click, a ring or a beep.</a:t>
            </a:r>
          </a:p>
        </p:txBody>
      </p:sp>
    </p:spTree>
    <p:extLst>
      <p:ext uri="{BB962C8B-B14F-4D97-AF65-F5344CB8AC3E}">
        <p14:creationId xmlns:p14="http://schemas.microsoft.com/office/powerpoint/2010/main" val="2616994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9849" y="385224"/>
            <a:ext cx="990977" cy="707886"/>
          </a:xfrm>
          <a:prstGeom prst="rect">
            <a:avLst/>
          </a:prstGeom>
        </p:spPr>
        <p:txBody>
          <a:bodyPr wrap="none">
            <a:spAutoFit/>
          </a:bodyPr>
          <a:lstStyle/>
          <a:p>
            <a:r>
              <a:rPr lang="en-US" sz="4000" b="1" dirty="0">
                <a:solidFill>
                  <a:schemeClr val="accent2">
                    <a:lumMod val="75000"/>
                  </a:schemeClr>
                </a:solidFill>
                <a:latin typeface="Gill Sans Ultra Bold Condensed" panose="020B0A06020104020203" pitchFamily="34" charset="0"/>
              </a:rPr>
              <a:t>LED</a:t>
            </a:r>
          </a:p>
        </p:txBody>
      </p:sp>
      <p:sp>
        <p:nvSpPr>
          <p:cNvPr id="3" name="Rectangle 2"/>
          <p:cNvSpPr/>
          <p:nvPr/>
        </p:nvSpPr>
        <p:spPr>
          <a:xfrm>
            <a:off x="811369" y="2184686"/>
            <a:ext cx="11037194" cy="3108543"/>
          </a:xfrm>
          <a:prstGeom prst="rect">
            <a:avLst/>
          </a:prstGeom>
        </p:spPr>
        <p:txBody>
          <a:bodyPr wrap="square">
            <a:spAutoFit/>
          </a:bodyPr>
          <a:lstStyle/>
          <a:p>
            <a:r>
              <a:rPr lang="en-US" sz="2800" dirty="0">
                <a:solidFill>
                  <a:schemeClr val="bg1"/>
                </a:solidFill>
                <a:latin typeface="Impact" panose="020B0806030902050204" pitchFamily="34" charset="0"/>
              </a:rPr>
              <a:t>A light-emitting diode (LED) is a two-lead semiconductor light source. It is a </a:t>
            </a:r>
            <a:r>
              <a:rPr lang="en-US" sz="2800" dirty="0" err="1">
                <a:solidFill>
                  <a:schemeClr val="bg1"/>
                </a:solidFill>
                <a:latin typeface="Impact" panose="020B0806030902050204" pitchFamily="34" charset="0"/>
              </a:rPr>
              <a:t>pn</a:t>
            </a:r>
            <a:r>
              <a:rPr lang="en-US" sz="2800" dirty="0">
                <a:solidFill>
                  <a:schemeClr val="bg1"/>
                </a:solidFill>
                <a:latin typeface="Impact" panose="020B0806030902050204" pitchFamily="34" charset="0"/>
              </a:rPr>
              <a:t>-junction diode, which emits light when activated. When a suitable voltage is applied to the leads, electrons are able to recombine with electron holes within the device, releasing energy in the form of photons. This effect is called electroluminescence, and the </a:t>
            </a:r>
            <a:r>
              <a:rPr lang="en-US" sz="2800" dirty="0" err="1">
                <a:solidFill>
                  <a:schemeClr val="bg1"/>
                </a:solidFill>
                <a:latin typeface="Impact" panose="020B0806030902050204" pitchFamily="34" charset="0"/>
              </a:rPr>
              <a:t>colour</a:t>
            </a:r>
            <a:r>
              <a:rPr lang="en-US" sz="2800" dirty="0">
                <a:solidFill>
                  <a:schemeClr val="bg1"/>
                </a:solidFill>
                <a:latin typeface="Impact" panose="020B0806030902050204" pitchFamily="34" charset="0"/>
              </a:rPr>
              <a:t> of the light corresponding to the energy of the photon is determined by the energy band gap of the semiconductor.</a:t>
            </a:r>
          </a:p>
        </p:txBody>
      </p:sp>
    </p:spTree>
    <p:extLst>
      <p:ext uri="{BB962C8B-B14F-4D97-AF65-F5344CB8AC3E}">
        <p14:creationId xmlns:p14="http://schemas.microsoft.com/office/powerpoint/2010/main" val="589296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414</TotalTime>
  <Words>1376</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Algerian</vt:lpstr>
      <vt:lpstr>Arial Rounded MT Bold</vt:lpstr>
      <vt:lpstr>Century Gothic</vt:lpstr>
      <vt:lpstr>Gill Sans Ultra Bold</vt:lpstr>
      <vt:lpstr>Gill Sans Ultra Bold Condensed</vt:lpstr>
      <vt:lpstr>Gloucester MT Extra Condensed</vt:lpstr>
      <vt:lpstr>Goudy Stout</vt:lpstr>
      <vt:lpstr>Helvetica Neue</vt:lpstr>
      <vt:lpstr>Impact</vt:lpstr>
      <vt:lpstr>Wingdings</vt:lpstr>
      <vt:lpstr>Wingdings 3</vt:lpstr>
      <vt:lpstr>Slice</vt:lpstr>
      <vt:lpstr>WATER LEVEL INDICATOR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dc:title>
  <dc:creator>shree</dc:creator>
  <cp:lastModifiedBy>Lucky Vishwakarma</cp:lastModifiedBy>
  <cp:revision>24</cp:revision>
  <dcterms:created xsi:type="dcterms:W3CDTF">2021-06-15T14:27:52Z</dcterms:created>
  <dcterms:modified xsi:type="dcterms:W3CDTF">2023-03-10T16:16:21Z</dcterms:modified>
</cp:coreProperties>
</file>