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2"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A71B1-351E-4871-B614-2D5D54958309}" type="datetimeFigureOut">
              <a:rPr lang="zh-CN" altLang="en-US" smtClean="0"/>
              <a:t>2018/6/18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5898A-199F-4E5D-92D9-BEAABAA8E6B1}" type="slidenum">
              <a:rPr lang="zh-CN" altLang="en-US" smtClean="0"/>
              <a:t>‹#›</a:t>
            </a:fld>
            <a:endParaRPr lang="zh-CN" altLang="en-US"/>
          </a:p>
        </p:txBody>
      </p:sp>
    </p:spTree>
    <p:extLst>
      <p:ext uri="{BB962C8B-B14F-4D97-AF65-F5344CB8AC3E}">
        <p14:creationId xmlns:p14="http://schemas.microsoft.com/office/powerpoint/2010/main" val="131460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首先讲解第一部分，包括问题背景，布尔网络的介绍，布尔控制网络的介绍，以及论文的</a:t>
            </a:r>
            <a:r>
              <a:rPr lang="en-US" altLang="zh-CN" dirty="0" smtClean="0"/>
              <a:t>motivation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3</a:t>
            </a:fld>
            <a:endParaRPr lang="zh-CN" altLang="en-US"/>
          </a:p>
        </p:txBody>
      </p:sp>
    </p:spTree>
    <p:extLst>
      <p:ext uri="{BB962C8B-B14F-4D97-AF65-F5344CB8AC3E}">
        <p14:creationId xmlns:p14="http://schemas.microsoft.com/office/powerpoint/2010/main" val="106545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细节部分，便是如流程图所体现的那四个部分。</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12</a:t>
            </a:fld>
            <a:endParaRPr lang="zh-CN" altLang="en-US"/>
          </a:p>
        </p:txBody>
      </p:sp>
    </p:spTree>
    <p:extLst>
      <p:ext uri="{BB962C8B-B14F-4D97-AF65-F5344CB8AC3E}">
        <p14:creationId xmlns:p14="http://schemas.microsoft.com/office/powerpoint/2010/main" val="102900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第一部分，描述四种可观测性。第一种可观测性，对于任意一种初始状态节点的值</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zh-CN" altLang="en-US" dirty="0" smtClean="0"/>
                  <a:t>，我们都可以找到至少一个输入序列来确定它，假设该输入序列的长度为</a:t>
                </a:r>
                <a:r>
                  <a:rPr lang="en-US" altLang="zh-CN" dirty="0" smtClean="0"/>
                  <a:t>p</a:t>
                </a:r>
                <a:r>
                  <a:rPr lang="zh-CN" altLang="en-US" dirty="0" smtClean="0"/>
                  <a:t>，并且对于任意另一个初始状态节点</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zh-CN" altLang="en-US" dirty="0" smtClean="0"/>
                  <a:t>不等于</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zh-CN" altLang="en-US" dirty="0" smtClean="0"/>
                  <a:t>，但是它们对应的输出一致，再对它们都输入这个序列后，产生的输出序列中，至少有一位是不同的。第一种可观测性的重点在于，每一种初始状态都可以跟其他状态区分开来。而第二种可观测性，则着重点在于，任意两个不同的状态都可以区分开来。大家或许会问，这两种可观测性不是一样吗？其实是不一样的，第一种可观测性中使用一个输入序列便可以使得某种初始状态跟其它初始状态区分。但是第二种可观测性中，则可能需要不同的输入序列来分别区分他们。</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第一部分，描述四种可观测性。第一种可观测性，对于任意一种初始状态节点的值</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𝑜</a:t>
                </a:r>
                <a:r>
                  <a:rPr lang="zh-CN" altLang="en-US" dirty="0" smtClean="0"/>
                  <a:t>，我们都可以找到至少一个输入序列来确定它，假设该输入序列的长度为</a:t>
                </a:r>
                <a:r>
                  <a:rPr lang="en-US" altLang="zh-CN" dirty="0" smtClean="0"/>
                  <a:t>p</a:t>
                </a:r>
                <a:r>
                  <a:rPr lang="zh-CN" altLang="en-US" dirty="0" smtClean="0"/>
                  <a:t>，并且对于任意另一个初始状态节点</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𝑖</a:t>
                </a:r>
                <a:r>
                  <a:rPr lang="zh-CN" altLang="en-US" dirty="0" smtClean="0"/>
                  <a:t>不等于</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𝑜</a:t>
                </a:r>
                <a:r>
                  <a:rPr lang="zh-CN" altLang="en-US" dirty="0" smtClean="0"/>
                  <a:t>，但是它们对应的输出一致，再对它们都输入这个序列后，产生的输出序列中，至少有一位是不同的。第一种可观测性的重点在于，每一种初始状态都可以跟其他状态区分开来。而第二种可观测性，则着重点在于，任意两个不同的状态都可以区分开来。大家或许会问，这两种可观测性不是一样吗？其实是不一样的，第一种可观测性中使用一个输入序列便可以使得某种初始状态跟其它初始状态区分。但是第二种可观测性中，则可能需要不同的输入序列来分别区分他们。</a:t>
                </a:r>
                <a:endParaRPr lang="zh-CN" altLang="en-US" dirty="0"/>
              </a:p>
            </p:txBody>
          </p:sp>
        </mc:Fallback>
      </mc:AlternateContent>
      <p:sp>
        <p:nvSpPr>
          <p:cNvPr id="4" name="灯片编号占位符 3"/>
          <p:cNvSpPr>
            <a:spLocks noGrp="1"/>
          </p:cNvSpPr>
          <p:nvPr>
            <p:ph type="sldNum" sz="quarter" idx="10"/>
          </p:nvPr>
        </p:nvSpPr>
        <p:spPr/>
        <p:txBody>
          <a:bodyPr/>
          <a:lstStyle/>
          <a:p>
            <a:fld id="{6580CCF8-98CF-4891-A0C3-017FEBA1AB7C}" type="slidenum">
              <a:rPr lang="zh-CN" altLang="en-US" smtClean="0"/>
              <a:t>13</a:t>
            </a:fld>
            <a:endParaRPr lang="zh-CN" altLang="en-US"/>
          </a:p>
        </p:txBody>
      </p:sp>
    </p:spTree>
    <p:extLst>
      <p:ext uri="{BB962C8B-B14F-4D97-AF65-F5344CB8AC3E}">
        <p14:creationId xmlns:p14="http://schemas.microsoft.com/office/powerpoint/2010/main" val="396157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种可观测性，则强调，存在这样一个序列，这个序列可以把所有不一样的初始状态区分开来。这里跟之前两种的区别在于，前两种是先考虑某种状态再考虑序列是否存在，因此可以有很多不同的序列。而第三种，则是，这个序列一存在，对于任意不同的初始状态都可以区分开来。接着，第四种可观测性是，先限定长度，当长度足够长的时候，任意的输入序列都可以将不同的初始状态区分开来。</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14</a:t>
            </a:fld>
            <a:endParaRPr lang="zh-CN" altLang="en-US"/>
          </a:p>
        </p:txBody>
      </p:sp>
    </p:spTree>
    <p:extLst>
      <p:ext uri="{BB962C8B-B14F-4D97-AF65-F5344CB8AC3E}">
        <p14:creationId xmlns:p14="http://schemas.microsoft.com/office/powerpoint/2010/main" val="2579370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我们将使用矩阵的半张量积来作为布尔控制网络的代数形式，这些是矩阵半张量积对应的一些基础概念。包括集合的幂集，正整数集合，自然数集合，</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阶单位矩阵的第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列，</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i1 </a:t>
            </a:r>
            <a:r>
              <a:rPr lang="zh-CN" altLang="en-US" sz="1200" b="0" i="0" kern="1200" dirty="0" smtClean="0">
                <a:solidFill>
                  <a:schemeClr val="tx1"/>
                </a:solidFill>
                <a:effectLst/>
                <a:latin typeface="+mn-lt"/>
                <a:ea typeface="+mn-ea"/>
                <a:cs typeface="+mn-cs"/>
              </a:rPr>
              <a:t>到 </a:t>
            </a:r>
            <a:r>
              <a:rPr lang="en-US" altLang="zh-CN" sz="1200" b="0" i="0" kern="1200" dirty="0" smtClean="0">
                <a:solidFill>
                  <a:schemeClr val="tx1"/>
                </a:solidFill>
                <a:effectLst/>
                <a:latin typeface="+mn-lt"/>
                <a:ea typeface="+mn-ea"/>
                <a:cs typeface="+mn-cs"/>
              </a:rPr>
              <a:t>is</a:t>
            </a:r>
            <a:r>
              <a:rPr lang="zh-CN" altLang="en-US" sz="1200" b="0" i="0" kern="1200" dirty="0" smtClean="0">
                <a:solidFill>
                  <a:schemeClr val="tx1"/>
                </a:solidFill>
                <a:effectLst/>
                <a:latin typeface="+mn-lt"/>
                <a:ea typeface="+mn-ea"/>
                <a:cs typeface="+mn-cs"/>
              </a:rPr>
              <a:t>表示由</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组成的逻辑矩阵。</a:t>
            </a:r>
            <a:r>
              <a:rPr lang="en-US" altLang="zh-CN" sz="1200" b="0" i="0" kern="1200" dirty="0" smtClean="0">
                <a:solidFill>
                  <a:schemeClr val="tx1"/>
                </a:solidFill>
                <a:effectLst/>
                <a:latin typeface="+mn-lt"/>
                <a:ea typeface="+mn-ea"/>
                <a:cs typeface="+mn-cs"/>
              </a:rPr>
              <a:t>Ln*s</a:t>
            </a:r>
            <a:r>
              <a:rPr lang="zh-CN" altLang="en-US" sz="1200" b="0" i="0" kern="1200" dirty="0" smtClean="0">
                <a:solidFill>
                  <a:schemeClr val="tx1"/>
                </a:solidFill>
                <a:effectLst/>
                <a:latin typeface="+mn-lt"/>
                <a:ea typeface="+mn-ea"/>
                <a:cs typeface="+mn-cs"/>
              </a:rPr>
              <a:t>表示由逻辑矩阵组成的集合。大</a:t>
            </a:r>
            <a:r>
              <a:rPr lang="en-US" altLang="zh-CN" sz="1200" b="0" i="0" kern="1200" dirty="0" err="1" smtClean="0">
                <a:solidFill>
                  <a:schemeClr val="tx1"/>
                </a:solidFill>
                <a:effectLst/>
                <a:latin typeface="+mn-lt"/>
                <a:ea typeface="+mn-ea"/>
                <a:cs typeface="+mn-cs"/>
              </a:rPr>
              <a:t>deta</a:t>
            </a:r>
            <a:r>
              <a:rPr lang="zh-CN" altLang="en-US" sz="1200" b="0" i="0" kern="1200" dirty="0" smtClean="0">
                <a:solidFill>
                  <a:schemeClr val="tx1"/>
                </a:solidFill>
                <a:effectLst/>
                <a:latin typeface="+mn-lt"/>
                <a:ea typeface="+mn-ea"/>
                <a:cs typeface="+mn-cs"/>
              </a:rPr>
              <a:t>表示包含</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I </a:t>
            </a:r>
            <a:r>
              <a:rPr lang="zh-CN" altLang="en-US" sz="1200" b="0" i="0" kern="1200" dirty="0" smtClean="0">
                <a:solidFill>
                  <a:schemeClr val="tx1"/>
                </a:solidFill>
                <a:effectLst/>
                <a:latin typeface="+mn-lt"/>
                <a:ea typeface="+mn-ea"/>
                <a:cs typeface="+mn-cs"/>
              </a:rPr>
              <a:t>的集合。</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15</a:t>
            </a:fld>
            <a:endParaRPr lang="zh-CN" altLang="en-US"/>
          </a:p>
        </p:txBody>
      </p:sp>
    </p:spTree>
    <p:extLst>
      <p:ext uri="{BB962C8B-B14F-4D97-AF65-F5344CB8AC3E}">
        <p14:creationId xmlns:p14="http://schemas.microsoft.com/office/powerpoint/2010/main" val="235670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在介绍半张量积之前，需要介绍一下克罗尼克积，如果有</a:t>
            </a:r>
            <a:r>
              <a:rPr lang="en-US" altLang="zh-CN" dirty="0" smtClean="0"/>
              <a:t>m*n</a:t>
            </a:r>
            <a:r>
              <a:rPr lang="zh-CN" altLang="en-US" dirty="0" smtClean="0"/>
              <a:t>的矩阵</a:t>
            </a:r>
            <a:r>
              <a:rPr lang="en-US" altLang="zh-CN" dirty="0" smtClean="0"/>
              <a:t>A</a:t>
            </a:r>
            <a:r>
              <a:rPr lang="zh-CN" altLang="en-US" dirty="0" smtClean="0"/>
              <a:t>和</a:t>
            </a:r>
            <a:r>
              <a:rPr lang="en-US" altLang="zh-CN" dirty="0" smtClean="0"/>
              <a:t>p*q</a:t>
            </a:r>
            <a:r>
              <a:rPr lang="zh-CN" altLang="en-US" dirty="0" smtClean="0"/>
              <a:t>的矩阵</a:t>
            </a:r>
            <a:r>
              <a:rPr lang="en-US" altLang="zh-CN" dirty="0" smtClean="0"/>
              <a:t>B</a:t>
            </a:r>
            <a:r>
              <a:rPr lang="zh-CN" altLang="en-US" dirty="0" smtClean="0"/>
              <a:t>，</a:t>
            </a:r>
            <a:r>
              <a:rPr lang="en-US" altLang="zh-CN" dirty="0" smtClean="0"/>
              <a:t>A B</a:t>
            </a:r>
            <a:r>
              <a:rPr lang="zh-CN" altLang="en-US" dirty="0" smtClean="0"/>
              <a:t>的克罗尼克积便是将</a:t>
            </a:r>
            <a:r>
              <a:rPr lang="en-US" altLang="zh-CN" dirty="0" smtClean="0"/>
              <a:t>A</a:t>
            </a:r>
            <a:r>
              <a:rPr lang="zh-CN" altLang="en-US" dirty="0" smtClean="0"/>
              <a:t>中的所有元素乘以矩阵</a:t>
            </a:r>
            <a:r>
              <a:rPr lang="en-US" altLang="zh-CN" dirty="0" smtClean="0"/>
              <a:t>B</a:t>
            </a:r>
            <a:r>
              <a:rPr lang="zh-CN" altLang="en-US" dirty="0" smtClean="0"/>
              <a:t>，便是上面的第一种形式，更具体便是下面这种形式。容易看出，得到的矩阵为</a:t>
            </a:r>
            <a:r>
              <a:rPr lang="en-US" altLang="zh-CN" dirty="0" err="1" smtClean="0"/>
              <a:t>mp</a:t>
            </a:r>
            <a:r>
              <a:rPr lang="zh-CN" altLang="en-US" dirty="0" smtClean="0"/>
              <a:t>行</a:t>
            </a:r>
            <a:r>
              <a:rPr lang="en-US" altLang="zh-CN" dirty="0" smtClean="0"/>
              <a:t>nq</a:t>
            </a:r>
            <a:r>
              <a:rPr lang="zh-CN" altLang="en-US" dirty="0" smtClean="0"/>
              <a:t>列。当我们要把两个矩阵乘起来的时候，要满足左边的列数等于右边的行数。</a:t>
            </a:r>
          </a:p>
          <a:p>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16</a:t>
            </a:fld>
            <a:endParaRPr lang="zh-CN" altLang="en-US"/>
          </a:p>
        </p:txBody>
      </p:sp>
    </p:spTree>
    <p:extLst>
      <p:ext uri="{BB962C8B-B14F-4D97-AF65-F5344CB8AC3E}">
        <p14:creationId xmlns:p14="http://schemas.microsoft.com/office/powerpoint/2010/main" val="2306286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首先，令</a:t>
            </a:r>
            <a:r>
              <a:rPr lang="en-US" altLang="zh-CN" dirty="0" smtClean="0"/>
              <a:t>a</a:t>
            </a:r>
            <a:r>
              <a:rPr lang="zh-CN" altLang="en-US" dirty="0" smtClean="0"/>
              <a:t>为</a:t>
            </a:r>
            <a:r>
              <a:rPr lang="en-US" altLang="zh-CN" dirty="0" smtClean="0"/>
              <a:t>n</a:t>
            </a:r>
            <a:r>
              <a:rPr lang="zh-CN" altLang="en-US" dirty="0" smtClean="0"/>
              <a:t>和</a:t>
            </a:r>
            <a:r>
              <a:rPr lang="en-US" altLang="zh-CN" dirty="0" smtClean="0"/>
              <a:t>p</a:t>
            </a:r>
            <a:r>
              <a:rPr lang="zh-CN" altLang="en-US" dirty="0" smtClean="0"/>
              <a:t>的最小公倍数，得到</a:t>
            </a:r>
            <a:r>
              <a:rPr lang="en-US" altLang="zh-CN" dirty="0" smtClean="0"/>
              <a:t>a</a:t>
            </a:r>
            <a:r>
              <a:rPr lang="zh-CN" altLang="en-US" dirty="0" smtClean="0"/>
              <a:t>，矩阵</a:t>
            </a:r>
            <a:r>
              <a:rPr lang="en-US" altLang="zh-CN" dirty="0" smtClean="0"/>
              <a:t>A</a:t>
            </a:r>
            <a:r>
              <a:rPr lang="zh-CN" altLang="en-US" dirty="0" smtClean="0"/>
              <a:t>与</a:t>
            </a:r>
            <a:r>
              <a:rPr lang="en-US" altLang="zh-CN" dirty="0" smtClean="0"/>
              <a:t>B</a:t>
            </a:r>
            <a:r>
              <a:rPr lang="zh-CN" altLang="en-US" dirty="0" smtClean="0"/>
              <a:t>的半张量积便如这个公式所示，根据克罗尼克积的性质，可知公式右边的前半部分所表示的矩阵与后半部分表示的矩阵可以做乘运算。使用半张量积的目的便是令原本没法直接乘的两个矩阵现在可以相乘。</a:t>
            </a:r>
          </a:p>
        </p:txBody>
      </p:sp>
      <p:sp>
        <p:nvSpPr>
          <p:cNvPr id="4" name="灯片编号占位符 3"/>
          <p:cNvSpPr>
            <a:spLocks noGrp="1"/>
          </p:cNvSpPr>
          <p:nvPr>
            <p:ph type="sldNum" sz="quarter" idx="10"/>
          </p:nvPr>
        </p:nvSpPr>
        <p:spPr/>
        <p:txBody>
          <a:bodyPr/>
          <a:lstStyle/>
          <a:p>
            <a:fld id="{6580CCF8-98CF-4891-A0C3-017FEBA1AB7C}" type="slidenum">
              <a:rPr lang="zh-CN" altLang="en-US" smtClean="0"/>
              <a:t>17</a:t>
            </a:fld>
            <a:endParaRPr lang="zh-CN" altLang="en-US"/>
          </a:p>
        </p:txBody>
      </p:sp>
    </p:spTree>
    <p:extLst>
      <p:ext uri="{BB962C8B-B14F-4D97-AF65-F5344CB8AC3E}">
        <p14:creationId xmlns:p14="http://schemas.microsoft.com/office/powerpoint/2010/main" val="275457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转换的过程是，例如一个布尔控制网络有两个状态节点</a:t>
            </a:r>
            <a:r>
              <a:rPr lang="en-US" altLang="zh-CN" dirty="0" smtClean="0"/>
              <a:t>A B</a:t>
            </a:r>
            <a:r>
              <a:rPr lang="zh-CN" altLang="en-US" dirty="0" smtClean="0"/>
              <a:t>，用</a:t>
            </a:r>
            <a:r>
              <a:rPr lang="en-US" altLang="zh-CN" dirty="0" smtClean="0"/>
              <a:t>delta21 </a:t>
            </a:r>
            <a:r>
              <a:rPr lang="zh-CN" altLang="en-US" dirty="0" smtClean="0"/>
              <a:t>表示</a:t>
            </a:r>
            <a:r>
              <a:rPr lang="en-US" altLang="zh-CN" dirty="0" smtClean="0"/>
              <a:t>1 delta22</a:t>
            </a:r>
            <a:r>
              <a:rPr lang="zh-CN" altLang="en-US" dirty="0" smtClean="0"/>
              <a:t>表示 </a:t>
            </a:r>
            <a:r>
              <a:rPr lang="en-US" altLang="zh-CN" dirty="0" smtClean="0"/>
              <a:t>0</a:t>
            </a:r>
            <a:r>
              <a:rPr lang="zh-CN" altLang="en-US" dirty="0" smtClean="0"/>
              <a:t>，将</a:t>
            </a:r>
            <a:r>
              <a:rPr lang="en-US" altLang="zh-CN" dirty="0" smtClean="0"/>
              <a:t>A B</a:t>
            </a:r>
            <a:r>
              <a:rPr lang="zh-CN" altLang="en-US" dirty="0" smtClean="0"/>
              <a:t>的取值转换后再按序乘起来，便得到一个向量这个向量便可以表征</a:t>
            </a:r>
            <a:r>
              <a:rPr lang="en-US" altLang="zh-CN" dirty="0" smtClean="0"/>
              <a:t>A </a:t>
            </a:r>
            <a:r>
              <a:rPr lang="zh-CN" altLang="en-US" dirty="0" smtClean="0"/>
              <a:t>和</a:t>
            </a:r>
            <a:r>
              <a:rPr lang="en-US" altLang="zh-CN" dirty="0" smtClean="0"/>
              <a:t>B</a:t>
            </a:r>
            <a:r>
              <a:rPr lang="zh-CN" altLang="en-US" dirty="0" smtClean="0"/>
              <a:t>的取值。同理输入输出节点也做同样的操作。</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18</a:t>
            </a:fld>
            <a:endParaRPr lang="zh-CN" altLang="en-US"/>
          </a:p>
        </p:txBody>
      </p:sp>
    </p:spTree>
    <p:extLst>
      <p:ext uri="{BB962C8B-B14F-4D97-AF65-F5344CB8AC3E}">
        <p14:creationId xmlns:p14="http://schemas.microsoft.com/office/powerpoint/2010/main" val="287440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在布尔控制网络的代数形式中，用向量来表示布尔控制网络的状态节点、输入节点以及输出节点的值。并用矩阵来表示他们之间的关系。通过半张量积的使用，代数形式更容易理解并有利于后续的工作。</a:t>
            </a:r>
          </a:p>
          <a:p>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19</a:t>
            </a:fld>
            <a:endParaRPr lang="zh-CN" altLang="en-US"/>
          </a:p>
        </p:txBody>
      </p:sp>
    </p:spTree>
    <p:extLst>
      <p:ext uri="{BB962C8B-B14F-4D97-AF65-F5344CB8AC3E}">
        <p14:creationId xmlns:p14="http://schemas.microsoft.com/office/powerpoint/2010/main" val="404651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上文提到的布尔控制网络的向量形式便如下所示。节点的值转化成对应的向量，并且转换关系用矩阵表示。</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20</a:t>
            </a:fld>
            <a:endParaRPr lang="zh-CN" altLang="en-US"/>
          </a:p>
        </p:txBody>
      </p:sp>
    </p:spTree>
    <p:extLst>
      <p:ext uri="{BB962C8B-B14F-4D97-AF65-F5344CB8AC3E}">
        <p14:creationId xmlns:p14="http://schemas.microsoft.com/office/powerpoint/2010/main" val="2193026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为了更好的理解可观测性，我们规定</a:t>
            </a:r>
            <a:r>
              <a:rPr lang="en-US" altLang="zh-CN" baseline="0" dirty="0" smtClean="0"/>
              <a:t> L x0 p</a:t>
            </a:r>
            <a:r>
              <a:rPr lang="zh-CN" altLang="en-US" baseline="0" dirty="0" smtClean="0"/>
              <a:t>作为初始状态为</a:t>
            </a:r>
            <a:r>
              <a:rPr lang="en-US" altLang="zh-CN" baseline="0" dirty="0" smtClean="0"/>
              <a:t>x0</a:t>
            </a:r>
            <a:r>
              <a:rPr lang="zh-CN" altLang="en-US" baseline="0" dirty="0" smtClean="0"/>
              <a:t>，对应长度为</a:t>
            </a:r>
            <a:r>
              <a:rPr lang="en-US" altLang="zh-CN" baseline="0" dirty="0" smtClean="0"/>
              <a:t>p</a:t>
            </a:r>
            <a:r>
              <a:rPr lang="zh-CN" altLang="en-US" baseline="0" dirty="0" smtClean="0"/>
              <a:t>输入序列到长度为</a:t>
            </a:r>
            <a:r>
              <a:rPr lang="en-US" altLang="zh-CN" baseline="0" dirty="0" smtClean="0"/>
              <a:t>p</a:t>
            </a:r>
            <a:r>
              <a:rPr lang="zh-CN" altLang="en-US" baseline="0" dirty="0" smtClean="0"/>
              <a:t>状态序列的映射，</a:t>
            </a:r>
            <a:r>
              <a:rPr lang="en-US" altLang="zh-CN" baseline="0" dirty="0" smtClean="0"/>
              <a:t>HLx0p</a:t>
            </a:r>
            <a:r>
              <a:rPr lang="zh-CN" altLang="en-US" baseline="0" dirty="0" smtClean="0"/>
              <a:t>作为</a:t>
            </a:r>
            <a:r>
              <a:rPr lang="en-US" altLang="zh-CN" baseline="0" dirty="0" smtClean="0"/>
              <a:t>p</a:t>
            </a:r>
            <a:r>
              <a:rPr lang="zh-CN" altLang="en-US" baseline="0" dirty="0" smtClean="0"/>
              <a:t>输入序列到长度为</a:t>
            </a:r>
            <a:r>
              <a:rPr lang="en-US" altLang="zh-CN" baseline="0" dirty="0" smtClean="0"/>
              <a:t>p</a:t>
            </a:r>
            <a:r>
              <a:rPr lang="zh-CN" altLang="en-US" baseline="0" dirty="0" smtClean="0"/>
              <a:t>输出序列的映射。同理可将</a:t>
            </a:r>
            <a:r>
              <a:rPr lang="en-US" altLang="zh-CN" baseline="0" dirty="0" smtClean="0"/>
              <a:t>p</a:t>
            </a:r>
            <a:r>
              <a:rPr lang="zh-CN" altLang="en-US" baseline="0" dirty="0" smtClean="0"/>
              <a:t>推广到正无穷。</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21</a:t>
            </a:fld>
            <a:endParaRPr lang="zh-CN" altLang="en-US"/>
          </a:p>
        </p:txBody>
      </p:sp>
    </p:spTree>
    <p:extLst>
      <p:ext uri="{BB962C8B-B14F-4D97-AF65-F5344CB8AC3E}">
        <p14:creationId xmlns:p14="http://schemas.microsoft.com/office/powerpoint/2010/main" val="15522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20</a:t>
            </a:r>
            <a:r>
              <a:rPr lang="zh-CN" altLang="en-US" dirty="0" smtClean="0"/>
              <a:t>世纪</a:t>
            </a:r>
            <a:r>
              <a:rPr lang="en-US" altLang="zh-CN" dirty="0" smtClean="0"/>
              <a:t>60</a:t>
            </a:r>
            <a:r>
              <a:rPr lang="zh-CN" altLang="en-US" dirty="0" smtClean="0"/>
              <a:t>年代，雅各布和莫诺德发现：“任何细胞都含有许多</a:t>
            </a:r>
            <a:r>
              <a:rPr lang="en-US" altLang="zh-CN" dirty="0" smtClean="0"/>
              <a:t>‘</a:t>
            </a:r>
            <a:r>
              <a:rPr lang="zh-CN" altLang="en-US" dirty="0" smtClean="0"/>
              <a:t>调控</a:t>
            </a:r>
            <a:r>
              <a:rPr lang="en-US" altLang="zh-CN" dirty="0" smtClean="0"/>
              <a:t>’</a:t>
            </a:r>
            <a:r>
              <a:rPr lang="zh-CN" altLang="en-US" dirty="0" smtClean="0"/>
              <a:t>基因，它们起着开关的作用，可以互相打开或关闭</a:t>
            </a:r>
            <a:r>
              <a:rPr lang="en-US" altLang="zh-CN" dirty="0" smtClean="0"/>
              <a:t>......</a:t>
            </a:r>
            <a:r>
              <a:rPr lang="zh-CN" altLang="en-US" dirty="0" smtClean="0"/>
              <a:t>如果基因可以互相影响彼此的打开和关闭，这种关系可以组成基因线路“。基于基因线路中的这些布尔型相互作用，考夫曼提出用布尔网络来描述基因线路。</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4</a:t>
            </a:fld>
            <a:endParaRPr lang="zh-CN" altLang="en-US"/>
          </a:p>
        </p:txBody>
      </p:sp>
    </p:spTree>
    <p:extLst>
      <p:ext uri="{BB962C8B-B14F-4D97-AF65-F5344CB8AC3E}">
        <p14:creationId xmlns:p14="http://schemas.microsoft.com/office/powerpoint/2010/main" val="4013631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我们通过对比产生的序列来判定是否满足可观测。</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22</a:t>
            </a:fld>
            <a:endParaRPr lang="zh-CN" altLang="en-US"/>
          </a:p>
        </p:txBody>
      </p:sp>
    </p:spTree>
    <p:extLst>
      <p:ext uri="{BB962C8B-B14F-4D97-AF65-F5344CB8AC3E}">
        <p14:creationId xmlns:p14="http://schemas.microsoft.com/office/powerpoint/2010/main" val="414054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sigma</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大小，下一步是根据四种可观测性来构造自动机，自动机可用一个五元组来表示。</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26</a:t>
            </a:fld>
            <a:endParaRPr lang="zh-CN" altLang="en-US"/>
          </a:p>
        </p:txBody>
      </p:sp>
    </p:spTree>
    <p:extLst>
      <p:ext uri="{BB962C8B-B14F-4D97-AF65-F5344CB8AC3E}">
        <p14:creationId xmlns:p14="http://schemas.microsoft.com/office/powerpoint/2010/main" val="125525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 </a:t>
            </a:r>
            <a:r>
              <a:rPr lang="el-GR" altLang="zh-CN" dirty="0" smtClean="0">
                <a:effectLst/>
              </a:rPr>
              <a:t>ε</a:t>
            </a:r>
            <a:r>
              <a:rPr lang="en-US" altLang="zh-CN" dirty="0" smtClean="0">
                <a:effectLst/>
              </a:rPr>
              <a:t> epsilon</a:t>
            </a:r>
            <a:r>
              <a:rPr lang="zh-CN" altLang="en-US" dirty="0" smtClean="0">
                <a:effectLst/>
              </a:rPr>
              <a:t>。首先介绍一下布尔网络，在布尔网络中具有节点和有向边。可用一个二元组</a:t>
            </a:r>
            <a:r>
              <a:rPr lang="en-US" altLang="zh-CN" dirty="0" smtClean="0">
                <a:effectLst/>
              </a:rPr>
              <a:t>N</a:t>
            </a:r>
            <a:r>
              <a:rPr lang="zh-CN" altLang="en-US" dirty="0" smtClean="0">
                <a:effectLst/>
              </a:rPr>
              <a:t>和</a:t>
            </a:r>
            <a:r>
              <a:rPr lang="el-GR" altLang="zh-CN" dirty="0" smtClean="0">
                <a:effectLst/>
              </a:rPr>
              <a:t>ε</a:t>
            </a:r>
            <a:r>
              <a:rPr lang="en-US" altLang="zh-CN" dirty="0" smtClean="0">
                <a:effectLst/>
              </a:rPr>
              <a:t> epsilon</a:t>
            </a:r>
            <a:r>
              <a:rPr lang="zh-CN" altLang="en-US" dirty="0" smtClean="0">
                <a:effectLst/>
              </a:rPr>
              <a:t>来表示，</a:t>
            </a:r>
            <a:r>
              <a:rPr lang="en-US" altLang="zh-CN" dirty="0" smtClean="0">
                <a:effectLst/>
              </a:rPr>
              <a:t>N</a:t>
            </a:r>
            <a:r>
              <a:rPr lang="zh-CN" altLang="en-US" dirty="0" smtClean="0">
                <a:effectLst/>
              </a:rPr>
              <a:t>代表网络中节点的集合，</a:t>
            </a:r>
            <a:r>
              <a:rPr lang="el-GR" altLang="zh-CN" dirty="0" smtClean="0">
                <a:effectLst/>
              </a:rPr>
              <a:t>ε</a:t>
            </a:r>
            <a:r>
              <a:rPr lang="en-US" altLang="zh-CN" dirty="0" smtClean="0">
                <a:effectLst/>
              </a:rPr>
              <a:t> epsilon</a:t>
            </a:r>
            <a:r>
              <a:rPr lang="zh-CN" altLang="en-US" dirty="0" smtClean="0">
                <a:effectLst/>
              </a:rPr>
              <a:t>代表节点之间的有向边。布尔网络上的每个节点将包含一个逻辑值，取</a:t>
            </a:r>
            <a:r>
              <a:rPr lang="en-US" altLang="zh-CN" dirty="0" smtClean="0">
                <a:effectLst/>
              </a:rPr>
              <a:t>0</a:t>
            </a:r>
            <a:r>
              <a:rPr lang="zh-CN" altLang="en-US" dirty="0" smtClean="0">
                <a:effectLst/>
              </a:rPr>
              <a:t>或者</a:t>
            </a:r>
            <a:r>
              <a:rPr lang="en-US" altLang="zh-CN" dirty="0" smtClean="0">
                <a:effectLst/>
              </a:rPr>
              <a:t>1</a:t>
            </a:r>
            <a:r>
              <a:rPr lang="zh-CN" altLang="en-US" dirty="0" smtClean="0">
                <a:effectLst/>
              </a:rPr>
              <a:t>，并且在不同时间节点上，这个取值可能不同。如果</a:t>
            </a:r>
            <a:r>
              <a:rPr lang="en-US" altLang="zh-CN" dirty="0" smtClean="0">
                <a:effectLst/>
              </a:rPr>
              <a:t>A</a:t>
            </a:r>
            <a:r>
              <a:rPr lang="zh-CN" altLang="en-US" dirty="0" smtClean="0">
                <a:effectLst/>
              </a:rPr>
              <a:t>，</a:t>
            </a:r>
            <a:r>
              <a:rPr lang="en-US" altLang="zh-CN" dirty="0" smtClean="0">
                <a:effectLst/>
              </a:rPr>
              <a:t>B</a:t>
            </a:r>
            <a:r>
              <a:rPr lang="zh-CN" altLang="en-US" dirty="0" smtClean="0">
                <a:effectLst/>
              </a:rPr>
              <a:t>是布尔网络上的节点，并且存在有向边由</a:t>
            </a:r>
            <a:r>
              <a:rPr lang="en-US" altLang="zh-CN" dirty="0" smtClean="0">
                <a:effectLst/>
              </a:rPr>
              <a:t>A</a:t>
            </a:r>
            <a:r>
              <a:rPr lang="zh-CN" altLang="en-US" dirty="0" smtClean="0">
                <a:effectLst/>
              </a:rPr>
              <a:t>指向</a:t>
            </a:r>
            <a:r>
              <a:rPr lang="en-US" altLang="zh-CN" dirty="0" smtClean="0">
                <a:effectLst/>
              </a:rPr>
              <a:t>B</a:t>
            </a:r>
            <a:r>
              <a:rPr lang="zh-CN" altLang="en-US" dirty="0" smtClean="0">
                <a:effectLst/>
              </a:rPr>
              <a:t>，那么我们可以知道，</a:t>
            </a:r>
            <a:r>
              <a:rPr lang="en-US" altLang="zh-CN" dirty="0" smtClean="0">
                <a:effectLst/>
              </a:rPr>
              <a:t>B</a:t>
            </a:r>
            <a:r>
              <a:rPr lang="zh-CN" altLang="en-US" dirty="0" smtClean="0">
                <a:effectLst/>
              </a:rPr>
              <a:t>在下一个时间点的取值将受到</a:t>
            </a:r>
            <a:r>
              <a:rPr lang="en-US" altLang="zh-CN" dirty="0" smtClean="0">
                <a:effectLst/>
              </a:rPr>
              <a:t>A</a:t>
            </a:r>
            <a:r>
              <a:rPr lang="zh-CN" altLang="en-US" dirty="0" smtClean="0">
                <a:effectLst/>
              </a:rPr>
              <a:t>当前时间点取值的影响。</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5</a:t>
            </a:fld>
            <a:endParaRPr lang="zh-CN" altLang="en-US"/>
          </a:p>
        </p:txBody>
      </p:sp>
    </p:spTree>
    <p:extLst>
      <p:ext uri="{BB962C8B-B14F-4D97-AF65-F5344CB8AC3E}">
        <p14:creationId xmlns:p14="http://schemas.microsoft.com/office/powerpoint/2010/main" val="332871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举一个直观的例子来做说明，在这个布尔网络当中有两个节点</a:t>
            </a:r>
            <a:r>
              <a:rPr lang="en-US" altLang="zh-CN" dirty="0" smtClean="0"/>
              <a:t>A</a:t>
            </a:r>
            <a:r>
              <a:rPr lang="zh-CN" altLang="en-US" dirty="0" smtClean="0"/>
              <a:t>和</a:t>
            </a:r>
            <a:r>
              <a:rPr lang="en-US" altLang="zh-CN" dirty="0" smtClean="0"/>
              <a:t>B</a:t>
            </a:r>
            <a:r>
              <a:rPr lang="zh-CN" altLang="en-US" dirty="0" smtClean="0"/>
              <a:t>，</a:t>
            </a:r>
            <a:r>
              <a:rPr lang="en-US" altLang="zh-CN" dirty="0" smtClean="0"/>
              <a:t>A</a:t>
            </a:r>
            <a:r>
              <a:rPr lang="zh-CN" altLang="en-US" dirty="0" smtClean="0"/>
              <a:t>的下一个时间点的取值受到</a:t>
            </a:r>
            <a:r>
              <a:rPr lang="en-US" altLang="zh-CN" dirty="0" smtClean="0"/>
              <a:t>A</a:t>
            </a:r>
            <a:r>
              <a:rPr lang="zh-CN" altLang="en-US" dirty="0" smtClean="0"/>
              <a:t>跟</a:t>
            </a:r>
            <a:r>
              <a:rPr lang="en-US" altLang="zh-CN" dirty="0" smtClean="0"/>
              <a:t>B</a:t>
            </a:r>
            <a:r>
              <a:rPr lang="zh-CN" altLang="en-US" dirty="0" smtClean="0"/>
              <a:t>当前时间点取值的影响。满足入公式所示的关系。那么，什么是布尔控制网络呢，将布尔网络当中的节点看做状态节点，并加上输入跟输出节点，便能够得到布尔控制网络。</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6</a:t>
            </a:fld>
            <a:endParaRPr lang="zh-CN" altLang="en-US"/>
          </a:p>
        </p:txBody>
      </p:sp>
    </p:spTree>
    <p:extLst>
      <p:ext uri="{BB962C8B-B14F-4D97-AF65-F5344CB8AC3E}">
        <p14:creationId xmlns:p14="http://schemas.microsoft.com/office/powerpoint/2010/main" val="135434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我们假设布尔控制网络有</a:t>
            </a:r>
            <a:r>
              <a:rPr lang="en-US" altLang="zh-CN" dirty="0" smtClean="0"/>
              <a:t>n</a:t>
            </a:r>
            <a:r>
              <a:rPr lang="zh-CN" altLang="en-US" dirty="0" smtClean="0"/>
              <a:t>个状态节点，</a:t>
            </a:r>
            <a:r>
              <a:rPr lang="en-US" altLang="zh-CN" dirty="0" smtClean="0"/>
              <a:t>m</a:t>
            </a:r>
            <a:r>
              <a:rPr lang="zh-CN" altLang="en-US" dirty="0" smtClean="0"/>
              <a:t>个输入节点，</a:t>
            </a:r>
            <a:r>
              <a:rPr lang="en-US" altLang="zh-CN" dirty="0" smtClean="0"/>
              <a:t>q</a:t>
            </a:r>
            <a:r>
              <a:rPr lang="zh-CN" altLang="en-US" dirty="0" smtClean="0"/>
              <a:t>个输出节点。并且，状态节点的下一个时间点的取值受到当前时间点下状态节点和输入节点的取值的影响。输出节点的取值受到当前时间点下状态节点的取值的影响。则可用这样的式子来表征，他们之间的关系。</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7</a:t>
            </a:fld>
            <a:endParaRPr lang="zh-CN" altLang="en-US"/>
          </a:p>
        </p:txBody>
      </p:sp>
    </p:spTree>
    <p:extLst>
      <p:ext uri="{BB962C8B-B14F-4D97-AF65-F5344CB8AC3E}">
        <p14:creationId xmlns:p14="http://schemas.microsoft.com/office/powerpoint/2010/main" val="2565508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如这个例子所示，在这个布尔控制网络中包含两个状态节点</a:t>
            </a:r>
            <a:r>
              <a:rPr lang="en-US" altLang="zh-CN" dirty="0" smtClean="0"/>
              <a:t>A</a:t>
            </a:r>
            <a:r>
              <a:rPr lang="zh-CN" altLang="en-US" dirty="0" smtClean="0"/>
              <a:t>，</a:t>
            </a:r>
            <a:r>
              <a:rPr lang="en-US" altLang="zh-CN" dirty="0" smtClean="0"/>
              <a:t>B</a:t>
            </a:r>
            <a:r>
              <a:rPr lang="zh-CN" altLang="en-US" dirty="0" smtClean="0"/>
              <a:t>，一个输入节点</a:t>
            </a:r>
            <a:r>
              <a:rPr lang="en-US" altLang="zh-CN" dirty="0" smtClean="0"/>
              <a:t>D</a:t>
            </a:r>
            <a:r>
              <a:rPr lang="zh-CN" altLang="en-US" dirty="0" smtClean="0"/>
              <a:t>，一个输出节点</a:t>
            </a:r>
            <a:r>
              <a:rPr lang="en-US" altLang="zh-CN" dirty="0" smtClean="0"/>
              <a:t>C</a:t>
            </a:r>
            <a:r>
              <a:rPr lang="zh-CN" altLang="en-US" dirty="0" smtClean="0"/>
              <a:t>。输入节点</a:t>
            </a:r>
            <a:r>
              <a:rPr lang="en-US" altLang="zh-CN" dirty="0" smtClean="0"/>
              <a:t>C</a:t>
            </a:r>
            <a:r>
              <a:rPr lang="zh-CN" altLang="en-US" dirty="0" smtClean="0"/>
              <a:t>受到两个状态节点的影响，状态节点</a:t>
            </a:r>
            <a:r>
              <a:rPr lang="en-US" altLang="zh-CN" dirty="0" smtClean="0"/>
              <a:t>A</a:t>
            </a:r>
            <a:r>
              <a:rPr lang="zh-CN" altLang="en-US" dirty="0" smtClean="0"/>
              <a:t>，</a:t>
            </a:r>
            <a:r>
              <a:rPr lang="en-US" altLang="zh-CN" dirty="0" smtClean="0"/>
              <a:t>B</a:t>
            </a:r>
            <a:r>
              <a:rPr lang="zh-CN" altLang="en-US" dirty="0" smtClean="0"/>
              <a:t>下一个时间点对应的值受到当前时间点下两个状态节点和输入节点的值得影响。</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8</a:t>
            </a:fld>
            <a:endParaRPr lang="zh-CN" altLang="en-US"/>
          </a:p>
        </p:txBody>
      </p:sp>
    </p:spTree>
    <p:extLst>
      <p:ext uri="{BB962C8B-B14F-4D97-AF65-F5344CB8AC3E}">
        <p14:creationId xmlns:p14="http://schemas.microsoft.com/office/powerpoint/2010/main" val="138485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因此，我们可以用输入、状态、输出关系图来表示。首先，我们有起始的状态节点的值，由此可以得到输出节点的值。再由输入节点的值可以得到下一个时间点对应的状态节点的值和输出节点的值。</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9</a:t>
            </a:fld>
            <a:endParaRPr lang="zh-CN" altLang="en-US"/>
          </a:p>
        </p:txBody>
      </p:sp>
    </p:spTree>
    <p:extLst>
      <p:ext uri="{BB962C8B-B14F-4D97-AF65-F5344CB8AC3E}">
        <p14:creationId xmlns:p14="http://schemas.microsoft.com/office/powerpoint/2010/main" val="1510966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要使用布尔控制网络的时候，能够分辨并确定它的状态节点的值是极为必要的。我们的思路是通过输出节点的值来得到状态节点的值。但是，在孤立的时间点上，不同的状态节点的值可以对应相同的输出节点的值。那么，我们该怎么办呢。答案是通过输入节点控制状态节点，在观察输出节点来得到我们要的答案。最后能否得到我们要的答案便成为布尔控制网络的可观测性。现今，有四种可观测性，本篇论文将使用一种统一的方法来表征并确定他们。</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10</a:t>
            </a:fld>
            <a:endParaRPr lang="zh-CN" altLang="en-US"/>
          </a:p>
        </p:txBody>
      </p:sp>
    </p:spTree>
    <p:extLst>
      <p:ext uri="{BB962C8B-B14F-4D97-AF65-F5344CB8AC3E}">
        <p14:creationId xmlns:p14="http://schemas.microsoft.com/office/powerpoint/2010/main" val="209296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如图所示，先阐述四种可观测性。接着，由于之前形式下节点的值与节点之间的关系不便与使用，我们提出布尔控制网络的代数形式，并阐述对应代数形式下四种可观测性，代数形式下的可观测性是已有的不是这篇文章提出的。再使用了代数形式表征了四种可观测性后，再使用带权对图进而使用有限状态自动机来表征并确定他们。接下来我们按流程图来，将细节理清楚。</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11</a:t>
            </a:fld>
            <a:endParaRPr lang="zh-CN" altLang="en-US"/>
          </a:p>
        </p:txBody>
      </p:sp>
    </p:spTree>
    <p:extLst>
      <p:ext uri="{BB962C8B-B14F-4D97-AF65-F5344CB8AC3E}">
        <p14:creationId xmlns:p14="http://schemas.microsoft.com/office/powerpoint/2010/main" val="182927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19609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79024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72094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160294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19431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49465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158535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58712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11387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74968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43122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E9010-1591-426E-8D40-2DF57FDC797C}" type="datetimeFigureOut">
              <a:rPr lang="zh-CN" altLang="en-US" smtClean="0"/>
              <a:t>2018/6/18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2340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Verification in BCNs</a:t>
            </a:r>
            <a:endParaRPr lang="zh-CN" altLang="en-US" dirty="0"/>
          </a:p>
        </p:txBody>
      </p:sp>
      <p:sp>
        <p:nvSpPr>
          <p:cNvPr id="3" name="副标题 2"/>
          <p:cNvSpPr>
            <a:spLocks noGrp="1"/>
          </p:cNvSpPr>
          <p:nvPr>
            <p:ph type="subTitle" idx="1"/>
          </p:nvPr>
        </p:nvSpPr>
        <p:spPr/>
        <p:txBody>
          <a:bodyPr/>
          <a:lstStyle/>
          <a:p>
            <a:r>
              <a:rPr lang="en-US" altLang="zh-CN" dirty="0" smtClean="0"/>
              <a:t>Use MCMAS</a:t>
            </a:r>
            <a:endParaRPr lang="zh-CN" altLang="en-US" dirty="0"/>
          </a:p>
        </p:txBody>
      </p:sp>
    </p:spTree>
    <p:extLst>
      <p:ext uri="{BB962C8B-B14F-4D97-AF65-F5344CB8AC3E}">
        <p14:creationId xmlns:p14="http://schemas.microsoft.com/office/powerpoint/2010/main" val="233279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en-US" altLang="zh-CN" dirty="0" smtClean="0"/>
              <a:t>When we consider BCNs, </a:t>
            </a:r>
            <a:r>
              <a:rPr lang="en-US" altLang="zh-CN" dirty="0"/>
              <a:t>it is important to study </a:t>
            </a:r>
            <a:r>
              <a:rPr lang="en-US" altLang="zh-CN" dirty="0" smtClean="0"/>
              <a:t>the observability of BCNs. </a:t>
            </a:r>
            <a:r>
              <a:rPr lang="en-US" altLang="zh-CN" dirty="0"/>
              <a:t>And there are four types of observability of BCNs, we want to compare them. So </a:t>
            </a:r>
            <a:r>
              <a:rPr lang="en-US" altLang="zh-CN" dirty="0" smtClean="0"/>
              <a:t>I </a:t>
            </a:r>
            <a:r>
              <a:rPr lang="en-US" altLang="zh-CN" dirty="0"/>
              <a:t>propose a unified </a:t>
            </a:r>
            <a:r>
              <a:rPr lang="en-US" altLang="zh-CN" dirty="0" smtClean="0"/>
              <a:t>approach to </a:t>
            </a:r>
            <a:r>
              <a:rPr lang="en-US" altLang="zh-CN" dirty="0"/>
              <a:t>determine all the four types of observability of BCNs in </a:t>
            </a:r>
            <a:r>
              <a:rPr lang="en-US" altLang="zh-CN" dirty="0" smtClean="0"/>
              <a:t>this slide. And by this approach we can use MCMAS</a:t>
            </a:r>
            <a:r>
              <a:rPr lang="zh-CN" altLang="en-US" dirty="0"/>
              <a:t> </a:t>
            </a:r>
            <a:r>
              <a:rPr lang="en-US" altLang="zh-CN" dirty="0" smtClean="0"/>
              <a:t>to verify the observability of BCNs</a:t>
            </a:r>
            <a:endParaRPr lang="zh-CN" altLang="en-US" dirty="0" smtClean="0"/>
          </a:p>
        </p:txBody>
      </p:sp>
    </p:spTree>
    <p:extLst>
      <p:ext uri="{BB962C8B-B14F-4D97-AF65-F5344CB8AC3E}">
        <p14:creationId xmlns:p14="http://schemas.microsoft.com/office/powerpoint/2010/main" val="171793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 Chart</a:t>
            </a:r>
            <a:br>
              <a:rPr lang="en-US" altLang="zh-CN" dirty="0" smtClean="0"/>
            </a:br>
            <a:endParaRPr lang="zh-CN" altLang="en-US" dirty="0"/>
          </a:p>
        </p:txBody>
      </p:sp>
      <p:sp>
        <p:nvSpPr>
          <p:cNvPr id="27" name="矩形 26"/>
          <p:cNvSpPr/>
          <p:nvPr/>
        </p:nvSpPr>
        <p:spPr>
          <a:xfrm>
            <a:off x="3581884" y="632618"/>
            <a:ext cx="3764312"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latin typeface="Times-Bold"/>
                <a:ea typeface="等线" panose="02010600030101010101" pitchFamily="2" charset="-122"/>
                <a:cs typeface="Times-Bold"/>
              </a:rPr>
              <a:t>Observability of BCNs</a:t>
            </a:r>
            <a:r>
              <a:rPr lang="en-US" sz="2200" b="1" kern="0" dirty="0" smtClean="0">
                <a:solidFill>
                  <a:schemeClr val="tx1"/>
                </a:solidFill>
                <a:effectLst/>
                <a:latin typeface="Times-Bold"/>
                <a:ea typeface="等线" panose="02010600030101010101" pitchFamily="2" charset="-122"/>
                <a:cs typeface="Times-Bold"/>
              </a:rPr>
              <a:t> </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28" name="下箭头 27"/>
          <p:cNvSpPr/>
          <p:nvPr/>
        </p:nvSpPr>
        <p:spPr>
          <a:xfrm>
            <a:off x="5164002" y="1423193"/>
            <a:ext cx="503857" cy="1076325"/>
          </a:xfrm>
          <a:prstGeom prst="downArrow">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3581883" y="2499518"/>
            <a:ext cx="3764312" cy="77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effectLst/>
                <a:latin typeface="Times-Bold"/>
                <a:ea typeface="等线" panose="02010600030101010101" pitchFamily="2" charset="-122"/>
                <a:cs typeface="Times-Bold"/>
              </a:rPr>
              <a:t>Algebraic </a:t>
            </a:r>
            <a:r>
              <a:rPr lang="en-US" sz="2200" b="1" kern="0" dirty="0">
                <a:solidFill>
                  <a:schemeClr val="tx1"/>
                </a:solidFill>
                <a:effectLst/>
                <a:latin typeface="Times-Bold"/>
                <a:ea typeface="等线" panose="02010600030101010101" pitchFamily="2" charset="-122"/>
                <a:cs typeface="Times-Bold"/>
              </a:rPr>
              <a:t>Forms</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31" name="下箭头 30"/>
          <p:cNvSpPr/>
          <p:nvPr/>
        </p:nvSpPr>
        <p:spPr>
          <a:xfrm>
            <a:off x="5164001" y="3271043"/>
            <a:ext cx="503857" cy="952500"/>
          </a:xfrm>
          <a:prstGeom prst="down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矩形 31"/>
          <p:cNvSpPr/>
          <p:nvPr/>
        </p:nvSpPr>
        <p:spPr>
          <a:xfrm>
            <a:off x="3572355" y="4223543"/>
            <a:ext cx="3764313" cy="77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effectLst/>
                <a:latin typeface="Times-Bold"/>
                <a:ea typeface="等线" panose="02010600030101010101" pitchFamily="2" charset="-122"/>
                <a:cs typeface="Times-Bold"/>
              </a:rPr>
              <a:t>Dynamic network</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33" name="下箭头 32"/>
          <p:cNvSpPr/>
          <p:nvPr/>
        </p:nvSpPr>
        <p:spPr>
          <a:xfrm>
            <a:off x="5164000" y="4995068"/>
            <a:ext cx="503857" cy="952500"/>
          </a:xfrm>
          <a:prstGeom prst="down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矩形 33"/>
          <p:cNvSpPr/>
          <p:nvPr/>
        </p:nvSpPr>
        <p:spPr>
          <a:xfrm>
            <a:off x="3572354" y="5951536"/>
            <a:ext cx="3764313"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0" dirty="0">
                <a:solidFill>
                  <a:schemeClr val="tx1"/>
                </a:solidFill>
                <a:effectLst/>
                <a:latin typeface="Times-Bold"/>
                <a:ea typeface="等线" panose="02010600030101010101" pitchFamily="2" charset="-122"/>
                <a:cs typeface="Times-Bold"/>
              </a:rPr>
              <a:t>Finite Automata</a:t>
            </a:r>
            <a:endParaRPr lang="zh-CN" sz="1050" kern="100" dirty="0">
              <a:solidFill>
                <a:schemeClr val="tx1"/>
              </a:solidFill>
              <a:effectLst/>
              <a:ea typeface="等线" panose="02010600030101010101" pitchFamily="2" charset="-122"/>
              <a:cs typeface="Times New Roman" panose="02020603050405020304" pitchFamily="18" charset="0"/>
            </a:endParaRPr>
          </a:p>
          <a:p>
            <a:pPr algn="ctr">
              <a:spcAft>
                <a:spcPts val="0"/>
              </a:spcAft>
            </a:pPr>
            <a:r>
              <a:rPr lang="en-US" sz="180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10" name="矩形 9"/>
          <p:cNvSpPr/>
          <p:nvPr/>
        </p:nvSpPr>
        <p:spPr>
          <a:xfrm>
            <a:off x="8427687" y="5951536"/>
            <a:ext cx="3764313"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0" dirty="0" smtClean="0">
                <a:solidFill>
                  <a:schemeClr val="tx1"/>
                </a:solidFill>
                <a:effectLst/>
                <a:latin typeface="Times-Bold"/>
                <a:ea typeface="等线" panose="02010600030101010101" pitchFamily="2" charset="-122"/>
                <a:cs typeface="Times-Bold"/>
              </a:rPr>
              <a:t>Model Checking</a:t>
            </a:r>
            <a:endParaRPr lang="zh-CN" sz="1050" kern="100" dirty="0">
              <a:solidFill>
                <a:schemeClr val="tx1"/>
              </a:solidFill>
              <a:effectLst/>
              <a:ea typeface="等线" panose="02010600030101010101" pitchFamily="2" charset="-122"/>
              <a:cs typeface="Times New Roman" panose="02020603050405020304" pitchFamily="18" charset="0"/>
            </a:endParaRPr>
          </a:p>
          <a:p>
            <a:pPr algn="ctr">
              <a:spcAft>
                <a:spcPts val="0"/>
              </a:spcAft>
            </a:pPr>
            <a:r>
              <a:rPr lang="en-US" sz="180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3" name="左箭头 2"/>
          <p:cNvSpPr/>
          <p:nvPr/>
        </p:nvSpPr>
        <p:spPr>
          <a:xfrm>
            <a:off x="7336668" y="6079522"/>
            <a:ext cx="1091020" cy="458401"/>
          </a:xfrm>
          <a:prstGeom prst="left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3515889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Details</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Observability of BCNs </a:t>
            </a:r>
          </a:p>
          <a:p>
            <a:r>
              <a:rPr lang="en-US" altLang="zh-CN" dirty="0" smtClean="0"/>
              <a:t>Algebraic </a:t>
            </a:r>
            <a:r>
              <a:rPr lang="en-US" altLang="zh-CN" dirty="0"/>
              <a:t>Forms</a:t>
            </a:r>
            <a:endParaRPr lang="zh-CN" altLang="zh-CN" dirty="0"/>
          </a:p>
          <a:p>
            <a:r>
              <a:rPr lang="en-US" altLang="zh-CN" dirty="0" smtClean="0"/>
              <a:t>Dynamic network</a:t>
            </a:r>
          </a:p>
          <a:p>
            <a:r>
              <a:rPr lang="en-US" altLang="zh-CN" dirty="0" smtClean="0"/>
              <a:t>Finite Automata</a:t>
            </a:r>
          </a:p>
          <a:p>
            <a:r>
              <a:rPr lang="en-US" altLang="zh-CN" dirty="0"/>
              <a:t>Model </a:t>
            </a:r>
            <a:r>
              <a:rPr lang="en-US" altLang="zh-CN" dirty="0" smtClean="0"/>
              <a:t>Checking</a:t>
            </a:r>
            <a:endParaRPr lang="zh-CN" altLang="zh-CN" sz="1100" kern="100" dirty="0" smtClean="0">
              <a:cs typeface="Times New Roman" panose="02020603050405020304" pitchFamily="18" charset="0"/>
            </a:endParaRPr>
          </a:p>
          <a:p>
            <a:endParaRPr lang="en-US" altLang="zh-CN" dirty="0" smtClean="0"/>
          </a:p>
          <a:p>
            <a:endParaRPr lang="zh-CN" altLang="en-US" dirty="0"/>
          </a:p>
        </p:txBody>
      </p:sp>
    </p:spTree>
    <p:extLst>
      <p:ext uri="{BB962C8B-B14F-4D97-AF65-F5344CB8AC3E}">
        <p14:creationId xmlns:p14="http://schemas.microsoft.com/office/powerpoint/2010/main" val="2184091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Observability of BCNs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There are some BCNs </a:t>
                </a:r>
                <a:r>
                  <a:rPr lang="en-US" altLang="zh-CN" dirty="0"/>
                  <a:t>in different </a:t>
                </a:r>
                <a:r>
                  <a:rPr lang="en-US" altLang="zh-CN" dirty="0" smtClean="0"/>
                  <a:t>states, and the start time </a:t>
                </a:r>
                <a:r>
                  <a:rPr lang="en-US" altLang="zh-CN" dirty="0"/>
                  <a:t>node</a:t>
                </a:r>
                <a:r>
                  <a:rPr lang="zh-CN" altLang="en-US" dirty="0"/>
                  <a:t> </a:t>
                </a:r>
                <a14:m>
                  <m:oMath xmlns:m="http://schemas.openxmlformats.org/officeDocument/2006/math">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t</m:t>
                        </m:r>
                      </m:e>
                      <m:sub>
                        <m:r>
                          <a:rPr lang="zh-CN" altLang="en-US" i="1">
                            <a:latin typeface="Cambria Math" panose="02040503050406030204" pitchFamily="18" charset="0"/>
                          </a:rPr>
                          <m:t>0</m:t>
                        </m:r>
                      </m:sub>
                    </m:sSub>
                  </m:oMath>
                </a14:m>
                <a:r>
                  <a:rPr lang="en-US" altLang="zh-CN" dirty="0"/>
                  <a:t>.  </a:t>
                </a:r>
                <a:endParaRPr lang="en-US" altLang="zh-CN" dirty="0" smtClean="0"/>
              </a:p>
              <a:p>
                <a:pPr marL="0" indent="0">
                  <a:buNone/>
                </a:pPr>
                <a:endParaRPr lang="en-US" altLang="zh-CN" dirty="0" smtClean="0"/>
              </a:p>
              <a:p>
                <a:pPr marL="0" indent="0">
                  <a:buNone/>
                </a:pPr>
                <a:r>
                  <a:rPr lang="en-US" altLang="zh-CN" dirty="0" smtClean="0"/>
                  <a:t>Observability1: If </a:t>
                </a:r>
                <a:r>
                  <a:rPr lang="en-US" altLang="zh-CN" dirty="0"/>
                  <a:t>for </a:t>
                </a:r>
                <a:r>
                  <a:rPr lang="en-US" altLang="zh-CN" dirty="0" smtClean="0"/>
                  <a:t>every initial states </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en-US" altLang="zh-CN" dirty="0" smtClean="0"/>
                  <a:t>,</a:t>
                </a:r>
                <a:r>
                  <a:rPr lang="en-US" altLang="zh-CN" dirty="0"/>
                  <a:t> there is input </a:t>
                </a:r>
                <a:r>
                  <a:rPr lang="en-US" altLang="zh-CN" dirty="0" smtClean="0"/>
                  <a:t>sequence</a:t>
                </a:r>
              </a:p>
              <a:p>
                <a:pPr marL="0" indent="0">
                  <a:buNone/>
                </a:pPr>
                <a:r>
                  <a:rPr lang="en-US" altLang="zh-CN" dirty="0" smtClean="0"/>
                  <a:t> </a:t>
                </a:r>
                <a:r>
                  <a:rPr lang="en-US" altLang="zh-CN" sz="3000" i="1" dirty="0">
                    <a:latin typeface="Cambria Math" panose="02040503050406030204" pitchFamily="18" charset="0"/>
                  </a:rPr>
                  <a:t>U</a:t>
                </a:r>
                <a14:m>
                  <m:oMath xmlns:m="http://schemas.openxmlformats.org/officeDocument/2006/math">
                    <m:r>
                      <a:rPr lang="en-US" altLang="zh-CN" sz="3000" b="0" i="1" smtClean="0">
                        <a:latin typeface="Cambria Math" panose="02040503050406030204" pitchFamily="18" charset="0"/>
                      </a:rPr>
                      <m:t> </m:t>
                    </m:r>
                    <m:r>
                      <a:rPr lang="zh-CN" altLang="en-US" sz="3000" i="1">
                        <a:latin typeface="Cambria Math" panose="02040503050406030204" pitchFamily="18" charset="0"/>
                      </a:rPr>
                      <m:t>∈</m:t>
                    </m:r>
                  </m:oMath>
                </a14:m>
                <a:r>
                  <a:rPr lang="en-US" altLang="zh-CN" sz="3000" i="1" dirty="0">
                    <a:latin typeface="Cambria Math" panose="02040503050406030204" pitchFamily="18" charset="0"/>
                  </a:rPr>
                  <a:t> </a:t>
                </a:r>
                <a14:m>
                  <m:oMath xmlns:m="http://schemas.openxmlformats.org/officeDocument/2006/math">
                    <m:sSup>
                      <m:sSupPr>
                        <m:ctrlPr>
                          <a:rPr lang="zh-CN" altLang="en-US" sz="3000" i="1">
                            <a:latin typeface="Cambria Math" panose="02040503050406030204" pitchFamily="18" charset="0"/>
                          </a:rPr>
                        </m:ctrlPr>
                      </m:sSupPr>
                      <m:e>
                        <m:d>
                          <m:dPr>
                            <m:ctrlPr>
                              <a:rPr lang="zh-CN" altLang="en-US" sz="3000" i="1">
                                <a:latin typeface="Cambria Math" panose="02040503050406030204" pitchFamily="18" charset="0"/>
                              </a:rPr>
                            </m:ctrlPr>
                          </m:dPr>
                          <m:e>
                            <m:r>
                              <a:rPr lang="zh-CN" altLang="en-US" sz="3000" i="1">
                                <a:latin typeface="Cambria Math" panose="02040503050406030204" pitchFamily="18" charset="0"/>
                              </a:rPr>
                              <m:t>𝑢</m:t>
                            </m:r>
                          </m:e>
                        </m:d>
                      </m:e>
                      <m:sup>
                        <m:r>
                          <a:rPr lang="zh-CN" altLang="en-US" sz="3000" i="1">
                            <a:latin typeface="Cambria Math" panose="02040503050406030204" pitchFamily="18" charset="0"/>
                          </a:rPr>
                          <m:t>𝑝</m:t>
                        </m:r>
                      </m:sup>
                    </m:sSup>
                  </m:oMath>
                </a14:m>
                <a:r>
                  <a:rPr lang="en-US" altLang="zh-CN" dirty="0" smtClean="0"/>
                  <a:t>for some </a:t>
                </a:r>
                <a:r>
                  <a:rPr lang="en-US" altLang="zh-CN" sz="3000" i="1" dirty="0">
                    <a:latin typeface="Cambria Math" panose="02040503050406030204" pitchFamily="18" charset="0"/>
                  </a:rPr>
                  <a:t>p</a:t>
                </a:r>
                <a:r>
                  <a:rPr lang="zh-CN" altLang="en-US" sz="3000" i="1" dirty="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a:rPr lang="zh-CN" altLang="en-US" sz="3000" i="1">
                            <a:latin typeface="Cambria Math" panose="02040503050406030204" pitchFamily="18" charset="0"/>
                          </a:rPr>
                          <m:t>𝑍</m:t>
                        </m:r>
                      </m:e>
                      <m:sup>
                        <m:r>
                          <a:rPr lang="zh-CN" altLang="en-US" sz="3000" i="1">
                            <a:latin typeface="Cambria Math" panose="02040503050406030204" pitchFamily="18" charset="0"/>
                          </a:rPr>
                          <m:t>+</m:t>
                        </m:r>
                      </m:sup>
                    </m:sSup>
                  </m:oMath>
                </a14:m>
                <a:r>
                  <a:rPr lang="en-US" altLang="zh-CN" dirty="0"/>
                  <a:t>, </a:t>
                </a:r>
                <a:r>
                  <a:rPr lang="en-US" altLang="zh-CN" dirty="0" smtClean="0"/>
                  <a:t>such that for all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en-US" altLang="zh-CN" dirty="0" smtClean="0"/>
                  <a:t>,</a:t>
                </a:r>
                <a:r>
                  <a:rPr lang="zh-CN" altLang="en-US" dirty="0"/>
                  <a:t>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r>
                      <a:rPr lang="zh-CN" altLang="en-US">
                        <a:latin typeface="Cambria Math" panose="02040503050406030204" pitchFamily="18" charset="0"/>
                      </a:rPr>
                      <m:t>)</m:t>
                    </m:r>
                  </m:oMath>
                </a14:m>
                <a:r>
                  <a:rPr lang="en-US" altLang="zh-CN" dirty="0" smtClean="0"/>
                  <a:t> implies </a:t>
                </a:r>
                <a14:m>
                  <m:oMath xmlns:m="http://schemas.openxmlformats.org/officeDocument/2006/math">
                    <m:r>
                      <a:rPr lang="zh-CN" altLang="en-US" i="1">
                        <a:latin typeface="Cambria Math" panose="02040503050406030204" pitchFamily="18" charset="0"/>
                      </a:rPr>
                      <m:t>∃</m:t>
                    </m:r>
                  </m:oMath>
                </a14:m>
                <a:r>
                  <a:rPr lang="en-US" altLang="zh-CN" i="1" dirty="0" smtClean="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i="1">
                            <a:latin typeface="Cambria Math" panose="02040503050406030204" pitchFamily="18" charset="0"/>
                          </a:rPr>
                          <m:t>0</m:t>
                        </m:r>
                      </m:sup>
                    </m:sSup>
                    <m:r>
                      <a:rPr lang="zh-CN" altLang="en-US">
                        <a:latin typeface="Cambria Math" panose="02040503050406030204" pitchFamily="18" charset="0"/>
                      </a:rPr>
                      <m:t>)</m:t>
                    </m:r>
                  </m:oMath>
                </a14:m>
                <a:r>
                  <a:rPr lang="en-US" altLang="zh-CN" dirty="0" smtClean="0"/>
                  <a:t> </a:t>
                </a:r>
                <a:r>
                  <a:rPr lang="en-US" altLang="zh-CN" i="1" dirty="0">
                    <a:latin typeface="Cambria Math" panose="02040503050406030204" pitchFamily="18" charset="0"/>
                  </a:rPr>
                  <a:t>(</a:t>
                </a:r>
                <a:r>
                  <a:rPr lang="en-US" altLang="zh-CN" i="1" dirty="0" err="1">
                    <a:latin typeface="Cambria Math" panose="02040503050406030204" pitchFamily="18" charset="0"/>
                  </a:rPr>
                  <a:t>k</a:t>
                </a:r>
                <a:r>
                  <a:rPr lang="en-US" altLang="zh-CN" i="1" dirty="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smtClean="0"/>
                  <a:t>.</a:t>
                </a:r>
              </a:p>
              <a:p>
                <a:pPr marL="0" indent="0">
                  <a:buNone/>
                </a:pPr>
                <a:endParaRPr lang="en-US" altLang="zh-CN" dirty="0" smtClean="0"/>
              </a:p>
              <a:p>
                <a:pPr marL="0" indent="0">
                  <a:buNone/>
                </a:pPr>
                <a:r>
                  <a:rPr lang="en-US" altLang="zh-CN" dirty="0" smtClean="0"/>
                  <a:t>Observability2: If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𝑖</m:t>
                        </m:r>
                      </m:sup>
                    </m:sSup>
                  </m:oMath>
                </a14:m>
                <a:r>
                  <a:rPr lang="en-US" altLang="zh-CN" dirty="0" smtClean="0"/>
                  <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𝑗</m:t>
                        </m:r>
                      </m:sup>
                    </m:sSup>
                  </m:oMath>
                </a14:m>
                <a:r>
                  <a:rPr lang="en-US" altLang="zh-CN" dirty="0" smtClean="0"/>
                  <a:t>, there is an input sequence </a:t>
                </a:r>
                <a:r>
                  <a:rPr lang="en-US" altLang="zh-CN" sz="3000" i="1" dirty="0">
                    <a:latin typeface="Cambria Math" panose="02040503050406030204" pitchFamily="18" charset="0"/>
                  </a:rPr>
                  <a:t>U</a:t>
                </a:r>
                <a:r>
                  <a:rPr lang="en-US" altLang="zh-CN" sz="3000" i="1" dirty="0" smtClean="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smtClean="0"/>
                  <a:t> for some </a:t>
                </a:r>
                <a:r>
                  <a:rPr lang="en-US" altLang="zh-CN" sz="3000" i="1" dirty="0">
                    <a:latin typeface="Cambria Math" panose="02040503050406030204" pitchFamily="18" charset="0"/>
                  </a:rPr>
                  <a:t>p</a:t>
                </a:r>
                <a:r>
                  <a:rPr lang="zh-CN" altLang="en-US" sz="3000" i="1" dirty="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r>
                      <a:rPr lang="en-US" altLang="zh-CN" sz="3000" i="1">
                        <a:latin typeface="Cambria Math" panose="02040503050406030204" pitchFamily="18" charset="0"/>
                      </a:rPr>
                      <m:t> </m:t>
                    </m:r>
                    <m:sSup>
                      <m:sSupPr>
                        <m:ctrlPr>
                          <a:rPr lang="zh-CN" altLang="en-US" sz="3000" i="1">
                            <a:latin typeface="Cambria Math" panose="02040503050406030204" pitchFamily="18" charset="0"/>
                          </a:rPr>
                        </m:ctrlPr>
                      </m:sSupPr>
                      <m:e>
                        <m:r>
                          <a:rPr lang="zh-CN" altLang="en-US" sz="3000" i="1">
                            <a:latin typeface="Cambria Math" panose="02040503050406030204" pitchFamily="18" charset="0"/>
                          </a:rPr>
                          <m:t>𝑍</m:t>
                        </m:r>
                      </m:e>
                      <m:sup>
                        <m:r>
                          <a:rPr lang="zh-CN" altLang="en-US" sz="3000" i="1">
                            <a:latin typeface="Cambria Math" panose="02040503050406030204" pitchFamily="18" charset="0"/>
                          </a:rPr>
                          <m:t>+</m:t>
                        </m:r>
                      </m:sup>
                    </m:sSup>
                  </m:oMath>
                </a14:m>
                <a:r>
                  <a:rPr lang="en-US" altLang="zh-CN" dirty="0" smtClean="0"/>
                  <a:t>, such that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smtClean="0"/>
                  <a:t> implies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a:t>
                </a:r>
                <a:r>
                  <a:rPr lang="en-US" altLang="zh-CN" i="1" dirty="0" err="1">
                    <a:latin typeface="Cambria Math" panose="02040503050406030204" pitchFamily="18" charset="0"/>
                  </a:rPr>
                  <a:t>k</a:t>
                </a:r>
                <a:r>
                  <a:rPr lang="en-US" altLang="zh-CN" i="1" dirty="0" smtClean="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4038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Observability of BCNs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Observability3: If there exists an input sequence </a:t>
                </a:r>
                <a:r>
                  <a:rPr lang="en-US" altLang="zh-CN" i="1" dirty="0">
                    <a:latin typeface="Cambria Math" panose="02040503050406030204" pitchFamily="18" charset="0"/>
                  </a:rPr>
                  <a:t>U</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a:t> for </a:t>
                </a:r>
                <a:r>
                  <a:rPr lang="en-US" altLang="zh-CN" dirty="0" smtClean="0"/>
                  <a:t>some</a:t>
                </a:r>
              </a:p>
              <a:p>
                <a:pPr marL="0" indent="0">
                  <a:buNone/>
                </a:pPr>
                <a:r>
                  <a:rPr lang="en-US" altLang="zh-CN" dirty="0" smtClean="0"/>
                  <a:t> </a:t>
                </a:r>
                <a:r>
                  <a:rPr lang="en-US" altLang="zh-CN" i="1" dirty="0">
                    <a:latin typeface="Cambria Math" panose="02040503050406030204" pitchFamily="18" charset="0"/>
                  </a:rPr>
                  <a:t>p</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m:t>
                        </m:r>
                      </m:sup>
                    </m:sSup>
                  </m:oMath>
                </a14:m>
                <a:r>
                  <a:rPr lang="en-US" altLang="zh-CN" dirty="0" smtClean="0"/>
                  <a:t>,</a:t>
                </a:r>
                <a:r>
                  <a:rPr lang="en-US" altLang="zh-CN" dirty="0"/>
                  <a:t> such that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en-US" altLang="zh-CN" dirty="0"/>
                  <a:t>,</a:t>
                </a:r>
                <a:r>
                  <a:rPr lang="en-US" altLang="zh-CN" dirty="0" smtClean="0"/>
                  <a:t> </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oMath>
                </a14:m>
                <a:r>
                  <a:rPr lang="en-US" altLang="zh-CN" dirty="0" smtClean="0"/>
                  <a:t>,</a:t>
                </a:r>
                <a:endParaRPr lang="en-US" altLang="zh-CN" b="0" i="1" dirty="0" smtClean="0">
                  <a:latin typeface="Cambria Math" panose="02040503050406030204" pitchFamily="18" charset="0"/>
                </a:endParaRPr>
              </a:p>
              <a:p>
                <a:pPr marL="0" indent="0">
                  <a:buNone/>
                </a:pP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r>
                      <a:rPr lang="zh-CN" altLang="en-US">
                        <a:latin typeface="Cambria Math" panose="02040503050406030204" pitchFamily="18" charset="0"/>
                      </a:rPr>
                      <m:t>)</m:t>
                    </m:r>
                  </m:oMath>
                </a14:m>
                <a:r>
                  <a:rPr lang="en-US" altLang="zh-CN" dirty="0"/>
                  <a:t> implies</a:t>
                </a:r>
                <a:r>
                  <a:rPr lang="en-US" altLang="zh-CN" dirty="0" smtClean="0"/>
                  <a:t>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(k≤</a:t>
                </a:r>
                <a:r>
                  <a:rPr lang="en-US" altLang="zh-CN" i="1" dirty="0">
                    <a:latin typeface="Cambria Math" panose="02040503050406030204" pitchFamily="18" charset="0"/>
                  </a:rPr>
                  <a:t>p)</a:t>
                </a:r>
                <a:r>
                  <a:rPr lang="en-US" altLang="zh-CN" dirty="0"/>
                  <a:t>.</a:t>
                </a:r>
              </a:p>
              <a:p>
                <a:pPr marL="0" indent="0">
                  <a:buNone/>
                </a:pPr>
                <a:endParaRPr lang="zh-CN" altLang="en-US" dirty="0"/>
              </a:p>
              <a:p>
                <a:pPr marL="0" indent="0">
                  <a:buNone/>
                </a:pPr>
                <a:r>
                  <a:rPr lang="en-US" altLang="zh-CN" dirty="0" smtClean="0"/>
                  <a:t>Observability4: If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en-US" altLang="zh-CN" dirty="0"/>
                  <a:t>,</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r>
                      <a:rPr lang="en-US" altLang="zh-CN" i="1">
                        <a:latin typeface="Cambria Math" panose="02040503050406030204" pitchFamily="18" charset="0"/>
                      </a:rPr>
                      <m:t>, </m:t>
                    </m:r>
                  </m:oMath>
                </a14:m>
                <a:r>
                  <a:rPr lang="en-US" altLang="zh-CN" dirty="0" smtClean="0"/>
                  <a:t>for any </a:t>
                </a:r>
                <a:r>
                  <a:rPr lang="en-US" altLang="zh-CN" dirty="0"/>
                  <a:t>input sequence </a:t>
                </a:r>
                <a:r>
                  <a:rPr lang="en-US" altLang="zh-CN" i="1" dirty="0">
                    <a:latin typeface="Cambria Math" panose="02040503050406030204" pitchFamily="18" charset="0"/>
                  </a:rPr>
                  <a:t>U</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a:t> for </a:t>
                </a:r>
                <a:r>
                  <a:rPr lang="en-US" altLang="zh-CN" dirty="0" smtClean="0"/>
                  <a:t>some </a:t>
                </a:r>
                <a:r>
                  <a:rPr lang="en-US" altLang="zh-CN" i="1" dirty="0">
                    <a:latin typeface="Cambria Math" panose="02040503050406030204" pitchFamily="18" charset="0"/>
                  </a:rPr>
                  <a:t>p</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m:t>
                        </m:r>
                      </m:sup>
                    </m:sSup>
                    <m:r>
                      <m:rPr>
                        <m:nor/>
                      </m:rPr>
                      <a:rPr lang="en-US" altLang="zh-CN" dirty="0"/>
                      <m:t>,</m:t>
                    </m:r>
                    <m:r>
                      <a:rPr lang="en-US" altLang="zh-CN" b="0" i="1" dirty="0" smtClean="0">
                        <a:latin typeface="Cambria Math" panose="02040503050406030204" pitchFamily="18" charset="0"/>
                      </a:rPr>
                      <m:t>   </m:t>
                    </m:r>
                    <m:r>
                      <a:rPr lang="zh-CN" altLang="en-US" i="1">
                        <a:latin typeface="Cambria Math" panose="02040503050406030204" pitchFamily="18" charset="0"/>
                      </a:rPr>
                      <m:t>h</m:t>
                    </m:r>
                    <m:r>
                      <a:rPr lang="zh-CN" altLang="en-US" i="1">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i="1">
                        <a:latin typeface="Cambria Math" panose="02040503050406030204" pitchFamily="18" charset="0"/>
                      </a:rPr>
                      <m:t>)=</m:t>
                    </m:r>
                    <m:r>
                      <a:rPr lang="zh-CN" altLang="en-US" i="1">
                        <a:latin typeface="Cambria Math" panose="02040503050406030204" pitchFamily="18" charset="0"/>
                      </a:rPr>
                      <m:t>h</m:t>
                    </m:r>
                    <m:r>
                      <a:rPr lang="zh-CN" altLang="en-US" i="1">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0</m:t>
                                </m:r>
                              </m:sub>
                            </m:sSub>
                          </m:e>
                        </m:d>
                      </m:e>
                      <m:sup>
                        <m:r>
                          <a:rPr lang="en-US" altLang="zh-CN" i="1">
                            <a:latin typeface="Cambria Math" panose="02040503050406030204" pitchFamily="18" charset="0"/>
                          </a:rPr>
                          <m:t>𝑗</m:t>
                        </m:r>
                      </m:sup>
                    </m:sSup>
                    <m:r>
                      <a:rPr lang="zh-CN" altLang="en-US" i="1">
                        <a:latin typeface="Cambria Math" panose="02040503050406030204" pitchFamily="18" charset="0"/>
                      </a:rPr>
                      <m:t>)</m:t>
                    </m:r>
                  </m:oMath>
                </a14:m>
                <a:r>
                  <a:rPr lang="en-US" altLang="zh-CN" dirty="0"/>
                  <a:t> implies</a:t>
                </a:r>
                <a:r>
                  <a:rPr lang="en-US" altLang="zh-CN" dirty="0" smtClean="0"/>
                  <a:t>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a:t>
                </a:r>
                <a:r>
                  <a:rPr lang="en-US" altLang="zh-CN" i="1" dirty="0" err="1">
                    <a:latin typeface="Cambria Math" panose="02040503050406030204" pitchFamily="18" charset="0"/>
                  </a:rPr>
                  <a:t>k</a:t>
                </a:r>
                <a:r>
                  <a:rPr lang="en-US" altLang="zh-CN" i="1" dirty="0" smtClean="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a:t>.</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074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r>
              <a:rPr lang="zh-CN" altLang="zh-CN" dirty="0"/>
              <a:t/>
            </a:r>
            <a:br>
              <a:rPr lang="zh-CN"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85403"/>
                <a:ext cx="10515600" cy="4713471"/>
              </a:xfrm>
            </p:spPr>
            <p:txBody>
              <a:bodyPr>
                <a:normAutofit/>
              </a:bodyPr>
              <a:lstStyle/>
              <a:p>
                <a:r>
                  <a:rPr lang="en-US" altLang="zh-CN" dirty="0" smtClean="0"/>
                  <a:t>Some related notations in STP:</a:t>
                </a:r>
              </a:p>
              <a:p>
                <a:pPr marL="0" indent="0">
                  <a:buNone/>
                </a:pPr>
                <a14:m>
                  <m:oMath xmlns:m="http://schemas.openxmlformats.org/officeDocument/2006/math">
                    <m:sSup>
                      <m:sSupPr>
                        <m:ctrlPr>
                          <a:rPr lang="zh-CN" altLang="en-US" b="1" i="1">
                            <a:latin typeface="Cambria Math" panose="02040503050406030204" pitchFamily="18" charset="0"/>
                          </a:rPr>
                        </m:ctrlPr>
                      </m:sSupPr>
                      <m:e>
                        <m:r>
                          <a:rPr lang="zh-CN" altLang="en-US" b="1" i="1">
                            <a:latin typeface="Cambria Math" panose="02040503050406030204" pitchFamily="18" charset="0"/>
                          </a:rPr>
                          <m:t>𝟐</m:t>
                        </m:r>
                      </m:e>
                      <m:sup>
                        <m:r>
                          <a:rPr lang="zh-CN" altLang="en-US" b="1" i="1">
                            <a:latin typeface="Cambria Math" panose="02040503050406030204" pitchFamily="18" charset="0"/>
                          </a:rPr>
                          <m:t>𝑨</m:t>
                        </m:r>
                      </m:sup>
                    </m:sSup>
                  </m:oMath>
                </a14:m>
                <a:r>
                  <a:rPr lang="en-US" altLang="zh-CN" b="1" dirty="0" smtClean="0"/>
                  <a:t>:</a:t>
                </a:r>
                <a:r>
                  <a:rPr lang="en-US" altLang="zh-CN" dirty="0" smtClean="0"/>
                  <a:t> the power set of set A;</a:t>
                </a:r>
              </a:p>
              <a:p>
                <a:pPr marL="0" indent="0">
                  <a:buNone/>
                </a:pP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b="1" dirty="0" smtClean="0"/>
                  <a:t>:</a:t>
                </a:r>
                <a:r>
                  <a:rPr lang="en-US" altLang="zh-CN" dirty="0" smtClean="0"/>
                  <a:t> the set of positive integers;</a:t>
                </a:r>
              </a:p>
              <a:p>
                <a:pPr marL="0" indent="0">
                  <a:buNone/>
                </a:pPr>
                <a14:m>
                  <m:oMath xmlns:m="http://schemas.openxmlformats.org/officeDocument/2006/math">
                    <m:r>
                      <a:rPr lang="zh-CN" altLang="en-US">
                        <a:latin typeface="Cambria Math" panose="02040503050406030204" pitchFamily="18" charset="0"/>
                      </a:rPr>
                      <m:t>ℕ</m:t>
                    </m:r>
                  </m:oMath>
                </a14:m>
                <a:r>
                  <a:rPr lang="en-US" altLang="zh-CN" b="1" dirty="0" smtClean="0"/>
                  <a:t>:</a:t>
                </a:r>
                <a:r>
                  <a:rPr lang="en-US" altLang="zh-CN" dirty="0" smtClean="0"/>
                  <a:t> the set of natural numbers;</a:t>
                </a:r>
              </a:p>
              <a:p>
                <a:pPr marL="0" indent="0">
                  <a:buNone/>
                </a:pPr>
                <a:r>
                  <a:rPr lang="en-US" altLang="zh-CN" b="1" dirty="0"/>
                  <a:t>|A|: </a:t>
                </a:r>
                <a:r>
                  <a:rPr lang="en-US" altLang="zh-CN" dirty="0"/>
                  <a:t>the cardinality of set A</a:t>
                </a:r>
                <a:r>
                  <a:rPr lang="en-US" altLang="zh-CN" dirty="0" smtClean="0"/>
                  <a:t>;</a:t>
                </a:r>
              </a:p>
              <a:p>
                <a:pPr marL="0" indent="0">
                  <a:buNone/>
                </a:pPr>
                <a14:m>
                  <m:oMath xmlns:m="http://schemas.openxmlformats.org/officeDocument/2006/math">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𝜹</m:t>
                        </m:r>
                      </m:e>
                      <m:sub>
                        <m:r>
                          <a:rPr lang="zh-CN" altLang="en-US" b="1" i="1">
                            <a:latin typeface="Cambria Math" panose="02040503050406030204" pitchFamily="18" charset="0"/>
                          </a:rPr>
                          <m:t>𝒏</m:t>
                        </m:r>
                      </m:sub>
                      <m:sup>
                        <m:r>
                          <a:rPr lang="zh-CN" altLang="en-US" b="1" i="1">
                            <a:latin typeface="Cambria Math" panose="02040503050406030204" pitchFamily="18" charset="0"/>
                          </a:rPr>
                          <m:t>𝒊</m:t>
                        </m:r>
                      </m:sup>
                    </m:sSubSup>
                  </m:oMath>
                </a14:m>
                <a:r>
                  <a:rPr lang="en-US" altLang="zh-CN" b="1" dirty="0" smtClean="0"/>
                  <a:t>: </a:t>
                </a:r>
                <a:r>
                  <a:rPr lang="en-US" altLang="zh-CN" dirty="0" smtClean="0"/>
                  <a:t>the </a:t>
                </a:r>
                <a:r>
                  <a:rPr lang="en-US" altLang="zh-CN" dirty="0" err="1" smtClean="0"/>
                  <a:t>i-th</a:t>
                </a:r>
                <a:r>
                  <a:rPr lang="en-US" altLang="zh-CN" dirty="0" smtClean="0"/>
                  <a:t> column of the identity matrix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𝑛</m:t>
                        </m:r>
                      </m:sub>
                    </m:sSub>
                  </m:oMath>
                </a14:m>
                <a:r>
                  <a:rPr lang="en-US" altLang="zh-CN" dirty="0" smtClean="0"/>
                  <a:t>;</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1">
                            <a:latin typeface="Cambria Math" panose="02040503050406030204" pitchFamily="18" charset="0"/>
                          </a:rPr>
                          <m:t>𝒏</m:t>
                        </m:r>
                      </m:sub>
                    </m:sSub>
                    <m:r>
                      <a:rPr lang="en-US" altLang="zh-CN" b="1" i="1" smtClean="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i="1">
                            <a:latin typeface="Cambria Math" panose="02040503050406030204" pitchFamily="18" charset="0"/>
                          </a:rPr>
                          <m:t>𝟏</m:t>
                        </m:r>
                      </m:sub>
                    </m:sSub>
                    <m:r>
                      <a:rPr lang="en-US" altLang="zh-CN" b="1" i="1" smtClean="0">
                        <a:latin typeface="Cambria Math" panose="02040503050406030204" pitchFamily="18" charset="0"/>
                      </a:rPr>
                      <m:t>,.. .. </m:t>
                    </m:r>
                    <m:sSub>
                      <m:sSubPr>
                        <m:ctrlPr>
                          <a:rPr lang="zh-CN" altLang="en-US" b="1" i="1">
                            <a:latin typeface="Cambria Math" panose="02040503050406030204" pitchFamily="18" charset="0"/>
                          </a:rPr>
                        </m:ctrlPr>
                      </m:sSubPr>
                      <m:e>
                        <m:r>
                          <a:rPr lang="en-US" altLang="zh-CN" b="1" i="1" smtClean="0">
                            <a:latin typeface="Cambria Math" panose="02040503050406030204" pitchFamily="18" charset="0"/>
                          </a:rPr>
                          <m:t>,</m:t>
                        </m:r>
                        <m:r>
                          <a:rPr lang="zh-CN" altLang="en-US" b="1" i="1">
                            <a:latin typeface="Cambria Math" panose="02040503050406030204" pitchFamily="18" charset="0"/>
                          </a:rPr>
                          <m:t>𝒊</m:t>
                        </m:r>
                      </m:e>
                      <m:sub>
                        <m:r>
                          <a:rPr lang="en-US" altLang="zh-CN" b="1" i="0" smtClean="0">
                            <a:latin typeface="Cambria Math" panose="02040503050406030204" pitchFamily="18" charset="0"/>
                          </a:rPr>
                          <m:t>𝐬</m:t>
                        </m:r>
                      </m:sub>
                    </m:sSub>
                    <m:r>
                      <a:rPr lang="en-US" altLang="zh-CN" b="1" i="1" smtClean="0">
                        <a:latin typeface="Cambria Math" panose="02040503050406030204" pitchFamily="18" charset="0"/>
                      </a:rPr>
                      <m:t>]</m:t>
                    </m:r>
                    <m:r>
                      <a:rPr lang="zh-CN" altLang="en-US" b="1" i="1">
                        <a:latin typeface="Cambria Math" panose="02040503050406030204" pitchFamily="18" charset="0"/>
                      </a:rPr>
                      <m:t> </m:t>
                    </m:r>
                  </m:oMath>
                </a14:m>
                <a:r>
                  <a:rPr lang="en-US" altLang="zh-CN" b="1" dirty="0" smtClean="0"/>
                  <a:t>: </a:t>
                </a:r>
                <a:r>
                  <a:rPr lang="en-US" altLang="zh-CN" dirty="0" smtClean="0"/>
                  <a:t>the </a:t>
                </a:r>
                <a:r>
                  <a:rPr lang="en-US" altLang="zh-CN" dirty="0"/>
                  <a:t>logical </a:t>
                </a:r>
                <a:r>
                  <a:rPr lang="en-US" altLang="zh-CN" dirty="0" smtClean="0"/>
                  <a:t>matrix[</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𝛿</m:t>
                        </m:r>
                      </m:e>
                      <m:sub>
                        <m:r>
                          <a:rPr lang="zh-CN" altLang="en-US" i="1">
                            <a:latin typeface="Cambria Math" panose="02040503050406030204" pitchFamily="18" charset="0"/>
                          </a:rPr>
                          <m:t>𝑛</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a:latin typeface="Cambria Math" panose="02040503050406030204" pitchFamily="18" charset="0"/>
                              </a:rPr>
                              <m:t>1</m:t>
                            </m:r>
                          </m:sub>
                        </m:sSub>
                      </m:sup>
                    </m:sSubSup>
                  </m:oMath>
                </a14:m>
                <a:r>
                  <a:rPr lang="en-US" altLang="zh-CN" dirty="0" smtClean="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𝛿</m:t>
                        </m:r>
                      </m:e>
                      <m:sub>
                        <m:r>
                          <a:rPr lang="zh-CN" altLang="en-US" i="1">
                            <a:latin typeface="Cambria Math" panose="02040503050406030204" pitchFamily="18" charset="0"/>
                          </a:rPr>
                          <m:t>𝑛</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m:rPr>
                                <m:sty m:val="p"/>
                              </m:rPr>
                              <a:rPr lang="en-US" altLang="zh-CN" b="0" i="0" smtClean="0">
                                <a:latin typeface="Cambria Math" panose="02040503050406030204" pitchFamily="18" charset="0"/>
                              </a:rPr>
                              <m:t>s</m:t>
                            </m:r>
                          </m:sub>
                        </m:sSub>
                      </m:sup>
                    </m:sSubSup>
                  </m:oMath>
                </a14:m>
                <a:r>
                  <a:rPr lang="en-US" altLang="zh-CN" dirty="0" smtClean="0"/>
                  <a:t>];</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𝑳</m:t>
                        </m:r>
                      </m:e>
                      <m:sub>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𝒔</m:t>
                        </m:r>
                      </m:sub>
                    </m:sSub>
                    <m:r>
                      <a:rPr lang="zh-CN" altLang="en-US" b="1" i="1">
                        <a:latin typeface="Cambria Math" panose="02040503050406030204" pitchFamily="18" charset="0"/>
                      </a:rPr>
                      <m:t> </m:t>
                    </m:r>
                  </m:oMath>
                </a14:m>
                <a:r>
                  <a:rPr lang="en-US" altLang="zh-CN" b="1" dirty="0" smtClean="0"/>
                  <a:t>: </a:t>
                </a:r>
                <a:r>
                  <a:rPr lang="en-US" altLang="zh-CN" dirty="0" smtClean="0"/>
                  <a:t>the set of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1">
                        <a:latin typeface="Cambria Math" panose="02040503050406030204" pitchFamily="18" charset="0"/>
                      </a:rPr>
                      <m:t>𝑠</m:t>
                    </m:r>
                  </m:oMath>
                </a14:m>
                <a:r>
                  <a:rPr lang="en-US" altLang="zh-CN" dirty="0" smtClean="0"/>
                  <a:t> logical matrices; </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m:t>
                        </m:r>
                      </m:e>
                      <m:sub>
                        <m:r>
                          <a:rPr lang="zh-CN" altLang="en-US" b="1" i="1">
                            <a:latin typeface="Cambria Math" panose="02040503050406030204" pitchFamily="18" charset="0"/>
                          </a:rPr>
                          <m:t>𝒏</m:t>
                        </m:r>
                      </m:sub>
                    </m:sSub>
                  </m:oMath>
                </a14:m>
                <a:r>
                  <a:rPr lang="en-US" altLang="zh-CN" b="1" dirty="0" smtClean="0"/>
                  <a:t>:</a:t>
                </a:r>
                <a:r>
                  <a:rPr lang="en-US" altLang="zh-CN" b="1" dirty="0"/>
                  <a:t> </a:t>
                </a:r>
                <a:r>
                  <a:rPr lang="en-US" altLang="zh-CN" dirty="0"/>
                  <a:t>the set </a:t>
                </a:r>
                <a:r>
                  <a:rPr lang="en-US" altLang="zh-CN" dirty="0" smtClean="0"/>
                  <a:t>{</a:t>
                </a:r>
                <a14:m>
                  <m:oMath xmlns:m="http://schemas.openxmlformats.org/officeDocument/2006/math">
                    <m:sSubSup>
                      <m:sSubSupPr>
                        <m:ctrlPr>
                          <a:rPr lang="zh-CN" altLang="en-US" i="1">
                            <a:latin typeface="Cambria Math" panose="02040503050406030204" pitchFamily="18" charset="0"/>
                          </a:rPr>
                        </m:ctrlPr>
                      </m:sSubSupPr>
                      <m:e>
                        <m:r>
                          <a:rPr lang="zh-CN" altLang="en-US" b="0" i="1">
                            <a:latin typeface="Cambria Math" panose="02040503050406030204" pitchFamily="18" charset="0"/>
                          </a:rPr>
                          <m:t>𝛿</m:t>
                        </m:r>
                      </m:e>
                      <m:sub>
                        <m:r>
                          <a:rPr lang="zh-CN" altLang="en-US" b="0" i="1">
                            <a:latin typeface="Cambria Math" panose="02040503050406030204" pitchFamily="18" charset="0"/>
                          </a:rPr>
                          <m:t>𝑛</m:t>
                        </m:r>
                      </m:sub>
                      <m:sup>
                        <m:r>
                          <a:rPr lang="en-US" altLang="zh-CN" b="0" i="1" smtClean="0">
                            <a:latin typeface="Cambria Math" panose="02040503050406030204" pitchFamily="18" charset="0"/>
                          </a:rPr>
                          <m:t>1</m:t>
                        </m:r>
                      </m:sup>
                    </m:sSubSup>
                  </m:oMath>
                </a14:m>
                <a:r>
                  <a:rPr lang="en-US" altLang="zh-CN" dirty="0" smtClean="0"/>
                  <a:t>,......,</a:t>
                </a:r>
                <a:r>
                  <a:rPr lang="zh-CN" altLang="en-US" dirty="0" smtClean="0"/>
                  <a:t> </a:t>
                </a:r>
                <a14:m>
                  <m:oMath xmlns:m="http://schemas.openxmlformats.org/officeDocument/2006/math">
                    <m:sSubSup>
                      <m:sSubSupPr>
                        <m:ctrlPr>
                          <a:rPr lang="zh-CN" altLang="en-US" i="1">
                            <a:latin typeface="Cambria Math" panose="02040503050406030204" pitchFamily="18" charset="0"/>
                          </a:rPr>
                        </m:ctrlPr>
                      </m:sSubSupPr>
                      <m:e>
                        <m:r>
                          <a:rPr lang="zh-CN" altLang="en-US" b="0" i="1">
                            <a:latin typeface="Cambria Math" panose="02040503050406030204" pitchFamily="18" charset="0"/>
                          </a:rPr>
                          <m:t>𝛿</m:t>
                        </m:r>
                      </m:e>
                      <m:sub>
                        <m:r>
                          <a:rPr lang="zh-CN" altLang="en-US" b="0" i="1">
                            <a:latin typeface="Cambria Math" panose="02040503050406030204" pitchFamily="18" charset="0"/>
                          </a:rPr>
                          <m:t>𝑛</m:t>
                        </m:r>
                      </m:sub>
                      <m:sup>
                        <m:r>
                          <a:rPr lang="en-US" altLang="zh-CN" b="0" i="1" smtClean="0">
                            <a:latin typeface="Cambria Math" panose="02040503050406030204" pitchFamily="18" charset="0"/>
                          </a:rPr>
                          <m:t>𝑛</m:t>
                        </m:r>
                      </m:sup>
                    </m:sSubSup>
                  </m:oMath>
                </a14:m>
                <a:r>
                  <a:rPr lang="en-US" altLang="zh-CN" dirty="0" smtClean="0"/>
                  <a:t>}; </a:t>
                </a:r>
              </a:p>
              <a:p>
                <a:pPr marL="0" indent="0">
                  <a:buNone/>
                </a:pPr>
                <a:endParaRPr lang="en-US" altLang="zh-CN" dirty="0" smtClean="0"/>
              </a:p>
              <a:p>
                <a:pPr marL="0" indent="0">
                  <a:buNone/>
                </a:pPr>
                <a:endParaRPr lang="en-US" altLang="zh-CN" b="1"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85403"/>
                <a:ext cx="10515600" cy="4713471"/>
              </a:xfrm>
              <a:blipFill>
                <a:blip r:embed="rId3"/>
                <a:stretch>
                  <a:fillRect l="-1217" t="-2329" b="-2458"/>
                </a:stretch>
              </a:blipFill>
            </p:spPr>
            <p:txBody>
              <a:bodyPr/>
              <a:lstStyle/>
              <a:p>
                <a:r>
                  <a:rPr lang="zh-CN" altLang="en-US">
                    <a:noFill/>
                  </a:rPr>
                  <a:t> </a:t>
                </a:r>
              </a:p>
            </p:txBody>
          </p:sp>
        </mc:Fallback>
      </mc:AlternateContent>
      <p:sp>
        <p:nvSpPr>
          <p:cNvPr id="4" name="矩形 3"/>
          <p:cNvSpPr/>
          <p:nvPr/>
        </p:nvSpPr>
        <p:spPr>
          <a:xfrm>
            <a:off x="5843302" y="3243981"/>
            <a:ext cx="184731" cy="461665"/>
          </a:xfrm>
          <a:prstGeom prst="rect">
            <a:avLst/>
          </a:prstGeom>
        </p:spPr>
        <p:txBody>
          <a:bodyPr wrap="none">
            <a:spAutoFit/>
          </a:bodyPr>
          <a:lstStyle/>
          <a:p>
            <a:endParaRPr lang="zh-CN" altLang="en-US" sz="2400" dirty="0"/>
          </a:p>
        </p:txBody>
      </p:sp>
      <p:sp>
        <p:nvSpPr>
          <p:cNvPr id="5" name="矩形 4"/>
          <p:cNvSpPr/>
          <p:nvPr/>
        </p:nvSpPr>
        <p:spPr>
          <a:xfrm>
            <a:off x="5833780" y="3244334"/>
            <a:ext cx="184731" cy="461665"/>
          </a:xfrm>
          <a:prstGeom prst="rect">
            <a:avLst/>
          </a:prstGeom>
        </p:spPr>
        <p:txBody>
          <a:bodyPr wrap="none">
            <a:spAutoFit/>
          </a:bodyPr>
          <a:lstStyle/>
          <a:p>
            <a:endParaRPr lang="zh-CN" altLang="en-US" sz="2400" dirty="0"/>
          </a:p>
        </p:txBody>
      </p:sp>
      <p:sp>
        <p:nvSpPr>
          <p:cNvPr id="6" name="矩形 5"/>
          <p:cNvSpPr/>
          <p:nvPr/>
        </p:nvSpPr>
        <p:spPr>
          <a:xfrm>
            <a:off x="5853337" y="3239878"/>
            <a:ext cx="184731" cy="369332"/>
          </a:xfrm>
          <a:prstGeom prst="rect">
            <a:avLst/>
          </a:prstGeom>
        </p:spPr>
        <p:txBody>
          <a:bodyPr wrap="none">
            <a:spAutoFit/>
          </a:bodyPr>
          <a:lstStyle/>
          <a:p>
            <a:endParaRPr lang="zh-CN" altLang="en-US" dirty="0"/>
          </a:p>
        </p:txBody>
      </p:sp>
      <p:sp>
        <p:nvSpPr>
          <p:cNvPr id="7" name="矩形 6"/>
          <p:cNvSpPr/>
          <p:nvPr/>
        </p:nvSpPr>
        <p:spPr>
          <a:xfrm>
            <a:off x="5874369"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41221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p:sp>
        <p:nvSpPr>
          <p:cNvPr id="3" name="内容占位符 2"/>
          <p:cNvSpPr>
            <a:spLocks noGrp="1"/>
          </p:cNvSpPr>
          <p:nvPr>
            <p:ph idx="1"/>
          </p:nvPr>
        </p:nvSpPr>
        <p:spPr/>
        <p:txBody>
          <a:bodyPr/>
          <a:lstStyle/>
          <a:p>
            <a:r>
              <a:rPr lang="en-US" altLang="zh-CN" dirty="0" smtClean="0"/>
              <a:t>Definition </a:t>
            </a:r>
            <a:r>
              <a:rPr lang="en-US" altLang="zh-CN" dirty="0"/>
              <a:t>of </a:t>
            </a:r>
            <a:r>
              <a:rPr lang="en-US" altLang="zh-CN" dirty="0" err="1"/>
              <a:t>Kronecker</a:t>
            </a:r>
            <a:r>
              <a:rPr lang="en-US" altLang="zh-CN" dirty="0"/>
              <a:t> </a:t>
            </a:r>
            <a:r>
              <a:rPr lang="en-US" altLang="zh-CN" dirty="0" smtClean="0"/>
              <a:t>Product</a:t>
            </a:r>
            <a:endParaRPr lang="en-US" altLang="zh-CN" dirty="0"/>
          </a:p>
          <a:p>
            <a:pPr marL="0" indent="0">
              <a:buNone/>
            </a:pPr>
            <a:r>
              <a:rPr lang="en-US" altLang="zh-CN" dirty="0"/>
              <a:t>If </a:t>
            </a:r>
            <a:r>
              <a:rPr lang="en-US" altLang="zh-CN" sz="3200" i="1" dirty="0">
                <a:latin typeface="Cambria Math" panose="02040503050406030204" pitchFamily="18" charset="0"/>
              </a:rPr>
              <a:t>A</a:t>
            </a:r>
            <a:r>
              <a:rPr lang="en-US" altLang="zh-CN" dirty="0"/>
              <a:t> is an </a:t>
            </a:r>
            <a:r>
              <a:rPr lang="en-US" altLang="zh-CN" sz="3200" i="1" dirty="0">
                <a:latin typeface="Cambria Math" panose="02040503050406030204" pitchFamily="18" charset="0"/>
              </a:rPr>
              <a:t>m × n</a:t>
            </a:r>
            <a:r>
              <a:rPr lang="en-US" altLang="zh-CN" dirty="0"/>
              <a:t> matrix and </a:t>
            </a:r>
            <a:endParaRPr lang="en-US" altLang="zh-CN" dirty="0" smtClean="0"/>
          </a:p>
          <a:p>
            <a:pPr marL="0" indent="0">
              <a:buNone/>
            </a:pPr>
            <a:r>
              <a:rPr lang="en-US" altLang="zh-CN" sz="3200" i="1" dirty="0">
                <a:latin typeface="Cambria Math" panose="02040503050406030204" pitchFamily="18" charset="0"/>
              </a:rPr>
              <a:t>B</a:t>
            </a:r>
            <a:r>
              <a:rPr lang="en-US" altLang="zh-CN" dirty="0"/>
              <a:t> is </a:t>
            </a:r>
            <a:r>
              <a:rPr lang="en-US" altLang="zh-CN" dirty="0" smtClean="0"/>
              <a:t>a</a:t>
            </a:r>
            <a:r>
              <a:rPr lang="en-US" altLang="zh-CN" dirty="0"/>
              <a:t> </a:t>
            </a:r>
            <a:r>
              <a:rPr lang="en-US" altLang="zh-CN" sz="3200" i="1" dirty="0">
                <a:latin typeface="Cambria Math" panose="02040503050406030204" pitchFamily="18" charset="0"/>
              </a:rPr>
              <a:t>p × q</a:t>
            </a:r>
            <a:r>
              <a:rPr lang="en-US" altLang="zh-CN" dirty="0"/>
              <a:t> matrix, then the </a:t>
            </a:r>
            <a:endParaRPr lang="en-US" altLang="zh-CN" dirty="0" smtClean="0"/>
          </a:p>
          <a:p>
            <a:pPr marL="0" indent="0">
              <a:buNone/>
            </a:pPr>
            <a:r>
              <a:rPr lang="en-US" altLang="zh-CN" dirty="0" err="1" smtClean="0"/>
              <a:t>Kronecker</a:t>
            </a:r>
            <a:r>
              <a:rPr lang="en-US" altLang="zh-CN" dirty="0" smtClean="0"/>
              <a:t> </a:t>
            </a:r>
            <a:r>
              <a:rPr lang="en-US" altLang="zh-CN" dirty="0"/>
              <a:t>product </a:t>
            </a:r>
            <a:r>
              <a:rPr lang="en-US" altLang="zh-CN" sz="3200" i="1" dirty="0">
                <a:latin typeface="Cambria Math" panose="02040503050406030204" pitchFamily="18" charset="0"/>
              </a:rPr>
              <a:t>A ⊗ B</a:t>
            </a:r>
            <a:r>
              <a:rPr lang="en-US" altLang="zh-CN" dirty="0"/>
              <a:t> is </a:t>
            </a:r>
            <a:endParaRPr lang="en-US" altLang="zh-CN" dirty="0" smtClean="0"/>
          </a:p>
          <a:p>
            <a:pPr marL="0" indent="0">
              <a:buNone/>
            </a:pPr>
            <a:r>
              <a:rPr lang="en-US" altLang="zh-CN" dirty="0" smtClean="0"/>
              <a:t>the</a:t>
            </a:r>
            <a:r>
              <a:rPr lang="en-US" altLang="zh-CN" dirty="0"/>
              <a:t> </a:t>
            </a:r>
            <a:r>
              <a:rPr lang="en-US" altLang="zh-CN" sz="3200" i="1" dirty="0" err="1">
                <a:latin typeface="Cambria Math" panose="02040503050406030204" pitchFamily="18" charset="0"/>
              </a:rPr>
              <a:t>mp</a:t>
            </a:r>
            <a:r>
              <a:rPr lang="en-US" altLang="zh-CN" sz="3200" i="1" dirty="0">
                <a:latin typeface="Cambria Math" panose="02040503050406030204" pitchFamily="18" charset="0"/>
              </a:rPr>
              <a:t> × nq </a:t>
            </a:r>
            <a:r>
              <a:rPr lang="en-US" altLang="zh-CN" dirty="0" smtClean="0"/>
              <a:t>block </a:t>
            </a:r>
            <a:r>
              <a:rPr lang="en-US" altLang="zh-CN" dirty="0"/>
              <a:t>matrix:</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76" y="1540953"/>
            <a:ext cx="3638550" cy="13811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868" y="3057015"/>
            <a:ext cx="6515100" cy="2981325"/>
          </a:xfrm>
          <a:prstGeom prst="rect">
            <a:avLst/>
          </a:prstGeom>
        </p:spPr>
      </p:pic>
    </p:spTree>
    <p:extLst>
      <p:ext uri="{BB962C8B-B14F-4D97-AF65-F5344CB8AC3E}">
        <p14:creationId xmlns:p14="http://schemas.microsoft.com/office/powerpoint/2010/main" val="39316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smtClean="0"/>
                  <a:t>Definition of STP:</a:t>
                </a:r>
              </a:p>
              <a:p>
                <a:pPr marL="0" indent="0">
                  <a:buNone/>
                </a:pPr>
                <a:r>
                  <a:rPr lang="en-US" altLang="zh-CN" dirty="0" smtClean="0"/>
                  <a:t>Let  </a:t>
                </a:r>
                <a:r>
                  <a:rPr lang="en-US" altLang="zh-CN" i="1" dirty="0">
                    <a:latin typeface="Cambria Math" panose="02040503050406030204" pitchFamily="18" charset="0"/>
                  </a:rPr>
                  <a:t>A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m:t>
                        </m:r>
                        <m:r>
                          <a:rPr lang="zh-CN" altLang="en-US">
                            <a:latin typeface="Cambria Math" panose="02040503050406030204" pitchFamily="18" charset="0"/>
                          </a:rPr>
                          <m:t>×</m:t>
                        </m:r>
                        <m:r>
                          <a:rPr lang="zh-CN" altLang="en-US" i="1">
                            <a:latin typeface="Cambria Math" panose="02040503050406030204" pitchFamily="18" charset="0"/>
                          </a:rPr>
                          <m:t>𝑛</m:t>
                        </m:r>
                      </m:sub>
                    </m:sSub>
                  </m:oMath>
                </a14:m>
                <a:r>
                  <a:rPr lang="en-US" altLang="zh-CN" dirty="0" smtClean="0"/>
                  <a:t>,</a:t>
                </a:r>
                <a:r>
                  <a:rPr lang="en-US" altLang="zh-CN" dirty="0"/>
                  <a:t> </a:t>
                </a:r>
                <a:r>
                  <a:rPr lang="en-US" altLang="zh-CN" i="1" dirty="0">
                    <a:latin typeface="Cambria Math" panose="02040503050406030204" pitchFamily="18" charset="0"/>
                  </a:rPr>
                  <a:t>B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en-US" altLang="zh-CN" b="0" i="0" smtClean="0">
                            <a:latin typeface="Cambria Math" panose="02040503050406030204" pitchFamily="18" charset="0"/>
                          </a:rPr>
                          <m:t>p</m:t>
                        </m:r>
                        <m:r>
                          <a:rPr lang="zh-CN" altLang="en-US">
                            <a:latin typeface="Cambria Math" panose="02040503050406030204" pitchFamily="18" charset="0"/>
                          </a:rPr>
                          <m:t>×</m:t>
                        </m:r>
                        <m:r>
                          <a:rPr lang="en-US" altLang="zh-CN" b="0" i="1" smtClean="0">
                            <a:latin typeface="Cambria Math" panose="02040503050406030204" pitchFamily="18" charset="0"/>
                          </a:rPr>
                          <m:t>𝑞</m:t>
                        </m:r>
                      </m:sub>
                    </m:sSub>
                  </m:oMath>
                </a14:m>
                <a:r>
                  <a:rPr lang="en-US" altLang="zh-CN" dirty="0" smtClean="0"/>
                  <a:t>, and</a:t>
                </a:r>
                <a14:m>
                  <m:oMath xmlns:m="http://schemas.openxmlformats.org/officeDocument/2006/math">
                    <m:r>
                      <a:rPr lang="en-US" altLang="zh-CN" sz="3200" b="0" i="0" smtClean="0">
                        <a:latin typeface="Cambria Math" panose="02040503050406030204" pitchFamily="18" charset="0"/>
                      </a:rPr>
                      <m:t> </m:t>
                    </m:r>
                    <m:r>
                      <a:rPr lang="zh-CN" altLang="en-US" sz="3200" i="1">
                        <a:latin typeface="Cambria Math" panose="02040503050406030204" pitchFamily="18" charset="0"/>
                      </a:rPr>
                      <m:t>𝛼</m:t>
                    </m:r>
                    <m:r>
                      <a:rPr lang="en-US" altLang="zh-CN" sz="3200" i="1">
                        <a:latin typeface="Cambria Math" panose="02040503050406030204" pitchFamily="18" charset="0"/>
                      </a:rPr>
                      <m:t>=</m:t>
                    </m:r>
                    <m:r>
                      <m:rPr>
                        <m:sty m:val="p"/>
                      </m:rPr>
                      <a:rPr lang="en-US" altLang="zh-CN" sz="3200" i="1">
                        <a:latin typeface="Cambria Math" panose="02040503050406030204" pitchFamily="18" charset="0"/>
                      </a:rPr>
                      <m:t>lcm</m:t>
                    </m:r>
                    <m:r>
                      <a:rPr lang="en-US" altLang="zh-CN" sz="3200" i="1">
                        <a:latin typeface="Cambria Math" panose="02040503050406030204" pitchFamily="18" charset="0"/>
                      </a:rPr>
                      <m:t>(</m:t>
                    </m:r>
                    <m:r>
                      <m:rPr>
                        <m:sty m:val="p"/>
                      </m:rPr>
                      <a:rPr lang="en-US" altLang="zh-CN" sz="3200" i="1">
                        <a:latin typeface="Cambria Math" panose="02040503050406030204" pitchFamily="18" charset="0"/>
                      </a:rPr>
                      <m:t>n</m:t>
                    </m:r>
                    <m:r>
                      <m:rPr>
                        <m:nor/>
                      </m:rPr>
                      <a:rPr lang="en-US" altLang="zh-CN" sz="3200" dirty="0"/>
                      <m:t>,</m:t>
                    </m:r>
                    <m:r>
                      <a:rPr lang="en-US" altLang="zh-CN" sz="3200" b="0" i="1" dirty="0" smtClean="0">
                        <a:latin typeface="Cambria Math" panose="02040503050406030204" pitchFamily="18" charset="0"/>
                      </a:rPr>
                      <m:t>   </m:t>
                    </m:r>
                    <m:r>
                      <m:rPr>
                        <m:sty m:val="p"/>
                      </m:rPr>
                      <a:rPr lang="en-US" altLang="zh-CN" sz="3200" i="1">
                        <a:latin typeface="Cambria Math" panose="02040503050406030204" pitchFamily="18" charset="0"/>
                      </a:rPr>
                      <m:t>p</m:t>
                    </m:r>
                    <m:r>
                      <a:rPr lang="en-US" altLang="zh-CN" sz="3200" i="1">
                        <a:latin typeface="Cambria Math" panose="02040503050406030204" pitchFamily="18" charset="0"/>
                      </a:rPr>
                      <m:t>)</m:t>
                    </m:r>
                  </m:oMath>
                </a14:m>
                <a:r>
                  <a:rPr lang="en-US" altLang="zh-CN" i="1" dirty="0">
                    <a:latin typeface="Cambria Math" panose="02040503050406030204" pitchFamily="18" charset="0"/>
                  </a:rPr>
                  <a:t> </a:t>
                </a:r>
                <a:r>
                  <a:rPr lang="en-US" altLang="zh-CN" dirty="0" smtClean="0"/>
                  <a:t>be </a:t>
                </a:r>
                <a:r>
                  <a:rPr lang="en-US" altLang="zh-CN" dirty="0"/>
                  <a:t>the least common multiple of </a:t>
                </a:r>
                <a:r>
                  <a:rPr lang="en-US" altLang="zh-CN" i="1" dirty="0">
                    <a:latin typeface="Cambria Math" panose="02040503050406030204" pitchFamily="18" charset="0"/>
                  </a:rPr>
                  <a:t>n</a:t>
                </a:r>
                <a:r>
                  <a:rPr lang="en-US" altLang="zh-CN" i="1" dirty="0"/>
                  <a:t> </a:t>
                </a:r>
                <a:r>
                  <a:rPr lang="en-US" altLang="zh-CN" dirty="0"/>
                  <a:t>and </a:t>
                </a:r>
                <a:r>
                  <a:rPr lang="en-US" altLang="zh-CN" i="1" dirty="0">
                    <a:latin typeface="Cambria Math" panose="02040503050406030204" pitchFamily="18" charset="0"/>
                  </a:rPr>
                  <a:t>p</a:t>
                </a:r>
                <a:r>
                  <a:rPr lang="en-US" altLang="zh-CN" dirty="0"/>
                  <a:t>. </a:t>
                </a:r>
                <a:r>
                  <a:rPr lang="en-US" altLang="zh-CN" dirty="0" smtClean="0"/>
                  <a:t>The </a:t>
                </a:r>
                <a:r>
                  <a:rPr lang="en-US" altLang="zh-CN" dirty="0"/>
                  <a:t>STP of </a:t>
                </a:r>
                <a:r>
                  <a:rPr lang="en-US" altLang="zh-CN" i="1" dirty="0">
                    <a:latin typeface="Cambria Math" panose="02040503050406030204" pitchFamily="18" charset="0"/>
                  </a:rPr>
                  <a:t>A</a:t>
                </a:r>
                <a:r>
                  <a:rPr lang="en-US" altLang="zh-CN" i="1" dirty="0"/>
                  <a:t> </a:t>
                </a:r>
                <a:r>
                  <a:rPr lang="en-US" altLang="zh-CN" dirty="0"/>
                  <a:t>and </a:t>
                </a:r>
                <a:r>
                  <a:rPr lang="en-US" altLang="zh-CN" i="1" dirty="0">
                    <a:latin typeface="Cambria Math" panose="02040503050406030204" pitchFamily="18" charset="0"/>
                  </a:rPr>
                  <a:t>B</a:t>
                </a:r>
                <a:r>
                  <a:rPr lang="en-US" altLang="zh-CN" i="1" dirty="0"/>
                  <a:t> </a:t>
                </a:r>
                <a:r>
                  <a:rPr lang="en-US" altLang="zh-CN" dirty="0"/>
                  <a:t>is </a:t>
                </a:r>
                <a:r>
                  <a:rPr lang="en-US" altLang="zh-CN" dirty="0" smtClean="0"/>
                  <a:t>defined as :</a:t>
                </a:r>
              </a:p>
              <a:p>
                <a:pPr marL="0" indent="0">
                  <a:buNone/>
                </a:pPr>
                <a:r>
                  <a:rPr lang="en-US" altLang="zh-CN" sz="3200" i="1" dirty="0" smtClean="0">
                    <a:latin typeface="Cambria Math" panose="02040503050406030204" pitchFamily="18" charset="0"/>
                  </a:rPr>
                  <a:t>A</a:t>
                </a:r>
                <a14:m>
                  <m:oMath xmlns:m="http://schemas.openxmlformats.org/officeDocument/2006/math">
                    <m:sSup>
                      <m:sSupPr>
                        <m:ctrlPr>
                          <a:rPr lang="zh-CN" altLang="en-US" sz="3200" i="1">
                            <a:latin typeface="Cambria Math" panose="02040503050406030204" pitchFamily="18" charset="0"/>
                          </a:rPr>
                        </m:ctrlPr>
                      </m:sSupPr>
                      <m:e>
                        <m:r>
                          <a:rPr lang="zh-CN" altLang="en-US" sz="3200">
                            <a:latin typeface="Cambria Math" panose="02040503050406030204" pitchFamily="18" charset="0"/>
                          </a:rPr>
                          <m:t>×</m:t>
                        </m:r>
                      </m:e>
                      <m:sup>
                        <m:r>
                          <a:rPr lang="zh-CN" altLang="en-US" sz="3200">
                            <a:latin typeface="Cambria Math" panose="02040503050406030204" pitchFamily="18" charset="0"/>
                          </a:rPr>
                          <m:t>∗</m:t>
                        </m:r>
                      </m:sup>
                    </m:sSup>
                  </m:oMath>
                </a14:m>
                <a:r>
                  <a:rPr lang="en-US" altLang="zh-CN" sz="3200" i="1" dirty="0" smtClean="0">
                    <a:latin typeface="Cambria Math" panose="02040503050406030204" pitchFamily="18" charset="0"/>
                  </a:rPr>
                  <a:t>B</a:t>
                </a:r>
                <a:r>
                  <a:rPr lang="en-US" altLang="zh-CN" sz="3200" i="1" dirty="0">
                    <a:latin typeface="Cambria Math" panose="02040503050406030204" pitchFamily="18" charset="0"/>
                  </a:rPr>
                  <a:t>=(A</a:t>
                </a:r>
                <a:r>
                  <a:rPr lang="en-US" altLang="zh-CN" sz="3200" i="1" dirty="0" smtClean="0">
                    <a:latin typeface="Cambria Math" panose="02040503050406030204" pitchFamily="18" charset="0"/>
                  </a:rPr>
                  <a:t> </a:t>
                </a:r>
                <a14:m>
                  <m:oMath xmlns:m="http://schemas.openxmlformats.org/officeDocument/2006/math">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𝐼</m:t>
                        </m:r>
                      </m:e>
                      <m:sub>
                        <m:f>
                          <m:fPr>
                            <m:type m:val="lin"/>
                            <m:ctrlPr>
                              <a:rPr lang="zh-CN" altLang="en-US" sz="3200" i="1">
                                <a:latin typeface="Cambria Math" panose="02040503050406030204" pitchFamily="18" charset="0"/>
                              </a:rPr>
                            </m:ctrlPr>
                          </m:fPr>
                          <m:num>
                            <m:r>
                              <a:rPr lang="zh-CN" altLang="en-US" sz="3200" i="1">
                                <a:latin typeface="Cambria Math" panose="02040503050406030204" pitchFamily="18" charset="0"/>
                              </a:rPr>
                              <m:t>𝛼</m:t>
                            </m:r>
                          </m:num>
                          <m:den>
                            <m:r>
                              <a:rPr lang="zh-CN" altLang="en-US" sz="3200" i="1">
                                <a:latin typeface="Cambria Math" panose="02040503050406030204" pitchFamily="18" charset="0"/>
                              </a:rPr>
                              <m:t>𝑛</m:t>
                            </m:r>
                          </m:den>
                        </m:f>
                      </m:sub>
                    </m:sSub>
                  </m:oMath>
                </a14:m>
                <a:r>
                  <a:rPr lang="en-US" altLang="zh-CN" sz="3200" i="1" dirty="0">
                    <a:latin typeface="Cambria Math" panose="02040503050406030204" pitchFamily="18" charset="0"/>
                  </a:rPr>
                  <a:t>)(B</a:t>
                </a:r>
                <a14:m>
                  <m:oMath xmlns:m="http://schemas.openxmlformats.org/officeDocument/2006/math">
                    <m:r>
                      <a:rPr lang="en-US" altLang="zh-CN" sz="3200" b="0" i="1" smtClean="0">
                        <a:latin typeface="Cambria Math" panose="02040503050406030204" pitchFamily="18" charset="0"/>
                      </a:rPr>
                      <m:t> </m:t>
                    </m:r>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𝐼</m:t>
                        </m:r>
                      </m:e>
                      <m:sub>
                        <m:f>
                          <m:fPr>
                            <m:type m:val="lin"/>
                            <m:ctrlPr>
                              <a:rPr lang="zh-CN" altLang="en-US" sz="3200" i="1">
                                <a:latin typeface="Cambria Math" panose="02040503050406030204" pitchFamily="18" charset="0"/>
                              </a:rPr>
                            </m:ctrlPr>
                          </m:fPr>
                          <m:num>
                            <m:r>
                              <a:rPr lang="zh-CN" altLang="en-US" sz="3200" i="1">
                                <a:latin typeface="Cambria Math" panose="02040503050406030204" pitchFamily="18" charset="0"/>
                              </a:rPr>
                              <m:t>𝛼</m:t>
                            </m:r>
                          </m:num>
                          <m:den>
                            <m:r>
                              <a:rPr lang="en-US" altLang="zh-CN" sz="3200" i="1">
                                <a:latin typeface="Cambria Math" panose="02040503050406030204" pitchFamily="18" charset="0"/>
                              </a:rPr>
                              <m:t>𝑝</m:t>
                            </m:r>
                          </m:den>
                        </m:f>
                      </m:sub>
                    </m:sSub>
                  </m:oMath>
                </a14:m>
                <a:r>
                  <a:rPr lang="en-US" altLang="zh-CN" sz="3200" i="1" dirty="0">
                    <a:latin typeface="Cambria Math" panose="02040503050406030204" pitchFamily="18" charset="0"/>
                  </a:rPr>
                  <a:t>)</a:t>
                </a:r>
                <a:r>
                  <a:rPr lang="en-US" altLang="zh-CN" dirty="0" smtClean="0"/>
                  <a:t>, where </a:t>
                </a:r>
                <a14:m>
                  <m:oMath xmlns:m="http://schemas.openxmlformats.org/officeDocument/2006/math">
                    <m:r>
                      <a:rPr lang="zh-CN" altLang="en-US">
                        <a:latin typeface="Cambria Math" panose="02040503050406030204" pitchFamily="18" charset="0"/>
                      </a:rPr>
                      <m:t>⊗</m:t>
                    </m:r>
                  </m:oMath>
                </a14:m>
                <a:r>
                  <a:rPr lang="en-US" altLang="zh-CN" dirty="0" smtClean="0"/>
                  <a:t>denotes the </a:t>
                </a:r>
                <a:r>
                  <a:rPr lang="en-US" altLang="zh-CN" dirty="0" err="1" smtClean="0"/>
                  <a:t>Kronecker</a:t>
                </a:r>
                <a:r>
                  <a:rPr lang="en-US" altLang="zh-CN" dirty="0"/>
                  <a:t> </a:t>
                </a:r>
                <a:r>
                  <a:rPr lang="en-US" altLang="zh-CN" dirty="0" smtClean="0"/>
                  <a:t>product.</a:t>
                </a:r>
                <a:r>
                  <a:rPr lang="zh-CN" altLang="en-US" dirty="0"/>
                  <a:t> </a:t>
                </a:r>
                <a:endParaRPr lang="en-US" altLang="zh-CN" dirty="0" smtClean="0"/>
              </a:p>
              <a:p>
                <a:pPr marL="0" indent="0">
                  <a:buNone/>
                </a:pPr>
                <a:endParaRPr lang="en-US" altLang="zh-CN" dirty="0" smtClean="0"/>
              </a:p>
              <a:p>
                <a:pPr marL="0" indent="0">
                  <a:buNone/>
                </a:pPr>
                <a:r>
                  <a:rPr lang="en-US" altLang="zh-CN" dirty="0"/>
                  <a:t>I</a:t>
                </a:r>
                <a:r>
                  <a:rPr lang="en-US" altLang="zh-CN" dirty="0" smtClean="0"/>
                  <a:t>t </a:t>
                </a:r>
                <a:r>
                  <a:rPr lang="en-US" altLang="zh-CN" dirty="0"/>
                  <a:t>is easy to see that the conventional product </a:t>
                </a:r>
                <a:r>
                  <a:rPr lang="en-US" altLang="zh-CN" dirty="0" smtClean="0"/>
                  <a:t>of matrices </a:t>
                </a:r>
                <a:r>
                  <a:rPr lang="en-US" altLang="zh-CN" dirty="0"/>
                  <a:t>is a particular case of STP. Since STP keeps most </a:t>
                </a:r>
                <a:r>
                  <a:rPr lang="en-US" altLang="zh-CN" dirty="0" smtClean="0"/>
                  <a:t>properties of </a:t>
                </a:r>
                <a:r>
                  <a:rPr lang="en-US" altLang="zh-CN" dirty="0"/>
                  <a:t>the conventional product </a:t>
                </a:r>
                <a:r>
                  <a:rPr lang="en-US" altLang="zh-CN" dirty="0" smtClean="0"/>
                  <a:t>, </a:t>
                </a:r>
                <a:r>
                  <a:rPr lang="en-US" altLang="zh-CN" dirty="0"/>
                  <a:t>the associative law, the </a:t>
                </a:r>
                <a:r>
                  <a:rPr lang="en-US" altLang="zh-CN" dirty="0" smtClean="0"/>
                  <a:t>distributive law</a:t>
                </a:r>
                <a:r>
                  <a:rPr lang="en-US" altLang="zh-CN" dirty="0"/>
                  <a:t>, etc., we usually omit the symbol “</a:t>
                </a:r>
                <a14:m>
                  <m:oMath xmlns:m="http://schemas.openxmlformats.org/officeDocument/2006/math">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m:t>
                        </m:r>
                      </m:sup>
                    </m:sSup>
                  </m:oMath>
                </a14:m>
                <a:r>
                  <a:rPr lang="en-US" altLang="zh-CN" dirty="0"/>
                  <a:t>” hereinafter.</a:t>
                </a:r>
              </a:p>
              <a:p>
                <a:pPr marL="0" indent="0">
                  <a:buNone/>
                </a:pP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07" t="-32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1009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Conversion process.</a:t>
                </a:r>
              </a:p>
              <a:p>
                <a:pPr marL="0" indent="0">
                  <a:buNone/>
                </a:pPr>
                <a:r>
                  <a:rPr lang="en-US" altLang="zh-CN" dirty="0" smtClean="0"/>
                  <a:t>Assume a BCN has two state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is represented by</a:t>
                </a:r>
                <a:r>
                  <a:rPr lang="zh-CN" altLang="en-US" b="1"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𝜹</m:t>
                        </m:r>
                      </m:e>
                      <m:sub>
                        <m:r>
                          <a:rPr lang="en-US" altLang="zh-CN" i="1">
                            <a:latin typeface="Cambria Math" panose="02040503050406030204" pitchFamily="18" charset="0"/>
                          </a:rPr>
                          <m:t>𝟐</m:t>
                        </m:r>
                      </m:sub>
                      <m:sup>
                        <m:r>
                          <a:rPr lang="zh-CN" altLang="en-US" i="1">
                            <a:latin typeface="Cambria Math" panose="02040503050406030204" pitchFamily="18" charset="0"/>
                          </a:rPr>
                          <m:t>𝒊</m:t>
                        </m:r>
                      </m:sup>
                    </m:sSubSup>
                  </m:oMath>
                </a14:m>
                <a:r>
                  <a:rPr lang="en-US" altLang="zh-CN" dirty="0" smtClean="0"/>
                  <a:t>, then</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𝑡</m:t>
                    </m:r>
                    <m:r>
                      <a:rPr lang="zh-CN" altLang="en-US" i="1">
                        <a:latin typeface="Cambria Math" panose="02040503050406030204" pitchFamily="18" charset="0"/>
                      </a:rPr>
                      <m:t>)</m:t>
                    </m:r>
                  </m:oMath>
                </a14:m>
                <a:r>
                  <a:rPr lang="en-US" altLang="zh-CN" i="1" dirty="0" smtClean="0">
                    <a:latin typeface="Cambria Math" panose="02040503050406030204" pitchFamily="18" charset="0"/>
                  </a:rPr>
                  <a:t>= A</a:t>
                </a:r>
                <a:r>
                  <a:rPr lang="zh-CN" altLang="en-US" i="1" dirty="0" smtClean="0">
                    <a:latin typeface="Cambria Math" panose="02040503050406030204" pitchFamily="18" charset="0"/>
                  </a:rPr>
                  <a:t> </a:t>
                </a:r>
                <a14:m>
                  <m:oMath xmlns:m="http://schemas.openxmlformats.org/officeDocument/2006/math">
                    <m:r>
                      <a:rPr lang="zh-CN" altLang="en-US">
                        <a:latin typeface="Cambria Math" panose="02040503050406030204" pitchFamily="18" charset="0"/>
                      </a:rPr>
                      <m:t>×</m:t>
                    </m:r>
                    <m:r>
                      <a:rPr lang="en-US" altLang="zh-CN" b="0" i="1" smtClean="0">
                        <a:latin typeface="Cambria Math" panose="02040503050406030204" pitchFamily="18" charset="0"/>
                      </a:rPr>
                      <m:t>𝐵</m:t>
                    </m:r>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𝑁</m:t>
                        </m:r>
                      </m:sub>
                    </m:sSub>
                    <m:r>
                      <a:rPr lang="en-US" altLang="zh-CN"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m:rPr>
                        <m:nor/>
                      </m:rPr>
                      <a:rPr lang="en-US" altLang="zh-CN" dirty="0"/>
                      <m:t>,</m:t>
                    </m:r>
                  </m:oMath>
                </a14:m>
                <a:r>
                  <a:rPr lang="en-US" altLang="zh-CN" dirty="0" smtClean="0"/>
                  <a:t> is the STP of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So do the input nodes and output nodes of the BCN.</a:t>
                </a:r>
              </a:p>
              <a:p>
                <a:pPr marL="0" indent="0">
                  <a:buNone/>
                </a:pPr>
                <a:endParaRPr lang="en-US" altLang="zh-CN" dirty="0" smtClean="0"/>
              </a:p>
              <a:p>
                <a:pPr marL="0" indent="0">
                  <a:buNone/>
                </a:pPr>
                <a:r>
                  <a:rPr lang="en-US" altLang="zh-CN" dirty="0" smtClean="0"/>
                  <a:t>And then use the matrices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𝐿</m:t>
                    </m:r>
                  </m:oMath>
                </a14:m>
                <a:r>
                  <a:rPr lang="en-US" altLang="zh-CN" dirty="0" smtClean="0"/>
                  <a:t> and </a:t>
                </a:r>
                <a14:m>
                  <m:oMath xmlns:m="http://schemas.openxmlformats.org/officeDocument/2006/math">
                    <m:r>
                      <a:rPr lang="zh-CN" altLang="en-US" i="1">
                        <a:latin typeface="Cambria Math" panose="02040503050406030204" pitchFamily="18" charset="0"/>
                      </a:rPr>
                      <m:t>𝐻</m:t>
                    </m:r>
                    <m:r>
                      <a:rPr lang="en-US" altLang="zh-CN" b="0" i="1" smtClean="0">
                        <a:latin typeface="Cambria Math" panose="02040503050406030204" pitchFamily="18" charset="0"/>
                      </a:rPr>
                      <m:t> </m:t>
                    </m:r>
                  </m:oMath>
                </a14:m>
                <a:r>
                  <a:rPr lang="en-US" altLang="zh-CN" dirty="0" smtClean="0"/>
                  <a:t>to represent the relations of </a:t>
                </a:r>
                <a:r>
                  <a:rPr lang="en-US" altLang="zh-CN" dirty="0"/>
                  <a:t>state </a:t>
                </a:r>
                <a:r>
                  <a:rPr lang="en-US" altLang="zh-CN" dirty="0" smtClean="0"/>
                  <a:t>nodes,</a:t>
                </a:r>
                <a:r>
                  <a:rPr lang="en-US" altLang="zh-CN" dirty="0"/>
                  <a:t> input </a:t>
                </a:r>
                <a:r>
                  <a:rPr lang="en-US" altLang="zh-CN" dirty="0" smtClean="0"/>
                  <a:t>nodes and </a:t>
                </a:r>
                <a:r>
                  <a:rPr lang="en-US" altLang="zh-CN" dirty="0"/>
                  <a:t>output nodes of the </a:t>
                </a:r>
                <a:r>
                  <a:rPr lang="en-US" altLang="zh-CN" dirty="0" smtClean="0"/>
                  <a:t>BCN.</a:t>
                </a:r>
                <a:endParaRPr lang="zh-CN" altLang="en-US"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816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Using the STP of matrices, BCNs can </a:t>
                </a:r>
                <a:r>
                  <a:rPr lang="en-US" altLang="zh-CN" dirty="0"/>
                  <a:t>be equivalently represented </a:t>
                </a:r>
                <a:r>
                  <a:rPr lang="en-US" altLang="zh-CN" dirty="0" smtClean="0"/>
                  <a:t>in the </a:t>
                </a:r>
                <a:r>
                  <a:rPr lang="en-US" altLang="zh-CN" dirty="0"/>
                  <a:t>following algebraic </a:t>
                </a:r>
                <a:r>
                  <a:rPr lang="en-US" altLang="zh-CN" dirty="0" smtClean="0"/>
                  <a:t>form:</a:t>
                </a:r>
              </a:p>
              <a:p>
                <a:pPr marL="0" indent="0">
                  <a:buNone/>
                </a:pPr>
                <a:r>
                  <a:rPr lang="zh-CN" altLang="en-US" dirty="0" smtClean="0"/>
                  <a:t> </a:t>
                </a:r>
                <a14:m>
                  <m:oMath xmlns:m="http://schemas.openxmlformats.org/officeDocument/2006/math">
                    <m:d>
                      <m:dPr>
                        <m:begChr m:val=""/>
                        <m:ctrlPr>
                          <a:rPr lang="zh-CN" altLang="en-US" i="1" smtClean="0">
                            <a:latin typeface="Cambria Math" panose="02040503050406030204" pitchFamily="18" charset="0"/>
                          </a:rPr>
                        </m:ctrlPr>
                      </m:dPr>
                      <m:e>
                        <m:r>
                          <a:rPr lang="zh-CN" altLang="en-US" b="0" i="1">
                            <a:latin typeface="Cambria Math" panose="02040503050406030204" pitchFamily="18" charset="0"/>
                          </a:rPr>
                          <m:t>𝑥</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1</m:t>
                        </m:r>
                        <m:r>
                          <a:rPr lang="zh-CN" altLang="en-US" b="0">
                            <a:latin typeface="Cambria Math" panose="02040503050406030204" pitchFamily="18" charset="0"/>
                          </a:rPr>
                          <m:t>)=</m:t>
                        </m:r>
                        <m:r>
                          <a:rPr lang="zh-CN" altLang="en-US" b="0" i="1">
                            <a:latin typeface="Cambria Math" panose="02040503050406030204" pitchFamily="18" charset="0"/>
                          </a:rPr>
                          <m:t>𝐿𝑢</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𝑥</m:t>
                        </m:r>
                        <m:r>
                          <a:rPr lang="zh-CN" altLang="en-US" b="0">
                            <a:latin typeface="Cambria Math" panose="02040503050406030204" pitchFamily="18" charset="0"/>
                          </a:rPr>
                          <m:t>(</m:t>
                        </m:r>
                        <m:r>
                          <a:rPr lang="zh-CN" altLang="en-US" b="0" i="1">
                            <a:latin typeface="Cambria Math" panose="02040503050406030204" pitchFamily="18" charset="0"/>
                          </a:rPr>
                          <m:t>𝑡</m:t>
                        </m:r>
                      </m:e>
                    </m:d>
                  </m:oMath>
                </a14:m>
                <a:endParaRPr lang="zh-CN" altLang="en-US" dirty="0"/>
              </a:p>
              <a:p>
                <a:pPr marL="0" indent="0">
                  <a:buNone/>
                </a:pPr>
                <a:r>
                  <a:rPr lang="zh-CN" altLang="en-US" dirty="0" smtClean="0"/>
                  <a:t> </a:t>
                </a:r>
                <a14:m>
                  <m:oMath xmlns:m="http://schemas.openxmlformats.org/officeDocument/2006/math">
                    <m:d>
                      <m:dPr>
                        <m:begChr m:val=""/>
                        <m:ctrlPr>
                          <a:rPr lang="zh-CN" altLang="en-US" i="1">
                            <a:latin typeface="Cambria Math" panose="02040503050406030204" pitchFamily="18" charset="0"/>
                          </a:rPr>
                        </m:ctrlPr>
                      </m:dPr>
                      <m:e>
                        <m:r>
                          <a:rPr lang="zh-CN" altLang="en-US" b="0" i="1">
                            <a:latin typeface="Cambria Math" panose="02040503050406030204" pitchFamily="18" charset="0"/>
                          </a:rPr>
                          <m:t>𝑦</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𝐻𝑥</m:t>
                        </m:r>
                        <m:r>
                          <a:rPr lang="zh-CN" altLang="en-US" b="0">
                            <a:latin typeface="Cambria Math" panose="02040503050406030204" pitchFamily="18" charset="0"/>
                          </a:rPr>
                          <m:t>(</m:t>
                        </m:r>
                        <m:r>
                          <a:rPr lang="zh-CN" altLang="en-US" b="0" i="1">
                            <a:latin typeface="Cambria Math" panose="02040503050406030204" pitchFamily="18" charset="0"/>
                          </a:rPr>
                          <m:t>𝑡</m:t>
                        </m:r>
                      </m:e>
                    </m:d>
                  </m:oMath>
                </a14:m>
                <a:endParaRPr lang="en-US" altLang="zh-CN" dirty="0" smtClean="0"/>
              </a:p>
              <a:p>
                <a:pPr marL="0" indent="0">
                  <a:buNone/>
                </a:pPr>
                <a:r>
                  <a:rPr lang="en-US" altLang="zh-CN" dirty="0" smtClean="0"/>
                  <a:t>Where </a:t>
                </a:r>
                <a:r>
                  <a:rPr lang="en-US" altLang="zh-CN" i="1" dirty="0">
                    <a:latin typeface="Cambria Math" panose="02040503050406030204" pitchFamily="18" charset="0"/>
                  </a:rPr>
                  <a:t>x</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𝑁</m:t>
                        </m:r>
                      </m:sub>
                    </m:sSub>
                  </m:oMath>
                </a14:m>
                <a:r>
                  <a:rPr lang="en-US" altLang="zh-CN" dirty="0" smtClean="0"/>
                  <a:t>, </a:t>
                </a:r>
                <a:r>
                  <a:rPr lang="en-US" altLang="zh-CN" i="1" dirty="0" smtClean="0">
                    <a:latin typeface="Cambria Math" panose="02040503050406030204" pitchFamily="18" charset="0"/>
                  </a:rPr>
                  <a:t>u</a:t>
                </a:r>
                <a:r>
                  <a:rPr lang="zh-CN" altLang="en-US" i="1" dirty="0" smtClean="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𝑀</m:t>
                        </m:r>
                      </m:sub>
                    </m:sSub>
                  </m:oMath>
                </a14:m>
                <a:r>
                  <a:rPr lang="en-US" altLang="zh-CN" dirty="0"/>
                  <a:t> , and </a:t>
                </a:r>
                <a:r>
                  <a:rPr lang="en-US" altLang="zh-CN" i="1" dirty="0">
                    <a:latin typeface="Cambria Math" panose="02040503050406030204" pitchFamily="18" charset="0"/>
                  </a:rPr>
                  <a:t>y</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𝑄</m:t>
                        </m:r>
                      </m:sub>
                    </m:sSub>
                  </m:oMath>
                </a14:m>
                <a:r>
                  <a:rPr lang="en-US" altLang="zh-CN" dirty="0" smtClean="0"/>
                  <a:t> denote the states , inputs and outputs, respectively;</a:t>
                </a:r>
                <a:r>
                  <a:rPr lang="en-US" altLang="zh-CN" dirty="0"/>
                  <a:t> </a:t>
                </a:r>
                <a:r>
                  <a:rPr lang="en-US" altLang="zh-CN" i="1" dirty="0">
                    <a:latin typeface="Cambria Math" panose="02040503050406030204" pitchFamily="18" charset="0"/>
                  </a:rPr>
                  <a:t>t=0,1,.... </a:t>
                </a:r>
                <a:r>
                  <a:rPr lang="en-US" altLang="zh-CN" dirty="0" smtClean="0"/>
                  <a:t>; </a:t>
                </a:r>
                <a:r>
                  <a:rPr lang="en-US" altLang="zh-CN" i="1" dirty="0">
                    <a:latin typeface="Cambria Math" panose="02040503050406030204" pitchFamily="18" charset="0"/>
                  </a:rPr>
                  <a:t>L</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en-US" altLang="zh-CN" i="1">
                            <a:latin typeface="Cambria Math" panose="02040503050406030204" pitchFamily="18" charset="0"/>
                          </a:rPr>
                          <m:t>N</m:t>
                        </m:r>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𝑁𝑀</m:t>
                        </m:r>
                        <m:r>
                          <a:rPr lang="en-US" altLang="zh-CN" i="1">
                            <a:latin typeface="Cambria Math" panose="02040503050406030204" pitchFamily="18" charset="0"/>
                          </a:rPr>
                          <m:t>)</m:t>
                        </m:r>
                      </m:sub>
                    </m:sSub>
                  </m:oMath>
                </a14:m>
                <a:r>
                  <a:rPr lang="en-US" altLang="zh-CN" dirty="0" smtClean="0"/>
                  <a:t>;</a:t>
                </a:r>
                <a:r>
                  <a:rPr lang="en-US" altLang="zh-CN" i="1" dirty="0">
                    <a:latin typeface="Cambria Math" panose="02040503050406030204" pitchFamily="18" charset="0"/>
                  </a:rPr>
                  <a:t>H</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en-US" altLang="zh-CN" i="1">
                            <a:latin typeface="Cambria Math" panose="02040503050406030204" pitchFamily="18" charset="0"/>
                          </a:rPr>
                          <m:t>Q</m:t>
                        </m:r>
                        <m:r>
                          <a:rPr lang="zh-CN" altLang="en-US" i="1">
                            <a:latin typeface="Cambria Math" panose="02040503050406030204" pitchFamily="18" charset="0"/>
                          </a:rPr>
                          <m:t>×</m:t>
                        </m:r>
                        <m:r>
                          <a:rPr lang="en-US" altLang="zh-CN" i="1">
                            <a:latin typeface="Cambria Math" panose="02040503050406030204" pitchFamily="18" charset="0"/>
                          </a:rPr>
                          <m:t>𝑁</m:t>
                        </m:r>
                      </m:sub>
                    </m:sSub>
                  </m:oMath>
                </a14:m>
                <a:r>
                  <a:rPr lang="en-US" altLang="zh-CN" dirty="0" smtClean="0"/>
                  <a:t>; hereinafter, </a:t>
                </a:r>
                <a:r>
                  <a:rPr lang="en-US" altLang="zh-CN" i="1" dirty="0">
                    <a:latin typeface="Cambria Math" panose="02040503050406030204" pitchFamily="18" charset="0"/>
                  </a:rPr>
                  <a:t>N:=</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𝑛</m:t>
                        </m:r>
                      </m:sup>
                    </m:sSup>
                  </m:oMath>
                </a14:m>
                <a:r>
                  <a:rPr lang="en-US" altLang="zh-CN" dirty="0" smtClean="0"/>
                  <a:t>,</a:t>
                </a:r>
                <a:r>
                  <a:rPr lang="en-US" altLang="zh-CN" dirty="0"/>
                  <a:t> </a:t>
                </a:r>
                <a:r>
                  <a:rPr lang="en-US" altLang="zh-CN" i="1" dirty="0">
                    <a:latin typeface="Cambria Math" panose="02040503050406030204" pitchFamily="18" charset="0"/>
                  </a:rPr>
                  <a:t>M:=</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𝑚</m:t>
                        </m:r>
                      </m:sup>
                    </m:sSup>
                  </m:oMath>
                </a14:m>
                <a:r>
                  <a:rPr lang="en-US" altLang="zh-CN" dirty="0" smtClean="0"/>
                  <a:t>,</a:t>
                </a:r>
                <a:r>
                  <a:rPr lang="en-US" altLang="zh-CN" dirty="0"/>
                  <a:t> </a:t>
                </a:r>
                <a:r>
                  <a:rPr lang="en-US" altLang="zh-CN" dirty="0" smtClean="0"/>
                  <a:t>and </a:t>
                </a:r>
                <a:r>
                  <a:rPr lang="en-US" altLang="zh-CN" i="1" dirty="0">
                    <a:latin typeface="Cambria Math" panose="02040503050406030204" pitchFamily="18" charset="0"/>
                  </a:rPr>
                  <a:t>Q:=</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𝑞</m:t>
                        </m:r>
                      </m:sup>
                    </m:sSup>
                  </m:oMath>
                </a14:m>
                <a:r>
                  <a:rPr lang="en-US" altLang="zh-CN" dirty="0" smtClean="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38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r>
              <a:rPr lang="en-US" altLang="zh-CN" dirty="0" smtClean="0"/>
              <a:t>Introduction and Motivation </a:t>
            </a:r>
          </a:p>
          <a:p>
            <a:r>
              <a:rPr lang="en-US" altLang="zh-CN" dirty="0" smtClean="0"/>
              <a:t>Flow Chart</a:t>
            </a:r>
          </a:p>
          <a:p>
            <a:r>
              <a:rPr lang="en-US" altLang="zh-CN" dirty="0" smtClean="0"/>
              <a:t>Details</a:t>
            </a:r>
          </a:p>
          <a:p>
            <a:endParaRPr lang="zh-CN" altLang="en-US" dirty="0"/>
          </a:p>
        </p:txBody>
      </p:sp>
    </p:spTree>
    <p:extLst>
      <p:ext uri="{BB962C8B-B14F-4D97-AF65-F5344CB8AC3E}">
        <p14:creationId xmlns:p14="http://schemas.microsoft.com/office/powerpoint/2010/main" val="233803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25000" lnSpcReduction="20000"/>
              </a:bodyPr>
              <a:lstStyle/>
              <a:p>
                <a:r>
                  <a:rPr lang="en-US" altLang="zh-CN" sz="9800" dirty="0" smtClean="0"/>
                  <a:t>The algebraic form </a:t>
                </a:r>
                <a:r>
                  <a:rPr lang="en-US" altLang="zh-CN" sz="9800" dirty="0"/>
                  <a:t>of </a:t>
                </a:r>
                <a:r>
                  <a:rPr lang="en-US" altLang="zh-CN" sz="9800" dirty="0" smtClean="0"/>
                  <a:t>the example2</a:t>
                </a:r>
              </a:p>
              <a:p>
                <a:pPr marL="0" indent="0">
                  <a:buNone/>
                </a:pPr>
                <a:endParaRPr lang="en-US" altLang="zh-CN" sz="9800" dirty="0" smtClean="0"/>
              </a:p>
              <a:p>
                <a:pPr marL="0" indent="0">
                  <a:buNone/>
                </a:pPr>
                <a14:m>
                  <m:oMath xmlns:m="http://schemas.openxmlformats.org/officeDocument/2006/math">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𝑁</m:t>
                        </m:r>
                      </m:sub>
                    </m:sSub>
                    <m:r>
                      <a:rPr lang="zh-CN" altLang="en-US" sz="9800" b="0" i="1">
                        <a:latin typeface="Cambria Math" panose="02040503050406030204" pitchFamily="18" charset="0"/>
                      </a:rPr>
                      <m:t>𝑁</m:t>
                    </m:r>
                    <m:r>
                      <a:rPr lang="en-US" altLang="zh-CN" sz="9800" b="0" i="0" smtClean="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smtClean="0">
                            <a:latin typeface="Cambria Math" panose="02040503050406030204" pitchFamily="18" charset="0"/>
                          </a:rPr>
                          <m:t>2</m:t>
                        </m:r>
                      </m:sup>
                    </m:sSup>
                    <m:r>
                      <a:rPr lang="en-US" altLang="zh-CN" sz="9800" b="0" i="0" smtClean="0">
                        <a:latin typeface="Cambria Math" panose="02040503050406030204" pitchFamily="18" charset="0"/>
                      </a:rPr>
                      <m:t>(</m:t>
                    </m:r>
                    <m:r>
                      <m:rPr>
                        <m:sty m:val="p"/>
                      </m:rPr>
                      <a:rPr lang="en-US" altLang="zh-CN" sz="9800" b="0" i="0" smtClean="0">
                        <a:latin typeface="Cambria Math" panose="02040503050406030204" pitchFamily="18" charset="0"/>
                      </a:rPr>
                      <m:t>with</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two</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state</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nodes</m:t>
                    </m:r>
                    <m:r>
                      <a:rPr lang="en-US" altLang="zh-CN" sz="9800" b="0" i="0" smtClean="0">
                        <a:latin typeface="Cambria Math" panose="02040503050406030204" pitchFamily="18" charset="0"/>
                      </a:rPr>
                      <m:t> </m:t>
                    </m:r>
                    <m:r>
                      <a:rPr lang="en-US" altLang="zh-CN" sz="9800" b="0" i="1" smtClean="0">
                        <a:latin typeface="Cambria Math" panose="02040503050406030204" pitchFamily="18" charset="0"/>
                      </a:rPr>
                      <m:t>𝐴</m:t>
                    </m:r>
                    <m:r>
                      <a:rPr lang="en-US" altLang="zh-CN" sz="9800" b="0" i="1" smtClean="0">
                        <a:latin typeface="Cambria Math" panose="02040503050406030204" pitchFamily="18" charset="0"/>
                      </a:rPr>
                      <m:t>,</m:t>
                    </m:r>
                    <m:r>
                      <a:rPr lang="en-US" altLang="zh-CN" sz="9800" b="0" i="1" smtClean="0">
                        <a:latin typeface="Cambria Math" panose="02040503050406030204" pitchFamily="18" charset="0"/>
                      </a:rPr>
                      <m:t>𝐵</m:t>
                    </m:r>
                    <m:r>
                      <a:rPr lang="en-US" altLang="zh-CN" sz="9800" b="0" i="0" smtClean="0">
                        <a:latin typeface="Cambria Math" panose="02040503050406030204" pitchFamily="18" charset="0"/>
                      </a:rPr>
                      <m:t>)</m:t>
                    </m:r>
                  </m:oMath>
                </a14:m>
                <a:endParaRPr lang="en-US" altLang="zh-CN" sz="9800" dirty="0" smtClean="0"/>
              </a:p>
              <a:p>
                <a:pPr marL="0" indent="0">
                  <a:buNone/>
                </a:pPr>
                <a:r>
                  <a:rPr lang="en-US" altLang="zh-CN" sz="9800" i="1" dirty="0">
                    <a:latin typeface="Cambria Math" panose="02040503050406030204" pitchFamily="18" charset="0"/>
                  </a:rPr>
                  <a:t>y</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𝑄</m:t>
                        </m:r>
                      </m:sub>
                    </m:sSub>
                    <m:r>
                      <a:rPr lang="en-US" altLang="zh-CN" sz="9800" b="0" i="1">
                        <a:latin typeface="Cambria Math" panose="02040503050406030204" pitchFamily="18" charset="0"/>
                      </a:rPr>
                      <m:t>𝑄</m:t>
                    </m:r>
                    <m:r>
                      <a:rPr lang="en-US" altLang="zh-CN" sz="9800" b="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smtClean="0">
                            <a:latin typeface="Cambria Math" panose="02040503050406030204" pitchFamily="18" charset="0"/>
                          </a:rPr>
                          <m:t>1</m:t>
                        </m:r>
                      </m:sup>
                    </m:sSup>
                    <m:d>
                      <m:dPr>
                        <m:ctrlPr>
                          <a:rPr lang="en-US" altLang="zh-CN" sz="9800" b="0" i="1">
                            <a:latin typeface="Cambria Math" panose="02040503050406030204" pitchFamily="18" charset="0"/>
                          </a:rPr>
                        </m:ctrlPr>
                      </m:dPr>
                      <m:e>
                        <m:r>
                          <a:rPr lang="en-US" altLang="zh-CN" sz="9800" b="0" i="1">
                            <a:latin typeface="Cambria Math" panose="02040503050406030204" pitchFamily="18" charset="0"/>
                          </a:rPr>
                          <m:t>𝑤𝑖𝑡h</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one</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output</m:t>
                        </m:r>
                        <m:r>
                          <a:rPr lang="en-US" altLang="zh-CN" sz="9800" b="0">
                            <a:latin typeface="Cambria Math" panose="02040503050406030204" pitchFamily="18" charset="0"/>
                          </a:rPr>
                          <m:t> </m:t>
                        </m:r>
                        <m:r>
                          <a:rPr lang="en-US" altLang="zh-CN" sz="9800" b="0" i="1">
                            <a:latin typeface="Cambria Math" panose="02040503050406030204" pitchFamily="18" charset="0"/>
                          </a:rPr>
                          <m:t>𝑛𝑜𝑑𝑒</m:t>
                        </m:r>
                        <m:r>
                          <a:rPr lang="en-US" altLang="zh-CN" sz="9800" b="0">
                            <a:latin typeface="Cambria Math" panose="02040503050406030204" pitchFamily="18" charset="0"/>
                          </a:rPr>
                          <m:t> </m:t>
                        </m:r>
                        <m:r>
                          <a:rPr lang="en-US" altLang="zh-CN" sz="9800" b="0" i="1" smtClean="0">
                            <a:latin typeface="Cambria Math" panose="02040503050406030204" pitchFamily="18" charset="0"/>
                          </a:rPr>
                          <m:t>𝐶</m:t>
                        </m:r>
                      </m:e>
                    </m:d>
                  </m:oMath>
                </a14:m>
                <a:endParaRPr lang="en-US" altLang="zh-CN" sz="9800" b="0" dirty="0" smtClean="0"/>
              </a:p>
              <a:p>
                <a:pPr marL="0" indent="0">
                  <a:buNone/>
                </a:pPr>
                <a:r>
                  <a:rPr lang="en-US" altLang="zh-CN" sz="9800" i="1" dirty="0">
                    <a:latin typeface="Cambria Math" panose="02040503050406030204" pitchFamily="18" charset="0"/>
                  </a:rPr>
                  <a:t>u</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𝑀</m:t>
                        </m:r>
                      </m:sub>
                    </m:sSub>
                    <m:r>
                      <a:rPr lang="en-US" altLang="zh-CN" sz="9800" b="0" i="1">
                        <a:latin typeface="Cambria Math" panose="02040503050406030204" pitchFamily="18" charset="0"/>
                      </a:rPr>
                      <m:t>𝑀</m:t>
                    </m:r>
                    <m:r>
                      <a:rPr lang="en-US" altLang="zh-CN" sz="9800" b="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a:latin typeface="Cambria Math" panose="02040503050406030204" pitchFamily="18" charset="0"/>
                          </a:rPr>
                          <m:t>1</m:t>
                        </m:r>
                      </m:sup>
                    </m:sSup>
                    <m:r>
                      <a:rPr lang="en-US" altLang="zh-CN" sz="9800" b="0">
                        <a:latin typeface="Cambria Math" panose="02040503050406030204" pitchFamily="18" charset="0"/>
                      </a:rPr>
                      <m:t>(</m:t>
                    </m:r>
                    <m:r>
                      <a:rPr lang="en-US" altLang="zh-CN" sz="9800" b="0" i="1">
                        <a:latin typeface="Cambria Math" panose="02040503050406030204" pitchFamily="18" charset="0"/>
                      </a:rPr>
                      <m:t>𝑤𝑖𝑡h</m:t>
                    </m:r>
                    <m:r>
                      <a:rPr lang="en-US" altLang="zh-CN" sz="9800" b="0">
                        <a:latin typeface="Cambria Math" panose="02040503050406030204" pitchFamily="18" charset="0"/>
                      </a:rPr>
                      <m:t> </m:t>
                    </m:r>
                    <m:r>
                      <a:rPr lang="en-US" altLang="zh-CN" sz="9800" b="0" i="1">
                        <a:latin typeface="Cambria Math" panose="02040503050406030204" pitchFamily="18" charset="0"/>
                      </a:rPr>
                      <m:t>𝑜𝑛𝑒</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input</m:t>
                    </m:r>
                    <m:r>
                      <a:rPr lang="en-US" altLang="zh-CN" sz="9800" b="0">
                        <a:latin typeface="Cambria Math" panose="02040503050406030204" pitchFamily="18" charset="0"/>
                      </a:rPr>
                      <m:t> </m:t>
                    </m:r>
                    <m:r>
                      <a:rPr lang="en-US" altLang="zh-CN" sz="9800" b="0" i="1">
                        <a:latin typeface="Cambria Math" panose="02040503050406030204" pitchFamily="18" charset="0"/>
                      </a:rPr>
                      <m:t>𝑛𝑜𝑑𝑒</m:t>
                    </m:r>
                    <m:r>
                      <a:rPr lang="en-US" altLang="zh-CN" sz="9800" b="0">
                        <a:latin typeface="Cambria Math" panose="02040503050406030204" pitchFamily="18" charset="0"/>
                      </a:rPr>
                      <m:t> </m:t>
                    </m:r>
                    <m:r>
                      <a:rPr lang="en-US" altLang="zh-CN" sz="9800" b="0" i="1" smtClean="0">
                        <a:latin typeface="Cambria Math" panose="02040503050406030204" pitchFamily="18" charset="0"/>
                      </a:rPr>
                      <m:t>𝐷</m:t>
                    </m:r>
                    <m:r>
                      <a:rPr lang="en-US" altLang="zh-CN" sz="9800" b="0">
                        <a:latin typeface="Cambria Math" panose="02040503050406030204" pitchFamily="18" charset="0"/>
                      </a:rPr>
                      <m:t>)</m:t>
                    </m:r>
                  </m:oMath>
                </a14:m>
                <a:endParaRPr lang="en-US" altLang="zh-CN" sz="9800" b="0" i="1" dirty="0" smtClean="0">
                  <a:latin typeface="Cambria Math" panose="02040503050406030204" pitchFamily="18" charset="0"/>
                </a:endParaRPr>
              </a:p>
              <a:p>
                <a:pPr marL="0" indent="0">
                  <a:buNone/>
                </a:pPr>
                <a:endParaRPr lang="en-US" altLang="zh-CN" sz="9800" i="1" dirty="0">
                  <a:latin typeface="Cambria Math" panose="02040503050406030204" pitchFamily="18" charset="0"/>
                </a:endParaRPr>
              </a:p>
              <a:p>
                <a:pPr marL="0" indent="0">
                  <a:buNone/>
                </a:pPr>
                <a14:m>
                  <m:oMath xmlns:m="http://schemas.openxmlformats.org/officeDocument/2006/math">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en-US" altLang="zh-CN" sz="9800" b="0" i="1" smtClean="0">
                        <a:latin typeface="Cambria Math" panose="02040503050406030204" pitchFamily="18" charset="0"/>
                      </a:rPr>
                      <m:t>+1</m:t>
                    </m:r>
                    <m:r>
                      <a:rPr lang="zh-CN" altLang="en-US" sz="9800" b="0">
                        <a:latin typeface="Cambria Math" panose="02040503050406030204" pitchFamily="18" charset="0"/>
                      </a:rPr>
                      <m:t>)</m:t>
                    </m:r>
                  </m:oMath>
                </a14:m>
                <a:r>
                  <a:rPr lang="en-US" altLang="zh-CN" sz="9800" dirty="0" smtClean="0"/>
                  <a:t>=</a:t>
                </a:r>
                <a:r>
                  <a:rPr lang="zh-CN" altLang="en-US" sz="9800" dirty="0"/>
                  <a:t> </a:t>
                </a:r>
                <a14:m>
                  <m:oMath xmlns:m="http://schemas.openxmlformats.org/officeDocument/2006/math">
                    <m:sSub>
                      <m:sSubPr>
                        <m:ctrlPr>
                          <a:rPr lang="zh-CN" altLang="en-US" sz="9800" i="1">
                            <a:latin typeface="Cambria Math" panose="02040503050406030204" pitchFamily="18" charset="0"/>
                          </a:rPr>
                        </m:ctrlPr>
                      </m:sSubPr>
                      <m:e>
                        <m:r>
                          <a:rPr lang="zh-CN" altLang="en-US" sz="9800" b="0" i="1">
                            <a:latin typeface="Cambria Math" panose="02040503050406030204" pitchFamily="18" charset="0"/>
                          </a:rPr>
                          <m:t>𝛿</m:t>
                        </m:r>
                      </m:e>
                      <m:sub>
                        <m:r>
                          <a:rPr lang="en-US" altLang="zh-CN" sz="9800" b="0" i="1" smtClean="0">
                            <a:latin typeface="Cambria Math" panose="02040503050406030204" pitchFamily="18" charset="0"/>
                          </a:rPr>
                          <m:t>4</m:t>
                        </m:r>
                      </m:sub>
                    </m:sSub>
                    <m:r>
                      <a:rPr lang="en-US" altLang="zh-CN" sz="9800" b="0" i="1">
                        <a:latin typeface="Cambria Math" panose="02040503050406030204" pitchFamily="18" charset="0"/>
                      </a:rPr>
                      <m:t>[</m:t>
                    </m:r>
                    <m:r>
                      <a:rPr lang="en-US" altLang="zh-CN" sz="9800" b="0" i="1" smtClean="0">
                        <a:latin typeface="Cambria Math" panose="02040503050406030204" pitchFamily="18" charset="0"/>
                      </a:rPr>
                      <m:t>1,1,2,1,2,4,1,1</m:t>
                    </m:r>
                    <m:r>
                      <a:rPr lang="en-US" altLang="zh-CN" sz="9800" b="0" i="1">
                        <a:latin typeface="Cambria Math" panose="02040503050406030204" pitchFamily="18" charset="0"/>
                      </a:rPr>
                      <m:t>]</m:t>
                    </m:r>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r>
                      <m:rPr>
                        <m:nor/>
                      </m:rPr>
                      <a:rPr lang="zh-CN" altLang="en-US" sz="9800" dirty="0"/>
                      <m:t> </m:t>
                    </m:r>
                  </m:oMath>
                </a14:m>
                <a:r>
                  <a:rPr lang="en-US" altLang="zh-CN" sz="9800" i="1" dirty="0">
                    <a:latin typeface="Cambria Math" panose="02040503050406030204" pitchFamily="18" charset="0"/>
                  </a:rPr>
                  <a:t>u</a:t>
                </a:r>
                <a14:m>
                  <m:oMath xmlns:m="http://schemas.openxmlformats.org/officeDocument/2006/math">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endParaRPr lang="en-US" altLang="zh-CN" sz="9800" dirty="0" smtClean="0"/>
              </a:p>
              <a:p>
                <a:pPr marL="0" indent="0">
                  <a:buNone/>
                </a:pPr>
                <a:r>
                  <a:rPr lang="en-US" altLang="zh-CN" sz="9800" i="1" dirty="0">
                    <a:latin typeface="Cambria Math" panose="02040503050406030204" pitchFamily="18" charset="0"/>
                  </a:rPr>
                  <a:t>y</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en-US" altLang="zh-CN" sz="9800" dirty="0" smtClean="0"/>
                  <a:t>=</a:t>
                </a:r>
                <a:r>
                  <a:rPr lang="zh-CN" altLang="en-US" sz="9800" dirty="0"/>
                  <a:t> </a:t>
                </a:r>
                <a14:m>
                  <m:oMath xmlns:m="http://schemas.openxmlformats.org/officeDocument/2006/math">
                    <m:sSub>
                      <m:sSubPr>
                        <m:ctrlPr>
                          <a:rPr lang="zh-CN" altLang="en-US" sz="9800" i="1">
                            <a:latin typeface="Cambria Math" panose="02040503050406030204" pitchFamily="18" charset="0"/>
                          </a:rPr>
                        </m:ctrlPr>
                      </m:sSubPr>
                      <m:e>
                        <m:r>
                          <a:rPr lang="zh-CN" altLang="en-US" sz="9800" b="0" i="1">
                            <a:latin typeface="Cambria Math" panose="02040503050406030204" pitchFamily="18" charset="0"/>
                          </a:rPr>
                          <m:t>𝛿</m:t>
                        </m:r>
                      </m:e>
                      <m:sub>
                        <m:r>
                          <a:rPr lang="en-US" altLang="zh-CN" sz="9800" b="0" i="1" smtClean="0">
                            <a:latin typeface="Cambria Math" panose="02040503050406030204" pitchFamily="18" charset="0"/>
                          </a:rPr>
                          <m:t>2</m:t>
                        </m:r>
                      </m:sub>
                    </m:sSub>
                    <m:r>
                      <a:rPr lang="en-US" altLang="zh-CN" sz="9800" b="0" i="1">
                        <a:latin typeface="Cambria Math" panose="02040503050406030204" pitchFamily="18" charset="0"/>
                      </a:rPr>
                      <m:t>[1,</m:t>
                    </m:r>
                    <m:r>
                      <a:rPr lang="en-US" altLang="zh-CN" sz="9800" b="0" i="1" smtClean="0">
                        <a:latin typeface="Cambria Math" panose="02040503050406030204" pitchFamily="18" charset="0"/>
                      </a:rPr>
                      <m:t>2</m:t>
                    </m:r>
                    <m:r>
                      <a:rPr lang="en-US" altLang="zh-CN" sz="9800" b="0" i="1">
                        <a:latin typeface="Cambria Math" panose="02040503050406030204" pitchFamily="18" charset="0"/>
                      </a:rPr>
                      <m:t>,2,</m:t>
                    </m:r>
                    <m:r>
                      <a:rPr lang="en-US" altLang="zh-CN" sz="9800" b="0" i="1" smtClean="0">
                        <a:latin typeface="Cambria Math" panose="02040503050406030204" pitchFamily="18" charset="0"/>
                      </a:rPr>
                      <m:t>2</m:t>
                    </m:r>
                    <m:r>
                      <a:rPr lang="en-US" altLang="zh-CN" sz="9800" b="0" i="1">
                        <a:latin typeface="Cambria Math" panose="02040503050406030204" pitchFamily="18" charset="0"/>
                      </a:rPr>
                      <m:t>]</m:t>
                    </m:r>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endParaRPr lang="en-US" altLang="zh-CN" sz="9800" dirty="0" smtClean="0"/>
              </a:p>
              <a:p>
                <a:pPr marL="0" indent="0">
                  <a:buNone/>
                </a:pPr>
                <a:endParaRPr lang="en-US" altLang="zh-CN" dirty="0"/>
              </a:p>
              <a:p>
                <a:pPr marL="0" indent="0">
                  <a:buNone/>
                </a:pPr>
                <a:endParaRPr lang="en-US" altLang="zh-CN" dirty="0" smtClean="0"/>
              </a:p>
              <a:p>
                <a:pPr marL="0" indent="0">
                  <a:buNone/>
                </a:pPr>
                <a:endParaRPr lang="zh-CN" altLang="en-US" dirty="0"/>
              </a:p>
              <a:p>
                <a:pPr marL="0" indent="0">
                  <a:buNone/>
                </a:pPr>
                <a:endParaRPr lang="zh-CN" altLang="en-US" dirty="0"/>
              </a:p>
              <a:p>
                <a:pPr marL="0" indent="0">
                  <a:buNone/>
                </a:pPr>
                <a:endParaRPr lang="en-US" altLang="zh-CN" dirty="0" smtClean="0"/>
              </a:p>
              <a:p>
                <a:pPr marL="0" indent="0">
                  <a:buNone/>
                </a:pPr>
                <a:r>
                  <a:rPr lang="en-US" altLang="zh-CN" dirty="0" smtClean="0"/>
                  <a:t> </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86"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46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Let</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𝑀</m:t>
                        </m:r>
                      </m:sub>
                    </m:sSub>
                    <m:sSub>
                      <m:sSubPr>
                        <m:ctrlPr>
                          <a:rPr lang="zh-CN" altLang="en-US" i="1">
                            <a:latin typeface="Cambria Math" panose="02040503050406030204" pitchFamily="18" charset="0"/>
                          </a:rPr>
                        </m:ctrlPr>
                      </m:sSubPr>
                      <m:e>
                        <m:r>
                          <m:rPr>
                            <m:nor/>
                          </m:rPr>
                          <a:rPr lang="en-US" altLang="zh-CN" dirty="0"/>
                          <m:t>,</m:t>
                        </m:r>
                        <m:r>
                          <a:rPr lang="zh-CN" altLang="en-US">
                            <a:latin typeface="Cambria Math" panose="02040503050406030204" pitchFamily="18" charset="0"/>
                          </a:rPr>
                          <m:t>△</m:t>
                        </m:r>
                      </m:e>
                      <m:sub>
                        <m:r>
                          <a:rPr lang="en-US" altLang="zh-CN" i="1">
                            <a:latin typeface="Cambria Math" panose="02040503050406030204" pitchFamily="18" charset="0"/>
                          </a:rPr>
                          <m:t>𝑁</m:t>
                        </m:r>
                      </m:sub>
                    </m:sSub>
                  </m:oMath>
                </a14:m>
                <a:r>
                  <a:rPr lang="en-US" altLang="zh-CN" dirty="0"/>
                  <a:t> ,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𝑄</m:t>
                        </m:r>
                      </m:sub>
                    </m:sSub>
                  </m:oMath>
                </a14:m>
                <a:r>
                  <a:rPr lang="en-US" altLang="zh-CN" i="1" dirty="0" smtClean="0"/>
                  <a:t> </a:t>
                </a:r>
                <a:r>
                  <a:rPr lang="en-US" altLang="zh-CN" dirty="0"/>
                  <a:t>be three </a:t>
                </a:r>
                <a:r>
                  <a:rPr lang="en-US" altLang="zh-CN" dirty="0" smtClean="0"/>
                  <a:t>alphabets, for </a:t>
                </a:r>
                <a:r>
                  <a:rPr lang="en-US" altLang="zh-CN" dirty="0"/>
                  <a:t>all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i="1">
                        <a:latin typeface="Cambria Math" panose="02040503050406030204" pitchFamily="18" charset="0"/>
                      </a:rPr>
                      <m:t>∈</m:t>
                    </m:r>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𝑁</m:t>
                        </m:r>
                      </m:sub>
                    </m:sSub>
                  </m:oMath>
                </a14:m>
                <a:r>
                  <a:rPr lang="en-US" altLang="zh-CN" i="1" dirty="0" smtClean="0"/>
                  <a:t> </a:t>
                </a:r>
                <a:r>
                  <a:rPr lang="en-US" altLang="zh-CN" dirty="0"/>
                  <a:t>and </a:t>
                </a:r>
                <a:r>
                  <a:rPr lang="en-US" altLang="zh-CN" dirty="0" smtClean="0"/>
                  <a:t>all p</a:t>
                </a:r>
                <a:r>
                  <a:rPr lang="zh-CN" altLang="en-US" dirty="0"/>
                  <a:t>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smtClean="0"/>
                  <a:t>.</a:t>
                </a:r>
              </a:p>
              <a:p>
                <a:pPr marL="0" indent="0">
                  <a:buNone/>
                </a:pPr>
                <a:r>
                  <a:rPr lang="en-US" altLang="zh-CN" dirty="0" smtClean="0"/>
                  <a:t>1)</a:t>
                </a:r>
              </a:p>
              <a:p>
                <a:pPr marL="0" indent="0">
                  <a:buNone/>
                </a:pP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oMath>
                </a14:m>
                <a:r>
                  <a:rPr lang="zh-CN" altLang="en-US" dirty="0" smtClean="0"/>
                  <a:t> </a:t>
                </a:r>
                <a:r>
                  <a:rPr lang="en-US" altLang="zh-CN" dirty="0" smtClean="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𝑁</m:t>
                                </m:r>
                              </m:sub>
                            </m:sSub>
                          </m:e>
                        </m:d>
                      </m:e>
                      <m:sup>
                        <m:r>
                          <a:rPr lang="zh-CN" altLang="en-US" i="1">
                            <a:latin typeface="Cambria Math" panose="02040503050406030204" pitchFamily="18" charset="0"/>
                          </a:rPr>
                          <m:t>𝑝</m:t>
                        </m:r>
                      </m:sup>
                    </m:sSup>
                  </m:oMath>
                </a14:m>
                <a:r>
                  <a:rPr lang="en-US" altLang="zh-CN"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 </a:t>
                </a:r>
                <a:r>
                  <a:rPr lang="en-US" altLang="zh-CN" i="1"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sub>
                    </m:sSub>
                  </m:oMath>
                </a14:m>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1</m:t>
                        </m:r>
                      </m:sub>
                    </m:sSub>
                  </m:oMath>
                </a14:m>
                <a:r>
                  <a:rPr lang="en-US" altLang="zh-CN" i="1" dirty="0"/>
                  <a:t> ,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b="0" i="0" smtClean="0">
                            <a:latin typeface="Cambria Math" panose="02040503050406030204" pitchFamily="18" charset="0"/>
                          </a:rPr>
                          <m:t>p</m:t>
                        </m:r>
                      </m:sub>
                    </m:sSub>
                  </m:oMath>
                </a14:m>
                <a:endParaRPr lang="en-US" altLang="zh-CN" dirty="0" smtClean="0"/>
              </a:p>
              <a:p>
                <a:pPr marL="0" indent="0">
                  <a:buNone/>
                </a:pP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oMath>
                </a14:m>
                <a:r>
                  <a:rPr lang="zh-CN" altLang="en-US" dirty="0"/>
                  <a:t> </a:t>
                </a:r>
                <a:r>
                  <a:rPr lang="en-US" altLang="zh-CN"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e>
                        </m:d>
                      </m:e>
                      <m:sup>
                        <m:r>
                          <a:rPr lang="zh-CN" altLang="en-US">
                            <a:latin typeface="Cambria Math" panose="02040503050406030204" pitchFamily="18" charset="0"/>
                          </a:rPr>
                          <m:t>ℕ</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b="0" i="0" smtClean="0">
                            <a:latin typeface="Cambria Math" panose="02040503050406030204" pitchFamily="18" charset="0"/>
                          </a:rPr>
                          <m:t>1</m:t>
                        </m:r>
                      </m:sub>
                    </m:sSub>
                  </m:oMath>
                </a14:m>
                <a:r>
                  <a:rPr lang="en-US" altLang="zh-CN" i="1" dirty="0"/>
                  <a:t> .....</a:t>
                </a:r>
                <a:r>
                  <a:rPr lang="zh-CN" altLang="en-US" dirty="0"/>
                  <a:t> </a:t>
                </a:r>
                <a:r>
                  <a:rPr lang="en-US" altLang="zh-CN" i="1" dirty="0" smtClean="0">
                    <a:latin typeface="Cambria Math" panose="02040503050406030204" pitchFamily="18" charset="0"/>
                  </a:rPr>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1</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2</m:t>
                        </m:r>
                      </m:sub>
                    </m:sSub>
                  </m:oMath>
                </a14:m>
                <a:r>
                  <a:rPr lang="en-US" altLang="zh-CN" i="1" dirty="0"/>
                  <a:t> .....</a:t>
                </a:r>
                <a:r>
                  <a:rPr lang="zh-CN" altLang="en-US" dirty="0"/>
                  <a:t> </a:t>
                </a:r>
                <a:endParaRPr lang="en-US" altLang="zh-CN" dirty="0" smtClean="0"/>
              </a:p>
              <a:p>
                <a:pPr marL="0" indent="0">
                  <a:buNone/>
                </a:pPr>
                <a:r>
                  <a:rPr lang="en-US" altLang="zh-CN" dirty="0" smtClean="0"/>
                  <a:t>2)</a:t>
                </a:r>
              </a:p>
              <a:p>
                <a:pPr marL="0" indent="0">
                  <a:buNone/>
                </a:pP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oMath>
                </a14:m>
                <a:r>
                  <a:rPr lang="en-US" altLang="zh-CN" dirty="0" smtClean="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𝑄</m:t>
                                </m:r>
                              </m:sub>
                            </m:sSub>
                          </m:e>
                        </m:d>
                      </m:e>
                      <m:sup>
                        <m:r>
                          <a:rPr lang="zh-CN" altLang="en-US" i="1">
                            <a:latin typeface="Cambria Math" panose="02040503050406030204" pitchFamily="18" charset="0"/>
                          </a:rPr>
                          <m:t>𝑝</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a:latin typeface="Cambria Math" panose="02040503050406030204" pitchFamily="18" charset="0"/>
                          </a:rPr>
                          <m:t>p</m:t>
                        </m:r>
                        <m:r>
                          <a:rPr lang="en-US" altLang="zh-CN">
                            <a:latin typeface="Cambria Math" panose="02040503050406030204" pitchFamily="18" charset="0"/>
                          </a:rPr>
                          <m:t>−1</m:t>
                        </m:r>
                      </m:sub>
                    </m:sSub>
                  </m:oMath>
                </a14:m>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m:rPr>
                            <m:sty m:val="p"/>
                          </m:rPr>
                          <a:rPr lang="en-US" altLang="zh-CN">
                            <a:latin typeface="Cambria Math" panose="02040503050406030204" pitchFamily="18" charset="0"/>
                          </a:rPr>
                          <m:t>p</m:t>
                        </m:r>
                      </m:sub>
                    </m:sSub>
                  </m:oMath>
                </a14:m>
                <a:endParaRPr lang="en-US" altLang="zh-CN" dirty="0" smtClean="0"/>
              </a:p>
              <a:p>
                <a:pPr marL="0" indent="0">
                  <a:buNone/>
                </a:pP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oMath>
                </a14:m>
                <a:r>
                  <a:rPr lang="en-US" altLang="zh-CN"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𝑄</m:t>
                                </m:r>
                              </m:sub>
                            </m:sSub>
                          </m:e>
                        </m:d>
                      </m:e>
                      <m:sup>
                        <m:r>
                          <a:rPr lang="zh-CN" altLang="en-US">
                            <a:latin typeface="Cambria Math" panose="02040503050406030204" pitchFamily="18" charset="0"/>
                          </a:rPr>
                          <m:t>ℕ</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1</m:t>
                        </m:r>
                      </m:sub>
                    </m:sSub>
                  </m:oMath>
                </a14:m>
                <a:r>
                  <a:rPr lang="en-US" altLang="zh-CN" i="1" dirty="0"/>
                  <a:t> .....</a:t>
                </a:r>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b="0" i="0" smtClean="0">
                            <a:latin typeface="Cambria Math" panose="02040503050406030204" pitchFamily="18" charset="0"/>
                          </a:rPr>
                          <m:t>2</m:t>
                        </m:r>
                      </m:sub>
                    </m:sSub>
                  </m:oMath>
                </a14:m>
                <a:r>
                  <a:rPr lang="en-US" altLang="zh-CN" i="1" dirty="0"/>
                  <a:t> .....</a:t>
                </a:r>
                <a:r>
                  <a:rPr lang="zh-CN" altLang="en-US" dirty="0"/>
                  <a:t> </a:t>
                </a:r>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101" r="-1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812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Observability in algebraic form</a:t>
                </a:r>
              </a:p>
              <a:p>
                <a:pPr marL="0" indent="0">
                  <a:buNone/>
                </a:pPr>
                <a:r>
                  <a:rPr lang="en-US" altLang="zh-CN" dirty="0"/>
                  <a:t>Observability1: BCN </a:t>
                </a:r>
                <a:r>
                  <a:rPr lang="en-US" altLang="zh-CN" dirty="0" smtClean="0"/>
                  <a:t>is </a:t>
                </a:r>
                <a:r>
                  <a:rPr lang="en-US" altLang="zh-CN" dirty="0"/>
                  <a:t>called observable, if for every </a:t>
                </a:r>
                <a:r>
                  <a:rPr lang="en-US" altLang="zh-CN" dirty="0" smtClean="0"/>
                  <a:t>initial</a:t>
                </a:r>
                <a:endParaRPr lang="en-US" altLang="zh-CN" dirty="0"/>
              </a:p>
              <a:p>
                <a:pPr marL="0" indent="0">
                  <a:buNone/>
                </a:pPr>
                <a:r>
                  <a:rPr lang="en-US" altLang="zh-CN" dirty="0" smtClean="0"/>
                  <a:t>state</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smtClean="0"/>
                  <a:t>, </a:t>
                </a:r>
                <a:r>
                  <a:rPr lang="en-US" altLang="zh-CN" dirty="0"/>
                  <a:t>there exists an input sequence</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dirty="0"/>
                  <a:t> </a:t>
                </a:r>
                <a:r>
                  <a:rPr lang="en-US" altLang="zh-CN" dirty="0" smtClean="0"/>
                  <a:t>for </a:t>
                </a:r>
                <a:r>
                  <a:rPr lang="en-US" altLang="zh-CN" dirty="0"/>
                  <a:t>some</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endParaRPr lang="en-US" altLang="zh-CN" dirty="0"/>
              </a:p>
              <a:p>
                <a:pPr marL="0" indent="0">
                  <a:buNone/>
                </a:pPr>
                <a:r>
                  <a:rPr lang="en-US" altLang="zh-CN" dirty="0" smtClean="0"/>
                  <a:t>such </a:t>
                </a:r>
                <a:r>
                  <a:rPr lang="en-US" altLang="zh-CN" dirty="0"/>
                  <a:t>that for all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𝑁</m:t>
                        </m:r>
                      </m:sub>
                    </m:sSub>
                  </m:oMath>
                </a14:m>
                <a:r>
                  <a:rPr lang="en-US" altLang="zh-CN" dirty="0" smtClean="0"/>
                  <a:t>,</a:t>
                </a:r>
                <a14:m>
                  <m:oMath xmlns:m="http://schemas.openxmlformats.org/officeDocument/2006/math">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smtClean="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b="0" i="1" smtClean="0">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smtClean="0"/>
                  <a:t>implies</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endParaRPr lang="zh-CN" altLang="en-US" dirty="0"/>
              </a:p>
              <a:p>
                <a:pPr marL="0" indent="0">
                  <a:buNone/>
                </a:pPr>
                <a:r>
                  <a:rPr lang="en-US" altLang="zh-CN" dirty="0" smtClean="0"/>
                  <a:t>Observability2: BCN is </a:t>
                </a:r>
                <a:r>
                  <a:rPr lang="en-US" altLang="zh-CN" dirty="0"/>
                  <a:t>called observable, if for any distinct </a:t>
                </a:r>
                <a:r>
                  <a:rPr lang="en-US" altLang="zh-CN" dirty="0" smtClean="0"/>
                  <a:t>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b="0" i="1" smtClean="0">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oMath>
                </a14:m>
                <a:r>
                  <a:rPr lang="en-US" altLang="zh-CN" dirty="0" smtClean="0"/>
                  <a:t>,there is </a:t>
                </a:r>
                <a:r>
                  <a:rPr lang="en-US" altLang="zh-CN" dirty="0"/>
                  <a:t>an input </a:t>
                </a:r>
                <a:r>
                  <a:rPr lang="en-US" altLang="zh-CN" dirty="0" smtClean="0"/>
                  <a:t>sequence</a:t>
                </a:r>
                <a14:m>
                  <m:oMath xmlns:m="http://schemas.openxmlformats.org/officeDocument/2006/math">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r>
                      <a:rPr lang="zh-CN" altLang="en-US" i="1">
                        <a:latin typeface="Cambria Math" panose="02040503050406030204" pitchFamily="18" charset="0"/>
                      </a:rPr>
                      <m:t> </m:t>
                    </m:r>
                  </m:oMath>
                </a14:m>
                <a:r>
                  <a:rPr lang="en-US" altLang="zh-CN" dirty="0" smtClean="0"/>
                  <a:t>for </a:t>
                </a:r>
                <a:r>
                  <a:rPr lang="en-US" altLang="zh-CN" dirty="0"/>
                  <a:t>some</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a:t> </a:t>
                </a:r>
                <a:r>
                  <a:rPr lang="en-US" altLang="zh-CN" dirty="0" smtClean="0"/>
                  <a:t>such that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smtClean="0"/>
                  <a:t>implies </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endParaRPr lang="zh-CN" altLang="en-US"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146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Observability3:</a:t>
                </a:r>
                <a:r>
                  <a:rPr lang="en-US" altLang="zh-CN" dirty="0"/>
                  <a:t> BCN is called </a:t>
                </a:r>
                <a:r>
                  <a:rPr lang="en-US" altLang="zh-CN" dirty="0" smtClean="0"/>
                  <a:t>observable, if there </a:t>
                </a:r>
                <a:r>
                  <a:rPr lang="en-US" altLang="zh-CN" dirty="0"/>
                  <a:t>exists an input sequence</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dirty="0"/>
                  <a:t> for some</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a:t> such that for any distinct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r>
                      <a:rPr lang="en-US" altLang="zh-CN" b="0" i="1" smtClean="0">
                        <a:latin typeface="Cambria Math" panose="02040503050406030204" pitchFamily="18" charset="0"/>
                      </a:rPr>
                      <m:t>,</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a:t>implies</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𝑈</m:t>
                        </m:r>
                      </m:e>
                    </m:d>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𝑈</m:t>
                        </m:r>
                      </m:e>
                    </m:d>
                  </m:oMath>
                </a14:m>
                <a:r>
                  <a:rPr lang="en-US" altLang="zh-CN" dirty="0" smtClean="0"/>
                  <a:t>.</a:t>
                </a:r>
                <a:endParaRPr lang="zh-CN" altLang="en-US" dirty="0"/>
              </a:p>
              <a:p>
                <a:pPr marL="0" indent="0">
                  <a:buNone/>
                </a:pPr>
                <a:r>
                  <a:rPr lang="en-US" altLang="zh-CN" dirty="0" smtClean="0"/>
                  <a:t>Observability4:</a:t>
                </a:r>
                <a:r>
                  <a:rPr lang="en-US" altLang="zh-CN" dirty="0"/>
                  <a:t> BCN is called </a:t>
                </a:r>
                <a:r>
                  <a:rPr lang="en-US" altLang="zh-CN" dirty="0" smtClean="0"/>
                  <a:t>observable, if for </a:t>
                </a:r>
                <a:r>
                  <a:rPr lang="en-US" altLang="zh-CN" dirty="0"/>
                  <a:t>any distinct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oMath>
                </a14:m>
                <a:r>
                  <a:rPr lang="en-US" altLang="zh-CN" dirty="0" smtClean="0"/>
                  <a:t>, for any sequence</a:t>
                </a:r>
                <a14:m>
                  <m:oMath xmlns:m="http://schemas.openxmlformats.org/officeDocument/2006/math">
                    <m:r>
                      <a:rPr lang="zh-CN" altLang="en-US" i="1">
                        <a:latin typeface="Cambria Math" panose="02040503050406030204" pitchFamily="18" charset="0"/>
                      </a:rPr>
                      <m:t>𝑈</m:t>
                    </m:r>
                    <m:r>
                      <a:rPr lang="zh-CN" altLang="en-US" smtClean="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dirty="0" smtClean="0"/>
                  <a:t>, </a:t>
                </a:r>
                <a14:m>
                  <m:oMath xmlns:m="http://schemas.openxmlformats.org/officeDocument/2006/math">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a:t>implies</a:t>
                </a:r>
                <a:endParaRPr lang="en-US" altLang="zh-CN" dirty="0" smtClean="0"/>
              </a:p>
              <a:p>
                <a:pPr marL="0" indent="0">
                  <a:buNone/>
                </a:pPr>
                <a:r>
                  <a:rPr lang="en-US" altLang="zh-CN" dirty="0"/>
                  <a:t> </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a:latin typeface="Cambria Math" panose="02040503050406030204" pitchFamily="18" charset="0"/>
                          </a:rPr>
                          <m:t>ℕ</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smtClean="0"/>
                  <a:t>.</a:t>
                </a: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4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Network</a:t>
            </a:r>
            <a:br>
              <a:rPr lang="en-US" altLang="zh-CN" dirty="0" smtClean="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Definition of Dynamic Network</a:t>
                </a:r>
              </a:p>
              <a:p>
                <a:pPr marL="0" indent="0">
                  <a:buNone/>
                </a:pPr>
                <a:r>
                  <a:rPr lang="en-US" altLang="zh-CN" dirty="0"/>
                  <a:t>Let </a:t>
                </a:r>
                <a14:m>
                  <m:oMath xmlns:m="http://schemas.openxmlformats.org/officeDocument/2006/math">
                    <m:r>
                      <a:rPr lang="zh-CN" altLang="en-US" i="1">
                        <a:latin typeface="Cambria Math" panose="02040503050406030204" pitchFamily="18" charset="0"/>
                      </a:rPr>
                      <m:t>𝜈</m:t>
                    </m:r>
                  </m:oMath>
                </a14:m>
                <a:r>
                  <a:rPr lang="en-US" altLang="zh-CN" dirty="0"/>
                  <a:t>,</a:t>
                </a:r>
                <a14:m>
                  <m:oMath xmlns:m="http://schemas.openxmlformats.org/officeDocument/2006/math">
                    <m:r>
                      <a:rPr lang="zh-CN" altLang="en-US" i="1" smtClean="0">
                        <a:latin typeface="Cambria Math" panose="02040503050406030204" pitchFamily="18" charset="0"/>
                      </a:rPr>
                      <m:t> </m:t>
                    </m:r>
                    <m:r>
                      <a:rPr lang="zh-CN" altLang="en-US" i="1" smtClean="0">
                        <a:latin typeface="Cambria Math" panose="02040503050406030204" pitchFamily="18" charset="0"/>
                      </a:rPr>
                      <m:t>𝜀</m:t>
                    </m:r>
                    <m:r>
                      <a:rPr lang="en-US" altLang="zh-CN" b="0" i="1" smtClean="0">
                        <a:latin typeface="Cambria Math" panose="02040503050406030204" pitchFamily="18" charset="0"/>
                      </a:rPr>
                      <m:t> </m:t>
                    </m:r>
                    <m:r>
                      <a:rPr lang="en-US" altLang="zh-CN" i="1">
                        <a:latin typeface="Cambria Math" panose="02040503050406030204" pitchFamily="18" charset="0"/>
                      </a:rPr>
                      <m:t>𝑎𝑛𝑑</m:t>
                    </m:r>
                    <m:r>
                      <a:rPr lang="en-US" altLang="zh-CN" b="0" i="1" smtClean="0">
                        <a:latin typeface="Cambria Math" panose="02040503050406030204" pitchFamily="18" charset="0"/>
                      </a:rPr>
                      <m:t> </m:t>
                    </m:r>
                    <m:r>
                      <a:rPr lang="zh-CN" altLang="en-US" i="1">
                        <a:latin typeface="Cambria Math" panose="02040503050406030204" pitchFamily="18" charset="0"/>
                      </a:rPr>
                      <m:t>𝑢</m:t>
                    </m:r>
                    <m:r>
                      <a:rPr lang="en-US" altLang="zh-CN" b="0" i="1" smtClean="0">
                        <a:latin typeface="Cambria Math" panose="02040503050406030204" pitchFamily="18" charset="0"/>
                      </a:rPr>
                      <m:t> </m:t>
                    </m:r>
                  </m:oMath>
                </a14:m>
                <a:r>
                  <a:rPr lang="en-US" altLang="zh-CN" dirty="0"/>
                  <a:t>be the vertex </a:t>
                </a:r>
                <a:r>
                  <a:rPr lang="en-US" altLang="zh-CN" dirty="0" smtClean="0"/>
                  <a:t>set, the edge </a:t>
                </a:r>
                <a:r>
                  <a:rPr lang="en-US" altLang="zh-CN" dirty="0"/>
                  <a:t>set and </a:t>
                </a:r>
                <a:r>
                  <a:rPr lang="en-US" altLang="zh-CN" dirty="0" smtClean="0"/>
                  <a:t>the input sequence of </a:t>
                </a:r>
                <a:r>
                  <a:rPr lang="en-US" altLang="zh-CN" dirty="0"/>
                  <a:t>a </a:t>
                </a:r>
                <a:r>
                  <a:rPr lang="en-US" altLang="zh-CN" dirty="0" smtClean="0"/>
                  <a:t>dynamic network </a:t>
                </a:r>
                <a14:m>
                  <m:oMath xmlns:m="http://schemas.openxmlformats.org/officeDocument/2006/math">
                    <m:r>
                      <a:rPr lang="zh-CN" altLang="en-US" i="1">
                        <a:latin typeface="Cambria Math" panose="02040503050406030204" pitchFamily="18" charset="0"/>
                      </a:rPr>
                      <m:t>𝑔</m:t>
                    </m:r>
                    <m:r>
                      <m:rPr>
                        <m:nor/>
                      </m:rPr>
                      <a:rPr lang="en-US" altLang="zh-CN" dirty="0"/>
                      <m:t>(</m:t>
                    </m:r>
                    <m:r>
                      <a:rPr lang="zh-CN" altLang="en-US" i="1">
                        <a:latin typeface="Cambria Math" panose="02040503050406030204" pitchFamily="18" charset="0"/>
                      </a:rPr>
                      <m:t>𝑢</m:t>
                    </m:r>
                  </m:oMath>
                </a14:m>
                <a:r>
                  <a:rPr lang="en-US" altLang="zh-CN" dirty="0"/>
                  <a:t>)=(</a:t>
                </a:r>
                <a14:m>
                  <m:oMath xmlns:m="http://schemas.openxmlformats.org/officeDocument/2006/math">
                    <m:r>
                      <a:rPr lang="zh-CN" altLang="en-US" i="1">
                        <a:latin typeface="Cambria Math" panose="02040503050406030204" pitchFamily="18" charset="0"/>
                      </a:rPr>
                      <m:t>𝜈</m:t>
                    </m:r>
                  </m:oMath>
                </a14:m>
                <a:r>
                  <a:rPr lang="en-US" altLang="zh-CN" dirty="0"/>
                  <a:t>,</a:t>
                </a:r>
                <a14:m>
                  <m:oMath xmlns:m="http://schemas.openxmlformats.org/officeDocument/2006/math">
                    <m:r>
                      <a:rPr lang="zh-CN" altLang="en-US" i="1">
                        <a:latin typeface="Cambria Math" panose="02040503050406030204" pitchFamily="18" charset="0"/>
                      </a:rPr>
                      <m:t>𝜀</m:t>
                    </m:r>
                  </m:oMath>
                </a14:m>
                <a:r>
                  <a:rPr lang="en-US" altLang="zh-CN" dirty="0"/>
                  <a:t>).</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𝑔</m:t>
                    </m:r>
                  </m:oMath>
                </a14:m>
                <a:r>
                  <a:rPr lang="en-US" altLang="zh-CN" dirty="0"/>
                  <a:t> is called the dynamic network of the BCN, </a:t>
                </a:r>
              </a:p>
              <a:p>
                <a:pPr marL="0" indent="0">
                  <a:buNone/>
                </a:pPr>
                <a:r>
                  <a:rPr lang="en-US" altLang="zh-CN" dirty="0" smtClean="0"/>
                  <a:t>If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𝜈</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smtClean="0">
                                <a:latin typeface="Cambria Math" panose="02040503050406030204" pitchFamily="18" charset="0"/>
                              </a:rPr>
                              <m:t> </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i="1">
                                <a:latin typeface="Cambria Math" panose="02040503050406030204" pitchFamily="18" charset="0"/>
                              </a:rPr>
                              <m:t>𝑁</m:t>
                            </m:r>
                          </m:sub>
                        </m:sSub>
                      </m:e>
                    </m:d>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𝑖𝑛𝑡𝑖𝑎𝑙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𝑠𝑡𝑎𝑡𝑒</m:t>
                    </m:r>
                    <m:r>
                      <a:rPr lang="en-US" altLang="zh-CN" b="0" i="1" smtClean="0">
                        <a:latin typeface="Cambria Math" panose="02040503050406030204" pitchFamily="18" charset="0"/>
                      </a:rPr>
                      <m:t>}</m:t>
                    </m:r>
                  </m:oMath>
                </a14:m>
                <a:r>
                  <a:rPr lang="en-US" altLang="zh-CN" dirty="0" smtClean="0"/>
                  <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𝜀</m:t>
                    </m:r>
                  </m:oMath>
                </a14:m>
                <a:r>
                  <a:rPr lang="en-US" altLang="zh-CN" dirty="0" smtClean="0"/>
                  <a:t>={((</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oMath>
                </a14:m>
                <a:r>
                  <a:rPr lang="en-US" altLang="zh-CN" dirty="0" smtClean="0"/>
                  <a:t>), </a:t>
                </a:r>
                <a:r>
                  <a:rPr lang="en-US" altLang="zh-CN"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2</m:t>
                        </m:r>
                      </m:sub>
                    </m:sSub>
                  </m:oMath>
                </a14:m>
                <a:r>
                  <a:rPr lang="en-US" altLang="zh-CN" dirty="0" smtClean="0"/>
                  <a:t>))</a:t>
                </a:r>
                <a:r>
                  <a:rPr lang="zh-CN" altLang="en-US" dirty="0" smtClean="0"/>
                  <a:t> </a:t>
                </a:r>
                <a14:m>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𝜈</m:t>
                    </m:r>
                    <m:r>
                      <a:rPr lang="zh-CN" altLang="en-US">
                        <a:latin typeface="Cambria Math" panose="02040503050406030204" pitchFamily="18" charset="0"/>
                      </a:rPr>
                      <m:t>×</m:t>
                    </m:r>
                    <m:r>
                      <a:rPr lang="zh-CN" altLang="en-US" i="1">
                        <a:latin typeface="Cambria Math" panose="02040503050406030204" pitchFamily="18" charset="0"/>
                      </a:rPr>
                      <m:t>𝜈</m:t>
                    </m:r>
                  </m:oMath>
                </a14:m>
                <a:r>
                  <a:rPr lang="en-US" altLang="zh-CN" dirty="0" smtClean="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smtClean="0"/>
                  <a:t> =</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2</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a:t> </a:t>
                </a:r>
                <a:r>
                  <a:rPr lang="en-US" altLang="zh-CN" dirty="0" smtClean="0"/>
                  <a:t>}⊂</a:t>
                </a:r>
                <a14:m>
                  <m:oMath xmlns:m="http://schemas.openxmlformats.org/officeDocument/2006/math">
                    <m:r>
                      <a:rPr lang="zh-CN" altLang="en-US">
                        <a:latin typeface="Cambria Math" panose="02040503050406030204" pitchFamily="18" charset="0"/>
                      </a:rPr>
                      <m:t>𝜈</m:t>
                    </m:r>
                    <m:r>
                      <a:rPr lang="zh-CN" altLang="en-US">
                        <a:latin typeface="Cambria Math" panose="02040503050406030204" pitchFamily="18" charset="0"/>
                      </a:rPr>
                      <m:t>×</m:t>
                    </m:r>
                    <m:r>
                      <a:rPr lang="zh-CN" altLang="en-US">
                        <a:latin typeface="Cambria Math" panose="02040503050406030204" pitchFamily="18" charset="0"/>
                      </a:rPr>
                      <m:t>𝜈</m:t>
                    </m:r>
                  </m:oMath>
                </a14:m>
                <a:r>
                  <a:rPr lang="en-US" altLang="zh-CN" dirty="0" smtClean="0"/>
                  <a:t>, and </a:t>
                </a:r>
                <a14:m>
                  <m:oMath xmlns:m="http://schemas.openxmlformats.org/officeDocument/2006/math">
                    <m:r>
                      <a:rPr lang="zh-CN" altLang="en-US" i="1">
                        <a:latin typeface="Cambria Math" panose="02040503050406030204" pitchFamily="18" charset="0"/>
                      </a:rPr>
                      <m:t>𝑢</m:t>
                    </m:r>
                  </m:oMath>
                </a14:m>
                <a:r>
                  <a:rPr lang="en-US" altLang="zh-CN" dirty="0" smtClean="0"/>
                  <a:t> </a:t>
                </a:r>
                <a:r>
                  <a:rPr lang="en-US" altLang="zh-CN" dirty="0"/>
                  <a:t>is the input sequence of length</a:t>
                </a:r>
                <a:r>
                  <a:rPr lang="en-US" altLang="zh-CN" dirty="0" smtClean="0"/>
                  <a:t> </a:t>
                </a:r>
                <a14:m>
                  <m:oMath xmlns:m="http://schemas.openxmlformats.org/officeDocument/2006/math">
                    <m:r>
                      <a:rPr lang="zh-CN" altLang="en-US" i="1">
                        <a:latin typeface="Cambria Math" panose="02040503050406030204" pitchFamily="18" charset="0"/>
                      </a:rPr>
                      <m:t>𝑝</m:t>
                    </m:r>
                  </m:oMath>
                </a14:m>
                <a:r>
                  <a:rPr lang="en-US" altLang="zh-CN" dirty="0" smtClean="0"/>
                  <a:t>(</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a:latin typeface="Cambria Math" panose="02040503050406030204" pitchFamily="18" charset="0"/>
                      </a:rPr>
                      <m:t>ℕ</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514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We can use dynamic network to depict relationships between initial states,  after input the input sequence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b="0" i="0" smtClean="0">
                            <a:latin typeface="Cambria Math" panose="02040503050406030204" pitchFamily="18" charset="0"/>
                          </a:rPr>
                          <m:t>i</m:t>
                        </m:r>
                      </m:sub>
                    </m:sSub>
                  </m:oMath>
                </a14:m>
                <a:r>
                  <a:rPr lang="en-US" altLang="zh-CN" dirty="0" smtClean="0"/>
                  <a:t>.</a:t>
                </a:r>
              </a:p>
              <a:p>
                <a:pPr marL="0" indent="0">
                  <a:buNone/>
                </a:pPr>
                <a:endParaRPr lang="en-US" altLang="zh-CN" dirty="0"/>
              </a:p>
              <a:p>
                <a:pPr marL="0" indent="0">
                  <a:buNone/>
                </a:pPr>
                <a:r>
                  <a:rPr lang="en-US" altLang="zh-CN" dirty="0" smtClean="0"/>
                  <a:t>And then we consider the set of </a:t>
                </a:r>
                <a:r>
                  <a:rPr lang="en-US" altLang="zh-CN" dirty="0"/>
                  <a:t>dynamic </a:t>
                </a:r>
                <a:r>
                  <a:rPr lang="en-US" altLang="zh-CN" dirty="0" smtClean="0"/>
                  <a:t>networks as the set of states of finite automata.</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38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Automata</a:t>
            </a:r>
            <a:r>
              <a:rPr lang="zh-CN" altLang="zh-CN" dirty="0"/>
              <a:t/>
            </a:r>
            <a:br>
              <a:rPr lang="zh-CN"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smtClean="0"/>
                  <a:t>A deterministic finite automaton (DFA) is defined as 5-tuple </a:t>
                </a:r>
                <a14:m>
                  <m:oMath xmlns:m="http://schemas.openxmlformats.org/officeDocument/2006/math">
                    <m:r>
                      <a:rPr lang="zh-CN" altLang="en-US" sz="2400" i="1">
                        <a:latin typeface="Cambria Math" panose="02040503050406030204" pitchFamily="18" charset="0"/>
                      </a:rPr>
                      <m:t>𝐴</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r>
                      <a:rPr lang="en-US" altLang="zh-CN" sz="2400" b="0" i="1" smtClean="0">
                        <a:latin typeface="Cambria Math" panose="02040503050406030204" pitchFamily="18" charset="0"/>
                      </a:rPr>
                      <m:t>,</m:t>
                    </m:r>
                    <m:r>
                      <a:rPr lang="zh-CN" altLang="en-US" sz="2400" i="1">
                        <a:latin typeface="Cambria Math" panose="02040503050406030204" pitchFamily="18" charset="0"/>
                      </a:rPr>
                      <m:t>𝜎</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a:latin typeface="Cambria Math" panose="02040503050406030204" pitchFamily="18" charset="0"/>
                          </a:rPr>
                          <m:t>0</m:t>
                        </m:r>
                      </m:sub>
                    </m:sSub>
                    <m:r>
                      <a:rPr lang="zh-CN" altLang="en-US" sz="2400">
                        <a:latin typeface="Cambria Math" panose="02040503050406030204" pitchFamily="18" charset="0"/>
                      </a:rPr>
                      <m:t>,</m:t>
                    </m:r>
                    <m:r>
                      <a:rPr lang="zh-CN" altLang="en-US" sz="2400" i="1">
                        <a:latin typeface="Cambria Math" panose="02040503050406030204" pitchFamily="18" charset="0"/>
                      </a:rPr>
                      <m:t>𝐹</m:t>
                    </m:r>
                    <m:r>
                      <a:rPr lang="zh-CN" altLang="en-US" sz="2400">
                        <a:latin typeface="Cambria Math" panose="02040503050406030204" pitchFamily="18" charset="0"/>
                      </a:rPr>
                      <m:t>)</m:t>
                    </m:r>
                  </m:oMath>
                </a14:m>
                <a:r>
                  <a:rPr lang="en-US" altLang="zh-CN" sz="2400" dirty="0" smtClean="0"/>
                  <a:t>, where </a:t>
                </a:r>
                <a14:m>
                  <m:oMath xmlns:m="http://schemas.openxmlformats.org/officeDocument/2006/math">
                    <m:r>
                      <a:rPr lang="zh-CN" altLang="en-US" sz="2400" i="1">
                        <a:latin typeface="Cambria Math" panose="02040503050406030204" pitchFamily="18" charset="0"/>
                      </a:rPr>
                      <m:t>𝑆</m:t>
                    </m:r>
                  </m:oMath>
                </a14:m>
                <a:r>
                  <a:rPr lang="en-US" altLang="zh-CN" sz="2400" dirty="0" smtClean="0"/>
                  <a:t>denotes </a:t>
                </a:r>
                <a:r>
                  <a:rPr lang="en-US" altLang="zh-CN" sz="2400" dirty="0"/>
                  <a:t>the finite state set,</a:t>
                </a:r>
                <a:r>
                  <a:rPr lang="en-US" altLang="zh-CN" sz="2400" dirty="0" smtClean="0"/>
                  <a:t> </a:t>
                </a:r>
                <a14:m>
                  <m:oMath xmlns:m="http://schemas.openxmlformats.org/officeDocument/2006/math">
                    <m:r>
                      <a:rPr lang="zh-CN" altLang="en-US" sz="2400" i="1">
                        <a:latin typeface="Cambria Math" panose="02040503050406030204" pitchFamily="18" charset="0"/>
                      </a:rPr>
                      <m:t>𝛴</m:t>
                    </m:r>
                  </m:oMath>
                </a14:m>
                <a:r>
                  <a:rPr lang="en-US" altLang="zh-CN" sz="2400" dirty="0" smtClean="0"/>
                  <a:t> the finite alphabet</a:t>
                </a:r>
                <a:r>
                  <a:rPr lang="en-US" altLang="zh-CN" sz="2400" dirty="0"/>
                  <a:t>,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a:latin typeface="Cambria Math" panose="02040503050406030204" pitchFamily="18" charset="0"/>
                          </a:rPr>
                          <m:t>0</m:t>
                        </m:r>
                      </m:sub>
                    </m:sSub>
                    <m:r>
                      <a:rPr lang="zh-CN" altLang="en-US" sz="2400" i="1">
                        <a:latin typeface="Cambria Math" panose="02040503050406030204" pitchFamily="18" charset="0"/>
                      </a:rPr>
                      <m:t> </m:t>
                    </m:r>
                  </m:oMath>
                </a14:m>
                <a:r>
                  <a:rPr lang="en-US" altLang="zh-CN" sz="2400" dirty="0" smtClean="0"/>
                  <a:t>the </a:t>
                </a:r>
                <a:r>
                  <a:rPr lang="en-US" altLang="zh-CN" sz="2400" dirty="0"/>
                  <a:t>initial state,</a:t>
                </a:r>
                <a:r>
                  <a:rPr lang="en-US" altLang="zh-CN" sz="2400" dirty="0" smtClean="0"/>
                  <a:t> </a:t>
                </a:r>
                <a14:m>
                  <m:oMath xmlns:m="http://schemas.openxmlformats.org/officeDocument/2006/math">
                    <m:r>
                      <a:rPr lang="zh-CN" altLang="en-US" sz="2400" i="1">
                        <a:latin typeface="Cambria Math" panose="02040503050406030204" pitchFamily="18" charset="0"/>
                      </a:rPr>
                      <m:t>𝐹</m:t>
                    </m:r>
                  </m:oMath>
                </a14:m>
                <a:r>
                  <a:rPr lang="en-US" altLang="zh-CN" sz="2400" dirty="0" smtClean="0"/>
                  <a:t> the </a:t>
                </a:r>
                <a:r>
                  <a:rPr lang="en-US" altLang="zh-CN" sz="2400" dirty="0"/>
                  <a:t>final state set, </a:t>
                </a:r>
                <a:r>
                  <a:rPr lang="en-US" altLang="zh-CN" sz="2400" dirty="0" smtClean="0"/>
                  <a:t>and </a:t>
                </a:r>
                <a14:m>
                  <m:oMath xmlns:m="http://schemas.openxmlformats.org/officeDocument/2006/math">
                    <m:r>
                      <a:rPr lang="zh-CN" altLang="en-US" sz="2400" i="1">
                        <a:latin typeface="Cambria Math" panose="02040503050406030204" pitchFamily="18" charset="0"/>
                      </a:rPr>
                      <m:t>𝜎</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r>
                      <a:rPr lang="zh-CN" altLang="en-US" sz="2400">
                        <a:latin typeface="Cambria Math" panose="02040503050406030204" pitchFamily="18" charset="0"/>
                      </a:rPr>
                      <m:t>→</m:t>
                    </m:r>
                    <m:r>
                      <a:rPr lang="zh-CN" altLang="en-US" sz="2400" i="1">
                        <a:latin typeface="Cambria Math" panose="02040503050406030204" pitchFamily="18" charset="0"/>
                      </a:rPr>
                      <m:t>𝑆</m:t>
                    </m:r>
                    <m:r>
                      <a:rPr lang="en-US" altLang="zh-CN" sz="2400" b="0" i="0" smtClean="0">
                        <a:latin typeface="Cambria Math" panose="02040503050406030204" pitchFamily="18" charset="0"/>
                      </a:rPr>
                      <m:t> </m:t>
                    </m:r>
                  </m:oMath>
                </a14:m>
                <a:r>
                  <a:rPr lang="en-US" altLang="zh-CN" sz="2400" dirty="0" smtClean="0"/>
                  <a:t>the </a:t>
                </a:r>
                <a:r>
                  <a:rPr lang="en-US" altLang="zh-CN" sz="2400" dirty="0"/>
                  <a:t>transition partial function, i.e., a function </a:t>
                </a:r>
                <a:r>
                  <a:rPr lang="en-US" altLang="zh-CN" sz="2400" dirty="0" smtClean="0"/>
                  <a:t>defined on </a:t>
                </a:r>
                <a:r>
                  <a:rPr lang="en-US" altLang="zh-CN" sz="2400" dirty="0"/>
                  <a:t>a fixed subset </a:t>
                </a:r>
                <a:r>
                  <a:rPr lang="en-US" altLang="zh-CN" sz="2400" dirty="0" smtClean="0"/>
                  <a:t>of </a:t>
                </a:r>
                <a14:m>
                  <m:oMath xmlns:m="http://schemas.openxmlformats.org/officeDocument/2006/math">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oMath>
                </a14:m>
                <a:r>
                  <a:rPr lang="en-US" altLang="zh-CN" sz="2400" dirty="0" smtClean="0"/>
                  <a:t>, </a:t>
                </a:r>
                <a:r>
                  <a:rPr lang="en-US" altLang="zh-CN" sz="2400" dirty="0"/>
                  <a:t>which can naturally be extended </a:t>
                </a:r>
                <a:r>
                  <a:rPr lang="en-US" altLang="zh-CN" sz="2400" dirty="0" smtClean="0"/>
                  <a:t>to</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𝛴</m:t>
                        </m:r>
                      </m:e>
                      <m:sup>
                        <m:r>
                          <a:rPr lang="zh-CN" altLang="en-US" sz="2400">
                            <a:latin typeface="Cambria Math" panose="02040503050406030204" pitchFamily="18" charset="0"/>
                          </a:rPr>
                          <m:t>∗</m:t>
                        </m:r>
                      </m:sup>
                    </m:sSup>
                    <m:r>
                      <a:rPr lang="zh-CN" altLang="en-US" sz="2400">
                        <a:latin typeface="Cambria Math" panose="02040503050406030204" pitchFamily="18" charset="0"/>
                      </a:rPr>
                      <m:t>→</m:t>
                    </m:r>
                    <m:r>
                      <a:rPr lang="zh-CN" altLang="en-US" sz="2400" i="1">
                        <a:latin typeface="Cambria Math" panose="02040503050406030204" pitchFamily="18" charset="0"/>
                      </a:rPr>
                      <m:t>𝑆</m:t>
                    </m:r>
                  </m:oMath>
                </a14:m>
                <a:r>
                  <a:rPr lang="en-US" altLang="zh-CN" sz="2400" dirty="0" smtClean="0"/>
                  <a:t>. </a:t>
                </a:r>
              </a:p>
              <a:p>
                <a:endParaRPr lang="en-US" altLang="zh-CN" sz="2400" dirty="0" smtClean="0"/>
              </a:p>
              <a:p>
                <a:r>
                  <a:rPr lang="en-US" altLang="zh-CN" sz="2400" dirty="0"/>
                  <a:t>Graph of a DFA</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12" t="-1821" r="-348"/>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570" y="3280701"/>
            <a:ext cx="4005214" cy="2562159"/>
          </a:xfrm>
          <a:prstGeom prst="rect">
            <a:avLst/>
          </a:prstGeom>
        </p:spPr>
      </p:pic>
    </p:spTree>
    <p:extLst>
      <p:ext uri="{BB962C8B-B14F-4D97-AF65-F5344CB8AC3E}">
        <p14:creationId xmlns:p14="http://schemas.microsoft.com/office/powerpoint/2010/main" val="204550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Automata</a:t>
            </a:r>
            <a:endParaRPr lang="zh-CN" altLang="en-US" dirty="0"/>
          </a:p>
        </p:txBody>
      </p:sp>
      <p:sp>
        <p:nvSpPr>
          <p:cNvPr id="3" name="内容占位符 2"/>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5902966" y="3244334"/>
                <a:ext cx="3860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𝑢</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902966" y="3244334"/>
                <a:ext cx="386067" cy="36933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39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and Motivation </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t>Introduction of BNs </a:t>
            </a:r>
          </a:p>
          <a:p>
            <a:r>
              <a:rPr lang="en-US" altLang="zh-CN" dirty="0" smtClean="0"/>
              <a:t>Introduction of BCNs</a:t>
            </a:r>
          </a:p>
          <a:p>
            <a:r>
              <a:rPr lang="en-US" altLang="zh-CN" dirty="0" smtClean="0"/>
              <a:t>Motivation</a:t>
            </a:r>
            <a:endParaRPr lang="zh-CN" altLang="en-US" dirty="0"/>
          </a:p>
        </p:txBody>
      </p:sp>
    </p:spTree>
    <p:extLst>
      <p:ext uri="{BB962C8B-B14F-4D97-AF65-F5344CB8AC3E}">
        <p14:creationId xmlns:p14="http://schemas.microsoft.com/office/powerpoint/2010/main" val="76603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In 1960s, Jacob and </a:t>
            </a:r>
            <a:r>
              <a:rPr lang="en-US" altLang="zh-CN" dirty="0" smtClean="0"/>
              <a:t>Monod </a:t>
            </a:r>
            <a:r>
              <a:rPr lang="en-US" altLang="zh-CN" dirty="0"/>
              <a:t>found </a:t>
            </a:r>
            <a:r>
              <a:rPr lang="en-US" altLang="zh-CN" dirty="0" smtClean="0"/>
              <a:t>that “Any </a:t>
            </a:r>
            <a:r>
              <a:rPr lang="en-US" altLang="zh-CN" dirty="0"/>
              <a:t>cell contains a number of </a:t>
            </a:r>
            <a:r>
              <a:rPr lang="en-US" altLang="zh-CN" dirty="0" smtClean="0"/>
              <a:t>‘regulatory’ </a:t>
            </a:r>
            <a:r>
              <a:rPr lang="en-US" altLang="zh-CN" dirty="0"/>
              <a:t>genes that act </a:t>
            </a:r>
            <a:r>
              <a:rPr lang="en-US" altLang="zh-CN" dirty="0" smtClean="0"/>
              <a:t>as switches </a:t>
            </a:r>
            <a:r>
              <a:rPr lang="en-US" altLang="zh-CN" dirty="0"/>
              <a:t>and can turn one another on and off.... If genes </a:t>
            </a:r>
            <a:r>
              <a:rPr lang="en-US" altLang="zh-CN" dirty="0" smtClean="0"/>
              <a:t>can turn </a:t>
            </a:r>
            <a:r>
              <a:rPr lang="en-US" altLang="zh-CN" dirty="0"/>
              <a:t>one another on and off, then you can have genetic </a:t>
            </a:r>
            <a:r>
              <a:rPr lang="en-US" altLang="zh-CN"/>
              <a:t>circuits</a:t>
            </a:r>
            <a:r>
              <a:rPr lang="en-US" altLang="zh-CN" smtClean="0"/>
              <a:t>.”</a:t>
            </a:r>
            <a:endParaRPr lang="zh-CN" altLang="en-US" dirty="0"/>
          </a:p>
        </p:txBody>
      </p:sp>
    </p:spTree>
    <p:extLst>
      <p:ext uri="{BB962C8B-B14F-4D97-AF65-F5344CB8AC3E}">
        <p14:creationId xmlns:p14="http://schemas.microsoft.com/office/powerpoint/2010/main" val="2746589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Introductions of BNs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A Boolean network is a network with nodes and directed </a:t>
            </a:r>
            <a:r>
              <a:rPr lang="en-US" altLang="zh-CN" dirty="0" smtClean="0"/>
              <a:t>edges, denoted by</a:t>
            </a:r>
            <a:r>
              <a:rPr lang="en-US" altLang="zh-CN" i="1" dirty="0" smtClean="0">
                <a:latin typeface="Cambria Math" panose="02040503050406030204" pitchFamily="18" charset="0"/>
              </a:rPr>
              <a:t>(N</a:t>
            </a:r>
            <a:r>
              <a:rPr lang="en-US" altLang="zh-CN" dirty="0" smtClean="0"/>
              <a:t>, </a:t>
            </a:r>
            <a:r>
              <a:rPr lang="el-GR" altLang="zh-CN" i="1" dirty="0" smtClean="0">
                <a:latin typeface="Cambria Math" panose="02040503050406030204" pitchFamily="18" charset="0"/>
              </a:rPr>
              <a:t>ε</a:t>
            </a:r>
            <a:r>
              <a:rPr lang="en-US" altLang="zh-CN" i="1" dirty="0">
                <a:latin typeface="Cambria Math" panose="02040503050406030204" pitchFamily="18" charset="0"/>
              </a:rPr>
              <a:t>)</a:t>
            </a:r>
            <a:r>
              <a:rPr lang="en-US" altLang="zh-CN" dirty="0" smtClean="0"/>
              <a:t>, where </a:t>
            </a:r>
            <a:r>
              <a:rPr lang="en-US" altLang="zh-CN" i="1" dirty="0">
                <a:latin typeface="Cambria Math" panose="02040503050406030204" pitchFamily="18" charset="0"/>
              </a:rPr>
              <a:t>N</a:t>
            </a:r>
            <a:r>
              <a:rPr lang="en-US" altLang="zh-CN" dirty="0" smtClean="0"/>
              <a:t> </a:t>
            </a:r>
            <a:r>
              <a:rPr lang="en-US" altLang="zh-CN" dirty="0"/>
              <a:t>is a finite set of nodes </a:t>
            </a:r>
            <a:r>
              <a:rPr lang="en-US" altLang="zh-CN" dirty="0" smtClean="0"/>
              <a:t>and </a:t>
            </a:r>
            <a:r>
              <a:rPr lang="el-GR" altLang="zh-CN" i="1" dirty="0">
                <a:latin typeface="Cambria Math" panose="02040503050406030204" pitchFamily="18" charset="0"/>
              </a:rPr>
              <a:t>ε</a:t>
            </a:r>
            <a:r>
              <a:rPr lang="en-US" altLang="zh-CN" i="1" dirty="0">
                <a:latin typeface="Cambria Math" panose="02040503050406030204" pitchFamily="18" charset="0"/>
              </a:rPr>
              <a:t> ⊂ </a:t>
            </a:r>
            <a:r>
              <a:rPr lang="en-US" altLang="zh-CN" i="1" dirty="0" smtClean="0">
                <a:latin typeface="Cambria Math" panose="02040503050406030204" pitchFamily="18" charset="0"/>
              </a:rPr>
              <a:t>N×N </a:t>
            </a:r>
            <a:r>
              <a:rPr lang="en-US" altLang="zh-CN" dirty="0" smtClean="0"/>
              <a:t>is the edge set. A node can take a logic value from </a:t>
            </a:r>
            <a:r>
              <a:rPr lang="en-US" altLang="zh-CN" i="1" dirty="0">
                <a:latin typeface="Cambria Math" panose="02040503050406030204" pitchFamily="18" charset="0"/>
              </a:rPr>
              <a:t>{</a:t>
            </a:r>
            <a:r>
              <a:rPr lang="en-US" altLang="zh-CN" i="1" dirty="0" smtClean="0">
                <a:latin typeface="Cambria Math" panose="02040503050406030204" pitchFamily="18" charset="0"/>
              </a:rPr>
              <a:t>0</a:t>
            </a:r>
            <a:r>
              <a:rPr lang="en-US" altLang="zh-CN" dirty="0" smtClean="0"/>
              <a:t>, </a:t>
            </a:r>
            <a:r>
              <a:rPr lang="en-US" altLang="zh-CN" i="1" dirty="0" smtClean="0">
                <a:latin typeface="Cambria Math" panose="02040503050406030204" pitchFamily="18" charset="0"/>
              </a:rPr>
              <a:t>1</a:t>
            </a:r>
            <a:r>
              <a:rPr lang="en-US" altLang="zh-CN" i="1" dirty="0">
                <a:latin typeface="Cambria Math" panose="02040503050406030204" pitchFamily="18" charset="0"/>
              </a:rPr>
              <a:t>} </a:t>
            </a:r>
            <a:r>
              <a:rPr lang="en-US" altLang="zh-CN" i="1" dirty="0" smtClean="0">
                <a:latin typeface="Cambria Math" panose="02040503050406030204" pitchFamily="18" charset="0"/>
              </a:rPr>
              <a:t> </a:t>
            </a:r>
            <a:r>
              <a:rPr lang="en-US" altLang="zh-CN" dirty="0" smtClean="0"/>
              <a:t>at a discrete </a:t>
            </a:r>
            <a:r>
              <a:rPr lang="en-US" altLang="zh-CN" dirty="0"/>
              <a:t>time </a:t>
            </a:r>
            <a:r>
              <a:rPr lang="en-US" altLang="zh-CN" dirty="0" smtClean="0"/>
              <a:t>0, 1, 2... Assume that </a:t>
            </a:r>
            <a:r>
              <a:rPr lang="en-US" altLang="zh-CN" i="1" dirty="0" smtClean="0">
                <a:latin typeface="Cambria Math" panose="02040503050406030204" pitchFamily="18" charset="0"/>
              </a:rPr>
              <a:t>A</a:t>
            </a:r>
            <a:r>
              <a:rPr lang="en-US" altLang="zh-CN" dirty="0" smtClean="0"/>
              <a:t>, </a:t>
            </a:r>
            <a:r>
              <a:rPr lang="en-US" altLang="zh-CN" i="1" dirty="0" smtClean="0">
                <a:latin typeface="Cambria Math" panose="02040503050406030204" pitchFamily="18" charset="0"/>
              </a:rPr>
              <a:t>B </a:t>
            </a:r>
            <a:r>
              <a:rPr lang="en-US" altLang="zh-CN" i="1" dirty="0">
                <a:latin typeface="Cambria Math" panose="02040503050406030204" pitchFamily="18" charset="0"/>
              </a:rPr>
              <a:t>∈ N </a:t>
            </a:r>
            <a:r>
              <a:rPr lang="en-US" altLang="zh-CN" dirty="0" smtClean="0"/>
              <a:t>and </a:t>
            </a:r>
            <a:r>
              <a:rPr lang="en-US" altLang="zh-CN" i="1" dirty="0">
                <a:latin typeface="Cambria Math" panose="02040503050406030204" pitchFamily="18" charset="0"/>
              </a:rPr>
              <a:t>(</a:t>
            </a:r>
            <a:r>
              <a:rPr lang="en-US" altLang="zh-CN" i="1" dirty="0" smtClean="0">
                <a:latin typeface="Cambria Math" panose="02040503050406030204" pitchFamily="18" charset="0"/>
              </a:rPr>
              <a:t>A</a:t>
            </a:r>
            <a:r>
              <a:rPr lang="en-US" altLang="zh-CN" dirty="0" smtClean="0"/>
              <a:t>, </a:t>
            </a:r>
            <a:r>
              <a:rPr lang="en-US" altLang="zh-CN" i="1" dirty="0" smtClean="0">
                <a:latin typeface="Cambria Math" panose="02040503050406030204" pitchFamily="18" charset="0"/>
              </a:rPr>
              <a:t>B</a:t>
            </a:r>
            <a:r>
              <a:rPr lang="en-US" altLang="zh-CN" i="1" dirty="0">
                <a:latin typeface="Cambria Math" panose="02040503050406030204" pitchFamily="18" charset="0"/>
              </a:rPr>
              <a:t>) ∈</a:t>
            </a:r>
            <a:r>
              <a:rPr lang="el-GR" altLang="zh-CN" i="1" dirty="0">
                <a:latin typeface="Cambria Math" panose="02040503050406030204" pitchFamily="18" charset="0"/>
              </a:rPr>
              <a:t> ε</a:t>
            </a:r>
            <a:r>
              <a:rPr lang="en-US" altLang="zh-CN" sz="3600" dirty="0" smtClean="0">
                <a:solidFill>
                  <a:prstClr val="black"/>
                </a:solidFill>
              </a:rPr>
              <a:t>, </a:t>
            </a:r>
            <a:r>
              <a:rPr lang="en-US" altLang="zh-CN" dirty="0"/>
              <a:t>then </a:t>
            </a:r>
            <a:r>
              <a:rPr lang="en-US" altLang="zh-CN" dirty="0" smtClean="0"/>
              <a:t>it means </a:t>
            </a:r>
            <a:r>
              <a:rPr lang="en-US" altLang="zh-CN" dirty="0"/>
              <a:t>that in the network dynamics </a:t>
            </a:r>
            <a:r>
              <a:rPr lang="en-US" altLang="zh-CN" i="1" dirty="0">
                <a:latin typeface="Cambria Math" panose="02040503050406030204" pitchFamily="18" charset="0"/>
              </a:rPr>
              <a:t>B(k+1)</a:t>
            </a:r>
            <a:r>
              <a:rPr lang="en-US" altLang="zh-CN" dirty="0" smtClean="0"/>
              <a:t> </a:t>
            </a:r>
            <a:r>
              <a:rPr lang="en-US" altLang="zh-CN" dirty="0"/>
              <a:t>depends on </a:t>
            </a:r>
            <a:r>
              <a:rPr lang="en-US" altLang="zh-CN" i="1" dirty="0">
                <a:latin typeface="Cambria Math" panose="02040503050406030204" pitchFamily="18" charset="0"/>
              </a:rPr>
              <a:t>A(k)</a:t>
            </a:r>
            <a:r>
              <a:rPr lang="en-US" altLang="zh-CN" dirty="0" smtClean="0"/>
              <a:t>.</a:t>
            </a:r>
            <a:endParaRPr lang="zh-CN" altLang="en-US" dirty="0"/>
          </a:p>
        </p:txBody>
      </p:sp>
    </p:spTree>
    <p:extLst>
      <p:ext uri="{BB962C8B-B14F-4D97-AF65-F5344CB8AC3E}">
        <p14:creationId xmlns:p14="http://schemas.microsoft.com/office/powerpoint/2010/main" val="3596605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Introductions of BNs</a:t>
            </a:r>
            <a:endParaRPr lang="zh-CN" altLang="en-US" dirty="0"/>
          </a:p>
        </p:txBody>
      </p:sp>
      <p:sp>
        <p:nvSpPr>
          <p:cNvPr id="3" name="内容占位符 2"/>
          <p:cNvSpPr>
            <a:spLocks noGrp="1"/>
          </p:cNvSpPr>
          <p:nvPr>
            <p:ph idx="1"/>
          </p:nvPr>
        </p:nvSpPr>
        <p:spPr/>
        <p:txBody>
          <a:bodyPr/>
          <a:lstStyle/>
          <a:p>
            <a:r>
              <a:rPr lang="en-US" altLang="zh-CN" dirty="0"/>
              <a:t>We give a simple example to describe it</a:t>
            </a:r>
            <a:r>
              <a:rPr lang="en-US" altLang="zh-CN" dirty="0" smtClean="0"/>
              <a:t>.</a:t>
            </a:r>
          </a:p>
          <a:p>
            <a:pPr marL="0" indent="0">
              <a:buNone/>
            </a:pPr>
            <a:r>
              <a:rPr lang="en-US" altLang="zh-CN" b="1" dirty="0"/>
              <a:t>Example 1.</a:t>
            </a:r>
            <a:r>
              <a:rPr lang="en-US" altLang="zh-CN" dirty="0"/>
              <a:t> In </a:t>
            </a:r>
            <a:r>
              <a:rPr lang="en-US" altLang="zh-CN" dirty="0" smtClean="0"/>
              <a:t>Fig.1 </a:t>
            </a:r>
            <a:r>
              <a:rPr lang="en-US" altLang="zh-CN" dirty="0"/>
              <a:t>we have a Boolean network with two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a:t>. Its dynamics is described </a:t>
            </a:r>
            <a:r>
              <a:rPr lang="en-US" altLang="zh-CN" dirty="0" smtClean="0"/>
              <a:t>as</a:t>
            </a:r>
          </a:p>
        </p:txBody>
      </p:sp>
      <p:graphicFrame>
        <p:nvGraphicFramePr>
          <p:cNvPr id="5" name="对象 4"/>
          <p:cNvGraphicFramePr>
            <a:graphicFrameLocks noChangeAspect="1"/>
          </p:cNvGraphicFramePr>
          <p:nvPr>
            <p:extLst/>
          </p:nvPr>
        </p:nvGraphicFramePr>
        <p:xfrm>
          <a:off x="6032500" y="3319463"/>
          <a:ext cx="127000" cy="215900"/>
        </p:xfrm>
        <a:graphic>
          <a:graphicData uri="http://schemas.openxmlformats.org/presentationml/2006/ole">
            <mc:AlternateContent xmlns:mc="http://schemas.openxmlformats.org/markup-compatibility/2006">
              <mc:Choice xmlns:v="urn:schemas-microsoft-com:vml" Requires="v">
                <p:oleObj spid="_x0000_s1035" name="公式" r:id="rId4" imgW="126720" imgH="215640" progId="Equation.3">
                  <p:embed/>
                </p:oleObj>
              </mc:Choice>
              <mc:Fallback>
                <p:oleObj name="公式" r:id="rId4" imgW="126720" imgH="215640" progId="Equation.3">
                  <p:embed/>
                  <p:pic>
                    <p:nvPicPr>
                      <p:cNvPr id="5" name="对象 4"/>
                      <p:cNvPicPr/>
                      <p:nvPr/>
                    </p:nvPicPr>
                    <p:blipFill>
                      <a:blip r:embed="rId5"/>
                      <a:stretch>
                        <a:fillRect/>
                      </a:stretch>
                    </p:blipFill>
                    <p:spPr>
                      <a:xfrm>
                        <a:off x="6032500" y="3319463"/>
                        <a:ext cx="1270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1043797" y="3441939"/>
                <a:ext cx="4652915"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smtClean="0">
                                    <a:latin typeface="Cambria Math" panose="02040503050406030204" pitchFamily="18" charset="0"/>
                                  </a:rPr>
                                  <m:t>t</m:t>
                                </m:r>
                                <m:r>
                                  <m:rPr>
                                    <m:nor/>
                                  </m:rPr>
                                  <a:rPr lang="zh-CN" altLang="en-US" sz="2800" i="1">
                                    <a:latin typeface="Cambria Math" panose="02040503050406030204" pitchFamily="18" charset="0"/>
                                  </a:rPr>
                                  <m:t>+1</m:t>
                                </m:r>
                                <m:r>
                                  <a:rPr lang="zh-CN" altLang="en-US" sz="2800" i="1">
                                    <a:latin typeface="Cambria Math" panose="02040503050406030204" pitchFamily="18" charset="0"/>
                                  </a:rPr>
                                  <m:t>）</m:t>
                                </m:r>
                                <m:r>
                                  <m:rPr>
                                    <m:nor/>
                                  </m:rPr>
                                  <a:rPr lang="zh-CN" altLang="en-US" sz="2800" i="1">
                                    <a:latin typeface="Cambria Math" panose="02040503050406030204" pitchFamily="18" charset="0"/>
                                  </a:rPr>
                                  <m:t>=</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e>
                            </m:mr>
                            <m:mr>
                              <m:e>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zh-CN" altLang="en-US" sz="2800" i="1">
                                    <a:latin typeface="Cambria Math" panose="02040503050406030204" pitchFamily="18" charset="0"/>
                                  </a:rPr>
                                  <m:t>）</m:t>
                                </m:r>
                                <m:r>
                                  <m:rPr>
                                    <m:nor/>
                                  </m:rPr>
                                  <a:rPr lang="zh-CN" altLang="en-US" sz="2800" i="1">
                                    <a:latin typeface="Cambria Math" panose="02040503050406030204" pitchFamily="18" charset="0"/>
                                  </a:rPr>
                                  <m:t>=</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e>
                            </m:mr>
                          </m:m>
                        </m:e>
                      </m:d>
                    </m:oMath>
                  </m:oMathPara>
                </a14:m>
                <a:endParaRPr lang="zh-CN" altLang="en-US" sz="2800" i="1" dirty="0">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043797" y="3441939"/>
                <a:ext cx="4652915" cy="1053494"/>
              </a:xfrm>
              <a:prstGeom prst="rect">
                <a:avLst/>
              </a:prstGeom>
              <a:blipFill>
                <a:blip r:embed="rId6"/>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2500" y="3222256"/>
            <a:ext cx="5134692" cy="2276793"/>
          </a:xfrm>
          <a:prstGeom prst="rect">
            <a:avLst/>
          </a:prstGeom>
        </p:spPr>
      </p:pic>
      <p:sp>
        <p:nvSpPr>
          <p:cNvPr id="8" name="文本框 7"/>
          <p:cNvSpPr txBox="1"/>
          <p:nvPr/>
        </p:nvSpPr>
        <p:spPr>
          <a:xfrm>
            <a:off x="8108830" y="5499049"/>
            <a:ext cx="1116011" cy="923330"/>
          </a:xfrm>
          <a:prstGeom prst="rect">
            <a:avLst/>
          </a:prstGeom>
          <a:noFill/>
        </p:spPr>
        <p:txBody>
          <a:bodyPr wrap="none" rtlCol="0">
            <a:spAutoFit/>
          </a:bodyPr>
          <a:lstStyle/>
          <a:p>
            <a:r>
              <a:rPr lang="en-US" altLang="zh-CN" sz="3600" dirty="0"/>
              <a:t>Fig.1</a:t>
            </a:r>
            <a:endParaRPr lang="zh-CN" altLang="en-US" sz="3600" dirty="0"/>
          </a:p>
          <a:p>
            <a:endParaRPr lang="zh-CN" altLang="en-US" dirty="0"/>
          </a:p>
        </p:txBody>
      </p:sp>
    </p:spTree>
    <p:extLst>
      <p:ext uri="{BB962C8B-B14F-4D97-AF65-F5344CB8AC3E}">
        <p14:creationId xmlns:p14="http://schemas.microsoft.com/office/powerpoint/2010/main" val="299403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a:lnSpc>
                    <a:spcPct val="110000"/>
                  </a:lnSpc>
                </a:pPr>
                <a:r>
                  <a:rPr lang="en-US" altLang="zh-CN" sz="3000" dirty="0" smtClean="0"/>
                  <a:t>After adding the external input and system output in the Boolean network, a Boolean control network is obtained.</a:t>
                </a:r>
              </a:p>
              <a:p>
                <a:pPr>
                  <a:lnSpc>
                    <a:spcPct val="110000"/>
                  </a:lnSpc>
                </a:pPr>
                <a:r>
                  <a:rPr lang="en-US" altLang="zh-CN" sz="3000" dirty="0"/>
                  <a:t>In this paper, we investigate the following BCN with </a:t>
                </a:r>
                <a:r>
                  <a:rPr lang="en-US" altLang="zh-CN" sz="3000" i="1" dirty="0">
                    <a:latin typeface="Cambria Math" panose="02040503050406030204" pitchFamily="18" charset="0"/>
                  </a:rPr>
                  <a:t>n</a:t>
                </a:r>
                <a:r>
                  <a:rPr lang="en-US" altLang="zh-CN" sz="3000" dirty="0"/>
                  <a:t> state nodes, </a:t>
                </a:r>
                <a:r>
                  <a:rPr lang="en-US" altLang="zh-CN" sz="3000" i="1" dirty="0">
                    <a:latin typeface="Cambria Math" panose="02040503050406030204" pitchFamily="18" charset="0"/>
                  </a:rPr>
                  <a:t>m</a:t>
                </a:r>
                <a:r>
                  <a:rPr lang="en-US" altLang="zh-CN" sz="3000" dirty="0"/>
                  <a:t> input nodes and </a:t>
                </a:r>
                <a:r>
                  <a:rPr lang="en-US" altLang="zh-CN" sz="3000" i="1" dirty="0">
                    <a:latin typeface="Cambria Math" panose="02040503050406030204" pitchFamily="18" charset="0"/>
                  </a:rPr>
                  <a:t>q</a:t>
                </a:r>
                <a:r>
                  <a:rPr lang="en-US" altLang="zh-CN" sz="3000" dirty="0"/>
                  <a:t> output nodes</a:t>
                </a:r>
                <a:r>
                  <a:rPr lang="en-US" altLang="zh-CN" sz="3000" dirty="0" smtClean="0"/>
                  <a:t>:</a:t>
                </a:r>
                <a:endParaRPr lang="en-US" altLang="zh-CN" sz="3000" dirty="0"/>
              </a:p>
              <a:p>
                <a:pPr marL="0" indent="0">
                  <a:lnSpc>
                    <a:spcPct val="110000"/>
                  </a:lnSpc>
                  <a:buNone/>
                </a:pPr>
                <a:r>
                  <a:rPr lang="zh-CN" altLang="en-US" sz="2600" dirty="0" smtClean="0"/>
                  <a:t>   </a:t>
                </a:r>
                <a14:m>
                  <m:oMath xmlns:m="http://schemas.openxmlformats.org/officeDocument/2006/math">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m:rPr>
                            <m:nor/>
                          </m:rPr>
                          <a:rPr lang="zh-CN" altLang="en-US" sz="3000" i="1">
                            <a:latin typeface="Cambria Math" panose="02040503050406030204" pitchFamily="18" charset="0"/>
                          </a:rPr>
                          <m:t>+</m:t>
                        </m:r>
                        <m:r>
                          <a:rPr lang="zh-CN" altLang="en-US" sz="3000" i="1">
                            <a:latin typeface="Cambria Math" panose="02040503050406030204" pitchFamily="18" charset="0"/>
                          </a:rPr>
                          <m:t>1</m:t>
                        </m:r>
                      </m:e>
                    </m:d>
                    <m:r>
                      <m:rPr>
                        <m:nor/>
                      </m:rPr>
                      <a:rPr lang="zh-CN" altLang="en-US" sz="3000" i="1">
                        <a:latin typeface="Cambria Math" panose="02040503050406030204" pitchFamily="18" charset="0"/>
                      </a:rPr>
                      <m:t>=</m:t>
                    </m:r>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f</m:t>
                    </m:r>
                    <m:r>
                      <m:rPr>
                        <m:nor/>
                      </m:rPr>
                      <a:rPr lang="en-US" altLang="zh-CN" sz="3000" i="1">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u</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r>
                          <m:rPr>
                            <m:nor/>
                          </m:rPr>
                          <a:rPr lang="en-US" altLang="zh-CN" sz="3000" dirty="0"/>
                          <m:t>,</m:t>
                        </m:r>
                        <m:r>
                          <m:rPr>
                            <m:nor/>
                          </m:rPr>
                          <a:rPr lang="en-US" altLang="zh-CN" sz="3000" b="0" i="1" dirty="0" smtClean="0"/>
                          <m:t> </m:t>
                        </m:r>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e>
                    </m:d>
                  </m:oMath>
                </a14:m>
                <a:endParaRPr lang="en-US" altLang="zh-CN" sz="3000" i="1" dirty="0">
                  <a:latin typeface="Cambria Math" panose="02040503050406030204" pitchFamily="18" charset="0"/>
                </a:endParaRPr>
              </a:p>
              <a:p>
                <a:pPr marL="0" indent="0">
                  <a:lnSpc>
                    <a:spcPct val="110000"/>
                  </a:lnSpc>
                  <a:buNone/>
                </a:pPr>
                <a14:m>
                  <m:oMathPara xmlns:m="http://schemas.openxmlformats.org/officeDocument/2006/math">
                    <m:oMathParaPr>
                      <m:jc m:val="left"/>
                    </m:oMathParaPr>
                    <m:oMath xmlns:m="http://schemas.openxmlformats.org/officeDocument/2006/math">
                      <m:r>
                        <m:rPr>
                          <m:nor/>
                        </m:rPr>
                        <a:rPr lang="en-US" altLang="zh-CN" sz="3000" i="1">
                          <a:latin typeface="Cambria Math" panose="02040503050406030204" pitchFamily="18" charset="0"/>
                        </a:rPr>
                        <m:t>   </m:t>
                      </m:r>
                      <m:r>
                        <m:rPr>
                          <m:nor/>
                        </m:rPr>
                        <a:rPr lang="zh-CN" altLang="en-US" sz="3000" i="1">
                          <a:latin typeface="Cambria Math" panose="02040503050406030204" pitchFamily="18" charset="0"/>
                        </a:rPr>
                        <m:t>y</m:t>
                      </m:r>
                      <m:r>
                        <a:rPr lang="zh-CN" altLang="en-US" sz="3000" i="1">
                          <a:latin typeface="Cambria Math" panose="02040503050406030204" pitchFamily="18" charset="0"/>
                        </a:rPr>
                        <m:t>（</m:t>
                      </m:r>
                      <m:r>
                        <m:rPr>
                          <m:nor/>
                        </m:rPr>
                        <a:rPr lang="zh-CN" altLang="en-US" sz="3000" i="1">
                          <a:latin typeface="Cambria Math" panose="02040503050406030204" pitchFamily="18" charset="0"/>
                        </a:rPr>
                        <m:t>t</m:t>
                      </m:r>
                      <m:r>
                        <a:rPr lang="en-US" altLang="zh-CN" sz="3000" i="1">
                          <a:latin typeface="Cambria Math" panose="02040503050406030204" pitchFamily="18" charset="0"/>
                        </a:rPr>
                        <m:t> </m:t>
                      </m:r>
                      <m:r>
                        <a:rPr lang="zh-CN" altLang="en-US" sz="3000" i="1">
                          <a:latin typeface="Cambria Math" panose="02040503050406030204" pitchFamily="18" charset="0"/>
                        </a:rPr>
                        <m:t>）</m:t>
                      </m:r>
                      <m:r>
                        <m:rPr>
                          <m:nor/>
                        </m:rPr>
                        <a:rPr lang="zh-CN" altLang="en-US" sz="3000" i="1">
                          <a:latin typeface="Cambria Math" panose="02040503050406030204" pitchFamily="18" charset="0"/>
                        </a:rPr>
                        <m:t>=</m:t>
                      </m:r>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h</m:t>
                      </m:r>
                      <m:r>
                        <a:rPr lang="en-US" altLang="zh-CN" sz="3000" i="1">
                          <a:latin typeface="Cambria Math" panose="02040503050406030204" pitchFamily="18" charset="0"/>
                        </a:rPr>
                        <m:t>(</m:t>
                      </m:r>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ctrlPr>
                            <a:rPr lang="en-US" altLang="zh-CN"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r>
                        <a:rPr lang="en-US" altLang="zh-CN" sz="3000" i="1">
                          <a:latin typeface="Cambria Math" panose="02040503050406030204" pitchFamily="18" charset="0"/>
                        </a:rPr>
                        <m:t>)</m:t>
                      </m:r>
                    </m:oMath>
                  </m:oMathPara>
                </a14:m>
                <a:endParaRPr lang="en-US" altLang="zh-CN" sz="3000" i="1" dirty="0">
                  <a:latin typeface="Cambria Math" panose="02040503050406030204" pitchFamily="18" charset="0"/>
                </a:endParaRPr>
              </a:p>
              <a:p>
                <a:pPr marL="0" indent="0">
                  <a:lnSpc>
                    <a:spcPct val="110000"/>
                  </a:lnSpc>
                  <a:buNone/>
                </a:pPr>
                <a:r>
                  <a:rPr lang="en-US" altLang="zh-CN" sz="2600" dirty="0" smtClean="0"/>
                  <a:t>   </a:t>
                </a:r>
                <a:r>
                  <a:rPr lang="en-US" altLang="zh-CN" sz="3000" i="1" dirty="0" smtClean="0">
                    <a:latin typeface="Cambria Math" panose="02040503050406030204" pitchFamily="18" charset="0"/>
                  </a:rPr>
                  <a:t>D </a:t>
                </a:r>
                <a:r>
                  <a:rPr lang="en-US" altLang="zh-CN" sz="2600" dirty="0" smtClean="0"/>
                  <a:t>: </a:t>
                </a:r>
                <a:r>
                  <a:rPr lang="en-US" altLang="zh-CN" sz="2600" dirty="0"/>
                  <a:t>the set </a:t>
                </a:r>
                <a:r>
                  <a:rPr lang="en-US" altLang="zh-CN" sz="3000" i="1" dirty="0">
                    <a:latin typeface="Cambria Math" panose="02040503050406030204" pitchFamily="18" charset="0"/>
                  </a:rPr>
                  <a:t>{</a:t>
                </a:r>
                <a:r>
                  <a:rPr lang="en-US" altLang="zh-CN" sz="3000" i="1" dirty="0" smtClean="0">
                    <a:latin typeface="Cambria Math" panose="02040503050406030204" pitchFamily="18" charset="0"/>
                  </a:rPr>
                  <a:t>0</a:t>
                </a:r>
                <a:r>
                  <a:rPr lang="en-US" altLang="zh-CN" sz="3000" dirty="0"/>
                  <a:t> , </a:t>
                </a:r>
                <a:r>
                  <a:rPr lang="en-US" altLang="zh-CN" sz="3000" i="1" dirty="0" smtClean="0">
                    <a:latin typeface="Cambria Math" panose="02040503050406030204" pitchFamily="18" charset="0"/>
                  </a:rPr>
                  <a:t>1</a:t>
                </a:r>
                <a:r>
                  <a:rPr lang="en-US" altLang="zh-CN" sz="3000" i="1" dirty="0">
                    <a:latin typeface="Cambria Math" panose="02040503050406030204" pitchFamily="18" charset="0"/>
                  </a:rPr>
                  <a:t>}</a:t>
                </a:r>
              </a:p>
              <a:p>
                <a:pPr marL="0" indent="0">
                  <a:lnSpc>
                    <a:spcPct val="110000"/>
                  </a:lnSpc>
                  <a:buNone/>
                </a:pPr>
                <a:r>
                  <a:rPr lang="en-US" altLang="zh-CN" sz="2600" dirty="0" smtClean="0"/>
                  <a:t>   Where</a:t>
                </a:r>
                <a:r>
                  <a:rPr lang="zh-CN" altLang="en-US" sz="2600" dirty="0" smtClean="0"/>
                  <a:t> </a:t>
                </a:r>
                <a14:m>
                  <m:oMath xmlns:m="http://schemas.openxmlformats.org/officeDocument/2006/math">
                    <m:r>
                      <m:rPr>
                        <m:nor/>
                      </m:rPr>
                      <a:rPr lang="zh-CN" altLang="en-US" sz="3000" i="1">
                        <a:latin typeface="Cambria Math" panose="02040503050406030204" pitchFamily="18" charset="0"/>
                      </a:rPr>
                      <m:t>x</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oMath>
                </a14:m>
                <a:r>
                  <a:rPr lang="en-US" altLang="zh-CN" sz="2600" dirty="0"/>
                  <a:t>;</a:t>
                </a:r>
                <a:r>
                  <a:rPr lang="zh-CN" altLang="en-US" sz="2600" dirty="0"/>
                  <a:t> </a:t>
                </a:r>
                <a14:m>
                  <m:oMath xmlns:m="http://schemas.openxmlformats.org/officeDocument/2006/math">
                    <m:r>
                      <m:rPr>
                        <m:nor/>
                      </m:rPr>
                      <a:rPr lang="zh-CN" altLang="en-US" sz="3000" i="1">
                        <a:latin typeface="Cambria Math" panose="02040503050406030204" pitchFamily="18" charset="0"/>
                      </a:rPr>
                      <m:t>u</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m</m:t>
                        </m:r>
                      </m:sup>
                    </m:sSup>
                  </m:oMath>
                </a14:m>
                <a:r>
                  <a:rPr lang="en-US" altLang="zh-CN" sz="2600" dirty="0"/>
                  <a:t>;</a:t>
                </a:r>
                <a:r>
                  <a:rPr lang="zh-CN" altLang="en-US" sz="2600" dirty="0"/>
                  <a:t> </a:t>
                </a:r>
                <a14:m>
                  <m:oMath xmlns:m="http://schemas.openxmlformats.org/officeDocument/2006/math">
                    <m:r>
                      <m:rPr>
                        <m:nor/>
                      </m:rPr>
                      <a:rPr lang="zh-CN" altLang="en-US" sz="3000" i="1">
                        <a:latin typeface="Cambria Math" panose="02040503050406030204" pitchFamily="18" charset="0"/>
                      </a:rPr>
                      <m:t>y</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q</m:t>
                        </m:r>
                      </m:sup>
                    </m:sSup>
                  </m:oMath>
                </a14:m>
                <a:r>
                  <a:rPr lang="en-US" altLang="zh-CN" sz="2600" dirty="0"/>
                  <a:t> ; </a:t>
                </a:r>
                <a:r>
                  <a:rPr lang="en-US" altLang="zh-CN" sz="3000" i="1" dirty="0" smtClean="0">
                    <a:latin typeface="Cambria Math" panose="02040503050406030204" pitchFamily="18" charset="0"/>
                  </a:rPr>
                  <a:t>t=0</a:t>
                </a:r>
                <a:r>
                  <a:rPr lang="en-US" altLang="zh-CN" sz="3000" dirty="0"/>
                  <a:t> , </a:t>
                </a:r>
                <a:r>
                  <a:rPr lang="en-US" altLang="zh-CN" sz="3000" i="1" dirty="0" smtClean="0">
                    <a:latin typeface="Cambria Math" panose="02040503050406030204" pitchFamily="18" charset="0"/>
                  </a:rPr>
                  <a:t>1</a:t>
                </a:r>
                <a:r>
                  <a:rPr lang="en-US" altLang="zh-CN" sz="3000" dirty="0"/>
                  <a:t> ,</a:t>
                </a:r>
                <a:r>
                  <a:rPr lang="en-US" altLang="zh-CN" sz="3000" i="1" dirty="0" smtClean="0">
                    <a:latin typeface="Cambria Math" panose="02040503050406030204" pitchFamily="18" charset="0"/>
                  </a:rPr>
                  <a:t>.... </a:t>
                </a:r>
                <a:r>
                  <a:rPr lang="en-US" altLang="zh-CN" sz="2600" dirty="0"/>
                  <a:t>; </a:t>
                </a:r>
              </a:p>
              <a:p>
                <a:pPr marL="0" indent="0">
                  <a:lnSpc>
                    <a:spcPct val="110000"/>
                  </a:lnSpc>
                  <a:buNone/>
                </a:pPr>
                <a:r>
                  <a:rPr lang="en-US" altLang="zh-CN" sz="2600" dirty="0" smtClean="0"/>
                  <a:t>   </a:t>
                </a:r>
                <a:r>
                  <a:rPr lang="en-US" altLang="zh-CN" sz="3000" i="1" dirty="0" smtClean="0">
                    <a:latin typeface="Cambria Math" panose="02040503050406030204" pitchFamily="18" charset="0"/>
                  </a:rPr>
                  <a:t>f : </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en-US" altLang="zh-CN" sz="3000" i="1">
                            <a:latin typeface="Cambria Math" panose="02040503050406030204" pitchFamily="18" charset="0"/>
                          </a:rPr>
                          <m:t>m</m:t>
                        </m:r>
                        <m:r>
                          <a:rPr lang="en-US" altLang="zh-CN" sz="3000" i="1">
                            <a:latin typeface="Cambria Math" panose="02040503050406030204" pitchFamily="18" charset="0"/>
                          </a:rPr>
                          <m:t>+</m:t>
                        </m:r>
                        <m:r>
                          <m:rPr>
                            <m:nor/>
                          </m:rPr>
                          <a:rPr lang="zh-CN" altLang="en-US" sz="3000" i="1">
                            <a:latin typeface="Cambria Math" panose="02040503050406030204" pitchFamily="18" charset="0"/>
                          </a:rPr>
                          <m:t>n</m:t>
                        </m:r>
                      </m:sup>
                    </m:sSup>
                  </m:oMath>
                </a14:m>
                <a:r>
                  <a:rPr lang="en-US" altLang="zh-CN" sz="3000" i="1" dirty="0">
                    <a:latin typeface="Cambria Math" panose="02040503050406030204" pitchFamily="18" charset="0"/>
                  </a:rPr>
                  <a:t>→</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oMath>
                </a14:m>
                <a:r>
                  <a:rPr lang="en-US" altLang="zh-CN" sz="2600" dirty="0"/>
                  <a:t> and </a:t>
                </a:r>
                <a:r>
                  <a:rPr lang="en-US" altLang="zh-CN" sz="3000" i="1" dirty="0">
                    <a:latin typeface="Cambria Math" panose="02040503050406030204" pitchFamily="18" charset="0"/>
                  </a:rPr>
                  <a:t>h: </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r>
                      <a:rPr lang="zh-CN" altLang="en-US" sz="3000" i="1">
                        <a:latin typeface="Cambria Math" panose="02040503050406030204" pitchFamily="18" charset="0"/>
                      </a:rPr>
                      <m:t> </m:t>
                    </m:r>
                  </m:oMath>
                </a14:m>
                <a:r>
                  <a:rPr lang="en-US" altLang="zh-CN" sz="3000" i="1" dirty="0">
                    <a:latin typeface="Cambria Math" panose="02040503050406030204" pitchFamily="18" charset="0"/>
                  </a:rPr>
                  <a:t>→</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q</m:t>
                        </m:r>
                      </m:sup>
                    </m:sSup>
                  </m:oMath>
                </a14:m>
                <a:r>
                  <a:rPr lang="en-US" altLang="zh-CN" sz="2600" dirty="0"/>
                  <a:t> are logical functions.</a:t>
                </a:r>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r="-1681"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38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endParaRPr lang="zh-CN" altLang="en-US" dirty="0"/>
          </a:p>
        </p:txBody>
      </p:sp>
      <p:sp>
        <p:nvSpPr>
          <p:cNvPr id="3" name="内容占位符 2"/>
          <p:cNvSpPr>
            <a:spLocks noGrp="1"/>
          </p:cNvSpPr>
          <p:nvPr>
            <p:ph idx="1"/>
          </p:nvPr>
        </p:nvSpPr>
        <p:spPr/>
        <p:txBody>
          <a:bodyPr/>
          <a:lstStyle/>
          <a:p>
            <a:r>
              <a:rPr lang="en-US" altLang="zh-CN" b="1" dirty="0" smtClean="0"/>
              <a:t>Example2 .</a:t>
            </a:r>
            <a:r>
              <a:rPr lang="en-US" altLang="zh-CN" dirty="0" smtClean="0"/>
              <a:t> </a:t>
            </a:r>
            <a:r>
              <a:rPr lang="en-US" altLang="zh-CN" dirty="0"/>
              <a:t>In </a:t>
            </a:r>
            <a:r>
              <a:rPr lang="en-US" altLang="zh-CN" dirty="0" smtClean="0"/>
              <a:t>Fig.2 </a:t>
            </a:r>
            <a:endParaRPr lang="en-US" altLang="zh-CN" dirty="0"/>
          </a:p>
          <a:p>
            <a:pPr marL="0" indent="0">
              <a:buNone/>
            </a:pPr>
            <a:r>
              <a:rPr lang="en-US" altLang="zh-CN" dirty="0" smtClean="0"/>
              <a:t>State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a:t> </a:t>
            </a:r>
            <a:r>
              <a:rPr lang="en-US" altLang="zh-CN" dirty="0" smtClean="0"/>
              <a:t>belong to</a:t>
            </a:r>
          </a:p>
          <a:p>
            <a:pPr marL="0" indent="0">
              <a:buNone/>
            </a:pPr>
            <a:r>
              <a:rPr lang="en-US" altLang="zh-CN" dirty="0" smtClean="0"/>
              <a:t>Input node </a:t>
            </a:r>
            <a:r>
              <a:rPr lang="en-US" altLang="zh-CN" i="1" dirty="0">
                <a:latin typeface="Cambria Math" panose="02040503050406030204" pitchFamily="18" charset="0"/>
              </a:rPr>
              <a:t>D</a:t>
            </a:r>
            <a:r>
              <a:rPr lang="en-US" altLang="zh-CN" dirty="0" smtClean="0"/>
              <a:t> belongs to</a:t>
            </a:r>
          </a:p>
          <a:p>
            <a:pPr marL="0" indent="0">
              <a:buNone/>
            </a:pPr>
            <a:r>
              <a:rPr lang="en-US" altLang="zh-CN" dirty="0" smtClean="0"/>
              <a:t>Output node </a:t>
            </a:r>
            <a:r>
              <a:rPr lang="en-US" altLang="zh-CN" i="1" dirty="0">
                <a:latin typeface="Cambria Math" panose="02040503050406030204" pitchFamily="18" charset="0"/>
              </a:rPr>
              <a:t>C</a:t>
            </a:r>
            <a:r>
              <a:rPr lang="en-US" altLang="zh-CN" dirty="0" smtClean="0"/>
              <a:t> belongs to </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5689170" y="2314436"/>
                <a:ext cx="125639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x</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2</m:t>
                          </m:r>
                        </m:sup>
                      </m:sSup>
                    </m:oMath>
                  </m:oMathPara>
                </a14:m>
                <a:endParaRPr lang="zh-CN" altLang="en-US" sz="2800" i="1"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5689170" y="2314436"/>
                <a:ext cx="125639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843495" y="2797578"/>
                <a:ext cx="13656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u</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1</m:t>
                          </m:r>
                        </m:sup>
                      </m:sSup>
                    </m:oMath>
                  </m:oMathPara>
                </a14:m>
                <a:endParaRPr lang="zh-CN" altLang="en-US" sz="2800" i="1" dirty="0">
                  <a:latin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843495" y="2797578"/>
                <a:ext cx="1365695"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62720" y="3279566"/>
                <a:ext cx="1336841" cy="524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y</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1</m:t>
                          </m:r>
                        </m:sup>
                      </m:sSup>
                    </m:oMath>
                  </m:oMathPara>
                </a14:m>
                <a:endParaRPr lang="zh-CN" altLang="en-US" sz="2800" i="1" dirty="0">
                  <a:latin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062720" y="3279566"/>
                <a:ext cx="1336841" cy="52437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30563" y="3875781"/>
                <a:ext cx="3229957"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800" i="1" smtClean="0">
                          <a:latin typeface="Cambria Math" panose="02040503050406030204" pitchFamily="18" charset="0"/>
                        </a:rPr>
                        <m:t>C</m:t>
                      </m:r>
                      <m:r>
                        <m:rPr>
                          <m:nor/>
                        </m:rP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m:rPr>
                          <m:nor/>
                        </m:rP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m:rPr>
                              <m:nor/>
                            </m:rPr>
                            <a:rPr lang="zh-CN" altLang="en-US" sz="2800" i="1">
                              <a:latin typeface="Cambria Math" panose="02040503050406030204" pitchFamily="18" charset="0"/>
                            </a:rPr>
                            <m:t>A</m:t>
                          </m:r>
                          <m:r>
                            <m:rPr>
                              <m:nor/>
                            </m:rPr>
                            <a:rPr lang="en-US" altLang="zh-CN" sz="2800" b="0" i="1" smtClean="0">
                              <a:latin typeface="Cambria Math" panose="02040503050406030204" pitchFamily="18" charset="0"/>
                            </a:rPr>
                            <m:t> </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acc>
                    </m:oMath>
                  </m:oMathPara>
                </a14:m>
                <a:endParaRPr lang="zh-CN" altLang="en-US" sz="2800" i="1" dirty="0">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930563" y="3875781"/>
                <a:ext cx="3229957" cy="60503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30564" y="4516488"/>
                <a:ext cx="4758606"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1" smtClean="0"/>
                        <m:t>A</m:t>
                      </m:r>
                      <m: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en-US" altLang="zh-CN" sz="2800" b="0" i="1" smtClean="0">
                          <a:latin typeface="Cambria Math" panose="02040503050406030204" pitchFamily="18" charset="0"/>
                        </a:rPr>
                        <m:t>)</m:t>
                      </m:r>
                      <m:r>
                        <m:rPr>
                          <m:nor/>
                        </m:rPr>
                        <a:rPr lang="zh-CN" altLang="en-US" sz="2800" i="1"/>
                        <m:t>=</m:t>
                      </m:r>
                      <m:r>
                        <m:rPr>
                          <m:nor/>
                        </m:rPr>
                        <a:rPr lang="zh-CN" altLang="en-US" sz="2800" i="1"/>
                        <m:t>A</m:t>
                      </m:r>
                      <m:r>
                        <m:rPr>
                          <m:nor/>
                        </m:rPr>
                        <a:rPr lang="en-US" altLang="zh-CN" sz="2800" b="0" i="1" smtClean="0"/>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a:rPr lang="en-US" altLang="zh-CN" sz="2800" i="1" smtClean="0">
                          <a:latin typeface="Cambria Math" panose="02040503050406030204" pitchFamily="18" charset="0"/>
                        </a:rPr>
                        <m:t>𝐷</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oMath>
                  </m:oMathPara>
                </a14:m>
                <a:endParaRPr lang="zh-CN" altLang="en-US" sz="2800" i="1" dirty="0"/>
              </a:p>
            </p:txBody>
          </p:sp>
        </mc:Choice>
        <mc:Fallback xmlns="">
          <p:sp>
            <p:nvSpPr>
              <p:cNvPr id="10" name="矩形 9"/>
              <p:cNvSpPr>
                <a:spLocks noRot="1" noChangeAspect="1" noMove="1" noResize="1" noEditPoints="1" noAdjustHandles="1" noChangeArrowheads="1" noChangeShapeType="1" noTextEdit="1"/>
              </p:cNvSpPr>
              <p:nvPr/>
            </p:nvSpPr>
            <p:spPr>
              <a:xfrm>
                <a:off x="930564" y="4516488"/>
                <a:ext cx="4758606" cy="6050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37270" y="5181956"/>
                <a:ext cx="5368970" cy="605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smtClean="0">
                          <a:latin typeface="Cambria Math" panose="02040503050406030204" pitchFamily="18" charset="0"/>
                        </a:rPr>
                        <m:t>B</m:t>
                      </m:r>
                      <m:r>
                        <a:rPr lang="en-US" altLang="zh-CN" sz="2800" b="0" i="1" smtClean="0">
                          <a:latin typeface="Cambria Math" panose="02040503050406030204" pitchFamily="18" charset="0"/>
                        </a:rPr>
                        <m:t> </m:t>
                      </m:r>
                      <m:r>
                        <a:rPr lang="en-US" altLang="zh-CN" sz="2800" i="1">
                          <a:latin typeface="Cambria Math" panose="02040503050406030204" pitchFamily="18" charset="0"/>
                        </a:rPr>
                        <m:t>(</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en-US" altLang="zh-CN" sz="2800" i="1">
                          <a:latin typeface="Cambria Math" panose="02040503050406030204" pitchFamily="18" charset="0"/>
                        </a:rPr>
                        <m:t> )</m:t>
                      </m:r>
                      <m:r>
                        <m:rPr>
                          <m:nor/>
                        </m:rPr>
                        <a:rPr lang="zh-CN" altLang="en-US" sz="2800" i="1">
                          <a:latin typeface="Cambria Math" panose="02040503050406030204" pitchFamily="18" charset="0"/>
                        </a:rPr>
                        <m:t>=</m:t>
                      </m:r>
                      <m:r>
                        <a:rPr lang="en-US" altLang="zh-CN" sz="2800" i="1">
                          <a:latin typeface="Cambria Math" panose="02040503050406030204" pitchFamily="18" charset="0"/>
                        </a:rPr>
                        <m:t>(</m:t>
                      </m:r>
                      <m:r>
                        <m:rPr>
                          <m:nor/>
                        </m:rPr>
                        <a:rPr lang="zh-CN" altLang="en-US" sz="2800" i="1">
                          <a:latin typeface="Cambria Math" panose="02040503050406030204" pitchFamily="18" charset="0"/>
                        </a:rPr>
                        <m:t>A</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e>
                      </m:acc>
                      <m:r>
                        <a:rPr lang="zh-CN" altLang="en-US" sz="2800" i="1">
                          <a:latin typeface="Cambria Math" panose="02040503050406030204" pitchFamily="18" charset="0"/>
                        </a:rPr>
                        <m:t>∨</m:t>
                      </m:r>
                      <m:r>
                        <a:rPr lang="en-US" altLang="zh-CN" sz="2800" i="1">
                          <a:latin typeface="Cambria Math" panose="02040503050406030204" pitchFamily="18" charset="0"/>
                        </a:rPr>
                        <m:t>𝐷</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r>
                        <a:rPr lang="en-US" altLang="zh-CN" sz="2800" i="1">
                          <a:latin typeface="Cambria Math" panose="02040503050406030204" pitchFamily="18" charset="0"/>
                        </a:rPr>
                        <m:t>)</m:t>
                      </m:r>
                      <m:r>
                        <a:rPr lang="zh-CN" altLang="en-US" sz="2800" i="1">
                          <a:latin typeface="Cambria Math" panose="02040503050406030204" pitchFamily="18" charset="0"/>
                        </a:rPr>
                        <m:t>∧</m:t>
                      </m:r>
                    </m:oMath>
                  </m:oMathPara>
                </a14:m>
                <a:endParaRPr lang="zh-CN" altLang="en-US" sz="2800" dirty="0"/>
              </a:p>
            </p:txBody>
          </p:sp>
        </mc:Choice>
        <mc:Fallback xmlns="">
          <p:sp>
            <p:nvSpPr>
              <p:cNvPr id="12" name="矩形 11"/>
              <p:cNvSpPr>
                <a:spLocks noRot="1" noChangeAspect="1" noMove="1" noResize="1" noEditPoints="1" noAdjustHandles="1" noChangeArrowheads="1" noChangeShapeType="1" noTextEdit="1"/>
              </p:cNvSpPr>
              <p:nvPr/>
            </p:nvSpPr>
            <p:spPr>
              <a:xfrm>
                <a:off x="837270" y="5181956"/>
                <a:ext cx="5368970" cy="6050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2263" y="5901604"/>
                <a:ext cx="7328321"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m:t>
                      </m:r>
                      <m:r>
                        <m:rPr>
                          <m:nor/>
                        </m:rPr>
                        <a:rPr lang="zh-CN" altLang="en-US" sz="2800" i="1">
                          <a:latin typeface="Cambria Math" panose="02040503050406030204" pitchFamily="18" charset="0"/>
                        </a:rPr>
                        <m:t>A</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smtClean="0">
                              <a:latin typeface="Cambria Math" panose="02040503050406030204" pitchFamily="18" charset="0"/>
                            </a:rPr>
                            <m:t>𝐷</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𝐴</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smtClean="0">
                              <a:latin typeface="Cambria Math" panose="02040503050406030204" pitchFamily="18" charset="0"/>
                            </a:rPr>
                            <m:t>𝐷</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e>
                          </m:d>
                        </m:e>
                      </m:acc>
                      <m:r>
                        <a:rPr lang="en-US" altLang="zh-CN" sz="2800" b="0" i="1" smtClean="0">
                          <a:latin typeface="Cambria Math" panose="02040503050406030204" pitchFamily="18" charset="0"/>
                        </a:rPr>
                        <m:t> )</m:t>
                      </m:r>
                    </m:oMath>
                  </m:oMathPara>
                </a14:m>
                <a:endParaRPr lang="zh-CN" altLang="en-US" sz="2800" i="1" dirty="0"/>
              </a:p>
            </p:txBody>
          </p:sp>
        </mc:Choice>
        <mc:Fallback xmlns="">
          <p:sp>
            <p:nvSpPr>
              <p:cNvPr id="13" name="矩形 12"/>
              <p:cNvSpPr>
                <a:spLocks noRot="1" noChangeAspect="1" noMove="1" noResize="1" noEditPoints="1" noAdjustHandles="1" noChangeArrowheads="1" noChangeShapeType="1" noTextEdit="1"/>
              </p:cNvSpPr>
              <p:nvPr/>
            </p:nvSpPr>
            <p:spPr>
              <a:xfrm>
                <a:off x="832263" y="5901604"/>
                <a:ext cx="7328321" cy="605037"/>
              </a:xfrm>
              <a:prstGeom prst="rect">
                <a:avLst/>
              </a:prstGeom>
              <a:blipFill>
                <a:blip r:embed="rId9"/>
                <a:stretch>
                  <a:fillRect/>
                </a:stretch>
              </a:blipFill>
            </p:spPr>
            <p:txBody>
              <a:bodyPr/>
              <a:lstStyle/>
              <a:p>
                <a:r>
                  <a:rPr lang="zh-CN" altLang="en-US">
                    <a:noFill/>
                  </a:rPr>
                  <a:t> </a:t>
                </a:r>
              </a:p>
            </p:txBody>
          </p:sp>
        </mc:Fallback>
      </mc:AlternateContent>
      <p:sp>
        <p:nvSpPr>
          <p:cNvPr id="14" name="椭圆 13"/>
          <p:cNvSpPr/>
          <p:nvPr/>
        </p:nvSpPr>
        <p:spPr>
          <a:xfrm>
            <a:off x="9205991" y="1984823"/>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A</a:t>
            </a:r>
            <a:endParaRPr lang="zh-CN" altLang="en-US" sz="3600" dirty="0">
              <a:solidFill>
                <a:schemeClr val="tx1"/>
              </a:solidFill>
            </a:endParaRPr>
          </a:p>
        </p:txBody>
      </p:sp>
      <p:sp>
        <p:nvSpPr>
          <p:cNvPr id="15" name="椭圆 14"/>
          <p:cNvSpPr/>
          <p:nvPr/>
        </p:nvSpPr>
        <p:spPr>
          <a:xfrm>
            <a:off x="7246600" y="3282649"/>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D</a:t>
            </a:r>
            <a:endParaRPr lang="zh-CN" altLang="en-US" sz="3600" dirty="0">
              <a:solidFill>
                <a:schemeClr val="tx1"/>
              </a:solidFill>
            </a:endParaRPr>
          </a:p>
        </p:txBody>
      </p:sp>
      <p:sp>
        <p:nvSpPr>
          <p:cNvPr id="16" name="椭圆 15"/>
          <p:cNvSpPr/>
          <p:nvPr/>
        </p:nvSpPr>
        <p:spPr>
          <a:xfrm>
            <a:off x="11027830" y="3233143"/>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C</a:t>
            </a:r>
            <a:endParaRPr lang="zh-CN" altLang="en-US" sz="3600" dirty="0">
              <a:solidFill>
                <a:schemeClr val="tx1"/>
              </a:solidFill>
            </a:endParaRPr>
          </a:p>
        </p:txBody>
      </p:sp>
      <p:sp>
        <p:nvSpPr>
          <p:cNvPr id="17" name="椭圆 16"/>
          <p:cNvSpPr/>
          <p:nvPr/>
        </p:nvSpPr>
        <p:spPr>
          <a:xfrm>
            <a:off x="9205991" y="4480818"/>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B</a:t>
            </a:r>
            <a:endParaRPr lang="zh-CN" altLang="en-US" sz="3600" dirty="0">
              <a:solidFill>
                <a:schemeClr val="tx1"/>
              </a:solidFill>
            </a:endParaRPr>
          </a:p>
        </p:txBody>
      </p:sp>
      <p:cxnSp>
        <p:nvCxnSpPr>
          <p:cNvPr id="19" name="直接箭头连接符 18"/>
          <p:cNvCxnSpPr>
            <a:stCxn id="14" idx="6"/>
            <a:endCxn id="16" idx="2"/>
          </p:cNvCxnSpPr>
          <p:nvPr/>
        </p:nvCxnSpPr>
        <p:spPr>
          <a:xfrm>
            <a:off x="10127972" y="2432648"/>
            <a:ext cx="899858" cy="1248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6"/>
            <a:endCxn id="16" idx="2"/>
          </p:cNvCxnSpPr>
          <p:nvPr/>
        </p:nvCxnSpPr>
        <p:spPr>
          <a:xfrm flipV="1">
            <a:off x="10127972" y="3680968"/>
            <a:ext cx="899858" cy="12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a:endCxn id="17" idx="1"/>
          </p:cNvCxnSpPr>
          <p:nvPr/>
        </p:nvCxnSpPr>
        <p:spPr>
          <a:xfrm>
            <a:off x="9341012" y="2749308"/>
            <a:ext cx="0" cy="1862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7"/>
            <a:endCxn id="14" idx="5"/>
          </p:cNvCxnSpPr>
          <p:nvPr/>
        </p:nvCxnSpPr>
        <p:spPr>
          <a:xfrm flipV="1">
            <a:off x="9992951" y="2749308"/>
            <a:ext cx="0" cy="1862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6"/>
            <a:endCxn id="14" idx="2"/>
          </p:cNvCxnSpPr>
          <p:nvPr/>
        </p:nvCxnSpPr>
        <p:spPr>
          <a:xfrm flipV="1">
            <a:off x="8168581" y="2432648"/>
            <a:ext cx="1037410" cy="1297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6"/>
            <a:endCxn id="17" idx="2"/>
          </p:cNvCxnSpPr>
          <p:nvPr/>
        </p:nvCxnSpPr>
        <p:spPr>
          <a:xfrm>
            <a:off x="8168581" y="3730474"/>
            <a:ext cx="1037410" cy="1198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9182278" y="5841754"/>
            <a:ext cx="1020448" cy="584775"/>
          </a:xfrm>
          <a:prstGeom prst="rect">
            <a:avLst/>
          </a:prstGeom>
          <a:noFill/>
        </p:spPr>
        <p:txBody>
          <a:bodyPr wrap="square" rtlCol="0">
            <a:spAutoFit/>
          </a:bodyPr>
          <a:lstStyle/>
          <a:p>
            <a:r>
              <a:rPr lang="en-US" altLang="zh-CN" sz="3200" dirty="0" smtClean="0"/>
              <a:t>Fig.2</a:t>
            </a:r>
            <a:endParaRPr lang="zh-CN" altLang="en-US" sz="3200" dirty="0"/>
          </a:p>
        </p:txBody>
      </p:sp>
      <p:cxnSp>
        <p:nvCxnSpPr>
          <p:cNvPr id="5" name="曲线连接符 4"/>
          <p:cNvCxnSpPr>
            <a:stCxn id="14" idx="1"/>
            <a:endCxn id="14" idx="7"/>
          </p:cNvCxnSpPr>
          <p:nvPr/>
        </p:nvCxnSpPr>
        <p:spPr>
          <a:xfrm rot="5400000" flipH="1" flipV="1">
            <a:off x="9666981" y="1790019"/>
            <a:ext cx="12700" cy="651939"/>
          </a:xfrm>
          <a:prstGeom prst="curvedConnector3">
            <a:avLst>
              <a:gd name="adj1" fmla="val 5280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7" idx="3"/>
            <a:endCxn id="17" idx="5"/>
          </p:cNvCxnSpPr>
          <p:nvPr/>
        </p:nvCxnSpPr>
        <p:spPr>
          <a:xfrm rot="16200000" flipH="1">
            <a:off x="9666981" y="4919333"/>
            <a:ext cx="12700" cy="651939"/>
          </a:xfrm>
          <a:prstGeom prst="curvedConnector3">
            <a:avLst>
              <a:gd name="adj1" fmla="val 4416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06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endParaRPr lang="zh-CN" altLang="en-US" dirty="0"/>
          </a:p>
        </p:txBody>
      </p:sp>
      <p:sp>
        <p:nvSpPr>
          <p:cNvPr id="3" name="内容占位符 2"/>
          <p:cNvSpPr>
            <a:spLocks noGrp="1"/>
          </p:cNvSpPr>
          <p:nvPr>
            <p:ph idx="1"/>
          </p:nvPr>
        </p:nvSpPr>
        <p:spPr/>
        <p:txBody>
          <a:bodyPr/>
          <a:lstStyle/>
          <a:p>
            <a:r>
              <a:rPr lang="en-US" altLang="zh-CN" dirty="0"/>
              <a:t>The input-state-output-time transfer graph of </a:t>
            </a:r>
            <a:r>
              <a:rPr lang="en-US" altLang="zh-CN" dirty="0" smtClean="0"/>
              <a:t>BCN </a:t>
            </a:r>
            <a:r>
              <a:rPr lang="en-US" altLang="zh-CN" dirty="0"/>
              <a:t>is drawn </a:t>
            </a:r>
            <a:r>
              <a:rPr lang="en-US" altLang="zh-CN" dirty="0" smtClean="0"/>
              <a:t>in</a:t>
            </a:r>
          </a:p>
          <a:p>
            <a:pPr marL="0" indent="0">
              <a:buNone/>
            </a:pPr>
            <a:r>
              <a:rPr lang="en-US" altLang="zh-CN" dirty="0" smtClean="0"/>
              <a:t>Fig</a:t>
            </a:r>
            <a:r>
              <a:rPr lang="en-US" altLang="zh-CN" dirty="0"/>
              <a:t>. </a:t>
            </a:r>
            <a:r>
              <a:rPr lang="en-US" altLang="zh-CN" dirty="0" smtClean="0"/>
              <a:t>3.</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324" y="2514600"/>
            <a:ext cx="6209101" cy="2684463"/>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4695826" y="5334000"/>
                <a:ext cx="7181849" cy="923330"/>
              </a:xfrm>
              <a:prstGeom prst="rect">
                <a:avLst/>
              </a:prstGeom>
              <a:noFill/>
            </p:spPr>
            <p:txBody>
              <a:bodyPr wrap="square" rtlCol="0">
                <a:spAutoFit/>
              </a:bodyPr>
              <a:lstStyle/>
              <a:p>
                <a:r>
                  <a:rPr lang="en-US" altLang="zh-CN" dirty="0" smtClean="0"/>
                  <a:t>Fig. 3. </a:t>
                </a:r>
                <a:r>
                  <a:rPr lang="en-US" altLang="zh-CN" dirty="0"/>
                  <a:t>The input-state-output-time transfer graph of BCN (2), where </a:t>
                </a:r>
                <a:r>
                  <a:rPr lang="en-US" altLang="zh-CN" dirty="0" smtClean="0"/>
                  <a:t>subscripts stand </a:t>
                </a:r>
                <a:r>
                  <a:rPr lang="en-US" altLang="zh-CN" dirty="0"/>
                  <a:t>for time steps,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1</m:t>
                        </m:r>
                      </m:sub>
                    </m:sSub>
                  </m:oMath>
                </a14:m>
                <a:r>
                  <a:rPr lang="en-US" altLang="zh-CN" i="1" dirty="0"/>
                  <a:t>, . . . </a:t>
                </a:r>
                <a:r>
                  <a:rPr lang="en-US" altLang="zh-CN" dirty="0"/>
                  <a:t>states,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b="0" i="0" smtClean="0">
                            <a:latin typeface="Cambria Math" panose="02040503050406030204" pitchFamily="18" charset="0"/>
                          </a:rPr>
                          <m:t>0</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a:latin typeface="Cambria Math" panose="02040503050406030204" pitchFamily="18" charset="0"/>
                          </a:rPr>
                          <m:t>1</m:t>
                        </m:r>
                      </m:sub>
                    </m:sSub>
                  </m:oMath>
                </a14:m>
                <a:r>
                  <a:rPr lang="en-US" altLang="zh-CN" i="1" dirty="0"/>
                  <a:t>, . . . </a:t>
                </a:r>
                <a:r>
                  <a:rPr lang="en-US" altLang="zh-CN" dirty="0"/>
                  <a:t>inputs,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b="0" i="0" smtClean="0">
                            <a:latin typeface="Cambria Math" panose="02040503050406030204" pitchFamily="18" charset="0"/>
                          </a:rPr>
                          <m:t>2</m:t>
                        </m:r>
                      </m:sub>
                    </m:sSub>
                  </m:oMath>
                </a14:m>
                <a:r>
                  <a:rPr lang="en-US" altLang="zh-CN" i="1" dirty="0"/>
                  <a:t>, . . </a:t>
                </a:r>
                <a:r>
                  <a:rPr lang="en-US" altLang="zh-CN" i="1" dirty="0" smtClean="0"/>
                  <a:t>. </a:t>
                </a:r>
                <a:r>
                  <a:rPr lang="en-US" altLang="zh-CN" dirty="0" smtClean="0"/>
                  <a:t>outputs</a:t>
                </a:r>
                <a:r>
                  <a:rPr lang="en-US" altLang="zh-CN" dirty="0"/>
                  <a:t>, and arrows infer dependence.</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695826" y="5334000"/>
                <a:ext cx="7181849" cy="923330"/>
              </a:xfrm>
              <a:prstGeom prst="rect">
                <a:avLst/>
              </a:prstGeom>
              <a:blipFill>
                <a:blip r:embed="rId4"/>
                <a:stretch>
                  <a:fillRect l="-679" t="-3311"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9616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2514</Words>
  <Application>Microsoft Office PowerPoint</Application>
  <PresentationFormat>宽屏</PresentationFormat>
  <Paragraphs>202</Paragraphs>
  <Slides>27</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5" baseType="lpstr">
      <vt:lpstr>Times-Bold</vt:lpstr>
      <vt:lpstr>等线</vt:lpstr>
      <vt:lpstr>等线 Light</vt:lpstr>
      <vt:lpstr>Arial</vt:lpstr>
      <vt:lpstr>Cambria Math</vt:lpstr>
      <vt:lpstr>Times New Roman</vt:lpstr>
      <vt:lpstr>Office 主题​​</vt:lpstr>
      <vt:lpstr>公式</vt:lpstr>
      <vt:lpstr>Verification in BCNs</vt:lpstr>
      <vt:lpstr>Contents</vt:lpstr>
      <vt:lpstr>Introduction and Motivation </vt:lpstr>
      <vt:lpstr>Background </vt:lpstr>
      <vt:lpstr>Introductions of BNs  </vt:lpstr>
      <vt:lpstr>Introductions of BNs</vt:lpstr>
      <vt:lpstr>Introductions of BCNs </vt:lpstr>
      <vt:lpstr>Introductions of BCNs</vt:lpstr>
      <vt:lpstr>Introductions of BCNs</vt:lpstr>
      <vt:lpstr>Motivation </vt:lpstr>
      <vt:lpstr>Flow Chart </vt:lpstr>
      <vt:lpstr>Details </vt:lpstr>
      <vt:lpstr>Observability of BCNs </vt:lpstr>
      <vt:lpstr>Observability of BCNs </vt:lpstr>
      <vt:lpstr>Their Algebraic Forms </vt:lpstr>
      <vt:lpstr>Their Algebraic Forms</vt:lpstr>
      <vt:lpstr>Their Algebraic Forms</vt:lpstr>
      <vt:lpstr>Their Algebraic Forms</vt:lpstr>
      <vt:lpstr>Their Algebraic Forms</vt:lpstr>
      <vt:lpstr>Their Algebraic Forms</vt:lpstr>
      <vt:lpstr>Their Algebraic Forms</vt:lpstr>
      <vt:lpstr>Their Algebraic Forms</vt:lpstr>
      <vt:lpstr>Their Algebraic Forms</vt:lpstr>
      <vt:lpstr>Dynamic Network </vt:lpstr>
      <vt:lpstr>Dynamic Network</vt:lpstr>
      <vt:lpstr>Finite Automata </vt:lpstr>
      <vt:lpstr>Finite Automata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in BCNs</dc:title>
  <dc:creator>吴贵森</dc:creator>
  <cp:lastModifiedBy>吴贵森</cp:lastModifiedBy>
  <cp:revision>19</cp:revision>
  <dcterms:created xsi:type="dcterms:W3CDTF">2018-06-09T13:59:26Z</dcterms:created>
  <dcterms:modified xsi:type="dcterms:W3CDTF">2018-06-18T08:21:31Z</dcterms:modified>
</cp:coreProperties>
</file>