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ppt/tags/tag17.xml" ContentType="application/vnd.openxmlformats-officedocument.presentationml.tags+xml"/>
  <Override PartName="/ppt/notesSlides/notesSlide25.xml" ContentType="application/vnd.openxmlformats-officedocument.presentationml.notesSlide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460" r:id="rId4"/>
    <p:sldId id="461" r:id="rId5"/>
    <p:sldId id="462" r:id="rId6"/>
    <p:sldId id="463" r:id="rId7"/>
    <p:sldId id="464" r:id="rId8"/>
    <p:sldId id="465" r:id="rId9"/>
    <p:sldId id="379" r:id="rId10"/>
    <p:sldId id="466" r:id="rId11"/>
    <p:sldId id="468" r:id="rId12"/>
    <p:sldId id="467" r:id="rId13"/>
    <p:sldId id="470" r:id="rId14"/>
    <p:sldId id="469" r:id="rId15"/>
    <p:sldId id="471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1" r:id="rId24"/>
    <p:sldId id="482" r:id="rId25"/>
    <p:sldId id="483" r:id="rId26"/>
    <p:sldId id="484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00"/>
    <a:srgbClr val="FF0B0B"/>
    <a:srgbClr val="0033CC"/>
    <a:srgbClr val="FFFFFF"/>
    <a:srgbClr val="33CC33"/>
    <a:srgbClr val="E9E7E7"/>
    <a:srgbClr val="66FF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4" autoAdjust="0"/>
    <p:restoredTop sz="86680" autoAdjust="0"/>
  </p:normalViewPr>
  <p:slideViewPr>
    <p:cSldViewPr snapToGrid="0">
      <p:cViewPr varScale="1">
        <p:scale>
          <a:sx n="93" d="100"/>
          <a:sy n="93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DB4A0-CE0C-4E45-9234-17581F0379CB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D10D-E786-43DF-9B21-9368AFCBFB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0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58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33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/>
              <a:t>Node</a:t>
            </a:r>
            <a:r>
              <a:rPr lang="zh-CN" altLang="en-US" sz="1000" dirty="0"/>
              <a:t>：用于完成数据统计的接口 </a:t>
            </a:r>
            <a:endParaRPr lang="en-US" altLang="zh-CN" sz="1000" dirty="0"/>
          </a:p>
          <a:p>
            <a:r>
              <a:rPr lang="en-US" altLang="zh-CN" sz="1000" dirty="0" err="1"/>
              <a:t>StatisticNode</a:t>
            </a:r>
            <a:r>
              <a:rPr lang="zh-CN" altLang="en-US" sz="1000" dirty="0"/>
              <a:t>：统计节点，是</a:t>
            </a:r>
            <a:r>
              <a:rPr lang="en-US" altLang="zh-CN" sz="1000" dirty="0"/>
              <a:t>Node</a:t>
            </a:r>
            <a:r>
              <a:rPr lang="zh-CN" altLang="en-US" sz="1000" dirty="0"/>
              <a:t>接口的实现类，用于完成数据统计 </a:t>
            </a:r>
            <a:endParaRPr lang="en-US" altLang="zh-CN" sz="1000" dirty="0"/>
          </a:p>
          <a:p>
            <a:r>
              <a:rPr lang="en-US" altLang="zh-CN" sz="1000" dirty="0" err="1"/>
              <a:t>EntranceNode</a:t>
            </a:r>
            <a:r>
              <a:rPr lang="zh-CN" altLang="en-US" sz="1000" dirty="0"/>
              <a:t>：入口节点，一个</a:t>
            </a:r>
            <a:r>
              <a:rPr lang="en-US" altLang="zh-CN" sz="1000" dirty="0"/>
              <a:t>Context</a:t>
            </a:r>
            <a:r>
              <a:rPr lang="zh-CN" altLang="en-US" sz="1000" dirty="0"/>
              <a:t>会有一个入口节点，用于统计当前</a:t>
            </a:r>
            <a:r>
              <a:rPr lang="en-US" altLang="zh-CN" sz="1000" dirty="0"/>
              <a:t>Context</a:t>
            </a:r>
            <a:r>
              <a:rPr lang="zh-CN" altLang="en-US" sz="1000" dirty="0"/>
              <a:t>的总体流量数 据 </a:t>
            </a:r>
            <a:endParaRPr lang="en-US" altLang="zh-CN" sz="1000" dirty="0"/>
          </a:p>
          <a:p>
            <a:r>
              <a:rPr lang="en-US" altLang="zh-CN" sz="1000" dirty="0" err="1"/>
              <a:t>DefaultNode</a:t>
            </a:r>
            <a:r>
              <a:rPr lang="zh-CN" altLang="en-US" sz="1000" dirty="0"/>
              <a:t>：默认节点，用于统计一个资源在当前</a:t>
            </a:r>
            <a:r>
              <a:rPr lang="en-US" altLang="zh-CN" sz="1000" dirty="0"/>
              <a:t>Context</a:t>
            </a:r>
            <a:r>
              <a:rPr lang="zh-CN" altLang="en-US" sz="1000" dirty="0"/>
              <a:t>中的流量数据 </a:t>
            </a:r>
            <a:endParaRPr lang="en-US" altLang="zh-CN" sz="1000" dirty="0"/>
          </a:p>
          <a:p>
            <a:r>
              <a:rPr lang="en-US" altLang="zh-CN" sz="1000" dirty="0" err="1"/>
              <a:t>ClusterNode</a:t>
            </a:r>
            <a:r>
              <a:rPr lang="zh-CN" altLang="en-US" sz="1000" dirty="0"/>
              <a:t>：集群节点，用于统计一个资源在所有</a:t>
            </a:r>
            <a:r>
              <a:rPr lang="en-US" altLang="zh-CN" sz="1000" dirty="0"/>
              <a:t>Context</a:t>
            </a:r>
            <a:r>
              <a:rPr lang="zh-CN" altLang="en-US" sz="1000" dirty="0"/>
              <a:t>中的总体流量数据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6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8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2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9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11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35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）请求在哪个样本窗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）请求在哪个时间窗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）时间窗内请求</a:t>
            </a:r>
            <a:r>
              <a:rPr lang="en-US" altLang="zh-CN" dirty="0"/>
              <a:t>=</a:t>
            </a:r>
            <a:r>
              <a:rPr lang="zh-CN" altLang="en-US" dirty="0"/>
              <a:t>各时间窗请求和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）若样本窗口长度</a:t>
            </a:r>
            <a:r>
              <a:rPr lang="en-US" altLang="zh-CN" dirty="0"/>
              <a:t>=</a:t>
            </a:r>
            <a:r>
              <a:rPr lang="zh-CN" altLang="en-US" dirty="0"/>
              <a:t>时间窗长度，则 固定时间窗算法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66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0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30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20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939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）服务发现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）配置管理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服务治理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77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8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68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）服务发现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）配置管理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服务治理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90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）服务发现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）配置管理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服务治理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2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6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8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48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4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8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60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89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Slot chain</a:t>
            </a:r>
            <a:r>
              <a:rPr lang="zh-CN" altLang="en-US" dirty="0"/>
              <a:t>可以分成两部分：统计数据构建部分（</a:t>
            </a:r>
            <a:r>
              <a:rPr lang="en-US" altLang="zh-CN" dirty="0"/>
              <a:t>statistic</a:t>
            </a:r>
            <a:r>
              <a:rPr lang="zh-CN" altLang="en-US" dirty="0"/>
              <a:t>）和判断部分（</a:t>
            </a:r>
            <a:r>
              <a:rPr lang="en-US" altLang="zh-CN" dirty="0"/>
              <a:t>rule checking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的核心骨架是</a:t>
            </a:r>
            <a:r>
              <a:rPr lang="en-US" altLang="zh-CN" dirty="0" err="1"/>
              <a:t>ProcessorSlotChain</a:t>
            </a:r>
            <a:r>
              <a:rPr lang="zh-CN" altLang="en-US" dirty="0"/>
              <a:t>。其将不同的 </a:t>
            </a:r>
            <a:r>
              <a:rPr lang="en-US" altLang="zh-CN" dirty="0"/>
              <a:t>Slot </a:t>
            </a:r>
            <a:r>
              <a:rPr lang="zh-CN" altLang="en-US" dirty="0"/>
              <a:t>按照顺序串在一起（责任链模式），从而 将不同的功能组合在一起（限流、降级、系统保护）。系统会为每个资源创建一套</a:t>
            </a:r>
            <a:r>
              <a:rPr lang="en-US" altLang="zh-CN" dirty="0" err="1"/>
              <a:t>SlotChain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D10D-E786-43DF-9B21-9368AFCBFB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2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422B-B7E4-4DBE-B689-ADB86FD63A91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A590-DC31-439E-B8CE-4C73C422811F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DC20-DE1A-46BA-96E0-71BE112861DC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C9FA-C415-43AC-AA67-ED76D903CE28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621-3459-4455-B980-702C0A853B6C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24A3-63B8-42AF-B852-807BD8E56D60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FEDF-B9FC-4C79-BF9F-7E02B6E32A1D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28CB-4861-4B6B-B757-326B93192D19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037-A70D-441F-8D0A-A6BC8852D51C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FD86-92B1-4495-A586-57832050F8A5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E48-E538-4194-99F2-3149461FF40B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13CF-0AFF-434A-BC61-C07FEEB14F29}" type="datetime1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BF5A-C425-4E74-8F3E-45DADA896A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/>
        </p:nvSpPr>
        <p:spPr>
          <a:xfrm>
            <a:off x="1" y="2284268"/>
            <a:ext cx="9144000" cy="14235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流控</a:t>
            </a:r>
            <a:r>
              <a:rPr lang="en-US" altLang="zh-CN" sz="3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Sentinel</a:t>
            </a:r>
            <a:r>
              <a:rPr lang="zh-CN" altLang="en-US" sz="3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及滑动时间窗限流算法</a:t>
            </a:r>
          </a:p>
        </p:txBody>
      </p:sp>
      <p:sp>
        <p:nvSpPr>
          <p:cNvPr id="5" name="副标题 2"/>
          <p:cNvSpPr txBox="1"/>
          <p:nvPr/>
        </p:nvSpPr>
        <p:spPr>
          <a:xfrm>
            <a:off x="1708591" y="4190864"/>
            <a:ext cx="4800600" cy="152390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Reporter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FZLanTingHeiS-DB-GB" panose="02000000000000000000"/>
                <a:cs typeface="Arial" panose="020B0604020202020204" pitchFamily="34" charset="0"/>
                <a:sym typeface="Arial" panose="020B0604020202020204" pitchFamily="34" charset="0"/>
              </a:rPr>
              <a:t>                           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10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Overview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C86F4D-FE48-45CF-B16D-5AAAED0144D6}"/>
              </a:ext>
            </a:extLst>
          </p:cNvPr>
          <p:cNvSpPr/>
          <p:nvPr/>
        </p:nvSpPr>
        <p:spPr>
          <a:xfrm>
            <a:off x="844080" y="1517885"/>
            <a:ext cx="1911816" cy="5327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 err="1"/>
              <a:t>NodeSelectorSlot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AE5DEA7-2052-4E3B-8398-30224A9DF038}"/>
              </a:ext>
            </a:extLst>
          </p:cNvPr>
          <p:cNvSpPr/>
          <p:nvPr/>
        </p:nvSpPr>
        <p:spPr>
          <a:xfrm>
            <a:off x="844080" y="2916277"/>
            <a:ext cx="1911816" cy="5296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 err="1"/>
              <a:t>StatisticSlot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2ECC1BD-7FA3-4766-9D3F-A1858E184C7D}"/>
              </a:ext>
            </a:extLst>
          </p:cNvPr>
          <p:cNvSpPr/>
          <p:nvPr/>
        </p:nvSpPr>
        <p:spPr>
          <a:xfrm>
            <a:off x="844080" y="3593914"/>
            <a:ext cx="1911816" cy="5327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/>
              <a:t>FlowSlot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E2CB17D-B51E-4C29-B4D1-E418E7F8413B}"/>
              </a:ext>
            </a:extLst>
          </p:cNvPr>
          <p:cNvSpPr/>
          <p:nvPr/>
        </p:nvSpPr>
        <p:spPr>
          <a:xfrm>
            <a:off x="576263" y="1328892"/>
            <a:ext cx="7723657" cy="485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FCB31F8-4256-4270-BE5D-52DEF00D8090}"/>
              </a:ext>
            </a:extLst>
          </p:cNvPr>
          <p:cNvSpPr/>
          <p:nvPr/>
        </p:nvSpPr>
        <p:spPr>
          <a:xfrm>
            <a:off x="844080" y="2217081"/>
            <a:ext cx="1911816" cy="5327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 err="1"/>
              <a:t>ClusterBuilderSlot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AC7DF-094E-4B57-946B-F4EFFBFD98A6}"/>
              </a:ext>
            </a:extLst>
          </p:cNvPr>
          <p:cNvSpPr txBox="1"/>
          <p:nvPr/>
        </p:nvSpPr>
        <p:spPr>
          <a:xfrm>
            <a:off x="2882900" y="1598807"/>
            <a:ext cx="495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负责收集资源的路径，并将这些资源的调用路径，以树状结构存储起来，用于根据调用路径来限流降级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DB84871-D679-4192-802D-68A07DD6C152}"/>
              </a:ext>
            </a:extLst>
          </p:cNvPr>
          <p:cNvSpPr/>
          <p:nvPr/>
        </p:nvSpPr>
        <p:spPr>
          <a:xfrm>
            <a:off x="844080" y="4261688"/>
            <a:ext cx="1911816" cy="5327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AuthoritySlot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E33E31-7636-45E9-83AA-DF23E9748F5C}"/>
              </a:ext>
            </a:extLst>
          </p:cNvPr>
          <p:cNvSpPr/>
          <p:nvPr/>
        </p:nvSpPr>
        <p:spPr>
          <a:xfrm>
            <a:off x="844080" y="4929463"/>
            <a:ext cx="1911816" cy="5327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 err="1"/>
              <a:t>DegradeSlot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D4A292-D2C2-4049-BED0-09BFB09A69A0}"/>
              </a:ext>
            </a:extLst>
          </p:cNvPr>
          <p:cNvSpPr/>
          <p:nvPr/>
        </p:nvSpPr>
        <p:spPr>
          <a:xfrm>
            <a:off x="844080" y="5573037"/>
            <a:ext cx="1911816" cy="5327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SystemSlot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E442F3-E724-404C-8116-B42E6E5DA041}"/>
              </a:ext>
            </a:extLst>
          </p:cNvPr>
          <p:cNvSpPr txBox="1"/>
          <p:nvPr/>
        </p:nvSpPr>
        <p:spPr>
          <a:xfrm>
            <a:off x="2882894" y="2230935"/>
            <a:ext cx="495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用于存储资源的统计信息以及调用者信息，例如该资源的 </a:t>
            </a:r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RT, QPS, thread count</a:t>
            </a:r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，作为限流、降级的依据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3FEC7EC-DD31-40FC-8381-2C6A80EC08AF}"/>
              </a:ext>
            </a:extLst>
          </p:cNvPr>
          <p:cNvSpPr txBox="1"/>
          <p:nvPr/>
        </p:nvSpPr>
        <p:spPr>
          <a:xfrm>
            <a:off x="2882898" y="2971153"/>
            <a:ext cx="495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用于记录、统计不同纬度的 </a:t>
            </a:r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runtime </a:t>
            </a:r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指标监控信息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999AB0-16E1-4529-8150-94FC489B1166}"/>
              </a:ext>
            </a:extLst>
          </p:cNvPr>
          <p:cNvSpPr txBox="1"/>
          <p:nvPr/>
        </p:nvSpPr>
        <p:spPr>
          <a:xfrm>
            <a:off x="2882898" y="3568315"/>
            <a:ext cx="495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用于根据预设的限流规则以及前面 </a:t>
            </a:r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slot </a:t>
            </a:r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统计的状态，来进行流量控制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96D7D4C-A808-4B3A-9A1D-AA4CDDB49FD0}"/>
              </a:ext>
            </a:extLst>
          </p:cNvPr>
          <p:cNvSpPr txBox="1"/>
          <p:nvPr/>
        </p:nvSpPr>
        <p:spPr>
          <a:xfrm>
            <a:off x="2882897" y="4264715"/>
            <a:ext cx="495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根据配置的黑白名单和调用来源信息，来做黑白名单控制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3FFD6BE-B08E-409D-897A-F52949AE1222}"/>
              </a:ext>
            </a:extLst>
          </p:cNvPr>
          <p:cNvSpPr txBox="1"/>
          <p:nvPr/>
        </p:nvSpPr>
        <p:spPr>
          <a:xfrm>
            <a:off x="2882897" y="4955326"/>
            <a:ext cx="495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通过统计信息以及预设的规则，来做熔断降级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180D64-8A1E-4CA7-BBAF-BE692B09E4D8}"/>
              </a:ext>
            </a:extLst>
          </p:cNvPr>
          <p:cNvSpPr txBox="1"/>
          <p:nvPr/>
        </p:nvSpPr>
        <p:spPr>
          <a:xfrm>
            <a:off x="2882893" y="5563951"/>
            <a:ext cx="495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通过系统的状态，例如 </a:t>
            </a:r>
            <a:r>
              <a:rPr lang="en-US" altLang="zh-CN" sz="1600" b="0" i="0" dirty="0">
                <a:solidFill>
                  <a:srgbClr val="24292E"/>
                </a:solidFill>
                <a:effectLst/>
                <a:latin typeface="-apple-system"/>
              </a:rPr>
              <a:t>load1 </a:t>
            </a:r>
            <a:r>
              <a:rPr lang="zh-CN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等，来控制总的入口流量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CECB64-34C7-4E7C-BF8F-23F4D0F31DC5}"/>
              </a:ext>
            </a:extLst>
          </p:cNvPr>
          <p:cNvSpPr/>
          <p:nvPr/>
        </p:nvSpPr>
        <p:spPr>
          <a:xfrm>
            <a:off x="2882894" y="1523277"/>
            <a:ext cx="4954417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89405A0-5601-42DD-A9CE-A6A1DC9CFF8D}"/>
              </a:ext>
            </a:extLst>
          </p:cNvPr>
          <p:cNvSpPr/>
          <p:nvPr/>
        </p:nvSpPr>
        <p:spPr>
          <a:xfrm>
            <a:off x="2882894" y="2234790"/>
            <a:ext cx="4954417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0F656B-8D5D-46EC-9926-4239E9BB13D7}"/>
              </a:ext>
            </a:extLst>
          </p:cNvPr>
          <p:cNvSpPr/>
          <p:nvPr/>
        </p:nvSpPr>
        <p:spPr>
          <a:xfrm>
            <a:off x="2882894" y="2911368"/>
            <a:ext cx="4954417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E02803-DAD7-431D-93CE-65E7BEBC9605}"/>
              </a:ext>
            </a:extLst>
          </p:cNvPr>
          <p:cNvSpPr/>
          <p:nvPr/>
        </p:nvSpPr>
        <p:spPr>
          <a:xfrm>
            <a:off x="2882894" y="3608672"/>
            <a:ext cx="4954417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C9AC86-74F1-4898-BDF4-8863E63BFAB7}"/>
              </a:ext>
            </a:extLst>
          </p:cNvPr>
          <p:cNvSpPr/>
          <p:nvPr/>
        </p:nvSpPr>
        <p:spPr>
          <a:xfrm>
            <a:off x="2882894" y="4283714"/>
            <a:ext cx="4954417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8EADA2-9033-44E5-ACDD-67DAC37F2449}"/>
              </a:ext>
            </a:extLst>
          </p:cNvPr>
          <p:cNvSpPr/>
          <p:nvPr/>
        </p:nvSpPr>
        <p:spPr>
          <a:xfrm>
            <a:off x="2884305" y="4920229"/>
            <a:ext cx="4954417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09C859E-CB8C-4813-A25B-8B5DC552DAA2}"/>
              </a:ext>
            </a:extLst>
          </p:cNvPr>
          <p:cNvSpPr/>
          <p:nvPr/>
        </p:nvSpPr>
        <p:spPr>
          <a:xfrm>
            <a:off x="2882894" y="5538330"/>
            <a:ext cx="4954417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1079C7-5AF9-4DAB-B48D-8752430336EF}"/>
              </a:ext>
            </a:extLst>
          </p:cNvPr>
          <p:cNvSpPr/>
          <p:nvPr/>
        </p:nvSpPr>
        <p:spPr>
          <a:xfrm>
            <a:off x="576263" y="1395810"/>
            <a:ext cx="7500937" cy="213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30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0172B9-62E9-4D4E-A6AD-4C6F3EE27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698454"/>
            <a:ext cx="7680960" cy="53391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11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Node Relation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F386EB-3F18-4468-820E-7E58F05DC24F}"/>
              </a:ext>
            </a:extLst>
          </p:cNvPr>
          <p:cNvSpPr/>
          <p:nvPr/>
        </p:nvSpPr>
        <p:spPr>
          <a:xfrm>
            <a:off x="1036320" y="2267712"/>
            <a:ext cx="3035808" cy="248716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54C9D1-8B01-4AD8-A0E1-0B2B9E50E332}"/>
              </a:ext>
            </a:extLst>
          </p:cNvPr>
          <p:cNvSpPr/>
          <p:nvPr/>
        </p:nvSpPr>
        <p:spPr>
          <a:xfrm>
            <a:off x="4157472" y="2267712"/>
            <a:ext cx="3035808" cy="248716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DCED7D-2726-4BC7-AB3E-8025076EA1BE}"/>
              </a:ext>
            </a:extLst>
          </p:cNvPr>
          <p:cNvSpPr txBox="1"/>
          <p:nvPr/>
        </p:nvSpPr>
        <p:spPr>
          <a:xfrm>
            <a:off x="1109472" y="2348668"/>
            <a:ext cx="75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Context1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D8B7FC-91A2-4CAB-8754-CDC59056E771}"/>
              </a:ext>
            </a:extLst>
          </p:cNvPr>
          <p:cNvSpPr txBox="1"/>
          <p:nvPr/>
        </p:nvSpPr>
        <p:spPr>
          <a:xfrm>
            <a:off x="6345936" y="2348668"/>
            <a:ext cx="75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Context2</a:t>
            </a:r>
            <a:endParaRPr lang="zh-CN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31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12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SPI:Service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Provider Interface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F6B091-F65D-47F7-9111-F4C527368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239485"/>
            <a:ext cx="8064500" cy="27083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750D64-1E0B-4517-86A0-109B604A2023}"/>
              </a:ext>
            </a:extLst>
          </p:cNvPr>
          <p:cNvSpPr txBox="1"/>
          <p:nvPr/>
        </p:nvSpPr>
        <p:spPr>
          <a:xfrm>
            <a:off x="330200" y="4432456"/>
            <a:ext cx="80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</a:t>
            </a:r>
            <a:r>
              <a:rPr lang="zh-CN" altLang="en-US" dirty="0"/>
              <a:t>将</a:t>
            </a:r>
            <a:r>
              <a:rPr lang="en-US" altLang="zh-CN" dirty="0" err="1"/>
              <a:t>ProcessorSlot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/>
              <a:t>SPI </a:t>
            </a:r>
            <a:r>
              <a:rPr lang="zh-CN" altLang="en-US" dirty="0"/>
              <a:t>接口进行扩展，使得 </a:t>
            </a:r>
            <a:r>
              <a:rPr lang="en-US" altLang="zh-CN" dirty="0" err="1"/>
              <a:t>SlotChain</a:t>
            </a:r>
            <a:r>
              <a:rPr lang="en-US" altLang="zh-CN" dirty="0"/>
              <a:t> </a:t>
            </a:r>
            <a:r>
              <a:rPr lang="zh-CN" altLang="en-US" dirty="0"/>
              <a:t>具备了扩展能力。</a:t>
            </a:r>
            <a:endParaRPr lang="en-US" altLang="zh-CN" dirty="0"/>
          </a:p>
          <a:p>
            <a:r>
              <a:rPr lang="zh-CN" altLang="en-US" dirty="0"/>
              <a:t>用户可以自定义</a:t>
            </a:r>
            <a:r>
              <a:rPr lang="en-US" altLang="zh-CN" dirty="0"/>
              <a:t>Slot</a:t>
            </a:r>
            <a:r>
              <a:rPr lang="zh-CN" altLang="en-US" dirty="0"/>
              <a:t>并编排</a:t>
            </a:r>
            <a:r>
              <a:rPr lang="en-US" altLang="zh-CN" dirty="0"/>
              <a:t>Slot </a:t>
            </a:r>
            <a:r>
              <a:rPr lang="zh-CN" altLang="en-US" dirty="0"/>
              <a:t>间的顺序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26715" y="3328866"/>
            <a:ext cx="36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C000"/>
                </a:solidFill>
              </a:rPr>
              <a:t>60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30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13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Window Algorithm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50D64-1E0B-4517-86A0-109B604A2023}"/>
              </a:ext>
            </a:extLst>
          </p:cNvPr>
          <p:cNvSpPr txBox="1"/>
          <p:nvPr/>
        </p:nvSpPr>
        <p:spPr>
          <a:xfrm>
            <a:off x="330200" y="5396552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时间窗限流算法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61856" y="3597966"/>
            <a:ext cx="7200000" cy="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430668" y="2792896"/>
            <a:ext cx="2081172" cy="628238"/>
            <a:chOff x="1430668" y="2792896"/>
            <a:chExt cx="2081172" cy="628238"/>
          </a:xfrm>
        </p:grpSpPr>
        <p:sp>
          <p:nvSpPr>
            <p:cNvPr id="2" name="左大括号 1"/>
            <p:cNvSpPr/>
            <p:nvPr/>
          </p:nvSpPr>
          <p:spPr>
            <a:xfrm rot="5400000">
              <a:off x="2337587" y="2246881"/>
              <a:ext cx="267334" cy="2081172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28191" y="2792896"/>
              <a:ext cx="1172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counter:60</a:t>
              </a:r>
              <a:endParaRPr lang="zh-CN" altLang="en-US" sz="16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11840" y="2785568"/>
            <a:ext cx="2081172" cy="630794"/>
            <a:chOff x="3511840" y="2785568"/>
            <a:chExt cx="2081172" cy="630794"/>
          </a:xfrm>
        </p:grpSpPr>
        <p:sp>
          <p:nvSpPr>
            <p:cNvPr id="18" name="左大括号 17"/>
            <p:cNvSpPr/>
            <p:nvPr/>
          </p:nvSpPr>
          <p:spPr>
            <a:xfrm rot="5400000">
              <a:off x="4418759" y="2242109"/>
              <a:ext cx="267334" cy="2081172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66017" y="2785568"/>
              <a:ext cx="1172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counter:80</a:t>
              </a:r>
              <a:endParaRPr lang="zh-CN" altLang="en-US" sz="16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93012" y="2785568"/>
            <a:ext cx="2081172" cy="630993"/>
            <a:chOff x="5593012" y="2785568"/>
            <a:chExt cx="2081172" cy="63099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6499931" y="2242308"/>
              <a:ext cx="267334" cy="2081172"/>
            </a:xfrm>
            <a:prstGeom prst="leftBrace">
              <a:avLst/>
            </a:prstGeom>
            <a:ln w="15875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77007" y="2785568"/>
              <a:ext cx="1277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counter:</a:t>
              </a:r>
              <a:r>
                <a:rPr lang="en-US" altLang="zh-CN" sz="1600" b="1" dirty="0">
                  <a:solidFill>
                    <a:srgbClr val="FFC000"/>
                  </a:solidFill>
                </a:rPr>
                <a:t>120</a:t>
              </a:r>
              <a:endParaRPr lang="zh-CN" altLang="en-US" sz="16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548952" y="1495465"/>
            <a:ext cx="162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阈    值</a:t>
            </a:r>
            <a:r>
              <a:rPr lang="en-US" altLang="zh-CN" b="1" dirty="0"/>
              <a:t>:   </a:t>
            </a:r>
            <a:r>
              <a:rPr lang="en-US" altLang="zh-CN" sz="1600" b="1" dirty="0"/>
              <a:t>100</a:t>
            </a:r>
          </a:p>
          <a:p>
            <a:r>
              <a:rPr lang="zh-CN" altLang="en-US" b="1" dirty="0"/>
              <a:t>时间窗</a:t>
            </a:r>
            <a:r>
              <a:rPr lang="en-US" altLang="zh-CN" b="1" dirty="0"/>
              <a:t>:</a:t>
            </a:r>
            <a:r>
              <a:rPr lang="en-US" altLang="zh-CN" dirty="0"/>
              <a:t>   </a:t>
            </a:r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3263362" y="3468757"/>
            <a:ext cx="496956" cy="533561"/>
            <a:chOff x="3263362" y="3468757"/>
            <a:chExt cx="496956" cy="533561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511840" y="3468757"/>
              <a:ext cx="0" cy="1292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263362" y="3663764"/>
              <a:ext cx="49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10t</a:t>
              </a:r>
              <a:endParaRPr lang="zh-CN" altLang="en-US" sz="16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44534" y="3468757"/>
            <a:ext cx="496956" cy="534628"/>
            <a:chOff x="5344534" y="3468757"/>
            <a:chExt cx="496956" cy="5346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593012" y="3468757"/>
              <a:ext cx="0" cy="1292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5344534" y="3664831"/>
              <a:ext cx="49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20t</a:t>
              </a:r>
              <a:endParaRPr lang="zh-CN" altLang="en-US" sz="1600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425706" y="3468757"/>
            <a:ext cx="496956" cy="519959"/>
            <a:chOff x="7425706" y="3468757"/>
            <a:chExt cx="496956" cy="519959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674184" y="3468757"/>
              <a:ext cx="0" cy="1292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7425706" y="3650162"/>
              <a:ext cx="4969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30t</a:t>
              </a:r>
              <a:endParaRPr lang="zh-CN" altLang="en-US" sz="16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1581" y="3488635"/>
            <a:ext cx="397565" cy="500081"/>
            <a:chOff x="1281581" y="3488635"/>
            <a:chExt cx="397565" cy="50008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430668" y="3488635"/>
              <a:ext cx="0" cy="12920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281581" y="3650162"/>
              <a:ext cx="397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0</a:t>
              </a:r>
              <a:endParaRPr lang="zh-CN" altLang="en-US" sz="1600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55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14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Window Algorithm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50D64-1E0B-4517-86A0-109B604A2023}"/>
              </a:ext>
            </a:extLst>
          </p:cNvPr>
          <p:cNvSpPr txBox="1"/>
          <p:nvPr/>
        </p:nvSpPr>
        <p:spPr>
          <a:xfrm>
            <a:off x="330200" y="5396552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时间窗限流算法</a:t>
            </a:r>
            <a:endParaRPr lang="en-US" altLang="zh-CN" b="1" dirty="0"/>
          </a:p>
        </p:txBody>
      </p:sp>
      <p:sp>
        <p:nvSpPr>
          <p:cNvPr id="2" name="左大括号 1"/>
          <p:cNvSpPr/>
          <p:nvPr/>
        </p:nvSpPr>
        <p:spPr>
          <a:xfrm rot="5400000">
            <a:off x="2337587" y="2246881"/>
            <a:ext cx="267334" cy="208117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61856" y="3597966"/>
            <a:ext cx="7200000" cy="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/>
          <p:cNvSpPr/>
          <p:nvPr/>
        </p:nvSpPr>
        <p:spPr>
          <a:xfrm rot="5400000">
            <a:off x="4418759" y="2242109"/>
            <a:ext cx="267334" cy="2081172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5400000">
            <a:off x="6499931" y="2242308"/>
            <a:ext cx="267334" cy="2081172"/>
          </a:xfrm>
          <a:prstGeom prst="leftBrace">
            <a:avLst/>
          </a:prstGeom>
          <a:ln w="15875">
            <a:solidFill>
              <a:schemeClr val="tx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430668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511840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674184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93012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28191" y="2792896"/>
            <a:ext cx="1172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counter:60</a:t>
            </a:r>
            <a:endParaRPr lang="zh-CN" altLang="en-US" sz="16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966017" y="2785568"/>
            <a:ext cx="1172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counter:80</a:t>
            </a:r>
            <a:endParaRPr lang="zh-CN" altLang="en-US" sz="16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6077007" y="2785568"/>
            <a:ext cx="127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counter:</a:t>
            </a:r>
            <a:r>
              <a:rPr lang="en-US" altLang="zh-CN" sz="1600" b="1" dirty="0">
                <a:solidFill>
                  <a:srgbClr val="FFC000"/>
                </a:solidFill>
              </a:rPr>
              <a:t>120</a:t>
            </a:r>
            <a:endParaRPr lang="zh-CN" altLang="en-US" sz="1600" b="1" dirty="0">
              <a:solidFill>
                <a:srgbClr val="FFC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48952" y="1495465"/>
            <a:ext cx="162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阈    值</a:t>
            </a:r>
            <a:r>
              <a:rPr lang="en-US" altLang="zh-CN" b="1" dirty="0"/>
              <a:t>:   </a:t>
            </a:r>
            <a:r>
              <a:rPr lang="en-US" altLang="zh-CN" sz="1600" b="1" dirty="0"/>
              <a:t>100</a:t>
            </a:r>
          </a:p>
          <a:p>
            <a:r>
              <a:rPr lang="zh-CN" altLang="en-US" b="1" dirty="0"/>
              <a:t>时间窗</a:t>
            </a:r>
            <a:r>
              <a:rPr lang="en-US" altLang="zh-CN" b="1" dirty="0"/>
              <a:t>:</a:t>
            </a:r>
            <a:r>
              <a:rPr lang="en-US" altLang="zh-CN" dirty="0"/>
              <a:t>   </a:t>
            </a:r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263362" y="3663764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344534" y="3664831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20t</a:t>
            </a:r>
            <a:endParaRPr lang="zh-CN" altLang="en-US" sz="16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7425706" y="3650162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30t</a:t>
            </a:r>
            <a:endParaRPr lang="zh-CN" altLang="en-US" sz="16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281581" y="3650162"/>
            <a:ext cx="3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0</a:t>
            </a:r>
            <a:endParaRPr lang="zh-CN" altLang="en-US" sz="1600" b="1" dirty="0"/>
          </a:p>
        </p:txBody>
      </p:sp>
      <p:grpSp>
        <p:nvGrpSpPr>
          <p:cNvPr id="67" name="组合 66"/>
          <p:cNvGrpSpPr/>
          <p:nvPr/>
        </p:nvGrpSpPr>
        <p:grpSpPr>
          <a:xfrm>
            <a:off x="2494721" y="3488635"/>
            <a:ext cx="477079" cy="516692"/>
            <a:chOff x="2494721" y="3488635"/>
            <a:chExt cx="477079" cy="516692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2718358" y="3488635"/>
              <a:ext cx="2746" cy="25200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494721" y="3666773"/>
              <a:ext cx="477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C000"/>
                  </a:solidFill>
                </a:rPr>
                <a:t> 6t</a:t>
              </a:r>
              <a:endParaRPr lang="zh-CN" altLang="en-US" sz="1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549623" y="3489599"/>
            <a:ext cx="477079" cy="512719"/>
            <a:chOff x="4549623" y="3489599"/>
            <a:chExt cx="477079" cy="512719"/>
          </a:xfrm>
        </p:grpSpPr>
        <p:sp>
          <p:nvSpPr>
            <p:cNvPr id="45" name="文本框 44"/>
            <p:cNvSpPr txBox="1"/>
            <p:nvPr/>
          </p:nvSpPr>
          <p:spPr>
            <a:xfrm>
              <a:off x="4549623" y="3663764"/>
              <a:ext cx="477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C000"/>
                  </a:solidFill>
                </a:rPr>
                <a:t>16t</a:t>
              </a:r>
              <a:endParaRPr lang="zh-CN" altLang="en-US" sz="16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H="1">
              <a:off x="4788163" y="3489599"/>
              <a:ext cx="2746" cy="252000"/>
            </a:xfrm>
            <a:prstGeom prst="line">
              <a:avLst/>
            </a:prstGeom>
            <a:ln w="158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2719732" y="4014400"/>
            <a:ext cx="2081172" cy="643359"/>
            <a:chOff x="2719732" y="4014400"/>
            <a:chExt cx="2081172" cy="643359"/>
          </a:xfrm>
        </p:grpSpPr>
        <p:sp>
          <p:nvSpPr>
            <p:cNvPr id="43" name="左大括号 42"/>
            <p:cNvSpPr/>
            <p:nvPr/>
          </p:nvSpPr>
          <p:spPr>
            <a:xfrm rot="5400000" flipH="1">
              <a:off x="3627118" y="3107014"/>
              <a:ext cx="266400" cy="2081172"/>
            </a:xfrm>
            <a:prstGeom prst="leftBrace">
              <a:avLst>
                <a:gd name="adj1" fmla="val 8333"/>
                <a:gd name="adj2" fmla="val 50478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01009" y="4319205"/>
              <a:ext cx="1277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counter:</a:t>
              </a:r>
              <a:r>
                <a:rPr lang="en-US" altLang="zh-CN" sz="1600" b="1" dirty="0">
                  <a:solidFill>
                    <a:srgbClr val="FFC000"/>
                  </a:solidFill>
                </a:rPr>
                <a:t>110</a:t>
              </a:r>
              <a:endParaRPr lang="zh-CN" altLang="en-US" sz="1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430668" y="3334746"/>
            <a:ext cx="1276324" cy="307777"/>
            <a:chOff x="1430668" y="3334746"/>
            <a:chExt cx="1276324" cy="307777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1430668" y="3503543"/>
              <a:ext cx="589127" cy="0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2252581" y="3500187"/>
              <a:ext cx="454411" cy="3357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1945544" y="3334746"/>
              <a:ext cx="367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10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33972" y="3328866"/>
            <a:ext cx="775224" cy="307777"/>
            <a:chOff x="2733972" y="3328866"/>
            <a:chExt cx="775224" cy="307777"/>
          </a:xfrm>
        </p:grpSpPr>
        <p:cxnSp>
          <p:nvCxnSpPr>
            <p:cNvPr id="54" name="直接箭头连接符 53"/>
            <p:cNvCxnSpPr/>
            <p:nvPr/>
          </p:nvCxnSpPr>
          <p:spPr>
            <a:xfrm flipV="1">
              <a:off x="2733972" y="3500186"/>
              <a:ext cx="288000" cy="1720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3296979" y="3498573"/>
              <a:ext cx="212217" cy="1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2984756" y="3328866"/>
              <a:ext cx="367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50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511839" y="3328866"/>
            <a:ext cx="1276324" cy="307777"/>
            <a:chOff x="3511839" y="3328866"/>
            <a:chExt cx="1276324" cy="307777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3511839" y="3497367"/>
              <a:ext cx="589127" cy="0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 flipV="1">
              <a:off x="4333752" y="3494011"/>
              <a:ext cx="454411" cy="3357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4026715" y="3328866"/>
              <a:ext cx="367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60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815143" y="3328865"/>
            <a:ext cx="775224" cy="307777"/>
            <a:chOff x="4815143" y="3328865"/>
            <a:chExt cx="775224" cy="307777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4815143" y="3494010"/>
              <a:ext cx="288000" cy="1720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 flipV="1">
              <a:off x="5378150" y="3492397"/>
              <a:ext cx="212217" cy="1"/>
            </a:xfrm>
            <a:prstGeom prst="straightConnector1">
              <a:avLst/>
            </a:prstGeom>
            <a:ln w="158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5051815" y="3328865"/>
              <a:ext cx="367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C000"/>
                  </a:solidFill>
                </a:rPr>
                <a:t>20</a:t>
              </a:r>
              <a:endParaRPr lang="zh-CN" altLang="en-US" sz="1400" dirty="0">
                <a:solidFill>
                  <a:srgbClr val="FFC000"/>
                </a:solidFill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F0750D64-1E0B-4517-86A0-109B604A2023}"/>
              </a:ext>
            </a:extLst>
          </p:cNvPr>
          <p:cNvSpPr txBox="1"/>
          <p:nvPr/>
        </p:nvSpPr>
        <p:spPr>
          <a:xfrm>
            <a:off x="330200" y="5693057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存在的问题</a:t>
            </a:r>
            <a:endParaRPr lang="en-US" altLang="zh-CN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57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15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Sliding Window Algorithm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50D64-1E0B-4517-86A0-109B604A2023}"/>
              </a:ext>
            </a:extLst>
          </p:cNvPr>
          <p:cNvSpPr txBox="1"/>
          <p:nvPr/>
        </p:nvSpPr>
        <p:spPr>
          <a:xfrm>
            <a:off x="330200" y="5396552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滑动</a:t>
            </a:r>
            <a:r>
              <a:rPr lang="zh-CN" altLang="en-US" b="1" dirty="0"/>
              <a:t>时间窗限流算法</a:t>
            </a:r>
            <a:endParaRPr lang="en-US" altLang="zh-CN" b="1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61856" y="3597966"/>
            <a:ext cx="7200000" cy="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30668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511840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674184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93012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48952" y="1495465"/>
            <a:ext cx="162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阈    值</a:t>
            </a:r>
            <a:r>
              <a:rPr lang="en-US" altLang="zh-CN" b="1" dirty="0"/>
              <a:t>:   </a:t>
            </a:r>
            <a:r>
              <a:rPr lang="en-US" altLang="zh-CN" sz="1600" b="1" dirty="0"/>
              <a:t>100</a:t>
            </a:r>
          </a:p>
          <a:p>
            <a:r>
              <a:rPr lang="zh-CN" altLang="en-US" b="1" dirty="0"/>
              <a:t>时间窗</a:t>
            </a:r>
            <a:r>
              <a:rPr lang="en-US" altLang="zh-CN" b="1" dirty="0"/>
              <a:t>:</a:t>
            </a:r>
            <a:r>
              <a:rPr lang="en-US" altLang="zh-CN" dirty="0"/>
              <a:t>   </a:t>
            </a:r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263362" y="3663764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344534" y="3664831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20t</a:t>
            </a:r>
            <a:endParaRPr lang="zh-CN" altLang="en-US" sz="16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7425706" y="3650162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30t</a:t>
            </a:r>
            <a:endParaRPr lang="zh-CN" altLang="en-US" sz="16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281581" y="3650162"/>
            <a:ext cx="3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0</a:t>
            </a:r>
            <a:endParaRPr lang="zh-CN" altLang="en-US" sz="1600" b="1" dirty="0"/>
          </a:p>
        </p:txBody>
      </p:sp>
      <p:sp>
        <p:nvSpPr>
          <p:cNvPr id="43" name="左大括号 42"/>
          <p:cNvSpPr/>
          <p:nvPr/>
        </p:nvSpPr>
        <p:spPr>
          <a:xfrm rot="5400000" flipH="1">
            <a:off x="2335031" y="3107014"/>
            <a:ext cx="266400" cy="2081172"/>
          </a:xfrm>
          <a:prstGeom prst="leftBrace">
            <a:avLst>
              <a:gd name="adj1" fmla="val 8333"/>
              <a:gd name="adj2" fmla="val 5047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679141" y="2872410"/>
            <a:ext cx="1330181" cy="2054351"/>
            <a:chOff x="3679141" y="2872410"/>
            <a:chExt cx="1330181" cy="205435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89443" y="2872410"/>
              <a:ext cx="19879" cy="180000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679141" y="4341986"/>
              <a:ext cx="695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分析点</a:t>
              </a:r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527866" y="3788235"/>
            <a:ext cx="1172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counter:80</a:t>
            </a:r>
            <a:endParaRPr lang="zh-CN" alt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44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023 L 0.16163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16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Sliding Window Algorithm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50D64-1E0B-4517-86A0-109B604A2023}"/>
              </a:ext>
            </a:extLst>
          </p:cNvPr>
          <p:cNvSpPr txBox="1"/>
          <p:nvPr/>
        </p:nvSpPr>
        <p:spPr>
          <a:xfrm>
            <a:off x="330200" y="5396552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滑动</a:t>
            </a:r>
            <a:r>
              <a:rPr lang="zh-CN" altLang="en-US" b="1" dirty="0"/>
              <a:t>时间窗限流算法</a:t>
            </a:r>
            <a:endParaRPr lang="en-US" altLang="zh-CN" b="1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61856" y="3597966"/>
            <a:ext cx="7200000" cy="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30668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511840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674184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93012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48952" y="1495465"/>
            <a:ext cx="162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阈    值</a:t>
            </a:r>
            <a:r>
              <a:rPr lang="en-US" altLang="zh-CN" b="1" dirty="0"/>
              <a:t>:   </a:t>
            </a:r>
            <a:r>
              <a:rPr lang="en-US" altLang="zh-CN" sz="1600" b="1" dirty="0"/>
              <a:t>100</a:t>
            </a:r>
          </a:p>
          <a:p>
            <a:r>
              <a:rPr lang="zh-CN" altLang="en-US" b="1" dirty="0"/>
              <a:t>时间窗</a:t>
            </a:r>
            <a:r>
              <a:rPr lang="en-US" altLang="zh-CN" b="1" dirty="0"/>
              <a:t>:</a:t>
            </a:r>
            <a:r>
              <a:rPr lang="en-US" altLang="zh-CN" dirty="0"/>
              <a:t>   </a:t>
            </a:r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263362" y="3663764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344534" y="3664831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20t</a:t>
            </a:r>
            <a:endParaRPr lang="zh-CN" altLang="en-US" sz="16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7425706" y="3650162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30t</a:t>
            </a:r>
            <a:endParaRPr lang="zh-CN" altLang="en-US" sz="16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281581" y="3650162"/>
            <a:ext cx="3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0</a:t>
            </a:r>
            <a:endParaRPr lang="zh-CN" altLang="en-US" sz="1600" b="1" dirty="0"/>
          </a:p>
        </p:txBody>
      </p:sp>
      <p:sp>
        <p:nvSpPr>
          <p:cNvPr id="43" name="左大括号 42"/>
          <p:cNvSpPr/>
          <p:nvPr/>
        </p:nvSpPr>
        <p:spPr>
          <a:xfrm rot="5400000" flipH="1">
            <a:off x="3815958" y="3107014"/>
            <a:ext cx="266400" cy="2081172"/>
          </a:xfrm>
          <a:prstGeom prst="leftBrace">
            <a:avLst>
              <a:gd name="adj1" fmla="val 8333"/>
              <a:gd name="adj2" fmla="val 5047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116462" y="2872410"/>
            <a:ext cx="1330181" cy="2054351"/>
            <a:chOff x="3679141" y="2872410"/>
            <a:chExt cx="1330181" cy="205435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89443" y="2872410"/>
              <a:ext cx="19879" cy="180000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679141" y="4341986"/>
              <a:ext cx="695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分析点</a:t>
              </a:r>
              <a:r>
                <a:rPr lang="en-US" altLang="zh-CN" sz="1600" b="1" dirty="0"/>
                <a:t>2</a:t>
              </a:r>
              <a:endParaRPr lang="zh-CN" altLang="en-US" sz="1600" b="1" dirty="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3788471" y="3768537"/>
            <a:ext cx="124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counter:108</a:t>
            </a:r>
            <a:endParaRPr lang="zh-CN" alt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5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0474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17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Sliding Window Algorithm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50D64-1E0B-4517-86A0-109B604A2023}"/>
              </a:ext>
            </a:extLst>
          </p:cNvPr>
          <p:cNvSpPr txBox="1"/>
          <p:nvPr/>
        </p:nvSpPr>
        <p:spPr>
          <a:xfrm>
            <a:off x="330200" y="5396552"/>
            <a:ext cx="80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滑动时间窗限流算法</a:t>
            </a:r>
            <a:endParaRPr lang="en-US" altLang="zh-CN" b="1" dirty="0"/>
          </a:p>
          <a:p>
            <a:pPr algn="ctr"/>
            <a:r>
              <a:rPr lang="zh-CN" altLang="en-US" b="1" dirty="0"/>
              <a:t>存在的问题</a:t>
            </a:r>
            <a:endParaRPr lang="en-US" altLang="zh-CN" b="1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61856" y="3597966"/>
            <a:ext cx="7200000" cy="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30668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511840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674184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93012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48952" y="1495465"/>
            <a:ext cx="162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阈    值</a:t>
            </a:r>
            <a:r>
              <a:rPr lang="en-US" altLang="zh-CN" b="1" dirty="0"/>
              <a:t>:   </a:t>
            </a:r>
            <a:r>
              <a:rPr lang="en-US" altLang="zh-CN" sz="1600" b="1" dirty="0"/>
              <a:t>100</a:t>
            </a:r>
          </a:p>
          <a:p>
            <a:r>
              <a:rPr lang="zh-CN" altLang="en-US" b="1" dirty="0"/>
              <a:t>时间窗</a:t>
            </a:r>
            <a:r>
              <a:rPr lang="en-US" altLang="zh-CN" b="1" dirty="0"/>
              <a:t>:</a:t>
            </a:r>
            <a:r>
              <a:rPr lang="en-US" altLang="zh-CN" dirty="0"/>
              <a:t>   </a:t>
            </a:r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263362" y="3663764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344534" y="3664831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20t</a:t>
            </a:r>
            <a:endParaRPr lang="zh-CN" altLang="en-US" sz="16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7425706" y="3650162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30t</a:t>
            </a:r>
            <a:endParaRPr lang="zh-CN" altLang="en-US" sz="16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281581" y="3650162"/>
            <a:ext cx="3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0</a:t>
            </a:r>
            <a:endParaRPr lang="zh-CN" altLang="en-US" sz="16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908572" y="4014400"/>
            <a:ext cx="2081172" cy="890202"/>
            <a:chOff x="2908572" y="4014400"/>
            <a:chExt cx="2081172" cy="890202"/>
          </a:xfrm>
        </p:grpSpPr>
        <p:sp>
          <p:nvSpPr>
            <p:cNvPr id="43" name="左大括号 42"/>
            <p:cNvSpPr/>
            <p:nvPr/>
          </p:nvSpPr>
          <p:spPr>
            <a:xfrm rot="5400000" flipH="1">
              <a:off x="3815958" y="3107014"/>
              <a:ext cx="266400" cy="2081172"/>
            </a:xfrm>
            <a:prstGeom prst="leftBrace">
              <a:avLst>
                <a:gd name="adj1" fmla="val 8333"/>
                <a:gd name="adj2" fmla="val 50478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01288" y="4319827"/>
              <a:ext cx="695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分析点</a:t>
              </a:r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</p:grpSp>
      <p:sp>
        <p:nvSpPr>
          <p:cNvPr id="28" name="左大括号 27"/>
          <p:cNvSpPr/>
          <p:nvPr/>
        </p:nvSpPr>
        <p:spPr>
          <a:xfrm rot="5400000" flipH="1">
            <a:off x="4252978" y="3113396"/>
            <a:ext cx="266400" cy="2081172"/>
          </a:xfrm>
          <a:prstGeom prst="leftBrace">
            <a:avLst>
              <a:gd name="adj1" fmla="val 8333"/>
              <a:gd name="adj2" fmla="val 5047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46581" y="4319827"/>
            <a:ext cx="69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分析点</a:t>
            </a:r>
            <a:r>
              <a:rPr lang="en-US" altLang="zh-CN" sz="1600" b="1" dirty="0"/>
              <a:t>2</a:t>
            </a:r>
            <a:endParaRPr lang="zh-CN" altLang="en-US" sz="1600" b="1" dirty="0"/>
          </a:p>
        </p:txBody>
      </p:sp>
      <p:sp>
        <p:nvSpPr>
          <p:cNvPr id="7" name="矩形 6"/>
          <p:cNvSpPr/>
          <p:nvPr/>
        </p:nvSpPr>
        <p:spPr>
          <a:xfrm>
            <a:off x="3365470" y="4020782"/>
            <a:ext cx="1584000" cy="103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8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18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Sliding Window Algorithm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50D64-1E0B-4517-86A0-109B604A2023}"/>
              </a:ext>
            </a:extLst>
          </p:cNvPr>
          <p:cNvSpPr txBox="1"/>
          <p:nvPr/>
        </p:nvSpPr>
        <p:spPr>
          <a:xfrm>
            <a:off x="330200" y="5396552"/>
            <a:ext cx="80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滑动时间窗限流算法</a:t>
            </a:r>
            <a:endParaRPr lang="en-US" altLang="zh-CN" b="1" dirty="0"/>
          </a:p>
          <a:p>
            <a:pPr algn="ctr"/>
            <a:r>
              <a:rPr lang="zh-CN" altLang="en-US" b="1" dirty="0"/>
              <a:t>算法改进</a:t>
            </a:r>
            <a:endParaRPr lang="en-US" altLang="zh-CN" b="1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61856" y="3597966"/>
            <a:ext cx="7200000" cy="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30668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511840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674184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93012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48952" y="1495465"/>
            <a:ext cx="2292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阈    值</a:t>
            </a:r>
            <a:r>
              <a:rPr lang="en-US" altLang="zh-CN" b="1" dirty="0"/>
              <a:t>:   </a:t>
            </a:r>
            <a:r>
              <a:rPr lang="en-US" altLang="zh-CN" sz="1600" b="1" dirty="0"/>
              <a:t>100</a:t>
            </a:r>
          </a:p>
          <a:p>
            <a:r>
              <a:rPr lang="zh-CN" altLang="en-US" b="1" dirty="0"/>
              <a:t>时间窗</a:t>
            </a:r>
            <a:r>
              <a:rPr lang="en-US" altLang="zh-CN" b="1" dirty="0"/>
              <a:t>:</a:t>
            </a:r>
            <a:r>
              <a:rPr lang="en-US" altLang="zh-CN" dirty="0"/>
              <a:t>   </a:t>
            </a:r>
            <a:r>
              <a:rPr lang="en-US" altLang="zh-CN" sz="1600" b="1" dirty="0"/>
              <a:t>10t</a:t>
            </a:r>
          </a:p>
          <a:p>
            <a:r>
              <a:rPr lang="zh-CN" altLang="en-US" b="1" dirty="0"/>
              <a:t>单位时间窗样本数</a:t>
            </a:r>
            <a:r>
              <a:rPr lang="en-US" altLang="zh-CN" b="1" dirty="0"/>
              <a:t>: </a:t>
            </a:r>
            <a:r>
              <a:rPr lang="en-US" altLang="zh-CN" sz="1600" b="1" dirty="0"/>
              <a:t>4</a:t>
            </a:r>
          </a:p>
          <a:p>
            <a:r>
              <a:rPr lang="zh-CN" altLang="en-US" b="1" dirty="0"/>
              <a:t>样本窗口长度</a:t>
            </a:r>
            <a:r>
              <a:rPr lang="en-US" altLang="zh-CN" b="1" dirty="0"/>
              <a:t>: </a:t>
            </a:r>
            <a:r>
              <a:rPr lang="en-US" altLang="zh-CN" sz="1600" b="1" dirty="0"/>
              <a:t>2.5t</a:t>
            </a:r>
            <a:endParaRPr lang="zh-CN" altLang="en-US" sz="16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263362" y="3663764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344534" y="3664831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20t</a:t>
            </a:r>
            <a:endParaRPr lang="zh-CN" altLang="en-US" sz="16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7425706" y="3650162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30t</a:t>
            </a:r>
            <a:endParaRPr lang="zh-CN" altLang="en-US" sz="16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281581" y="3650162"/>
            <a:ext cx="3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0</a:t>
            </a:r>
            <a:endParaRPr lang="zh-CN" altLang="en-US" sz="1600" b="1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2457711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984485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28094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561856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71703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155067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701720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78799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950815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21289" y="4017756"/>
            <a:ext cx="516841" cy="3907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50814" y="4017755"/>
            <a:ext cx="506317" cy="3907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63507" y="4022195"/>
            <a:ext cx="509877" cy="3863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80811" y="4017756"/>
            <a:ext cx="531029" cy="3907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068445" y="3157511"/>
            <a:ext cx="19879" cy="180000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550255" y="3983332"/>
            <a:ext cx="2619546" cy="1242021"/>
            <a:chOff x="4550255" y="3983332"/>
            <a:chExt cx="2619546" cy="1242021"/>
          </a:xfrm>
        </p:grpSpPr>
        <p:grpSp>
          <p:nvGrpSpPr>
            <p:cNvPr id="50" name="组合 49"/>
            <p:cNvGrpSpPr/>
            <p:nvPr/>
          </p:nvGrpSpPr>
          <p:grpSpPr>
            <a:xfrm>
              <a:off x="4563890" y="4335151"/>
              <a:ext cx="2081172" cy="890202"/>
              <a:chOff x="2908572" y="4014400"/>
              <a:chExt cx="2081172" cy="890202"/>
            </a:xfrm>
          </p:grpSpPr>
          <p:sp>
            <p:nvSpPr>
              <p:cNvPr id="51" name="左大括号 50"/>
              <p:cNvSpPr/>
              <p:nvPr/>
            </p:nvSpPr>
            <p:spPr>
              <a:xfrm rot="5400000" flipH="1">
                <a:off x="3815958" y="3107014"/>
                <a:ext cx="266400" cy="2081172"/>
              </a:xfrm>
              <a:prstGeom prst="leftBrace">
                <a:avLst>
                  <a:gd name="adj1" fmla="val 8333"/>
                  <a:gd name="adj2" fmla="val 50478"/>
                </a:avLst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601288" y="4319827"/>
                <a:ext cx="6957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分析点</a:t>
                </a:r>
                <a:r>
                  <a:rPr lang="en-US" altLang="zh-CN" sz="1600" b="1" dirty="0"/>
                  <a:t>1</a:t>
                </a:r>
                <a:endParaRPr lang="zh-CN" altLang="en-US" sz="1600" b="1" dirty="0"/>
              </a:p>
            </p:txBody>
          </p:sp>
        </p:grpSp>
        <p:sp>
          <p:nvSpPr>
            <p:cNvPr id="53" name="左大括号 52"/>
            <p:cNvSpPr/>
            <p:nvPr/>
          </p:nvSpPr>
          <p:spPr>
            <a:xfrm rot="5400000" flipH="1">
              <a:off x="5979089" y="3433916"/>
              <a:ext cx="266400" cy="2081172"/>
            </a:xfrm>
            <a:prstGeom prst="leftBrace">
              <a:avLst>
                <a:gd name="adj1" fmla="val 8333"/>
                <a:gd name="adj2" fmla="val 50478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801899" y="4640578"/>
              <a:ext cx="695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分析点</a:t>
              </a:r>
              <a:r>
                <a:rPr lang="en-US" altLang="zh-CN" sz="1600" b="1" dirty="0"/>
                <a:t>2</a:t>
              </a:r>
              <a:endParaRPr lang="zh-CN" altLang="en-US" sz="1600" b="1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50255" y="4011698"/>
              <a:ext cx="516841" cy="3907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079780" y="4011697"/>
              <a:ext cx="506317" cy="3907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592473" y="4005037"/>
              <a:ext cx="509877" cy="39744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109777" y="4011698"/>
              <a:ext cx="531029" cy="39078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a3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079250" y="3983333"/>
              <a:ext cx="516841" cy="39078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608775" y="3983332"/>
              <a:ext cx="506317" cy="39078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b1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121468" y="3988716"/>
              <a:ext cx="509877" cy="38539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638772" y="3983333"/>
              <a:ext cx="531029" cy="39078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b3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20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C6C57209-ED59-4E82-93D9-0C50B891C20E}"/>
              </a:ext>
            </a:extLst>
          </p:cNvPr>
          <p:cNvSpPr/>
          <p:nvPr/>
        </p:nvSpPr>
        <p:spPr>
          <a:xfrm>
            <a:off x="3519267" y="4013641"/>
            <a:ext cx="516841" cy="3907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19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Algorithm Implement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50D64-1E0B-4517-86A0-109B604A2023}"/>
              </a:ext>
            </a:extLst>
          </p:cNvPr>
          <p:cNvSpPr txBox="1"/>
          <p:nvPr/>
        </p:nvSpPr>
        <p:spPr>
          <a:xfrm>
            <a:off x="330200" y="5396552"/>
            <a:ext cx="806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代码实现</a:t>
            </a:r>
            <a:endParaRPr lang="en-US" altLang="zh-CN" b="1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61856" y="3597966"/>
            <a:ext cx="7200000" cy="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30668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511840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674184" y="3468757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93012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48952" y="1495465"/>
            <a:ext cx="229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单位时间窗样本数</a:t>
            </a:r>
            <a:r>
              <a:rPr lang="en-US" altLang="zh-CN" b="1" dirty="0"/>
              <a:t>: </a:t>
            </a:r>
            <a:r>
              <a:rPr lang="en-US" altLang="zh-CN" sz="1600" b="1" dirty="0"/>
              <a:t>4</a:t>
            </a:r>
          </a:p>
          <a:p>
            <a:r>
              <a:rPr lang="zh-CN" altLang="en-US" b="1" dirty="0"/>
              <a:t>样本窗口长度</a:t>
            </a:r>
            <a:r>
              <a:rPr lang="en-US" altLang="zh-CN" b="1" dirty="0"/>
              <a:t>: </a:t>
            </a:r>
            <a:r>
              <a:rPr lang="en-US" altLang="zh-CN" sz="1600" b="1" dirty="0"/>
              <a:t>2.5t</a:t>
            </a:r>
            <a:endParaRPr lang="zh-CN" altLang="en-US" sz="16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263362" y="3663764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10t</a:t>
            </a:r>
            <a:endParaRPr lang="zh-CN" altLang="en-US" sz="16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5344534" y="3664831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20t</a:t>
            </a:r>
            <a:endParaRPr lang="zh-CN" altLang="en-US" sz="16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7425706" y="3650162"/>
            <a:ext cx="49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30t</a:t>
            </a:r>
            <a:endParaRPr lang="zh-CN" altLang="en-US" sz="16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281581" y="3650162"/>
            <a:ext cx="3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0</a:t>
            </a:r>
            <a:endParaRPr lang="zh-CN" altLang="en-US" sz="1600" b="1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2457711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984485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028094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561856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71703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155067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701720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78799" y="3478696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950815" y="3488635"/>
            <a:ext cx="0" cy="1292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21289" y="4017756"/>
            <a:ext cx="516841" cy="3907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50814" y="4017755"/>
            <a:ext cx="506317" cy="3907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63507" y="4013641"/>
            <a:ext cx="509877" cy="394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80811" y="4013642"/>
            <a:ext cx="531029" cy="3948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左大括号 50"/>
          <p:cNvSpPr/>
          <p:nvPr/>
        </p:nvSpPr>
        <p:spPr>
          <a:xfrm rot="5400000" flipH="1">
            <a:off x="2338054" y="3567116"/>
            <a:ext cx="266400" cy="2081172"/>
          </a:xfrm>
          <a:prstGeom prst="leftBrace">
            <a:avLst>
              <a:gd name="adj1" fmla="val 8333"/>
              <a:gd name="adj2" fmla="val 5047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CB29EA0-40D0-4BD4-B9B8-9A19E757ABE4}"/>
              </a:ext>
            </a:extLst>
          </p:cNvPr>
          <p:cNvGrpSpPr/>
          <p:nvPr/>
        </p:nvGrpSpPr>
        <p:grpSpPr>
          <a:xfrm>
            <a:off x="2109069" y="3019437"/>
            <a:ext cx="390766" cy="1898318"/>
            <a:chOff x="2109069" y="3019437"/>
            <a:chExt cx="390766" cy="189831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2138018" y="3117755"/>
              <a:ext cx="19879" cy="180000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362CA1B-32A6-47ED-8994-BD46E5FECCB6}"/>
                </a:ext>
              </a:extLst>
            </p:cNvPr>
            <p:cNvSpPr txBox="1"/>
            <p:nvPr/>
          </p:nvSpPr>
          <p:spPr>
            <a:xfrm>
              <a:off x="2109069" y="3019437"/>
              <a:ext cx="390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3t</a:t>
              </a:r>
              <a:endParaRPr lang="zh-CN" altLang="en-US" sz="1400" dirty="0"/>
            </a:p>
          </p:txBody>
        </p:sp>
      </p:grp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8D29BE7A-8174-4BAA-961E-3B68BDC609C4}"/>
              </a:ext>
            </a:extLst>
          </p:cNvPr>
          <p:cNvSpPr/>
          <p:nvPr/>
        </p:nvSpPr>
        <p:spPr>
          <a:xfrm>
            <a:off x="1630534" y="1708351"/>
            <a:ext cx="1030473" cy="743435"/>
          </a:xfrm>
          <a:prstGeom prst="wedgeRoundRectCallout">
            <a:avLst>
              <a:gd name="adj1" fmla="val -47544"/>
              <a:gd name="adj2" fmla="val 260124"/>
              <a:gd name="adj3" fmla="val 16667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1)</a:t>
            </a:r>
            <a:r>
              <a:rPr lang="zh-CN" altLang="en-US" sz="1200" dirty="0">
                <a:solidFill>
                  <a:schemeClr val="tx1"/>
                </a:solidFill>
              </a:rPr>
              <a:t>长度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2)</a:t>
            </a:r>
            <a:r>
              <a:rPr lang="zh-CN" altLang="en-US" sz="1200" dirty="0">
                <a:solidFill>
                  <a:schemeClr val="tx1"/>
                </a:solidFill>
              </a:rPr>
              <a:t>起始时间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3)</a:t>
            </a:r>
            <a:r>
              <a:rPr lang="zh-CN" altLang="en-US" sz="1200" dirty="0">
                <a:solidFill>
                  <a:schemeClr val="tx1"/>
                </a:solidFill>
              </a:rPr>
              <a:t>数据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EAA676D-FA3B-4613-91F4-8F600919F26C}"/>
              </a:ext>
            </a:extLst>
          </p:cNvPr>
          <p:cNvGrpSpPr/>
          <p:nvPr/>
        </p:nvGrpSpPr>
        <p:grpSpPr>
          <a:xfrm>
            <a:off x="3862819" y="3019437"/>
            <a:ext cx="475320" cy="1898318"/>
            <a:chOff x="2109069" y="3019437"/>
            <a:chExt cx="475320" cy="1898318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2F2F899-C6E3-45EC-A684-77F659CA709F}"/>
                </a:ext>
              </a:extLst>
            </p:cNvPr>
            <p:cNvCxnSpPr/>
            <p:nvPr/>
          </p:nvCxnSpPr>
          <p:spPr>
            <a:xfrm>
              <a:off x="2138018" y="3117755"/>
              <a:ext cx="19879" cy="1800000"/>
            </a:xfrm>
            <a:prstGeom prst="line">
              <a:avLst/>
            </a:prstGeom>
            <a:ln w="222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A181D92-4218-48DD-BB95-D2D5585E02D1}"/>
                </a:ext>
              </a:extLst>
            </p:cNvPr>
            <p:cNvSpPr txBox="1"/>
            <p:nvPr/>
          </p:nvSpPr>
          <p:spPr>
            <a:xfrm>
              <a:off x="2109069" y="3019437"/>
              <a:ext cx="475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12t</a:t>
              </a:r>
              <a:endParaRPr lang="zh-CN" altLang="en-US" sz="1400" dirty="0"/>
            </a:p>
          </p:txBody>
        </p:sp>
      </p:grpSp>
      <p:sp>
        <p:nvSpPr>
          <p:cNvPr id="18" name="乘号 17">
            <a:extLst>
              <a:ext uri="{FF2B5EF4-FFF2-40B4-BE49-F238E27FC236}">
                <a16:creationId xmlns:a16="http://schemas.microsoft.com/office/drawing/2014/main" id="{F4A7FEF5-5DA4-4992-BD59-16D4C27DACD8}"/>
              </a:ext>
            </a:extLst>
          </p:cNvPr>
          <p:cNvSpPr/>
          <p:nvPr/>
        </p:nvSpPr>
        <p:spPr>
          <a:xfrm>
            <a:off x="1483751" y="4073517"/>
            <a:ext cx="402664" cy="32317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F661C45-ED17-47A4-8F1B-85395CC8C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16" y="2166353"/>
            <a:ext cx="2978763" cy="29063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51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7.40741E-7 L 0.05677 -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51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3608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09974" y="67816"/>
            <a:ext cx="8342188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235993" y="2636837"/>
            <a:ext cx="4672013" cy="792163"/>
            <a:chOff x="1329" y="1795"/>
            <a:chExt cx="2943" cy="499"/>
          </a:xfrm>
          <a:solidFill>
            <a:schemeClr val="accent1">
              <a:lumMod val="5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Why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243931" y="1628775"/>
            <a:ext cx="4672012" cy="792162"/>
            <a:chOff x="1329" y="1795"/>
            <a:chExt cx="2943" cy="499"/>
          </a:xfrm>
          <a:solidFill>
            <a:schemeClr val="accent1">
              <a:lumMod val="5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What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235993" y="3644900"/>
            <a:ext cx="4672013" cy="792162"/>
            <a:chOff x="1329" y="1795"/>
            <a:chExt cx="2943" cy="499"/>
          </a:xfrm>
          <a:solidFill>
            <a:schemeClr val="accent1">
              <a:lumMod val="50000"/>
            </a:schemeClr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How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243931" y="4652962"/>
            <a:ext cx="4672012" cy="792163"/>
            <a:chOff x="1329" y="1795"/>
            <a:chExt cx="2943" cy="499"/>
          </a:xfrm>
          <a:solidFill>
            <a:schemeClr val="accent1">
              <a:lumMod val="50000"/>
            </a:schemeClr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Statis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3" name="Group 51"/>
          <p:cNvGrpSpPr/>
          <p:nvPr/>
        </p:nvGrpSpPr>
        <p:grpSpPr bwMode="auto">
          <a:xfrm>
            <a:off x="2238942" y="2629410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Why</a:t>
              </a:r>
            </a:p>
          </p:txBody>
        </p:sp>
        <p:sp>
          <p:nvSpPr>
            <p:cNvPr id="25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6" name="Group 51"/>
          <p:cNvGrpSpPr/>
          <p:nvPr/>
        </p:nvGrpSpPr>
        <p:grpSpPr bwMode="auto">
          <a:xfrm>
            <a:off x="2228057" y="1643629"/>
            <a:ext cx="4672012" cy="792162"/>
            <a:chOff x="1329" y="1795"/>
            <a:chExt cx="2943" cy="499"/>
          </a:xfrm>
          <a:solidFill>
            <a:schemeClr val="accent1">
              <a:lumMod val="50000"/>
            </a:schemeClr>
          </a:solidFill>
        </p:grpSpPr>
        <p:sp>
          <p:nvSpPr>
            <p:cNvPr id="27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What</a:t>
              </a:r>
            </a:p>
          </p:txBody>
        </p:sp>
        <p:sp>
          <p:nvSpPr>
            <p:cNvPr id="28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9" name="Group 51"/>
          <p:cNvGrpSpPr/>
          <p:nvPr/>
        </p:nvGrpSpPr>
        <p:grpSpPr bwMode="auto">
          <a:xfrm>
            <a:off x="2238942" y="3644900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How</a:t>
              </a:r>
            </a:p>
          </p:txBody>
        </p:sp>
        <p:sp>
          <p:nvSpPr>
            <p:cNvPr id="3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2" name="Group 51"/>
          <p:cNvGrpSpPr/>
          <p:nvPr/>
        </p:nvGrpSpPr>
        <p:grpSpPr bwMode="auto">
          <a:xfrm>
            <a:off x="2243931" y="4652961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Statis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965265" y="6492875"/>
            <a:ext cx="2057400" cy="365125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3608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09974" y="67816"/>
            <a:ext cx="8342188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235993" y="2636837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Why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243931" y="1628775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What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235993" y="3644900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How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243931" y="4652962"/>
            <a:ext cx="4672012" cy="792163"/>
            <a:chOff x="1329" y="1795"/>
            <a:chExt cx="2943" cy="499"/>
          </a:xfrm>
          <a:solidFill>
            <a:schemeClr val="accent1">
              <a:lumMod val="50000"/>
            </a:schemeClr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Statis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4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21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Demo_Nacos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BCB016-C1FB-4957-88BB-84A818C3B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2290724"/>
            <a:ext cx="7924175" cy="379139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E436B9B-D7E7-4B6D-B3A5-B8B1294F83F8}"/>
              </a:ext>
            </a:extLst>
          </p:cNvPr>
          <p:cNvSpPr/>
          <p:nvPr/>
        </p:nvSpPr>
        <p:spPr>
          <a:xfrm>
            <a:off x="5229546" y="1941816"/>
            <a:ext cx="698643" cy="34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http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6CC461-F127-42CB-99E6-B6DE712D9501}"/>
              </a:ext>
            </a:extLst>
          </p:cNvPr>
          <p:cNvSpPr txBox="1"/>
          <p:nvPr/>
        </p:nvSpPr>
        <p:spPr>
          <a:xfrm>
            <a:off x="597178" y="1027422"/>
            <a:ext cx="18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58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1.11111E-6 0.00046 C -0.00035 -0.03565 -0.00156 -0.07107 -0.00122 -0.10648 C -0.00104 -0.1081 0.00087 -0.10463 0.00121 -0.10278 C 0.00156 -0.10139 0.00035 -0.10047 1.11111E-6 -0.09931 L -0.44809 -0.0919 L -0.44705 2.59259E-6 L -0.44601 2.59259E-6 " pathEditMode="relative" rAng="0" ptsTypes="AAAAAAAA">
                                      <p:cBhvr>
                                        <p:cTn id="6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44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22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Demo_Nacos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8CFC08-FD14-4F94-BF81-3352B8801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2" y="2008543"/>
            <a:ext cx="8452874" cy="32980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4DC400-BB4E-4185-8AC7-7643C0BEB5FA}"/>
              </a:ext>
            </a:extLst>
          </p:cNvPr>
          <p:cNvSpPr txBox="1"/>
          <p:nvPr/>
        </p:nvSpPr>
        <p:spPr>
          <a:xfrm>
            <a:off x="597178" y="1027422"/>
            <a:ext cx="18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Statis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80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23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Demo_Nacos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4DC400-BB4E-4185-8AC7-7643C0BEB5FA}"/>
              </a:ext>
            </a:extLst>
          </p:cNvPr>
          <p:cNvSpPr txBox="1"/>
          <p:nvPr/>
        </p:nvSpPr>
        <p:spPr>
          <a:xfrm>
            <a:off x="597178" y="1027422"/>
            <a:ext cx="18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C73BF7-1784-4B66-A726-9E4D5E53CA0C}"/>
              </a:ext>
            </a:extLst>
          </p:cNvPr>
          <p:cNvSpPr txBox="1"/>
          <p:nvPr/>
        </p:nvSpPr>
        <p:spPr>
          <a:xfrm>
            <a:off x="688369" y="1674688"/>
            <a:ext cx="71097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、注解</a:t>
            </a:r>
            <a:r>
              <a:rPr lang="en-US" altLang="zh-CN" sz="1600" dirty="0"/>
              <a:t>@SentinelResource</a:t>
            </a:r>
            <a:r>
              <a:rPr lang="zh-CN" altLang="en-US" sz="1600" dirty="0"/>
              <a:t>完成什么功能？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看源码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、非注解使用如何编码？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SphU.entry</a:t>
            </a:r>
            <a:r>
              <a:rPr lang="en-US" altLang="zh-CN" sz="1600" dirty="0"/>
              <a:t>(…)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、如何加载规则？</a:t>
            </a:r>
            <a:endParaRPr lang="en-US" altLang="zh-CN" sz="1600" dirty="0"/>
          </a:p>
          <a:p>
            <a:r>
              <a:rPr lang="en-US" altLang="zh-CN" sz="1600" dirty="0"/>
              <a:t>	1</a:t>
            </a:r>
            <a:r>
              <a:rPr lang="zh-CN" altLang="en-US" sz="1600" dirty="0"/>
              <a:t>）</a:t>
            </a:r>
            <a:r>
              <a:rPr lang="en-US" altLang="zh-CN" sz="1600" dirty="0"/>
              <a:t>Sentinel Dashboard</a:t>
            </a:r>
            <a:r>
              <a:rPr lang="zh-CN" altLang="en-US" sz="1600" dirty="0"/>
              <a:t>添加</a:t>
            </a:r>
            <a:endParaRPr lang="en-US" altLang="zh-CN" sz="1600" dirty="0"/>
          </a:p>
          <a:p>
            <a:r>
              <a:rPr lang="en-US" altLang="zh-CN" sz="1600" dirty="0"/>
              <a:t>	2</a:t>
            </a:r>
            <a:r>
              <a:rPr lang="zh-CN" altLang="en-US" sz="1600" dirty="0"/>
              <a:t>）</a:t>
            </a:r>
            <a:r>
              <a:rPr lang="en-US" altLang="zh-CN" sz="1600" dirty="0"/>
              <a:t>@Configuration + @PostConstruct</a:t>
            </a:r>
          </a:p>
          <a:p>
            <a:r>
              <a:rPr lang="en-US" altLang="zh-CN" sz="1600" dirty="0"/>
              <a:t>	3</a:t>
            </a:r>
            <a:r>
              <a:rPr lang="zh-CN" altLang="en-US" sz="1600" dirty="0"/>
              <a:t>）代码调用加载（</a:t>
            </a:r>
            <a:r>
              <a:rPr lang="en-US" altLang="zh-CN" sz="1600" dirty="0"/>
              <a:t>Hard Code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	4</a:t>
            </a:r>
            <a:r>
              <a:rPr lang="zh-CN" altLang="en-US" sz="1600" dirty="0"/>
              <a:t>）</a:t>
            </a:r>
            <a:r>
              <a:rPr lang="en-US" altLang="zh-CN" sz="1600" dirty="0"/>
              <a:t>resource</a:t>
            </a:r>
            <a:r>
              <a:rPr lang="zh-CN" altLang="en-US" sz="1600" dirty="0"/>
              <a:t>配置文件</a:t>
            </a:r>
            <a:endParaRPr lang="en-US" altLang="zh-CN" sz="1600" dirty="0"/>
          </a:p>
          <a:p>
            <a:r>
              <a:rPr lang="en-US" altLang="zh-CN" sz="1600" dirty="0"/>
              <a:t>	==》</a:t>
            </a:r>
            <a:r>
              <a:rPr lang="zh-CN" altLang="en-US" sz="1600" dirty="0"/>
              <a:t>动态配置</a:t>
            </a:r>
            <a:endParaRPr lang="en-US" altLang="zh-CN" sz="1600" dirty="0"/>
          </a:p>
          <a:p>
            <a:r>
              <a:rPr lang="en-US" altLang="zh-CN" sz="1600" dirty="0"/>
              <a:t>	5</a:t>
            </a:r>
            <a:r>
              <a:rPr lang="zh-CN" altLang="en-US" sz="1600" dirty="0"/>
              <a:t>）</a:t>
            </a:r>
            <a:r>
              <a:rPr lang="en-US" altLang="zh-CN" sz="1600" dirty="0" err="1"/>
              <a:t>Nacos</a:t>
            </a:r>
            <a:r>
              <a:rPr lang="zh-CN" altLang="en-US" sz="1600" dirty="0"/>
              <a:t>配置发布</a:t>
            </a:r>
            <a:endParaRPr lang="en-US" altLang="zh-CN" sz="1600" dirty="0"/>
          </a:p>
          <a:p>
            <a:r>
              <a:rPr lang="en-US" altLang="zh-CN" sz="1600" dirty="0"/>
              <a:t>	6</a:t>
            </a:r>
            <a:r>
              <a:rPr lang="zh-CN" altLang="en-US" sz="1600" dirty="0"/>
              <a:t>）</a:t>
            </a:r>
            <a:r>
              <a:rPr lang="en-US" altLang="zh-CN" sz="1600" dirty="0" err="1"/>
              <a:t>QConfig</a:t>
            </a:r>
            <a:r>
              <a:rPr lang="zh-CN" altLang="en-US" sz="1600" dirty="0"/>
              <a:t>配置发布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、如何自定义规则槽？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SpiLoader</a:t>
            </a:r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、时间窗算法实现的代码？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StatisticNode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49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24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Demo_RocketMq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6CC461-F127-42CB-99E6-B6DE712D9501}"/>
              </a:ext>
            </a:extLst>
          </p:cNvPr>
          <p:cNvSpPr txBox="1"/>
          <p:nvPr/>
        </p:nvSpPr>
        <p:spPr>
          <a:xfrm>
            <a:off x="597178" y="1027422"/>
            <a:ext cx="18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780DA8-6B21-4984-B31F-B43BD53BE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1" y="1572483"/>
            <a:ext cx="5125528" cy="26408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2B5F5B-2532-4AA5-A720-C1812CE55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8" y="4409040"/>
            <a:ext cx="6296782" cy="21257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2682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25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Demo_RocketMq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6CC461-F127-42CB-99E6-B6DE712D9501}"/>
              </a:ext>
            </a:extLst>
          </p:cNvPr>
          <p:cNvSpPr txBox="1"/>
          <p:nvPr/>
        </p:nvSpPr>
        <p:spPr>
          <a:xfrm>
            <a:off x="597178" y="1027422"/>
            <a:ext cx="18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D91F14-52CC-4968-8551-D037FAA07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65" y="1643129"/>
            <a:ext cx="8149219" cy="46700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217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26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Demo_RocketMq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4DC400-BB4E-4185-8AC7-7643C0BEB5FA}"/>
              </a:ext>
            </a:extLst>
          </p:cNvPr>
          <p:cNvSpPr txBox="1"/>
          <p:nvPr/>
        </p:nvSpPr>
        <p:spPr>
          <a:xfrm>
            <a:off x="597178" y="1027422"/>
            <a:ext cx="18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Operation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C73BF7-1784-4B66-A726-9E4D5E53CA0C}"/>
              </a:ext>
            </a:extLst>
          </p:cNvPr>
          <p:cNvSpPr txBox="1"/>
          <p:nvPr/>
        </p:nvSpPr>
        <p:spPr>
          <a:xfrm>
            <a:off x="688369" y="1674688"/>
            <a:ext cx="7109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、启动</a:t>
            </a:r>
            <a:r>
              <a:rPr lang="en-US" altLang="zh-CN" sz="1600" dirty="0" err="1"/>
              <a:t>NameServer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、启动</a:t>
            </a:r>
            <a:r>
              <a:rPr lang="en-US" altLang="zh-CN" sz="1600" dirty="0"/>
              <a:t>Broker</a:t>
            </a:r>
          </a:p>
          <a:p>
            <a:r>
              <a:rPr lang="en-US" altLang="zh-CN" sz="1600" dirty="0"/>
              <a:t>	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provider	</a:t>
            </a:r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consumer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6358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/>
        </p:nvSpPr>
        <p:spPr>
          <a:xfrm>
            <a:off x="0" y="2277691"/>
            <a:ext cx="9144000" cy="19438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感谢各位领导和同学！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3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B4DEE9E-470D-47E9-976C-EE4D8C463949}"/>
              </a:ext>
            </a:extLst>
          </p:cNvPr>
          <p:cNvGrpSpPr/>
          <p:nvPr/>
        </p:nvGrpSpPr>
        <p:grpSpPr>
          <a:xfrm>
            <a:off x="174171" y="1328892"/>
            <a:ext cx="5830590" cy="1895276"/>
            <a:chOff x="174171" y="1059708"/>
            <a:chExt cx="5830590" cy="189527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3F3FA23-4604-4740-BE2F-93DA3AAB859C}"/>
                </a:ext>
              </a:extLst>
            </p:cNvPr>
            <p:cNvSpPr/>
            <p:nvPr/>
          </p:nvSpPr>
          <p:spPr>
            <a:xfrm>
              <a:off x="174171" y="1059708"/>
              <a:ext cx="5830590" cy="1895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F760B9E-800A-4333-AC75-4A32F847E877}"/>
                </a:ext>
              </a:extLst>
            </p:cNvPr>
            <p:cNvSpPr txBox="1"/>
            <p:nvPr/>
          </p:nvSpPr>
          <p:spPr>
            <a:xfrm>
              <a:off x="275090" y="1130306"/>
              <a:ext cx="51351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分布式架构的防御系统</a:t>
              </a:r>
              <a:endParaRPr lang="en-US" altLang="zh-CN" dirty="0"/>
            </a:p>
            <a:p>
              <a:r>
                <a:rPr lang="en-US" altLang="zh-CN" dirty="0"/>
                <a:t>	</a:t>
              </a:r>
              <a:r>
                <a:rPr lang="zh-CN" altLang="en-US" dirty="0"/>
                <a:t>防范突发流量造成的系统压力，特征：</a:t>
              </a:r>
              <a:endParaRPr lang="en-US" altLang="zh-CN" dirty="0"/>
            </a:p>
            <a:p>
              <a:r>
                <a:rPr lang="en-US" altLang="zh-CN" dirty="0"/>
                <a:t>	1</a:t>
              </a:r>
              <a:r>
                <a:rPr lang="zh-CN" altLang="en-US" dirty="0"/>
                <a:t>）丰富的应用场景</a:t>
              </a:r>
              <a:endParaRPr lang="en-US" altLang="zh-CN" dirty="0"/>
            </a:p>
            <a:p>
              <a:r>
                <a:rPr lang="en-US" altLang="zh-CN" dirty="0"/>
                <a:t>	2</a:t>
              </a:r>
              <a:r>
                <a:rPr lang="zh-CN" altLang="en-US" dirty="0"/>
                <a:t>）完备的实时监控</a:t>
              </a:r>
              <a:endParaRPr lang="en-US" altLang="zh-CN" dirty="0"/>
            </a:p>
            <a:p>
              <a:r>
                <a:rPr lang="en-US" altLang="zh-CN" dirty="0"/>
                <a:t>	3</a:t>
              </a:r>
              <a:r>
                <a:rPr lang="zh-CN" altLang="en-US" dirty="0"/>
                <a:t>）广泛的开源生态</a:t>
              </a:r>
              <a:endParaRPr lang="en-US" altLang="zh-CN" dirty="0"/>
            </a:p>
            <a:p>
              <a:r>
                <a:rPr lang="en-US" altLang="zh-CN" dirty="0"/>
                <a:t>	4</a:t>
              </a:r>
              <a:r>
                <a:rPr lang="zh-CN" altLang="en-US" dirty="0"/>
                <a:t>）完善的</a:t>
              </a:r>
              <a:r>
                <a:rPr lang="en-US" altLang="zh-CN" dirty="0"/>
                <a:t>SPI</a:t>
              </a:r>
              <a:r>
                <a:rPr lang="zh-CN" altLang="en-US" dirty="0"/>
                <a:t>扩展点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2C38CC-3C2C-4AF7-9601-F376092C52E3}"/>
              </a:ext>
            </a:extLst>
          </p:cNvPr>
          <p:cNvGrpSpPr/>
          <p:nvPr/>
        </p:nvGrpSpPr>
        <p:grpSpPr>
          <a:xfrm>
            <a:off x="174171" y="3633832"/>
            <a:ext cx="6059191" cy="2756081"/>
            <a:chOff x="174171" y="3633832"/>
            <a:chExt cx="6059191" cy="2756081"/>
          </a:xfrm>
        </p:grpSpPr>
        <p:sp>
          <p:nvSpPr>
            <p:cNvPr id="27" name="矩形 26"/>
            <p:cNvSpPr/>
            <p:nvPr/>
          </p:nvSpPr>
          <p:spPr>
            <a:xfrm>
              <a:off x="174171" y="3633832"/>
              <a:ext cx="4071257" cy="275608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solidFill>
                <a:schemeClr val="accent1">
                  <a:shade val="50000"/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云形 5">
              <a:extLst>
                <a:ext uri="{FF2B5EF4-FFF2-40B4-BE49-F238E27FC236}">
                  <a16:creationId xmlns:a16="http://schemas.microsoft.com/office/drawing/2014/main" id="{03EC3750-BF5E-425D-9D3F-324265B0E8AC}"/>
                </a:ext>
              </a:extLst>
            </p:cNvPr>
            <p:cNvSpPr/>
            <p:nvPr/>
          </p:nvSpPr>
          <p:spPr>
            <a:xfrm>
              <a:off x="4143305" y="4228424"/>
              <a:ext cx="2090057" cy="123008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生态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F7DB61-CBE6-4B3E-8E8E-FF02488FEBED}"/>
              </a:ext>
            </a:extLst>
          </p:cNvPr>
          <p:cNvGrpSpPr/>
          <p:nvPr/>
        </p:nvGrpSpPr>
        <p:grpSpPr>
          <a:xfrm>
            <a:off x="6340968" y="1328892"/>
            <a:ext cx="2228962" cy="4854606"/>
            <a:chOff x="6340968" y="1328892"/>
            <a:chExt cx="2228962" cy="485460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0C86F4D-FE48-45CF-B16D-5AAAED0144D6}"/>
                </a:ext>
              </a:extLst>
            </p:cNvPr>
            <p:cNvSpPr/>
            <p:nvPr/>
          </p:nvSpPr>
          <p:spPr>
            <a:xfrm>
              <a:off x="6642289" y="1886477"/>
              <a:ext cx="1726900" cy="53272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dirty="0"/>
                <a:t>2012</a:t>
              </a:r>
              <a:r>
                <a:rPr lang="zh-CN" altLang="en-US" dirty="0"/>
                <a:t>，</a:t>
              </a:r>
              <a:r>
                <a:rPr lang="en-US" altLang="zh-CN" dirty="0"/>
                <a:t>Sentinel</a:t>
              </a:r>
              <a:r>
                <a:rPr lang="zh-CN" altLang="en-US" dirty="0"/>
                <a:t>诞生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AE5DEA7-2052-4E3B-8398-30224A9DF038}"/>
                </a:ext>
              </a:extLst>
            </p:cNvPr>
            <p:cNvSpPr/>
            <p:nvPr/>
          </p:nvSpPr>
          <p:spPr>
            <a:xfrm>
              <a:off x="6644109" y="4153105"/>
              <a:ext cx="1726900" cy="53272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dirty="0"/>
                <a:t>2018</a:t>
              </a:r>
              <a:r>
                <a:rPr lang="zh-CN" altLang="en-US" dirty="0"/>
                <a:t>，演变为开源项目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ECC1BD-7FA3-4766-9D3F-A1858E184C7D}"/>
                </a:ext>
              </a:extLst>
            </p:cNvPr>
            <p:cNvSpPr/>
            <p:nvPr/>
          </p:nvSpPr>
          <p:spPr>
            <a:xfrm>
              <a:off x="6642289" y="5279606"/>
              <a:ext cx="1726900" cy="53272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dirty="0"/>
                <a:t>2020</a:t>
              </a:r>
              <a:r>
                <a:rPr lang="zh-CN" altLang="en-US" dirty="0"/>
                <a:t>，</a:t>
              </a:r>
              <a:r>
                <a:rPr lang="en-US" altLang="zh-CN" dirty="0"/>
                <a:t>Sentinel Golang</a:t>
              </a:r>
              <a:r>
                <a:rPr lang="zh-CN" altLang="en-US" dirty="0"/>
                <a:t>发布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E2CB17D-B51E-4C29-B4D1-E418E7F8413B}"/>
                </a:ext>
              </a:extLst>
            </p:cNvPr>
            <p:cNvSpPr/>
            <p:nvPr/>
          </p:nvSpPr>
          <p:spPr>
            <a:xfrm>
              <a:off x="6340968" y="1328892"/>
              <a:ext cx="2228962" cy="48546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FCB31F8-4256-4270-BE5D-52DEF00D8090}"/>
                </a:ext>
              </a:extLst>
            </p:cNvPr>
            <p:cNvSpPr/>
            <p:nvPr/>
          </p:nvSpPr>
          <p:spPr>
            <a:xfrm>
              <a:off x="6642289" y="3007179"/>
              <a:ext cx="1726900" cy="52113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dirty="0"/>
                <a:t>2013-2017</a:t>
              </a:r>
              <a:r>
                <a:rPr lang="zh-CN" altLang="en-US" dirty="0"/>
                <a:t>，微服务基本组件</a:t>
              </a:r>
            </a:p>
          </p:txBody>
        </p:sp>
        <p:sp>
          <p:nvSpPr>
            <p:cNvPr id="64" name="下箭头 76">
              <a:extLst>
                <a:ext uri="{FF2B5EF4-FFF2-40B4-BE49-F238E27FC236}">
                  <a16:creationId xmlns:a16="http://schemas.microsoft.com/office/drawing/2014/main" id="{DCF5AF02-F203-4B48-A3BA-940ADB17DAEF}"/>
                </a:ext>
              </a:extLst>
            </p:cNvPr>
            <p:cNvSpPr/>
            <p:nvPr/>
          </p:nvSpPr>
          <p:spPr>
            <a:xfrm>
              <a:off x="7423463" y="4723679"/>
              <a:ext cx="164551" cy="576385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下箭头 76">
              <a:extLst>
                <a:ext uri="{FF2B5EF4-FFF2-40B4-BE49-F238E27FC236}">
                  <a16:creationId xmlns:a16="http://schemas.microsoft.com/office/drawing/2014/main" id="{32E5CC9B-AD7F-41E1-917F-CAF92860AE5B}"/>
                </a:ext>
              </a:extLst>
            </p:cNvPr>
            <p:cNvSpPr/>
            <p:nvPr/>
          </p:nvSpPr>
          <p:spPr>
            <a:xfrm>
              <a:off x="7423463" y="3556429"/>
              <a:ext cx="164551" cy="576385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下箭头 76">
              <a:extLst>
                <a:ext uri="{FF2B5EF4-FFF2-40B4-BE49-F238E27FC236}">
                  <a16:creationId xmlns:a16="http://schemas.microsoft.com/office/drawing/2014/main" id="{3C2401C2-13F2-4CD3-BBAC-EB328E5DA3B5}"/>
                </a:ext>
              </a:extLst>
            </p:cNvPr>
            <p:cNvSpPr/>
            <p:nvPr/>
          </p:nvSpPr>
          <p:spPr>
            <a:xfrm>
              <a:off x="7423463" y="2347820"/>
              <a:ext cx="164551" cy="576385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2026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3608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09974" y="67816"/>
            <a:ext cx="8342188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235993" y="2636837"/>
            <a:ext cx="4672013" cy="792163"/>
            <a:chOff x="1329" y="1795"/>
            <a:chExt cx="2943" cy="499"/>
          </a:xfrm>
          <a:solidFill>
            <a:schemeClr val="accent1">
              <a:lumMod val="5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Why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243931" y="1628775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What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235993" y="3644900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How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243931" y="4652962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Statis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3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/>
        </p:nvSpPr>
        <p:spPr>
          <a:xfrm>
            <a:off x="0" y="2859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9"/>
          <p:cNvCxnSpPr/>
          <p:nvPr/>
        </p:nvCxnSpPr>
        <p:spPr bwMode="auto">
          <a:xfrm flipH="1">
            <a:off x="445655" y="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20"/>
          <p:cNvCxnSpPr/>
          <p:nvPr/>
        </p:nvCxnSpPr>
        <p:spPr bwMode="auto">
          <a:xfrm flipH="1">
            <a:off x="507002" y="4256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0"/>
          <p:cNvCxnSpPr/>
          <p:nvPr/>
        </p:nvCxnSpPr>
        <p:spPr bwMode="auto">
          <a:xfrm>
            <a:off x="572655" y="-15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593570" y="1014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Benefit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1AA4EE-587C-4252-BDB5-368A4BB7E057}"/>
              </a:ext>
            </a:extLst>
          </p:cNvPr>
          <p:cNvSpPr/>
          <p:nvPr/>
        </p:nvSpPr>
        <p:spPr>
          <a:xfrm>
            <a:off x="445655" y="1308194"/>
            <a:ext cx="1675245" cy="3861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一、流量控制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38B8A4-563D-404E-81D6-047B173A5FCD}"/>
              </a:ext>
            </a:extLst>
          </p:cNvPr>
          <p:cNvSpPr/>
          <p:nvPr/>
        </p:nvSpPr>
        <p:spPr>
          <a:xfrm>
            <a:off x="445655" y="1851422"/>
            <a:ext cx="5828145" cy="3698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59E8DD-2B3C-40DB-951E-79BE85A2B87C}"/>
              </a:ext>
            </a:extLst>
          </p:cNvPr>
          <p:cNvSpPr txBox="1"/>
          <p:nvPr/>
        </p:nvSpPr>
        <p:spPr>
          <a:xfrm>
            <a:off x="6616700" y="1851422"/>
            <a:ext cx="1898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角度：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）资源调用关系（调用链路）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）运行指标（</a:t>
            </a:r>
            <a:r>
              <a:rPr lang="en-US" altLang="zh-CN" dirty="0"/>
              <a:t>QPS</a:t>
            </a:r>
            <a:r>
              <a:rPr lang="zh-CN" altLang="en-US" dirty="0"/>
              <a:t>、线程池）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）控制效果（直接限流、排队）</a:t>
            </a:r>
          </a:p>
        </p:txBody>
      </p:sp>
    </p:spTree>
    <p:extLst>
      <p:ext uri="{BB962C8B-B14F-4D97-AF65-F5344CB8AC3E}">
        <p14:creationId xmlns:p14="http://schemas.microsoft.com/office/powerpoint/2010/main" val="298609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/>
        </p:nvSpPr>
        <p:spPr>
          <a:xfrm>
            <a:off x="0" y="2859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9"/>
          <p:cNvCxnSpPr/>
          <p:nvPr/>
        </p:nvCxnSpPr>
        <p:spPr bwMode="auto">
          <a:xfrm flipH="1">
            <a:off x="445655" y="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20"/>
          <p:cNvCxnSpPr/>
          <p:nvPr/>
        </p:nvCxnSpPr>
        <p:spPr bwMode="auto">
          <a:xfrm flipH="1">
            <a:off x="507002" y="4256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0"/>
          <p:cNvCxnSpPr/>
          <p:nvPr/>
        </p:nvCxnSpPr>
        <p:spPr bwMode="auto">
          <a:xfrm>
            <a:off x="572655" y="-15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593570" y="1014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Benefit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1AA4EE-587C-4252-BDB5-368A4BB7E057}"/>
              </a:ext>
            </a:extLst>
          </p:cNvPr>
          <p:cNvSpPr/>
          <p:nvPr/>
        </p:nvSpPr>
        <p:spPr>
          <a:xfrm>
            <a:off x="445655" y="1308194"/>
            <a:ext cx="1675245" cy="3861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二、熔断降级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38B8A4-563D-404E-81D6-047B173A5FCD}"/>
              </a:ext>
            </a:extLst>
          </p:cNvPr>
          <p:cNvSpPr/>
          <p:nvPr/>
        </p:nvSpPr>
        <p:spPr>
          <a:xfrm>
            <a:off x="445655" y="1889522"/>
            <a:ext cx="5828145" cy="3698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59E8DD-2B3C-40DB-951E-79BE85A2B87C}"/>
              </a:ext>
            </a:extLst>
          </p:cNvPr>
          <p:cNvSpPr txBox="1"/>
          <p:nvPr/>
        </p:nvSpPr>
        <p:spPr>
          <a:xfrm>
            <a:off x="6616700" y="1851422"/>
            <a:ext cx="1898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）通过并发线程数进行限制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）通过响应时间对资源进行降级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7AD97F-F5BF-4F27-8620-BBA02EBB3A26}"/>
              </a:ext>
            </a:extLst>
          </p:cNvPr>
          <p:cNvGrpSpPr/>
          <p:nvPr/>
        </p:nvGrpSpPr>
        <p:grpSpPr>
          <a:xfrm>
            <a:off x="4330700" y="3251200"/>
            <a:ext cx="285750" cy="868266"/>
            <a:chOff x="4330700" y="3251200"/>
            <a:chExt cx="285750" cy="868266"/>
          </a:xfrm>
        </p:grpSpPr>
        <p:sp>
          <p:nvSpPr>
            <p:cNvPr id="2" name="乘号 1">
              <a:extLst>
                <a:ext uri="{FF2B5EF4-FFF2-40B4-BE49-F238E27FC236}">
                  <a16:creationId xmlns:a16="http://schemas.microsoft.com/office/drawing/2014/main" id="{B0598120-0636-40CA-A79B-C1DB423AE619}"/>
                </a:ext>
              </a:extLst>
            </p:cNvPr>
            <p:cNvSpPr/>
            <p:nvPr/>
          </p:nvSpPr>
          <p:spPr>
            <a:xfrm>
              <a:off x="4330700" y="3251200"/>
              <a:ext cx="279400" cy="3556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乘号 12">
              <a:extLst>
                <a:ext uri="{FF2B5EF4-FFF2-40B4-BE49-F238E27FC236}">
                  <a16:creationId xmlns:a16="http://schemas.microsoft.com/office/drawing/2014/main" id="{9CFF6255-435B-4FCC-9B16-215C03A2790C}"/>
                </a:ext>
              </a:extLst>
            </p:cNvPr>
            <p:cNvSpPr/>
            <p:nvPr/>
          </p:nvSpPr>
          <p:spPr>
            <a:xfrm>
              <a:off x="4337050" y="3763866"/>
              <a:ext cx="279400" cy="3556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DBB07D0-0D29-4072-9156-7E9121B04A6C}"/>
              </a:ext>
            </a:extLst>
          </p:cNvPr>
          <p:cNvGrpSpPr/>
          <p:nvPr/>
        </p:nvGrpSpPr>
        <p:grpSpPr>
          <a:xfrm>
            <a:off x="2238953" y="3035300"/>
            <a:ext cx="288925" cy="1360324"/>
            <a:chOff x="2238953" y="3035300"/>
            <a:chExt cx="288925" cy="1360324"/>
          </a:xfrm>
        </p:grpSpPr>
        <p:sp>
          <p:nvSpPr>
            <p:cNvPr id="12" name="乘号 11">
              <a:extLst>
                <a:ext uri="{FF2B5EF4-FFF2-40B4-BE49-F238E27FC236}">
                  <a16:creationId xmlns:a16="http://schemas.microsoft.com/office/drawing/2014/main" id="{4D535C20-63A3-4222-81AE-6C6D5FF3A883}"/>
                </a:ext>
              </a:extLst>
            </p:cNvPr>
            <p:cNvSpPr/>
            <p:nvPr/>
          </p:nvSpPr>
          <p:spPr>
            <a:xfrm>
              <a:off x="2248478" y="3035300"/>
              <a:ext cx="279400" cy="3556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乘号 13">
              <a:extLst>
                <a:ext uri="{FF2B5EF4-FFF2-40B4-BE49-F238E27FC236}">
                  <a16:creationId xmlns:a16="http://schemas.microsoft.com/office/drawing/2014/main" id="{EC178055-E6F3-4CC4-8403-3388CF6DC10A}"/>
                </a:ext>
              </a:extLst>
            </p:cNvPr>
            <p:cNvSpPr/>
            <p:nvPr/>
          </p:nvSpPr>
          <p:spPr>
            <a:xfrm>
              <a:off x="2238953" y="3606800"/>
              <a:ext cx="279400" cy="3556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乘号 14">
              <a:extLst>
                <a:ext uri="{FF2B5EF4-FFF2-40B4-BE49-F238E27FC236}">
                  <a16:creationId xmlns:a16="http://schemas.microsoft.com/office/drawing/2014/main" id="{EBB036D0-7329-4705-84F4-BA1DA534C853}"/>
                </a:ext>
              </a:extLst>
            </p:cNvPr>
            <p:cNvSpPr/>
            <p:nvPr/>
          </p:nvSpPr>
          <p:spPr>
            <a:xfrm>
              <a:off x="2238953" y="4040024"/>
              <a:ext cx="279400" cy="3556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0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/>
        </p:nvSpPr>
        <p:spPr>
          <a:xfrm>
            <a:off x="0" y="2859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19"/>
          <p:cNvCxnSpPr/>
          <p:nvPr/>
        </p:nvCxnSpPr>
        <p:spPr bwMode="auto">
          <a:xfrm flipH="1">
            <a:off x="445655" y="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20"/>
          <p:cNvCxnSpPr/>
          <p:nvPr/>
        </p:nvCxnSpPr>
        <p:spPr bwMode="auto">
          <a:xfrm flipH="1">
            <a:off x="507002" y="4256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30"/>
          <p:cNvCxnSpPr/>
          <p:nvPr/>
        </p:nvCxnSpPr>
        <p:spPr bwMode="auto">
          <a:xfrm>
            <a:off x="572655" y="-15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593570" y="1014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Benefit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1AA4EE-587C-4252-BDB5-368A4BB7E057}"/>
              </a:ext>
            </a:extLst>
          </p:cNvPr>
          <p:cNvSpPr/>
          <p:nvPr/>
        </p:nvSpPr>
        <p:spPr>
          <a:xfrm>
            <a:off x="445655" y="1308194"/>
            <a:ext cx="2145145" cy="3861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三、系统负载保护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59E8DD-2B3C-40DB-951E-79BE85A2B87C}"/>
              </a:ext>
            </a:extLst>
          </p:cNvPr>
          <p:cNvSpPr txBox="1"/>
          <p:nvPr/>
        </p:nvSpPr>
        <p:spPr>
          <a:xfrm>
            <a:off x="6763383" y="1841795"/>
            <a:ext cx="1446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机制：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）集群资源监控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）平衡入口流量和系统负载</a:t>
            </a:r>
            <a:endParaRPr lang="en-US" altLang="zh-CN" dirty="0"/>
          </a:p>
        </p:txBody>
      </p:sp>
      <p:sp>
        <p:nvSpPr>
          <p:cNvPr id="22" name="右箭头 29">
            <a:extLst>
              <a:ext uri="{FF2B5EF4-FFF2-40B4-BE49-F238E27FC236}">
                <a16:creationId xmlns:a16="http://schemas.microsoft.com/office/drawing/2014/main" id="{1CA88518-FB74-48E6-B44C-0D7FF9E4E099}"/>
              </a:ext>
            </a:extLst>
          </p:cNvPr>
          <p:cNvSpPr/>
          <p:nvPr/>
        </p:nvSpPr>
        <p:spPr>
          <a:xfrm>
            <a:off x="1945968" y="3814585"/>
            <a:ext cx="671716" cy="205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64CFB0C-162C-4DC2-B7CB-CBC7A978C0FC}"/>
              </a:ext>
            </a:extLst>
          </p:cNvPr>
          <p:cNvGrpSpPr/>
          <p:nvPr/>
        </p:nvGrpSpPr>
        <p:grpSpPr>
          <a:xfrm>
            <a:off x="445655" y="1843990"/>
            <a:ext cx="5959540" cy="4226610"/>
            <a:chOff x="445655" y="1843990"/>
            <a:chExt cx="5959540" cy="42266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4634E39-39FA-45FE-A1B0-A4F212FDCE3E}"/>
                </a:ext>
              </a:extLst>
            </p:cNvPr>
            <p:cNvSpPr/>
            <p:nvPr/>
          </p:nvSpPr>
          <p:spPr>
            <a:xfrm>
              <a:off x="2631721" y="2085853"/>
              <a:ext cx="3305323" cy="383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25DA539-3033-4D33-A7D2-04B307AC978B}"/>
                </a:ext>
              </a:extLst>
            </p:cNvPr>
            <p:cNvSpPr/>
            <p:nvPr/>
          </p:nvSpPr>
          <p:spPr>
            <a:xfrm>
              <a:off x="999024" y="3550925"/>
              <a:ext cx="920059" cy="733094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D055276-2A22-4A01-ADDB-75A3A9F09BA9}"/>
                </a:ext>
              </a:extLst>
            </p:cNvPr>
            <p:cNvSpPr/>
            <p:nvPr/>
          </p:nvSpPr>
          <p:spPr>
            <a:xfrm>
              <a:off x="4035144" y="2192620"/>
              <a:ext cx="848203" cy="89359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5DBAEF-1BF0-4DFC-8507-1FA8EFE760E4}"/>
                </a:ext>
              </a:extLst>
            </p:cNvPr>
            <p:cNvSpPr/>
            <p:nvPr/>
          </p:nvSpPr>
          <p:spPr>
            <a:xfrm>
              <a:off x="4035144" y="3440391"/>
              <a:ext cx="848203" cy="89359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8326B2F-4A23-4A01-87B4-0B9B65A5F4C4}"/>
                </a:ext>
              </a:extLst>
            </p:cNvPr>
            <p:cNvSpPr/>
            <p:nvPr/>
          </p:nvSpPr>
          <p:spPr>
            <a:xfrm>
              <a:off x="4035144" y="4727380"/>
              <a:ext cx="848203" cy="893591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曲线连接符 17">
              <a:extLst>
                <a:ext uri="{FF2B5EF4-FFF2-40B4-BE49-F238E27FC236}">
                  <a16:creationId xmlns:a16="http://schemas.microsoft.com/office/drawing/2014/main" id="{A9FDBE70-EBBA-40E5-B5B4-DA57BB97632A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2812102" y="2639719"/>
              <a:ext cx="1223041" cy="1266475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曲线连接符 18">
              <a:extLst>
                <a:ext uri="{FF2B5EF4-FFF2-40B4-BE49-F238E27FC236}">
                  <a16:creationId xmlns:a16="http://schemas.microsoft.com/office/drawing/2014/main" id="{5A3E997C-8257-4784-A953-A7C63928E4B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812102" y="3887488"/>
              <a:ext cx="1223041" cy="1870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曲线连接符 28">
              <a:extLst>
                <a:ext uri="{FF2B5EF4-FFF2-40B4-BE49-F238E27FC236}">
                  <a16:creationId xmlns:a16="http://schemas.microsoft.com/office/drawing/2014/main" id="{2AA49ED5-D047-491C-86AD-BF1A053D7E8A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812102" y="3906192"/>
              <a:ext cx="1223041" cy="1267681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CD005BC-8DFA-4EEF-84E3-45AC43E6B4C3}"/>
                </a:ext>
              </a:extLst>
            </p:cNvPr>
            <p:cNvSpPr/>
            <p:nvPr/>
          </p:nvSpPr>
          <p:spPr>
            <a:xfrm>
              <a:off x="445655" y="1843990"/>
              <a:ext cx="5959540" cy="4226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015779-7CDD-4E2F-AA54-C1EA62CA2E81}"/>
                </a:ext>
              </a:extLst>
            </p:cNvPr>
            <p:cNvSpPr txBox="1"/>
            <p:nvPr/>
          </p:nvSpPr>
          <p:spPr>
            <a:xfrm>
              <a:off x="2664891" y="2244863"/>
              <a:ext cx="1383355" cy="413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Sentinel</a:t>
              </a:r>
              <a:endParaRPr lang="zh-CN" altLang="en-US" sz="1400" dirty="0"/>
            </a:p>
          </p:txBody>
        </p:sp>
      </p:grpSp>
      <p:sp>
        <p:nvSpPr>
          <p:cNvPr id="28" name="乘号 27">
            <a:extLst>
              <a:ext uri="{FF2B5EF4-FFF2-40B4-BE49-F238E27FC236}">
                <a16:creationId xmlns:a16="http://schemas.microsoft.com/office/drawing/2014/main" id="{AD064528-9E41-42DE-9E73-50EB0FB36C11}"/>
              </a:ext>
            </a:extLst>
          </p:cNvPr>
          <p:cNvSpPr/>
          <p:nvPr/>
        </p:nvSpPr>
        <p:spPr>
          <a:xfrm>
            <a:off x="2107274" y="3636785"/>
            <a:ext cx="279400" cy="355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3608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09974" y="67816"/>
            <a:ext cx="8342188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235993" y="2636837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Why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243931" y="1628775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What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235993" y="3644900"/>
            <a:ext cx="4672013" cy="792162"/>
            <a:chOff x="1329" y="1795"/>
            <a:chExt cx="2943" cy="499"/>
          </a:xfrm>
          <a:solidFill>
            <a:schemeClr val="accent1">
              <a:lumMod val="50000"/>
            </a:schemeClr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How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243931" y="4652962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Statis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BF5A-C425-4E74-8F3E-45DADA896A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0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44562" y="6534833"/>
            <a:ext cx="1436364" cy="200013"/>
          </a:xfrm>
        </p:spPr>
        <p:txBody>
          <a:bodyPr/>
          <a:lstStyle/>
          <a:p>
            <a:fld id="{4EC1BF5A-C425-4E74-8F3E-45DADA896AD1}" type="slidenum">
              <a:rPr lang="zh-CN" altLang="en-US" sz="1400" smtClean="0"/>
              <a:t>9</a:t>
            </a:fld>
            <a:endParaRPr lang="zh-CN" altLang="en-US" sz="1400" dirty="0"/>
          </a:p>
        </p:txBody>
      </p:sp>
      <p:sp>
        <p:nvSpPr>
          <p:cNvPr id="8" name="标题 3"/>
          <p:cNvSpPr txBox="1"/>
          <p:nvPr/>
        </p:nvSpPr>
        <p:spPr>
          <a:xfrm>
            <a:off x="-7025" y="-11908"/>
            <a:ext cx="9144000" cy="863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20"/>
          <p:cNvCxnSpPr/>
          <p:nvPr/>
        </p:nvCxnSpPr>
        <p:spPr bwMode="auto">
          <a:xfrm flipH="1">
            <a:off x="510610" y="-21144"/>
            <a:ext cx="2153" cy="547617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597178" y="76055"/>
            <a:ext cx="8342188" cy="5530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Architecture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AA1F6C-2E36-412C-BD0A-36BBF35C2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5" y="971412"/>
            <a:ext cx="7966526" cy="547626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E05ECAF-A267-4FB8-86E0-48FAB1AAF18D}"/>
              </a:ext>
            </a:extLst>
          </p:cNvPr>
          <p:cNvGrpSpPr/>
          <p:nvPr/>
        </p:nvGrpSpPr>
        <p:grpSpPr>
          <a:xfrm>
            <a:off x="563563" y="903129"/>
            <a:ext cx="8021637" cy="3860007"/>
            <a:chOff x="449263" y="903129"/>
            <a:chExt cx="8021637" cy="38600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BC7C366-AEBE-4835-9002-C65DD74CC51A}"/>
                </a:ext>
              </a:extLst>
            </p:cNvPr>
            <p:cNvSpPr/>
            <p:nvPr/>
          </p:nvSpPr>
          <p:spPr>
            <a:xfrm>
              <a:off x="449263" y="903129"/>
              <a:ext cx="8021637" cy="386000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1AFDA5-D082-47E0-8744-4F381F16052A}"/>
                </a:ext>
              </a:extLst>
            </p:cNvPr>
            <p:cNvSpPr/>
            <p:nvPr/>
          </p:nvSpPr>
          <p:spPr>
            <a:xfrm>
              <a:off x="5346700" y="1111309"/>
              <a:ext cx="2984500" cy="27621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3969</TotalTime>
  <Words>1064</Words>
  <Application>Microsoft Office PowerPoint</Application>
  <PresentationFormat>全屏显示(4:3)</PresentationFormat>
  <Paragraphs>322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-apple-system</vt:lpstr>
      <vt:lpstr>DengXian</vt:lpstr>
      <vt:lpstr>DengXian</vt:lpstr>
      <vt:lpstr>宋体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张夕林</dc:creator>
  <cp:keywords/>
  <dc:description/>
  <cp:lastModifiedBy>Administrator</cp:lastModifiedBy>
  <cp:revision>3754</cp:revision>
  <dcterms:created xsi:type="dcterms:W3CDTF">2018-11-23T12:06:00Z</dcterms:created>
  <dcterms:modified xsi:type="dcterms:W3CDTF">2022-01-17T13:51:22Z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2052-11.1.0.8327</vt:lpwstr>
  </property>
</Properties>
</file>