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94" r:id="rId2"/>
    <p:sldId id="306" r:id="rId3"/>
    <p:sldId id="336" r:id="rId4"/>
    <p:sldId id="307" r:id="rId5"/>
    <p:sldId id="337" r:id="rId6"/>
    <p:sldId id="338" r:id="rId7"/>
    <p:sldId id="317" r:id="rId8"/>
    <p:sldId id="313" r:id="rId9"/>
    <p:sldId id="314" r:id="rId10"/>
    <p:sldId id="315" r:id="rId11"/>
    <p:sldId id="309" r:id="rId12"/>
    <p:sldId id="310" r:id="rId13"/>
    <p:sldId id="311" r:id="rId14"/>
    <p:sldId id="312" r:id="rId15"/>
    <p:sldId id="321" r:id="rId16"/>
    <p:sldId id="316" r:id="rId17"/>
    <p:sldId id="322" r:id="rId18"/>
    <p:sldId id="323" r:id="rId19"/>
    <p:sldId id="324" r:id="rId20"/>
    <p:sldId id="319" r:id="rId21"/>
    <p:sldId id="325" r:id="rId22"/>
    <p:sldId id="326" r:id="rId23"/>
    <p:sldId id="328" r:id="rId24"/>
    <p:sldId id="332" r:id="rId25"/>
    <p:sldId id="329" r:id="rId26"/>
    <p:sldId id="330" r:id="rId27"/>
    <p:sldId id="320" r:id="rId28"/>
    <p:sldId id="339" r:id="rId29"/>
    <p:sldId id="341" r:id="rId30"/>
    <p:sldId id="342" r:id="rId31"/>
    <p:sldId id="318" r:id="rId32"/>
    <p:sldId id="335" r:id="rId33"/>
    <p:sldId id="327" r:id="rId34"/>
    <p:sldId id="333" r:id="rId35"/>
    <p:sldId id="334" r:id="rId36"/>
    <p:sldId id="34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CC"/>
    <a:srgbClr val="CC0066"/>
    <a:srgbClr val="FF5050"/>
    <a:srgbClr val="00CC00"/>
    <a:srgbClr val="FFFF99"/>
    <a:srgbClr val="CC9900"/>
    <a:srgbClr val="0066FF"/>
    <a:srgbClr val="33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7FCA5-61FB-4791-9069-1B16E1278965}" v="586" dt="2021-09-12T17:56:49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39227" autoAdjust="0"/>
  </p:normalViewPr>
  <p:slideViewPr>
    <p:cSldViewPr snapToGrid="0" showGuides="1">
      <p:cViewPr varScale="1">
        <p:scale>
          <a:sx n="82" d="100"/>
          <a:sy n="82" d="100"/>
        </p:scale>
        <p:origin x="230" y="77"/>
      </p:cViewPr>
      <p:guideLst>
        <p:guide orient="horz" pos="40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7911-AF0B-4B49-81DC-9F33DF14B58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939F1-7FF8-4B70-B0C5-59B590AB1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5A2-0388-49C4-93B1-6CD0E8DE78E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A300-AF04-4EB1-9552-320565420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0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5A2-0388-49C4-93B1-6CD0E8DE78E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A300-AF04-4EB1-9552-320565420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5A2-0388-49C4-93B1-6CD0E8DE78E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A300-AF04-4EB1-9552-320565420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5A2-0388-49C4-93B1-6CD0E8DE78E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A300-AF04-4EB1-9552-320565420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5A2-0388-49C4-93B1-6CD0E8DE78E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A300-AF04-4EB1-9552-320565420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5A2-0388-49C4-93B1-6CD0E8DE78E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A300-AF04-4EB1-9552-320565420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5A2-0388-49C4-93B1-6CD0E8DE78E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A300-AF04-4EB1-9552-320565420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5A2-0388-49C4-93B1-6CD0E8DE78E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A300-AF04-4EB1-9552-320565420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5A2-0388-49C4-93B1-6CD0E8DE78E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A300-AF04-4EB1-9552-320565420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5A2-0388-49C4-93B1-6CD0E8DE78E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A300-AF04-4EB1-9552-320565420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4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C5A2-0388-49C4-93B1-6CD0E8DE78E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A300-AF04-4EB1-9552-320565420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5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C5A2-0388-49C4-93B1-6CD0E8DE78EA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A300-AF04-4EB1-9552-320565420B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EB32DF-E3B1-468F-95AF-10998BF1A549}"/>
              </a:ext>
            </a:extLst>
          </p:cNvPr>
          <p:cNvSpPr/>
          <p:nvPr userDrawn="1"/>
        </p:nvSpPr>
        <p:spPr>
          <a:xfrm>
            <a:off x="0" y="6642555"/>
            <a:ext cx="10765971" cy="21544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35CC2A-A48F-40C3-98D5-332EDC43F73D}"/>
              </a:ext>
            </a:extLst>
          </p:cNvPr>
          <p:cNvSpPr txBox="1"/>
          <p:nvPr userDrawn="1"/>
        </p:nvSpPr>
        <p:spPr>
          <a:xfrm>
            <a:off x="0" y="6646016"/>
            <a:ext cx="1843774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ja-JP" sz="800" b="1" dirty="0">
                <a:solidFill>
                  <a:prstClr val="white"/>
                </a:solidFill>
                <a:latin typeface="Helvetica"/>
                <a:cs typeface="Helvetica"/>
              </a:rPr>
              <a:t>© 2020  </a:t>
            </a:r>
            <a:r>
              <a:rPr lang="en-US" altLang="ja-JP" sz="800" b="1" dirty="0" err="1">
                <a:solidFill>
                  <a:prstClr val="white"/>
                </a:solidFill>
                <a:latin typeface="Helvetica"/>
                <a:cs typeface="Helvetica"/>
              </a:rPr>
              <a:t>EgSA</a:t>
            </a:r>
            <a:r>
              <a:rPr lang="en-US" altLang="ja-JP" sz="800" b="1" dirty="0">
                <a:solidFill>
                  <a:prstClr val="white"/>
                </a:solidFill>
                <a:latin typeface="Helvetica"/>
                <a:cs typeface="Helvetica"/>
              </a:rPr>
              <a:t>. All rights reserved.</a:t>
            </a:r>
          </a:p>
        </p:txBody>
      </p:sp>
      <p:sp>
        <p:nvSpPr>
          <p:cNvPr id="9" name="正方形/長方形 10">
            <a:extLst>
              <a:ext uri="{FF2B5EF4-FFF2-40B4-BE49-F238E27FC236}">
                <a16:creationId xmlns:a16="http://schemas.microsoft.com/office/drawing/2014/main" id="{CE63279F-F21C-4F9E-8B3A-2C66F87F78B3}"/>
              </a:ext>
            </a:extLst>
          </p:cNvPr>
          <p:cNvSpPr/>
          <p:nvPr userDrawn="1"/>
        </p:nvSpPr>
        <p:spPr>
          <a:xfrm>
            <a:off x="0" y="-9298"/>
            <a:ext cx="10765971" cy="1950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10" name="Picture 9" descr="A picture containing game, drawing&#10;&#10;Description automatically generated">
            <a:extLst>
              <a:ext uri="{FF2B5EF4-FFF2-40B4-BE49-F238E27FC236}">
                <a16:creationId xmlns:a16="http://schemas.microsoft.com/office/drawing/2014/main" id="{169120B2-91C1-4624-8208-1BDC17CAA9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7" b="2502"/>
          <a:stretch/>
        </p:blipFill>
        <p:spPr>
          <a:xfrm>
            <a:off x="10765971" y="5954485"/>
            <a:ext cx="1360100" cy="8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6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AB8A69-6701-4D1C-9B6C-ACF35CA8A6F1}"/>
              </a:ext>
            </a:extLst>
          </p:cNvPr>
          <p:cNvSpPr>
            <a:spLocks/>
          </p:cNvSpPr>
          <p:nvPr/>
        </p:nvSpPr>
        <p:spPr>
          <a:xfrm>
            <a:off x="2318432" y="110646"/>
            <a:ext cx="7275443" cy="146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00"/>
                </a:solidFill>
                <a:latin typeface="Arial" charset="0"/>
              </a:defRPr>
            </a:lvl1pPr>
            <a:lvl2pPr marL="739775" indent="-282575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charset="0"/>
              </a:defRPr>
            </a:lvl5pPr>
          </a:lstStyle>
          <a:p>
            <a:pPr algn="ctr" defTabSz="914400" rt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b="1" dirty="0">
                <a:ln w="0"/>
                <a:solidFill>
                  <a:srgbClr val="000066"/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  <a:cs typeface="Sakkal Majalla" panose="02000000000000000000" pitchFamily="2" charset="-78"/>
              </a:rPr>
              <a:t>Egyptian Space Agency </a:t>
            </a:r>
            <a:endParaRPr lang="en-US" altLang="en-US" sz="3600" b="1" dirty="0">
              <a:ln w="0"/>
              <a:solidFill>
                <a:srgbClr val="000066"/>
              </a:soli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  <a:cs typeface="Sakkal Majalla" panose="02000000000000000000" pitchFamily="2" charset="-78"/>
            </a:endParaRPr>
          </a:p>
          <a:p>
            <a:pPr algn="ctr" defTabSz="914400" rtl="1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3600" b="1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  <a:cs typeface="Sakkal Majalla" panose="020000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84019-6DF2-4775-A385-8D2213349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3" y="323467"/>
            <a:ext cx="2100877" cy="1228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508820-A11C-49C5-B05A-868177CC837B}"/>
              </a:ext>
            </a:extLst>
          </p:cNvPr>
          <p:cNvSpPr>
            <a:spLocks/>
          </p:cNvSpPr>
          <p:nvPr/>
        </p:nvSpPr>
        <p:spPr>
          <a:xfrm>
            <a:off x="2787755" y="663240"/>
            <a:ext cx="6336795" cy="1576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00"/>
                </a:solidFill>
                <a:latin typeface="Arial" charset="0"/>
              </a:defRPr>
            </a:lvl1pPr>
            <a:lvl2pPr marL="739775" indent="-282575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9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9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rgbClr val="000000"/>
                </a:solidFill>
                <a:latin typeface="Arial" charset="0"/>
              </a:defRPr>
            </a:lvl5pPr>
          </a:lstStyle>
          <a:p>
            <a:pPr algn="ctr" defTabSz="914400" rt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ln w="0"/>
                <a:solidFill>
                  <a:srgbClr val="000066"/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  <a:cs typeface="Sakkal Majalla" panose="02000000000000000000" pitchFamily="2" charset="-78"/>
              </a:rPr>
              <a:t>Egyptian Universities Training Satellite Project</a:t>
            </a:r>
          </a:p>
          <a:p>
            <a:pPr algn="ctr" defTabSz="914400" rt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ln w="0"/>
                <a:solidFill>
                  <a:srgbClr val="000066"/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  <a:cs typeface="Sakkal Majalla" panose="02000000000000000000" pitchFamily="2" charset="-78"/>
              </a:rPr>
              <a:t>EUTS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DA69B9-4542-47E5-AFE2-27E53699F612}"/>
              </a:ext>
            </a:extLst>
          </p:cNvPr>
          <p:cNvSpPr txBox="1">
            <a:spLocks/>
          </p:cNvSpPr>
          <p:nvPr/>
        </p:nvSpPr>
        <p:spPr>
          <a:xfrm>
            <a:off x="1449222" y="2368707"/>
            <a:ext cx="9013860" cy="95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  <a:cs typeface="Sakkal Majalla" panose="02000000000000000000" pitchFamily="2" charset="-78"/>
              </a:rPr>
              <a:t>Anomaly Detection for Satellite Telemetry Data Using Machine Learning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  <a:cs typeface="Sakkal Majalla" panose="02000000000000000000" pitchFamily="2" charset="-78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4982C56-422F-4C89-812F-51380A6BFB7D}"/>
              </a:ext>
            </a:extLst>
          </p:cNvPr>
          <p:cNvSpPr txBox="1">
            <a:spLocks/>
          </p:cNvSpPr>
          <p:nvPr/>
        </p:nvSpPr>
        <p:spPr>
          <a:xfrm>
            <a:off x="2705278" y="4145933"/>
            <a:ext cx="6781443" cy="108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/>
              <a:t>Helwan University </a:t>
            </a:r>
            <a:endParaRPr lang="ar-EG" dirty="0"/>
          </a:p>
          <a:p>
            <a:r>
              <a:rPr lang="en-US" dirty="0"/>
              <a:t>Computer and Artificial intelligence–Computer Science T42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F553C6-D040-4E96-8916-20BA17B42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8104" y="3443408"/>
            <a:ext cx="1775791" cy="40391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Prepared by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68B7A-43BB-46B8-B8A4-957E1019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310" y="220601"/>
            <a:ext cx="2200137" cy="21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5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05047179-709F-4509-A0CA-2A0B8BA5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9" y="1340561"/>
            <a:ext cx="12085527" cy="460485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9F5A7F2-FA8F-41DC-A322-89D030F89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97" y="5954974"/>
            <a:ext cx="7106432" cy="5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7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FA81E-5878-450E-9D57-6FE35DB9FB35}"/>
              </a:ext>
            </a:extLst>
          </p:cNvPr>
          <p:cNvSpPr txBox="1"/>
          <p:nvPr/>
        </p:nvSpPr>
        <p:spPr>
          <a:xfrm>
            <a:off x="755903" y="3399769"/>
            <a:ext cx="10640754" cy="7758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ARMA Model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31" y="320231"/>
            <a:ext cx="5326886" cy="283656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15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35F6C4E-556D-417B-8FEF-B72D57A8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619" y="460421"/>
            <a:ext cx="12523939" cy="1386035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1F3C11C-DF76-4BBE-AF61-6C850ECDF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0" y="1301246"/>
            <a:ext cx="12033336" cy="52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6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574C4EF-A0EB-4409-8F3F-FB8C4D96A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2" y="1252664"/>
            <a:ext cx="12022898" cy="4488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6A3E1-7CBA-40E9-934C-FC6789125E59}"/>
              </a:ext>
            </a:extLst>
          </p:cNvPr>
          <p:cNvSpPr txBox="1"/>
          <p:nvPr/>
        </p:nvSpPr>
        <p:spPr>
          <a:xfrm>
            <a:off x="1102290" y="5830865"/>
            <a:ext cx="5102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Result “Mean Square Error:3.987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352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23BC700-F8C1-443E-852F-631F03AA8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61" y="1337001"/>
            <a:ext cx="11845445" cy="47059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47065-6BAE-40D7-BFC8-823E3182FB90}"/>
              </a:ext>
            </a:extLst>
          </p:cNvPr>
          <p:cNvSpPr txBox="1"/>
          <p:nvPr/>
        </p:nvSpPr>
        <p:spPr>
          <a:xfrm>
            <a:off x="1144044" y="5903934"/>
            <a:ext cx="38392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Result “Mean Square Error:62.247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463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FA81E-5878-450E-9D57-6FE35DB9FB35}"/>
              </a:ext>
            </a:extLst>
          </p:cNvPr>
          <p:cNvSpPr txBox="1"/>
          <p:nvPr/>
        </p:nvSpPr>
        <p:spPr>
          <a:xfrm>
            <a:off x="755903" y="3399769"/>
            <a:ext cx="10640754" cy="7758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SES Model</a:t>
            </a:r>
            <a:endParaRPr lang="en-US" sz="4800" b="1" u="sng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31" y="320231"/>
            <a:ext cx="5326886" cy="283656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18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C7ACB-1B22-41A3-B9D6-FE5D47C12469}"/>
              </a:ext>
            </a:extLst>
          </p:cNvPr>
          <p:cNvSpPr txBox="1"/>
          <p:nvPr/>
        </p:nvSpPr>
        <p:spPr>
          <a:xfrm>
            <a:off x="2104372" y="569935"/>
            <a:ext cx="7315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cs typeface="Calibri"/>
              </a:rPr>
              <a:t>INTRODUCTION TO SES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4EC821-8A49-4B53-B370-6E90ACCD0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" y="1412747"/>
            <a:ext cx="11970706" cy="51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7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B659386-113D-4AA4-9C79-749F36305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2" y="1538551"/>
            <a:ext cx="11542734" cy="469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6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9C244D3-EF7F-446F-890E-3456887E0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5" y="1266733"/>
            <a:ext cx="11991583" cy="461680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E07D548-3C4A-4CFE-99EF-853BDCC97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95" y="5646651"/>
            <a:ext cx="4705610" cy="8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5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2823CED-16C6-4776-9B69-63AD9E7CC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4" y="1411896"/>
            <a:ext cx="11835007" cy="4577004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460A364-B07F-4403-808E-4E515B39A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63" y="5645027"/>
            <a:ext cx="4423775" cy="8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D276B94-EB94-4053-935B-E485524DB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15CE46-579A-4EBB-8AA5-6C8A5ACDE466}"/>
              </a:ext>
            </a:extLst>
          </p:cNvPr>
          <p:cNvSpPr txBox="1"/>
          <p:nvPr/>
        </p:nvSpPr>
        <p:spPr>
          <a:xfrm>
            <a:off x="217554" y="1502229"/>
            <a:ext cx="11399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0B36D-8593-4ED6-AB3E-946B50B805FA}"/>
              </a:ext>
            </a:extLst>
          </p:cNvPr>
          <p:cNvSpPr txBox="1"/>
          <p:nvPr/>
        </p:nvSpPr>
        <p:spPr>
          <a:xfrm>
            <a:off x="541175" y="2411963"/>
            <a:ext cx="11327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Idea</a:t>
            </a:r>
            <a:r>
              <a:rPr lang="en-US" sz="2400" dirty="0"/>
              <a:t>: detect of telemetry data that come from satellites with using of machine learning algorithms,</a:t>
            </a:r>
          </a:p>
          <a:p>
            <a:pPr marL="457200" indent="-457200">
              <a:buFontTx/>
              <a:buChar char="-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Telemetry data </a:t>
            </a:r>
            <a:r>
              <a:rPr lang="en-US" sz="2400" dirty="0"/>
              <a:t>is set of measurement and reading of embedded device Across time interval </a:t>
            </a:r>
          </a:p>
          <a:p>
            <a:pPr marL="457200" indent="-457200">
              <a:buFontTx/>
              <a:buChar char="-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project </a:t>
            </a:r>
            <a:r>
              <a:rPr lang="en-US" sz="2400" dirty="0"/>
              <a:t>,we use two dataset consist of Date and Temperature records ,after preprocessing dataset we use time series and machine learning algorithm to detect future temp</a:t>
            </a:r>
          </a:p>
        </p:txBody>
      </p:sp>
    </p:spTree>
    <p:extLst>
      <p:ext uri="{BB962C8B-B14F-4D97-AF65-F5344CB8AC3E}">
        <p14:creationId xmlns:p14="http://schemas.microsoft.com/office/powerpoint/2010/main" val="2648036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FA81E-5878-450E-9D57-6FE35DB9FB35}"/>
              </a:ext>
            </a:extLst>
          </p:cNvPr>
          <p:cNvSpPr txBox="1"/>
          <p:nvPr/>
        </p:nvSpPr>
        <p:spPr>
          <a:xfrm>
            <a:off x="755903" y="3399769"/>
            <a:ext cx="10640754" cy="7758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LSTM</a:t>
            </a:r>
            <a:r>
              <a:rPr lang="en-US" sz="48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Model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31" y="320231"/>
            <a:ext cx="5326886" cy="283656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637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7FFC1B4-12E1-4342-BB9E-2C245DABD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620" y="549946"/>
            <a:ext cx="8515610" cy="632874"/>
          </a:xfrm>
          <a:prstGeom prst="rect">
            <a:avLst/>
          </a:prstGeom>
        </p:spPr>
      </p:pic>
      <p:pic>
        <p:nvPicPr>
          <p:cNvPr id="19" name="Picture 1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374FF39-D34B-4395-84B7-CD01A113F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126" y="1467675"/>
            <a:ext cx="3369501" cy="4381937"/>
          </a:xfrm>
          <a:prstGeom prst="rect">
            <a:avLst/>
          </a:prstGeom>
        </p:spPr>
      </p:pic>
      <p:pic>
        <p:nvPicPr>
          <p:cNvPr id="20" name="Picture 20" descr="Text&#10;&#10;Description automatically generated">
            <a:extLst>
              <a:ext uri="{FF2B5EF4-FFF2-40B4-BE49-F238E27FC236}">
                <a16:creationId xmlns:a16="http://schemas.microsoft.com/office/drawing/2014/main" id="{7F7EDEE8-EA47-446B-8893-26CBFB435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262" y="1467674"/>
            <a:ext cx="3369501" cy="4381937"/>
          </a:xfrm>
          <a:prstGeom prst="rect">
            <a:avLst/>
          </a:prstGeom>
        </p:spPr>
      </p:pic>
      <p:pic>
        <p:nvPicPr>
          <p:cNvPr id="21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FF71831-67D7-42A5-9D50-5F7655770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84" y="1467675"/>
            <a:ext cx="3369501" cy="43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44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Shape, logo&#10;&#10;Description automatically generated">
            <a:extLst>
              <a:ext uri="{FF2B5EF4-FFF2-40B4-BE49-F238E27FC236}">
                <a16:creationId xmlns:a16="http://schemas.microsoft.com/office/drawing/2014/main" id="{8629EBD7-5AFE-4572-A0ED-09A8A50C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30" y="1403887"/>
            <a:ext cx="5029200" cy="1252746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2AE0368-8284-4520-9CB0-5EEDEA9A8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81" y="2667643"/>
            <a:ext cx="5749445" cy="361038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D9652AF-8A7D-4691-B2CD-E3FD6C37C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140" y="1476956"/>
            <a:ext cx="4329829" cy="939595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C82FFCB-1501-449B-ACE5-CEE72E022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756" y="2778649"/>
            <a:ext cx="5989528" cy="32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5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1F71298-21A1-42D0-8908-9A4C13230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48" y="737836"/>
            <a:ext cx="8536487" cy="674628"/>
          </a:xfrm>
          <a:prstGeom prst="rect">
            <a:avLst/>
          </a:prstGeom>
        </p:spPr>
      </p:pic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5861A810-8708-4FC5-A26A-B31032B61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77" y="1490809"/>
            <a:ext cx="11876761" cy="4993285"/>
          </a:xfrm>
          <a:prstGeom prst="rect">
            <a:avLst/>
          </a:prstGeom>
        </p:spPr>
      </p:pic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96157BE-7039-4A5B-83C8-1FD793DC7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085" y="2793338"/>
            <a:ext cx="4757802" cy="326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EE6592B-27F0-4C4B-A1C5-4F8044F7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" y="1050511"/>
            <a:ext cx="12002021" cy="566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4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2740309-7D52-4E10-AE3C-BEE3AE0A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2" y="1267122"/>
            <a:ext cx="11866322" cy="52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6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E88CEE4-932E-40A8-8D3D-E7719D28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5" y="1298437"/>
            <a:ext cx="11928953" cy="5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46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FA81E-5878-450E-9D57-6FE35DB9FB35}"/>
              </a:ext>
            </a:extLst>
          </p:cNvPr>
          <p:cNvSpPr txBox="1"/>
          <p:nvPr/>
        </p:nvSpPr>
        <p:spPr>
          <a:xfrm>
            <a:off x="755903" y="3399769"/>
            <a:ext cx="10640754" cy="7758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XGBOOST</a:t>
            </a:r>
            <a:r>
              <a:rPr lang="en-US" sz="4800" b="1" u="sng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Model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31" y="320231"/>
            <a:ext cx="5326886" cy="283656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2652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71417-BF57-4830-8FE5-C3B7FC4C6380}"/>
              </a:ext>
            </a:extLst>
          </p:cNvPr>
          <p:cNvSpPr txBox="1"/>
          <p:nvPr/>
        </p:nvSpPr>
        <p:spPr>
          <a:xfrm>
            <a:off x="1179576" y="126142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Description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C47E39-563D-4909-AF12-2FE7D4238D49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XGBoost is an efficient implementation of gradient boosting for classification and regression problems.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XGBoost can also be used for time series forecasting, although it requires that the time series dataset be transformed into a supervised learning problem first.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8" y="3127191"/>
            <a:ext cx="4954693" cy="2638374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A677CD-F417-4773-962E-0CD71AA1881F}"/>
              </a:ext>
            </a:extLst>
          </p:cNvPr>
          <p:cNvSpPr txBox="1"/>
          <p:nvPr/>
        </p:nvSpPr>
        <p:spPr>
          <a:xfrm>
            <a:off x="513185" y="2706624"/>
            <a:ext cx="11122088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defTabSz="91440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46446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71417-BF57-4830-8FE5-C3B7FC4C6380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implemented in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47E39-563D-4909-AF12-2FE7D4238D49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-First thig we Give Index Instead of Data to use XGBoost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-then, we split data to train and test with size 0.8 to train and without random state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we try to find the best n_estimator through mean square error calculation then we select Best n_estimator for Dataset 1 is 100 and Dataset 2 is 70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-after that we predict our data and here is the prediction result on plot: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21" y="2464137"/>
            <a:ext cx="3661831" cy="1949925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A677CD-F417-4773-962E-0CD71AA1881F}"/>
              </a:ext>
            </a:extLst>
          </p:cNvPr>
          <p:cNvSpPr txBox="1"/>
          <p:nvPr/>
        </p:nvSpPr>
        <p:spPr>
          <a:xfrm>
            <a:off x="513185" y="2706624"/>
            <a:ext cx="11122088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defTabSz="91440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393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FA81E-5878-450E-9D57-6FE35DB9FB35}"/>
              </a:ext>
            </a:extLst>
          </p:cNvPr>
          <p:cNvSpPr txBox="1"/>
          <p:nvPr/>
        </p:nvSpPr>
        <p:spPr>
          <a:xfrm>
            <a:off x="755903" y="3399769"/>
            <a:ext cx="10640754" cy="7758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Data Analysis</a:t>
            </a:r>
            <a:endParaRPr lang="en-US" sz="4800" b="1" u="sng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31" y="320231"/>
            <a:ext cx="5326886" cy="283656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1711591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AF5F961-2137-4F90-9F3D-C57C7E3B3A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9261" y="3429000"/>
            <a:ext cx="5376739" cy="278553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97D7213-66D5-4831-A905-F2E3BA6F53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769068"/>
            <a:ext cx="5452533" cy="26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35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FA81E-5878-450E-9D57-6FE35DB9FB35}"/>
              </a:ext>
            </a:extLst>
          </p:cNvPr>
          <p:cNvSpPr txBox="1"/>
          <p:nvPr/>
        </p:nvSpPr>
        <p:spPr>
          <a:xfrm>
            <a:off x="755903" y="3399769"/>
            <a:ext cx="10640754" cy="7758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GRU</a:t>
            </a:r>
            <a:r>
              <a:rPr lang="en-US" sz="48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Model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31" y="320231"/>
            <a:ext cx="5326886" cy="283656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473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A0BE092-E59F-4FDA-BB1D-805174B3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48" y="645860"/>
            <a:ext cx="7920624" cy="827265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5F9C22-83DD-4B9C-AE85-08A37495F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84" y="1833502"/>
            <a:ext cx="11720185" cy="46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32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5BC4C5A-9076-41FC-A48F-FA64C6145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962" y="645860"/>
            <a:ext cx="8118953" cy="545430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9329185-3C4A-4C4B-8B1A-6D020B5DB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" y="1541228"/>
            <a:ext cx="11928952" cy="50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06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ECBDE4C-072A-49FE-B99D-7F8FD865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1" y="1514092"/>
            <a:ext cx="11981145" cy="48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10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5A8028F2-F0FB-4F4C-A0E1-6A0BB48A8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9" y="1366150"/>
            <a:ext cx="12095966" cy="50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44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95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6DBFC-9B9B-487C-866C-851DC9C0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29" y="643467"/>
            <a:ext cx="83775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6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" y="-55191"/>
            <a:ext cx="4014216" cy="213757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3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677CD-F417-4773-962E-0CD71AA1881F}"/>
              </a:ext>
            </a:extLst>
          </p:cNvPr>
          <p:cNvSpPr txBox="1"/>
          <p:nvPr/>
        </p:nvSpPr>
        <p:spPr>
          <a:xfrm>
            <a:off x="513185" y="2706624"/>
            <a:ext cx="11122088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First we load dataset 1 and 2 and try to figure them out, by see column , datatypes…etc.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dataset 1 consists of one column "</a:t>
            </a:r>
            <a:r>
              <a:rPr lang="en-US" sz="2200" dirty="0" err="1"/>
              <a:t>Date","Temp</a:t>
            </a:r>
            <a:r>
              <a:rPr lang="en-US" sz="2200" dirty="0"/>
              <a:t>" and we try to separate them into two columns ‘Date’ , ‘temp’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Convert temp column data type from string to float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Convert Date column data type from string to Datetime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Drop Null values and check for Duplicated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Finally data after Cleaned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95AF5C-EBA0-453E-837E-D6C6E13FB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975" y="3730263"/>
            <a:ext cx="3210373" cy="438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71417-BF57-4830-8FE5-C3B7FC4C6380}"/>
              </a:ext>
            </a:extLst>
          </p:cNvPr>
          <p:cNvSpPr txBox="1"/>
          <p:nvPr/>
        </p:nvSpPr>
        <p:spPr>
          <a:xfrm>
            <a:off x="5026867" y="1590824"/>
            <a:ext cx="401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C2C5E9-AE25-4A80-BBFC-607CF771B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641" y="5148837"/>
            <a:ext cx="3206879" cy="15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1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84983"/>
            <a:ext cx="4014216" cy="213757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A677CD-F417-4773-962E-0CD71AA1881F}"/>
              </a:ext>
            </a:extLst>
          </p:cNvPr>
          <p:cNvSpPr txBox="1"/>
          <p:nvPr/>
        </p:nvSpPr>
        <p:spPr>
          <a:xfrm>
            <a:off x="4797493" y="2706624"/>
            <a:ext cx="6837779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First we load dataset 1 and 2 and try to figure them out, by see column , datatypes…etc.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dataset 1 consists of one column "</a:t>
            </a:r>
            <a:r>
              <a:rPr lang="en-US" sz="2200" dirty="0" err="1"/>
              <a:t>Date","Temp</a:t>
            </a:r>
            <a:r>
              <a:rPr lang="en-US" sz="2200" dirty="0"/>
              <a:t>" and we try to separate them into two columns ‘Date’ , ‘temp’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Convert temp column data type from string to float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Convert Date column data type from string to Datetime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95AF5C-EBA0-453E-837E-D6C6E13FB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63" y="4317249"/>
            <a:ext cx="3210373" cy="438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71417-BF57-4830-8FE5-C3B7FC4C6380}"/>
              </a:ext>
            </a:extLst>
          </p:cNvPr>
          <p:cNvSpPr txBox="1"/>
          <p:nvPr/>
        </p:nvSpPr>
        <p:spPr>
          <a:xfrm>
            <a:off x="4900836" y="1767685"/>
            <a:ext cx="401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1</a:t>
            </a:r>
          </a:p>
        </p:txBody>
      </p:sp>
    </p:spTree>
    <p:extLst>
      <p:ext uri="{BB962C8B-B14F-4D97-AF65-F5344CB8AC3E}">
        <p14:creationId xmlns:p14="http://schemas.microsoft.com/office/powerpoint/2010/main" val="44742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" y="-55191"/>
            <a:ext cx="4014216" cy="213757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A677CD-F417-4773-962E-0CD71AA1881F}"/>
              </a:ext>
            </a:extLst>
          </p:cNvPr>
          <p:cNvSpPr txBox="1"/>
          <p:nvPr/>
        </p:nvSpPr>
        <p:spPr>
          <a:xfrm>
            <a:off x="513185" y="2706624"/>
            <a:ext cx="11122088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First we load dataset 2 and try to figure them out, by see column , datatypes…etc.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dataset 2 it consists of one column "</a:t>
            </a:r>
            <a:r>
              <a:rPr lang="en-US" sz="2400" dirty="0" err="1"/>
              <a:t>Month","Sunspots</a:t>
            </a:r>
            <a:r>
              <a:rPr lang="en-US" sz="2400" dirty="0"/>
              <a:t>" </a:t>
            </a:r>
            <a:r>
              <a:rPr lang="en-US" sz="2200" dirty="0"/>
              <a:t>"</a:t>
            </a:r>
            <a:r>
              <a:rPr lang="en-US" sz="2200" dirty="0" err="1"/>
              <a:t>Date","Temp</a:t>
            </a:r>
            <a:r>
              <a:rPr lang="en-US" sz="2200" dirty="0"/>
              <a:t>" </a:t>
            </a:r>
            <a:r>
              <a:rPr lang="en-US" sz="2400" dirty="0"/>
              <a:t>we try to </a:t>
            </a:r>
            <a:r>
              <a:rPr lang="en-US" sz="2400" dirty="0" err="1"/>
              <a:t>seprate</a:t>
            </a:r>
            <a:r>
              <a:rPr lang="en-US" sz="2400" dirty="0"/>
              <a:t> this column into two column Date and Sunspots</a:t>
            </a:r>
            <a:endParaRPr lang="en-US" sz="22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convert data type for Sunspots from String to float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Convert Date column data type from string to Datetime</a:t>
            </a:r>
          </a:p>
          <a:p>
            <a:pPr marL="8001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found two issue at index 7 where year and month are swapped ,at index 489 invalid month </a:t>
            </a:r>
            <a:endParaRPr lang="en-US" sz="22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Drop Null values and check for Duplicated</a:t>
            </a:r>
          </a:p>
          <a:p>
            <a:pPr marL="114300" defTabSz="91440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71417-BF57-4830-8FE5-C3B7FC4C6380}"/>
              </a:ext>
            </a:extLst>
          </p:cNvPr>
          <p:cNvSpPr txBox="1"/>
          <p:nvPr/>
        </p:nvSpPr>
        <p:spPr>
          <a:xfrm>
            <a:off x="5026867" y="1590824"/>
            <a:ext cx="401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2</a:t>
            </a:r>
          </a:p>
        </p:txBody>
      </p:sp>
    </p:spTree>
    <p:extLst>
      <p:ext uri="{BB962C8B-B14F-4D97-AF65-F5344CB8AC3E}">
        <p14:creationId xmlns:p14="http://schemas.microsoft.com/office/powerpoint/2010/main" val="54592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FA81E-5878-450E-9D57-6FE35DB9FB35}"/>
              </a:ext>
            </a:extLst>
          </p:cNvPr>
          <p:cNvSpPr txBox="1"/>
          <p:nvPr/>
        </p:nvSpPr>
        <p:spPr>
          <a:xfrm>
            <a:off x="755903" y="3399769"/>
            <a:ext cx="10640754" cy="7758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ARIMA</a:t>
            </a:r>
            <a:r>
              <a:rPr lang="en-US" sz="4800" b="1" u="sng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Model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31" y="320231"/>
            <a:ext cx="5326886" cy="283656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42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761B3FA-8037-4A4C-87C1-0289EE20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37" y="575243"/>
            <a:ext cx="9580321" cy="1406911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F0303D1-4FC2-4F5D-8919-0C9EAE00A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75" y="1405630"/>
            <a:ext cx="12388240" cy="50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3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479241-3A96-44D0-B465-90747164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4" y="323467"/>
            <a:ext cx="1850398" cy="108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59FC609-A3EC-4876-8CF6-FA3D595C2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" y="1357034"/>
            <a:ext cx="11991583" cy="4321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28087E-407F-462A-8840-3362F015508D}"/>
              </a:ext>
            </a:extLst>
          </p:cNvPr>
          <p:cNvSpPr txBox="1"/>
          <p:nvPr/>
        </p:nvSpPr>
        <p:spPr>
          <a:xfrm>
            <a:off x="350729" y="6029195"/>
            <a:ext cx="49665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Result “Mean Square Error:4.01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930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13466</TotalTime>
  <Words>500</Words>
  <Application>Microsoft Office PowerPoint</Application>
  <PresentationFormat>Widescreen</PresentationFormat>
  <Paragraphs>49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Algerian</vt:lpstr>
      <vt:lpstr>Arial</vt:lpstr>
      <vt:lpstr>Calibri</vt:lpstr>
      <vt:lpstr>Calibri Light</vt:lpstr>
      <vt:lpstr>Helvetica</vt:lpstr>
      <vt:lpstr>Sakkal Majalla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Khalil Ibrahim</dc:creator>
  <cp:lastModifiedBy>Yousef Khaled</cp:lastModifiedBy>
  <cp:revision>454</cp:revision>
  <dcterms:created xsi:type="dcterms:W3CDTF">2020-11-20T16:32:03Z</dcterms:created>
  <dcterms:modified xsi:type="dcterms:W3CDTF">2021-09-12T20:23:45Z</dcterms:modified>
</cp:coreProperties>
</file>