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4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5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10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9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0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BF9D-7C36-49DD-AF09-0415285423D4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7442-D7A4-4098-89F6-E2B06A280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175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27E8-74C5-C5B2-4E06-F912AFD9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>
                <a:latin typeface="HelveticaNeue" panose="00000400000000000000" pitchFamily="2" charset="0"/>
              </a:rPr>
              <a:t>Final Project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2604-9005-CAA1-7FCA-58F320C0F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pt-PT" sz="2900" dirty="0">
                <a:latin typeface="HelveticaNeue" panose="00000400000000000000" pitchFamily="2" charset="0"/>
              </a:rPr>
              <a:t>Data </a:t>
            </a:r>
            <a:r>
              <a:rPr lang="pt-PT" sz="2900" dirty="0" err="1">
                <a:latin typeface="HelveticaNeue" panose="00000400000000000000" pitchFamily="2" charset="0"/>
              </a:rPr>
              <a:t>Privacy</a:t>
            </a:r>
            <a:r>
              <a:rPr lang="pt-PT" sz="2900" dirty="0">
                <a:latin typeface="HelveticaNeue" panose="00000400000000000000" pitchFamily="2" charset="0"/>
              </a:rPr>
              <a:t> </a:t>
            </a:r>
            <a:r>
              <a:rPr lang="pt-PT" sz="2900" dirty="0" err="1">
                <a:latin typeface="HelveticaNeue" panose="00000400000000000000" pitchFamily="2" charset="0"/>
              </a:rPr>
              <a:t>and</a:t>
            </a:r>
            <a:r>
              <a:rPr lang="pt-PT" sz="2900" dirty="0">
                <a:latin typeface="HelveticaNeue" panose="00000400000000000000" pitchFamily="2" charset="0"/>
              </a:rPr>
              <a:t> </a:t>
            </a:r>
            <a:r>
              <a:rPr lang="pt-PT" sz="2900" dirty="0" err="1">
                <a:latin typeface="HelveticaNeue" panose="00000400000000000000" pitchFamily="2" charset="0"/>
              </a:rPr>
              <a:t>Security</a:t>
            </a:r>
            <a:r>
              <a:rPr lang="pt-PT" sz="2900" dirty="0">
                <a:latin typeface="HelveticaNeue" panose="00000400000000000000" pitchFamily="2" charset="0"/>
              </a:rPr>
              <a:t> 2023/2024</a:t>
            </a:r>
          </a:p>
          <a:p>
            <a:pPr algn="ctr"/>
            <a:br>
              <a:rPr lang="pt-PT" sz="2200" dirty="0">
                <a:latin typeface="HelveticaNeue" panose="00000400000000000000" pitchFamily="2" charset="0"/>
              </a:rPr>
            </a:br>
            <a:r>
              <a:rPr lang="pt-PT" sz="2200" dirty="0">
                <a:latin typeface="HelveticaNeue" panose="00000400000000000000" pitchFamily="2" charset="0"/>
              </a:rPr>
              <a:t>João Garcia 62884</a:t>
            </a:r>
          </a:p>
          <a:p>
            <a:pPr algn="ctr"/>
            <a:r>
              <a:rPr lang="pt-PT" sz="2200" dirty="0">
                <a:latin typeface="HelveticaNeue" panose="00000400000000000000" pitchFamily="2" charset="0"/>
              </a:rPr>
              <a:t>Inês </a:t>
            </a:r>
            <a:r>
              <a:rPr lang="pt-PT" sz="2200" dirty="0" err="1">
                <a:latin typeface="HelveticaNeue" panose="00000400000000000000" pitchFamily="2" charset="0"/>
              </a:rPr>
              <a:t>Ferrejal</a:t>
            </a:r>
            <a:r>
              <a:rPr lang="pt-PT" sz="2200" dirty="0">
                <a:latin typeface="HelveticaNeue" panose="00000400000000000000" pitchFamily="2" charset="0"/>
              </a:rPr>
              <a:t> 62567</a:t>
            </a:r>
          </a:p>
          <a:p>
            <a:pPr algn="ctr"/>
            <a:r>
              <a:rPr lang="pt-PT" sz="2200" dirty="0">
                <a:latin typeface="HelveticaNeue" panose="00000400000000000000" pitchFamily="2" charset="0"/>
              </a:rPr>
              <a:t>Ezequiel Barreira 44768</a:t>
            </a:r>
            <a:endParaRPr lang="en-GB" sz="22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883B-AEBE-CB29-513E-255CD403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HelveticaNeue" panose="00000400000000000000" pitchFamily="2" charset="0"/>
              </a:rPr>
              <a:t>Contents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2A48-0AF8-7E47-F6EB-9A0E6915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>
                <a:latin typeface="HelveticaNeue" panose="00000400000000000000" pitchFamily="2" charset="0"/>
              </a:rPr>
              <a:t>Overview</a:t>
            </a:r>
            <a:endParaRPr lang="en-GB" dirty="0">
              <a:latin typeface="HelveticaNeue" panose="00000400000000000000" pitchFamily="2" charset="0"/>
            </a:endParaRPr>
          </a:p>
          <a:p>
            <a:r>
              <a:rPr lang="en-GB" dirty="0">
                <a:latin typeface="HelveticaNeue" panose="00000400000000000000" pitchFamily="2" charset="0"/>
              </a:rPr>
              <a:t>Program</a:t>
            </a: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Client</a:t>
            </a: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Server</a:t>
            </a:r>
            <a:endParaRPr lang="pt-PT" dirty="0">
              <a:latin typeface="HelveticaNeue" panose="00000400000000000000" pitchFamily="2" charset="0"/>
            </a:endParaRPr>
          </a:p>
          <a:p>
            <a:r>
              <a:rPr lang="pt-PT" dirty="0">
                <a:latin typeface="HelveticaNeue" panose="00000400000000000000" pitchFamily="2" charset="0"/>
              </a:rPr>
              <a:t>Gui</a:t>
            </a:r>
          </a:p>
          <a:p>
            <a:r>
              <a:rPr lang="pt-PT" dirty="0" err="1">
                <a:latin typeface="HelveticaNeue" panose="00000400000000000000" pitchFamily="2" charset="0"/>
              </a:rPr>
              <a:t>Security</a:t>
            </a:r>
            <a:r>
              <a:rPr lang="pt-PT" dirty="0">
                <a:latin typeface="HelveticaNeue" panose="00000400000000000000" pitchFamily="2" charset="0"/>
              </a:rPr>
              <a:t> </a:t>
            </a:r>
            <a:r>
              <a:rPr lang="pt-PT" dirty="0" err="1">
                <a:latin typeface="HelveticaNeue" panose="00000400000000000000" pitchFamily="2" charset="0"/>
              </a:rPr>
              <a:t>Considerations</a:t>
            </a:r>
            <a:endParaRPr lang="pt-PT" dirty="0">
              <a:latin typeface="HelveticaNeue" panose="00000400000000000000" pitchFamily="2" charset="0"/>
            </a:endParaRPr>
          </a:p>
          <a:p>
            <a:r>
              <a:rPr lang="pt-PT" dirty="0" err="1">
                <a:latin typeface="HelveticaNeue" panose="00000400000000000000" pitchFamily="2" charset="0"/>
              </a:rPr>
              <a:t>Limitations</a:t>
            </a:r>
            <a:endParaRPr lang="pt-PT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1BD8-4538-5630-05BB-A4C9859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HelveticaNeue" panose="00000400000000000000" pitchFamily="2" charset="0"/>
              </a:rPr>
              <a:t>oVERVIEW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775F-2B2C-2E25-FC43-04777B18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Neue" panose="00000400000000000000" pitchFamily="2" charset="0"/>
              </a:rPr>
              <a:t>This project consists of two main programs: the Server and the Client. The Server maintains a list of online users, while the Client communicates with the Server and enables users to exchange messages securely.</a:t>
            </a:r>
          </a:p>
        </p:txBody>
      </p:sp>
    </p:spTree>
    <p:extLst>
      <p:ext uri="{BB962C8B-B14F-4D97-AF65-F5344CB8AC3E}">
        <p14:creationId xmlns:p14="http://schemas.microsoft.com/office/powerpoint/2010/main" val="41394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9B74-95F0-0BE4-5814-D4A995FE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HelveticaNeue" panose="00000400000000000000" pitchFamily="2" charset="0"/>
              </a:rPr>
              <a:t>pROGRAM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2C7-0A8D-853C-CFC6-D79C2BCE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>
                <a:latin typeface="HelveticaNeue" panose="00000400000000000000" pitchFamily="2" charset="0"/>
              </a:rPr>
              <a:t>Client</a:t>
            </a:r>
            <a:endParaRPr lang="pt-PT" dirty="0">
              <a:latin typeface="HelveticaNeue" panose="00000400000000000000" pitchFamily="2" charset="0"/>
            </a:endParaRP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The Client program periodically pings the Server to indicate that it is online and its responsible for: </a:t>
            </a:r>
          </a:p>
          <a:p>
            <a:pPr lvl="2"/>
            <a:r>
              <a:rPr lang="en-GB" dirty="0">
                <a:latin typeface="HelveticaNeue" panose="00000400000000000000" pitchFamily="2" charset="0"/>
              </a:rPr>
              <a:t>Receives a list of online users by reading the Server’s responses upon each ping.</a:t>
            </a:r>
          </a:p>
          <a:p>
            <a:pPr lvl="2"/>
            <a:r>
              <a:rPr lang="en-GB" dirty="0">
                <a:latin typeface="HelveticaNeue" panose="00000400000000000000" pitchFamily="2" charset="0"/>
              </a:rPr>
              <a:t>Sending messages to online users by specifying their username.</a:t>
            </a:r>
          </a:p>
          <a:p>
            <a:pPr lvl="2"/>
            <a:r>
              <a:rPr lang="en-GB" dirty="0">
                <a:latin typeface="HelveticaNeue" panose="00000400000000000000" pitchFamily="2" charset="0"/>
              </a:rPr>
              <a:t>Encryption and Signatures.</a:t>
            </a:r>
            <a:endParaRPr lang="pt-PT" dirty="0">
              <a:latin typeface="HelveticaNeue" panose="00000400000000000000" pitchFamily="2" charset="0"/>
            </a:endParaRPr>
          </a:p>
          <a:p>
            <a:pPr lvl="1"/>
            <a:endParaRPr lang="pt-PT" dirty="0">
              <a:latin typeface="HelveticaNeue" panose="00000400000000000000" pitchFamily="2" charset="0"/>
            </a:endParaRPr>
          </a:p>
          <a:p>
            <a:pPr lvl="1"/>
            <a:endParaRPr lang="en-GB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9B74-95F0-0BE4-5814-D4A995FE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HelveticaNeue" panose="00000400000000000000" pitchFamily="2" charset="0"/>
              </a:rPr>
              <a:t>pROGRAM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2C7-0A8D-853C-CFC6-D79C2BCE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HelveticaNeue" panose="00000400000000000000" pitchFamily="2" charset="0"/>
              </a:rPr>
              <a:t>Server</a:t>
            </a: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Maintains a list of online users</a:t>
            </a: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Receives a user’s public key, IP address, port and username</a:t>
            </a: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Expects a ping from the Client every 10 seconds; if the ping is not received, the user is removed from the online list</a:t>
            </a:r>
          </a:p>
          <a:p>
            <a:pPr lvl="1"/>
            <a:r>
              <a:rPr lang="en-GB" dirty="0">
                <a:latin typeface="HelveticaNeue" panose="00000400000000000000" pitchFamily="2" charset="0"/>
              </a:rPr>
              <a:t>Provides the list of online users, including their public keys, IP addresses, and usernames</a:t>
            </a:r>
            <a:endParaRPr lang="pt-PT" dirty="0">
              <a:latin typeface="HelveticaNeue" panose="00000400000000000000" pitchFamily="2" charset="0"/>
            </a:endParaRPr>
          </a:p>
          <a:p>
            <a:pPr lvl="1"/>
            <a:endParaRPr lang="pt-PT" dirty="0">
              <a:latin typeface="HelveticaNeue" panose="00000400000000000000" pitchFamily="2" charset="0"/>
            </a:endParaRPr>
          </a:p>
          <a:p>
            <a:pPr lvl="1"/>
            <a:endParaRPr lang="en-GB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0135-A3FE-A5A9-CB8E-A3740572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HelveticaNeue" panose="00000400000000000000" pitchFamily="2" charset="0"/>
              </a:rPr>
              <a:t>GUI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2452-B0FE-37C0-1966-C41E8733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Neue" panose="00000400000000000000" pitchFamily="2" charset="0"/>
              </a:rPr>
              <a:t>The project initially started with a console-based interaction for testing purposes. However, to improve the readability and user experience, a Graphical User Interface (GUI) was later implemented</a:t>
            </a:r>
          </a:p>
          <a:p>
            <a:r>
              <a:rPr lang="en-GB" dirty="0">
                <a:latin typeface="HelveticaNeue" panose="00000400000000000000" pitchFamily="2" charset="0"/>
              </a:rPr>
              <a:t>To facilitate this implementation we used Swing, which enhanced the usability of the application</a:t>
            </a:r>
          </a:p>
          <a:p>
            <a:endParaRPr lang="en-GB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0135-A3FE-A5A9-CB8E-A3740572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HelveticaNeue" panose="00000400000000000000" pitchFamily="2" charset="0"/>
              </a:rPr>
              <a:t>GUI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2452-B0FE-37C0-1966-C41E8733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Neue" panose="00000400000000000000" pitchFamily="2" charset="0"/>
              </a:rPr>
              <a:t>Includes a chat panel that is initially invisible and becomes visible once a user registers.</a:t>
            </a:r>
          </a:p>
          <a:p>
            <a:r>
              <a:rPr lang="en-GB" dirty="0">
                <a:latin typeface="HelveticaNeue" panose="00000400000000000000" pitchFamily="2" charset="0"/>
              </a:rPr>
              <a:t>The App loads and detects if the user is already registered by checking if the IP address of the current user is in the registered_users.csv file. After this initial check, online users are loaded into a chat panel, and the user can interact with it to send messages.</a:t>
            </a:r>
          </a:p>
        </p:txBody>
      </p:sp>
    </p:spTree>
    <p:extLst>
      <p:ext uri="{BB962C8B-B14F-4D97-AF65-F5344CB8AC3E}">
        <p14:creationId xmlns:p14="http://schemas.microsoft.com/office/powerpoint/2010/main" val="93670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9065-750B-7CA8-FE77-91EDC7F2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HelveticaNeue" panose="00000400000000000000" pitchFamily="2" charset="0"/>
              </a:rPr>
              <a:t>Security</a:t>
            </a:r>
            <a:r>
              <a:rPr lang="pt-PT" dirty="0">
                <a:latin typeface="HelveticaNeue" panose="00000400000000000000" pitchFamily="2" charset="0"/>
              </a:rPr>
              <a:t> </a:t>
            </a:r>
            <a:r>
              <a:rPr lang="pt-PT" dirty="0" err="1">
                <a:latin typeface="HelveticaNeue" panose="00000400000000000000" pitchFamily="2" charset="0"/>
              </a:rPr>
              <a:t>Considerations</a:t>
            </a:r>
            <a:endParaRPr lang="en-GB" dirty="0">
              <a:latin typeface="HelveticaNeue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D580-40D0-DC1D-BF0B-9F399827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Neue" panose="00000400000000000000" pitchFamily="2" charset="0"/>
              </a:rPr>
              <a:t>Provides end-to-end encryption, ensuring that messages are only readable by the intended recipients.</a:t>
            </a:r>
          </a:p>
          <a:p>
            <a:r>
              <a:rPr lang="en-GB" dirty="0">
                <a:latin typeface="HelveticaNeue" panose="00000400000000000000" pitchFamily="2" charset="0"/>
              </a:rPr>
              <a:t>To further enhance security, messages are authenticated using digital signatures, which verify the sender’s identity and ensure the integrity of the message.</a:t>
            </a:r>
          </a:p>
          <a:p>
            <a:r>
              <a:rPr lang="en-GB" dirty="0">
                <a:latin typeface="HelveticaNeue" panose="00000400000000000000" pitchFamily="2" charset="0"/>
              </a:rPr>
              <a:t>RSA encryption with PSS padding for message security is employed for message security.</a:t>
            </a:r>
          </a:p>
        </p:txBody>
      </p:sp>
    </p:spTree>
    <p:extLst>
      <p:ext uri="{BB962C8B-B14F-4D97-AF65-F5344CB8AC3E}">
        <p14:creationId xmlns:p14="http://schemas.microsoft.com/office/powerpoint/2010/main" val="377132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187E-DE37-C319-E31D-747B9B88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F88C-E466-56DD-AA7B-CC3716BF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- The messages are not persistent as they are not stored anywhere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- The panel with the users show all the registered users, and if we try to send message to one that is not online, he will not receive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15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398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HelveticaNeue</vt:lpstr>
      <vt:lpstr>Tw Cen MT</vt:lpstr>
      <vt:lpstr>Circuit</vt:lpstr>
      <vt:lpstr>Final Project</vt:lpstr>
      <vt:lpstr>Contents</vt:lpstr>
      <vt:lpstr>oVERVIEW</vt:lpstr>
      <vt:lpstr>pROGRAM</vt:lpstr>
      <vt:lpstr>pROGRAM</vt:lpstr>
      <vt:lpstr>GUI</vt:lpstr>
      <vt:lpstr>GUI</vt:lpstr>
      <vt:lpstr>Security Considerations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fc62567</dc:creator>
  <cp:lastModifiedBy>Ezequiel Barreira</cp:lastModifiedBy>
  <cp:revision>5</cp:revision>
  <dcterms:created xsi:type="dcterms:W3CDTF">2023-12-10T13:46:10Z</dcterms:created>
  <dcterms:modified xsi:type="dcterms:W3CDTF">2023-12-10T16:40:39Z</dcterms:modified>
</cp:coreProperties>
</file>